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  <p:sldMasterId id="2147483727" r:id="rId2"/>
  </p:sldMasterIdLst>
  <p:notesMasterIdLst>
    <p:notesMasterId r:id="rId61"/>
  </p:notesMasterIdLst>
  <p:sldIdLst>
    <p:sldId id="1951" r:id="rId3"/>
    <p:sldId id="1930" r:id="rId4"/>
    <p:sldId id="1952" r:id="rId5"/>
    <p:sldId id="1953" r:id="rId6"/>
    <p:sldId id="572" r:id="rId7"/>
    <p:sldId id="974" r:id="rId8"/>
    <p:sldId id="602" r:id="rId9"/>
    <p:sldId id="581" r:id="rId10"/>
    <p:sldId id="1920" r:id="rId11"/>
    <p:sldId id="590" r:id="rId12"/>
    <p:sldId id="603" r:id="rId13"/>
    <p:sldId id="352" r:id="rId14"/>
    <p:sldId id="331" r:id="rId15"/>
    <p:sldId id="487" r:id="rId16"/>
    <p:sldId id="348" r:id="rId17"/>
    <p:sldId id="1928" r:id="rId18"/>
    <p:sldId id="366" r:id="rId19"/>
    <p:sldId id="608" r:id="rId20"/>
    <p:sldId id="1959" r:id="rId21"/>
    <p:sldId id="1927" r:id="rId22"/>
    <p:sldId id="367" r:id="rId23"/>
    <p:sldId id="347" r:id="rId24"/>
    <p:sldId id="611" r:id="rId25"/>
    <p:sldId id="642" r:id="rId26"/>
    <p:sldId id="1954" r:id="rId27"/>
    <p:sldId id="1919" r:id="rId28"/>
    <p:sldId id="1957" r:id="rId29"/>
    <p:sldId id="1929" r:id="rId30"/>
    <p:sldId id="1940" r:id="rId31"/>
    <p:sldId id="597" r:id="rId32"/>
    <p:sldId id="1916" r:id="rId33"/>
    <p:sldId id="1923" r:id="rId34"/>
    <p:sldId id="1926" r:id="rId35"/>
    <p:sldId id="1955" r:id="rId36"/>
    <p:sldId id="1956" r:id="rId37"/>
    <p:sldId id="1925" r:id="rId38"/>
    <p:sldId id="1958" r:id="rId39"/>
    <p:sldId id="499" r:id="rId40"/>
    <p:sldId id="1949" r:id="rId41"/>
    <p:sldId id="1941" r:id="rId42"/>
    <p:sldId id="1943" r:id="rId43"/>
    <p:sldId id="1944" r:id="rId44"/>
    <p:sldId id="1945" r:id="rId45"/>
    <p:sldId id="1918" r:id="rId46"/>
    <p:sldId id="971" r:id="rId47"/>
    <p:sldId id="1946" r:id="rId48"/>
    <p:sldId id="385" r:id="rId49"/>
    <p:sldId id="332" r:id="rId50"/>
    <p:sldId id="1912" r:id="rId51"/>
    <p:sldId id="1196" r:id="rId52"/>
    <p:sldId id="1937" r:id="rId53"/>
    <p:sldId id="1950" r:id="rId54"/>
    <p:sldId id="481" r:id="rId55"/>
    <p:sldId id="639" r:id="rId56"/>
    <p:sldId id="640" r:id="rId57"/>
    <p:sldId id="641" r:id="rId58"/>
    <p:sldId id="482" r:id="rId59"/>
    <p:sldId id="483" r:id="rId6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55B3B8-7F58-478B-A231-0FE90BFAB063}">
          <p14:sldIdLst>
            <p14:sldId id="1951"/>
            <p14:sldId id="1930"/>
            <p14:sldId id="1952"/>
            <p14:sldId id="1953"/>
            <p14:sldId id="572"/>
            <p14:sldId id="974"/>
            <p14:sldId id="602"/>
            <p14:sldId id="581"/>
            <p14:sldId id="1920"/>
            <p14:sldId id="590"/>
          </p14:sldIdLst>
        </p14:section>
        <p14:section name="Data Representation" id="{4D96FFE4-1373-4BE8-99B1-9E85DEFEDFED}">
          <p14:sldIdLst>
            <p14:sldId id="603"/>
            <p14:sldId id="352"/>
            <p14:sldId id="331"/>
            <p14:sldId id="487"/>
            <p14:sldId id="348"/>
            <p14:sldId id="1928"/>
            <p14:sldId id="366"/>
            <p14:sldId id="608"/>
            <p14:sldId id="1959"/>
            <p14:sldId id="1927"/>
            <p14:sldId id="367"/>
            <p14:sldId id="347"/>
            <p14:sldId id="611"/>
            <p14:sldId id="642"/>
          </p14:sldIdLst>
        </p14:section>
        <p14:section name="Log-Structured" id="{9251F4F9-D5DA-43CF-AC24-64D8792703B6}">
          <p14:sldIdLst>
            <p14:sldId id="1954"/>
            <p14:sldId id="1919"/>
            <p14:sldId id="1957"/>
            <p14:sldId id="1929"/>
            <p14:sldId id="1940"/>
            <p14:sldId id="597"/>
            <p14:sldId id="1916"/>
            <p14:sldId id="1923"/>
          </p14:sldIdLst>
        </p14:section>
        <p14:section name="Index-Organized Tables" id="{A03A998D-ADF4-414C-B55B-E2BB8E3F53AC}">
          <p14:sldIdLst>
            <p14:sldId id="1926"/>
            <p14:sldId id="1955"/>
            <p14:sldId id="1956"/>
            <p14:sldId id="1925"/>
            <p14:sldId id="1958"/>
          </p14:sldIdLst>
        </p14:section>
        <p14:section name="Conclusion" id="{DEB9626B-B8CD-44DA-BE8F-C04D2D73E369}">
          <p14:sldIdLst>
            <p14:sldId id="499"/>
            <p14:sldId id="1949"/>
          </p14:sldIdLst>
        </p14:section>
        <p14:section name="Archive" id="{F54D1F08-641F-2F46-BC59-28EF03972B0D}">
          <p14:sldIdLst>
            <p14:sldId id="1941"/>
            <p14:sldId id="1943"/>
            <p14:sldId id="1944"/>
            <p14:sldId id="1945"/>
            <p14:sldId id="1918"/>
            <p14:sldId id="971"/>
            <p14:sldId id="1946"/>
            <p14:sldId id="385"/>
            <p14:sldId id="332"/>
            <p14:sldId id="1912"/>
            <p14:sldId id="1196"/>
            <p14:sldId id="1937"/>
            <p14:sldId id="1950"/>
          </p14:sldIdLst>
        </p14:section>
        <p14:section name="Catalogs" id="{3F5AA0B3-F047-456D-B511-E14389F7D126}">
          <p14:sldIdLst>
            <p14:sldId id="481"/>
            <p14:sldId id="639"/>
            <p14:sldId id="640"/>
            <p14:sldId id="641"/>
            <p14:sldId id="482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6464"/>
    <a:srgbClr val="C30037"/>
    <a:srgbClr val="D8DBE2"/>
    <a:srgbClr val="18206F"/>
    <a:srgbClr val="EF3E42"/>
    <a:srgbClr val="2C6BD8"/>
    <a:srgbClr val="474866"/>
    <a:srgbClr val="84BCDA"/>
    <a:srgbClr val="101010"/>
    <a:srgbClr val="F7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82" autoAdjust="0"/>
    <p:restoredTop sz="83954" autoAdjust="0"/>
  </p:normalViewPr>
  <p:slideViewPr>
    <p:cSldViewPr>
      <p:cViewPr varScale="1">
        <p:scale>
          <a:sx n="145" d="100"/>
          <a:sy n="145" d="100"/>
        </p:scale>
        <p:origin x="24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5826"/>
    </p:cViewPr>
  </p:sorterViewPr>
  <p:notesViewPr>
    <p:cSldViewPr>
      <p:cViewPr varScale="1">
        <p:scale>
          <a:sx n="82" d="100"/>
          <a:sy n="82" d="100"/>
        </p:scale>
        <p:origin x="298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9/16/25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10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55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04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87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77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69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46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1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42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7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84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73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81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70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86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40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51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9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3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14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28CB3-A54D-2F73-BACD-5FAC4A386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13ED59-E105-9669-45AE-01E0D47CD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CB7DA-75D9-771E-1EC3-905C100C8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AB712-75CC-C19E-F2A3-A2DAB66EA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5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2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8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2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03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54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81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10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20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578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684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8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057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C9C9D-4ABB-A8EA-23A6-92C3003C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5D1183-FB00-E979-A43C-56FE33D18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586BA-4395-753E-44ED-65D1E4638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E4545-C03C-A231-9EB7-38FB6738A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670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83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153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02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550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98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123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320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542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245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884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7F422-2065-C880-AFA4-F1A758E0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93126-4F6B-F137-8A04-D1D292035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5C6E1C-1653-6BA2-7D16-90E9F0CFD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8DB83-5E6E-D3CD-00AC-45F01F6AF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051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966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9527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849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006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377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5684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7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4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7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2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7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21074120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162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162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15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489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6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996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470535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lvl="1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Second level</a:t>
            </a:r>
          </a:p>
          <a:p>
            <a:pPr marL="342900" lvl="1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Third level</a:t>
            </a:r>
          </a:p>
          <a:p>
            <a:pPr marL="342900" lvl="1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Fourth level</a:t>
            </a:r>
          </a:p>
          <a:p>
            <a:pPr marL="342900" lvl="1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42D9CC-E8A6-5612-3211-E5FB5A222CC4}"/>
              </a:ext>
            </a:extLst>
          </p:cNvPr>
          <p:cNvSpPr/>
          <p:nvPr userDrawn="1"/>
        </p:nvSpPr>
        <p:spPr>
          <a:xfrm>
            <a:off x="1828800" y="877062"/>
            <a:ext cx="54864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1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0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40" r:id="rId7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-75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db.cs.cmu.edu/papers/2024/zeng-damon24.pdf" TargetMode="External"/><Relationship Id="rId4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gresql.org/docs/current/runtime-config-client.html#GUC-DEFAULT-TOAST-COMPRESSIO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dardb.com/blog/german_string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ublication/to-blob-or-not-to-blob-large-object-storage-in-a-database-or-a-filesyste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ache_Hadoop#HDF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loud.google.com/blog/products/storage-data-transfer/a-peek-behind-colossus-googles-file-syste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g-structured_merge-tre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png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sv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53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5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55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11" Type="http://schemas.openxmlformats.org/officeDocument/2006/relationships/image" Target="../media/image62.png"/><Relationship Id="rId5" Type="http://schemas.openxmlformats.org/officeDocument/2006/relationships/image" Target="../media/image8.png"/><Relationship Id="rId10" Type="http://schemas.openxmlformats.org/officeDocument/2006/relationships/image" Target="../media/image61.svg"/><Relationship Id="rId4" Type="http://schemas.openxmlformats.org/officeDocument/2006/relationships/image" Target="../media/image57.svg"/><Relationship Id="rId9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iLevex/the-curious-case-of-unaligned-access-on-arm-5dd0ebe24965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ysql/mysql-server/blob/8.0/strings/decimal.cc#L1828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sqlite.org/rowidtable.html" TargetMode="Externa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EF23E2-4B64-DC77-B97F-629EADFCA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4: It's log!</a:t>
            </a:r>
          </a:p>
        </p:txBody>
      </p:sp>
    </p:spTree>
    <p:extLst>
      <p:ext uri="{BB962C8B-B14F-4D97-AF65-F5344CB8AC3E}">
        <p14:creationId xmlns:p14="http://schemas.microsoft.com/office/powerpoint/2010/main" val="170037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BE067-BF7A-4732-8312-AF3444FB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587B-EBA5-48F1-AE16-81CBE6D5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Tuple Structure</a:t>
            </a:r>
          </a:p>
          <a:p>
            <a:r>
              <a:rPr lang="en-US" dirty="0"/>
              <a:t>Log-Structured Storage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F85813B2-7089-6B01-A4C3-71B1151674A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8B5A74-0021-8659-E8C9-2DE4E9503503}"/>
              </a:ext>
            </a:extLst>
          </p:cNvPr>
          <p:cNvGrpSpPr/>
          <p:nvPr/>
        </p:nvGrpSpPr>
        <p:grpSpPr>
          <a:xfrm>
            <a:off x="5867400" y="1018091"/>
            <a:ext cx="2743200" cy="2888368"/>
            <a:chOff x="5867400" y="1018091"/>
            <a:chExt cx="2743200" cy="288836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B298A5D-0365-AE2D-6C0D-0A772B864746}"/>
                </a:ext>
              </a:extLst>
            </p:cNvPr>
            <p:cNvSpPr/>
            <p:nvPr/>
          </p:nvSpPr>
          <p:spPr>
            <a:xfrm>
              <a:off x="5867400" y="1620459"/>
              <a:ext cx="2743200" cy="228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A7047D-0817-4994-2FEA-CFBA887D6620}"/>
                </a:ext>
              </a:extLst>
            </p:cNvPr>
            <p:cNvSpPr/>
            <p:nvPr/>
          </p:nvSpPr>
          <p:spPr>
            <a:xfrm>
              <a:off x="5867400" y="1620459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b="1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FD3613-66D0-7C49-3B59-F1A96ACE0BDA}"/>
                </a:ext>
              </a:extLst>
            </p:cNvPr>
            <p:cNvSpPr/>
            <p:nvPr/>
          </p:nvSpPr>
          <p:spPr>
            <a:xfrm>
              <a:off x="7924800" y="1620459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A546FD-2767-CAD0-3EB7-601B3EAFC2E5}"/>
                </a:ext>
              </a:extLst>
            </p:cNvPr>
            <p:cNvSpPr/>
            <p:nvPr/>
          </p:nvSpPr>
          <p:spPr>
            <a:xfrm>
              <a:off x="8153400" y="1620459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866BE7-2176-0334-444D-A31DF0C7E759}"/>
                </a:ext>
              </a:extLst>
            </p:cNvPr>
            <p:cNvSpPr/>
            <p:nvPr/>
          </p:nvSpPr>
          <p:spPr>
            <a:xfrm>
              <a:off x="8382000" y="1620459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756C8D-A868-013C-BD74-8FC8289683AB}"/>
                </a:ext>
              </a:extLst>
            </p:cNvPr>
            <p:cNvSpPr/>
            <p:nvPr/>
          </p:nvSpPr>
          <p:spPr>
            <a:xfrm>
              <a:off x="5867400" y="2077659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9CA587-A2C5-8BA2-E104-44A21EC984C0}"/>
                </a:ext>
              </a:extLst>
            </p:cNvPr>
            <p:cNvSpPr/>
            <p:nvPr/>
          </p:nvSpPr>
          <p:spPr>
            <a:xfrm>
              <a:off x="6096000" y="2077659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E1D19D-FB56-ED9F-55FC-C3CFFEE6E1E6}"/>
                </a:ext>
              </a:extLst>
            </p:cNvPr>
            <p:cNvSpPr/>
            <p:nvPr/>
          </p:nvSpPr>
          <p:spPr>
            <a:xfrm>
              <a:off x="6324600" y="2077659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" name="Right Arrow 6">
              <a:extLst>
                <a:ext uri="{FF2B5EF4-FFF2-40B4-BE49-F238E27FC236}">
                  <a16:creationId xmlns:a16="http://schemas.microsoft.com/office/drawing/2014/main" id="{1ABA52D4-F0E2-A7E8-3316-232EC5E935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68135" y="2123379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Inconsolata" panose="00000509000000000000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0FB4B5-1F95-184C-4C72-C415B03C68A5}"/>
                </a:ext>
              </a:extLst>
            </p:cNvPr>
            <p:cNvSpPr/>
            <p:nvPr/>
          </p:nvSpPr>
          <p:spPr>
            <a:xfrm>
              <a:off x="5867400" y="3449259"/>
              <a:ext cx="152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5" name="Right Arrow 6">
              <a:extLst>
                <a:ext uri="{FF2B5EF4-FFF2-40B4-BE49-F238E27FC236}">
                  <a16:creationId xmlns:a16="http://schemas.microsoft.com/office/drawing/2014/main" id="{7751AD26-1E8D-A2C1-CD04-B48949614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931217" y="3037779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Inconsolata" panose="00000509000000000000" pitchFamily="49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53C53D5-1DCF-C266-1DAA-EA4CE3317A4B}"/>
                </a:ext>
              </a:extLst>
            </p:cNvPr>
            <p:cNvGrpSpPr/>
            <p:nvPr/>
          </p:nvGrpSpPr>
          <p:grpSpPr>
            <a:xfrm>
              <a:off x="7010400" y="1620459"/>
              <a:ext cx="228600" cy="457200"/>
              <a:chOff x="7010400" y="1352550"/>
              <a:chExt cx="228600" cy="4572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712591C-E3F8-23DC-C062-A80411442CC3}"/>
                  </a:ext>
                </a:extLst>
              </p:cNvPr>
              <p:cNvSpPr/>
              <p:nvPr/>
            </p:nvSpPr>
            <p:spPr>
              <a:xfrm>
                <a:off x="7010400" y="1352550"/>
                <a:ext cx="2286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474866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8" name="Rectangle 17" hidden="1">
                <a:extLst>
                  <a:ext uri="{FF2B5EF4-FFF2-40B4-BE49-F238E27FC236}">
                    <a16:creationId xmlns:a16="http://schemas.microsoft.com/office/drawing/2014/main" id="{0E41130B-47CC-E4EA-1C18-A08E4B977FDC}"/>
                  </a:ext>
                </a:extLst>
              </p:cNvPr>
              <p:cNvSpPr/>
              <p:nvPr/>
            </p:nvSpPr>
            <p:spPr>
              <a:xfrm>
                <a:off x="7033260" y="1516856"/>
                <a:ext cx="182880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474866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9491025-01B3-8A16-95FB-1B4E7D599E68}"/>
                </a:ext>
              </a:extLst>
            </p:cNvPr>
            <p:cNvGrpSpPr/>
            <p:nvPr/>
          </p:nvGrpSpPr>
          <p:grpSpPr>
            <a:xfrm>
              <a:off x="7239000" y="1620459"/>
              <a:ext cx="228600" cy="457200"/>
              <a:chOff x="7239000" y="1352550"/>
              <a:chExt cx="228600" cy="4572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CB29C5E-4153-1FB9-72F0-FDAFF2CB9C25}"/>
                  </a:ext>
                </a:extLst>
              </p:cNvPr>
              <p:cNvSpPr/>
              <p:nvPr/>
            </p:nvSpPr>
            <p:spPr>
              <a:xfrm>
                <a:off x="7239000" y="1352550"/>
                <a:ext cx="2286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474866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21" name="Rectangle 20" hidden="1">
                <a:extLst>
                  <a:ext uri="{FF2B5EF4-FFF2-40B4-BE49-F238E27FC236}">
                    <a16:creationId xmlns:a16="http://schemas.microsoft.com/office/drawing/2014/main" id="{1DCEBE31-E44C-E459-FB75-3D2D06CFDA97}"/>
                  </a:ext>
                </a:extLst>
              </p:cNvPr>
              <p:cNvSpPr/>
              <p:nvPr/>
            </p:nvSpPr>
            <p:spPr>
              <a:xfrm>
                <a:off x="7261860" y="1516856"/>
                <a:ext cx="182880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474866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DF715E9-47CA-685E-EB04-D348F24FB233}"/>
                </a:ext>
              </a:extLst>
            </p:cNvPr>
            <p:cNvGrpSpPr/>
            <p:nvPr/>
          </p:nvGrpSpPr>
          <p:grpSpPr>
            <a:xfrm>
              <a:off x="7467600" y="1620459"/>
              <a:ext cx="228600" cy="457200"/>
              <a:chOff x="7467600" y="1352550"/>
              <a:chExt cx="228600" cy="4572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35A1DA-8246-F9C9-4564-F87B18DA50CF}"/>
                  </a:ext>
                </a:extLst>
              </p:cNvPr>
              <p:cNvSpPr/>
              <p:nvPr/>
            </p:nvSpPr>
            <p:spPr>
              <a:xfrm>
                <a:off x="7467600" y="1352550"/>
                <a:ext cx="2286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474866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24" name="Rectangle 23" hidden="1">
                <a:extLst>
                  <a:ext uri="{FF2B5EF4-FFF2-40B4-BE49-F238E27FC236}">
                    <a16:creationId xmlns:a16="http://schemas.microsoft.com/office/drawing/2014/main" id="{5197469A-5D69-E5A6-DFBB-6142923AB434}"/>
                  </a:ext>
                </a:extLst>
              </p:cNvPr>
              <p:cNvSpPr/>
              <p:nvPr/>
            </p:nvSpPr>
            <p:spPr>
              <a:xfrm>
                <a:off x="7490460" y="1516856"/>
                <a:ext cx="182880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474866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0E2F36D-00BA-E710-D948-E488A64115DF}"/>
                </a:ext>
              </a:extLst>
            </p:cNvPr>
            <p:cNvGrpSpPr/>
            <p:nvPr/>
          </p:nvGrpSpPr>
          <p:grpSpPr>
            <a:xfrm>
              <a:off x="7696200" y="1620459"/>
              <a:ext cx="228600" cy="457200"/>
              <a:chOff x="7696200" y="1352550"/>
              <a:chExt cx="228600" cy="4572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0771413-2A6B-C29B-092A-04209E81A66F}"/>
                  </a:ext>
                </a:extLst>
              </p:cNvPr>
              <p:cNvSpPr/>
              <p:nvPr/>
            </p:nvSpPr>
            <p:spPr>
              <a:xfrm>
                <a:off x="7696200" y="1352550"/>
                <a:ext cx="2286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474866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27" name="Rectangle 26" hidden="1">
                <a:extLst>
                  <a:ext uri="{FF2B5EF4-FFF2-40B4-BE49-F238E27FC236}">
                    <a16:creationId xmlns:a16="http://schemas.microsoft.com/office/drawing/2014/main" id="{F873568E-367D-8A4B-C9BD-342E5F3AF633}"/>
                  </a:ext>
                </a:extLst>
              </p:cNvPr>
              <p:cNvSpPr/>
              <p:nvPr/>
            </p:nvSpPr>
            <p:spPr>
              <a:xfrm>
                <a:off x="7719060" y="1516856"/>
                <a:ext cx="182880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474866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F16A22A-F2DA-2F00-ABBC-9D170D04EF34}"/>
                </a:ext>
              </a:extLst>
            </p:cNvPr>
            <p:cNvGrpSpPr/>
            <p:nvPr/>
          </p:nvGrpSpPr>
          <p:grpSpPr>
            <a:xfrm>
              <a:off x="6297614" y="2992059"/>
              <a:ext cx="1097280" cy="457200"/>
              <a:chOff x="6297614" y="2724150"/>
              <a:chExt cx="1097280" cy="4572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1EB8F4C-7BC6-7A91-D1E8-7D5C150B1333}"/>
                  </a:ext>
                </a:extLst>
              </p:cNvPr>
              <p:cNvSpPr/>
              <p:nvPr/>
            </p:nvSpPr>
            <p:spPr>
              <a:xfrm>
                <a:off x="6324600" y="2724150"/>
                <a:ext cx="52705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1994333-0AE2-86D6-2127-2888B0E4F142}"/>
                  </a:ext>
                </a:extLst>
              </p:cNvPr>
              <p:cNvSpPr/>
              <p:nvPr/>
            </p:nvSpPr>
            <p:spPr>
              <a:xfrm>
                <a:off x="6297614" y="2724150"/>
                <a:ext cx="109728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Tuple #4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96ABF8E-0B7B-1233-A6E1-593AA95381F0}"/>
                </a:ext>
              </a:extLst>
            </p:cNvPr>
            <p:cNvGrpSpPr/>
            <p:nvPr/>
          </p:nvGrpSpPr>
          <p:grpSpPr>
            <a:xfrm>
              <a:off x="6019800" y="3449259"/>
              <a:ext cx="1219200" cy="457200"/>
              <a:chOff x="6019800" y="3181350"/>
              <a:chExt cx="1219200" cy="4572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A03C9A-38C4-3A60-63E7-2237A1D06C1A}"/>
                  </a:ext>
                </a:extLst>
              </p:cNvPr>
              <p:cNvSpPr/>
              <p:nvPr/>
            </p:nvSpPr>
            <p:spPr>
              <a:xfrm>
                <a:off x="6019800" y="3181350"/>
                <a:ext cx="52705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3532501-F72B-67EF-CDBA-38D029ECDCBF}"/>
                  </a:ext>
                </a:extLst>
              </p:cNvPr>
              <p:cNvSpPr/>
              <p:nvPr/>
            </p:nvSpPr>
            <p:spPr>
              <a:xfrm>
                <a:off x="6019800" y="3181350"/>
                <a:ext cx="1219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Tuple #2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019E489-4A9A-26D1-8B55-22F5C8B0C4C7}"/>
                </a:ext>
              </a:extLst>
            </p:cNvPr>
            <p:cNvGrpSpPr/>
            <p:nvPr/>
          </p:nvGrpSpPr>
          <p:grpSpPr>
            <a:xfrm>
              <a:off x="7391400" y="2992059"/>
              <a:ext cx="1219200" cy="457200"/>
              <a:chOff x="7391400" y="2724150"/>
              <a:chExt cx="1219200" cy="4572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E494EB-0D60-CF4A-D50E-3DE5819DAF36}"/>
                  </a:ext>
                </a:extLst>
              </p:cNvPr>
              <p:cNvSpPr/>
              <p:nvPr/>
            </p:nvSpPr>
            <p:spPr>
              <a:xfrm>
                <a:off x="7391400" y="2724150"/>
                <a:ext cx="52705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E6B7F0D-EAD8-71FE-1002-D23B2636DD7A}"/>
                  </a:ext>
                </a:extLst>
              </p:cNvPr>
              <p:cNvSpPr/>
              <p:nvPr/>
            </p:nvSpPr>
            <p:spPr>
              <a:xfrm>
                <a:off x="7391400" y="2724150"/>
                <a:ext cx="1219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Tuple #3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2EAD9DE-DC9E-7E5D-BA19-FC4EB91FD187}"/>
                </a:ext>
              </a:extLst>
            </p:cNvPr>
            <p:cNvGrpSpPr/>
            <p:nvPr/>
          </p:nvGrpSpPr>
          <p:grpSpPr>
            <a:xfrm>
              <a:off x="7239000" y="3449259"/>
              <a:ext cx="1371600" cy="457200"/>
              <a:chOff x="7239000" y="3181350"/>
              <a:chExt cx="1371600" cy="4572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2A73E1B-F855-7B72-4173-60005227A471}"/>
                  </a:ext>
                </a:extLst>
              </p:cNvPr>
              <p:cNvSpPr/>
              <p:nvPr/>
            </p:nvSpPr>
            <p:spPr>
              <a:xfrm>
                <a:off x="7239000" y="3181350"/>
                <a:ext cx="52705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7095865-0123-68A9-F404-E0C41BD51CC7}"/>
                  </a:ext>
                </a:extLst>
              </p:cNvPr>
              <p:cNvSpPr/>
              <p:nvPr/>
            </p:nvSpPr>
            <p:spPr>
              <a:xfrm>
                <a:off x="7239000" y="3181350"/>
                <a:ext cx="1371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Tuple #1</a:t>
                </a:r>
              </a:p>
            </p:txBody>
          </p:sp>
        </p:grpSp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A455FBF0-D253-24A1-733A-634B48BF260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699455" y="603965"/>
              <a:ext cx="211931" cy="1590039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solidFill>
                  <a:srgbClr val="F76D6D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265B2E-5107-B979-8A4C-281E4D70380D}"/>
                </a:ext>
              </a:extLst>
            </p:cNvPr>
            <p:cNvSpPr txBox="1"/>
            <p:nvPr/>
          </p:nvSpPr>
          <p:spPr>
            <a:xfrm>
              <a:off x="7221125" y="1018091"/>
              <a:ext cx="1168589" cy="2513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dirty="0"/>
                <a:t>Slot Array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680195F-2B54-B760-C8AB-170B19A37D27}"/>
                </a:ext>
              </a:extLst>
            </p:cNvPr>
            <p:cNvGrpSpPr/>
            <p:nvPr/>
          </p:nvGrpSpPr>
          <p:grpSpPr>
            <a:xfrm>
              <a:off x="7081536" y="1470595"/>
              <a:ext cx="1431724" cy="147733"/>
              <a:chOff x="7081536" y="1470595"/>
              <a:chExt cx="1431724" cy="147733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DC54AA0-5759-299F-9359-BE2FB7C0D829}"/>
                  </a:ext>
                </a:extLst>
              </p:cNvPr>
              <p:cNvSpPr txBox="1"/>
              <p:nvPr/>
            </p:nvSpPr>
            <p:spPr>
              <a:xfrm>
                <a:off x="7081536" y="1470595"/>
                <a:ext cx="76944" cy="147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80000"/>
                  </a:lnSpc>
                  <a:defRPr sz="2400" b="1" i="1">
                    <a:solidFill>
                      <a:srgbClr val="646464"/>
                    </a:solidFill>
                    <a:latin typeface="Crimson Text" panose="02000503000000000000" pitchFamily="2" charset="0"/>
                  </a:defRPr>
                </a:lvl1pPr>
              </a:lstStyle>
              <a:p>
                <a:r>
                  <a:rPr lang="en-US" sz="1200" i="0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186CB89-5E23-BAB6-0EE8-057DC6763106}"/>
                  </a:ext>
                </a:extLst>
              </p:cNvPr>
              <p:cNvSpPr txBox="1"/>
              <p:nvPr/>
            </p:nvSpPr>
            <p:spPr>
              <a:xfrm>
                <a:off x="7307333" y="1470595"/>
                <a:ext cx="76944" cy="147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80000"/>
                  </a:lnSpc>
                  <a:defRPr sz="2400" b="1" i="1">
                    <a:solidFill>
                      <a:srgbClr val="646464"/>
                    </a:solidFill>
                    <a:latin typeface="Crimson Text" panose="02000503000000000000" pitchFamily="2" charset="0"/>
                  </a:defRPr>
                </a:lvl1pPr>
              </a:lstStyle>
              <a:p>
                <a:r>
                  <a:rPr lang="en-US" sz="1200" i="0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2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8436960-9262-F0A3-06C6-6934BF154780}"/>
                  </a:ext>
                </a:extLst>
              </p:cNvPr>
              <p:cNvSpPr txBox="1"/>
              <p:nvPr/>
            </p:nvSpPr>
            <p:spPr>
              <a:xfrm>
                <a:off x="7533130" y="1470595"/>
                <a:ext cx="76944" cy="147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80000"/>
                  </a:lnSpc>
                  <a:defRPr sz="2400" b="1" i="1">
                    <a:solidFill>
                      <a:srgbClr val="646464"/>
                    </a:solidFill>
                    <a:latin typeface="Crimson Text" panose="02000503000000000000" pitchFamily="2" charset="0"/>
                  </a:defRPr>
                </a:lvl1pPr>
              </a:lstStyle>
              <a:p>
                <a:r>
                  <a:rPr lang="en-US" sz="1200" i="0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3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082A1E9-30D2-5D6A-1434-0FE3B9B98136}"/>
                  </a:ext>
                </a:extLst>
              </p:cNvPr>
              <p:cNvSpPr txBox="1"/>
              <p:nvPr/>
            </p:nvSpPr>
            <p:spPr>
              <a:xfrm>
                <a:off x="7758927" y="1470595"/>
                <a:ext cx="76944" cy="147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80000"/>
                  </a:lnSpc>
                  <a:defRPr sz="2400" b="1" i="1">
                    <a:solidFill>
                      <a:srgbClr val="646464"/>
                    </a:solidFill>
                    <a:latin typeface="Crimson Text" panose="02000503000000000000" pitchFamily="2" charset="0"/>
                  </a:defRPr>
                </a:lvl1pPr>
              </a:lstStyle>
              <a:p>
                <a:r>
                  <a:rPr lang="en-US" sz="1200" i="0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4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AE9E68-8AAD-3883-82A4-59305ADD2409}"/>
                  </a:ext>
                </a:extLst>
              </p:cNvPr>
              <p:cNvSpPr txBox="1"/>
              <p:nvPr/>
            </p:nvSpPr>
            <p:spPr>
              <a:xfrm>
                <a:off x="7984724" y="1470595"/>
                <a:ext cx="76944" cy="147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80000"/>
                  </a:lnSpc>
                  <a:defRPr sz="2400" b="1" i="1">
                    <a:solidFill>
                      <a:srgbClr val="646464"/>
                    </a:solidFill>
                    <a:latin typeface="Crimson Text" panose="02000503000000000000" pitchFamily="2" charset="0"/>
                  </a:defRPr>
                </a:lvl1pPr>
              </a:lstStyle>
              <a:p>
                <a:r>
                  <a:rPr lang="en-US" sz="1200" i="0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5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E4BE93F-5F60-257C-D5EE-03BC72639672}"/>
                  </a:ext>
                </a:extLst>
              </p:cNvPr>
              <p:cNvSpPr txBox="1"/>
              <p:nvPr/>
            </p:nvSpPr>
            <p:spPr>
              <a:xfrm>
                <a:off x="8210521" y="1470595"/>
                <a:ext cx="76944" cy="147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80000"/>
                  </a:lnSpc>
                  <a:defRPr sz="2400" b="1" i="1">
                    <a:solidFill>
                      <a:srgbClr val="646464"/>
                    </a:solidFill>
                    <a:latin typeface="Crimson Text" panose="02000503000000000000" pitchFamily="2" charset="0"/>
                  </a:defRPr>
                </a:lvl1pPr>
              </a:lstStyle>
              <a:p>
                <a:r>
                  <a:rPr lang="en-US" sz="1200" i="0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6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46056A-8EF7-261A-B484-50C01315EE9C}"/>
                  </a:ext>
                </a:extLst>
              </p:cNvPr>
              <p:cNvSpPr txBox="1"/>
              <p:nvPr/>
            </p:nvSpPr>
            <p:spPr>
              <a:xfrm>
                <a:off x="8436316" y="1470595"/>
                <a:ext cx="76944" cy="147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80000"/>
                  </a:lnSpc>
                  <a:defRPr sz="2400" b="1" i="1">
                    <a:solidFill>
                      <a:srgbClr val="646464"/>
                    </a:solidFill>
                    <a:latin typeface="Crimson Text" panose="02000503000000000000" pitchFamily="2" charset="0"/>
                  </a:defRPr>
                </a:lvl1pPr>
              </a:lstStyle>
              <a:p>
                <a:r>
                  <a:rPr lang="en-US" sz="1200" i="0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7</a:t>
                </a:r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647AF2D-586E-C1DA-B99B-5E3A3C4F49F2}"/>
              </a:ext>
            </a:extLst>
          </p:cNvPr>
          <p:cNvSpPr txBox="1"/>
          <p:nvPr/>
        </p:nvSpPr>
        <p:spPr>
          <a:xfrm>
            <a:off x="5127171" y="6368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8D95233-B26D-1127-E772-B955D8890AD0}"/>
              </a:ext>
            </a:extLst>
          </p:cNvPr>
          <p:cNvSpPr/>
          <p:nvPr/>
        </p:nvSpPr>
        <p:spPr>
          <a:xfrm>
            <a:off x="7335665" y="2912947"/>
            <a:ext cx="1347018" cy="61542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028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AC298C-D185-4CDB-A696-9966E63D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Storage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04FE2-42AF-40B3-AED0-D2E35DD8D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tuple is essentially a sequence of bytes prefixed with a </a:t>
            </a:r>
            <a:r>
              <a:rPr lang="en-US" b="1" u="sng" dirty="0"/>
              <a:t>header</a:t>
            </a:r>
            <a:r>
              <a:rPr lang="en-US" dirty="0"/>
              <a:t> that contains meta-data about it.</a:t>
            </a:r>
          </a:p>
          <a:p>
            <a:endParaRPr lang="en-US" sz="1200" dirty="0"/>
          </a:p>
          <a:p>
            <a:r>
              <a:rPr lang="en-US" dirty="0"/>
              <a:t>It is the job of the DBMS to interpret those bytes into attribute types and values.</a:t>
            </a:r>
          </a:p>
          <a:p>
            <a:endParaRPr lang="en-US" sz="1200" dirty="0"/>
          </a:p>
          <a:p>
            <a:r>
              <a:rPr lang="en-US" dirty="0"/>
              <a:t>The DBMS's catalogs contain the schema information about tables that the system uses to figure out the tuple's layout.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AD8B3CCF-3460-70D8-3EEE-3C92753BA55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Layout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9550" y="1733550"/>
            <a:ext cx="301752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TABLE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 PRIMARY KEY,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BIGINT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875" y="1875770"/>
            <a:ext cx="5504688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sz="2800" b="1" i="1" dirty="0">
              <a:solidFill>
                <a:srgbClr val="44433F"/>
              </a:solidFill>
              <a:latin typeface="Inconsolata" panose="00000509000000000000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875" y="1875770"/>
            <a:ext cx="1371600" cy="41148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rgbClr val="C30037"/>
                </a:solidFill>
                <a:latin typeface="Inconsolata" panose="00000509000000000000" pitchFamily="49" charset="0"/>
              </a:rPr>
              <a:t>header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3000" y="1875770"/>
            <a:ext cx="1371600" cy="411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nconsolata" panose="00000509000000000000" pitchFamily="49" charset="0"/>
                <a:cs typeface="Consolas" pitchFamily="49" charset="0"/>
              </a:rPr>
              <a:t>id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24600" y="1875770"/>
            <a:ext cx="2743200" cy="4114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nconsolata" panose="00000509000000000000" pitchFamily="49" charset="0"/>
                <a:cs typeface="Consolas" pitchFamily="49" charset="0"/>
              </a:rPr>
              <a:t>value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1424285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>
                <a:solidFill>
                  <a:srgbClr val="44433F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unsigned char[]</a:t>
            </a:r>
          </a:p>
        </p:txBody>
      </p:sp>
      <p:sp>
        <p:nvSpPr>
          <p:cNvPr id="20" name="Right Arrow 19"/>
          <p:cNvSpPr>
            <a:spLocks noChangeAspect="1"/>
          </p:cNvSpPr>
          <p:nvPr/>
        </p:nvSpPr>
        <p:spPr>
          <a:xfrm rot="5400000">
            <a:off x="4770120" y="1427693"/>
            <a:ext cx="365760" cy="419142"/>
          </a:xfrm>
          <a:prstGeom prst="rightArrow">
            <a:avLst/>
          </a:prstGeom>
          <a:solidFill>
            <a:srgbClr val="C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Inconsolata" panose="00000509000000000000" pitchFamily="49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429000" y="2800350"/>
            <a:ext cx="5638800" cy="561885"/>
          </a:xfrm>
          <a:prstGeom prst="rect">
            <a:avLst/>
          </a:prstGeom>
          <a:solidFill>
            <a:schemeClr val="bg1"/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4572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reinterpret_cast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&lt;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int32_t*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&gt;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(</a:t>
            </a:r>
            <a:r>
              <a:rPr lang="en-US" sz="2200" b="0" dirty="0">
                <a:solidFill>
                  <a:srgbClr val="C30037"/>
                </a:solidFill>
                <a:latin typeface="Inconsolata" panose="00000509000000000000" pitchFamily="49" charset="0"/>
                <a:cs typeface="Consolas" pitchFamily="49" charset="0"/>
              </a:rPr>
              <a:t>address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23" name="Right Arrow 22"/>
          <p:cNvSpPr>
            <a:spLocks noChangeAspect="1"/>
          </p:cNvSpPr>
          <p:nvPr/>
        </p:nvSpPr>
        <p:spPr>
          <a:xfrm>
            <a:off x="133350" y="2010043"/>
            <a:ext cx="365760" cy="419142"/>
          </a:xfrm>
          <a:prstGeom prst="rightArrow">
            <a:avLst/>
          </a:prstGeom>
          <a:solidFill>
            <a:srgbClr val="C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Word-aligned Tuples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attributes in a tuple must be word aligned to enable the CPU to access it without any unexpected behavior or additional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09600" y="2313825"/>
            <a:ext cx="2743200" cy="208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CREATE TABLE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(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id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INT PRIMARY KEY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</a:t>
            </a:r>
            <a:r>
              <a:rPr 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cdate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TIMESTAMP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color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CHAR(2)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  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</a:t>
            </a:r>
            <a:r>
              <a:rPr 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zipcode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INT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200" y="2732886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32-bits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200" y="3066034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64-bits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200" y="3399182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16-bits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00" y="3732330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32-bits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962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81400" y="3511538"/>
            <a:ext cx="5486400" cy="182881"/>
            <a:chOff x="3581400" y="3953759"/>
            <a:chExt cx="5486400" cy="182881"/>
          </a:xfrm>
        </p:grpSpPr>
        <p:sp>
          <p:nvSpPr>
            <p:cNvPr id="19" name="Left Brace 18"/>
            <p:cNvSpPr/>
            <p:nvPr/>
          </p:nvSpPr>
          <p:spPr>
            <a:xfrm rot="16200000">
              <a:off x="4175760" y="3359399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/>
            <p:cNvSpPr/>
            <p:nvPr/>
          </p:nvSpPr>
          <p:spPr>
            <a:xfrm rot="16200000">
              <a:off x="5547360" y="3359400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Brace 20"/>
            <p:cNvSpPr/>
            <p:nvPr/>
          </p:nvSpPr>
          <p:spPr>
            <a:xfrm rot="16200000">
              <a:off x="8290560" y="3359399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e 35"/>
            <p:cNvSpPr/>
            <p:nvPr/>
          </p:nvSpPr>
          <p:spPr>
            <a:xfrm rot="16200000">
              <a:off x="6918960" y="3359400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708553" y="3757530"/>
            <a:ext cx="5187209" cy="276999"/>
            <a:chOff x="3708553" y="4199751"/>
            <a:chExt cx="5187209" cy="276999"/>
          </a:xfrm>
        </p:grpSpPr>
        <p:sp>
          <p:nvSpPr>
            <p:cNvPr id="23" name="Rectangle 22"/>
            <p:cNvSpPr/>
            <p:nvPr/>
          </p:nvSpPr>
          <p:spPr>
            <a:xfrm>
              <a:off x="37085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801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233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517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5814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1400" y="2979341"/>
            <a:ext cx="685800" cy="411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nconsolata" panose="00000509000000000000" pitchFamily="49" charset="0"/>
                <a:cs typeface="Consolas" pitchFamily="49" charset="0"/>
              </a:rPr>
              <a:t>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267200" y="2979341"/>
            <a:ext cx="1371600" cy="4114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Inconsolata" panose="00000509000000000000" pitchFamily="49" charset="0"/>
                <a:cs typeface="Consolas" pitchFamily="49" charset="0"/>
              </a:rPr>
              <a:t>cdate</a:t>
            </a:r>
            <a:endParaRPr lang="en-US" dirty="0"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38800" y="2979341"/>
            <a:ext cx="347472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nconsolata" panose="00000509000000000000" pitchFamily="49" charset="0"/>
                <a:cs typeface="Consolas" pitchFamily="49" charset="0"/>
              </a:rPr>
              <a:t>c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6272" y="2979341"/>
            <a:ext cx="685800" cy="4114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Inconsolata" panose="00000509000000000000" pitchFamily="49" charset="0"/>
                <a:cs typeface="Consolas" pitchFamily="49" charset="0"/>
              </a:rPr>
              <a:t>zipc</a:t>
            </a:r>
            <a:endParaRPr lang="en-US" dirty="0"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44" name="Highlight Box"/>
          <p:cNvSpPr/>
          <p:nvPr/>
        </p:nvSpPr>
        <p:spPr>
          <a:xfrm>
            <a:off x="4267200" y="2975694"/>
            <a:ext cx="1371600" cy="411480"/>
          </a:xfrm>
          <a:prstGeom prst="roundRect">
            <a:avLst>
              <a:gd name="adj" fmla="val 4675"/>
            </a:avLst>
          </a:prstGeom>
          <a:noFill/>
          <a:ln w="38100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>
            <a:spLocks noChangeAspect="1"/>
          </p:cNvSpPr>
          <p:nvPr/>
        </p:nvSpPr>
        <p:spPr>
          <a:xfrm rot="5400000">
            <a:off x="4084320" y="2517607"/>
            <a:ext cx="365760" cy="419142"/>
          </a:xfrm>
          <a:prstGeom prst="rightArrow">
            <a:avLst/>
          </a:prstGeom>
          <a:solidFill>
            <a:srgbClr val="C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4572000" y="2491085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>
                <a:solidFill>
                  <a:srgbClr val="44433F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unsigned char[]</a:t>
            </a:r>
          </a:p>
        </p:txBody>
      </p:sp>
    </p:spTree>
    <p:extLst>
      <p:ext uri="{BB962C8B-B14F-4D97-AF65-F5344CB8AC3E}">
        <p14:creationId xmlns:p14="http://schemas.microsoft.com/office/powerpoint/2010/main" val="10583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Word-alignment: Padding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empty bits after attributes to ensure that tuple is word aligned. Essentially round up the storage size of types to the next largest word size.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962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1400" y="2979341"/>
            <a:ext cx="685800" cy="411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nconsolata" panose="00000509000000000000" pitchFamily="49" charset="0"/>
                <a:cs typeface="Consolas" pitchFamily="49" charset="0"/>
              </a:rPr>
              <a:t>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937760" y="2979341"/>
            <a:ext cx="1395984" cy="4114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Inconsolata" panose="00000509000000000000" pitchFamily="49" charset="0"/>
                <a:cs typeface="Consolas" pitchFamily="49" charset="0"/>
              </a:rPr>
              <a:t>cdate</a:t>
            </a:r>
            <a:endParaRPr lang="en-US" dirty="0"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72072" y="2979341"/>
            <a:ext cx="685800" cy="4114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Inconsolata" panose="00000509000000000000" pitchFamily="49" charset="0"/>
                <a:cs typeface="Consolas" pitchFamily="49" charset="0"/>
              </a:rPr>
              <a:t>zipc</a:t>
            </a:r>
            <a:endParaRPr lang="en-US" dirty="0"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54479" y="2979341"/>
            <a:ext cx="685800" cy="411480"/>
          </a:xfrm>
          <a:prstGeom prst="rect">
            <a:avLst/>
          </a:prstGeom>
          <a:solidFill>
            <a:srgbClr val="C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bIns="0" rtlCol="0" anchor="ctr"/>
          <a:lstStyle/>
          <a:p>
            <a:pPr algn="ctr">
              <a:lnSpc>
                <a:spcPct val="65000"/>
              </a:lnSpc>
            </a:pPr>
            <a:r>
              <a:rPr lang="en-US" sz="900" dirty="0">
                <a:solidFill>
                  <a:schemeClr val="bg1"/>
                </a:solidFill>
                <a:latin typeface="Inconsolata" panose="00000509000000000000" pitchFamily="49" charset="0"/>
                <a:cs typeface="Consolas" pitchFamily="49" charset="0"/>
              </a:rPr>
              <a:t>00000000</a:t>
            </a:r>
          </a:p>
          <a:p>
            <a:pPr algn="ctr">
              <a:lnSpc>
                <a:spcPct val="65000"/>
              </a:lnSpc>
            </a:pPr>
            <a:r>
              <a:rPr lang="en-US" sz="900" dirty="0">
                <a:solidFill>
                  <a:schemeClr val="bg1"/>
                </a:solidFill>
                <a:latin typeface="Inconsolata" panose="00000509000000000000" pitchFamily="49" charset="0"/>
                <a:cs typeface="Consolas" pitchFamily="49" charset="0"/>
              </a:rPr>
              <a:t>00000000</a:t>
            </a:r>
          </a:p>
          <a:p>
            <a:pPr algn="ctr">
              <a:lnSpc>
                <a:spcPct val="65000"/>
              </a:lnSpc>
            </a:pPr>
            <a:r>
              <a:rPr lang="en-US" sz="900" dirty="0">
                <a:solidFill>
                  <a:schemeClr val="bg1"/>
                </a:solidFill>
                <a:latin typeface="Inconsolata" panose="00000509000000000000" pitchFamily="49" charset="0"/>
                <a:cs typeface="Consolas" pitchFamily="49" charset="0"/>
              </a:rPr>
              <a:t>00000000</a:t>
            </a:r>
          </a:p>
          <a:p>
            <a:pPr algn="ctr">
              <a:lnSpc>
                <a:spcPct val="65000"/>
              </a:lnSpc>
            </a:pPr>
            <a:r>
              <a:rPr lang="en-US" sz="900" dirty="0">
                <a:solidFill>
                  <a:schemeClr val="bg1"/>
                </a:solidFill>
                <a:latin typeface="Inconsolata" panose="00000509000000000000" pitchFamily="49" charset="0"/>
                <a:cs typeface="Consolas" pitchFamily="49" charset="0"/>
              </a:rPr>
              <a:t>00000000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57872" y="2979341"/>
            <a:ext cx="338328" cy="411480"/>
          </a:xfrm>
          <a:prstGeom prst="rect">
            <a:avLst/>
          </a:prstGeom>
          <a:solidFill>
            <a:srgbClr val="C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bIns="0" rtlCol="0" anchor="ctr"/>
          <a:lstStyle/>
          <a:p>
            <a:pPr algn="ctr">
              <a:lnSpc>
                <a:spcPct val="65000"/>
              </a:lnSpc>
            </a:pPr>
            <a:r>
              <a:rPr lang="en-US" sz="900" dirty="0">
                <a:solidFill>
                  <a:schemeClr val="bg1"/>
                </a:solidFill>
                <a:latin typeface="Inconsolata" panose="00000509000000000000" pitchFamily="49" charset="0"/>
                <a:cs typeface="Consolas" pitchFamily="49" charset="0"/>
              </a:rPr>
              <a:t>00000000</a:t>
            </a:r>
          </a:p>
          <a:p>
            <a:pPr algn="ctr">
              <a:lnSpc>
                <a:spcPct val="65000"/>
              </a:lnSpc>
            </a:pPr>
            <a:r>
              <a:rPr lang="en-US" sz="900" dirty="0">
                <a:solidFill>
                  <a:schemeClr val="bg1"/>
                </a:solidFill>
                <a:latin typeface="Inconsolata" panose="00000509000000000000" pitchFamily="49" charset="0"/>
                <a:cs typeface="Consolas" pitchFamily="49" charset="0"/>
              </a:rPr>
              <a:t>00000000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24600" y="2979341"/>
            <a:ext cx="347472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nconsolata" panose="00000509000000000000" pitchFamily="49" charset="0"/>
                <a:cs typeface="Consolas" pitchFamily="49" charset="0"/>
              </a:rPr>
              <a:t>c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6662499-BFF0-5784-ABD8-44892C28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13825"/>
            <a:ext cx="2743200" cy="208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CREATE TABLE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(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id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INT PRIMARY KEY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</a:t>
            </a:r>
            <a:r>
              <a:rPr 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cdate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TIMESTAMP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color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CHAR(2)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  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</a:t>
            </a:r>
            <a:r>
              <a:rPr 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zipcode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INT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);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F0F12B-3E8A-5B71-C485-4A6F19DFFB9A}"/>
              </a:ext>
            </a:extLst>
          </p:cNvPr>
          <p:cNvGrpSpPr/>
          <p:nvPr/>
        </p:nvGrpSpPr>
        <p:grpSpPr>
          <a:xfrm>
            <a:off x="3581400" y="3511538"/>
            <a:ext cx="5486400" cy="182881"/>
            <a:chOff x="3581400" y="3953759"/>
            <a:chExt cx="5486400" cy="182881"/>
          </a:xfrm>
        </p:grpSpPr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29812B70-FACB-48C8-092E-5F019531F836}"/>
                </a:ext>
              </a:extLst>
            </p:cNvPr>
            <p:cNvSpPr/>
            <p:nvPr/>
          </p:nvSpPr>
          <p:spPr>
            <a:xfrm rot="16200000">
              <a:off x="4175760" y="3359399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1AE530-9005-48B4-579E-86D2BDF5E738}"/>
                </a:ext>
              </a:extLst>
            </p:cNvPr>
            <p:cNvSpPr/>
            <p:nvPr/>
          </p:nvSpPr>
          <p:spPr>
            <a:xfrm rot="16200000">
              <a:off x="5547360" y="3359400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197A56B2-B743-627F-E0E9-594714EAA368}"/>
                </a:ext>
              </a:extLst>
            </p:cNvPr>
            <p:cNvSpPr/>
            <p:nvPr/>
          </p:nvSpPr>
          <p:spPr>
            <a:xfrm rot="16200000">
              <a:off x="8290560" y="3359399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8AE0BCB3-B7D0-AB06-3F53-E4D67C86AE3A}"/>
                </a:ext>
              </a:extLst>
            </p:cNvPr>
            <p:cNvSpPr/>
            <p:nvPr/>
          </p:nvSpPr>
          <p:spPr>
            <a:xfrm rot="16200000">
              <a:off x="6918960" y="3359400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F61BF8-0314-85D5-7329-12EFAF095451}"/>
              </a:ext>
            </a:extLst>
          </p:cNvPr>
          <p:cNvGrpSpPr/>
          <p:nvPr/>
        </p:nvGrpSpPr>
        <p:grpSpPr>
          <a:xfrm>
            <a:off x="3708553" y="3757530"/>
            <a:ext cx="5187209" cy="276999"/>
            <a:chOff x="3708553" y="4199751"/>
            <a:chExt cx="5187209" cy="276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970770-0D8D-938F-293B-5EABDC455E27}"/>
                </a:ext>
              </a:extLst>
            </p:cNvPr>
            <p:cNvSpPr/>
            <p:nvPr/>
          </p:nvSpPr>
          <p:spPr>
            <a:xfrm>
              <a:off x="37085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AF223F-640A-2E74-F1C0-9A6B75B5436B}"/>
                </a:ext>
              </a:extLst>
            </p:cNvPr>
            <p:cNvSpPr/>
            <p:nvPr/>
          </p:nvSpPr>
          <p:spPr>
            <a:xfrm>
              <a:off x="50801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47BD52-EEB4-4DD1-2E08-D12EAAC56542}"/>
                </a:ext>
              </a:extLst>
            </p:cNvPr>
            <p:cNvSpPr/>
            <p:nvPr/>
          </p:nvSpPr>
          <p:spPr>
            <a:xfrm>
              <a:off x="78233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2EE8B6-DED1-375D-18F6-27F0059655FC}"/>
                </a:ext>
              </a:extLst>
            </p:cNvPr>
            <p:cNvSpPr/>
            <p:nvPr/>
          </p:nvSpPr>
          <p:spPr>
            <a:xfrm>
              <a:off x="64517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259174E-913C-D9FD-69D6-C59815F45A06}"/>
              </a:ext>
            </a:extLst>
          </p:cNvPr>
          <p:cNvSpPr/>
          <p:nvPr/>
        </p:nvSpPr>
        <p:spPr>
          <a:xfrm>
            <a:off x="76200" y="2732886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32-bits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1037B7-A30C-9FCE-CC81-5A42331625EA}"/>
              </a:ext>
            </a:extLst>
          </p:cNvPr>
          <p:cNvSpPr/>
          <p:nvPr/>
        </p:nvSpPr>
        <p:spPr>
          <a:xfrm>
            <a:off x="76200" y="3066034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64-bits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271461-6434-C74F-2E9B-4995668CCA06}"/>
              </a:ext>
            </a:extLst>
          </p:cNvPr>
          <p:cNvSpPr/>
          <p:nvPr/>
        </p:nvSpPr>
        <p:spPr>
          <a:xfrm>
            <a:off x="76200" y="3399182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16-bits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C544D8-F91A-AD29-02F6-4F470AD97153}"/>
              </a:ext>
            </a:extLst>
          </p:cNvPr>
          <p:cNvSpPr/>
          <p:nvPr/>
        </p:nvSpPr>
        <p:spPr>
          <a:xfrm>
            <a:off x="76200" y="3732330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32-bits</a:t>
            </a:r>
          </a:p>
        </p:txBody>
      </p:sp>
    </p:spTree>
    <p:extLst>
      <p:ext uri="{BB962C8B-B14F-4D97-AF65-F5344CB8AC3E}">
        <p14:creationId xmlns:p14="http://schemas.microsoft.com/office/powerpoint/2010/main" val="12382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AEE29E2-DDB0-668A-D4CA-72FE297DF6F1}"/>
              </a:ext>
            </a:extLst>
          </p:cNvPr>
          <p:cNvSpPr/>
          <p:nvPr/>
        </p:nvSpPr>
        <p:spPr>
          <a:xfrm>
            <a:off x="49530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473FE-38EA-47E4-60CC-0BFCAF1D70EA}"/>
              </a:ext>
            </a:extLst>
          </p:cNvPr>
          <p:cNvSpPr/>
          <p:nvPr/>
        </p:nvSpPr>
        <p:spPr>
          <a:xfrm>
            <a:off x="63246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46094E-093D-E3F6-C0ED-17741A597F1C}"/>
              </a:ext>
            </a:extLst>
          </p:cNvPr>
          <p:cNvSpPr/>
          <p:nvPr/>
        </p:nvSpPr>
        <p:spPr>
          <a:xfrm>
            <a:off x="76962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4EE190-F678-E5C8-8BB9-E4D56C09130C}"/>
              </a:ext>
            </a:extLst>
          </p:cNvPr>
          <p:cNvSpPr/>
          <p:nvPr/>
        </p:nvSpPr>
        <p:spPr>
          <a:xfrm>
            <a:off x="3581400" y="2975694"/>
            <a:ext cx="1371600" cy="41148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DA5A3B-9A04-E854-C90A-DE3C81460D9F}"/>
              </a:ext>
            </a:extLst>
          </p:cNvPr>
          <p:cNvSpPr/>
          <p:nvPr/>
        </p:nvSpPr>
        <p:spPr>
          <a:xfrm>
            <a:off x="3581400" y="2979341"/>
            <a:ext cx="685800" cy="411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nconsolata" panose="00000509000000000000" pitchFamily="49" charset="0"/>
                <a:cs typeface="Consolas" pitchFamily="49" charset="0"/>
              </a:rPr>
              <a:t>id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C6B9E99-6136-6505-CC38-4CC3CF0EB2C3}"/>
              </a:ext>
            </a:extLst>
          </p:cNvPr>
          <p:cNvGrpSpPr/>
          <p:nvPr/>
        </p:nvGrpSpPr>
        <p:grpSpPr>
          <a:xfrm>
            <a:off x="4267200" y="2979341"/>
            <a:ext cx="1719072" cy="411480"/>
            <a:chOff x="4267200" y="3235393"/>
            <a:chExt cx="1719072" cy="4114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8D744B-CDF5-2B22-DB86-F8E677EC5048}"/>
                </a:ext>
              </a:extLst>
            </p:cNvPr>
            <p:cNvSpPr/>
            <p:nvPr/>
          </p:nvSpPr>
          <p:spPr>
            <a:xfrm>
              <a:off x="4267200" y="3235393"/>
              <a:ext cx="1371600" cy="411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Inconsolata" panose="00000509000000000000" pitchFamily="49" charset="0"/>
                  <a:cs typeface="Consolas" pitchFamily="49" charset="0"/>
                </a:rPr>
                <a:t>cdate</a:t>
              </a:r>
              <a:endParaRPr lang="en-US" dirty="0">
                <a:latin typeface="Inconsolata" panose="00000509000000000000" pitchFamily="49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FF61A19-20A6-1A8F-7248-CEF9BE04E0A3}"/>
                </a:ext>
              </a:extLst>
            </p:cNvPr>
            <p:cNvSpPr/>
            <p:nvPr/>
          </p:nvSpPr>
          <p:spPr>
            <a:xfrm>
              <a:off x="5638800" y="3235393"/>
              <a:ext cx="347472" cy="4114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Inconsolata" panose="00000509000000000000" pitchFamily="49" charset="0"/>
                  <a:cs typeface="Consolas" pitchFamily="49" charset="0"/>
                </a:rPr>
                <a:t>c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A973633-9567-07B5-7105-496396F7643B}"/>
              </a:ext>
            </a:extLst>
          </p:cNvPr>
          <p:cNvSpPr/>
          <p:nvPr/>
        </p:nvSpPr>
        <p:spPr>
          <a:xfrm>
            <a:off x="5986272" y="2979341"/>
            <a:ext cx="685800" cy="4114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Inconsolata" panose="00000509000000000000" pitchFamily="49" charset="0"/>
                <a:cs typeface="Consolas" pitchFamily="49" charset="0"/>
              </a:rPr>
              <a:t>zipc</a:t>
            </a:r>
            <a:endParaRPr lang="en-US" dirty="0"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Word-alignment: Reordering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 the order of attributes in the tuples' physical layout to make sure they are aligned.</a:t>
            </a:r>
          </a:p>
          <a:p>
            <a:pPr lvl="1"/>
            <a:r>
              <a:rPr lang="en-US" dirty="0"/>
              <a:t>May still have to use padding to fill remaining space.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1562383-ED4E-8500-4933-48363D05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13825"/>
            <a:ext cx="2743200" cy="208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CREATE TABLE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(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id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INT PRIMARY KEY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</a:t>
            </a:r>
            <a:r>
              <a:rPr 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cdate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TIMESTAMP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color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CHAR(2)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  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</a:t>
            </a:r>
            <a:r>
              <a:rPr 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zipcode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INT</a:t>
            </a:r>
          </a:p>
          <a:p>
            <a:pPr algn="l">
              <a:lnSpc>
                <a:spcPct val="12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D44EE-A280-7F06-98D0-3A408F298C5F}"/>
              </a:ext>
            </a:extLst>
          </p:cNvPr>
          <p:cNvSpPr/>
          <p:nvPr/>
        </p:nvSpPr>
        <p:spPr>
          <a:xfrm>
            <a:off x="228600" y="2732886"/>
            <a:ext cx="621792" cy="276999"/>
          </a:xfrm>
          <a:prstGeom prst="rect">
            <a:avLst/>
          </a:prstGeom>
          <a:solidFill>
            <a:srgbClr val="C30037"/>
          </a:solidFill>
        </p:spPr>
        <p:txBody>
          <a:bodyPr wrap="non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32-bits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7265E-4989-2BC1-2495-238A42100C61}"/>
              </a:ext>
            </a:extLst>
          </p:cNvPr>
          <p:cNvSpPr/>
          <p:nvPr/>
        </p:nvSpPr>
        <p:spPr>
          <a:xfrm>
            <a:off x="228600" y="3066034"/>
            <a:ext cx="621792" cy="276999"/>
          </a:xfrm>
          <a:prstGeom prst="rect">
            <a:avLst/>
          </a:prstGeom>
          <a:solidFill>
            <a:srgbClr val="C30037"/>
          </a:solidFill>
        </p:spPr>
        <p:txBody>
          <a:bodyPr wrap="non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64-bits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742CA-F7BE-5264-A103-E677CE256780}"/>
              </a:ext>
            </a:extLst>
          </p:cNvPr>
          <p:cNvSpPr/>
          <p:nvPr/>
        </p:nvSpPr>
        <p:spPr>
          <a:xfrm>
            <a:off x="228600" y="3399182"/>
            <a:ext cx="621792" cy="276999"/>
          </a:xfrm>
          <a:prstGeom prst="rect">
            <a:avLst/>
          </a:prstGeom>
          <a:solidFill>
            <a:srgbClr val="C30037"/>
          </a:solidFill>
        </p:spPr>
        <p:txBody>
          <a:bodyPr wrap="non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16-bits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4EBB39-93B6-90F0-3316-2DB0D353B1ED}"/>
              </a:ext>
            </a:extLst>
          </p:cNvPr>
          <p:cNvSpPr/>
          <p:nvPr/>
        </p:nvSpPr>
        <p:spPr>
          <a:xfrm>
            <a:off x="228600" y="3732330"/>
            <a:ext cx="621792" cy="276999"/>
          </a:xfrm>
          <a:prstGeom prst="rect">
            <a:avLst/>
          </a:prstGeom>
          <a:solidFill>
            <a:srgbClr val="C30037"/>
          </a:solidFill>
        </p:spPr>
        <p:txBody>
          <a:bodyPr wrap="non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32-bits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9B401A-2620-7D9C-CABF-6C7846D9CEA5}"/>
              </a:ext>
            </a:extLst>
          </p:cNvPr>
          <p:cNvGrpSpPr/>
          <p:nvPr/>
        </p:nvGrpSpPr>
        <p:grpSpPr>
          <a:xfrm>
            <a:off x="3581400" y="3511538"/>
            <a:ext cx="5486400" cy="182881"/>
            <a:chOff x="3581400" y="3953759"/>
            <a:chExt cx="5486400" cy="182881"/>
          </a:xfrm>
        </p:grpSpPr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782A4705-38F5-4A2F-9C13-E1709832085D}"/>
                </a:ext>
              </a:extLst>
            </p:cNvPr>
            <p:cNvSpPr/>
            <p:nvPr/>
          </p:nvSpPr>
          <p:spPr>
            <a:xfrm rot="16200000">
              <a:off x="4175760" y="3359399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5D5067A1-CF96-EE4E-F3B0-1EC03C855B65}"/>
                </a:ext>
              </a:extLst>
            </p:cNvPr>
            <p:cNvSpPr/>
            <p:nvPr/>
          </p:nvSpPr>
          <p:spPr>
            <a:xfrm rot="16200000">
              <a:off x="5547360" y="3359400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797F870C-EE79-5323-773D-61C9ED31DE2E}"/>
                </a:ext>
              </a:extLst>
            </p:cNvPr>
            <p:cNvSpPr/>
            <p:nvPr/>
          </p:nvSpPr>
          <p:spPr>
            <a:xfrm rot="16200000">
              <a:off x="8290560" y="3359399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E9BA3FEE-13C4-33A1-9B03-9FCAEF26B59E}"/>
                </a:ext>
              </a:extLst>
            </p:cNvPr>
            <p:cNvSpPr/>
            <p:nvPr/>
          </p:nvSpPr>
          <p:spPr>
            <a:xfrm rot="16200000">
              <a:off x="6918960" y="3359400"/>
              <a:ext cx="182880" cy="1371600"/>
            </a:xfrm>
            <a:prstGeom prst="leftBrace">
              <a:avLst>
                <a:gd name="adj1" fmla="val 249081"/>
                <a:gd name="adj2" fmla="val 50000"/>
              </a:avLst>
            </a:prstGeom>
            <a:ln w="28575" cap="sq">
              <a:solidFill>
                <a:srgbClr val="C300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C3F7D1-E74B-D404-807D-E3D708D30A12}"/>
              </a:ext>
            </a:extLst>
          </p:cNvPr>
          <p:cNvGrpSpPr/>
          <p:nvPr/>
        </p:nvGrpSpPr>
        <p:grpSpPr>
          <a:xfrm>
            <a:off x="3708553" y="3757530"/>
            <a:ext cx="5187209" cy="276999"/>
            <a:chOff x="3708553" y="4199751"/>
            <a:chExt cx="5187209" cy="276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CE9918-8CCD-A0A4-A57B-91CC056717C1}"/>
                </a:ext>
              </a:extLst>
            </p:cNvPr>
            <p:cNvSpPr/>
            <p:nvPr/>
          </p:nvSpPr>
          <p:spPr>
            <a:xfrm>
              <a:off x="37085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2CA87B-C371-2F1E-DEAE-9ECCC9239BDB}"/>
                </a:ext>
              </a:extLst>
            </p:cNvPr>
            <p:cNvSpPr/>
            <p:nvPr/>
          </p:nvSpPr>
          <p:spPr>
            <a:xfrm>
              <a:off x="50801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BF10AF-24FB-3F77-09D9-6A363205D5AA}"/>
                </a:ext>
              </a:extLst>
            </p:cNvPr>
            <p:cNvSpPr/>
            <p:nvPr/>
          </p:nvSpPr>
          <p:spPr>
            <a:xfrm>
              <a:off x="78233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64D786-E2E3-653C-F973-1ECF9561FCFA}"/>
                </a:ext>
              </a:extLst>
            </p:cNvPr>
            <p:cNvSpPr/>
            <p:nvPr/>
          </p:nvSpPr>
          <p:spPr>
            <a:xfrm>
              <a:off x="6451753" y="4199751"/>
              <a:ext cx="1072409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US" b="1" i="1" dirty="0">
                  <a:solidFill>
                    <a:srgbClr val="C30037"/>
                  </a:solidFill>
                  <a:latin typeface="Crimson Text" panose="02000503000000000000" pitchFamily="2" charset="0"/>
                </a:rPr>
                <a:t>64-bit Word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B3A7533-EDBA-4745-F6EB-9920EC470FC2}"/>
              </a:ext>
            </a:extLst>
          </p:cNvPr>
          <p:cNvSpPr/>
          <p:nvPr/>
        </p:nvSpPr>
        <p:spPr>
          <a:xfrm>
            <a:off x="6646068" y="2979341"/>
            <a:ext cx="1050131" cy="411480"/>
          </a:xfrm>
          <a:prstGeom prst="rect">
            <a:avLst/>
          </a:prstGeom>
          <a:solidFill>
            <a:srgbClr val="C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bIns="0" rtlCol="0" anchor="ctr"/>
          <a:lstStyle/>
          <a:p>
            <a:pPr algn="ctr">
              <a:lnSpc>
                <a:spcPct val="65000"/>
              </a:lnSpc>
            </a:pPr>
            <a:r>
              <a:rPr lang="en-US" sz="1000" dirty="0">
                <a:solidFill>
                  <a:schemeClr val="bg1"/>
                </a:solidFill>
                <a:latin typeface="Inconsolata" panose="00000509000000000000" pitchFamily="49" charset="0"/>
                <a:cs typeface="Consolas" pitchFamily="49" charset="0"/>
              </a:rPr>
              <a:t>000000000000</a:t>
            </a:r>
          </a:p>
          <a:p>
            <a:pPr algn="ctr">
              <a:lnSpc>
                <a:spcPct val="65000"/>
              </a:lnSpc>
            </a:pPr>
            <a:r>
              <a:rPr lang="en-US" sz="1000" dirty="0">
                <a:solidFill>
                  <a:schemeClr val="bg1"/>
                </a:solidFill>
                <a:latin typeface="Inconsolata" panose="00000509000000000000" pitchFamily="49" charset="0"/>
                <a:cs typeface="Consolas" pitchFamily="49" charset="0"/>
              </a:rPr>
              <a:t>000000000000 000000000000</a:t>
            </a:r>
          </a:p>
          <a:p>
            <a:pPr algn="ctr">
              <a:lnSpc>
                <a:spcPct val="65000"/>
              </a:lnSpc>
            </a:pPr>
            <a:r>
              <a:rPr lang="en-US" sz="1000" dirty="0">
                <a:solidFill>
                  <a:schemeClr val="bg1"/>
                </a:solidFill>
                <a:latin typeface="Inconsolata" panose="00000509000000000000" pitchFamily="49" charset="0"/>
                <a:cs typeface="Consolas" pitchFamily="49" charset="0"/>
              </a:rPr>
              <a:t>000000000000</a:t>
            </a:r>
          </a:p>
        </p:txBody>
      </p: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ABFAC4C2-49AC-98DA-3CFD-70402925AA85}"/>
              </a:ext>
            </a:extLst>
          </p:cNvPr>
          <p:cNvCxnSpPr>
            <a:cxnSpLocks/>
            <a:stCxn id="50" idx="0"/>
            <a:endCxn id="68" idx="0"/>
          </p:cNvCxnSpPr>
          <p:nvPr/>
        </p:nvCxnSpPr>
        <p:spPr bwMode="auto">
          <a:xfrm rot="5400000" flipH="1" flipV="1">
            <a:off x="5294376" y="2637965"/>
            <a:ext cx="12700" cy="682752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28575" cap="flat" cmpd="sng" algn="ctr">
            <a:solidFill>
              <a:srgbClr val="C30037"/>
            </a:solidFill>
            <a:prstDash val="solid"/>
            <a:round/>
            <a:headEnd type="none" w="lg" len="lg"/>
            <a:tailEnd type="arrow" w="med" len="med"/>
          </a:ln>
          <a:effectLst/>
        </p:spPr>
      </p:cxnSp>
      <p:cxnSp>
        <p:nvCxnSpPr>
          <p:cNvPr id="61" name="Straight Arrow Connector 6">
            <a:extLst>
              <a:ext uri="{FF2B5EF4-FFF2-40B4-BE49-F238E27FC236}">
                <a16:creationId xmlns:a16="http://schemas.microsoft.com/office/drawing/2014/main" id="{1D0DC9DF-873C-FDA8-95A5-095F6F6AFFE4}"/>
              </a:ext>
            </a:extLst>
          </p:cNvPr>
          <p:cNvCxnSpPr>
            <a:cxnSpLocks/>
            <a:stCxn id="51" idx="0"/>
            <a:endCxn id="67" idx="0"/>
          </p:cNvCxnSpPr>
          <p:nvPr/>
        </p:nvCxnSpPr>
        <p:spPr bwMode="auto">
          <a:xfrm rot="5400000" flipH="1" flipV="1">
            <a:off x="6155436" y="2636441"/>
            <a:ext cx="12700" cy="68580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28575" cap="flat" cmpd="sng" algn="ctr">
            <a:solidFill>
              <a:srgbClr val="C30037"/>
            </a:solidFill>
            <a:prstDash val="solid"/>
            <a:round/>
            <a:headEnd type="none" w="lg" len="lg"/>
            <a:tailEnd type="arrow" w="med" len="med"/>
          </a:ln>
          <a:effectLst/>
        </p:spPr>
      </p:cxnSp>
      <p:grpSp>
        <p:nvGrpSpPr>
          <p:cNvPr id="74" name="Group 73" hidden="1">
            <a:extLst>
              <a:ext uri="{FF2B5EF4-FFF2-40B4-BE49-F238E27FC236}">
                <a16:creationId xmlns:a16="http://schemas.microsoft.com/office/drawing/2014/main" id="{802D8AC8-CD2A-2EB6-BEDC-DA066EC65946}"/>
              </a:ext>
            </a:extLst>
          </p:cNvPr>
          <p:cNvGrpSpPr/>
          <p:nvPr/>
        </p:nvGrpSpPr>
        <p:grpSpPr>
          <a:xfrm>
            <a:off x="4574519" y="2979341"/>
            <a:ext cx="1946677" cy="45720"/>
            <a:chOff x="4574519" y="2815745"/>
            <a:chExt cx="1946677" cy="45720"/>
          </a:xfrm>
        </p:grpSpPr>
        <p:sp>
          <p:nvSpPr>
            <p:cNvPr id="67" name="magnet">
              <a:extLst>
                <a:ext uri="{FF2B5EF4-FFF2-40B4-BE49-F238E27FC236}">
                  <a16:creationId xmlns:a16="http://schemas.microsoft.com/office/drawing/2014/main" id="{B949E397-651B-BB81-2138-2794AFAD07C6}"/>
                </a:ext>
              </a:extLst>
            </p:cNvPr>
            <p:cNvSpPr/>
            <p:nvPr/>
          </p:nvSpPr>
          <p:spPr>
            <a:xfrm>
              <a:off x="6475476" y="281574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3003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8" name="magnet">
              <a:extLst>
                <a:ext uri="{FF2B5EF4-FFF2-40B4-BE49-F238E27FC236}">
                  <a16:creationId xmlns:a16="http://schemas.microsoft.com/office/drawing/2014/main" id="{FE8B8CE3-89D4-71E2-873D-60BE6856B90A}"/>
                </a:ext>
              </a:extLst>
            </p:cNvPr>
            <p:cNvSpPr/>
            <p:nvPr/>
          </p:nvSpPr>
          <p:spPr>
            <a:xfrm>
              <a:off x="5612892" y="281574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3003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9" name="magnet">
              <a:extLst>
                <a:ext uri="{FF2B5EF4-FFF2-40B4-BE49-F238E27FC236}">
                  <a16:creationId xmlns:a16="http://schemas.microsoft.com/office/drawing/2014/main" id="{4CE4C4F6-BDE0-D442-850F-D05B476963DC}"/>
                </a:ext>
              </a:extLst>
            </p:cNvPr>
            <p:cNvSpPr/>
            <p:nvPr/>
          </p:nvSpPr>
          <p:spPr>
            <a:xfrm>
              <a:off x="4574519" y="281574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3003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77" name="Straight Arrow Connector 6">
            <a:extLst>
              <a:ext uri="{FF2B5EF4-FFF2-40B4-BE49-F238E27FC236}">
                <a16:creationId xmlns:a16="http://schemas.microsoft.com/office/drawing/2014/main" id="{446281EC-61E3-D214-D763-A2BCD0FC49F3}"/>
              </a:ext>
            </a:extLst>
          </p:cNvPr>
          <p:cNvCxnSpPr>
            <a:cxnSpLocks/>
            <a:stCxn id="52" idx="0"/>
            <a:endCxn id="69" idx="0"/>
          </p:cNvCxnSpPr>
          <p:nvPr/>
        </p:nvCxnSpPr>
        <p:spPr bwMode="auto">
          <a:xfrm rot="16200000" flipV="1">
            <a:off x="5463276" y="2113444"/>
            <a:ext cx="12700" cy="1731793"/>
          </a:xfrm>
          <a:prstGeom prst="bentConnector3">
            <a:avLst>
              <a:gd name="adj1" fmla="val 4199984"/>
            </a:avLst>
          </a:prstGeom>
          <a:solidFill>
            <a:schemeClr val="accent1"/>
          </a:solidFill>
          <a:ln w="28575" cap="flat" cmpd="sng" algn="ctr">
            <a:solidFill>
              <a:srgbClr val="C30037"/>
            </a:solidFill>
            <a:prstDash val="solid"/>
            <a:round/>
            <a:headEnd type="none" w="lg" len="lg"/>
            <a:tailEnd type="arrow" w="med" len="med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A3801B9-637B-CEEF-DB43-1B9EB0378576}"/>
              </a:ext>
            </a:extLst>
          </p:cNvPr>
          <p:cNvSpPr/>
          <p:nvPr/>
        </p:nvSpPr>
        <p:spPr>
          <a:xfrm>
            <a:off x="76200" y="2732886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32-bits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6C12F-BD59-B0CA-443F-58D206C8B2DE}"/>
              </a:ext>
            </a:extLst>
          </p:cNvPr>
          <p:cNvSpPr/>
          <p:nvPr/>
        </p:nvSpPr>
        <p:spPr>
          <a:xfrm>
            <a:off x="76200" y="3066034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64-bits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F161F-CFC9-7F91-A485-5195CD61B6EC}"/>
              </a:ext>
            </a:extLst>
          </p:cNvPr>
          <p:cNvSpPr/>
          <p:nvPr/>
        </p:nvSpPr>
        <p:spPr>
          <a:xfrm>
            <a:off x="76200" y="3399182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16-bits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0F82D2-3777-27AE-AF9D-6B0691C695F0}"/>
              </a:ext>
            </a:extLst>
          </p:cNvPr>
          <p:cNvSpPr/>
          <p:nvPr/>
        </p:nvSpPr>
        <p:spPr>
          <a:xfrm>
            <a:off x="76200" y="3732330"/>
            <a:ext cx="774192" cy="276999"/>
          </a:xfrm>
          <a:prstGeom prst="rect">
            <a:avLst/>
          </a:prstGeom>
          <a:solidFill>
            <a:srgbClr val="C30037"/>
          </a:solidFill>
        </p:spPr>
        <p:txBody>
          <a:bodyPr wrap="square" lIns="27432" tIns="0" rIns="27432" bIns="0" anchor="ctr" anchorCtr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Crimson Text" pitchFamily="2" charset="0"/>
                <a:ea typeface="Crimson Text" pitchFamily="2" charset="0"/>
              </a:rPr>
              <a:t>32-bits</a:t>
            </a:r>
          </a:p>
        </p:txBody>
      </p:sp>
    </p:spTree>
    <p:extLst>
      <p:ext uri="{BB962C8B-B14F-4D97-AF65-F5344CB8AC3E}">
        <p14:creationId xmlns:p14="http://schemas.microsoft.com/office/powerpoint/2010/main" val="23647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19753E-6 L 0.07274 4.19753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9753E-6 L -0.18854 4.19753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INTEGER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BIGINT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SMALLINT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TINYINT</a:t>
            </a:r>
          </a:p>
          <a:p>
            <a:pPr lvl="1"/>
            <a:r>
              <a:rPr lang="en-US" dirty="0"/>
              <a:t>Same as in C/C++.</a:t>
            </a:r>
          </a:p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FLOAT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REAL</a:t>
            </a:r>
            <a:r>
              <a:rPr lang="en-US" dirty="0"/>
              <a:t> vs.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NUMERIC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DECIMAL</a:t>
            </a:r>
          </a:p>
          <a:p>
            <a:pPr lvl="1"/>
            <a:r>
              <a:rPr lang="en-US" dirty="0"/>
              <a:t>IEEE-754 Standard / Fixed-point Decimals.</a:t>
            </a:r>
          </a:p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VARCHAR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VARBINARY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TEXT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BLOB</a:t>
            </a:r>
          </a:p>
          <a:p>
            <a:pPr lvl="1"/>
            <a:r>
              <a:rPr lang="en-US" dirty="0"/>
              <a:t>Header with length, followed by data bytes </a:t>
            </a:r>
            <a:r>
              <a:rPr lang="en-US" b="1" u="sng" dirty="0"/>
              <a:t>OR</a:t>
            </a:r>
            <a:r>
              <a:rPr lang="en-US" dirty="0"/>
              <a:t> pointer to another page/offset with data.</a:t>
            </a:r>
          </a:p>
          <a:p>
            <a:pPr lvl="1"/>
            <a:r>
              <a:rPr lang="en-US" dirty="0"/>
              <a:t>Need to worry about collations / sorting.</a:t>
            </a:r>
          </a:p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TIME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DATE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TIMESTAMP/INTERVAL</a:t>
            </a:r>
          </a:p>
          <a:p>
            <a:pPr lvl="1"/>
            <a:r>
              <a:rPr lang="en-US" dirty="0"/>
              <a:t>32/64-bit integer of (micro/milli)-seconds since Unix epoch (January 1</a:t>
            </a:r>
            <a:r>
              <a:rPr lang="en-US" baseline="30000" dirty="0"/>
              <a:t>st</a:t>
            </a:r>
            <a:r>
              <a:rPr lang="en-US" dirty="0"/>
              <a:t>, 1970).</a:t>
            </a:r>
          </a:p>
          <a:p>
            <a:endParaRPr lang="en-US" dirty="0"/>
          </a:p>
        </p:txBody>
      </p:sp>
      <p:sp>
        <p:nvSpPr>
          <p:cNvPr id="5" name="Highlight Box">
            <a:extLst>
              <a:ext uri="{FF2B5EF4-FFF2-40B4-BE49-F238E27FC236}">
                <a16:creationId xmlns:a16="http://schemas.microsoft.com/office/drawing/2014/main" id="{6CF22BB7-91AF-4872-BDB0-901F8A69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700244"/>
            <a:ext cx="4800600" cy="613410"/>
          </a:xfrm>
          <a:prstGeom prst="rect">
            <a:avLst/>
          </a:prstGeom>
          <a:noFill/>
          <a:ln w="28575" algn="ctr">
            <a:solidFill>
              <a:srgbClr val="C30037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pPr>
              <a:lnSpc>
                <a:spcPct val="85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4239B713-A8AC-8699-D515-ED339FB3A1D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1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Precision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Inexact, variable-precision numeric type that uses the "native" C/C++ types.</a:t>
            </a:r>
            <a:endParaRPr lang="en-US" sz="1200" dirty="0"/>
          </a:p>
          <a:p>
            <a:r>
              <a:rPr lang="en-US" dirty="0"/>
              <a:t>Store directly as specified by </a:t>
            </a:r>
            <a:r>
              <a:rPr lang="en-US" dirty="0">
                <a:hlinkClick r:id="rId3"/>
              </a:rPr>
              <a:t>IEEE-754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  <a:cs typeface="Consolas" pitchFamily="49" charset="0"/>
              </a:rPr>
              <a:t>FLOAT</a:t>
            </a:r>
            <a:r>
              <a:rPr lang="en-US" dirty="0"/>
              <a:t>,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REAL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DOUBLE</a:t>
            </a:r>
          </a:p>
          <a:p>
            <a:endParaRPr lang="en-US" sz="1200" dirty="0"/>
          </a:p>
          <a:p>
            <a:r>
              <a:rPr lang="en-US" dirty="0"/>
              <a:t>These types are typically faster than fixed precision numbers because CPU ISA's (Xeon, Arm) have instructions / registers to support them.</a:t>
            </a:r>
          </a:p>
          <a:p>
            <a:endParaRPr lang="en-US" sz="1200" dirty="0"/>
          </a:p>
          <a:p>
            <a:r>
              <a:rPr lang="en-US" dirty="0"/>
              <a:t>But they do not guarantee exact values…</a:t>
            </a:r>
          </a:p>
          <a:p>
            <a:pPr marL="342900"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96C422C-F4E1-82A6-EC4C-0D2DD4F38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Precision Numbers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1593850"/>
            <a:ext cx="4572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#include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stdio.h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main(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[]) {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x = 0.1;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= 0.2;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("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x+y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%f\n",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x+y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("0.3 = %f\n", 0.3);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52400" y="1210196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r>
              <a:rPr lang="en-US" i="1" dirty="0">
                <a:solidFill>
                  <a:srgbClr val="646464"/>
                </a:solidFill>
                <a:latin typeface="Crimson Text" panose="02000503000000000000" pitchFamily="2" charset="0"/>
              </a:rPr>
              <a:t>Rounding Example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8E6B7-322C-4009-94BB-FA61065B312B}"/>
              </a:ext>
            </a:extLst>
          </p:cNvPr>
          <p:cNvGrpSpPr/>
          <p:nvPr/>
        </p:nvGrpSpPr>
        <p:grpSpPr>
          <a:xfrm>
            <a:off x="5181600" y="1262661"/>
            <a:ext cx="3886200" cy="1018598"/>
            <a:chOff x="152400" y="2223224"/>
            <a:chExt cx="3886200" cy="101859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52400" y="2595491"/>
              <a:ext cx="38862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x+y</a:t>
              </a: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= 0.300000</a:t>
              </a:r>
            </a:p>
            <a:p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0.3 = 0.300000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52400" y="2223224"/>
              <a:ext cx="2527531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  <a:ea typeface="ＭＳ Ｐゴシック" charset="-128"/>
                </a:defRPr>
              </a:lvl1pPr>
            </a:lstStyle>
            <a:p>
              <a:r>
                <a:rPr lang="en-US" dirty="0"/>
                <a:t>Output</a:t>
              </a:r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6914D662-00D1-4A67-9696-5B8B12D9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38350"/>
            <a:ext cx="4572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#include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stdio.h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main(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[]) {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x = 0.1;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= 0.2;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("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x+y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b="1" dirty="0">
                <a:solidFill>
                  <a:schemeClr val="accent1"/>
                </a:solidFill>
              </a:rPr>
              <a:t>%.20f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\n",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x+y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("0.3 = </a:t>
            </a:r>
            <a:r>
              <a:rPr lang="en-US" b="1" dirty="0">
                <a:solidFill>
                  <a:schemeClr val="accent1"/>
                </a:solidFill>
              </a:rPr>
              <a:t>%.20f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\n", 0.3);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7B1F116-8D4A-4683-BD35-C9F9903A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419350"/>
            <a:ext cx="38862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x+y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dirty="0">
                <a:solidFill>
                  <a:schemeClr val="accent1"/>
                </a:solidFill>
              </a:rPr>
              <a:t>0.30000001192092895508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0.3 = </a:t>
            </a:r>
            <a:r>
              <a:rPr lang="en-US" dirty="0">
                <a:solidFill>
                  <a:schemeClr val="accent1"/>
                </a:solidFill>
              </a:rPr>
              <a:t>0.29999999999999998890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F0EE04BB-56D0-C64A-B229-04B9EFAED6F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1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Precision Numbers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1593850"/>
            <a:ext cx="4572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#include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stdio.h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main(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[]) {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x = 0.1;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= 0.2;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("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x+y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%f\n",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x+y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("0.3 = %f\n", 0.3);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52400" y="1210196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r>
              <a:rPr lang="en-US" i="1" dirty="0">
                <a:solidFill>
                  <a:srgbClr val="646464"/>
                </a:solidFill>
                <a:latin typeface="Crimson Text" panose="02000503000000000000" pitchFamily="2" charset="0"/>
              </a:rPr>
              <a:t>Rounding Example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8E6B7-322C-4009-94BB-FA61065B312B}"/>
              </a:ext>
            </a:extLst>
          </p:cNvPr>
          <p:cNvGrpSpPr/>
          <p:nvPr/>
        </p:nvGrpSpPr>
        <p:grpSpPr>
          <a:xfrm>
            <a:off x="5181600" y="1262661"/>
            <a:ext cx="3886200" cy="1018598"/>
            <a:chOff x="152400" y="2223224"/>
            <a:chExt cx="3886200" cy="101859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52400" y="2595491"/>
              <a:ext cx="38862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x+y</a:t>
              </a: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= 0.300000</a:t>
              </a:r>
            </a:p>
            <a:p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0.3 = 0.300000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52400" y="2223224"/>
              <a:ext cx="2527531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  <a:ea typeface="ＭＳ Ｐゴシック" charset="-128"/>
                </a:defRPr>
              </a:lvl1pPr>
            </a:lstStyle>
            <a:p>
              <a:r>
                <a:rPr lang="en-US" dirty="0"/>
                <a:t>Output</a:t>
              </a:r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6914D662-00D1-4A67-9696-5B8B12D9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38350"/>
            <a:ext cx="4572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#include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stdio.h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main(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[]) {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x = 0.1;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= 0.2;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("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x+y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b="1" dirty="0">
                <a:solidFill>
                  <a:schemeClr val="accent1"/>
                </a:solidFill>
              </a:rPr>
              <a:t>%.20f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\n",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x+y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("0.3 = </a:t>
            </a:r>
            <a:r>
              <a:rPr lang="en-US" b="1" dirty="0">
                <a:solidFill>
                  <a:schemeClr val="accent1"/>
                </a:solidFill>
              </a:rPr>
              <a:t>%.20f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\n", 0.3);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7B1F116-8D4A-4683-BD35-C9F9903A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419350"/>
            <a:ext cx="38862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x+y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dirty="0">
                <a:solidFill>
                  <a:schemeClr val="accent1"/>
                </a:solidFill>
              </a:rPr>
              <a:t>0.30000001192092895508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0.3 = </a:t>
            </a:r>
            <a:r>
              <a:rPr lang="en-US" dirty="0">
                <a:solidFill>
                  <a:schemeClr val="accent1"/>
                </a:solidFill>
              </a:rPr>
              <a:t>0.29999999999999998890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F0EE04BB-56D0-C64A-B229-04B9EFAED6F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3076" name="Picture 4" descr="Office Space (1999) &lt;&lt; Movie Poster Design :: WonderHowTo">
            <a:extLst>
              <a:ext uri="{FF2B5EF4-FFF2-40B4-BE49-F238E27FC236}">
                <a16:creationId xmlns:a16="http://schemas.microsoft.com/office/drawing/2014/main" id="{A12A6964-8C77-D052-DB6E-D0BC2A759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t="-111" r="29772" b="3222"/>
          <a:stretch/>
        </p:blipFill>
        <p:spPr bwMode="auto">
          <a:xfrm rot="20930911">
            <a:off x="567070" y="842178"/>
            <a:ext cx="1919773" cy="359920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jay Naidu David Herman sitting in office">
            <a:extLst>
              <a:ext uri="{FF2B5EF4-FFF2-40B4-BE49-F238E27FC236}">
                <a16:creationId xmlns:a16="http://schemas.microsoft.com/office/drawing/2014/main" id="{AA5D9D3E-2E5B-5102-1282-7FF9354B5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254">
            <a:off x="2781533" y="2962913"/>
            <a:ext cx="3367847" cy="189090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Announcements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C30037"/>
                </a:solidFill>
                <a:ea typeface="ＭＳ Ｐゴシック" panose="020B0600070205080204" pitchFamily="34" charset="-128"/>
              </a:rPr>
              <a:t>Project 1:</a:t>
            </a:r>
            <a:r>
              <a:rPr lang="en-US" altLang="en-US" dirty="0">
                <a:solidFill>
                  <a:srgbClr val="EF3E4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Buffer Pool Manager</a:t>
            </a:r>
            <a:endParaRPr lang="en-US" altLang="en-US" dirty="0">
              <a:solidFill>
                <a:srgbClr val="EF3E42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will be released this afternoon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Important Dates: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Buffer pool manager lecture [9/10]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Bootcamp 2 [9/16, 9/17]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Project 1 Due [9/29], late days allowed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Read the description, start early, come to OH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Precision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 data types with (potentially) arbitrary precision and scale. Used when rounding errors are unacceptable.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NUMERIC</a:t>
            </a:r>
            <a:r>
              <a:rPr lang="en-US" dirty="0"/>
              <a:t>,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DECIMAL</a:t>
            </a:r>
          </a:p>
          <a:p>
            <a:endParaRPr lang="en-US" sz="1200" dirty="0"/>
          </a:p>
          <a:p>
            <a:r>
              <a:rPr lang="en-US" dirty="0"/>
              <a:t>Many different implementations.</a:t>
            </a:r>
          </a:p>
          <a:p>
            <a:pPr lvl="1"/>
            <a:r>
              <a:rPr lang="en-US" dirty="0"/>
              <a:t>Example: Store in an exact, variable-length binary representation with additional meta-data.</a:t>
            </a:r>
          </a:p>
          <a:p>
            <a:pPr lvl="1"/>
            <a:r>
              <a:rPr lang="en-US" dirty="0"/>
              <a:t>Can be less expensive if the DBMS does not provide arbitrary precision (e.g., decimal point can be in a different position per value).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367432" y="2845557"/>
            <a:ext cx="152400" cy="1443294"/>
            <a:chOff x="4275992" y="2383503"/>
            <a:chExt cx="152400" cy="1443294"/>
          </a:xfrm>
        </p:grpSpPr>
        <p:sp>
          <p:nvSpPr>
            <p:cNvPr id="4" name="Rectangle 3"/>
            <p:cNvSpPr/>
            <p:nvPr/>
          </p:nvSpPr>
          <p:spPr>
            <a:xfrm>
              <a:off x="4275992" y="2383503"/>
              <a:ext cx="152400" cy="264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75992" y="2678215"/>
              <a:ext cx="152400" cy="264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75992" y="2972927"/>
              <a:ext cx="152400" cy="264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75992" y="3267639"/>
              <a:ext cx="152400" cy="264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75992" y="3562350"/>
              <a:ext cx="152400" cy="264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Postgres: NUMERIC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2248" y="1625994"/>
            <a:ext cx="4544552" cy="3379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typedef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unsigned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NumericDigit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typedef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struct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ndigits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weight;</a:t>
            </a:r>
          </a:p>
          <a:p>
            <a:pPr>
              <a:lnSpc>
                <a:spcPct val="120000"/>
              </a:lnSpc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scale;</a:t>
            </a:r>
          </a:p>
          <a:p>
            <a:pPr>
              <a:lnSpc>
                <a:spcPct val="120000"/>
              </a:lnSpc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sign;</a:t>
            </a:r>
          </a:p>
          <a:p>
            <a:pPr>
              <a:lnSpc>
                <a:spcPct val="120000"/>
              </a:lnSpc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NumericDigit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*digits;</a:t>
            </a:r>
          </a:p>
          <a:p>
            <a:pPr>
              <a:lnSpc>
                <a:spcPct val="120000"/>
              </a:lnSpc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 numeric;</a:t>
            </a:r>
          </a:p>
        </p:txBody>
      </p:sp>
      <p:sp>
        <p:nvSpPr>
          <p:cNvPr id="9" name="Content Placeholder 28"/>
          <p:cNvSpPr txBox="1">
            <a:spLocks/>
          </p:cNvSpPr>
          <p:nvPr/>
        </p:nvSpPr>
        <p:spPr>
          <a:xfrm>
            <a:off x="1767840" y="1890804"/>
            <a:ext cx="1463040" cy="396840"/>
          </a:xfrm>
          <a:prstGeom prst="rect">
            <a:avLst/>
          </a:prstGeom>
        </p:spPr>
        <p:txBody>
          <a:bodyPr lIns="0" rIns="4572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dirty="0">
                <a:latin typeface="Crimson Text" pitchFamily="2" charset="0"/>
              </a:rPr>
              <a:t># of Digits</a:t>
            </a:r>
          </a:p>
        </p:txBody>
      </p:sp>
      <p:cxnSp>
        <p:nvCxnSpPr>
          <p:cNvPr id="10" name="Straight Arrow Connector 2"/>
          <p:cNvCxnSpPr>
            <a:cxnSpLocks noChangeShapeType="1"/>
            <a:stCxn id="4" idx="1"/>
            <a:endCxn id="9" idx="3"/>
          </p:cNvCxnSpPr>
          <p:nvPr/>
        </p:nvCxnSpPr>
        <p:spPr bwMode="auto">
          <a:xfrm flipH="1" flipV="1">
            <a:off x="3230880" y="2089224"/>
            <a:ext cx="1136552" cy="888557"/>
          </a:xfrm>
          <a:prstGeom prst="straightConnector1">
            <a:avLst/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Highlight Box"/>
          <p:cNvSpPr/>
          <p:nvPr/>
        </p:nvSpPr>
        <p:spPr>
          <a:xfrm>
            <a:off x="4142248" y="1678403"/>
            <a:ext cx="4468352" cy="339090"/>
          </a:xfrm>
          <a:prstGeom prst="roundRect">
            <a:avLst>
              <a:gd name="adj" fmla="val 4675"/>
            </a:avLst>
          </a:prstGeom>
          <a:noFill/>
          <a:ln w="57150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2"/>
          <p:cNvCxnSpPr>
            <a:cxnSpLocks noChangeShapeType="1"/>
            <a:stCxn id="11" idx="1"/>
            <a:endCxn id="19" idx="3"/>
          </p:cNvCxnSpPr>
          <p:nvPr/>
        </p:nvCxnSpPr>
        <p:spPr bwMode="auto">
          <a:xfrm flipH="1" flipV="1">
            <a:off x="3230880" y="2769850"/>
            <a:ext cx="1136552" cy="502643"/>
          </a:xfrm>
          <a:prstGeom prst="straightConnector1">
            <a:avLst/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Content Placeholder 28"/>
          <p:cNvSpPr txBox="1">
            <a:spLocks/>
          </p:cNvSpPr>
          <p:nvPr/>
        </p:nvSpPr>
        <p:spPr>
          <a:xfrm>
            <a:off x="777240" y="2575951"/>
            <a:ext cx="2453640" cy="387798"/>
          </a:xfrm>
          <a:prstGeom prst="rect">
            <a:avLst/>
          </a:prstGeom>
        </p:spPr>
        <p:txBody>
          <a:bodyPr wrap="square" lIns="0" rIns="4572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dirty="0">
                <a:latin typeface="Crimson Text" pitchFamily="2" charset="0"/>
              </a:rPr>
              <a:t>Weight of 1</a:t>
            </a:r>
            <a:r>
              <a:rPr lang="en-US" baseline="30000" dirty="0">
                <a:latin typeface="Crimson Text" pitchFamily="2" charset="0"/>
              </a:rPr>
              <a:t>st</a:t>
            </a:r>
            <a:r>
              <a:rPr lang="en-US" dirty="0">
                <a:latin typeface="Crimson Text" pitchFamily="2" charset="0"/>
              </a:rPr>
              <a:t> Digit</a:t>
            </a:r>
          </a:p>
        </p:txBody>
      </p:sp>
      <p:sp>
        <p:nvSpPr>
          <p:cNvPr id="20" name="Content Placeholder 28"/>
          <p:cNvSpPr txBox="1">
            <a:spLocks/>
          </p:cNvSpPr>
          <p:nvPr/>
        </p:nvSpPr>
        <p:spPr>
          <a:xfrm>
            <a:off x="777240" y="3252056"/>
            <a:ext cx="2453640" cy="396840"/>
          </a:xfrm>
          <a:prstGeom prst="rect">
            <a:avLst/>
          </a:prstGeom>
        </p:spPr>
        <p:txBody>
          <a:bodyPr wrap="square" lIns="0" rIns="4572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dirty="0">
                <a:latin typeface="Crimson Text" pitchFamily="2" charset="0"/>
              </a:rPr>
              <a:t>Scale Factor</a:t>
            </a:r>
          </a:p>
        </p:txBody>
      </p:sp>
      <p:sp>
        <p:nvSpPr>
          <p:cNvPr id="21" name="Content Placeholder 28"/>
          <p:cNvSpPr txBox="1">
            <a:spLocks/>
          </p:cNvSpPr>
          <p:nvPr/>
        </p:nvSpPr>
        <p:spPr>
          <a:xfrm>
            <a:off x="304800" y="3937203"/>
            <a:ext cx="2926080" cy="387798"/>
          </a:xfrm>
          <a:prstGeom prst="rect">
            <a:avLst/>
          </a:prstGeom>
        </p:spPr>
        <p:txBody>
          <a:bodyPr wrap="square" lIns="0" rIns="4572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dirty="0">
                <a:latin typeface="Crimson Text" pitchFamily="2" charset="0"/>
              </a:rPr>
              <a:t>Positive/Negative/</a:t>
            </a:r>
            <a:r>
              <a:rPr lang="en-US" dirty="0" err="1">
                <a:latin typeface="Crimson Text" pitchFamily="2" charset="0"/>
              </a:rPr>
              <a:t>NaN</a:t>
            </a:r>
            <a:endParaRPr lang="en-US" dirty="0">
              <a:latin typeface="Crimson Text" pitchFamily="2" charset="0"/>
            </a:endParaRPr>
          </a:p>
        </p:txBody>
      </p:sp>
      <p:sp>
        <p:nvSpPr>
          <p:cNvPr id="22" name="Content Placeholder 28"/>
          <p:cNvSpPr txBox="1">
            <a:spLocks/>
          </p:cNvSpPr>
          <p:nvPr/>
        </p:nvSpPr>
        <p:spPr>
          <a:xfrm>
            <a:off x="304800" y="4613310"/>
            <a:ext cx="2926080" cy="396840"/>
          </a:xfrm>
          <a:prstGeom prst="rect">
            <a:avLst/>
          </a:prstGeom>
        </p:spPr>
        <p:txBody>
          <a:bodyPr wrap="square" lIns="0" rIns="4572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dirty="0">
                <a:latin typeface="Crimson Text" pitchFamily="2" charset="0"/>
              </a:rPr>
              <a:t>Digit Storage</a:t>
            </a:r>
          </a:p>
        </p:txBody>
      </p:sp>
      <p:cxnSp>
        <p:nvCxnSpPr>
          <p:cNvPr id="25" name="Straight Arrow Connector 2"/>
          <p:cNvCxnSpPr>
            <a:cxnSpLocks noChangeShapeType="1"/>
            <a:endCxn id="20" idx="3"/>
          </p:cNvCxnSpPr>
          <p:nvPr/>
        </p:nvCxnSpPr>
        <p:spPr bwMode="auto">
          <a:xfrm flipH="1" flipV="1">
            <a:off x="3230880" y="3450476"/>
            <a:ext cx="1136552" cy="248952"/>
          </a:xfrm>
          <a:prstGeom prst="straightConnector1">
            <a:avLst/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"/>
          <p:cNvCxnSpPr>
            <a:cxnSpLocks noChangeShapeType="1"/>
            <a:endCxn id="21" idx="3"/>
          </p:cNvCxnSpPr>
          <p:nvPr/>
        </p:nvCxnSpPr>
        <p:spPr bwMode="auto">
          <a:xfrm flipH="1">
            <a:off x="3230880" y="4065677"/>
            <a:ext cx="1121937" cy="65425"/>
          </a:xfrm>
          <a:prstGeom prst="straightConnector1">
            <a:avLst/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2"/>
          <p:cNvCxnSpPr>
            <a:cxnSpLocks noChangeShapeType="1"/>
            <a:endCxn id="22" idx="3"/>
          </p:cNvCxnSpPr>
          <p:nvPr/>
        </p:nvCxnSpPr>
        <p:spPr bwMode="auto">
          <a:xfrm flipH="1">
            <a:off x="3230880" y="4431248"/>
            <a:ext cx="1136552" cy="380482"/>
          </a:xfrm>
          <a:prstGeom prst="straightConnector1">
            <a:avLst/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Highlight Box"/>
          <p:cNvSpPr/>
          <p:nvPr/>
        </p:nvSpPr>
        <p:spPr>
          <a:xfrm>
            <a:off x="4382047" y="4261703"/>
            <a:ext cx="1629508" cy="339090"/>
          </a:xfrm>
          <a:prstGeom prst="roundRect">
            <a:avLst>
              <a:gd name="adj" fmla="val 4675"/>
            </a:avLst>
          </a:prstGeom>
          <a:noFill/>
          <a:ln w="57150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2"/>
          <p:cNvCxnSpPr>
            <a:cxnSpLocks noChangeShapeType="1"/>
            <a:stCxn id="35" idx="0"/>
            <a:endCxn id="15" idx="2"/>
          </p:cNvCxnSpPr>
          <p:nvPr/>
        </p:nvCxnSpPr>
        <p:spPr bwMode="auto">
          <a:xfrm rot="5400000" flipH="1" flipV="1">
            <a:off x="4664507" y="2549787"/>
            <a:ext cx="2244210" cy="1179623"/>
          </a:xfrm>
          <a:prstGeom prst="bentConnector3">
            <a:avLst>
              <a:gd name="adj1" fmla="val 50000"/>
            </a:avLst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12024A9E-965F-3B47-8429-34A7E7C0535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9" grpId="0"/>
      <p:bldP spid="20" grpId="0"/>
      <p:bldP spid="21" grpId="0"/>
      <p:bldP spid="22" grpId="0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Data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971550"/>
            <a:ext cx="6858000" cy="3657600"/>
          </a:xfrm>
        </p:spPr>
        <p:txBody>
          <a:bodyPr/>
          <a:lstStyle/>
          <a:p>
            <a:r>
              <a:rPr lang="en-US" b="1" dirty="0"/>
              <a:t>Choice #1: Null Column Bitmap Header</a:t>
            </a:r>
          </a:p>
          <a:p>
            <a:pPr marL="342900" lvl="1"/>
            <a:r>
              <a:rPr lang="en-US" dirty="0"/>
              <a:t>Store a bitmap in a centralized header that specifies what attributes are null.</a:t>
            </a:r>
          </a:p>
          <a:p>
            <a:pPr marL="342900" lvl="1"/>
            <a:r>
              <a:rPr lang="en-US" dirty="0"/>
              <a:t>This is the most common approach in row-stores.</a:t>
            </a:r>
          </a:p>
          <a:p>
            <a:endParaRPr lang="en-US" sz="1200" b="1" dirty="0"/>
          </a:p>
          <a:p>
            <a:r>
              <a:rPr lang="en-US" b="1" dirty="0"/>
              <a:t>Choice #2: Special Values</a:t>
            </a:r>
          </a:p>
          <a:p>
            <a:pPr marL="342900" lvl="1"/>
            <a:r>
              <a:rPr lang="en-US" dirty="0"/>
              <a:t>Designate a placeholder value to represent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  <a:cs typeface="Consolas" pitchFamily="49" charset="0"/>
              </a:rPr>
              <a:t>NULL</a:t>
            </a:r>
            <a:r>
              <a:rPr lang="en-US" dirty="0"/>
              <a:t> for a data type (e.g., </a:t>
            </a:r>
            <a:r>
              <a:rPr lang="en-US" b="1" dirty="0">
                <a:latin typeface="Inconsolata" panose="00000509000000000000" pitchFamily="49" charset="0"/>
                <a:cs typeface="Consolas" pitchFamily="49" charset="0"/>
              </a:rPr>
              <a:t>INT32_MIN</a:t>
            </a:r>
            <a:r>
              <a:rPr lang="en-US" dirty="0"/>
              <a:t>). More common in column-stores.</a:t>
            </a:r>
            <a:endParaRPr lang="en-US" sz="1200" b="1" dirty="0"/>
          </a:p>
          <a:p>
            <a:endParaRPr lang="en-US" sz="1200" b="1" dirty="0"/>
          </a:p>
          <a:p>
            <a:r>
              <a:rPr lang="en-US" b="1" dirty="0"/>
              <a:t>Choice #3: Per Attribute Null Flag</a:t>
            </a:r>
          </a:p>
          <a:p>
            <a:pPr marL="342900" lvl="1"/>
            <a:r>
              <a:rPr lang="en-US" dirty="0"/>
              <a:t>Store a flag that marks that a value is null.</a:t>
            </a:r>
          </a:p>
          <a:p>
            <a:pPr marL="342900" lvl="1"/>
            <a:r>
              <a:rPr lang="en-US" dirty="0"/>
              <a:t>Must use more space than just a single bit because this messes up with word alignment.</a:t>
            </a:r>
          </a:p>
          <a:p>
            <a:pPr marL="342900"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>
                <a:latin typeface="Inconsolata" panose="00000509000000000000" pitchFamily="49" charset="0"/>
              </a:rPr>
              <a:pPr/>
              <a:t>22</a:t>
            </a:fld>
            <a:endParaRPr lang="en-US" dirty="0">
              <a:latin typeface="Inconsolata" panose="00000509000000000000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57D532-FDBA-88DC-35AF-F8E044EDE737}"/>
              </a:ext>
            </a:extLst>
          </p:cNvPr>
          <p:cNvGrpSpPr/>
          <p:nvPr/>
        </p:nvGrpSpPr>
        <p:grpSpPr>
          <a:xfrm>
            <a:off x="194022" y="3486352"/>
            <a:ext cx="948978" cy="1318058"/>
            <a:chOff x="89391" y="3074670"/>
            <a:chExt cx="948978" cy="131805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5B272D5-1215-9DC1-2336-BE40E958D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43840" y="3074670"/>
              <a:ext cx="640080" cy="6400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F0AC2F-26D7-E77B-1ECD-2AEB25DDFFBA}"/>
                </a:ext>
              </a:extLst>
            </p:cNvPr>
            <p:cNvSpPr txBox="1"/>
            <p:nvPr/>
          </p:nvSpPr>
          <p:spPr>
            <a:xfrm>
              <a:off x="89391" y="3783330"/>
              <a:ext cx="948978" cy="6093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>
                  <a:solidFill>
                    <a:srgbClr val="EF3E42"/>
                  </a:solidFill>
                  <a:latin typeface="Museo Sans 700" panose="02000000000000000000" pitchFamily="50" charset="0"/>
                </a:defRPr>
              </a:lvl1pPr>
            </a:lstStyle>
            <a:p>
              <a: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Don't</a:t>
              </a:r>
              <a:b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</a:br>
              <a: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Do This!</a:t>
              </a:r>
            </a:p>
          </p:txBody>
        </p:sp>
      </p:grpSp>
      <p:sp>
        <p:nvSpPr>
          <p:cNvPr id="9" name="Right Arrow 6">
            <a:extLst>
              <a:ext uri="{FF2B5EF4-FFF2-40B4-BE49-F238E27FC236}">
                <a16:creationId xmlns:a16="http://schemas.microsoft.com/office/drawing/2014/main" id="{1A914EEA-3EEC-5EBF-DE61-F226F95B23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8038" y="3661612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FA4341F0-19EB-8A09-35C1-CED2002A95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52753">
            <a:off x="5361523" y="351664"/>
            <a:ext cx="3431041" cy="4440170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1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515FEC-B07C-48AF-8890-1F59B8C6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Values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7F3BDA-613A-4F77-A8A7-8927EB16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DBMSs do not allow a tuple to exceed the size of a single page.</a:t>
            </a:r>
          </a:p>
          <a:p>
            <a:endParaRPr lang="en-US" sz="1200" dirty="0"/>
          </a:p>
          <a:p>
            <a:r>
              <a:rPr lang="en-US" dirty="0"/>
              <a:t>To store values that are larger than a page, the DBMS uses separate </a:t>
            </a:r>
            <a:r>
              <a:rPr lang="en-US" b="1" u="sng" dirty="0"/>
              <a:t>overflow</a:t>
            </a:r>
            <a:r>
              <a:rPr lang="en-US" dirty="0"/>
              <a:t> storage pages.</a:t>
            </a:r>
          </a:p>
          <a:p>
            <a:pPr lvl="1"/>
            <a:r>
              <a:rPr lang="en-US" dirty="0"/>
              <a:t>Postgres: TOAST (&gt;2KB)</a:t>
            </a:r>
          </a:p>
          <a:p>
            <a:pPr lvl="1"/>
            <a:r>
              <a:rPr lang="en-US" dirty="0"/>
              <a:t>MySQL: Overflow (&gt;½ size of page)</a:t>
            </a:r>
          </a:p>
          <a:p>
            <a:pPr lvl="1"/>
            <a:r>
              <a:rPr lang="en-US" dirty="0"/>
              <a:t>SQL Server: Overflow (&gt;size of page)</a:t>
            </a:r>
          </a:p>
          <a:p>
            <a:endParaRPr lang="en-US" sz="1200" dirty="0"/>
          </a:p>
          <a:p>
            <a:r>
              <a:rPr lang="en-US" dirty="0"/>
              <a:t>Lots of potential optimizations:</a:t>
            </a:r>
          </a:p>
          <a:p>
            <a:pPr lvl="1"/>
            <a:r>
              <a:rPr lang="en-US" dirty="0">
                <a:hlinkClick r:id="rId3"/>
              </a:rPr>
              <a:t>Overflow Compression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German Strings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C0F72-9FC8-4716-ABD1-C593284FB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759080-F5B5-5377-207A-BF82FC551E38}"/>
              </a:ext>
            </a:extLst>
          </p:cNvPr>
          <p:cNvGrpSpPr/>
          <p:nvPr/>
        </p:nvGrpSpPr>
        <p:grpSpPr>
          <a:xfrm>
            <a:off x="5638800" y="3181350"/>
            <a:ext cx="2743200" cy="1685921"/>
            <a:chOff x="5638800" y="3181350"/>
            <a:chExt cx="2743200" cy="16859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00EE73-AE3F-4E59-A124-DA8621088613}"/>
                </a:ext>
              </a:extLst>
            </p:cNvPr>
            <p:cNvSpPr/>
            <p:nvPr/>
          </p:nvSpPr>
          <p:spPr>
            <a:xfrm>
              <a:off x="5638800" y="3495671"/>
              <a:ext cx="2743200" cy="1371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F6DCEB-A90C-4E92-9ED6-88B0DC5F7B38}"/>
                </a:ext>
              </a:extLst>
            </p:cNvPr>
            <p:cNvSpPr txBox="1"/>
            <p:nvPr/>
          </p:nvSpPr>
          <p:spPr>
            <a:xfrm>
              <a:off x="6152794" y="3181350"/>
              <a:ext cx="1715214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>
                  <a:solidFill>
                    <a:srgbClr val="EF3E42"/>
                  </a:solidFill>
                  <a:latin typeface="Museo Sans 700" panose="02000000000000000000" pitchFamily="50" charset="0"/>
                </a:defRPr>
              </a:lvl1pPr>
            </a:lstStyle>
            <a:p>
              <a:r>
                <a:rPr lang="en-US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Overflow Page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6C0571-B4D1-44F2-9349-72895B2DA9AE}"/>
                </a:ext>
              </a:extLst>
            </p:cNvPr>
            <p:cNvSpPr/>
            <p:nvPr/>
          </p:nvSpPr>
          <p:spPr>
            <a:xfrm>
              <a:off x="5638800" y="3482971"/>
              <a:ext cx="2743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b="1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VARCHAR DATA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2FA87F7-BC86-4D86-98D7-209B672378BA}"/>
              </a:ext>
            </a:extLst>
          </p:cNvPr>
          <p:cNvSpPr txBox="1"/>
          <p:nvPr/>
        </p:nvSpPr>
        <p:spPr>
          <a:xfrm>
            <a:off x="6738133" y="1568450"/>
            <a:ext cx="658835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700" panose="02000000000000000000" pitchFamily="50" charset="0"/>
              </a:defRPr>
            </a:lvl1pPr>
          </a:lstStyle>
          <a:p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Tuple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EA01B3-F8D4-448C-BF0F-B1EDD6EA36F0}"/>
              </a:ext>
            </a:extLst>
          </p:cNvPr>
          <p:cNvSpPr/>
          <p:nvPr/>
        </p:nvSpPr>
        <p:spPr>
          <a:xfrm>
            <a:off x="5238750" y="2320929"/>
            <a:ext cx="914400" cy="274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rgbClr val="C30037"/>
                </a:solidFill>
                <a:latin typeface="Inconsolata" panose="00000509000000000000" pitchFamily="49" charset="0"/>
              </a:rPr>
              <a:t>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CCB19-21CB-4A25-8E43-9EF70BBF9BB3}"/>
              </a:ext>
            </a:extLst>
          </p:cNvPr>
          <p:cNvSpPr/>
          <p:nvPr/>
        </p:nvSpPr>
        <p:spPr>
          <a:xfrm>
            <a:off x="6153150" y="2320929"/>
            <a:ext cx="457200" cy="274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INT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09B36C-4C71-4FB6-91A8-44C8C4B46B17}"/>
              </a:ext>
            </a:extLst>
          </p:cNvPr>
          <p:cNvSpPr/>
          <p:nvPr/>
        </p:nvSpPr>
        <p:spPr>
          <a:xfrm>
            <a:off x="6610350" y="2320929"/>
            <a:ext cx="457200" cy="274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INT</a:t>
            </a:r>
          </a:p>
        </p:txBody>
      </p:sp>
      <p:cxnSp>
        <p:nvCxnSpPr>
          <p:cNvPr id="17" name="Straight Arrow Connector 6">
            <a:extLst>
              <a:ext uri="{FF2B5EF4-FFF2-40B4-BE49-F238E27FC236}">
                <a16:creationId xmlns:a16="http://schemas.microsoft.com/office/drawing/2014/main" id="{2D1D0109-19D2-46F7-AF5E-FEAF679BE34F}"/>
              </a:ext>
            </a:extLst>
          </p:cNvPr>
          <p:cNvCxnSpPr>
            <a:cxnSpLocks/>
          </p:cNvCxnSpPr>
          <p:nvPr/>
        </p:nvCxnSpPr>
        <p:spPr bwMode="auto">
          <a:xfrm>
            <a:off x="8248650" y="3711571"/>
            <a:ext cx="533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30037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051ED5-1C5C-0647-C383-9F0A9683ED59}"/>
              </a:ext>
            </a:extLst>
          </p:cNvPr>
          <p:cNvSpPr/>
          <p:nvPr/>
        </p:nvSpPr>
        <p:spPr>
          <a:xfrm>
            <a:off x="7059930" y="2320929"/>
            <a:ext cx="1362456" cy="274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TEXT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0D42AD-D9B3-63BB-6933-20FD4FBCAE29}"/>
              </a:ext>
            </a:extLst>
          </p:cNvPr>
          <p:cNvGrpSpPr/>
          <p:nvPr/>
        </p:nvGrpSpPr>
        <p:grpSpPr>
          <a:xfrm>
            <a:off x="7059930" y="2321095"/>
            <a:ext cx="1361946" cy="274320"/>
            <a:chOff x="6952745" y="1026561"/>
            <a:chExt cx="1361946" cy="2743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65D25C-1F6F-72C0-3D56-A313962FBA95}"/>
                </a:ext>
              </a:extLst>
            </p:cNvPr>
            <p:cNvSpPr/>
            <p:nvPr/>
          </p:nvSpPr>
          <p:spPr>
            <a:xfrm>
              <a:off x="6952745" y="1026561"/>
              <a:ext cx="457199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size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4E034A8-539E-DE07-FF35-0DC572DFEFBF}"/>
                </a:ext>
              </a:extLst>
            </p:cNvPr>
            <p:cNvGrpSpPr/>
            <p:nvPr/>
          </p:nvGrpSpPr>
          <p:grpSpPr>
            <a:xfrm>
              <a:off x="7409944" y="1026561"/>
              <a:ext cx="904747" cy="274320"/>
              <a:chOff x="7409944" y="1026561"/>
              <a:chExt cx="904747" cy="274320"/>
            </a:xfrm>
          </p:grpSpPr>
          <p:sp>
            <p:nvSpPr>
              <p:cNvPr id="21" name="magnet">
                <a:extLst>
                  <a:ext uri="{FF2B5EF4-FFF2-40B4-BE49-F238E27FC236}">
                    <a16:creationId xmlns:a16="http://schemas.microsoft.com/office/drawing/2014/main" id="{73CF2289-6E6A-0B7D-23DE-9CD602A87876}"/>
                  </a:ext>
                </a:extLst>
              </p:cNvPr>
              <p:cNvSpPr/>
              <p:nvPr/>
            </p:nvSpPr>
            <p:spPr>
              <a:xfrm>
                <a:off x="7806033" y="1102762"/>
                <a:ext cx="112569" cy="609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A6274B-0B6A-46A7-74B6-4E91D4633744}"/>
                  </a:ext>
                </a:extLst>
              </p:cNvPr>
              <p:cNvSpPr/>
              <p:nvPr/>
            </p:nvSpPr>
            <p:spPr>
              <a:xfrm>
                <a:off x="7409944" y="1026561"/>
                <a:ext cx="90474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location</a:t>
                </a:r>
              </a:p>
            </p:txBody>
          </p:sp>
        </p:grpSp>
      </p:grpSp>
      <p:sp>
        <p:nvSpPr>
          <p:cNvPr id="25" name="Highlight Box">
            <a:extLst>
              <a:ext uri="{FF2B5EF4-FFF2-40B4-BE49-F238E27FC236}">
                <a16:creationId xmlns:a16="http://schemas.microsoft.com/office/drawing/2014/main" id="{B9A28EA2-CDC0-C451-DEE9-41BA0BD89143}"/>
              </a:ext>
            </a:extLst>
          </p:cNvPr>
          <p:cNvSpPr/>
          <p:nvPr/>
        </p:nvSpPr>
        <p:spPr>
          <a:xfrm>
            <a:off x="7059930" y="2320929"/>
            <a:ext cx="1371600" cy="274320"/>
          </a:xfrm>
          <a:prstGeom prst="roundRect">
            <a:avLst>
              <a:gd name="adj" fmla="val 4675"/>
            </a:avLst>
          </a:prstGeom>
          <a:noFill/>
          <a:ln w="38100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7425067C-B4E2-42E0-BB50-33F3BFEEE860}"/>
              </a:ext>
            </a:extLst>
          </p:cNvPr>
          <p:cNvCxnSpPr>
            <a:cxnSpLocks/>
            <a:stCxn id="22" idx="2"/>
            <a:endCxn id="8" idx="1"/>
          </p:cNvCxnSpPr>
          <p:nvPr/>
        </p:nvCxnSpPr>
        <p:spPr bwMode="auto">
          <a:xfrm rot="5400000">
            <a:off x="6246074" y="1988142"/>
            <a:ext cx="1116156" cy="2330703"/>
          </a:xfrm>
          <a:prstGeom prst="bentConnector4">
            <a:avLst>
              <a:gd name="adj1" fmla="val 39759"/>
              <a:gd name="adj2" fmla="val 109808"/>
            </a:avLst>
          </a:prstGeom>
          <a:solidFill>
            <a:schemeClr val="accent1"/>
          </a:solidFill>
          <a:ln w="28575" cap="flat" cmpd="sng" algn="ctr">
            <a:solidFill>
              <a:srgbClr val="C30037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sp>
        <p:nvSpPr>
          <p:cNvPr id="26" name="Text Box 4">
            <a:extLst>
              <a:ext uri="{FF2B5EF4-FFF2-40B4-BE49-F238E27FC236}">
                <a16:creationId xmlns:a16="http://schemas.microsoft.com/office/drawing/2014/main" id="{34FCFAD8-2CC3-D4AA-8552-73126D586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785758"/>
            <a:ext cx="2743200" cy="13388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CREATE TABLE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(</a:t>
            </a:r>
          </a:p>
          <a:p>
            <a:pPr algn="l">
              <a:lnSpc>
                <a:spcPct val="9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id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INT PRIMARY KEY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</a:t>
            </a:r>
          </a:p>
          <a:p>
            <a:pPr algn="l">
              <a:lnSpc>
                <a:spcPct val="9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data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INT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</a:t>
            </a:r>
          </a:p>
          <a:p>
            <a:pPr algn="l">
              <a:lnSpc>
                <a:spcPct val="9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contents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TEXT</a:t>
            </a:r>
          </a:p>
          <a:p>
            <a:pPr algn="l">
              <a:lnSpc>
                <a:spcPct val="9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27" name="Highlight Box">
            <a:extLst>
              <a:ext uri="{FF2B5EF4-FFF2-40B4-BE49-F238E27FC236}">
                <a16:creationId xmlns:a16="http://schemas.microsoft.com/office/drawing/2014/main" id="{333B6E05-2900-6A4C-5103-30DC9CA06B4E}"/>
              </a:ext>
            </a:extLst>
          </p:cNvPr>
          <p:cNvSpPr/>
          <p:nvPr/>
        </p:nvSpPr>
        <p:spPr>
          <a:xfrm>
            <a:off x="5960598" y="1593219"/>
            <a:ext cx="1645920" cy="228600"/>
          </a:xfrm>
          <a:prstGeom prst="roundRect">
            <a:avLst>
              <a:gd name="adj" fmla="val 4675"/>
            </a:avLst>
          </a:prstGeom>
          <a:noFill/>
          <a:ln w="38100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515FEC-B07C-48AF-8890-1F59B8C6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Value Storage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7F3BDA-613A-4F77-A8A7-8927EB16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systems allow you to store a large value in an external file.</a:t>
            </a:r>
            <a:br>
              <a:rPr lang="en-US" dirty="0"/>
            </a:br>
            <a:r>
              <a:rPr lang="en-US" dirty="0"/>
              <a:t>Treated as a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BLOB</a:t>
            </a:r>
            <a:r>
              <a:rPr lang="en-US" dirty="0"/>
              <a:t> type.</a:t>
            </a:r>
          </a:p>
          <a:p>
            <a:pPr lvl="1"/>
            <a:r>
              <a:rPr lang="en-US" dirty="0"/>
              <a:t>Oracle: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BFILE</a:t>
            </a:r>
            <a:r>
              <a:rPr lang="en-US" dirty="0"/>
              <a:t> data type</a:t>
            </a:r>
          </a:p>
          <a:p>
            <a:pPr lvl="1"/>
            <a:r>
              <a:rPr lang="en-US" dirty="0"/>
              <a:t>Microsoft: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FILESTREAM</a:t>
            </a:r>
            <a:r>
              <a:rPr lang="en-US" dirty="0"/>
              <a:t> data type</a:t>
            </a:r>
          </a:p>
          <a:p>
            <a:endParaRPr lang="en-US" sz="1200" dirty="0"/>
          </a:p>
          <a:p>
            <a:r>
              <a:rPr lang="en-US" dirty="0"/>
              <a:t>The DBMS </a:t>
            </a:r>
            <a:r>
              <a:rPr lang="en-US" b="1" u="sng" dirty="0"/>
              <a:t>cannot</a:t>
            </a:r>
            <a:r>
              <a:rPr lang="en-US" dirty="0"/>
              <a:t> manipulate the contents of an external file.</a:t>
            </a:r>
          </a:p>
          <a:p>
            <a:pPr lvl="1"/>
            <a:r>
              <a:rPr lang="en-US" dirty="0"/>
              <a:t>No durability protections.</a:t>
            </a:r>
          </a:p>
          <a:p>
            <a:pPr lvl="1"/>
            <a:r>
              <a:rPr lang="en-US" dirty="0"/>
              <a:t>No transaction protections.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C0F72-9FC8-4716-ABD1-C593284FB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0EE73-AE3F-4E59-A124-DA8621088613}"/>
              </a:ext>
            </a:extLst>
          </p:cNvPr>
          <p:cNvSpPr/>
          <p:nvPr/>
        </p:nvSpPr>
        <p:spPr>
          <a:xfrm>
            <a:off x="5867400" y="3041650"/>
            <a:ext cx="2743200" cy="137160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EA01B3-F8D4-448C-BF0F-B1EDD6EA36F0}"/>
              </a:ext>
            </a:extLst>
          </p:cNvPr>
          <p:cNvSpPr/>
          <p:nvPr/>
        </p:nvSpPr>
        <p:spPr>
          <a:xfrm>
            <a:off x="5334000" y="142875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rgbClr val="C30037"/>
                </a:solidFill>
                <a:latin typeface="Inconsolata" panose="00000509000000000000" pitchFamily="49" charset="0"/>
              </a:rPr>
              <a:t>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CCB19-21CB-4A25-8E43-9EF70BBF9BB3}"/>
              </a:ext>
            </a:extLst>
          </p:cNvPr>
          <p:cNvSpPr/>
          <p:nvPr/>
        </p:nvSpPr>
        <p:spPr>
          <a:xfrm>
            <a:off x="6248400" y="14287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09B36C-4C71-4FB6-91A8-44C8C4B46B17}"/>
              </a:ext>
            </a:extLst>
          </p:cNvPr>
          <p:cNvSpPr/>
          <p:nvPr/>
        </p:nvSpPr>
        <p:spPr>
          <a:xfrm>
            <a:off x="6705600" y="14287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7BE81-84E0-464A-B0D6-F36C2916B0FF}"/>
              </a:ext>
            </a:extLst>
          </p:cNvPr>
          <p:cNvSpPr/>
          <p:nvPr/>
        </p:nvSpPr>
        <p:spPr>
          <a:xfrm>
            <a:off x="7162800" y="14287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4D1765-F4BC-4076-8970-A26077213578}"/>
              </a:ext>
            </a:extLst>
          </p:cNvPr>
          <p:cNvSpPr/>
          <p:nvPr/>
        </p:nvSpPr>
        <p:spPr>
          <a:xfrm>
            <a:off x="7620000" y="142875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BBDFDE-EA70-4A91-A5AE-F6D0B3B8BE72}"/>
              </a:ext>
            </a:extLst>
          </p:cNvPr>
          <p:cNvSpPr/>
          <p:nvPr/>
        </p:nvSpPr>
        <p:spPr>
          <a:xfrm>
            <a:off x="8534400" y="14287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e</a:t>
            </a:r>
          </a:p>
        </p:txBody>
      </p: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7425067C-B4E2-42E0-BB50-33F3BFEEE860}"/>
              </a:ext>
            </a:extLst>
          </p:cNvPr>
          <p:cNvCxnSpPr>
            <a:cxnSpLocks/>
            <a:stCxn id="14" idx="2"/>
          </p:cNvCxnSpPr>
          <p:nvPr/>
        </p:nvCxnSpPr>
        <p:spPr bwMode="auto">
          <a:xfrm rot="5400000">
            <a:off x="5943600" y="1809750"/>
            <a:ext cx="1371600" cy="1524000"/>
          </a:xfrm>
          <a:prstGeom prst="bentConnector4">
            <a:avLst>
              <a:gd name="adj1" fmla="val 41667"/>
              <a:gd name="adj2" fmla="val 115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899E53-D928-40B6-9E70-6E06CAC74523}"/>
              </a:ext>
            </a:extLst>
          </p:cNvPr>
          <p:cNvSpPr txBox="1"/>
          <p:nvPr/>
        </p:nvSpPr>
        <p:spPr>
          <a:xfrm>
            <a:off x="6484790" y="2727329"/>
            <a:ext cx="1508425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700" panose="02000000000000000000" pitchFamily="50" charset="0"/>
              </a:defRPr>
            </a:lvl1pPr>
          </a:lstStyle>
          <a:p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External File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B39843-E67F-4493-B510-0CE7CD32149C}"/>
              </a:ext>
            </a:extLst>
          </p:cNvPr>
          <p:cNvSpPr txBox="1"/>
          <p:nvPr/>
        </p:nvSpPr>
        <p:spPr>
          <a:xfrm>
            <a:off x="6833383" y="1123950"/>
            <a:ext cx="658834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700" panose="02000000000000000000" pitchFamily="50" charset="0"/>
              </a:defRPr>
            </a:lvl1pPr>
          </a:lstStyle>
          <a:p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Tuple</a:t>
            </a:r>
          </a:p>
        </p:txBody>
      </p:sp>
      <p:pic>
        <p:nvPicPr>
          <p:cNvPr id="19" name="Picture 18">
            <a:hlinkClick r:id="rId3"/>
            <a:extLst>
              <a:ext uri="{FF2B5EF4-FFF2-40B4-BE49-F238E27FC236}">
                <a16:creationId xmlns:a16="http://schemas.microsoft.com/office/drawing/2014/main" id="{9ED53A12-BC4E-44F5-8A4A-24A2FCCB41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52753">
            <a:off x="5361523" y="350763"/>
            <a:ext cx="3431041" cy="4441973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5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9542-6481-29C0-F825-07ABA85A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Trouble with Tuples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94CF7-490D-D4E6-FA31-D27016309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30" name="Picture 6" descr="Floristry, Floral design, ">
            <a:extLst>
              <a:ext uri="{FF2B5EF4-FFF2-40B4-BE49-F238E27FC236}">
                <a16:creationId xmlns:a16="http://schemas.microsoft.com/office/drawing/2014/main" id="{0376B3D6-87CB-ED5D-7D92-7D3A400F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06" y="664601"/>
            <a:ext cx="4471988" cy="44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AA8691-C35D-3D81-AAE1-C3A78D25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Tuple-oriented Storage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CFA52-DCE8-D62B-77C0-4A3357F21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886200"/>
          </a:xfrm>
        </p:spPr>
        <p:txBody>
          <a:bodyPr/>
          <a:lstStyle/>
          <a:p>
            <a:r>
              <a:rPr lang="en-US" b="1" dirty="0"/>
              <a:t>Problem #1: Fragmentation</a:t>
            </a:r>
          </a:p>
          <a:p>
            <a:pPr lvl="1"/>
            <a:r>
              <a:rPr lang="en-US" dirty="0"/>
              <a:t>Pages are not fully utilized (unusable space, empty slots).</a:t>
            </a:r>
          </a:p>
          <a:p>
            <a:r>
              <a:rPr lang="en-US" b="1" dirty="0"/>
              <a:t>Problem #2: Useless Disk I/O</a:t>
            </a:r>
          </a:p>
          <a:p>
            <a:pPr lvl="1"/>
            <a:r>
              <a:rPr lang="en-US" dirty="0"/>
              <a:t>DBMS must fetch entire page to update one tuple.</a:t>
            </a:r>
          </a:p>
          <a:p>
            <a:r>
              <a:rPr lang="en-US" b="1" dirty="0"/>
              <a:t>Problem #3: Random Disk I/O</a:t>
            </a:r>
          </a:p>
          <a:p>
            <a:pPr lvl="1"/>
            <a:r>
              <a:rPr lang="en-US" dirty="0"/>
              <a:t>Worse case scenario when updating multiple tuples is that each tuple is on a separate page.</a:t>
            </a:r>
          </a:p>
          <a:p>
            <a:endParaRPr lang="en-US" sz="1200" dirty="0"/>
          </a:p>
          <a:p>
            <a:r>
              <a:rPr lang="en-US" b="1" dirty="0"/>
              <a:t>What if the DBMS </a:t>
            </a:r>
            <a:r>
              <a:rPr lang="en-US" b="1" u="sng" dirty="0"/>
              <a:t>cannot</a:t>
            </a:r>
            <a:r>
              <a:rPr lang="en-US" b="1" dirty="0"/>
              <a:t> overwrite data in pages and could only create new pages?</a:t>
            </a:r>
          </a:p>
          <a:p>
            <a:pPr lvl="1"/>
            <a:r>
              <a:rPr lang="en-US" dirty="0"/>
              <a:t>Examples: Some object stores,  </a:t>
            </a:r>
            <a:r>
              <a:rPr lang="en-US" dirty="0">
                <a:hlinkClick r:id="rId3"/>
              </a:rPr>
              <a:t>HDFS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Google Colossus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1AFE30C7-6819-CEEA-A73A-B110656112B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B998-4378-3341-BD36-924CF217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It's Log!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A2435-7E28-FB82-354D-63E3318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1297D4-5399-80C2-0B62-FFB0DCEB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43" y="670321"/>
            <a:ext cx="4481513" cy="44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D0CA-2CAA-FB31-AA6F-F4246F42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B1F7F-E966-56DB-BBEF-5220C0183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storing tuples in pages and updating them in-place, the DBMS maintains a log that records changes to tuples.</a:t>
            </a:r>
          </a:p>
          <a:p>
            <a:pPr lvl="1"/>
            <a:r>
              <a:rPr lang="en-US" dirty="0"/>
              <a:t>Each log entry represents a tuple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PUT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DELETE</a:t>
            </a:r>
            <a:r>
              <a:rPr lang="en-US" dirty="0"/>
              <a:t> operation.</a:t>
            </a:r>
          </a:p>
          <a:p>
            <a:pPr lvl="1"/>
            <a:r>
              <a:rPr lang="en-US" dirty="0"/>
              <a:t>Originally proposed as </a:t>
            </a:r>
            <a:r>
              <a:rPr lang="en-US" dirty="0">
                <a:hlinkClick r:id="rId3"/>
              </a:rPr>
              <a:t>log-structure merge trees</a:t>
            </a:r>
            <a:r>
              <a:rPr lang="en-US" dirty="0"/>
              <a:t> (LSM Trees) in 1996. </a:t>
            </a:r>
          </a:p>
          <a:p>
            <a:pPr lvl="1"/>
            <a:endParaRPr lang="en-US" dirty="0"/>
          </a:p>
          <a:p>
            <a:r>
              <a:rPr lang="en-US" dirty="0"/>
              <a:t>The DBMS applies changes to an in-memory data structure (</a:t>
            </a:r>
            <a:r>
              <a:rPr lang="en-US" b="1" i="1" dirty="0" err="1"/>
              <a:t>MemTable</a:t>
            </a:r>
            <a:r>
              <a:rPr lang="en-US" dirty="0"/>
              <a:t>) and then writes out the changes sequentially to disk (</a:t>
            </a:r>
            <a:r>
              <a:rPr lang="en-US" b="1" i="1" dirty="0" err="1"/>
              <a:t>SSTable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71269-7FC3-C7AF-02A3-1F71B529F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-19050"/>
            <a:ext cx="386355" cy="254795"/>
          </a:xfrm>
        </p:spPr>
        <p:txBody>
          <a:bodyPr/>
          <a:lstStyle/>
          <a:p>
            <a:fld id="{97DD1AB5-42BA-4E8A-BFEE-435884E16AA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A08D-A344-36AD-EA88-849748C83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FFF7019-51CB-235D-3F23-411B1977D824}"/>
              </a:ext>
            </a:extLst>
          </p:cNvPr>
          <p:cNvGrpSpPr/>
          <p:nvPr/>
        </p:nvGrpSpPr>
        <p:grpSpPr>
          <a:xfrm>
            <a:off x="2777780" y="864842"/>
            <a:ext cx="1828800" cy="1832150"/>
            <a:chOff x="2277237" y="864842"/>
            <a:chExt cx="1828800" cy="18321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1AD460-E20F-60B9-F6D4-E95C0AA81DB1}"/>
                </a:ext>
              </a:extLst>
            </p:cNvPr>
            <p:cNvSpPr/>
            <p:nvPr/>
          </p:nvSpPr>
          <p:spPr>
            <a:xfrm>
              <a:off x="2277237" y="1142512"/>
              <a:ext cx="1828800" cy="155448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endParaRPr lang="en-US" sz="1600" b="1" dirty="0">
                <a:solidFill>
                  <a:srgbClr val="2C6BD8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1F8FEB-BCFC-7BAE-DFE4-71D7E595AF06}"/>
                </a:ext>
              </a:extLst>
            </p:cNvPr>
            <p:cNvSpPr txBox="1"/>
            <p:nvPr/>
          </p:nvSpPr>
          <p:spPr>
            <a:xfrm>
              <a:off x="2578488" y="864842"/>
              <a:ext cx="1226298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 err="1">
                  <a:solidFill>
                    <a:srgbClr val="646464"/>
                  </a:solidFill>
                  <a:latin typeface="Crimson Text" panose="02000503000000000000" pitchFamily="2" charset="0"/>
                </a:rPr>
                <a:t>MemTable</a:t>
              </a:r>
              <a:endParaRPr lang="en-US" sz="2400" b="1" i="1" dirty="0">
                <a:solidFill>
                  <a:srgbClr val="646464"/>
                </a:solidFill>
                <a:latin typeface="Crimson Text" panose="02000503000000000000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1564F57-F907-60DA-48AB-18D308DCC42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Log-structured Storage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3F457E-CBAB-DF8E-1C1F-AD7B7B79F487}"/>
              </a:ext>
            </a:extLst>
          </p:cNvPr>
          <p:cNvCxnSpPr>
            <a:cxnSpLocks/>
          </p:cNvCxnSpPr>
          <p:nvPr/>
        </p:nvCxnSpPr>
        <p:spPr>
          <a:xfrm>
            <a:off x="152399" y="2978375"/>
            <a:ext cx="832104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5C271AA-ABDF-2FB6-9F8C-5D00A47F4A17}"/>
              </a:ext>
            </a:extLst>
          </p:cNvPr>
          <p:cNvGrpSpPr/>
          <p:nvPr/>
        </p:nvGrpSpPr>
        <p:grpSpPr>
          <a:xfrm>
            <a:off x="242892" y="3292691"/>
            <a:ext cx="641131" cy="1262147"/>
            <a:chOff x="1568669" y="3809592"/>
            <a:chExt cx="641131" cy="126214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849509C-5AA3-6119-8428-89315F0AC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68669" y="3809592"/>
              <a:ext cx="641131" cy="8853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D6E7A8-25E2-A997-BB38-C80241BB619D}"/>
                </a:ext>
              </a:extLst>
            </p:cNvPr>
            <p:cNvSpPr txBox="1"/>
            <p:nvPr/>
          </p:nvSpPr>
          <p:spPr>
            <a:xfrm>
              <a:off x="1625540" y="4757807"/>
              <a:ext cx="527388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Disk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42FBB1-F914-0C6A-754B-915B48E9748E}"/>
              </a:ext>
            </a:extLst>
          </p:cNvPr>
          <p:cNvGrpSpPr/>
          <p:nvPr/>
        </p:nvGrpSpPr>
        <p:grpSpPr>
          <a:xfrm>
            <a:off x="60114" y="1581150"/>
            <a:ext cx="1006686" cy="1249168"/>
            <a:chOff x="1310302" y="2114550"/>
            <a:chExt cx="1006686" cy="124916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C9978CC-0832-0CDC-D6B6-0C4B7A038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7162" y="2114550"/>
              <a:ext cx="472966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888B1A-1AE1-F61A-5140-25AF1D788838}"/>
                </a:ext>
              </a:extLst>
            </p:cNvPr>
            <p:cNvSpPr txBox="1"/>
            <p:nvPr/>
          </p:nvSpPr>
          <p:spPr>
            <a:xfrm>
              <a:off x="1310302" y="3049786"/>
              <a:ext cx="1006686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Memory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D177E19-690B-4C40-AF90-7480D0520944}"/>
              </a:ext>
            </a:extLst>
          </p:cNvPr>
          <p:cNvGrpSpPr/>
          <p:nvPr/>
        </p:nvGrpSpPr>
        <p:grpSpPr>
          <a:xfrm>
            <a:off x="5189835" y="874701"/>
            <a:ext cx="1828800" cy="1832150"/>
            <a:chOff x="8627155" y="569535"/>
            <a:chExt cx="1828800" cy="183215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DA3897A-5692-218C-D457-EBAB0311A8F0}"/>
                </a:ext>
              </a:extLst>
            </p:cNvPr>
            <p:cNvSpPr/>
            <p:nvPr/>
          </p:nvSpPr>
          <p:spPr>
            <a:xfrm>
              <a:off x="8627155" y="847205"/>
              <a:ext cx="1828800" cy="155448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endParaRPr lang="en-US" sz="1600" b="1" dirty="0">
                <a:solidFill>
                  <a:srgbClr val="2C6BD8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00AC9DD-8B21-E53B-8D28-6EC99384B37B}"/>
                </a:ext>
              </a:extLst>
            </p:cNvPr>
            <p:cNvSpPr txBox="1"/>
            <p:nvPr/>
          </p:nvSpPr>
          <p:spPr>
            <a:xfrm>
              <a:off x="9094317" y="569535"/>
              <a:ext cx="894476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 err="1">
                  <a:solidFill>
                    <a:srgbClr val="646464"/>
                  </a:solidFill>
                  <a:latin typeface="Crimson Text" panose="02000503000000000000" pitchFamily="2" charset="0"/>
                </a:rPr>
                <a:t>SSTable</a:t>
              </a:r>
              <a:endParaRPr lang="en-US" sz="2400" b="1" i="1" dirty="0">
                <a:solidFill>
                  <a:srgbClr val="646464"/>
                </a:solidFill>
                <a:latin typeface="Crimson Text" panose="02000503000000000000" pitchFamily="2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D769AB4-F4A6-1133-B9C7-7E80AD397B15}"/>
                </a:ext>
              </a:extLst>
            </p:cNvPr>
            <p:cNvGrpSpPr/>
            <p:nvPr/>
          </p:nvGrpSpPr>
          <p:grpSpPr>
            <a:xfrm>
              <a:off x="8719750" y="991262"/>
              <a:ext cx="1643610" cy="970888"/>
              <a:chOff x="5611850" y="1317804"/>
              <a:chExt cx="1643610" cy="97088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A7A288F-EFCD-F7AB-BF66-A3CC4C4547B4}"/>
                  </a:ext>
                </a:extLst>
              </p:cNvPr>
              <p:cNvSpPr/>
              <p:nvPr/>
            </p:nvSpPr>
            <p:spPr>
              <a:xfrm>
                <a:off x="5611850" y="1317804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(key101,a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2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7AF1EA-7DCD-6AC9-7278-DD41A6038CE6}"/>
                  </a:ext>
                </a:extLst>
              </p:cNvPr>
              <p:cNvSpPr/>
              <p:nvPr/>
            </p:nvSpPr>
            <p:spPr>
              <a:xfrm>
                <a:off x="5611850" y="1666088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(key102,b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855892D-A5C2-3F44-5F07-AC691C035C44}"/>
                  </a:ext>
                </a:extLst>
              </p:cNvPr>
              <p:cNvSpPr/>
              <p:nvPr/>
            </p:nvSpPr>
            <p:spPr>
              <a:xfrm>
                <a:off x="5611850" y="2014372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(key103,c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</p:grpSp>
      </p:grpSp>
      <p:sp>
        <p:nvSpPr>
          <p:cNvPr id="41" name="Right Arrow 6">
            <a:extLst>
              <a:ext uri="{FF2B5EF4-FFF2-40B4-BE49-F238E27FC236}">
                <a16:creationId xmlns:a16="http://schemas.microsoft.com/office/drawing/2014/main" id="{EEBA0659-A255-5619-6429-11A15DEC3A0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04893" y="1636920"/>
            <a:ext cx="1920240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>
                <a:solidFill>
                  <a:schemeClr val="bg1"/>
                </a:solidFill>
                <a:latin typeface="Crimson Text" panose="02000503000000000000" pitchFamily="2" charset="0"/>
              </a:rPr>
              <a:t>Key </a:t>
            </a:r>
            <a:r>
              <a:rPr lang="en-US" altLang="en-US" sz="20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Low→High</a:t>
            </a:r>
            <a:endParaRPr lang="en-US" altLang="en-US" sz="20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sp>
        <p:nvSpPr>
          <p:cNvPr id="45" name="Right Arrow 6">
            <a:extLst>
              <a:ext uri="{FF2B5EF4-FFF2-40B4-BE49-F238E27FC236}">
                <a16:creationId xmlns:a16="http://schemas.microsoft.com/office/drawing/2014/main" id="{14103705-67F9-5FB6-2E64-5E7CA9014E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14600" y="742950"/>
            <a:ext cx="365760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>
              <a:latin typeface="Inconsolata" panose="00000509000000000000" pitchFamily="49" charset="0"/>
            </a:endParaRPr>
          </a:p>
        </p:txBody>
      </p:sp>
      <p:sp>
        <p:nvSpPr>
          <p:cNvPr id="494" name="L0 SSTable1">
            <a:extLst>
              <a:ext uri="{FF2B5EF4-FFF2-40B4-BE49-F238E27FC236}">
                <a16:creationId xmlns:a16="http://schemas.microsoft.com/office/drawing/2014/main" id="{7E96F49D-13F0-AB9E-A829-2E368423D321}"/>
              </a:ext>
            </a:extLst>
          </p:cNvPr>
          <p:cNvSpPr/>
          <p:nvPr/>
        </p:nvSpPr>
        <p:spPr>
          <a:xfrm>
            <a:off x="4717923" y="3079562"/>
            <a:ext cx="731520" cy="41148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err="1">
                <a:solidFill>
                  <a:srgbClr val="646464"/>
                </a:solidFill>
                <a:latin typeface="Inconsolata" panose="00000509000000000000" pitchFamily="49" charset="0"/>
              </a:rPr>
              <a:t>SSTable</a:t>
            </a:r>
            <a:endParaRPr lang="en-US" sz="1200" b="1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AC2AE32D-4CED-3DDC-7181-07F4F8680E3D}"/>
              </a:ext>
            </a:extLst>
          </p:cNvPr>
          <p:cNvSpPr/>
          <p:nvPr/>
        </p:nvSpPr>
        <p:spPr>
          <a:xfrm>
            <a:off x="4763643" y="4603068"/>
            <a:ext cx="2651760" cy="41148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err="1">
                <a:solidFill>
                  <a:srgbClr val="646464"/>
                </a:solidFill>
                <a:latin typeface="Inconsolata" panose="00000509000000000000" pitchFamily="49" charset="0"/>
              </a:rPr>
              <a:t>SSTable</a:t>
            </a:r>
            <a:endParaRPr lang="en-US" sz="1200" b="1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9828AB16-F593-29D2-168F-7EF2CD2EFB17}"/>
              </a:ext>
            </a:extLst>
          </p:cNvPr>
          <p:cNvCxnSpPr/>
          <p:nvPr/>
        </p:nvCxnSpPr>
        <p:spPr>
          <a:xfrm>
            <a:off x="3855720" y="3666178"/>
            <a:ext cx="3840480" cy="0"/>
          </a:xfrm>
          <a:prstGeom prst="line">
            <a:avLst/>
          </a:prstGeom>
          <a:ln w="12700">
            <a:solidFill>
              <a:srgbClr val="6464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7FBD3898-9AD4-A75C-892A-DB81A97F7551}"/>
              </a:ext>
            </a:extLst>
          </p:cNvPr>
          <p:cNvCxnSpPr/>
          <p:nvPr/>
        </p:nvCxnSpPr>
        <p:spPr>
          <a:xfrm>
            <a:off x="3855720" y="4427930"/>
            <a:ext cx="3840480" cy="0"/>
          </a:xfrm>
          <a:prstGeom prst="line">
            <a:avLst/>
          </a:prstGeom>
          <a:ln w="12700">
            <a:solidFill>
              <a:srgbClr val="6464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Box 498">
            <a:extLst>
              <a:ext uri="{FF2B5EF4-FFF2-40B4-BE49-F238E27FC236}">
                <a16:creationId xmlns:a16="http://schemas.microsoft.com/office/drawing/2014/main" id="{421AEB94-AC98-6964-CB81-7E8C96B243EC}"/>
              </a:ext>
            </a:extLst>
          </p:cNvPr>
          <p:cNvSpPr txBox="1"/>
          <p:nvPr/>
        </p:nvSpPr>
        <p:spPr>
          <a:xfrm>
            <a:off x="3938004" y="3174503"/>
            <a:ext cx="703719" cy="235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i="1" dirty="0">
                <a:solidFill>
                  <a:srgbClr val="C30037"/>
                </a:solidFill>
              </a:rPr>
              <a:t>Level #0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9EB1720A-B866-03E8-C2BC-6A7A33AFB150}"/>
              </a:ext>
            </a:extLst>
          </p:cNvPr>
          <p:cNvSpPr txBox="1"/>
          <p:nvPr/>
        </p:nvSpPr>
        <p:spPr>
          <a:xfrm>
            <a:off x="3982889" y="3936255"/>
            <a:ext cx="658834" cy="235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i="1" dirty="0">
                <a:solidFill>
                  <a:srgbClr val="C30037"/>
                </a:solidFill>
              </a:rPr>
              <a:t>Level #1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9AB86712-4010-7E84-9EBC-593053E86A9F}"/>
              </a:ext>
            </a:extLst>
          </p:cNvPr>
          <p:cNvSpPr txBox="1"/>
          <p:nvPr/>
        </p:nvSpPr>
        <p:spPr>
          <a:xfrm>
            <a:off x="3955637" y="4698009"/>
            <a:ext cx="686086" cy="235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i="1" dirty="0">
                <a:solidFill>
                  <a:srgbClr val="C30037"/>
                </a:solidFill>
              </a:rPr>
              <a:t>Level #2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E0BF9784-0622-42E2-4F62-CFDB363A7141}"/>
              </a:ext>
            </a:extLst>
          </p:cNvPr>
          <p:cNvSpPr/>
          <p:nvPr/>
        </p:nvSpPr>
        <p:spPr>
          <a:xfrm>
            <a:off x="5528731" y="3079562"/>
            <a:ext cx="731520" cy="41148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err="1">
                <a:solidFill>
                  <a:srgbClr val="646464"/>
                </a:solidFill>
                <a:latin typeface="Inconsolata" panose="00000509000000000000" pitchFamily="49" charset="0"/>
              </a:rPr>
              <a:t>SSTable</a:t>
            </a:r>
            <a:endParaRPr lang="en-US" sz="1200" b="1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495" name="L1 SSTable1">
            <a:extLst>
              <a:ext uri="{FF2B5EF4-FFF2-40B4-BE49-F238E27FC236}">
                <a16:creationId xmlns:a16="http://schemas.microsoft.com/office/drawing/2014/main" id="{8E06B5DA-5ABC-DCBE-B0EA-3DFE2E3C634A}"/>
              </a:ext>
            </a:extLst>
          </p:cNvPr>
          <p:cNvSpPr/>
          <p:nvPr/>
        </p:nvSpPr>
        <p:spPr>
          <a:xfrm>
            <a:off x="4763643" y="3841314"/>
            <a:ext cx="1478280" cy="41148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err="1">
                <a:solidFill>
                  <a:srgbClr val="646464"/>
                </a:solidFill>
                <a:latin typeface="Inconsolata" panose="00000509000000000000" pitchFamily="49" charset="0"/>
              </a:rPr>
              <a:t>SSTable</a:t>
            </a:r>
            <a:endParaRPr lang="en-US" sz="1200" b="1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503" name="L1 SSTable2">
            <a:extLst>
              <a:ext uri="{FF2B5EF4-FFF2-40B4-BE49-F238E27FC236}">
                <a16:creationId xmlns:a16="http://schemas.microsoft.com/office/drawing/2014/main" id="{21F96629-6668-8D0D-8F19-302A6E3E7199}"/>
              </a:ext>
            </a:extLst>
          </p:cNvPr>
          <p:cNvSpPr/>
          <p:nvPr/>
        </p:nvSpPr>
        <p:spPr>
          <a:xfrm>
            <a:off x="4763643" y="3841315"/>
            <a:ext cx="1478280" cy="41148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err="1">
                <a:solidFill>
                  <a:srgbClr val="646464"/>
                </a:solidFill>
                <a:latin typeface="Inconsolata" panose="00000509000000000000" pitchFamily="49" charset="0"/>
              </a:rPr>
              <a:t>SSTable</a:t>
            </a:r>
            <a:endParaRPr lang="en-US" sz="1200" b="1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504" name="Right Brace 503">
            <a:extLst>
              <a:ext uri="{FF2B5EF4-FFF2-40B4-BE49-F238E27FC236}">
                <a16:creationId xmlns:a16="http://schemas.microsoft.com/office/drawing/2014/main" id="{BFF653BD-9847-9ABD-1CC6-09E76FF598C6}"/>
              </a:ext>
            </a:extLst>
          </p:cNvPr>
          <p:cNvSpPr/>
          <p:nvPr/>
        </p:nvSpPr>
        <p:spPr>
          <a:xfrm rot="5400000">
            <a:off x="5365623" y="3117538"/>
            <a:ext cx="274320" cy="1097280"/>
          </a:xfrm>
          <a:prstGeom prst="rightBrace">
            <a:avLst/>
          </a:prstGeom>
          <a:ln w="28575">
            <a:solidFill>
              <a:srgbClr val="C30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ight Brace 504">
            <a:extLst>
              <a:ext uri="{FF2B5EF4-FFF2-40B4-BE49-F238E27FC236}">
                <a16:creationId xmlns:a16="http://schemas.microsoft.com/office/drawing/2014/main" id="{A37F71A5-79AD-57DC-CDB1-950ABB606EAB}"/>
              </a:ext>
            </a:extLst>
          </p:cNvPr>
          <p:cNvSpPr/>
          <p:nvPr/>
        </p:nvSpPr>
        <p:spPr>
          <a:xfrm rot="5400000">
            <a:off x="5952363" y="3638539"/>
            <a:ext cx="274320" cy="1578784"/>
          </a:xfrm>
          <a:prstGeom prst="rightBrace">
            <a:avLst/>
          </a:prstGeom>
          <a:ln w="28575">
            <a:solidFill>
              <a:srgbClr val="C30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ight Arrow 6">
            <a:extLst>
              <a:ext uri="{FF2B5EF4-FFF2-40B4-BE49-F238E27FC236}">
                <a16:creationId xmlns:a16="http://schemas.microsoft.com/office/drawing/2014/main" id="{35F73EC0-C0EE-26F2-05B5-CD25A3A3F01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5231569" y="2571750"/>
            <a:ext cx="457200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>
              <a:latin typeface="Inconsolata" panose="00000509000000000000" pitchFamily="49" charset="0"/>
            </a:endParaRPr>
          </a:p>
        </p:txBody>
      </p: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02421C41-B01F-4942-0766-9399E9B0F1D2}"/>
              </a:ext>
            </a:extLst>
          </p:cNvPr>
          <p:cNvGrpSpPr/>
          <p:nvPr/>
        </p:nvGrpSpPr>
        <p:grpSpPr>
          <a:xfrm>
            <a:off x="3228953" y="1301083"/>
            <a:ext cx="815559" cy="694144"/>
            <a:chOff x="3228953" y="1301083"/>
            <a:chExt cx="815559" cy="694144"/>
          </a:xfrm>
        </p:grpSpPr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C4422E11-F26F-B1AC-F834-9B915F8B1085}"/>
                </a:ext>
              </a:extLst>
            </p:cNvPr>
            <p:cNvGrpSpPr/>
            <p:nvPr/>
          </p:nvGrpSpPr>
          <p:grpSpPr>
            <a:xfrm>
              <a:off x="3463420" y="1301083"/>
              <a:ext cx="303178" cy="151591"/>
              <a:chOff x="6248399" y="973324"/>
              <a:chExt cx="304798" cy="152401"/>
            </a:xfrm>
            <a:solidFill>
              <a:schemeClr val="bg1"/>
            </a:solidFill>
          </p:grpSpPr>
          <p:sp>
            <p:nvSpPr>
              <p:cNvPr id="545" name="Rounded Rectangle 564">
                <a:extLst>
                  <a:ext uri="{FF2B5EF4-FFF2-40B4-BE49-F238E27FC236}">
                    <a16:creationId xmlns:a16="http://schemas.microsoft.com/office/drawing/2014/main" id="{A2CA4C81-9881-8ECB-8CA6-0523ED49561D}"/>
                  </a:ext>
                </a:extLst>
              </p:cNvPr>
              <p:cNvSpPr/>
              <p:nvPr/>
            </p:nvSpPr>
            <p:spPr>
              <a:xfrm rot="16200000">
                <a:off x="6324597" y="897126"/>
                <a:ext cx="152401" cy="304798"/>
              </a:xfrm>
              <a:prstGeom prst="round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546" name="Straight Connector 545">
                <a:extLst>
                  <a:ext uri="{FF2B5EF4-FFF2-40B4-BE49-F238E27FC236}">
                    <a16:creationId xmlns:a16="http://schemas.microsoft.com/office/drawing/2014/main" id="{D3E19EAB-566F-C436-7569-A1656DF5FCDB}"/>
                  </a:ext>
                </a:extLst>
              </p:cNvPr>
              <p:cNvCxnSpPr>
                <a:stCxn id="545" idx="3"/>
                <a:endCxn id="545" idx="1"/>
              </p:cNvCxnSpPr>
              <p:nvPr/>
            </p:nvCxnSpPr>
            <p:spPr>
              <a:xfrm>
                <a:off x="6400798" y="973324"/>
                <a:ext cx="0" cy="152401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0E7D7A7A-90D0-6D9B-2576-80FD6C74AEC0}"/>
                </a:ext>
              </a:extLst>
            </p:cNvPr>
            <p:cNvGrpSpPr/>
            <p:nvPr/>
          </p:nvGrpSpPr>
          <p:grpSpPr>
            <a:xfrm>
              <a:off x="3741336" y="1843636"/>
              <a:ext cx="303176" cy="151591"/>
              <a:chOff x="3086522" y="1421822"/>
              <a:chExt cx="166253" cy="83128"/>
            </a:xfrm>
            <a:solidFill>
              <a:schemeClr val="bg1"/>
            </a:solidFill>
          </p:grpSpPr>
          <p:sp>
            <p:nvSpPr>
              <p:cNvPr id="571" name="Rounded Rectangle 4">
                <a:extLst>
                  <a:ext uri="{FF2B5EF4-FFF2-40B4-BE49-F238E27FC236}">
                    <a16:creationId xmlns:a16="http://schemas.microsoft.com/office/drawing/2014/main" id="{F33ED523-C0CE-5CF4-18AF-7843ECD80034}"/>
                  </a:ext>
                </a:extLst>
              </p:cNvPr>
              <p:cNvSpPr/>
              <p:nvPr/>
            </p:nvSpPr>
            <p:spPr>
              <a:xfrm rot="16200000">
                <a:off x="3128085" y="1380259"/>
                <a:ext cx="83128" cy="166253"/>
              </a:xfrm>
              <a:prstGeom prst="round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572" name="Straight Connector 571">
                <a:extLst>
                  <a:ext uri="{FF2B5EF4-FFF2-40B4-BE49-F238E27FC236}">
                    <a16:creationId xmlns:a16="http://schemas.microsoft.com/office/drawing/2014/main" id="{7AAD22D8-3B37-60CD-E3FB-93F6500C913B}"/>
                  </a:ext>
                </a:extLst>
              </p:cNvPr>
              <p:cNvCxnSpPr>
                <a:stCxn id="571" idx="3"/>
                <a:endCxn id="571" idx="1"/>
              </p:cNvCxnSpPr>
              <p:nvPr/>
            </p:nvCxnSpPr>
            <p:spPr>
              <a:xfrm>
                <a:off x="3169650" y="1421822"/>
                <a:ext cx="0" cy="83128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BC6583B3-3139-12B1-55FB-4F22800703E5}"/>
                </a:ext>
              </a:extLst>
            </p:cNvPr>
            <p:cNvGrpSpPr/>
            <p:nvPr/>
          </p:nvGrpSpPr>
          <p:grpSpPr>
            <a:xfrm>
              <a:off x="3228953" y="1843636"/>
              <a:ext cx="303176" cy="151591"/>
              <a:chOff x="2805546" y="1421822"/>
              <a:chExt cx="166253" cy="83128"/>
            </a:xfrm>
            <a:solidFill>
              <a:schemeClr val="bg1"/>
            </a:solidFill>
          </p:grpSpPr>
          <p:sp>
            <p:nvSpPr>
              <p:cNvPr id="574" name="Rounded Rectangle 6">
                <a:extLst>
                  <a:ext uri="{FF2B5EF4-FFF2-40B4-BE49-F238E27FC236}">
                    <a16:creationId xmlns:a16="http://schemas.microsoft.com/office/drawing/2014/main" id="{8B539440-DE98-ECE1-3812-9F7AC21FCA12}"/>
                  </a:ext>
                </a:extLst>
              </p:cNvPr>
              <p:cNvSpPr/>
              <p:nvPr/>
            </p:nvSpPr>
            <p:spPr>
              <a:xfrm rot="16200000">
                <a:off x="2847109" y="1380259"/>
                <a:ext cx="83128" cy="166253"/>
              </a:xfrm>
              <a:prstGeom prst="round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390E31FA-B5DC-1347-C689-45F455C30FB4}"/>
                  </a:ext>
                </a:extLst>
              </p:cNvPr>
              <p:cNvCxnSpPr>
                <a:stCxn id="574" idx="3"/>
                <a:endCxn id="574" idx="1"/>
              </p:cNvCxnSpPr>
              <p:nvPr/>
            </p:nvCxnSpPr>
            <p:spPr>
              <a:xfrm>
                <a:off x="2888674" y="1421822"/>
                <a:ext cx="0" cy="83128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Elbow Connector 17">
              <a:extLst>
                <a:ext uri="{FF2B5EF4-FFF2-40B4-BE49-F238E27FC236}">
                  <a16:creationId xmlns:a16="http://schemas.microsoft.com/office/drawing/2014/main" id="{FDBB9A5E-ED96-30C3-7A02-D46EEBB375DC}"/>
                </a:ext>
              </a:extLst>
            </p:cNvPr>
            <p:cNvCxnSpPr>
              <a:cxnSpLocks/>
              <a:stCxn id="545" idx="1"/>
              <a:endCxn id="574" idx="3"/>
            </p:cNvCxnSpPr>
            <p:nvPr/>
          </p:nvCxnSpPr>
          <p:spPr>
            <a:xfrm rot="5400000">
              <a:off x="3302295" y="1530922"/>
              <a:ext cx="390962" cy="234466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23">
              <a:extLst>
                <a:ext uri="{FF2B5EF4-FFF2-40B4-BE49-F238E27FC236}">
                  <a16:creationId xmlns:a16="http://schemas.microsoft.com/office/drawing/2014/main" id="{533440EC-8CCE-FE09-FC95-0A184A2357D7}"/>
                </a:ext>
              </a:extLst>
            </p:cNvPr>
            <p:cNvCxnSpPr>
              <a:cxnSpLocks/>
              <a:stCxn id="545" idx="1"/>
              <a:endCxn id="571" idx="3"/>
            </p:cNvCxnSpPr>
            <p:nvPr/>
          </p:nvCxnSpPr>
          <p:spPr>
            <a:xfrm rot="16200000" flipH="1">
              <a:off x="3558487" y="1509196"/>
              <a:ext cx="390962" cy="277918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1" name="MemTable Leaf2">
            <a:extLst>
              <a:ext uri="{FF2B5EF4-FFF2-40B4-BE49-F238E27FC236}">
                <a16:creationId xmlns:a16="http://schemas.microsoft.com/office/drawing/2014/main" id="{26269C63-1851-B5B8-730E-2891A71B6347}"/>
              </a:ext>
            </a:extLst>
          </p:cNvPr>
          <p:cNvGrpSpPr/>
          <p:nvPr/>
        </p:nvGrpSpPr>
        <p:grpSpPr>
          <a:xfrm>
            <a:off x="3506867" y="1995869"/>
            <a:ext cx="386057" cy="542553"/>
            <a:chOff x="3506867" y="1995869"/>
            <a:chExt cx="386057" cy="542553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8136424-26FD-784B-D12A-041C1BAA1082}"/>
                </a:ext>
              </a:extLst>
            </p:cNvPr>
            <p:cNvGrpSpPr/>
            <p:nvPr/>
          </p:nvGrpSpPr>
          <p:grpSpPr>
            <a:xfrm>
              <a:off x="3506867" y="2386831"/>
              <a:ext cx="303176" cy="151591"/>
              <a:chOff x="2805546" y="1421822"/>
              <a:chExt cx="166253" cy="83128"/>
            </a:xfrm>
            <a:solidFill>
              <a:schemeClr val="bg1"/>
            </a:solidFill>
          </p:grpSpPr>
          <p:sp>
            <p:nvSpPr>
              <p:cNvPr id="106" name="Rounded Rectangle 46">
                <a:extLst>
                  <a:ext uri="{FF2B5EF4-FFF2-40B4-BE49-F238E27FC236}">
                    <a16:creationId xmlns:a16="http://schemas.microsoft.com/office/drawing/2014/main" id="{5FE0392D-468D-EA7C-AD9E-BF70F2018E6C}"/>
                  </a:ext>
                </a:extLst>
              </p:cNvPr>
              <p:cNvSpPr/>
              <p:nvPr/>
            </p:nvSpPr>
            <p:spPr>
              <a:xfrm rot="16200000">
                <a:off x="2847109" y="1380259"/>
                <a:ext cx="83128" cy="166253"/>
              </a:xfrm>
              <a:prstGeom prst="round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B350AFD-0A82-4A07-AEFD-A1A10029212C}"/>
                  </a:ext>
                </a:extLst>
              </p:cNvPr>
              <p:cNvCxnSpPr>
                <a:stCxn id="106" idx="3"/>
                <a:endCxn id="106" idx="1"/>
              </p:cNvCxnSpPr>
              <p:nvPr/>
            </p:nvCxnSpPr>
            <p:spPr>
              <a:xfrm>
                <a:off x="2888674" y="1421822"/>
                <a:ext cx="0" cy="83128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Elbow Connector 56">
              <a:extLst>
                <a:ext uri="{FF2B5EF4-FFF2-40B4-BE49-F238E27FC236}">
                  <a16:creationId xmlns:a16="http://schemas.microsoft.com/office/drawing/2014/main" id="{02B6CD83-7FA0-9805-EC93-7BF58998094F}"/>
                </a:ext>
              </a:extLst>
            </p:cNvPr>
            <p:cNvCxnSpPr>
              <a:cxnSpLocks/>
              <a:endCxn id="106" idx="3"/>
            </p:cNvCxnSpPr>
            <p:nvPr/>
          </p:nvCxnSpPr>
          <p:spPr>
            <a:xfrm rot="5400000">
              <a:off x="3580210" y="2074117"/>
              <a:ext cx="390962" cy="234466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2" name="MemTable Leaf3">
            <a:extLst>
              <a:ext uri="{FF2B5EF4-FFF2-40B4-BE49-F238E27FC236}">
                <a16:creationId xmlns:a16="http://schemas.microsoft.com/office/drawing/2014/main" id="{E8F5C5D0-F144-BD9F-E4D8-869C43D586D4}"/>
              </a:ext>
            </a:extLst>
          </p:cNvPr>
          <p:cNvGrpSpPr/>
          <p:nvPr/>
        </p:nvGrpSpPr>
        <p:grpSpPr>
          <a:xfrm>
            <a:off x="3892927" y="1995227"/>
            <a:ext cx="429500" cy="543195"/>
            <a:chOff x="3892927" y="1995227"/>
            <a:chExt cx="429500" cy="543195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7247233-CF64-0649-9D6F-B9FD9CD275A1}"/>
                </a:ext>
              </a:extLst>
            </p:cNvPr>
            <p:cNvGrpSpPr/>
            <p:nvPr/>
          </p:nvGrpSpPr>
          <p:grpSpPr>
            <a:xfrm>
              <a:off x="4019251" y="2386831"/>
              <a:ext cx="303176" cy="151591"/>
              <a:chOff x="3086522" y="1421822"/>
              <a:chExt cx="166253" cy="83128"/>
            </a:xfrm>
            <a:solidFill>
              <a:schemeClr val="bg1"/>
            </a:solidFill>
          </p:grpSpPr>
          <p:sp>
            <p:nvSpPr>
              <p:cNvPr id="103" name="Rounded Rectangle 42">
                <a:extLst>
                  <a:ext uri="{FF2B5EF4-FFF2-40B4-BE49-F238E27FC236}">
                    <a16:creationId xmlns:a16="http://schemas.microsoft.com/office/drawing/2014/main" id="{ECF47FCB-CF4D-5AF0-453F-C56D88F135C9}"/>
                  </a:ext>
                </a:extLst>
              </p:cNvPr>
              <p:cNvSpPr/>
              <p:nvPr/>
            </p:nvSpPr>
            <p:spPr>
              <a:xfrm rot="16200000">
                <a:off x="3128085" y="1380259"/>
                <a:ext cx="83128" cy="166253"/>
              </a:xfrm>
              <a:prstGeom prst="round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BBB4CC4-681D-DD3E-211C-18E36BF03DEC}"/>
                  </a:ext>
                </a:extLst>
              </p:cNvPr>
              <p:cNvCxnSpPr>
                <a:stCxn id="103" idx="3"/>
                <a:endCxn id="103" idx="1"/>
              </p:cNvCxnSpPr>
              <p:nvPr/>
            </p:nvCxnSpPr>
            <p:spPr>
              <a:xfrm>
                <a:off x="3169650" y="1421822"/>
                <a:ext cx="0" cy="83128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Elbow Connector 59">
              <a:extLst>
                <a:ext uri="{FF2B5EF4-FFF2-40B4-BE49-F238E27FC236}">
                  <a16:creationId xmlns:a16="http://schemas.microsoft.com/office/drawing/2014/main" id="{E003B91C-9FB2-7556-F19A-C038A99E1001}"/>
                </a:ext>
              </a:extLst>
            </p:cNvPr>
            <p:cNvCxnSpPr>
              <a:cxnSpLocks/>
              <a:stCxn id="571" idx="1"/>
              <a:endCxn id="103" idx="3"/>
            </p:cNvCxnSpPr>
            <p:nvPr/>
          </p:nvCxnSpPr>
          <p:spPr>
            <a:xfrm rot="16200000" flipH="1">
              <a:off x="3836082" y="2052072"/>
              <a:ext cx="391604" cy="277914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MemTable Leaf1">
            <a:extLst>
              <a:ext uri="{FF2B5EF4-FFF2-40B4-BE49-F238E27FC236}">
                <a16:creationId xmlns:a16="http://schemas.microsoft.com/office/drawing/2014/main" id="{CB1F60AA-8A97-5833-71F3-672E7689ED2E}"/>
              </a:ext>
            </a:extLst>
          </p:cNvPr>
          <p:cNvGrpSpPr/>
          <p:nvPr/>
        </p:nvGrpSpPr>
        <p:grpSpPr>
          <a:xfrm>
            <a:off x="3061934" y="1995227"/>
            <a:ext cx="361952" cy="542754"/>
            <a:chOff x="2813983" y="1359478"/>
            <a:chExt cx="198484" cy="297630"/>
          </a:xfrm>
          <a:solidFill>
            <a:schemeClr val="bg1"/>
          </a:solidFill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74A66DF-5F36-D0C6-45C5-0E03A593C370}"/>
                </a:ext>
              </a:extLst>
            </p:cNvPr>
            <p:cNvGrpSpPr/>
            <p:nvPr/>
          </p:nvGrpSpPr>
          <p:grpSpPr>
            <a:xfrm>
              <a:off x="2813983" y="1573980"/>
              <a:ext cx="166253" cy="83128"/>
              <a:chOff x="2805546" y="1421822"/>
              <a:chExt cx="166253" cy="83128"/>
            </a:xfrm>
            <a:grpFill/>
          </p:grpSpPr>
          <p:sp>
            <p:nvSpPr>
              <p:cNvPr id="113" name="Rounded Rectangle 488">
                <a:extLst>
                  <a:ext uri="{FF2B5EF4-FFF2-40B4-BE49-F238E27FC236}">
                    <a16:creationId xmlns:a16="http://schemas.microsoft.com/office/drawing/2014/main" id="{6EF29446-9DD5-F0DF-CF85-F0E4F9D7FB61}"/>
                  </a:ext>
                </a:extLst>
              </p:cNvPr>
              <p:cNvSpPr/>
              <p:nvPr/>
            </p:nvSpPr>
            <p:spPr>
              <a:xfrm rot="16200000">
                <a:off x="2847109" y="1380259"/>
                <a:ext cx="83128" cy="166253"/>
              </a:xfrm>
              <a:prstGeom prst="round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74810601-DF68-2D48-139D-1646B7BF7794}"/>
                  </a:ext>
                </a:extLst>
              </p:cNvPr>
              <p:cNvCxnSpPr>
                <a:cxnSpLocks/>
                <a:stCxn id="113" idx="3"/>
                <a:endCxn id="113" idx="1"/>
              </p:cNvCxnSpPr>
              <p:nvPr/>
            </p:nvCxnSpPr>
            <p:spPr>
              <a:xfrm>
                <a:off x="2888674" y="1421822"/>
                <a:ext cx="0" cy="83128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Elbow Connector 493">
              <a:extLst>
                <a:ext uri="{FF2B5EF4-FFF2-40B4-BE49-F238E27FC236}">
                  <a16:creationId xmlns:a16="http://schemas.microsoft.com/office/drawing/2014/main" id="{FFA6F89E-6A55-10B4-326F-812A2164FD00}"/>
                </a:ext>
              </a:extLst>
            </p:cNvPr>
            <p:cNvCxnSpPr>
              <a:cxnSpLocks/>
              <a:stCxn id="574" idx="1"/>
              <a:endCxn id="113" idx="3"/>
            </p:cNvCxnSpPr>
            <p:nvPr/>
          </p:nvCxnSpPr>
          <p:spPr>
            <a:xfrm rot="5400000">
              <a:off x="2847538" y="1409051"/>
              <a:ext cx="214502" cy="115356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Highlight Box">
            <a:extLst>
              <a:ext uri="{FF2B5EF4-FFF2-40B4-BE49-F238E27FC236}">
                <a16:creationId xmlns:a16="http://schemas.microsoft.com/office/drawing/2014/main" id="{C92A7FC5-3DA1-EE5E-23CF-5703256107EC}"/>
              </a:ext>
            </a:extLst>
          </p:cNvPr>
          <p:cNvSpPr/>
          <p:nvPr/>
        </p:nvSpPr>
        <p:spPr>
          <a:xfrm>
            <a:off x="2972832" y="2330026"/>
            <a:ext cx="1463040" cy="274320"/>
          </a:xfrm>
          <a:prstGeom prst="roundRect">
            <a:avLst>
              <a:gd name="adj" fmla="val 4675"/>
            </a:avLst>
          </a:prstGeom>
          <a:noFill/>
          <a:ln w="38100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Arrow 6">
            <a:extLst>
              <a:ext uri="{FF2B5EF4-FFF2-40B4-BE49-F238E27FC236}">
                <a16:creationId xmlns:a16="http://schemas.microsoft.com/office/drawing/2014/main" id="{7E8ECB6C-F2FF-52D1-ADB5-0B6589616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99175" y="1642378"/>
            <a:ext cx="457200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>
              <a:latin typeface="Inconsolata" panose="00000509000000000000" pitchFamily="49" charset="0"/>
            </a:endParaRPr>
          </a:p>
        </p:txBody>
      </p:sp>
      <p:sp>
        <p:nvSpPr>
          <p:cNvPr id="126" name="GET">
            <a:extLst>
              <a:ext uri="{FF2B5EF4-FFF2-40B4-BE49-F238E27FC236}">
                <a16:creationId xmlns:a16="http://schemas.microsoft.com/office/drawing/2014/main" id="{788F79CF-E14E-D6DE-CB7A-7821BDE134D0}"/>
              </a:ext>
            </a:extLst>
          </p:cNvPr>
          <p:cNvSpPr txBox="1"/>
          <p:nvPr/>
        </p:nvSpPr>
        <p:spPr>
          <a:xfrm>
            <a:off x="1086262" y="805798"/>
            <a:ext cx="138499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GET (key101)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A28B6A3-AAB5-F697-FC72-A64B9595AD63}"/>
              </a:ext>
            </a:extLst>
          </p:cNvPr>
          <p:cNvGrpSpPr/>
          <p:nvPr/>
        </p:nvGrpSpPr>
        <p:grpSpPr>
          <a:xfrm>
            <a:off x="1256942" y="1465428"/>
            <a:ext cx="1371600" cy="1231564"/>
            <a:chOff x="2277237" y="864842"/>
            <a:chExt cx="1828800" cy="1514986"/>
          </a:xfrm>
        </p:grpSpPr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319C8907-89AE-2C77-EC76-C15BF824A767}"/>
                </a:ext>
              </a:extLst>
            </p:cNvPr>
            <p:cNvSpPr/>
            <p:nvPr/>
          </p:nvSpPr>
          <p:spPr>
            <a:xfrm>
              <a:off x="2277237" y="1142512"/>
              <a:ext cx="1828800" cy="1237316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45720" rtlCol="0" anchor="t" anchorCtr="0">
              <a:noAutofit/>
            </a:bodyPr>
            <a:lstStyle/>
            <a:p>
              <a:pPr marL="137160" indent="-13716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Min/Max Key Per </a:t>
              </a:r>
              <a:r>
                <a:rPr lang="en-US" sz="1400" b="1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SSTable</a:t>
              </a:r>
              <a:endParaRPr lang="en-US" sz="1400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  <a:p>
              <a:pPr marL="137160" indent="-13716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Key Filter Per Level</a:t>
              </a:r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C4020F75-C1F5-7EC5-BF0C-F42D973DBE47}"/>
                </a:ext>
              </a:extLst>
            </p:cNvPr>
            <p:cNvSpPr txBox="1"/>
            <p:nvPr/>
          </p:nvSpPr>
          <p:spPr>
            <a:xfrm>
              <a:off x="2298233" y="864842"/>
              <a:ext cx="1786814" cy="2896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i="1" dirty="0" err="1">
                  <a:solidFill>
                    <a:srgbClr val="646464"/>
                  </a:solidFill>
                  <a:latin typeface="Crimson Text" panose="02000503000000000000" pitchFamily="2" charset="0"/>
                </a:rPr>
                <a:t>SummaryTable</a:t>
              </a:r>
              <a:endParaRPr lang="en-US" b="1" i="1" dirty="0">
                <a:solidFill>
                  <a:srgbClr val="646464"/>
                </a:solidFill>
                <a:latin typeface="Crimson Text" panose="02000503000000000000" pitchFamily="2" charset="0"/>
              </a:endParaRPr>
            </a:p>
          </p:txBody>
        </p:sp>
      </p:grpSp>
      <p:cxnSp>
        <p:nvCxnSpPr>
          <p:cNvPr id="581" name="Straight Arrow Connector 6">
            <a:extLst>
              <a:ext uri="{FF2B5EF4-FFF2-40B4-BE49-F238E27FC236}">
                <a16:creationId xmlns:a16="http://schemas.microsoft.com/office/drawing/2014/main" id="{A3C0F6CD-9A92-18DC-3AE8-EB5249B3EF2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528814" y="1996979"/>
            <a:ext cx="595236" cy="1995262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30037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cxnSp>
        <p:nvCxnSpPr>
          <p:cNvPr id="584" name="Straight Arrow Connector 6">
            <a:extLst>
              <a:ext uri="{FF2B5EF4-FFF2-40B4-BE49-F238E27FC236}">
                <a16:creationId xmlns:a16="http://schemas.microsoft.com/office/drawing/2014/main" id="{0B76BD80-73E7-39B6-7E61-428BC1A1485C}"/>
              </a:ext>
            </a:extLst>
          </p:cNvPr>
          <p:cNvCxnSpPr>
            <a:cxnSpLocks/>
          </p:cNvCxnSpPr>
          <p:nvPr/>
        </p:nvCxnSpPr>
        <p:spPr bwMode="auto">
          <a:xfrm>
            <a:off x="1828801" y="2696991"/>
            <a:ext cx="1981245" cy="1303997"/>
          </a:xfrm>
          <a:prstGeom prst="bentConnector3">
            <a:avLst>
              <a:gd name="adj1" fmla="val 34"/>
            </a:avLst>
          </a:prstGeom>
          <a:solidFill>
            <a:schemeClr val="accent1"/>
          </a:solidFill>
          <a:ln w="28575" cap="flat" cmpd="sng" algn="ctr">
            <a:solidFill>
              <a:srgbClr val="C30037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cxnSp>
        <p:nvCxnSpPr>
          <p:cNvPr id="587" name="Straight Arrow Connector 6">
            <a:extLst>
              <a:ext uri="{FF2B5EF4-FFF2-40B4-BE49-F238E27FC236}">
                <a16:creationId xmlns:a16="http://schemas.microsoft.com/office/drawing/2014/main" id="{E6613240-0957-2C1B-209C-E3CF79D9C2E6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775877" y="2749915"/>
            <a:ext cx="2118742" cy="2012895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30037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sp>
        <p:nvSpPr>
          <p:cNvPr id="43" name="PUT1">
            <a:extLst>
              <a:ext uri="{FF2B5EF4-FFF2-40B4-BE49-F238E27FC236}">
                <a16:creationId xmlns:a16="http://schemas.microsoft.com/office/drawing/2014/main" id="{2651FEAD-2C7A-7254-89D7-E09CF5C7FB88}"/>
              </a:ext>
            </a:extLst>
          </p:cNvPr>
          <p:cNvSpPr txBox="1"/>
          <p:nvPr/>
        </p:nvSpPr>
        <p:spPr>
          <a:xfrm>
            <a:off x="740013" y="805798"/>
            <a:ext cx="173124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PUT (key101,a</a:t>
            </a:r>
            <a:r>
              <a:rPr lang="en-US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1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593" name="PUT2">
            <a:extLst>
              <a:ext uri="{FF2B5EF4-FFF2-40B4-BE49-F238E27FC236}">
                <a16:creationId xmlns:a16="http://schemas.microsoft.com/office/drawing/2014/main" id="{C4CFB3C9-5C50-682C-FD8F-71156B2646A6}"/>
              </a:ext>
            </a:extLst>
          </p:cNvPr>
          <p:cNvSpPr txBox="1"/>
          <p:nvPr/>
        </p:nvSpPr>
        <p:spPr>
          <a:xfrm>
            <a:off x="778485" y="805798"/>
            <a:ext cx="169277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PUT (key102,b</a:t>
            </a:r>
            <a:r>
              <a:rPr lang="en-US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1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594" name="PUT3">
            <a:extLst>
              <a:ext uri="{FF2B5EF4-FFF2-40B4-BE49-F238E27FC236}">
                <a16:creationId xmlns:a16="http://schemas.microsoft.com/office/drawing/2014/main" id="{28A07CB3-EA43-4225-E51C-B0619DEE1ADC}"/>
              </a:ext>
            </a:extLst>
          </p:cNvPr>
          <p:cNvSpPr txBox="1"/>
          <p:nvPr/>
        </p:nvSpPr>
        <p:spPr>
          <a:xfrm>
            <a:off x="778485" y="805798"/>
            <a:ext cx="169277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PUT (key101,a</a:t>
            </a:r>
            <a:r>
              <a:rPr lang="en-US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2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595" name="PUT4">
            <a:extLst>
              <a:ext uri="{FF2B5EF4-FFF2-40B4-BE49-F238E27FC236}">
                <a16:creationId xmlns:a16="http://schemas.microsoft.com/office/drawing/2014/main" id="{5061E166-F3B6-7347-994A-FCBA112E1300}"/>
              </a:ext>
            </a:extLst>
          </p:cNvPr>
          <p:cNvSpPr txBox="1"/>
          <p:nvPr/>
        </p:nvSpPr>
        <p:spPr>
          <a:xfrm>
            <a:off x="778485" y="805798"/>
            <a:ext cx="169277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PUT (key103,c</a:t>
            </a:r>
            <a:r>
              <a:rPr lang="en-US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1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597" name="Right Arrow 6">
            <a:extLst>
              <a:ext uri="{FF2B5EF4-FFF2-40B4-BE49-F238E27FC236}">
                <a16:creationId xmlns:a16="http://schemas.microsoft.com/office/drawing/2014/main" id="{2C6FF100-883C-1E6E-FDBB-C8FCDC4139E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1759862" y="1062990"/>
            <a:ext cx="365760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>
              <a:latin typeface="Inconsolata" panose="00000509000000000000" pitchFamily="49" charset="0"/>
            </a:endParaRPr>
          </a:p>
        </p:txBody>
      </p:sp>
      <p:sp>
        <p:nvSpPr>
          <p:cNvPr id="598" name="Right Arrow 6">
            <a:extLst>
              <a:ext uri="{FF2B5EF4-FFF2-40B4-BE49-F238E27FC236}">
                <a16:creationId xmlns:a16="http://schemas.microsoft.com/office/drawing/2014/main" id="{062F9B9A-BD99-DDA4-9718-5C8870A81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984938"/>
            <a:ext cx="1920240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Newest→Oldest</a:t>
            </a:r>
            <a:endParaRPr lang="en-US" altLang="en-US" sz="20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sp>
        <p:nvSpPr>
          <p:cNvPr id="599" name="Highlight Box">
            <a:extLst>
              <a:ext uri="{FF2B5EF4-FFF2-40B4-BE49-F238E27FC236}">
                <a16:creationId xmlns:a16="http://schemas.microsoft.com/office/drawing/2014/main" id="{5FBAD21E-C2D1-A335-E68A-D91609F19C09}"/>
              </a:ext>
            </a:extLst>
          </p:cNvPr>
          <p:cNvSpPr/>
          <p:nvPr/>
        </p:nvSpPr>
        <p:spPr>
          <a:xfrm>
            <a:off x="2972832" y="2330026"/>
            <a:ext cx="457200" cy="274320"/>
          </a:xfrm>
          <a:prstGeom prst="roundRect">
            <a:avLst>
              <a:gd name="adj" fmla="val 4675"/>
            </a:avLst>
          </a:prstGeom>
          <a:noFill/>
          <a:ln w="38100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13F332D-1D7A-59B7-EAEA-F1ABF66EA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-19050"/>
            <a:ext cx="386355" cy="254795"/>
          </a:xfrm>
        </p:spPr>
        <p:txBody>
          <a:bodyPr/>
          <a:lstStyle/>
          <a:p>
            <a:fld id="{97DD1AB5-42BA-4E8A-BFEE-435884E16AA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0494E-6 L 0.17517 1.60494E-6 " pathEditMode="relative" rAng="0" ptsTypes="AA">
                                      <p:cBhvr>
                                        <p:cTn id="184" dur="25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"/>
                            </p:stCondLst>
                            <p:childTnLst>
                              <p:par>
                                <p:cTn id="18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5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50"/>
                            </p:stCondLst>
                            <p:childTnLst>
                              <p:par>
                                <p:cTn id="2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0"/>
                            </p:stCondLst>
                            <p:childTnLst>
                              <p:par>
                                <p:cTn id="276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2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5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2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2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2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5" grpId="0" animBg="1"/>
      <p:bldP spid="45" grpId="1" animBg="1"/>
      <p:bldP spid="45" grpId="3" animBg="1"/>
      <p:bldP spid="45" grpId="4" animBg="1"/>
      <p:bldP spid="45" grpId="5" animBg="1"/>
      <p:bldP spid="45" grpId="6" animBg="1"/>
      <p:bldP spid="45" grpId="7" animBg="1"/>
      <p:bldP spid="45" grpId="8" animBg="1"/>
      <p:bldP spid="45" grpId="9" animBg="1"/>
      <p:bldP spid="494" grpId="0" animBg="1"/>
      <p:bldP spid="494" grpId="1" animBg="1"/>
      <p:bldP spid="494" grpId="2" animBg="1"/>
      <p:bldP spid="494" grpId="3" animBg="1"/>
      <p:bldP spid="494" grpId="4" animBg="1"/>
      <p:bldP spid="496" grpId="0" animBg="1"/>
      <p:bldP spid="499" grpId="0"/>
      <p:bldP spid="500" grpId="0"/>
      <p:bldP spid="501" grpId="0"/>
      <p:bldP spid="502" grpId="0" animBg="1"/>
      <p:bldP spid="502" grpId="1" animBg="1"/>
      <p:bldP spid="502" grpId="2" animBg="1"/>
      <p:bldP spid="502" grpId="3" animBg="1"/>
      <p:bldP spid="495" grpId="0" animBg="1"/>
      <p:bldP spid="495" grpId="1" animBg="1"/>
      <p:bldP spid="495" grpId="2" animBg="1"/>
      <p:bldP spid="503" grpId="0" animBg="1"/>
      <p:bldP spid="503" grpId="1" animBg="1"/>
      <p:bldP spid="503" grpId="2" animBg="1"/>
      <p:bldP spid="504" grpId="0" animBg="1"/>
      <p:bldP spid="504" grpId="1" animBg="1"/>
      <p:bldP spid="504" grpId="2" animBg="1"/>
      <p:bldP spid="504" grpId="3" animBg="1"/>
      <p:bldP spid="505" grpId="0" animBg="1"/>
      <p:bldP spid="505" grpId="1" animBg="1"/>
      <p:bldP spid="488" grpId="0" animBg="1"/>
      <p:bldP spid="488" grpId="1" animBg="1"/>
      <p:bldP spid="118" grpId="0" animBg="1"/>
      <p:bldP spid="118" grpId="1" animBg="1"/>
      <p:bldP spid="124" grpId="0" animBg="1"/>
      <p:bldP spid="124" grpId="1" animBg="1"/>
      <p:bldP spid="126" grpId="0"/>
      <p:bldP spid="43" grpId="0"/>
      <p:bldP spid="43" grpId="1"/>
      <p:bldP spid="593" grpId="0"/>
      <p:bldP spid="593" grpId="1"/>
      <p:bldP spid="594" grpId="0"/>
      <p:bldP spid="594" grpId="1"/>
      <p:bldP spid="595" grpId="0"/>
      <p:bldP spid="595" grpId="1"/>
      <p:bldP spid="597" grpId="0" animBg="1"/>
      <p:bldP spid="598" grpId="0" animBg="1"/>
      <p:bldP spid="598" grpId="1" animBg="1"/>
      <p:bldP spid="599" grpId="0" animBg="1"/>
      <p:bldP spid="59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E10E-6FC7-E661-1084-6C0899A6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P0 Postmortem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9601-13B6-466D-D98E-A82C978A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42950"/>
            <a:ext cx="6934200" cy="4191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Median was 100, Mean was 91.7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FAQs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err="1"/>
              <a:t>devcontainer</a:t>
            </a:r>
            <a:r>
              <a:rPr lang="en-US" dirty="0"/>
              <a:t>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Where does my code go?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Build/debug/test?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Mostly, we wanted you to figure this out, going forward, we'll be better about file paths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Formatting issues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See writeup,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make</a:t>
            </a:r>
            <a:r>
              <a:rPr lang="en-US" dirty="0"/>
              <a:t> targets for formatting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Some Windows users had issues, check VS Code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If you start early and come to OH, we can help!</a:t>
            </a:r>
          </a:p>
          <a:p>
            <a:pPr marL="685800" lvl="1"/>
            <a:endParaRPr lang="en-US" dirty="0">
              <a:solidFill>
                <a:srgbClr val="C00000"/>
              </a:solidFill>
            </a:endParaRPr>
          </a:p>
          <a:p>
            <a:pPr marL="6858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F625A-ABEA-DDCA-B3FC-6B272CF73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A76022-A1A1-4B9E-8569-8C62ED26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Storage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EC71C-172D-4AC3-9510-A322369AF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4953000" cy="3657600"/>
          </a:xfrm>
        </p:spPr>
        <p:txBody>
          <a:bodyPr/>
          <a:lstStyle/>
          <a:p>
            <a:r>
              <a:rPr lang="en-US" dirty="0"/>
              <a:t>Key-value storage that appends log records on disk to represent changes to tuples (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PUT</a:t>
            </a:r>
            <a:r>
              <a:rPr lang="en-US" dirty="0"/>
              <a:t>,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DELETE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Each log record must contain the tuple's unique identifier.</a:t>
            </a:r>
          </a:p>
          <a:p>
            <a:pPr lvl="1"/>
            <a:r>
              <a:rPr lang="en-US" dirty="0"/>
              <a:t>Put records contain the tuple contents.</a:t>
            </a:r>
          </a:p>
          <a:p>
            <a:pPr lvl="1"/>
            <a:r>
              <a:rPr lang="en-US" dirty="0"/>
              <a:t>Deletes marks the tuple as deleted.</a:t>
            </a:r>
          </a:p>
          <a:p>
            <a:endParaRPr lang="en-US" sz="1200" dirty="0"/>
          </a:p>
          <a:p>
            <a:r>
              <a:rPr lang="en-US" dirty="0"/>
              <a:t>As the application makes changes to the database, the DBMS appends log records to the end of the file without checking previous log records.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32D72570-9E9B-140C-B644-5FFB72506F9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Right Arrow 6">
            <a:extLst>
              <a:ext uri="{FF2B5EF4-FFF2-40B4-BE49-F238E27FC236}">
                <a16:creationId xmlns:a16="http://schemas.microsoft.com/office/drawing/2014/main" id="{C1A28122-E34B-ACD0-1BE9-BBBA73075AA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20016" y="2008448"/>
            <a:ext cx="1920240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>
                <a:solidFill>
                  <a:schemeClr val="bg1"/>
                </a:solidFill>
                <a:latin typeface="Crimson Text" panose="02000503000000000000" pitchFamily="2" charset="0"/>
              </a:rPr>
              <a:t>Key </a:t>
            </a:r>
            <a:r>
              <a:rPr lang="en-US" altLang="en-US" sz="20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Low→High</a:t>
            </a:r>
            <a:endParaRPr lang="en-US" altLang="en-US" sz="20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6EE2E3-8717-C89E-C710-4DC09538C6C3}"/>
              </a:ext>
            </a:extLst>
          </p:cNvPr>
          <p:cNvGrpSpPr/>
          <p:nvPr/>
        </p:nvGrpSpPr>
        <p:grpSpPr>
          <a:xfrm>
            <a:off x="6940430" y="1070392"/>
            <a:ext cx="1145781" cy="336150"/>
            <a:chOff x="6781800" y="1070392"/>
            <a:chExt cx="1145781" cy="3361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1404C0-D5E1-7AA6-F276-22A25C5CE188}"/>
                </a:ext>
              </a:extLst>
            </p:cNvPr>
            <p:cNvSpPr txBox="1"/>
            <p:nvPr/>
          </p:nvSpPr>
          <p:spPr>
            <a:xfrm>
              <a:off x="7033105" y="1092610"/>
              <a:ext cx="894476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i="1" dirty="0" err="1">
                  <a:solidFill>
                    <a:srgbClr val="646464"/>
                  </a:solidFill>
                  <a:latin typeface="Crimson Text" panose="02000503000000000000" pitchFamily="2" charset="0"/>
                </a:rPr>
                <a:t>SSTable</a:t>
              </a:r>
              <a:endParaRPr lang="en-US" sz="2400" b="1" i="1" dirty="0">
                <a:solidFill>
                  <a:srgbClr val="646464"/>
                </a:solidFill>
                <a:latin typeface="Crimson Text" panose="02000503000000000000" pitchFamily="2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840655-009A-3185-D178-ABD8BEFF2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781800" y="1070392"/>
              <a:ext cx="192340" cy="26561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D68B1E-4263-4036-7051-BAD5E20C192F}"/>
              </a:ext>
            </a:extLst>
          </p:cNvPr>
          <p:cNvGrpSpPr/>
          <p:nvPr/>
        </p:nvGrpSpPr>
        <p:grpSpPr>
          <a:xfrm>
            <a:off x="6598920" y="1394473"/>
            <a:ext cx="1828800" cy="1645920"/>
            <a:chOff x="908429" y="2495550"/>
            <a:chExt cx="1828800" cy="16459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DE1CAE-EFE6-5BDA-1D90-39E5DC588425}"/>
                </a:ext>
              </a:extLst>
            </p:cNvPr>
            <p:cNvSpPr/>
            <p:nvPr/>
          </p:nvSpPr>
          <p:spPr>
            <a:xfrm>
              <a:off x="908429" y="2495550"/>
              <a:ext cx="1828800" cy="164592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endParaRPr lang="en-US" sz="1600" b="1" dirty="0">
                <a:solidFill>
                  <a:srgbClr val="2C6BD8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F5A8E3-CC8C-A876-B2CB-7B9AA6D43B91}"/>
                </a:ext>
              </a:extLst>
            </p:cNvPr>
            <p:cNvSpPr/>
            <p:nvPr/>
          </p:nvSpPr>
          <p:spPr>
            <a:xfrm>
              <a:off x="1001024" y="2630680"/>
              <a:ext cx="164361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DEL </a:t>
              </a:r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(key100)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65A204-C897-E554-D022-84A366CC42B5}"/>
                </a:ext>
              </a:extLst>
            </p:cNvPr>
            <p:cNvSpPr/>
            <p:nvPr/>
          </p:nvSpPr>
          <p:spPr>
            <a:xfrm>
              <a:off x="1001024" y="2978964"/>
              <a:ext cx="164361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(key101,a</a:t>
              </a:r>
              <a:r>
                <a:rPr lang="en-US" sz="14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B9BD79-1872-4721-6F42-D0FCC81606CF}"/>
                </a:ext>
              </a:extLst>
            </p:cNvPr>
            <p:cNvSpPr/>
            <p:nvPr/>
          </p:nvSpPr>
          <p:spPr>
            <a:xfrm>
              <a:off x="1001024" y="3327248"/>
              <a:ext cx="164361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(key102,b</a:t>
              </a:r>
              <a:r>
                <a:rPr lang="en-US" sz="14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867475-DB96-0A55-327C-B3A67ED574B2}"/>
                </a:ext>
              </a:extLst>
            </p:cNvPr>
            <p:cNvSpPr/>
            <p:nvPr/>
          </p:nvSpPr>
          <p:spPr>
            <a:xfrm>
              <a:off x="1001024" y="3675532"/>
              <a:ext cx="164361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(key103,c</a:t>
              </a:r>
              <a:r>
                <a:rPr lang="en-US" sz="14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</a:t>
              </a:r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8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55516D-60E6-DA15-ED7C-260B0B34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Compaction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4E927-93C2-BC9E-1D9B-356FCF6E8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Periodically compact </a:t>
            </a:r>
            <a:r>
              <a:rPr lang="en-US" dirty="0" err="1"/>
              <a:t>SSTAbles</a:t>
            </a:r>
            <a:r>
              <a:rPr lang="en-US" dirty="0"/>
              <a:t> to reduce wasted space and speed up reads.</a:t>
            </a:r>
          </a:p>
          <a:p>
            <a:pPr lvl="1"/>
            <a:r>
              <a:rPr lang="en-US" dirty="0"/>
              <a:t>Only keep the "latest" values for each key using a sort-merge algorithm.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392E9F6-1739-B83C-D921-1444D1C0F4A8}"/>
              </a:ext>
            </a:extLst>
          </p:cNvPr>
          <p:cNvGrpSpPr/>
          <p:nvPr/>
        </p:nvGrpSpPr>
        <p:grpSpPr>
          <a:xfrm>
            <a:off x="908429" y="2388000"/>
            <a:ext cx="1828800" cy="2003358"/>
            <a:chOff x="908429" y="2388000"/>
            <a:chExt cx="1828800" cy="200335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8B458C3-308B-3FDC-118A-DEC540205DC0}"/>
                </a:ext>
              </a:extLst>
            </p:cNvPr>
            <p:cNvGrpSpPr/>
            <p:nvPr/>
          </p:nvGrpSpPr>
          <p:grpSpPr>
            <a:xfrm>
              <a:off x="908429" y="2745438"/>
              <a:ext cx="1828800" cy="1645920"/>
              <a:chOff x="908429" y="2495550"/>
              <a:chExt cx="1828800" cy="16459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1691A2-2CCA-04A4-C4F9-15921961D578}"/>
                  </a:ext>
                </a:extLst>
              </p:cNvPr>
              <p:cNvSpPr/>
              <p:nvPr/>
            </p:nvSpPr>
            <p:spPr>
              <a:xfrm>
                <a:off x="908429" y="2495550"/>
                <a:ext cx="1828800" cy="164592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2C6BD8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A48B66E-E00A-77BB-8972-D887C20868F9}"/>
                  </a:ext>
                </a:extLst>
              </p:cNvPr>
              <p:cNvSpPr/>
              <p:nvPr/>
            </p:nvSpPr>
            <p:spPr>
              <a:xfrm>
                <a:off x="1001024" y="2630680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DEL 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(key100)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F691582-B5C4-A933-7FA4-4E590D864CC7}"/>
                  </a:ext>
                </a:extLst>
              </p:cNvPr>
              <p:cNvSpPr/>
              <p:nvPr/>
            </p:nvSpPr>
            <p:spPr>
              <a:xfrm>
                <a:off x="1001024" y="2978964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(key101,a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3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5606A80-3BD2-266F-5A60-04003003F71B}"/>
                  </a:ext>
                </a:extLst>
              </p:cNvPr>
              <p:cNvSpPr/>
              <p:nvPr/>
            </p:nvSpPr>
            <p:spPr>
              <a:xfrm>
                <a:off x="1001024" y="3327248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(key102,b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2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79165EB-FDE8-C6D2-9FF2-3D6A9C1F096B}"/>
                  </a:ext>
                </a:extLst>
              </p:cNvPr>
              <p:cNvSpPr/>
              <p:nvPr/>
            </p:nvSpPr>
            <p:spPr>
              <a:xfrm>
                <a:off x="1001024" y="3675532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(key103,c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134ED8B-0EA1-2AF9-C83A-26D5B07EAD39}"/>
                </a:ext>
              </a:extLst>
            </p:cNvPr>
            <p:cNvGrpSpPr/>
            <p:nvPr/>
          </p:nvGrpSpPr>
          <p:grpSpPr>
            <a:xfrm>
              <a:off x="1249939" y="2388000"/>
              <a:ext cx="1145781" cy="336150"/>
              <a:chOff x="6781800" y="1070392"/>
              <a:chExt cx="1145781" cy="33615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CEC31E1-3E95-84B5-15AF-A9E2A74709D4}"/>
                  </a:ext>
                </a:extLst>
              </p:cNvPr>
              <p:cNvSpPr txBox="1"/>
              <p:nvPr/>
            </p:nvSpPr>
            <p:spPr>
              <a:xfrm>
                <a:off x="7033105" y="1092610"/>
                <a:ext cx="894476" cy="313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b="1" i="1" dirty="0" err="1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SSTable</a:t>
                </a:r>
                <a:endPara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endParaRPr>
              </a:p>
            </p:txBody>
          </p:sp>
          <p:pic>
            <p:nvPicPr>
              <p:cNvPr id="80" name="Graphic 79">
                <a:extLst>
                  <a:ext uri="{FF2B5EF4-FFF2-40B4-BE49-F238E27FC236}">
                    <a16:creationId xmlns:a16="http://schemas.microsoft.com/office/drawing/2014/main" id="{901F74EB-4183-E5EB-35BE-F9E0310FF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6781800" y="1070392"/>
                <a:ext cx="192340" cy="265612"/>
              </a:xfrm>
              <a:prstGeom prst="rect">
                <a:avLst/>
              </a:prstGeom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47CA0AA-2C99-DF9E-3C0E-3DFF1736491D}"/>
              </a:ext>
            </a:extLst>
          </p:cNvPr>
          <p:cNvGrpSpPr/>
          <p:nvPr/>
        </p:nvGrpSpPr>
        <p:grpSpPr>
          <a:xfrm>
            <a:off x="3584457" y="2388000"/>
            <a:ext cx="1828800" cy="2003358"/>
            <a:chOff x="3584457" y="2388000"/>
            <a:chExt cx="1828800" cy="200335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D9E89E4-C6F9-9BD4-9F37-75D119255DD5}"/>
                </a:ext>
              </a:extLst>
            </p:cNvPr>
            <p:cNvGrpSpPr/>
            <p:nvPr/>
          </p:nvGrpSpPr>
          <p:grpSpPr>
            <a:xfrm>
              <a:off x="3584457" y="2745438"/>
              <a:ext cx="1828800" cy="1645920"/>
              <a:chOff x="3584457" y="2495550"/>
              <a:chExt cx="1828800" cy="164592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BD6D2C3-C7B8-E9DB-48D6-A13C950A736B}"/>
                  </a:ext>
                </a:extLst>
              </p:cNvPr>
              <p:cNvSpPr/>
              <p:nvPr/>
            </p:nvSpPr>
            <p:spPr>
              <a:xfrm>
                <a:off x="3584457" y="2495550"/>
                <a:ext cx="1828800" cy="164592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2C6BD8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1E74CD-B19D-E7FA-1CBE-97D5D092A2D8}"/>
                  </a:ext>
                </a:extLst>
              </p:cNvPr>
              <p:cNvSpPr/>
              <p:nvPr/>
            </p:nvSpPr>
            <p:spPr>
              <a:xfrm>
                <a:off x="3677052" y="2630680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(key101,a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2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89F1DDA-23A7-DCEA-391B-38841C9626B8}"/>
                  </a:ext>
                </a:extLst>
              </p:cNvPr>
              <p:cNvSpPr/>
              <p:nvPr/>
            </p:nvSpPr>
            <p:spPr>
              <a:xfrm>
                <a:off x="3677052" y="2978964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(key102,b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1B1A892-71C0-D249-884C-354EA08DD8C7}"/>
                  </a:ext>
                </a:extLst>
              </p:cNvPr>
              <p:cNvSpPr/>
              <p:nvPr/>
            </p:nvSpPr>
            <p:spPr>
              <a:xfrm>
                <a:off x="3677052" y="3327248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DEL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(key103)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33A1268-9917-48A6-D4C2-2B528DFB9DBA}"/>
                  </a:ext>
                </a:extLst>
              </p:cNvPr>
              <p:cNvSpPr/>
              <p:nvPr/>
            </p:nvSpPr>
            <p:spPr>
              <a:xfrm>
                <a:off x="3677052" y="3675532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(key104,d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2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DB4453F-E222-8B8D-4C8B-B70460E84B6E}"/>
                </a:ext>
              </a:extLst>
            </p:cNvPr>
            <p:cNvGrpSpPr/>
            <p:nvPr/>
          </p:nvGrpSpPr>
          <p:grpSpPr>
            <a:xfrm>
              <a:off x="3925967" y="2388000"/>
              <a:ext cx="1145781" cy="336150"/>
              <a:chOff x="6781800" y="1070392"/>
              <a:chExt cx="1145781" cy="3361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A015CD4-037C-F758-8A87-AC009028515C}"/>
                  </a:ext>
                </a:extLst>
              </p:cNvPr>
              <p:cNvSpPr txBox="1"/>
              <p:nvPr/>
            </p:nvSpPr>
            <p:spPr>
              <a:xfrm>
                <a:off x="7033105" y="1092610"/>
                <a:ext cx="894476" cy="313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b="1" i="1" dirty="0" err="1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SSTable</a:t>
                </a:r>
                <a:endPara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endParaRPr>
              </a:p>
            </p:txBody>
          </p:sp>
          <p:pic>
            <p:nvPicPr>
              <p:cNvPr id="83" name="Graphic 82">
                <a:extLst>
                  <a:ext uri="{FF2B5EF4-FFF2-40B4-BE49-F238E27FC236}">
                    <a16:creationId xmlns:a16="http://schemas.microsoft.com/office/drawing/2014/main" id="{9EC5C773-0304-9A30-C172-81AABCD2F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6781800" y="1070392"/>
                <a:ext cx="192340" cy="265612"/>
              </a:xfrm>
              <a:prstGeom prst="rect">
                <a:avLst/>
              </a:prstGeom>
            </p:spPr>
          </p:pic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673CB98-ABC6-14A2-28D6-4EDA383E0209}"/>
              </a:ext>
            </a:extLst>
          </p:cNvPr>
          <p:cNvGrpSpPr/>
          <p:nvPr/>
        </p:nvGrpSpPr>
        <p:grpSpPr>
          <a:xfrm>
            <a:off x="6406772" y="2388000"/>
            <a:ext cx="1828800" cy="2277678"/>
            <a:chOff x="6406772" y="2388000"/>
            <a:chExt cx="1828800" cy="227767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AD091BD-1FBD-4153-64AA-448C9D6F874A}"/>
                </a:ext>
              </a:extLst>
            </p:cNvPr>
            <p:cNvGrpSpPr/>
            <p:nvPr/>
          </p:nvGrpSpPr>
          <p:grpSpPr>
            <a:xfrm>
              <a:off x="6406772" y="2745438"/>
              <a:ext cx="1828800" cy="1920240"/>
              <a:chOff x="6406772" y="2495550"/>
              <a:chExt cx="1828800" cy="192024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AD0A39E-CA1A-D813-DBD6-D9AFAFE9A403}"/>
                  </a:ext>
                </a:extLst>
              </p:cNvPr>
              <p:cNvSpPr/>
              <p:nvPr/>
            </p:nvSpPr>
            <p:spPr>
              <a:xfrm>
                <a:off x="6406772" y="2495550"/>
                <a:ext cx="1828800" cy="192024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2C6BD8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7410A9E-B86B-73D0-F4E1-9B9CDF4A938D}"/>
                  </a:ext>
                </a:extLst>
              </p:cNvPr>
              <p:cNvSpPr/>
              <p:nvPr/>
            </p:nvSpPr>
            <p:spPr>
              <a:xfrm>
                <a:off x="6499367" y="2630680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DEL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(key100)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1E94AE5-D699-0BF4-A205-E17D0EE0284C}"/>
                  </a:ext>
                </a:extLst>
              </p:cNvPr>
              <p:cNvSpPr/>
              <p:nvPr/>
            </p:nvSpPr>
            <p:spPr>
              <a:xfrm>
                <a:off x="6499367" y="2978964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(key101,a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3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C656FD-4915-CA70-FA8F-2440616B9D1B}"/>
                  </a:ext>
                </a:extLst>
              </p:cNvPr>
              <p:cNvSpPr/>
              <p:nvPr/>
            </p:nvSpPr>
            <p:spPr>
              <a:xfrm>
                <a:off x="6499367" y="3327248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(key102,b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2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91FE75A-1357-08F4-F6FE-848A4B20AC23}"/>
                  </a:ext>
                </a:extLst>
              </p:cNvPr>
              <p:cNvSpPr/>
              <p:nvPr/>
            </p:nvSpPr>
            <p:spPr>
              <a:xfrm>
                <a:off x="6499367" y="3675532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(key103,c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AE7E103-00CE-2A76-0DA1-31BA80FB3FF6}"/>
                  </a:ext>
                </a:extLst>
              </p:cNvPr>
              <p:cNvSpPr/>
              <p:nvPr/>
            </p:nvSpPr>
            <p:spPr>
              <a:xfrm>
                <a:off x="6499367" y="4023816"/>
                <a:ext cx="164361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PUT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 (key104,d</a:t>
                </a:r>
                <a:r>
                  <a:rPr lang="en-US" sz="1400" baseline="-250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2</a:t>
                </a:r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)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AE1F54A-E732-21AF-1146-5AEF2411B787}"/>
                </a:ext>
              </a:extLst>
            </p:cNvPr>
            <p:cNvGrpSpPr/>
            <p:nvPr/>
          </p:nvGrpSpPr>
          <p:grpSpPr>
            <a:xfrm>
              <a:off x="6748282" y="2388000"/>
              <a:ext cx="1145781" cy="336150"/>
              <a:chOff x="6781800" y="1070392"/>
              <a:chExt cx="1145781" cy="336150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AFBDDAE-EA3F-B11E-B444-F36EEFF494F1}"/>
                  </a:ext>
                </a:extLst>
              </p:cNvPr>
              <p:cNvSpPr txBox="1"/>
              <p:nvPr/>
            </p:nvSpPr>
            <p:spPr>
              <a:xfrm>
                <a:off x="7033105" y="1092610"/>
                <a:ext cx="894476" cy="313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b="1" i="1" dirty="0" err="1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SSTable</a:t>
                </a:r>
                <a:endPara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endParaRPr>
              </a:p>
            </p:txBody>
          </p:sp>
          <p:pic>
            <p:nvPicPr>
              <p:cNvPr id="86" name="Graphic 85">
                <a:extLst>
                  <a:ext uri="{FF2B5EF4-FFF2-40B4-BE49-F238E27FC236}">
                    <a16:creationId xmlns:a16="http://schemas.microsoft.com/office/drawing/2014/main" id="{14A3C697-0806-3A44-1398-F39021E0E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6781800" y="1070392"/>
                <a:ext cx="192340" cy="265612"/>
              </a:xfrm>
              <a:prstGeom prst="rect">
                <a:avLst/>
              </a:prstGeom>
            </p:spPr>
          </p:pic>
        </p:grpSp>
      </p:grpSp>
      <p:sp>
        <p:nvSpPr>
          <p:cNvPr id="19" name="Slide Number Placeholder 3" descr=" 5">
            <a:extLst>
              <a:ext uri="{FF2B5EF4-FFF2-40B4-BE49-F238E27FC236}">
                <a16:creationId xmlns:a16="http://schemas.microsoft.com/office/drawing/2014/main" id="{68BB0D0C-C0E5-4427-1159-A726238E19F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6" name="Right Arrow 6">
            <a:extLst>
              <a:ext uri="{FF2B5EF4-FFF2-40B4-BE49-F238E27FC236}">
                <a16:creationId xmlns:a16="http://schemas.microsoft.com/office/drawing/2014/main" id="{64EB0C0E-35C7-6DAA-6E5F-36CEBA0AC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315" y="4471576"/>
            <a:ext cx="2355056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Newest→Oldest</a:t>
            </a:r>
            <a:endParaRPr lang="en-US" altLang="en-US" sz="20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4E161-FD65-4F1F-E6D8-CCB3EC234984}"/>
              </a:ext>
            </a:extLst>
          </p:cNvPr>
          <p:cNvSpPr txBox="1"/>
          <p:nvPr/>
        </p:nvSpPr>
        <p:spPr>
          <a:xfrm>
            <a:off x="2959666" y="3152900"/>
            <a:ext cx="4023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dirty="0">
                <a:solidFill>
                  <a:srgbClr val="C30037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15" name="Right Arrow 6">
            <a:extLst>
              <a:ext uri="{FF2B5EF4-FFF2-40B4-BE49-F238E27FC236}">
                <a16:creationId xmlns:a16="http://schemas.microsoft.com/office/drawing/2014/main" id="{35ED3D05-7558-042E-F9D7-32D653A271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5694" y="3294078"/>
            <a:ext cx="548640" cy="54864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>
              <a:latin typeface="Inconsolata" panose="00000509000000000000" pitchFamily="49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C319BD-6AEC-557F-2651-EFD1A40A0E3C}"/>
              </a:ext>
            </a:extLst>
          </p:cNvPr>
          <p:cNvGrpSpPr/>
          <p:nvPr/>
        </p:nvGrpSpPr>
        <p:grpSpPr>
          <a:xfrm>
            <a:off x="1001024" y="2880568"/>
            <a:ext cx="1645920" cy="1319172"/>
            <a:chOff x="1001024" y="2630680"/>
            <a:chExt cx="1645920" cy="131917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F862F4-1973-6EB8-EA25-366E1D405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024" y="2630680"/>
              <a:ext cx="1645920" cy="274320"/>
            </a:xfrm>
            <a:prstGeom prst="rect">
              <a:avLst/>
            </a:prstGeom>
            <a:noFill/>
            <a:ln w="28575" algn="ctr">
              <a:solidFill>
                <a:srgbClr val="C30037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pPr>
                <a:lnSpc>
                  <a:spcPct val="85000"/>
                </a:lnSpc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3CC73D-3C1C-F496-BD5D-39F352FE3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024" y="2978964"/>
              <a:ext cx="1645920" cy="274320"/>
            </a:xfrm>
            <a:prstGeom prst="rect">
              <a:avLst/>
            </a:prstGeom>
            <a:noFill/>
            <a:ln w="28575" algn="ctr">
              <a:solidFill>
                <a:srgbClr val="C30037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pPr>
                <a:lnSpc>
                  <a:spcPct val="85000"/>
                </a:lnSpc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076EF51-DA3A-7931-1C87-2422EDDA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024" y="3327248"/>
              <a:ext cx="1645920" cy="274320"/>
            </a:xfrm>
            <a:prstGeom prst="rect">
              <a:avLst/>
            </a:prstGeom>
            <a:noFill/>
            <a:ln w="28575" algn="ctr">
              <a:solidFill>
                <a:srgbClr val="C30037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pPr>
                <a:lnSpc>
                  <a:spcPct val="85000"/>
                </a:lnSpc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88496FC-4B80-2BF4-F5A9-9DF5AEF1B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024" y="3675532"/>
              <a:ext cx="1645920" cy="274320"/>
            </a:xfrm>
            <a:prstGeom prst="rect">
              <a:avLst/>
            </a:prstGeom>
            <a:noFill/>
            <a:ln w="28575" algn="ctr">
              <a:solidFill>
                <a:srgbClr val="C30037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pPr>
                <a:lnSpc>
                  <a:spcPct val="85000"/>
                </a:lnSpc>
              </a:pP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1C67F7EF-7C80-2F39-2A2A-D574CAFD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052" y="3923272"/>
            <a:ext cx="1645920" cy="274320"/>
          </a:xfrm>
          <a:prstGeom prst="rect">
            <a:avLst/>
          </a:prstGeom>
          <a:noFill/>
          <a:ln w="28575" algn="ctr">
            <a:solidFill>
              <a:srgbClr val="C30037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pPr>
              <a:lnSpc>
                <a:spcPct val="85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/>
      <p:bldP spid="15" grpId="0" animBg="1"/>
      <p:bldP spid="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93FAC-50CB-5ED6-B61A-24D99B1B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25FBF-67F0-DD96-C2BC-2B743741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4038600"/>
          </a:xfrm>
        </p:spPr>
        <p:txBody>
          <a:bodyPr/>
          <a:lstStyle/>
          <a:p>
            <a:r>
              <a:rPr lang="en-US" dirty="0"/>
              <a:t>Log-structured storage managers are more common today than in previous decades.</a:t>
            </a:r>
          </a:p>
          <a:p>
            <a:pPr lvl="1"/>
            <a:r>
              <a:rPr lang="en-US" dirty="0"/>
              <a:t>This is partly due to the proliferation of </a:t>
            </a:r>
            <a:r>
              <a:rPr lang="en-US" dirty="0" err="1"/>
              <a:t>RocksDB</a:t>
            </a:r>
            <a:r>
              <a:rPr lang="en-US" dirty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What are some downsides of this approach?</a:t>
            </a:r>
          </a:p>
          <a:p>
            <a:pPr lvl="1"/>
            <a:r>
              <a:rPr lang="en-US" dirty="0"/>
              <a:t>Read Amplification</a:t>
            </a:r>
          </a:p>
          <a:p>
            <a:pPr lvl="1"/>
            <a:r>
              <a:rPr lang="en-US" dirty="0"/>
              <a:t>Write Amplification</a:t>
            </a:r>
          </a:p>
          <a:p>
            <a:pPr lvl="1"/>
            <a:r>
              <a:rPr lang="en-US" dirty="0"/>
              <a:t>Compaction is Expensive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597845-0961-4DE4-DE4B-B3631E6A31FC}"/>
              </a:ext>
            </a:extLst>
          </p:cNvPr>
          <p:cNvGrpSpPr/>
          <p:nvPr/>
        </p:nvGrpSpPr>
        <p:grpSpPr>
          <a:xfrm>
            <a:off x="2980649" y="2017212"/>
            <a:ext cx="3182702" cy="525148"/>
            <a:chOff x="3302094" y="2017212"/>
            <a:chExt cx="3182702" cy="52514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64013B2-A261-872C-4623-9781F4E0C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02094" y="2071615"/>
              <a:ext cx="1645920" cy="416342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FCC9C2A-A86F-5493-FC8D-65B8CAAAF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113196" y="2017212"/>
              <a:ext cx="1371600" cy="525148"/>
            </a:xfrm>
            <a:prstGeom prst="rect">
              <a:avLst/>
            </a:prstGeom>
          </p:spPr>
        </p:pic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98ADC215-F271-B969-EFBC-3104C754861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D58461-F659-4398-1D20-EC2CA2734000}"/>
              </a:ext>
            </a:extLst>
          </p:cNvPr>
          <p:cNvGrpSpPr/>
          <p:nvPr/>
        </p:nvGrpSpPr>
        <p:grpSpPr>
          <a:xfrm>
            <a:off x="1771650" y="2628484"/>
            <a:ext cx="5600700" cy="349364"/>
            <a:chOff x="304800" y="2631394"/>
            <a:chExt cx="5600700" cy="34936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59A9639-72B7-CE26-95CE-590EED6A6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19525" y="2631394"/>
              <a:ext cx="914400" cy="34936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328CCEF-9F45-E3DC-A2E4-F13508BE9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4800" y="2693283"/>
              <a:ext cx="914400" cy="225586"/>
            </a:xfrm>
            <a:prstGeom prst="rect">
              <a:avLst/>
            </a:prstGeom>
          </p:spPr>
        </p:pic>
        <p:pic>
          <p:nvPicPr>
            <p:cNvPr id="17" name="Graphic 13">
              <a:extLst>
                <a:ext uri="{FF2B5EF4-FFF2-40B4-BE49-F238E27FC236}">
                  <a16:creationId xmlns:a16="http://schemas.microsoft.com/office/drawing/2014/main" id="{42665131-1E21-0091-BD7D-40633747A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476375" y="2727627"/>
              <a:ext cx="914400" cy="156898"/>
            </a:xfrm>
            <a:prstGeom prst="rect">
              <a:avLst/>
            </a:prstGeom>
          </p:spPr>
        </p:pic>
        <p:pic>
          <p:nvPicPr>
            <p:cNvPr id="18" name="Graphic 13">
              <a:extLst>
                <a:ext uri="{FF2B5EF4-FFF2-40B4-BE49-F238E27FC236}">
                  <a16:creationId xmlns:a16="http://schemas.microsoft.com/office/drawing/2014/main" id="{EC5E4C5C-3DC5-FF42-5717-789E8235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2647950" y="2687516"/>
              <a:ext cx="914400" cy="237121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FFBD372-0254-BE01-AB90-CCBDB8D7B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991100" y="2748019"/>
              <a:ext cx="914400" cy="11611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C834DC-D96E-6C13-178F-4B3022071D09}"/>
              </a:ext>
            </a:extLst>
          </p:cNvPr>
          <p:cNvGrpSpPr/>
          <p:nvPr/>
        </p:nvGrpSpPr>
        <p:grpSpPr>
          <a:xfrm>
            <a:off x="2034540" y="3063973"/>
            <a:ext cx="5074920" cy="308610"/>
            <a:chOff x="822960" y="3063973"/>
            <a:chExt cx="5074920" cy="30861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10DDF2D-DA22-B3F9-7B1F-A2D587AA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3596640" y="3165939"/>
              <a:ext cx="914400" cy="104678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A9B9401-E665-76CE-2497-3689A0EB6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/>
          </p:blipFill>
          <p:spPr>
            <a:xfrm>
              <a:off x="822960" y="3133616"/>
              <a:ext cx="1097280" cy="169325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51BC835-B9F4-EB2E-9E54-9F35F6B89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2209800" y="3100059"/>
              <a:ext cx="1097280" cy="23643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37E4191-7009-C0B0-087E-46E5F68A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800600" y="3063973"/>
              <a:ext cx="1097280" cy="308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1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DB81-C593-4D75-34E5-5FBEB43E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Tuples, More Troubles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ACBE-ED6D-5565-B6BB-42EE0D0C2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Unsorted heap files, in the absence of other data structures, make it slow to look up particular tuples (e.g. search by primary key)</a:t>
            </a:r>
          </a:p>
          <a:p>
            <a:endParaRPr lang="en-US" dirty="0"/>
          </a:p>
          <a:p>
            <a:r>
              <a:rPr lang="en-US" dirty="0"/>
              <a:t>LSM trees helped with writes at the cost of read/write amplification</a:t>
            </a:r>
          </a:p>
          <a:p>
            <a:pPr lvl="1"/>
            <a:endParaRPr lang="en-US" dirty="0"/>
          </a:p>
          <a:p>
            <a:r>
              <a:rPr lang="en-US" dirty="0"/>
              <a:t>How can we go the other way, and get faster lookups at the expense of slower writes/updates?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4FFB6-A4AB-690B-8E5C-BF4B61374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6992-FC92-968A-2327-72F1179D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of Both Worlds?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8407-D75B-6814-18BA-284F831FB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sorted structure of LSM tree for faster lookups</a:t>
            </a:r>
          </a:p>
          <a:p>
            <a:endParaRPr lang="en-US" dirty="0"/>
          </a:p>
          <a:p>
            <a:r>
              <a:rPr lang="en-US" dirty="0"/>
              <a:t>Avoid read/write amplification by having a single, sorted "level"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7D175-440C-F4AD-EB62-7A0C2DB08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9" name="BTree LeafNode">
            <a:extLst>
              <a:ext uri="{FF2B5EF4-FFF2-40B4-BE49-F238E27FC236}">
                <a16:creationId xmlns:a16="http://schemas.microsoft.com/office/drawing/2014/main" id="{B9C1C171-B713-D0BC-3AFF-A33706D3670F}"/>
              </a:ext>
            </a:extLst>
          </p:cNvPr>
          <p:cNvSpPr/>
          <p:nvPr/>
        </p:nvSpPr>
        <p:spPr>
          <a:xfrm>
            <a:off x="857750" y="4350354"/>
            <a:ext cx="594360" cy="2103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20" name="BTree LeafNode">
            <a:extLst>
              <a:ext uri="{FF2B5EF4-FFF2-40B4-BE49-F238E27FC236}">
                <a16:creationId xmlns:a16="http://schemas.microsoft.com/office/drawing/2014/main" id="{A209660A-A18E-E69F-6143-55EEDE3BEBEA}"/>
              </a:ext>
            </a:extLst>
          </p:cNvPr>
          <p:cNvSpPr/>
          <p:nvPr/>
        </p:nvSpPr>
        <p:spPr>
          <a:xfrm>
            <a:off x="1688030" y="4350354"/>
            <a:ext cx="594360" cy="2103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21" name="BTree LeafNode">
            <a:extLst>
              <a:ext uri="{FF2B5EF4-FFF2-40B4-BE49-F238E27FC236}">
                <a16:creationId xmlns:a16="http://schemas.microsoft.com/office/drawing/2014/main" id="{2DEFF519-6858-7FA6-4149-01B7DA714A67}"/>
              </a:ext>
            </a:extLst>
          </p:cNvPr>
          <p:cNvSpPr/>
          <p:nvPr/>
        </p:nvSpPr>
        <p:spPr>
          <a:xfrm>
            <a:off x="2580998" y="4350354"/>
            <a:ext cx="594360" cy="2103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22" name="BTree LeafNode">
            <a:extLst>
              <a:ext uri="{FF2B5EF4-FFF2-40B4-BE49-F238E27FC236}">
                <a16:creationId xmlns:a16="http://schemas.microsoft.com/office/drawing/2014/main" id="{B314ECD0-7904-A15D-B513-522C12C03556}"/>
              </a:ext>
            </a:extLst>
          </p:cNvPr>
          <p:cNvSpPr/>
          <p:nvPr/>
        </p:nvSpPr>
        <p:spPr>
          <a:xfrm>
            <a:off x="3444240" y="4350354"/>
            <a:ext cx="594360" cy="2103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A9A226-D2A3-EC0B-D788-362BD2A55497}"/>
              </a:ext>
            </a:extLst>
          </p:cNvPr>
          <p:cNvSpPr/>
          <p:nvPr/>
        </p:nvSpPr>
        <p:spPr>
          <a:xfrm>
            <a:off x="0" y="4629150"/>
            <a:ext cx="13716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A47F5979-1C27-5B0B-BA65-2F789FFD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83" y="4585062"/>
            <a:ext cx="1774381" cy="514350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>
                <a:solidFill>
                  <a:schemeClr val="bg1"/>
                </a:solidFill>
                <a:latin typeface="Crimson Text" panose="02000503000000000000" pitchFamily="2" charset="0"/>
              </a:rPr>
              <a:t>Sort by key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F7FAC-3CC6-E066-AE27-A1387381A095}"/>
              </a:ext>
            </a:extLst>
          </p:cNvPr>
          <p:cNvCxnSpPr>
            <a:cxnSpLocks/>
          </p:cNvCxnSpPr>
          <p:nvPr/>
        </p:nvCxnSpPr>
        <p:spPr>
          <a:xfrm flipV="1">
            <a:off x="4034899" y="3634138"/>
            <a:ext cx="634345" cy="716216"/>
          </a:xfrm>
          <a:prstGeom prst="line">
            <a:avLst/>
          </a:prstGeom>
          <a:ln w="6350">
            <a:solidFill>
              <a:srgbClr val="6464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DB884C-1EA4-5A65-6055-3C9553A23352}"/>
              </a:ext>
            </a:extLst>
          </p:cNvPr>
          <p:cNvCxnSpPr>
            <a:cxnSpLocks/>
          </p:cNvCxnSpPr>
          <p:nvPr/>
        </p:nvCxnSpPr>
        <p:spPr>
          <a:xfrm>
            <a:off x="4027714" y="4559754"/>
            <a:ext cx="641530" cy="345308"/>
          </a:xfrm>
          <a:prstGeom prst="line">
            <a:avLst/>
          </a:prstGeom>
          <a:ln w="6350">
            <a:solidFill>
              <a:srgbClr val="6464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E40673F-9E49-9498-6BB3-B94939853784}"/>
              </a:ext>
            </a:extLst>
          </p:cNvPr>
          <p:cNvGrpSpPr/>
          <p:nvPr/>
        </p:nvGrpSpPr>
        <p:grpSpPr>
          <a:xfrm>
            <a:off x="4669244" y="3562350"/>
            <a:ext cx="3931920" cy="1371600"/>
            <a:chOff x="4669244" y="3333750"/>
            <a:chExt cx="3931920" cy="137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6B00B-0183-2974-8701-75E22C2ADEA8}"/>
                </a:ext>
              </a:extLst>
            </p:cNvPr>
            <p:cNvSpPr/>
            <p:nvPr/>
          </p:nvSpPr>
          <p:spPr>
            <a:xfrm>
              <a:off x="4669244" y="3333750"/>
              <a:ext cx="3931920" cy="1371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4C5E1A-582A-D8A8-2D59-AF3FD36F3651}"/>
                </a:ext>
              </a:extLst>
            </p:cNvPr>
            <p:cNvSpPr/>
            <p:nvPr/>
          </p:nvSpPr>
          <p:spPr>
            <a:xfrm>
              <a:off x="4669246" y="3333750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b="1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F8F116-57E7-F3E0-8EF1-0817F5BF1787}"/>
                </a:ext>
              </a:extLst>
            </p:cNvPr>
            <p:cNvSpPr/>
            <p:nvPr/>
          </p:nvSpPr>
          <p:spPr>
            <a:xfrm>
              <a:off x="5811007" y="3333750"/>
              <a:ext cx="590051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key→</a:t>
              </a:r>
              <a:b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offset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E637194-40D5-513C-3335-B219343FCA83}"/>
                </a:ext>
              </a:extLst>
            </p:cNvPr>
            <p:cNvGrpSpPr/>
            <p:nvPr/>
          </p:nvGrpSpPr>
          <p:grpSpPr>
            <a:xfrm>
              <a:off x="6775993" y="4339588"/>
              <a:ext cx="914400" cy="365761"/>
              <a:chOff x="7239000" y="3028948"/>
              <a:chExt cx="1371600" cy="60960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A2A5892-1CF0-E21E-B73F-B1C031093813}"/>
                  </a:ext>
                </a:extLst>
              </p:cNvPr>
              <p:cNvSpPr/>
              <p:nvPr/>
            </p:nvSpPr>
            <p:spPr>
              <a:xfrm>
                <a:off x="7239000" y="3181350"/>
                <a:ext cx="52705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EFC5F56-292E-02E4-7320-80BD76C07CDE}"/>
                  </a:ext>
                </a:extLst>
              </p:cNvPr>
              <p:cNvSpPr/>
              <p:nvPr/>
            </p:nvSpPr>
            <p:spPr>
              <a:xfrm>
                <a:off x="7239000" y="3028948"/>
                <a:ext cx="1371600" cy="609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Tuple #2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3BCA658-B6FA-92F2-E588-545F4919CF9B}"/>
                </a:ext>
              </a:extLst>
            </p:cNvPr>
            <p:cNvGrpSpPr/>
            <p:nvPr/>
          </p:nvGrpSpPr>
          <p:grpSpPr>
            <a:xfrm>
              <a:off x="7686764" y="4339588"/>
              <a:ext cx="914400" cy="365761"/>
              <a:chOff x="7239000" y="3028948"/>
              <a:chExt cx="1371600" cy="60960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B6470D-F4DB-BE86-E6E5-C278A62F82AA}"/>
                  </a:ext>
                </a:extLst>
              </p:cNvPr>
              <p:cNvSpPr/>
              <p:nvPr/>
            </p:nvSpPr>
            <p:spPr>
              <a:xfrm>
                <a:off x="7239000" y="3181350"/>
                <a:ext cx="52705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D382A83-2D03-075B-D205-4567C46C7A97}"/>
                  </a:ext>
                </a:extLst>
              </p:cNvPr>
              <p:cNvSpPr/>
              <p:nvPr/>
            </p:nvSpPr>
            <p:spPr>
              <a:xfrm>
                <a:off x="7239000" y="3028948"/>
                <a:ext cx="1371600" cy="609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Tuple #6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618D415-40D9-702C-128D-3D8C124C91F8}"/>
                </a:ext>
              </a:extLst>
            </p:cNvPr>
            <p:cNvGrpSpPr/>
            <p:nvPr/>
          </p:nvGrpSpPr>
          <p:grpSpPr>
            <a:xfrm>
              <a:off x="5877347" y="4339588"/>
              <a:ext cx="914400" cy="365761"/>
              <a:chOff x="7239000" y="3028948"/>
              <a:chExt cx="1371600" cy="60960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0ECFF07-6285-B019-057B-973199A8CEAB}"/>
                  </a:ext>
                </a:extLst>
              </p:cNvPr>
              <p:cNvSpPr/>
              <p:nvPr/>
            </p:nvSpPr>
            <p:spPr>
              <a:xfrm>
                <a:off x="7239000" y="3181350"/>
                <a:ext cx="52705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6658116-2CD8-A37D-5F18-C28F3BA9FC74}"/>
                  </a:ext>
                </a:extLst>
              </p:cNvPr>
              <p:cNvSpPr/>
              <p:nvPr/>
            </p:nvSpPr>
            <p:spPr>
              <a:xfrm>
                <a:off x="7239000" y="3028948"/>
                <a:ext cx="1371600" cy="609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Tuple #3</a:t>
                </a: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F802A5-121C-AE3D-79F0-6171139C9049}"/>
                </a:ext>
              </a:extLst>
            </p:cNvPr>
            <p:cNvSpPr/>
            <p:nvPr/>
          </p:nvSpPr>
          <p:spPr>
            <a:xfrm>
              <a:off x="6399819" y="3333750"/>
              <a:ext cx="590051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key→</a:t>
              </a:r>
              <a:b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offset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0E986B-6786-0699-B658-74B0082287B3}"/>
                </a:ext>
              </a:extLst>
            </p:cNvPr>
            <p:cNvSpPr/>
            <p:nvPr/>
          </p:nvSpPr>
          <p:spPr>
            <a:xfrm>
              <a:off x="6988630" y="3333750"/>
              <a:ext cx="590051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key→</a:t>
              </a:r>
              <a:b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offset</a:t>
              </a:r>
            </a:p>
          </p:txBody>
        </p:sp>
      </p:grpSp>
      <p:sp>
        <p:nvSpPr>
          <p:cNvPr id="43" name="Right Arrow 6">
            <a:extLst>
              <a:ext uri="{FF2B5EF4-FFF2-40B4-BE49-F238E27FC236}">
                <a16:creationId xmlns:a16="http://schemas.microsoft.com/office/drawing/2014/main" id="{167503FD-5600-EB52-F02A-C913AB2057B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5482681" y="4561704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sp>
        <p:nvSpPr>
          <p:cNvPr id="44" name="Right Arrow 6">
            <a:extLst>
              <a:ext uri="{FF2B5EF4-FFF2-40B4-BE49-F238E27FC236}">
                <a16:creationId xmlns:a16="http://schemas.microsoft.com/office/drawing/2014/main" id="{333F498C-E15A-B501-1123-BEBDDEBA0B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1435" y="3608070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cxnSp>
        <p:nvCxnSpPr>
          <p:cNvPr id="45" name="Straight Arrow Connector 6">
            <a:extLst>
              <a:ext uri="{FF2B5EF4-FFF2-40B4-BE49-F238E27FC236}">
                <a16:creationId xmlns:a16="http://schemas.microsoft.com/office/drawing/2014/main" id="{73CBF1B1-9DE5-B57F-79F0-A5E5FAE26116}"/>
              </a:ext>
            </a:extLst>
          </p:cNvPr>
          <p:cNvCxnSpPr>
            <a:cxnSpLocks/>
            <a:stCxn id="35" idx="2"/>
            <a:endCxn id="42" idx="0"/>
          </p:cNvCxnSpPr>
          <p:nvPr/>
        </p:nvCxnSpPr>
        <p:spPr bwMode="auto">
          <a:xfrm rot="16200000" flipH="1">
            <a:off x="6689700" y="4024695"/>
            <a:ext cx="548638" cy="5383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cxnSp>
        <p:nvCxnSpPr>
          <p:cNvPr id="46" name="Straight Arrow Connector 6">
            <a:extLst>
              <a:ext uri="{FF2B5EF4-FFF2-40B4-BE49-F238E27FC236}">
                <a16:creationId xmlns:a16="http://schemas.microsoft.com/office/drawing/2014/main" id="{2B7635D8-E0E9-A040-8DE9-404CD825DD4C}"/>
              </a:ext>
            </a:extLst>
          </p:cNvPr>
          <p:cNvCxnSpPr>
            <a:cxnSpLocks/>
            <a:stCxn id="31" idx="2"/>
            <a:endCxn id="38" idx="0"/>
          </p:cNvCxnSpPr>
          <p:nvPr/>
        </p:nvCxnSpPr>
        <p:spPr bwMode="auto">
          <a:xfrm rot="16200000" flipH="1">
            <a:off x="5945971" y="4179612"/>
            <a:ext cx="548638" cy="2285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cxnSp>
        <p:nvCxnSpPr>
          <p:cNvPr id="47" name="Straight Arrow Connector 6">
            <a:extLst>
              <a:ext uri="{FF2B5EF4-FFF2-40B4-BE49-F238E27FC236}">
                <a16:creationId xmlns:a16="http://schemas.microsoft.com/office/drawing/2014/main" id="{87A0342B-BB0B-884D-E8F3-B81A0113AAF8}"/>
              </a:ext>
            </a:extLst>
          </p:cNvPr>
          <p:cNvCxnSpPr>
            <a:cxnSpLocks/>
            <a:stCxn id="36" idx="2"/>
            <a:endCxn id="40" idx="0"/>
          </p:cNvCxnSpPr>
          <p:nvPr/>
        </p:nvCxnSpPr>
        <p:spPr bwMode="auto">
          <a:xfrm rot="16200000" flipH="1">
            <a:off x="7439491" y="3863715"/>
            <a:ext cx="548638" cy="86030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891B26E-88E6-4DF6-F075-B2EE3B8DA9DD}"/>
              </a:ext>
            </a:extLst>
          </p:cNvPr>
          <p:cNvGrpSpPr/>
          <p:nvPr/>
        </p:nvGrpSpPr>
        <p:grpSpPr>
          <a:xfrm>
            <a:off x="4436814" y="2882545"/>
            <a:ext cx="2091731" cy="679804"/>
            <a:chOff x="4436814" y="2882545"/>
            <a:chExt cx="2091731" cy="67980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510E52-91C0-A480-CE50-621B99C3B852}"/>
                </a:ext>
              </a:extLst>
            </p:cNvPr>
            <p:cNvSpPr txBox="1"/>
            <p:nvPr/>
          </p:nvSpPr>
          <p:spPr>
            <a:xfrm>
              <a:off x="4436814" y="2882545"/>
              <a:ext cx="2091731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min, max key values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CF3D6B9-5AA7-1A12-B7B5-820372CE02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95800" y="3250421"/>
              <a:ext cx="173444" cy="311928"/>
            </a:xfrm>
            <a:prstGeom prst="line">
              <a:avLst/>
            </a:prstGeom>
            <a:ln w="6350">
              <a:solidFill>
                <a:srgbClr val="64646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E9E06FA-4AD4-8C64-E65E-D971956673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9465" y="3250421"/>
              <a:ext cx="667535" cy="311928"/>
            </a:xfrm>
            <a:prstGeom prst="line">
              <a:avLst/>
            </a:prstGeom>
            <a:ln w="6350">
              <a:solidFill>
                <a:srgbClr val="64646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45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5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6992-FC92-968A-2327-72F1179D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of Both Worlds?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8407-D75B-6814-18BA-284F831FB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sorted structure of LSM tree for faster lookups</a:t>
            </a:r>
          </a:p>
          <a:p>
            <a:endParaRPr lang="en-US" dirty="0"/>
          </a:p>
          <a:p>
            <a:r>
              <a:rPr lang="en-US" dirty="0"/>
              <a:t>Avoid read/write amplification by having a single, sorted "level"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7D175-440C-F4AD-EB62-7A0C2DB08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10" name="AutoShape 14">
            <a:extLst>
              <a:ext uri="{FF2B5EF4-FFF2-40B4-BE49-F238E27FC236}">
                <a16:creationId xmlns:a16="http://schemas.microsoft.com/office/drawing/2014/main" id="{9D6DAD7C-3D9A-C1C1-43C6-797CA17E6626}"/>
              </a:ext>
            </a:extLst>
          </p:cNvPr>
          <p:cNvCxnSpPr>
            <a:cxnSpLocks noChangeShapeType="1"/>
            <a:endCxn id="25" idx="0"/>
          </p:cNvCxnSpPr>
          <p:nvPr/>
        </p:nvCxnSpPr>
        <p:spPr bwMode="auto">
          <a:xfrm>
            <a:off x="2393774" y="3382123"/>
            <a:ext cx="776480" cy="373294"/>
          </a:xfrm>
          <a:prstGeom prst="straightConnector1">
            <a:avLst/>
          </a:prstGeom>
          <a:noFill/>
          <a:ln w="12700" algn="ctr">
            <a:solidFill>
              <a:srgbClr val="646464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9">
            <a:extLst>
              <a:ext uri="{FF2B5EF4-FFF2-40B4-BE49-F238E27FC236}">
                <a16:creationId xmlns:a16="http://schemas.microsoft.com/office/drawing/2014/main" id="{E1D8ACA6-8682-A80B-B9B5-C61E07B034C1}"/>
              </a:ext>
            </a:extLst>
          </p:cNvPr>
          <p:cNvGrpSpPr>
            <a:grpSpLocks/>
          </p:cNvGrpSpPr>
          <p:nvPr/>
        </p:nvGrpSpPr>
        <p:grpSpPr bwMode="auto">
          <a:xfrm>
            <a:off x="2125470" y="3199851"/>
            <a:ext cx="596395" cy="209978"/>
            <a:chOff x="2895600" y="1524000"/>
            <a:chExt cx="1997284" cy="457200"/>
          </a:xfrm>
          <a:solidFill>
            <a:srgbClr val="D8DBE2"/>
          </a:solidFill>
        </p:grpSpPr>
        <p:sp>
          <p:nvSpPr>
            <p:cNvPr id="27" name="Flowchart: Predefined Process 51">
              <a:extLst>
                <a:ext uri="{FF2B5EF4-FFF2-40B4-BE49-F238E27FC236}">
                  <a16:creationId xmlns:a16="http://schemas.microsoft.com/office/drawing/2014/main" id="{3577A929-9BB3-0EE6-E4EB-9FF387C26203}"/>
                </a:ext>
              </a:extLst>
            </p:cNvPr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solidFill>
              <a:schemeClr val="accent6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200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8" name="Flowchart: Predefined Process 52">
              <a:extLst>
                <a:ext uri="{FF2B5EF4-FFF2-40B4-BE49-F238E27FC236}">
                  <a16:creationId xmlns:a16="http://schemas.microsoft.com/office/drawing/2014/main" id="{8E5E8F78-376B-11D8-93DD-82DB601FDC62}"/>
                </a:ext>
              </a:extLst>
            </p:cNvPr>
            <p:cNvSpPr/>
            <p:nvPr/>
          </p:nvSpPr>
          <p:spPr bwMode="auto">
            <a:xfrm>
              <a:off x="3825876" y="1524000"/>
              <a:ext cx="1067008" cy="457200"/>
            </a:xfrm>
            <a:prstGeom prst="flowChartPredefinedProcess">
              <a:avLst/>
            </a:prstGeom>
            <a:solidFill>
              <a:schemeClr val="accent6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20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12" name="AutoShape 14">
            <a:extLst>
              <a:ext uri="{FF2B5EF4-FFF2-40B4-BE49-F238E27FC236}">
                <a16:creationId xmlns:a16="http://schemas.microsoft.com/office/drawing/2014/main" id="{2511B5C4-FFC2-034F-8552-600D579316D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36561" y="3960291"/>
            <a:ext cx="388605" cy="390063"/>
          </a:xfrm>
          <a:prstGeom prst="straightConnector1">
            <a:avLst/>
          </a:prstGeom>
          <a:noFill/>
          <a:ln w="12700" algn="ctr">
            <a:solidFill>
              <a:srgbClr val="646464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3F05D7DC-9C94-470A-B551-8BE9DCE07D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0240" y="3965395"/>
            <a:ext cx="291636" cy="384959"/>
          </a:xfrm>
          <a:prstGeom prst="straightConnector1">
            <a:avLst/>
          </a:prstGeom>
          <a:noFill/>
          <a:ln w="12700" algn="ctr">
            <a:solidFill>
              <a:srgbClr val="646464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93">
            <a:extLst>
              <a:ext uri="{FF2B5EF4-FFF2-40B4-BE49-F238E27FC236}">
                <a16:creationId xmlns:a16="http://schemas.microsoft.com/office/drawing/2014/main" id="{B6CD4321-D1FF-04AE-899B-9B3766305837}"/>
              </a:ext>
            </a:extLst>
          </p:cNvPr>
          <p:cNvGrpSpPr>
            <a:grpSpLocks/>
          </p:cNvGrpSpPr>
          <p:nvPr/>
        </p:nvGrpSpPr>
        <p:grpSpPr bwMode="auto">
          <a:xfrm>
            <a:off x="3011313" y="3755417"/>
            <a:ext cx="595666" cy="209978"/>
            <a:chOff x="2895600" y="1524000"/>
            <a:chExt cx="1997283" cy="457200"/>
          </a:xfrm>
          <a:solidFill>
            <a:srgbClr val="D8DBE2"/>
          </a:solidFill>
        </p:grpSpPr>
        <p:sp>
          <p:nvSpPr>
            <p:cNvPr id="25" name="Flowchart: Predefined Process 70">
              <a:extLst>
                <a:ext uri="{FF2B5EF4-FFF2-40B4-BE49-F238E27FC236}">
                  <a16:creationId xmlns:a16="http://schemas.microsoft.com/office/drawing/2014/main" id="{CE64FD37-8961-D8F0-AFBA-BE0BF3803B29}"/>
                </a:ext>
              </a:extLst>
            </p:cNvPr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solidFill>
              <a:schemeClr val="accent6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200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6" name="Flowchart: Predefined Process 71">
              <a:extLst>
                <a:ext uri="{FF2B5EF4-FFF2-40B4-BE49-F238E27FC236}">
                  <a16:creationId xmlns:a16="http://schemas.microsoft.com/office/drawing/2014/main" id="{58E18634-D027-A620-ED55-3D0E84B7B701}"/>
                </a:ext>
              </a:extLst>
            </p:cNvPr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solidFill>
              <a:schemeClr val="accent6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20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FF03D24D-0AE6-A0B1-CE97-16ECAF23E318}"/>
              </a:ext>
            </a:extLst>
          </p:cNvPr>
          <p:cNvCxnSpPr>
            <a:cxnSpLocks noChangeShapeType="1"/>
            <a:endCxn id="23" idx="0"/>
          </p:cNvCxnSpPr>
          <p:nvPr/>
        </p:nvCxnSpPr>
        <p:spPr bwMode="auto">
          <a:xfrm flipH="1">
            <a:off x="1448677" y="3409950"/>
            <a:ext cx="693198" cy="345467"/>
          </a:xfrm>
          <a:prstGeom prst="straightConnector1">
            <a:avLst/>
          </a:prstGeom>
          <a:noFill/>
          <a:ln w="12700" algn="ctr">
            <a:solidFill>
              <a:srgbClr val="646464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4">
            <a:extLst>
              <a:ext uri="{FF2B5EF4-FFF2-40B4-BE49-F238E27FC236}">
                <a16:creationId xmlns:a16="http://schemas.microsoft.com/office/drawing/2014/main" id="{F2D0C458-656C-130E-FAC5-05685033B90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14618" y="3936961"/>
            <a:ext cx="402457" cy="417768"/>
          </a:xfrm>
          <a:prstGeom prst="straightConnector1">
            <a:avLst/>
          </a:prstGeom>
          <a:noFill/>
          <a:ln w="12700" algn="ctr">
            <a:solidFill>
              <a:srgbClr val="646464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>
            <a:extLst>
              <a:ext uri="{FF2B5EF4-FFF2-40B4-BE49-F238E27FC236}">
                <a16:creationId xmlns:a16="http://schemas.microsoft.com/office/drawing/2014/main" id="{67A9083A-4422-DF62-1375-92C199E5FA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8197" y="3936960"/>
            <a:ext cx="297104" cy="413394"/>
          </a:xfrm>
          <a:prstGeom prst="straightConnector1">
            <a:avLst/>
          </a:prstGeom>
          <a:noFill/>
          <a:ln w="12700" algn="ctr">
            <a:solidFill>
              <a:srgbClr val="646464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13">
            <a:extLst>
              <a:ext uri="{FF2B5EF4-FFF2-40B4-BE49-F238E27FC236}">
                <a16:creationId xmlns:a16="http://schemas.microsoft.com/office/drawing/2014/main" id="{FE79EC32-80BC-1D3C-A7E6-0DEA139AC0D8}"/>
              </a:ext>
            </a:extLst>
          </p:cNvPr>
          <p:cNvGrpSpPr>
            <a:grpSpLocks/>
          </p:cNvGrpSpPr>
          <p:nvPr/>
        </p:nvGrpSpPr>
        <p:grpSpPr bwMode="auto">
          <a:xfrm>
            <a:off x="1289371" y="3755417"/>
            <a:ext cx="596395" cy="209978"/>
            <a:chOff x="2895600" y="1524000"/>
            <a:chExt cx="1997283" cy="457200"/>
          </a:xfrm>
          <a:solidFill>
            <a:srgbClr val="D8DBE2"/>
          </a:solidFill>
        </p:grpSpPr>
        <p:sp>
          <p:nvSpPr>
            <p:cNvPr id="23" name="Flowchart: Predefined Process 73">
              <a:extLst>
                <a:ext uri="{FF2B5EF4-FFF2-40B4-BE49-F238E27FC236}">
                  <a16:creationId xmlns:a16="http://schemas.microsoft.com/office/drawing/2014/main" id="{0359F246-79D7-7D95-B311-E8038841DF34}"/>
                </a:ext>
              </a:extLst>
            </p:cNvPr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solidFill>
              <a:schemeClr val="accent6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200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4" name="Flowchart: Predefined Process 74">
              <a:extLst>
                <a:ext uri="{FF2B5EF4-FFF2-40B4-BE49-F238E27FC236}">
                  <a16:creationId xmlns:a16="http://schemas.microsoft.com/office/drawing/2014/main" id="{22675BA7-9CE5-774F-39A9-3BAE7003F693}"/>
                </a:ext>
              </a:extLst>
            </p:cNvPr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solidFill>
              <a:schemeClr val="accent6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20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9" name="BTree LeafNode">
            <a:extLst>
              <a:ext uri="{FF2B5EF4-FFF2-40B4-BE49-F238E27FC236}">
                <a16:creationId xmlns:a16="http://schemas.microsoft.com/office/drawing/2014/main" id="{B9C1C171-B713-D0BC-3AFF-A33706D3670F}"/>
              </a:ext>
            </a:extLst>
          </p:cNvPr>
          <p:cNvSpPr/>
          <p:nvPr/>
        </p:nvSpPr>
        <p:spPr>
          <a:xfrm>
            <a:off x="857750" y="4350354"/>
            <a:ext cx="594360" cy="2103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20" name="BTree LeafNode">
            <a:extLst>
              <a:ext uri="{FF2B5EF4-FFF2-40B4-BE49-F238E27FC236}">
                <a16:creationId xmlns:a16="http://schemas.microsoft.com/office/drawing/2014/main" id="{A209660A-A18E-E69F-6143-55EEDE3BEBEA}"/>
              </a:ext>
            </a:extLst>
          </p:cNvPr>
          <p:cNvSpPr/>
          <p:nvPr/>
        </p:nvSpPr>
        <p:spPr>
          <a:xfrm>
            <a:off x="1688030" y="4350354"/>
            <a:ext cx="594360" cy="2103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21" name="BTree LeafNode">
            <a:extLst>
              <a:ext uri="{FF2B5EF4-FFF2-40B4-BE49-F238E27FC236}">
                <a16:creationId xmlns:a16="http://schemas.microsoft.com/office/drawing/2014/main" id="{2DEFF519-6858-7FA6-4149-01B7DA714A67}"/>
              </a:ext>
            </a:extLst>
          </p:cNvPr>
          <p:cNvSpPr/>
          <p:nvPr/>
        </p:nvSpPr>
        <p:spPr>
          <a:xfrm>
            <a:off x="2580998" y="4350354"/>
            <a:ext cx="594360" cy="2103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22" name="BTree LeafNode">
            <a:extLst>
              <a:ext uri="{FF2B5EF4-FFF2-40B4-BE49-F238E27FC236}">
                <a16:creationId xmlns:a16="http://schemas.microsoft.com/office/drawing/2014/main" id="{B314ECD0-7904-A15D-B513-522C12C03556}"/>
              </a:ext>
            </a:extLst>
          </p:cNvPr>
          <p:cNvSpPr/>
          <p:nvPr/>
        </p:nvSpPr>
        <p:spPr>
          <a:xfrm>
            <a:off x="3444240" y="4350354"/>
            <a:ext cx="594360" cy="2103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A9A226-D2A3-EC0B-D788-362BD2A55497}"/>
              </a:ext>
            </a:extLst>
          </p:cNvPr>
          <p:cNvSpPr/>
          <p:nvPr/>
        </p:nvSpPr>
        <p:spPr>
          <a:xfrm>
            <a:off x="0" y="4629150"/>
            <a:ext cx="13716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A47F5979-1C27-5B0B-BA65-2F789FFD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83" y="4585062"/>
            <a:ext cx="1774381" cy="514350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>
                <a:solidFill>
                  <a:schemeClr val="bg1"/>
                </a:solidFill>
                <a:latin typeface="Crimson Text" panose="02000503000000000000" pitchFamily="2" charset="0"/>
              </a:rPr>
              <a:t>Sort by key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288D040-8EA9-B904-334F-791911CD0A2B}"/>
              </a:ext>
            </a:extLst>
          </p:cNvPr>
          <p:cNvCxnSpPr>
            <a:cxnSpLocks/>
          </p:cNvCxnSpPr>
          <p:nvPr/>
        </p:nvCxnSpPr>
        <p:spPr>
          <a:xfrm flipV="1">
            <a:off x="3601876" y="3559880"/>
            <a:ext cx="1060058" cy="195537"/>
          </a:xfrm>
          <a:prstGeom prst="line">
            <a:avLst/>
          </a:prstGeom>
          <a:ln w="6350">
            <a:solidFill>
              <a:srgbClr val="6464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5A47C6F-C571-7550-ABBF-755304A8E00E}"/>
              </a:ext>
            </a:extLst>
          </p:cNvPr>
          <p:cNvCxnSpPr>
            <a:cxnSpLocks/>
          </p:cNvCxnSpPr>
          <p:nvPr/>
        </p:nvCxnSpPr>
        <p:spPr>
          <a:xfrm>
            <a:off x="3609798" y="3933258"/>
            <a:ext cx="1052136" cy="330534"/>
          </a:xfrm>
          <a:prstGeom prst="line">
            <a:avLst/>
          </a:prstGeom>
          <a:ln w="6350">
            <a:solidFill>
              <a:srgbClr val="6464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0E0EE8F-68D4-5FBF-6363-306F34159702}"/>
              </a:ext>
            </a:extLst>
          </p:cNvPr>
          <p:cNvSpPr/>
          <p:nvPr/>
        </p:nvSpPr>
        <p:spPr>
          <a:xfrm>
            <a:off x="4669244" y="3562350"/>
            <a:ext cx="3931920" cy="716216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/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0FD3F9A-AEF3-8A35-19B8-CA9268C00BB0}"/>
              </a:ext>
            </a:extLst>
          </p:cNvPr>
          <p:cNvSpPr txBox="1"/>
          <p:nvPr/>
        </p:nvSpPr>
        <p:spPr>
          <a:xfrm>
            <a:off x="4675140" y="3574833"/>
            <a:ext cx="2091731" cy="338554"/>
          </a:xfrm>
          <a:prstGeom prst="rect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min, max key values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A940EEB-DDB1-4FE1-7D53-0B74FF1BBA56}"/>
              </a:ext>
            </a:extLst>
          </p:cNvPr>
          <p:cNvSpPr txBox="1"/>
          <p:nvPr/>
        </p:nvSpPr>
        <p:spPr>
          <a:xfrm>
            <a:off x="6746766" y="3574833"/>
            <a:ext cx="1847088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Page ID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F32B0AF-D68C-62C7-263F-ED31B5E65E5F}"/>
              </a:ext>
            </a:extLst>
          </p:cNvPr>
          <p:cNvSpPr txBox="1"/>
          <p:nvPr/>
        </p:nvSpPr>
        <p:spPr>
          <a:xfrm>
            <a:off x="4675140" y="3925238"/>
            <a:ext cx="2091731" cy="338554"/>
          </a:xfrm>
          <a:prstGeom prst="rect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min, max key values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47050F-CF58-0E54-B2C2-A7F79C739F38}"/>
              </a:ext>
            </a:extLst>
          </p:cNvPr>
          <p:cNvSpPr txBox="1"/>
          <p:nvPr/>
        </p:nvSpPr>
        <p:spPr>
          <a:xfrm>
            <a:off x="6746766" y="3925238"/>
            <a:ext cx="1847088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Page ID</a:t>
            </a:r>
          </a:p>
        </p:txBody>
      </p:sp>
    </p:spTree>
    <p:extLst>
      <p:ext uri="{BB962C8B-B14F-4D97-AF65-F5344CB8AC3E}">
        <p14:creationId xmlns:p14="http://schemas.microsoft.com/office/powerpoint/2010/main" val="4713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75" grpId="0" animBg="1"/>
      <p:bldP spid="78" grpId="0" animBg="1"/>
      <p:bldP spid="85" grpId="0" animBg="1"/>
      <p:bldP spid="8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2501B4-11CF-9B1A-A96D-5F4D0D38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Index-organized Storage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C37A7-5719-F840-27BF-E5B9DFA8D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DBMS stores a table's tuples as the value of an index data structure.</a:t>
            </a:r>
          </a:p>
          <a:p>
            <a:pPr lvl="1"/>
            <a:r>
              <a:rPr lang="en-US" dirty="0"/>
              <a:t>Still use a page layout that looks like a slotted page.</a:t>
            </a:r>
          </a:p>
          <a:p>
            <a:pPr lvl="1"/>
            <a:r>
              <a:rPr lang="en-US" dirty="0"/>
              <a:t>Tuples are typically sorted in page based on key.</a:t>
            </a:r>
          </a:p>
          <a:p>
            <a:r>
              <a:rPr lang="en-US" dirty="0"/>
              <a:t>Indexing pays maintenance costs upfront, whereas LSMs pay for it later.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10B52-3371-59FC-B0A2-66FAF33CB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14284C3-A48D-E048-5755-99DD1592C929}"/>
              </a:ext>
            </a:extLst>
          </p:cNvPr>
          <p:cNvCxnSpPr>
            <a:cxnSpLocks/>
          </p:cNvCxnSpPr>
          <p:nvPr/>
        </p:nvCxnSpPr>
        <p:spPr>
          <a:xfrm flipV="1">
            <a:off x="4034899" y="3634138"/>
            <a:ext cx="634345" cy="716216"/>
          </a:xfrm>
          <a:prstGeom prst="line">
            <a:avLst/>
          </a:prstGeom>
          <a:ln w="6350">
            <a:solidFill>
              <a:srgbClr val="6464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F39155F-FC1B-9331-BF9F-CB3A0273CCEB}"/>
              </a:ext>
            </a:extLst>
          </p:cNvPr>
          <p:cNvCxnSpPr>
            <a:cxnSpLocks/>
          </p:cNvCxnSpPr>
          <p:nvPr/>
        </p:nvCxnSpPr>
        <p:spPr>
          <a:xfrm>
            <a:off x="4027714" y="4559754"/>
            <a:ext cx="641530" cy="345308"/>
          </a:xfrm>
          <a:prstGeom prst="line">
            <a:avLst/>
          </a:prstGeom>
          <a:ln w="6350">
            <a:solidFill>
              <a:srgbClr val="6464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4CDD22F-7FDC-F23D-A0B9-50D61F65FE25}"/>
              </a:ext>
            </a:extLst>
          </p:cNvPr>
          <p:cNvGrpSpPr/>
          <p:nvPr/>
        </p:nvGrpSpPr>
        <p:grpSpPr>
          <a:xfrm>
            <a:off x="4669244" y="3562350"/>
            <a:ext cx="3931920" cy="1371600"/>
            <a:chOff x="4669244" y="3333750"/>
            <a:chExt cx="3931920" cy="1371600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7C89553-1021-F95B-7574-7300673537F7}"/>
                </a:ext>
              </a:extLst>
            </p:cNvPr>
            <p:cNvSpPr/>
            <p:nvPr/>
          </p:nvSpPr>
          <p:spPr>
            <a:xfrm>
              <a:off x="4669244" y="3333750"/>
              <a:ext cx="3931920" cy="1371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5716C19-772A-95FA-A5EE-5694DC57CA1F}"/>
                </a:ext>
              </a:extLst>
            </p:cNvPr>
            <p:cNvSpPr/>
            <p:nvPr/>
          </p:nvSpPr>
          <p:spPr>
            <a:xfrm>
              <a:off x="4669246" y="3333750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b="1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9566F9B-A165-755E-B4DF-C4AFF41F7E65}"/>
                </a:ext>
              </a:extLst>
            </p:cNvPr>
            <p:cNvSpPr/>
            <p:nvPr/>
          </p:nvSpPr>
          <p:spPr>
            <a:xfrm>
              <a:off x="5811007" y="3333750"/>
              <a:ext cx="590051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key→</a:t>
              </a:r>
              <a:b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offset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B1EC2E6-CCA7-0EC6-0469-0E0A48A2C6AC}"/>
                </a:ext>
              </a:extLst>
            </p:cNvPr>
            <p:cNvGrpSpPr/>
            <p:nvPr/>
          </p:nvGrpSpPr>
          <p:grpSpPr>
            <a:xfrm>
              <a:off x="6775993" y="4339588"/>
              <a:ext cx="914400" cy="365761"/>
              <a:chOff x="7239000" y="3028948"/>
              <a:chExt cx="1371600" cy="609602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E4006C6-3719-D7AB-A9AE-268619FF3210}"/>
                  </a:ext>
                </a:extLst>
              </p:cNvPr>
              <p:cNvSpPr/>
              <p:nvPr/>
            </p:nvSpPr>
            <p:spPr>
              <a:xfrm>
                <a:off x="7239000" y="3181350"/>
                <a:ext cx="52705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33ADB443-EDFB-1AC4-4BCD-4E0F3D52B16E}"/>
                  </a:ext>
                </a:extLst>
              </p:cNvPr>
              <p:cNvSpPr/>
              <p:nvPr/>
            </p:nvSpPr>
            <p:spPr>
              <a:xfrm>
                <a:off x="7239000" y="3028948"/>
                <a:ext cx="1371600" cy="609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Tuple #2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2BF2F9D3-41E7-1811-7C9D-DD4D7BA0E9D6}"/>
                </a:ext>
              </a:extLst>
            </p:cNvPr>
            <p:cNvGrpSpPr/>
            <p:nvPr/>
          </p:nvGrpSpPr>
          <p:grpSpPr>
            <a:xfrm>
              <a:off x="7686764" y="4339588"/>
              <a:ext cx="914400" cy="365761"/>
              <a:chOff x="7239000" y="3028948"/>
              <a:chExt cx="1371600" cy="609602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6A76459-A742-BC15-FF96-1F3E6FCD478B}"/>
                  </a:ext>
                </a:extLst>
              </p:cNvPr>
              <p:cNvSpPr/>
              <p:nvPr/>
            </p:nvSpPr>
            <p:spPr>
              <a:xfrm>
                <a:off x="7239000" y="3181350"/>
                <a:ext cx="52705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FCF32C0E-FC8F-9255-D0CA-54CED76B20CE}"/>
                  </a:ext>
                </a:extLst>
              </p:cNvPr>
              <p:cNvSpPr/>
              <p:nvPr/>
            </p:nvSpPr>
            <p:spPr>
              <a:xfrm>
                <a:off x="7239000" y="3028948"/>
                <a:ext cx="1371600" cy="609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Tuple #6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A8A0FE79-E7B9-F1EF-F27F-4C87A7A2D80E}"/>
                </a:ext>
              </a:extLst>
            </p:cNvPr>
            <p:cNvGrpSpPr/>
            <p:nvPr/>
          </p:nvGrpSpPr>
          <p:grpSpPr>
            <a:xfrm>
              <a:off x="5877347" y="4339588"/>
              <a:ext cx="914400" cy="365761"/>
              <a:chOff x="7239000" y="3028948"/>
              <a:chExt cx="1371600" cy="609602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A8D4CC35-541B-1727-F8D2-1A0A1D7C8FD8}"/>
                  </a:ext>
                </a:extLst>
              </p:cNvPr>
              <p:cNvSpPr/>
              <p:nvPr/>
            </p:nvSpPr>
            <p:spPr>
              <a:xfrm>
                <a:off x="7239000" y="3181350"/>
                <a:ext cx="52705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FC54203E-1D6C-534C-2F20-ACF75DAEC9DD}"/>
                  </a:ext>
                </a:extLst>
              </p:cNvPr>
              <p:cNvSpPr/>
              <p:nvPr/>
            </p:nvSpPr>
            <p:spPr>
              <a:xfrm>
                <a:off x="7239000" y="3028948"/>
                <a:ext cx="1371600" cy="609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Tuple #3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E452D62-A433-E8BB-83B7-F5B744707BB7}"/>
                </a:ext>
              </a:extLst>
            </p:cNvPr>
            <p:cNvSpPr/>
            <p:nvPr/>
          </p:nvSpPr>
          <p:spPr>
            <a:xfrm>
              <a:off x="6399819" y="3333750"/>
              <a:ext cx="590051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key→</a:t>
              </a:r>
              <a:b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offset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4C2368D4-CDA5-F784-3909-41E97F21B868}"/>
                </a:ext>
              </a:extLst>
            </p:cNvPr>
            <p:cNvSpPr/>
            <p:nvPr/>
          </p:nvSpPr>
          <p:spPr>
            <a:xfrm>
              <a:off x="6988630" y="3333750"/>
              <a:ext cx="590051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key→</a:t>
              </a:r>
              <a:b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Inconsolata" panose="00000509000000000000" pitchFamily="49" charset="0"/>
                </a:rPr>
                <a:t>offset</a:t>
              </a: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58241DDE-5083-4938-38AF-AADDC0A00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8175" y="755837"/>
            <a:ext cx="1005840" cy="44734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BE46512-5D58-2BBC-5B57-6A19EA6E8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25295" y="2266950"/>
            <a:ext cx="1188720" cy="25748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309A86F-82F8-DD5D-1FC5-5ACAE41F6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5295" y="1430885"/>
            <a:ext cx="1188720" cy="2282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0F3711F-465E-168C-8ABA-2CB5FDCD94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725295" y="1886852"/>
            <a:ext cx="1188720" cy="152400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052D7A8-D670-CE1A-563D-E294C5655CFD}"/>
              </a:ext>
            </a:extLst>
          </p:cNvPr>
          <p:cNvCxnSpPr/>
          <p:nvPr/>
        </p:nvCxnSpPr>
        <p:spPr>
          <a:xfrm>
            <a:off x="152400" y="4095750"/>
            <a:ext cx="402336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F3B1C90-686E-797B-6874-E96C1349175B}"/>
              </a:ext>
            </a:extLst>
          </p:cNvPr>
          <p:cNvGrpSpPr/>
          <p:nvPr/>
        </p:nvGrpSpPr>
        <p:grpSpPr>
          <a:xfrm>
            <a:off x="152400" y="3582683"/>
            <a:ext cx="509755" cy="1056533"/>
            <a:chOff x="152400" y="3354083"/>
            <a:chExt cx="509755" cy="1056533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B5DB276-54CD-0DEB-4538-69BB21CE2E7E}"/>
                </a:ext>
              </a:extLst>
            </p:cNvPr>
            <p:cNvSpPr txBox="1"/>
            <p:nvPr/>
          </p:nvSpPr>
          <p:spPr>
            <a:xfrm>
              <a:off x="152400" y="3354083"/>
              <a:ext cx="509755" cy="4570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r"/>
              <a:r>
                <a:rPr lang="en-US" sz="1800" dirty="0"/>
                <a:t>Inner</a:t>
              </a:r>
              <a:br>
                <a:rPr lang="en-US" sz="1800" dirty="0"/>
              </a:br>
              <a:r>
                <a:rPr lang="en-US" sz="1800" dirty="0"/>
                <a:t>Nodes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9E6F7B2-B86A-9788-0DE4-C09EE8D24C5C}"/>
                </a:ext>
              </a:extLst>
            </p:cNvPr>
            <p:cNvSpPr txBox="1"/>
            <p:nvPr/>
          </p:nvSpPr>
          <p:spPr>
            <a:xfrm>
              <a:off x="152400" y="3953568"/>
              <a:ext cx="509755" cy="4570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r"/>
              <a:r>
                <a:rPr lang="en-US" sz="1800" dirty="0"/>
                <a:t>Leaf</a:t>
              </a:r>
              <a:br>
                <a:rPr lang="en-US" sz="1800" dirty="0"/>
              </a:br>
              <a:r>
                <a:rPr lang="en-US" sz="1800" dirty="0"/>
                <a:t>Nodes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24B73E2-0B82-6799-427B-5D90D52D1E77}"/>
              </a:ext>
            </a:extLst>
          </p:cNvPr>
          <p:cNvGrpSpPr/>
          <p:nvPr/>
        </p:nvGrpSpPr>
        <p:grpSpPr>
          <a:xfrm>
            <a:off x="857750" y="3199851"/>
            <a:ext cx="3180850" cy="1360815"/>
            <a:chOff x="857750" y="2971251"/>
            <a:chExt cx="3180850" cy="1360815"/>
          </a:xfrm>
        </p:grpSpPr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727FA7BB-6CE3-23D4-C4B7-20AAE9FEE1FC}"/>
                </a:ext>
              </a:extLst>
            </p:cNvPr>
            <p:cNvCxnSpPr>
              <a:cxnSpLocks noChangeShapeType="1"/>
              <a:endCxn id="71" idx="0"/>
            </p:cNvCxnSpPr>
            <p:nvPr/>
          </p:nvCxnSpPr>
          <p:spPr bwMode="auto">
            <a:xfrm>
              <a:off x="2393774" y="3153523"/>
              <a:ext cx="776480" cy="373294"/>
            </a:xfrm>
            <a:prstGeom prst="straightConnector1">
              <a:avLst/>
            </a:prstGeom>
            <a:noFill/>
            <a:ln w="12700" algn="ctr">
              <a:solidFill>
                <a:srgbClr val="646464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" name="Group 9">
              <a:extLst>
                <a:ext uri="{FF2B5EF4-FFF2-40B4-BE49-F238E27FC236}">
                  <a16:creationId xmlns:a16="http://schemas.microsoft.com/office/drawing/2014/main" id="{346B65DD-6071-06E0-8BE7-D160B9B4B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5470" y="2971251"/>
              <a:ext cx="596395" cy="209978"/>
              <a:chOff x="2895600" y="1524000"/>
              <a:chExt cx="1997284" cy="457200"/>
            </a:xfrm>
            <a:solidFill>
              <a:srgbClr val="D8DBE2"/>
            </a:solidFill>
          </p:grpSpPr>
          <p:sp>
            <p:nvSpPr>
              <p:cNvPr id="52" name="Flowchart: Predefined Process 51">
                <a:extLst>
                  <a:ext uri="{FF2B5EF4-FFF2-40B4-BE49-F238E27FC236}">
                    <a16:creationId xmlns:a16="http://schemas.microsoft.com/office/drawing/2014/main" id="{A0B3BDF4-4A17-DCFA-B0CF-BDAB33A37854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7009" cy="457200"/>
              </a:xfrm>
              <a:prstGeom prst="flowChartPredefinedProcess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3" name="Flowchart: Predefined Process 52">
                <a:extLst>
                  <a:ext uri="{FF2B5EF4-FFF2-40B4-BE49-F238E27FC236}">
                    <a16:creationId xmlns:a16="http://schemas.microsoft.com/office/drawing/2014/main" id="{6277AC2A-1948-8F18-74CC-A165A35E2AB1}"/>
                  </a:ext>
                </a:extLst>
              </p:cNvPr>
              <p:cNvSpPr/>
              <p:nvPr/>
            </p:nvSpPr>
            <p:spPr bwMode="auto">
              <a:xfrm>
                <a:off x="3825876" y="1524000"/>
                <a:ext cx="1067008" cy="457200"/>
              </a:xfrm>
              <a:prstGeom prst="flowChartPredefinedProcess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20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cxnSp>
          <p:nvCxnSpPr>
            <p:cNvPr id="44" name="AutoShape 14">
              <a:extLst>
                <a:ext uri="{FF2B5EF4-FFF2-40B4-BE49-F238E27FC236}">
                  <a16:creationId xmlns:a16="http://schemas.microsoft.com/office/drawing/2014/main" id="{39FD8700-7547-61CA-800C-14309A7D4E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36561" y="3731691"/>
              <a:ext cx="388605" cy="390063"/>
            </a:xfrm>
            <a:prstGeom prst="straightConnector1">
              <a:avLst/>
            </a:prstGeom>
            <a:noFill/>
            <a:ln w="12700" algn="ctr">
              <a:solidFill>
                <a:srgbClr val="646464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4">
              <a:extLst>
                <a:ext uri="{FF2B5EF4-FFF2-40B4-BE49-F238E27FC236}">
                  <a16:creationId xmlns:a16="http://schemas.microsoft.com/office/drawing/2014/main" id="{10F1CCBF-F438-B68F-3F15-B6DF6CDEFB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10240" y="3736795"/>
              <a:ext cx="291636" cy="384959"/>
            </a:xfrm>
            <a:prstGeom prst="straightConnector1">
              <a:avLst/>
            </a:prstGeom>
            <a:noFill/>
            <a:ln w="12700" algn="ctr">
              <a:solidFill>
                <a:srgbClr val="646464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0" name="Group 93">
              <a:extLst>
                <a:ext uri="{FF2B5EF4-FFF2-40B4-BE49-F238E27FC236}">
                  <a16:creationId xmlns:a16="http://schemas.microsoft.com/office/drawing/2014/main" id="{F3E8A499-D9C0-E496-43EE-0A2E0DFAB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1313" y="3526817"/>
              <a:ext cx="595666" cy="209978"/>
              <a:chOff x="2895600" y="1524000"/>
              <a:chExt cx="1997283" cy="457200"/>
            </a:xfrm>
            <a:solidFill>
              <a:srgbClr val="D8DBE2"/>
            </a:solidFill>
          </p:grpSpPr>
          <p:sp>
            <p:nvSpPr>
              <p:cNvPr id="71" name="Flowchart: Predefined Process 70">
                <a:extLst>
                  <a:ext uri="{FF2B5EF4-FFF2-40B4-BE49-F238E27FC236}">
                    <a16:creationId xmlns:a16="http://schemas.microsoft.com/office/drawing/2014/main" id="{18E77021-262A-E121-23C9-365D6F858FC7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5870" cy="457200"/>
              </a:xfrm>
              <a:prstGeom prst="flowChartPredefinedProcess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2" name="Flowchart: Predefined Process 71">
                <a:extLst>
                  <a:ext uri="{FF2B5EF4-FFF2-40B4-BE49-F238E27FC236}">
                    <a16:creationId xmlns:a16="http://schemas.microsoft.com/office/drawing/2014/main" id="{AF0B9EF8-58AF-4E53-9403-838B7F854079}"/>
                  </a:ext>
                </a:extLst>
              </p:cNvPr>
              <p:cNvSpPr/>
              <p:nvPr/>
            </p:nvSpPr>
            <p:spPr bwMode="auto">
              <a:xfrm>
                <a:off x="3827013" y="1524000"/>
                <a:ext cx="1065870" cy="457200"/>
              </a:xfrm>
              <a:prstGeom prst="flowChartPredefinedProcess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20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cxnSp>
          <p:nvCxnSpPr>
            <p:cNvPr id="12" name="AutoShape 14">
              <a:extLst>
                <a:ext uri="{FF2B5EF4-FFF2-40B4-BE49-F238E27FC236}">
                  <a16:creationId xmlns:a16="http://schemas.microsoft.com/office/drawing/2014/main" id="{CED17BFF-9DBF-A55E-6448-697646E9F3FC}"/>
                </a:ext>
              </a:extLst>
            </p:cNvPr>
            <p:cNvCxnSpPr>
              <a:cxnSpLocks noChangeShapeType="1"/>
              <a:endCxn id="74" idx="0"/>
            </p:cNvCxnSpPr>
            <p:nvPr/>
          </p:nvCxnSpPr>
          <p:spPr bwMode="auto">
            <a:xfrm flipH="1">
              <a:off x="1448677" y="3181350"/>
              <a:ext cx="693198" cy="345467"/>
            </a:xfrm>
            <a:prstGeom prst="straightConnector1">
              <a:avLst/>
            </a:prstGeom>
            <a:noFill/>
            <a:ln w="12700" algn="ctr">
              <a:solidFill>
                <a:srgbClr val="646464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6C877308-65AB-5DDB-9966-9DDE6C1941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14618" y="3708361"/>
              <a:ext cx="402457" cy="417768"/>
            </a:xfrm>
            <a:prstGeom prst="straightConnector1">
              <a:avLst/>
            </a:prstGeom>
            <a:noFill/>
            <a:ln w="12700" algn="ctr">
              <a:solidFill>
                <a:srgbClr val="646464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4">
              <a:extLst>
                <a:ext uri="{FF2B5EF4-FFF2-40B4-BE49-F238E27FC236}">
                  <a16:creationId xmlns:a16="http://schemas.microsoft.com/office/drawing/2014/main" id="{D8A6D8E1-A890-D9CE-35F5-1ED558CA9F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48197" y="3708360"/>
              <a:ext cx="297104" cy="413394"/>
            </a:xfrm>
            <a:prstGeom prst="straightConnector1">
              <a:avLst/>
            </a:prstGeom>
            <a:noFill/>
            <a:ln w="12700" algn="ctr">
              <a:solidFill>
                <a:srgbClr val="646464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3" name="Group 13">
              <a:extLst>
                <a:ext uri="{FF2B5EF4-FFF2-40B4-BE49-F238E27FC236}">
                  <a16:creationId xmlns:a16="http://schemas.microsoft.com/office/drawing/2014/main" id="{421293EA-BBFB-B7CB-35F7-55DF74AAB1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9371" y="3526817"/>
              <a:ext cx="596395" cy="209978"/>
              <a:chOff x="2895600" y="1524000"/>
              <a:chExt cx="1997283" cy="457200"/>
            </a:xfrm>
            <a:solidFill>
              <a:srgbClr val="D8DBE2"/>
            </a:solidFill>
          </p:grpSpPr>
          <p:sp>
            <p:nvSpPr>
              <p:cNvPr id="74" name="Flowchart: Predefined Process 73">
                <a:extLst>
                  <a:ext uri="{FF2B5EF4-FFF2-40B4-BE49-F238E27FC236}">
                    <a16:creationId xmlns:a16="http://schemas.microsoft.com/office/drawing/2014/main" id="{DAABA6FD-51FE-7BB0-AD96-A508DA7BA625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7009" cy="457200"/>
              </a:xfrm>
              <a:prstGeom prst="flowChartPredefinedProcess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5" name="Flowchart: Predefined Process 74">
                <a:extLst>
                  <a:ext uri="{FF2B5EF4-FFF2-40B4-BE49-F238E27FC236}">
                    <a16:creationId xmlns:a16="http://schemas.microsoft.com/office/drawing/2014/main" id="{82A9256D-5F73-C393-50CF-08F9A914EC4E}"/>
                  </a:ext>
                </a:extLst>
              </p:cNvPr>
              <p:cNvSpPr/>
              <p:nvPr/>
            </p:nvSpPr>
            <p:spPr bwMode="auto">
              <a:xfrm>
                <a:off x="3825876" y="1524000"/>
                <a:ext cx="1067007" cy="457200"/>
              </a:xfrm>
              <a:prstGeom prst="flowChartPredefinedProcess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20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sp>
          <p:nvSpPr>
            <p:cNvPr id="160" name="BTree LeafNode">
              <a:extLst>
                <a:ext uri="{FF2B5EF4-FFF2-40B4-BE49-F238E27FC236}">
                  <a16:creationId xmlns:a16="http://schemas.microsoft.com/office/drawing/2014/main" id="{40B3F0D2-1DA9-CC5F-6CAF-47E2B60E7E62}"/>
                </a:ext>
              </a:extLst>
            </p:cNvPr>
            <p:cNvSpPr/>
            <p:nvPr/>
          </p:nvSpPr>
          <p:spPr>
            <a:xfrm>
              <a:off x="857750" y="4121754"/>
              <a:ext cx="594360" cy="210312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20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61" name="BTree LeafNode">
              <a:extLst>
                <a:ext uri="{FF2B5EF4-FFF2-40B4-BE49-F238E27FC236}">
                  <a16:creationId xmlns:a16="http://schemas.microsoft.com/office/drawing/2014/main" id="{6F454433-6635-ED00-00C0-6D59F9F2F2BF}"/>
                </a:ext>
              </a:extLst>
            </p:cNvPr>
            <p:cNvSpPr/>
            <p:nvPr/>
          </p:nvSpPr>
          <p:spPr>
            <a:xfrm>
              <a:off x="1688030" y="4121754"/>
              <a:ext cx="594360" cy="210312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20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62" name="BTree LeafNode">
              <a:extLst>
                <a:ext uri="{FF2B5EF4-FFF2-40B4-BE49-F238E27FC236}">
                  <a16:creationId xmlns:a16="http://schemas.microsoft.com/office/drawing/2014/main" id="{557407F2-530D-7912-966B-934EF5EE9E8F}"/>
                </a:ext>
              </a:extLst>
            </p:cNvPr>
            <p:cNvSpPr/>
            <p:nvPr/>
          </p:nvSpPr>
          <p:spPr>
            <a:xfrm>
              <a:off x="2580998" y="4121754"/>
              <a:ext cx="594360" cy="210312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20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63" name="BTree LeafNode">
              <a:extLst>
                <a:ext uri="{FF2B5EF4-FFF2-40B4-BE49-F238E27FC236}">
                  <a16:creationId xmlns:a16="http://schemas.microsoft.com/office/drawing/2014/main" id="{2F7E61DD-355A-62FF-275D-1C0F95121128}"/>
                </a:ext>
              </a:extLst>
            </p:cNvPr>
            <p:cNvSpPr/>
            <p:nvPr/>
          </p:nvSpPr>
          <p:spPr>
            <a:xfrm>
              <a:off x="3444240" y="4121754"/>
              <a:ext cx="594360" cy="210312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20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79" name="Right Arrow 6">
            <a:extLst>
              <a:ext uri="{FF2B5EF4-FFF2-40B4-BE49-F238E27FC236}">
                <a16:creationId xmlns:a16="http://schemas.microsoft.com/office/drawing/2014/main" id="{4B9A7B7A-90BC-B11F-5C23-8E627E38834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5482681" y="4561704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sp>
        <p:nvSpPr>
          <p:cNvPr id="180" name="Right Arrow 6">
            <a:extLst>
              <a:ext uri="{FF2B5EF4-FFF2-40B4-BE49-F238E27FC236}">
                <a16:creationId xmlns:a16="http://schemas.microsoft.com/office/drawing/2014/main" id="{2F4152E3-2C9A-DF8A-6A04-D675DC890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1435" y="3608070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cxnSp>
        <p:nvCxnSpPr>
          <p:cNvPr id="184" name="Straight Arrow Connector 6">
            <a:extLst>
              <a:ext uri="{FF2B5EF4-FFF2-40B4-BE49-F238E27FC236}">
                <a16:creationId xmlns:a16="http://schemas.microsoft.com/office/drawing/2014/main" id="{17E73327-4681-849F-1FCD-C33A5C48A9FB}"/>
              </a:ext>
            </a:extLst>
          </p:cNvPr>
          <p:cNvCxnSpPr>
            <a:cxnSpLocks/>
            <a:stCxn id="182" idx="2"/>
            <a:endCxn id="142" idx="0"/>
          </p:cNvCxnSpPr>
          <p:nvPr/>
        </p:nvCxnSpPr>
        <p:spPr bwMode="auto">
          <a:xfrm rot="16200000" flipH="1">
            <a:off x="6689700" y="4024695"/>
            <a:ext cx="548638" cy="5383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cxnSp>
        <p:nvCxnSpPr>
          <p:cNvPr id="188" name="Straight Arrow Connector 6">
            <a:extLst>
              <a:ext uri="{FF2B5EF4-FFF2-40B4-BE49-F238E27FC236}">
                <a16:creationId xmlns:a16="http://schemas.microsoft.com/office/drawing/2014/main" id="{4AD96BB5-BE7B-F24E-0BEA-61D5EB2127A7}"/>
              </a:ext>
            </a:extLst>
          </p:cNvPr>
          <p:cNvCxnSpPr>
            <a:cxnSpLocks/>
            <a:stCxn id="117" idx="2"/>
            <a:endCxn id="175" idx="0"/>
          </p:cNvCxnSpPr>
          <p:nvPr/>
        </p:nvCxnSpPr>
        <p:spPr bwMode="auto">
          <a:xfrm rot="16200000" flipH="1">
            <a:off x="5945971" y="4179612"/>
            <a:ext cx="548638" cy="2285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cxnSp>
        <p:nvCxnSpPr>
          <p:cNvPr id="191" name="Straight Arrow Connector 6">
            <a:extLst>
              <a:ext uri="{FF2B5EF4-FFF2-40B4-BE49-F238E27FC236}">
                <a16:creationId xmlns:a16="http://schemas.microsoft.com/office/drawing/2014/main" id="{E9015F40-C9B2-99E4-8EA2-2855560074E1}"/>
              </a:ext>
            </a:extLst>
          </p:cNvPr>
          <p:cNvCxnSpPr>
            <a:cxnSpLocks/>
            <a:stCxn id="183" idx="2"/>
            <a:endCxn id="156" idx="0"/>
          </p:cNvCxnSpPr>
          <p:nvPr/>
        </p:nvCxnSpPr>
        <p:spPr bwMode="auto">
          <a:xfrm rot="16200000" flipH="1">
            <a:off x="7439491" y="3863715"/>
            <a:ext cx="548638" cy="86030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943C2F4-B3BF-DF9B-D6BA-C6922A94F49E}"/>
              </a:ext>
            </a:extLst>
          </p:cNvPr>
          <p:cNvSpPr/>
          <p:nvPr/>
        </p:nvSpPr>
        <p:spPr>
          <a:xfrm>
            <a:off x="0" y="4629150"/>
            <a:ext cx="13716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6">
            <a:extLst>
              <a:ext uri="{FF2B5EF4-FFF2-40B4-BE49-F238E27FC236}">
                <a16:creationId xmlns:a16="http://schemas.microsoft.com/office/drawing/2014/main" id="{57E2D9EC-D0D0-4B8A-FF59-48BA84E8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83" y="4585062"/>
            <a:ext cx="1774381" cy="514350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>
                <a:solidFill>
                  <a:schemeClr val="bg1"/>
                </a:solidFill>
                <a:latin typeface="Crimson Text" panose="02000503000000000000" pitchFamily="2" charset="0"/>
              </a:rPr>
              <a:t>Sort by key</a:t>
            </a:r>
          </a:p>
        </p:txBody>
      </p:sp>
    </p:spTree>
    <p:extLst>
      <p:ext uri="{BB962C8B-B14F-4D97-AF65-F5344CB8AC3E}">
        <p14:creationId xmlns:p14="http://schemas.microsoft.com/office/powerpoint/2010/main" val="16252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B998-4378-3341-BD36-924CF217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 time? It's Log!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A2435-7E28-FB82-354D-63E3318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1297D4-5399-80C2-0B62-FFB0DCEB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43" y="670321"/>
            <a:ext cx="4481513" cy="44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4EDDE-021F-4A8B-ADA1-9787CDAF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572E9-E9B4-4107-AC95-99271BDC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Log-structured storage is an alternative approach to the tuple-oriented architecture.</a:t>
            </a:r>
          </a:p>
          <a:p>
            <a:pPr lvl="1"/>
            <a:r>
              <a:rPr lang="en-US" dirty="0"/>
              <a:t>Ideal for write-heavy workloads because it maximizes sequential disk I/O.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74BDFB38-E51E-773E-98C5-C1DC01FFB7E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99B8-4A98-CAFD-21E9-2AF27E10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9CA7-98D8-E90F-531C-5989404FA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make pages stored on disk available in memory?  The buffer pool manager!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E2B3E-E135-01D4-784F-0F18649E8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E10E-6FC7-E661-1084-6C0899A6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Bootcamp 1 Postmortem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9601-13B6-466D-D98E-A82C978A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42950"/>
            <a:ext cx="6934200" cy="4191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Bootcamp 2 will be longer so we don't rush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1.5 hours, rooms TBD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More interactive, more demos, more writing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 an explicit walkthrough of P1, but highly related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have read and started P1, you will get more out of Bootcamp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can answer specific C++ questions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F625A-ABEA-DDCA-B3FC-6B272CF73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9456D06-AF56-0A1A-E58C-C85F2B706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C6821-5D51-0618-BD85-5AB58E7B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9" y="53099"/>
            <a:ext cx="8778240" cy="6893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LOG-STRUCTURED STORAGE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D7DFC6FD-614E-7F89-D5AE-816CAAF5522D}"/>
              </a:ext>
            </a:extLst>
          </p:cNvPr>
          <p:cNvSpPr txBox="1"/>
          <p:nvPr/>
        </p:nvSpPr>
        <p:spPr>
          <a:xfrm>
            <a:off x="2365833" y="1530988"/>
            <a:ext cx="26289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Root</a:t>
            </a:r>
          </a:p>
        </p:txBody>
      </p:sp>
      <p:sp>
        <p:nvSpPr>
          <p:cNvPr id="554" name="Rounded Rectangle 553">
            <a:extLst>
              <a:ext uri="{FF2B5EF4-FFF2-40B4-BE49-F238E27FC236}">
                <a16:creationId xmlns:a16="http://schemas.microsoft.com/office/drawing/2014/main" id="{201721FB-4E4B-C2CE-35A1-F56D86671A4F}"/>
              </a:ext>
            </a:extLst>
          </p:cNvPr>
          <p:cNvSpPr/>
          <p:nvPr/>
        </p:nvSpPr>
        <p:spPr>
          <a:xfrm>
            <a:off x="2675914" y="936692"/>
            <a:ext cx="914400" cy="789489"/>
          </a:xfrm>
          <a:prstGeom prst="roundRect">
            <a:avLst>
              <a:gd name="adj" fmla="val 358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RIMSON TEXT" panose="02000503000000000000" pitchFamily="2" charset="77"/>
            </a:endParaRPr>
          </a:p>
        </p:txBody>
      </p: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BD045C25-DF2F-DD80-DF73-E2B80D1D2CAB}"/>
              </a:ext>
            </a:extLst>
          </p:cNvPr>
          <p:cNvGrpSpPr/>
          <p:nvPr/>
        </p:nvGrpSpPr>
        <p:grpSpPr>
          <a:xfrm>
            <a:off x="3034146" y="978830"/>
            <a:ext cx="166254" cy="83128"/>
            <a:chOff x="6248399" y="973324"/>
            <a:chExt cx="304798" cy="152401"/>
          </a:xfrm>
        </p:grpSpPr>
        <p:sp>
          <p:nvSpPr>
            <p:cNvPr id="565" name="Rounded Rectangle 564">
              <a:extLst>
                <a:ext uri="{FF2B5EF4-FFF2-40B4-BE49-F238E27FC236}">
                  <a16:creationId xmlns:a16="http://schemas.microsoft.com/office/drawing/2014/main" id="{0C03C897-F15A-5D88-0ACD-A64E0264E7E6}"/>
                </a:ext>
              </a:extLst>
            </p:cNvPr>
            <p:cNvSpPr/>
            <p:nvPr/>
          </p:nvSpPr>
          <p:spPr>
            <a:xfrm rot="16200000">
              <a:off x="6324597" y="897126"/>
              <a:ext cx="152401" cy="30479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F7412112-3172-5D6A-70BD-6E1339A6020D}"/>
                </a:ext>
              </a:extLst>
            </p:cNvPr>
            <p:cNvCxnSpPr>
              <a:stCxn id="565" idx="3"/>
              <a:endCxn id="565" idx="1"/>
            </p:cNvCxnSpPr>
            <p:nvPr/>
          </p:nvCxnSpPr>
          <p:spPr>
            <a:xfrm>
              <a:off x="6400798" y="973324"/>
              <a:ext cx="0" cy="152401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8" name="TextBox 387">
            <a:extLst>
              <a:ext uri="{FF2B5EF4-FFF2-40B4-BE49-F238E27FC236}">
                <a16:creationId xmlns:a16="http://schemas.microsoft.com/office/drawing/2014/main" id="{BA1CC95F-17AE-4A1D-9BEA-D1347DEF0E10}"/>
              </a:ext>
            </a:extLst>
          </p:cNvPr>
          <p:cNvSpPr txBox="1"/>
          <p:nvPr/>
        </p:nvSpPr>
        <p:spPr>
          <a:xfrm>
            <a:off x="2247209" y="3321419"/>
            <a:ext cx="3815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Level 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D34991-A6E4-18F5-1FA0-F17EA0E6B5A0}"/>
              </a:ext>
            </a:extLst>
          </p:cNvPr>
          <p:cNvGrpSpPr/>
          <p:nvPr/>
        </p:nvGrpSpPr>
        <p:grpSpPr>
          <a:xfrm>
            <a:off x="8579099" y="3358310"/>
            <a:ext cx="183901" cy="41564"/>
            <a:chOff x="6106775" y="3382241"/>
            <a:chExt cx="183901" cy="41564"/>
          </a:xfrm>
        </p:grpSpPr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7D70246C-12AD-8E41-61EC-B674CD342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6775" y="3382241"/>
              <a:ext cx="41563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9969BB2D-2DE7-9624-3BE1-483B956EB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7940" y="3382241"/>
              <a:ext cx="41563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41004B16-34F6-7561-D470-B9663304D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9113" y="3382241"/>
              <a:ext cx="41563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</p:grpSp>
      <p:sp>
        <p:nvSpPr>
          <p:cNvPr id="386" name="TextBox 385">
            <a:extLst>
              <a:ext uri="{FF2B5EF4-FFF2-40B4-BE49-F238E27FC236}">
                <a16:creationId xmlns:a16="http://schemas.microsoft.com/office/drawing/2014/main" id="{4EC68CEA-7F2E-1746-93A5-5C019C3115B5}"/>
              </a:ext>
            </a:extLst>
          </p:cNvPr>
          <p:cNvSpPr txBox="1"/>
          <p:nvPr/>
        </p:nvSpPr>
        <p:spPr>
          <a:xfrm>
            <a:off x="2247210" y="1977057"/>
            <a:ext cx="38151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Level 1</a:t>
            </a:r>
          </a:p>
        </p:txBody>
      </p: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EB1EC930-7F48-569E-B52A-1BC54AFD002E}"/>
              </a:ext>
            </a:extLst>
          </p:cNvPr>
          <p:cNvGrpSpPr/>
          <p:nvPr/>
        </p:nvGrpSpPr>
        <p:grpSpPr>
          <a:xfrm>
            <a:off x="2680464" y="1995504"/>
            <a:ext cx="2241074" cy="166255"/>
            <a:chOff x="2680464" y="1995504"/>
            <a:chExt cx="2241074" cy="166255"/>
          </a:xfrm>
        </p:grpSpPr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5F34A576-A68A-333F-6551-028745C0E3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80464" y="1995504"/>
              <a:ext cx="914400" cy="166255"/>
              <a:chOff x="6177932" y="1917378"/>
              <a:chExt cx="1676400" cy="304800"/>
            </a:xfrm>
          </p:grpSpPr>
          <p:sp>
            <p:nvSpPr>
              <p:cNvPr id="419" name="Rounded Rectangle 418">
                <a:extLst>
                  <a:ext uri="{FF2B5EF4-FFF2-40B4-BE49-F238E27FC236}">
                    <a16:creationId xmlns:a16="http://schemas.microsoft.com/office/drawing/2014/main" id="{D2102740-016B-4B54-BA23-A96E0C7A5B3B}"/>
                  </a:ext>
                </a:extLst>
              </p:cNvPr>
              <p:cNvSpPr/>
              <p:nvPr/>
            </p:nvSpPr>
            <p:spPr>
              <a:xfrm>
                <a:off x="6177932" y="1917378"/>
                <a:ext cx="1676400" cy="304800"/>
              </a:xfrm>
              <a:prstGeom prst="round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RIMSON TEXT" panose="02000503000000000000" pitchFamily="2" charset="77"/>
                </a:endParaRPr>
              </a:p>
            </p:txBody>
          </p:sp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C7ADFB47-E143-A114-F9CC-5498C378CA98}"/>
                  </a:ext>
                </a:extLst>
              </p:cNvPr>
              <p:cNvGrpSpPr/>
              <p:nvPr/>
            </p:nvGrpSpPr>
            <p:grpSpPr>
              <a:xfrm>
                <a:off x="6270316" y="1993578"/>
                <a:ext cx="1491632" cy="152400"/>
                <a:chOff x="6248400" y="1261671"/>
                <a:chExt cx="1491632" cy="152400"/>
              </a:xfrm>
            </p:grpSpPr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273570B7-6503-C1B5-1451-415F39AA45BB}"/>
                    </a:ext>
                  </a:extLst>
                </p:cNvPr>
                <p:cNvGrpSpPr/>
                <p:nvPr/>
              </p:nvGrpSpPr>
              <p:grpSpPr>
                <a:xfrm>
                  <a:off x="6248400" y="1261671"/>
                  <a:ext cx="304800" cy="152400"/>
                  <a:chOff x="6248400" y="1848809"/>
                  <a:chExt cx="304800" cy="152400"/>
                </a:xfrm>
              </p:grpSpPr>
              <p:sp>
                <p:nvSpPr>
                  <p:cNvPr id="432" name="Rounded Rectangle 431">
                    <a:extLst>
                      <a:ext uri="{FF2B5EF4-FFF2-40B4-BE49-F238E27FC236}">
                        <a16:creationId xmlns:a16="http://schemas.microsoft.com/office/drawing/2014/main" id="{65CB445B-C51C-0CE7-6285-CEB35EC75DF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24600" y="1772609"/>
                    <a:ext cx="152400" cy="304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cxnSp>
                <p:nvCxnSpPr>
                  <p:cNvPr id="433" name="Straight Connector 432">
                    <a:extLst>
                      <a:ext uri="{FF2B5EF4-FFF2-40B4-BE49-F238E27FC236}">
                        <a16:creationId xmlns:a16="http://schemas.microsoft.com/office/drawing/2014/main" id="{C17EB207-2F35-D6AB-FF03-F3B176BC692B}"/>
                      </a:ext>
                    </a:extLst>
                  </p:cNvPr>
                  <p:cNvCxnSpPr>
                    <a:stCxn id="432" idx="3"/>
                    <a:endCxn id="432" idx="1"/>
                  </p:cNvCxnSpPr>
                  <p:nvPr/>
                </p:nvCxnSpPr>
                <p:spPr>
                  <a:xfrm>
                    <a:off x="6400800" y="1848809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25968707-1677-400E-88C7-26F25AAF64BB}"/>
                    </a:ext>
                  </a:extLst>
                </p:cNvPr>
                <p:cNvGrpSpPr/>
                <p:nvPr/>
              </p:nvGrpSpPr>
              <p:grpSpPr>
                <a:xfrm>
                  <a:off x="6629400" y="1261671"/>
                  <a:ext cx="304800" cy="152400"/>
                  <a:chOff x="6248400" y="1848809"/>
                  <a:chExt cx="304800" cy="152400"/>
                </a:xfrm>
              </p:grpSpPr>
              <p:sp>
                <p:nvSpPr>
                  <p:cNvPr id="430" name="Rounded Rectangle 429">
                    <a:extLst>
                      <a:ext uri="{FF2B5EF4-FFF2-40B4-BE49-F238E27FC236}">
                        <a16:creationId xmlns:a16="http://schemas.microsoft.com/office/drawing/2014/main" id="{8EEFBD4D-7B74-955E-6BAD-E68D224BDF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24600" y="1772609"/>
                    <a:ext cx="152400" cy="304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cxnSp>
                <p:nvCxnSpPr>
                  <p:cNvPr id="431" name="Straight Connector 430">
                    <a:extLst>
                      <a:ext uri="{FF2B5EF4-FFF2-40B4-BE49-F238E27FC236}">
                        <a16:creationId xmlns:a16="http://schemas.microsoft.com/office/drawing/2014/main" id="{ED6A3680-D4B0-322D-B0E8-FFDFBB8F1893}"/>
                      </a:ext>
                    </a:extLst>
                  </p:cNvPr>
                  <p:cNvCxnSpPr>
                    <a:stCxn id="430" idx="3"/>
                    <a:endCxn id="430" idx="1"/>
                  </p:cNvCxnSpPr>
                  <p:nvPr/>
                </p:nvCxnSpPr>
                <p:spPr>
                  <a:xfrm>
                    <a:off x="6400800" y="1848809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5219E0AF-831E-16DC-AFCB-14F3C810FBCA}"/>
                    </a:ext>
                  </a:extLst>
                </p:cNvPr>
                <p:cNvGrpSpPr/>
                <p:nvPr/>
              </p:nvGrpSpPr>
              <p:grpSpPr>
                <a:xfrm>
                  <a:off x="7016132" y="1261671"/>
                  <a:ext cx="304800" cy="152400"/>
                  <a:chOff x="6248400" y="1848809"/>
                  <a:chExt cx="304800" cy="152400"/>
                </a:xfrm>
              </p:grpSpPr>
              <p:sp>
                <p:nvSpPr>
                  <p:cNvPr id="428" name="Rounded Rectangle 427">
                    <a:extLst>
                      <a:ext uri="{FF2B5EF4-FFF2-40B4-BE49-F238E27FC236}">
                        <a16:creationId xmlns:a16="http://schemas.microsoft.com/office/drawing/2014/main" id="{B57CA61B-663C-492A-B4A7-77FCB8D5D1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24600" y="1772609"/>
                    <a:ext cx="152400" cy="304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B03B074A-1440-DA94-EB1A-D13EE9FA51E9}"/>
                      </a:ext>
                    </a:extLst>
                  </p:cNvPr>
                  <p:cNvCxnSpPr>
                    <a:stCxn id="428" idx="3"/>
                    <a:endCxn id="428" idx="1"/>
                  </p:cNvCxnSpPr>
                  <p:nvPr/>
                </p:nvCxnSpPr>
                <p:spPr>
                  <a:xfrm>
                    <a:off x="6400800" y="1848809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4" name="Group 423">
                  <a:extLst>
                    <a:ext uri="{FF2B5EF4-FFF2-40B4-BE49-F238E27FC236}">
                      <a16:creationId xmlns:a16="http://schemas.microsoft.com/office/drawing/2014/main" id="{A53DD986-4C22-B315-F54C-229689E57086}"/>
                    </a:ext>
                  </a:extLst>
                </p:cNvPr>
                <p:cNvGrpSpPr/>
                <p:nvPr/>
              </p:nvGrpSpPr>
              <p:grpSpPr>
                <a:xfrm>
                  <a:off x="7402864" y="1299771"/>
                  <a:ext cx="337168" cy="76200"/>
                  <a:chOff x="7130432" y="2190750"/>
                  <a:chExt cx="337168" cy="76200"/>
                </a:xfrm>
              </p:grpSpPr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F8769F94-310D-3900-75A6-3B1FAF2A22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130432" y="2190750"/>
                    <a:ext cx="76200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426" name="Oval 425">
                    <a:extLst>
                      <a:ext uri="{FF2B5EF4-FFF2-40B4-BE49-F238E27FC236}">
                        <a16:creationId xmlns:a16="http://schemas.microsoft.com/office/drawing/2014/main" id="{8BF1E6C6-8983-F831-FB47-2921E2F512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260916" y="2190750"/>
                    <a:ext cx="76200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70F62728-C191-E087-6F1A-87ED128E97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91400" y="2190750"/>
                    <a:ext cx="76200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</p:grpSp>
          </p:grp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94245F2C-475D-C6FA-9C47-D59140B229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07138" y="1995504"/>
              <a:ext cx="914400" cy="166255"/>
              <a:chOff x="6177932" y="1917378"/>
              <a:chExt cx="1676400" cy="304800"/>
            </a:xfrm>
          </p:grpSpPr>
          <p:sp>
            <p:nvSpPr>
              <p:cNvPr id="404" name="Rounded Rectangle 403">
                <a:extLst>
                  <a:ext uri="{FF2B5EF4-FFF2-40B4-BE49-F238E27FC236}">
                    <a16:creationId xmlns:a16="http://schemas.microsoft.com/office/drawing/2014/main" id="{A95FC75D-2100-D965-0471-A7390814EAFF}"/>
                  </a:ext>
                </a:extLst>
              </p:cNvPr>
              <p:cNvSpPr/>
              <p:nvPr/>
            </p:nvSpPr>
            <p:spPr>
              <a:xfrm>
                <a:off x="6177932" y="1917378"/>
                <a:ext cx="1676400" cy="304800"/>
              </a:xfrm>
              <a:prstGeom prst="round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RIMSON TEXT" panose="02000503000000000000" pitchFamily="2" charset="77"/>
                </a:endParaRPr>
              </a:p>
            </p:txBody>
          </p:sp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D50A2270-F7A7-1479-B451-D0627BB2F191}"/>
                  </a:ext>
                </a:extLst>
              </p:cNvPr>
              <p:cNvGrpSpPr/>
              <p:nvPr/>
            </p:nvGrpSpPr>
            <p:grpSpPr>
              <a:xfrm>
                <a:off x="6270316" y="1993578"/>
                <a:ext cx="1491632" cy="152400"/>
                <a:chOff x="6248400" y="1261671"/>
                <a:chExt cx="1491632" cy="152400"/>
              </a:xfrm>
            </p:grpSpPr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85C224C6-DA55-C165-14C9-6630E8A90557}"/>
                    </a:ext>
                  </a:extLst>
                </p:cNvPr>
                <p:cNvGrpSpPr/>
                <p:nvPr/>
              </p:nvGrpSpPr>
              <p:grpSpPr>
                <a:xfrm>
                  <a:off x="6248400" y="1261671"/>
                  <a:ext cx="304800" cy="152400"/>
                  <a:chOff x="6248400" y="1848809"/>
                  <a:chExt cx="304800" cy="152400"/>
                </a:xfrm>
              </p:grpSpPr>
              <p:sp>
                <p:nvSpPr>
                  <p:cNvPr id="417" name="Rounded Rectangle 416">
                    <a:extLst>
                      <a:ext uri="{FF2B5EF4-FFF2-40B4-BE49-F238E27FC236}">
                        <a16:creationId xmlns:a16="http://schemas.microsoft.com/office/drawing/2014/main" id="{336435DE-90CD-15B7-0AE8-5F1CE09AE5B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24600" y="1772609"/>
                    <a:ext cx="152400" cy="304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cxnSp>
                <p:nvCxnSpPr>
                  <p:cNvPr id="418" name="Straight Connector 417">
                    <a:extLst>
                      <a:ext uri="{FF2B5EF4-FFF2-40B4-BE49-F238E27FC236}">
                        <a16:creationId xmlns:a16="http://schemas.microsoft.com/office/drawing/2014/main" id="{DE64ED8B-2176-1232-5801-1D0BC9128372}"/>
                      </a:ext>
                    </a:extLst>
                  </p:cNvPr>
                  <p:cNvCxnSpPr>
                    <a:stCxn id="417" idx="3"/>
                    <a:endCxn id="417" idx="1"/>
                  </p:cNvCxnSpPr>
                  <p:nvPr/>
                </p:nvCxnSpPr>
                <p:spPr>
                  <a:xfrm>
                    <a:off x="6400800" y="1848809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3D5B0D88-B0FA-2445-451A-79C41F3B9124}"/>
                    </a:ext>
                  </a:extLst>
                </p:cNvPr>
                <p:cNvGrpSpPr/>
                <p:nvPr/>
              </p:nvGrpSpPr>
              <p:grpSpPr>
                <a:xfrm>
                  <a:off x="6629400" y="1261671"/>
                  <a:ext cx="304800" cy="152400"/>
                  <a:chOff x="6248400" y="1848809"/>
                  <a:chExt cx="304800" cy="152400"/>
                </a:xfrm>
              </p:grpSpPr>
              <p:sp>
                <p:nvSpPr>
                  <p:cNvPr id="415" name="Rounded Rectangle 414">
                    <a:extLst>
                      <a:ext uri="{FF2B5EF4-FFF2-40B4-BE49-F238E27FC236}">
                        <a16:creationId xmlns:a16="http://schemas.microsoft.com/office/drawing/2014/main" id="{DBA4B678-EDF3-AD4C-2765-5AC7F95207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24600" y="1772609"/>
                    <a:ext cx="152400" cy="304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cxnSp>
                <p:nvCxnSpPr>
                  <p:cNvPr id="416" name="Straight Connector 415">
                    <a:extLst>
                      <a:ext uri="{FF2B5EF4-FFF2-40B4-BE49-F238E27FC236}">
                        <a16:creationId xmlns:a16="http://schemas.microsoft.com/office/drawing/2014/main" id="{7EA54D60-DE7B-6FE4-29F2-A92634B7C104}"/>
                      </a:ext>
                    </a:extLst>
                  </p:cNvPr>
                  <p:cNvCxnSpPr>
                    <a:stCxn id="415" idx="3"/>
                    <a:endCxn id="415" idx="1"/>
                  </p:cNvCxnSpPr>
                  <p:nvPr/>
                </p:nvCxnSpPr>
                <p:spPr>
                  <a:xfrm>
                    <a:off x="6400800" y="1848809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8" name="Group 407">
                  <a:extLst>
                    <a:ext uri="{FF2B5EF4-FFF2-40B4-BE49-F238E27FC236}">
                      <a16:creationId xmlns:a16="http://schemas.microsoft.com/office/drawing/2014/main" id="{F18AEA11-86C8-26E5-A822-0DD8A3EBCD04}"/>
                    </a:ext>
                  </a:extLst>
                </p:cNvPr>
                <p:cNvGrpSpPr/>
                <p:nvPr/>
              </p:nvGrpSpPr>
              <p:grpSpPr>
                <a:xfrm>
                  <a:off x="7016132" y="1261671"/>
                  <a:ext cx="304800" cy="152400"/>
                  <a:chOff x="6248400" y="1848809"/>
                  <a:chExt cx="304800" cy="152400"/>
                </a:xfrm>
              </p:grpSpPr>
              <p:sp>
                <p:nvSpPr>
                  <p:cNvPr id="413" name="Rounded Rectangle 412">
                    <a:extLst>
                      <a:ext uri="{FF2B5EF4-FFF2-40B4-BE49-F238E27FC236}">
                        <a16:creationId xmlns:a16="http://schemas.microsoft.com/office/drawing/2014/main" id="{7C416ABD-60E7-3DE6-B2F3-38975C918D2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24600" y="1772609"/>
                    <a:ext cx="152400" cy="304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cxnSp>
                <p:nvCxnSpPr>
                  <p:cNvPr id="414" name="Straight Connector 413">
                    <a:extLst>
                      <a:ext uri="{FF2B5EF4-FFF2-40B4-BE49-F238E27FC236}">
                        <a16:creationId xmlns:a16="http://schemas.microsoft.com/office/drawing/2014/main" id="{7C1BABCE-D896-DB5F-309C-6DDEA5B8A87B}"/>
                      </a:ext>
                    </a:extLst>
                  </p:cNvPr>
                  <p:cNvCxnSpPr>
                    <a:stCxn id="413" idx="3"/>
                    <a:endCxn id="413" idx="1"/>
                  </p:cNvCxnSpPr>
                  <p:nvPr/>
                </p:nvCxnSpPr>
                <p:spPr>
                  <a:xfrm>
                    <a:off x="6400800" y="1848809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9" name="Group 408">
                  <a:extLst>
                    <a:ext uri="{FF2B5EF4-FFF2-40B4-BE49-F238E27FC236}">
                      <a16:creationId xmlns:a16="http://schemas.microsoft.com/office/drawing/2014/main" id="{E70F6E15-92AA-208E-9B12-93D9106A99F6}"/>
                    </a:ext>
                  </a:extLst>
                </p:cNvPr>
                <p:cNvGrpSpPr/>
                <p:nvPr/>
              </p:nvGrpSpPr>
              <p:grpSpPr>
                <a:xfrm>
                  <a:off x="7402864" y="1299771"/>
                  <a:ext cx="337168" cy="76200"/>
                  <a:chOff x="7130432" y="2190750"/>
                  <a:chExt cx="337168" cy="76200"/>
                </a:xfrm>
              </p:grpSpPr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1CA7B1CF-24BE-555E-59DA-F8562CA3B5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130432" y="2190750"/>
                    <a:ext cx="76200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34D34D67-3E57-D71B-D303-D33BCD8FF6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260916" y="2190750"/>
                    <a:ext cx="76200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C22B3415-602A-8923-62AE-595EE1A0D9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91400" y="2190750"/>
                    <a:ext cx="76200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</p:grpSp>
          </p:grp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BE108639-4558-7FEE-CA35-C0E238C41A15}"/>
                </a:ext>
              </a:extLst>
            </p:cNvPr>
            <p:cNvGrpSpPr/>
            <p:nvPr/>
          </p:nvGrpSpPr>
          <p:grpSpPr>
            <a:xfrm>
              <a:off x="3709046" y="2057849"/>
              <a:ext cx="183910" cy="41564"/>
              <a:chOff x="3213949" y="3457659"/>
              <a:chExt cx="183910" cy="41564"/>
            </a:xfrm>
          </p:grpSpPr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A1274BCC-7E19-5A24-DFBF-490D31E976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13949" y="3457659"/>
                <a:ext cx="41564" cy="415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676557F0-E04A-ED4F-1E53-0559277C7E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5122" y="3457659"/>
                <a:ext cx="41564" cy="415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31202723-E7E1-BCE3-6DB3-28689FF4A0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295" y="3457659"/>
                <a:ext cx="41564" cy="415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</p:grp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7D66A865-297E-163A-D16A-618F252F4C59}"/>
              </a:ext>
            </a:extLst>
          </p:cNvPr>
          <p:cNvGrpSpPr/>
          <p:nvPr/>
        </p:nvGrpSpPr>
        <p:grpSpPr>
          <a:xfrm rot="16200000">
            <a:off x="2603081" y="2937835"/>
            <a:ext cx="183910" cy="41564"/>
            <a:chOff x="2279770" y="3458440"/>
            <a:chExt cx="183910" cy="41564"/>
          </a:xfrm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50B17C9-3322-B154-3C3C-291498EDC7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9770" y="3458440"/>
              <a:ext cx="41564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ABA1717-E52C-01BC-139D-7BE20E75BD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0943" y="3458440"/>
              <a:ext cx="41564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C8EC290-47EA-83FA-DA90-E51E0C4D05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22116" y="3458440"/>
              <a:ext cx="41564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</p:grpSp>
      <p:sp>
        <p:nvSpPr>
          <p:cNvPr id="387" name="TextBox 386">
            <a:extLst>
              <a:ext uri="{FF2B5EF4-FFF2-40B4-BE49-F238E27FC236}">
                <a16:creationId xmlns:a16="http://schemas.microsoft.com/office/drawing/2014/main" id="{BC52A14E-D197-B061-9CF1-63A83E70C665}"/>
              </a:ext>
            </a:extLst>
          </p:cNvPr>
          <p:cNvSpPr txBox="1"/>
          <p:nvPr/>
        </p:nvSpPr>
        <p:spPr>
          <a:xfrm>
            <a:off x="2247210" y="2432801"/>
            <a:ext cx="38151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Level 2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C080F2D-4370-82CC-E910-905261B0F8CD}"/>
              </a:ext>
            </a:extLst>
          </p:cNvPr>
          <p:cNvGrpSpPr/>
          <p:nvPr/>
        </p:nvGrpSpPr>
        <p:grpSpPr>
          <a:xfrm>
            <a:off x="2675204" y="2428124"/>
            <a:ext cx="4139603" cy="169214"/>
            <a:chOff x="2675204" y="2428124"/>
            <a:chExt cx="4139603" cy="16921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1EC2852-4B6E-A434-338A-B7373C4DBB06}"/>
                </a:ext>
              </a:extLst>
            </p:cNvPr>
            <p:cNvGrpSpPr/>
            <p:nvPr/>
          </p:nvGrpSpPr>
          <p:grpSpPr>
            <a:xfrm>
              <a:off x="2675204" y="2431083"/>
              <a:ext cx="2164999" cy="166255"/>
              <a:chOff x="4763282" y="3650283"/>
              <a:chExt cx="2164999" cy="166255"/>
            </a:xfrm>
          </p:grpSpPr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A7892F94-3919-A6A2-6A9F-2C32D1464820}"/>
                  </a:ext>
                </a:extLst>
              </p:cNvPr>
              <p:cNvGrpSpPr/>
              <p:nvPr/>
            </p:nvGrpSpPr>
            <p:grpSpPr>
              <a:xfrm>
                <a:off x="4763282" y="3650283"/>
                <a:ext cx="2164999" cy="166255"/>
                <a:chOff x="427769" y="2582926"/>
                <a:chExt cx="2164999" cy="166255"/>
              </a:xfrm>
            </p:grpSpPr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F8DBDEE6-AED2-0AB0-1FEF-AB3ECE1D409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27769" y="2582926"/>
                  <a:ext cx="1897961" cy="166255"/>
                  <a:chOff x="6177930" y="1917378"/>
                  <a:chExt cx="3479595" cy="304800"/>
                </a:xfrm>
              </p:grpSpPr>
              <p:sp>
                <p:nvSpPr>
                  <p:cNvPr id="471" name="Rounded Rectangle 470">
                    <a:extLst>
                      <a:ext uri="{FF2B5EF4-FFF2-40B4-BE49-F238E27FC236}">
                        <a16:creationId xmlns:a16="http://schemas.microsoft.com/office/drawing/2014/main" id="{6E0C9BBF-466F-BB50-6A98-17AD96CE5BB6}"/>
                      </a:ext>
                    </a:extLst>
                  </p:cNvPr>
                  <p:cNvSpPr/>
                  <p:nvPr/>
                </p:nvSpPr>
                <p:spPr>
                  <a:xfrm>
                    <a:off x="6177930" y="1917378"/>
                    <a:ext cx="3479595" cy="304800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472" name="Group 471">
                    <a:extLst>
                      <a:ext uri="{FF2B5EF4-FFF2-40B4-BE49-F238E27FC236}">
                        <a16:creationId xmlns:a16="http://schemas.microsoft.com/office/drawing/2014/main" id="{05BB9361-FE70-A74E-71B6-C1B7CEAECBEE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2967500" cy="152400"/>
                    <a:chOff x="6248400" y="1261671"/>
                    <a:chExt cx="2967500" cy="152400"/>
                  </a:xfrm>
                </p:grpSpPr>
                <p:grpSp>
                  <p:nvGrpSpPr>
                    <p:cNvPr id="473" name="Group 472">
                      <a:extLst>
                        <a:ext uri="{FF2B5EF4-FFF2-40B4-BE49-F238E27FC236}">
                          <a16:creationId xmlns:a16="http://schemas.microsoft.com/office/drawing/2014/main" id="{B954C26B-39E3-C979-1A30-46E213F18A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484" name="Rounded Rectangle 483">
                        <a:extLst>
                          <a:ext uri="{FF2B5EF4-FFF2-40B4-BE49-F238E27FC236}">
                            <a16:creationId xmlns:a16="http://schemas.microsoft.com/office/drawing/2014/main" id="{93129961-D2BB-DEA8-6433-2BC9481DEC8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485" name="Straight Connector 484">
                        <a:extLst>
                          <a:ext uri="{FF2B5EF4-FFF2-40B4-BE49-F238E27FC236}">
                            <a16:creationId xmlns:a16="http://schemas.microsoft.com/office/drawing/2014/main" id="{30A33B3D-1FA3-D6A4-304C-AA792CC25C32}"/>
                          </a:ext>
                        </a:extLst>
                      </p:cNvPr>
                      <p:cNvCxnSpPr>
                        <a:cxnSpLocks/>
                        <a:stCxn id="484" idx="3"/>
                        <a:endCxn id="484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74" name="Group 473">
                      <a:extLst>
                        <a:ext uri="{FF2B5EF4-FFF2-40B4-BE49-F238E27FC236}">
                          <a16:creationId xmlns:a16="http://schemas.microsoft.com/office/drawing/2014/main" id="{319681A2-D1BA-74EF-9B15-A6D2E2302C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482" name="Rounded Rectangle 481">
                        <a:extLst>
                          <a:ext uri="{FF2B5EF4-FFF2-40B4-BE49-F238E27FC236}">
                            <a16:creationId xmlns:a16="http://schemas.microsoft.com/office/drawing/2014/main" id="{5F066F56-B774-A38D-F733-EB94F6D6BBB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483" name="Straight Connector 482">
                        <a:extLst>
                          <a:ext uri="{FF2B5EF4-FFF2-40B4-BE49-F238E27FC236}">
                            <a16:creationId xmlns:a16="http://schemas.microsoft.com/office/drawing/2014/main" id="{CE29E929-B1F1-93C1-7C83-4001934B7E34}"/>
                          </a:ext>
                        </a:extLst>
                      </p:cNvPr>
                      <p:cNvCxnSpPr>
                        <a:cxnSpLocks/>
                        <a:stCxn id="482" idx="3"/>
                        <a:endCxn id="482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75" name="Group 474">
                      <a:extLst>
                        <a:ext uri="{FF2B5EF4-FFF2-40B4-BE49-F238E27FC236}">
                          <a16:creationId xmlns:a16="http://schemas.microsoft.com/office/drawing/2014/main" id="{CEE4567F-0026-6A11-D0C0-82720FC6CF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480" name="Rounded Rectangle 479">
                        <a:extLst>
                          <a:ext uri="{FF2B5EF4-FFF2-40B4-BE49-F238E27FC236}">
                            <a16:creationId xmlns:a16="http://schemas.microsoft.com/office/drawing/2014/main" id="{03D658A7-41AD-28C1-36EC-C755AB4C359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481" name="Straight Connector 480">
                        <a:extLst>
                          <a:ext uri="{FF2B5EF4-FFF2-40B4-BE49-F238E27FC236}">
                            <a16:creationId xmlns:a16="http://schemas.microsoft.com/office/drawing/2014/main" id="{421AABC2-2871-2407-0727-35824D81DE60}"/>
                          </a:ext>
                        </a:extLst>
                      </p:cNvPr>
                      <p:cNvCxnSpPr>
                        <a:cxnSpLocks/>
                        <a:stCxn id="480" idx="3"/>
                        <a:endCxn id="480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76" name="Group 475">
                      <a:extLst>
                        <a:ext uri="{FF2B5EF4-FFF2-40B4-BE49-F238E27FC236}">
                          <a16:creationId xmlns:a16="http://schemas.microsoft.com/office/drawing/2014/main" id="{B8F62E78-661E-AE77-EBA7-0D47166813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78730" y="1299771"/>
                      <a:ext cx="337170" cy="76200"/>
                      <a:chOff x="8606298" y="2190750"/>
                      <a:chExt cx="337170" cy="76200"/>
                    </a:xfrm>
                  </p:grpSpPr>
                  <p:sp>
                    <p:nvSpPr>
                      <p:cNvPr id="477" name="Oval 476">
                        <a:extLst>
                          <a:ext uri="{FF2B5EF4-FFF2-40B4-BE49-F238E27FC236}">
                            <a16:creationId xmlns:a16="http://schemas.microsoft.com/office/drawing/2014/main" id="{5385D003-EC03-2796-A644-A335FEF596B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606298" y="2190750"/>
                        <a:ext cx="76201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478" name="Oval 477">
                        <a:extLst>
                          <a:ext uri="{FF2B5EF4-FFF2-40B4-BE49-F238E27FC236}">
                            <a16:creationId xmlns:a16="http://schemas.microsoft.com/office/drawing/2014/main" id="{9B224099-F2A8-7D65-F64E-AFA6EEA23DA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736784" y="2190750"/>
                        <a:ext cx="76201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479" name="Oval 478">
                        <a:extLst>
                          <a:ext uri="{FF2B5EF4-FFF2-40B4-BE49-F238E27FC236}">
                            <a16:creationId xmlns:a16="http://schemas.microsoft.com/office/drawing/2014/main" id="{335E4FA4-E900-ADE2-CDD7-ECACD00BD9B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867267" y="2190750"/>
                        <a:ext cx="76201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E70385F7-9925-84C9-C4FA-E4A6D5A1395E}"/>
                    </a:ext>
                  </a:extLst>
                </p:cNvPr>
                <p:cNvGrpSpPr/>
                <p:nvPr/>
              </p:nvGrpSpPr>
              <p:grpSpPr>
                <a:xfrm>
                  <a:off x="2408858" y="2645271"/>
                  <a:ext cx="183910" cy="41564"/>
                  <a:chOff x="3213949" y="3457659"/>
                  <a:chExt cx="183910" cy="41564"/>
                </a:xfrm>
              </p:grpSpPr>
              <p:sp>
                <p:nvSpPr>
                  <p:cNvPr id="438" name="Oval 437">
                    <a:extLst>
                      <a:ext uri="{FF2B5EF4-FFF2-40B4-BE49-F238E27FC236}">
                        <a16:creationId xmlns:a16="http://schemas.microsoft.com/office/drawing/2014/main" id="{1A05DA6E-52C0-0091-6BC2-5ED8659ED1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13949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439" name="Oval 438">
                    <a:extLst>
                      <a:ext uri="{FF2B5EF4-FFF2-40B4-BE49-F238E27FC236}">
                        <a16:creationId xmlns:a16="http://schemas.microsoft.com/office/drawing/2014/main" id="{C3FAB81A-0F50-E2BC-6034-B99B75BD78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85122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440" name="Oval 439">
                    <a:extLst>
                      <a:ext uri="{FF2B5EF4-FFF2-40B4-BE49-F238E27FC236}">
                        <a16:creationId xmlns:a16="http://schemas.microsoft.com/office/drawing/2014/main" id="{C22E1CD7-5D93-9C9E-0F55-837EF31798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356295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</p:grpSp>
          </p:grp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C8444C56-CB95-85AF-45C2-A69479A8D86E}"/>
                  </a:ext>
                </a:extLst>
              </p:cNvPr>
              <p:cNvSpPr/>
              <p:nvPr/>
            </p:nvSpPr>
            <p:spPr>
              <a:xfrm rot="16200000">
                <a:off x="5488076" y="3650283"/>
                <a:ext cx="83127" cy="16625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ED4BA73-2ED6-8CFD-B08E-5D5F25BF5C97}"/>
                  </a:ext>
                </a:extLst>
              </p:cNvPr>
              <p:cNvCxnSpPr>
                <a:cxnSpLocks/>
                <a:stCxn id="65" idx="3"/>
                <a:endCxn id="65" idx="1"/>
              </p:cNvCxnSpPr>
              <p:nvPr/>
            </p:nvCxnSpPr>
            <p:spPr>
              <a:xfrm>
                <a:off x="5529640" y="3691847"/>
                <a:ext cx="0" cy="8312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FA30E706-6ABA-C435-E07C-F8621EF7CE1A}"/>
                  </a:ext>
                </a:extLst>
              </p:cNvPr>
              <p:cNvSpPr/>
              <p:nvPr/>
            </p:nvSpPr>
            <p:spPr>
              <a:xfrm rot="16200000">
                <a:off x="5695894" y="3650283"/>
                <a:ext cx="83127" cy="16625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E6B3D0E-22D3-2A6C-4F91-4729B961B00D}"/>
                  </a:ext>
                </a:extLst>
              </p:cNvPr>
              <p:cNvCxnSpPr>
                <a:cxnSpLocks/>
                <a:stCxn id="67" idx="3"/>
                <a:endCxn id="67" idx="1"/>
              </p:cNvCxnSpPr>
              <p:nvPr/>
            </p:nvCxnSpPr>
            <p:spPr>
              <a:xfrm>
                <a:off x="5737458" y="3691847"/>
                <a:ext cx="0" cy="8312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7A713F0F-445F-6960-59D8-FFFA67256EF1}"/>
                  </a:ext>
                </a:extLst>
              </p:cNvPr>
              <p:cNvSpPr/>
              <p:nvPr/>
            </p:nvSpPr>
            <p:spPr>
              <a:xfrm rot="16200000">
                <a:off x="5906839" y="3650283"/>
                <a:ext cx="83127" cy="16625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EFD8DAD-6A30-E9A1-7154-0334A4AA431D}"/>
                  </a:ext>
                </a:extLst>
              </p:cNvPr>
              <p:cNvCxnSpPr>
                <a:cxnSpLocks/>
                <a:stCxn id="69" idx="3"/>
                <a:endCxn id="69" idx="1"/>
              </p:cNvCxnSpPr>
              <p:nvPr/>
            </p:nvCxnSpPr>
            <p:spPr>
              <a:xfrm>
                <a:off x="5948403" y="3691847"/>
                <a:ext cx="0" cy="8312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601F190-8691-3ECB-51A2-86A4F0436F81}"/>
                </a:ext>
              </a:extLst>
            </p:cNvPr>
            <p:cNvGrpSpPr/>
            <p:nvPr/>
          </p:nvGrpSpPr>
          <p:grpSpPr>
            <a:xfrm>
              <a:off x="4916846" y="2428124"/>
              <a:ext cx="1897961" cy="166255"/>
              <a:chOff x="4763282" y="3650283"/>
              <a:chExt cx="1897961" cy="166255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7C7C7CE-BAEF-9CBE-EDBA-C3A564B13E9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63282" y="3650283"/>
                <a:ext cx="1897961" cy="166255"/>
                <a:chOff x="6177930" y="1917378"/>
                <a:chExt cx="3479595" cy="304800"/>
              </a:xfrm>
            </p:grpSpPr>
            <p:sp>
              <p:nvSpPr>
                <p:cNvPr id="85" name="Rounded Rectangle 84">
                  <a:extLst>
                    <a:ext uri="{FF2B5EF4-FFF2-40B4-BE49-F238E27FC236}">
                      <a16:creationId xmlns:a16="http://schemas.microsoft.com/office/drawing/2014/main" id="{17FBBC3E-EE5C-EF5C-294E-5BBF28621BB6}"/>
                    </a:ext>
                  </a:extLst>
                </p:cNvPr>
                <p:cNvSpPr/>
                <p:nvPr/>
              </p:nvSpPr>
              <p:spPr>
                <a:xfrm>
                  <a:off x="6177930" y="1917378"/>
                  <a:ext cx="3479595" cy="304800"/>
                </a:xfrm>
                <a:prstGeom prst="roundRect">
                  <a:avLst/>
                </a:prstGeom>
                <a:no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RIMSON TEXT" panose="02000503000000000000" pitchFamily="2" charset="77"/>
                  </a:endParaRPr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62C58A8-4351-866B-491E-57518FC4D270}"/>
                    </a:ext>
                  </a:extLst>
                </p:cNvPr>
                <p:cNvGrpSpPr/>
                <p:nvPr/>
              </p:nvGrpSpPr>
              <p:grpSpPr>
                <a:xfrm>
                  <a:off x="6270316" y="1993578"/>
                  <a:ext cx="2967500" cy="152400"/>
                  <a:chOff x="6248400" y="1261671"/>
                  <a:chExt cx="2967500" cy="152400"/>
                </a:xfrm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FEC24BAF-F355-6B56-F1E9-18D5F244F0C0}"/>
                      </a:ext>
                    </a:extLst>
                  </p:cNvPr>
                  <p:cNvGrpSpPr/>
                  <p:nvPr/>
                </p:nvGrpSpPr>
                <p:grpSpPr>
                  <a:xfrm>
                    <a:off x="6248400" y="1261671"/>
                    <a:ext cx="304800" cy="152400"/>
                    <a:chOff x="6248400" y="1848809"/>
                    <a:chExt cx="304800" cy="152400"/>
                  </a:xfrm>
                </p:grpSpPr>
                <p:sp>
                  <p:nvSpPr>
                    <p:cNvPr id="98" name="Rounded Rectangle 97">
                      <a:extLst>
                        <a:ext uri="{FF2B5EF4-FFF2-40B4-BE49-F238E27FC236}">
                          <a16:creationId xmlns:a16="http://schemas.microsoft.com/office/drawing/2014/main" id="{EEEB9D9D-26CB-9317-2197-94B0CF28A80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24600" y="1772609"/>
                      <a:ext cx="152400" cy="304800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99" name="Straight Connector 98">
                      <a:extLst>
                        <a:ext uri="{FF2B5EF4-FFF2-40B4-BE49-F238E27FC236}">
                          <a16:creationId xmlns:a16="http://schemas.microsoft.com/office/drawing/2014/main" id="{DE9D08C2-728D-6141-F917-31CCD221F71E}"/>
                        </a:ext>
                      </a:extLst>
                    </p:cNvPr>
                    <p:cNvCxnSpPr>
                      <a:stCxn id="98" idx="3"/>
                      <a:endCxn id="98" idx="1"/>
                    </p:cNvCxnSpPr>
                    <p:nvPr/>
                  </p:nvCxnSpPr>
                  <p:spPr>
                    <a:xfrm>
                      <a:off x="6400800" y="1848809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035305BE-A8D9-D461-C382-A240C918F2D6}"/>
                      </a:ext>
                    </a:extLst>
                  </p:cNvPr>
                  <p:cNvGrpSpPr/>
                  <p:nvPr/>
                </p:nvGrpSpPr>
                <p:grpSpPr>
                  <a:xfrm>
                    <a:off x="6629400" y="1261671"/>
                    <a:ext cx="304800" cy="152400"/>
                    <a:chOff x="6248400" y="1848809"/>
                    <a:chExt cx="304800" cy="152400"/>
                  </a:xfrm>
                </p:grpSpPr>
                <p:sp>
                  <p:nvSpPr>
                    <p:cNvPr id="96" name="Rounded Rectangle 95">
                      <a:extLst>
                        <a:ext uri="{FF2B5EF4-FFF2-40B4-BE49-F238E27FC236}">
                          <a16:creationId xmlns:a16="http://schemas.microsoft.com/office/drawing/2014/main" id="{5AD9E2F4-AB92-035E-54E1-D4DE8231B3A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24600" y="1772609"/>
                      <a:ext cx="152400" cy="304800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359B3456-FE23-5F97-EE57-443BA0885C7C}"/>
                        </a:ext>
                      </a:extLst>
                    </p:cNvPr>
                    <p:cNvCxnSpPr>
                      <a:stCxn id="96" idx="3"/>
                      <a:endCxn id="96" idx="1"/>
                    </p:cNvCxnSpPr>
                    <p:nvPr/>
                  </p:nvCxnSpPr>
                  <p:spPr>
                    <a:xfrm>
                      <a:off x="6400800" y="1848809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2404622C-A529-8719-0A66-8DB48DD57A4E}"/>
                      </a:ext>
                    </a:extLst>
                  </p:cNvPr>
                  <p:cNvGrpSpPr/>
                  <p:nvPr/>
                </p:nvGrpSpPr>
                <p:grpSpPr>
                  <a:xfrm>
                    <a:off x="7016132" y="1261671"/>
                    <a:ext cx="304800" cy="152400"/>
                    <a:chOff x="6248400" y="1848809"/>
                    <a:chExt cx="304800" cy="152400"/>
                  </a:xfrm>
                </p:grpSpPr>
                <p:sp>
                  <p:nvSpPr>
                    <p:cNvPr id="94" name="Rounded Rectangle 93">
                      <a:extLst>
                        <a:ext uri="{FF2B5EF4-FFF2-40B4-BE49-F238E27FC236}">
                          <a16:creationId xmlns:a16="http://schemas.microsoft.com/office/drawing/2014/main" id="{EAC9648B-2EAF-F2BF-C812-064B72CC82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24600" y="1772609"/>
                      <a:ext cx="152400" cy="304800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EE743E87-98BD-3993-B826-D1F8AD374DF1}"/>
                        </a:ext>
                      </a:extLst>
                    </p:cNvPr>
                    <p:cNvCxnSpPr>
                      <a:stCxn id="94" idx="3"/>
                      <a:endCxn id="94" idx="1"/>
                    </p:cNvCxnSpPr>
                    <p:nvPr/>
                  </p:nvCxnSpPr>
                  <p:spPr>
                    <a:xfrm>
                      <a:off x="6400800" y="1848809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3E66F4EE-CC63-E483-C31A-F5D5450BFD0C}"/>
                      </a:ext>
                    </a:extLst>
                  </p:cNvPr>
                  <p:cNvGrpSpPr/>
                  <p:nvPr/>
                </p:nvGrpSpPr>
                <p:grpSpPr>
                  <a:xfrm>
                    <a:off x="8878730" y="1299771"/>
                    <a:ext cx="337170" cy="76200"/>
                    <a:chOff x="8606298" y="2190750"/>
                    <a:chExt cx="337170" cy="76200"/>
                  </a:xfrm>
                </p:grpSpPr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F7535422-907F-7E48-D34F-1D054B573C3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606298" y="2190750"/>
                      <a:ext cx="76201" cy="762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AB5CF839-D814-1ADC-525C-49B542DF11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736784" y="2190750"/>
                      <a:ext cx="76201" cy="762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887F74B4-7DF4-8617-0CBF-74A81004F78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867267" y="2190750"/>
                      <a:ext cx="76201" cy="762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</p:grpSp>
            </p:grpSp>
          </p:grp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EB527873-81BA-2C22-FFD6-8204C8E716C4}"/>
                  </a:ext>
                </a:extLst>
              </p:cNvPr>
              <p:cNvSpPr/>
              <p:nvPr/>
            </p:nvSpPr>
            <p:spPr>
              <a:xfrm rot="16200000">
                <a:off x="5488076" y="3650283"/>
                <a:ext cx="83127" cy="16625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BE82453-F8EE-A473-30DF-1CA1245416D3}"/>
                  </a:ext>
                </a:extLst>
              </p:cNvPr>
              <p:cNvCxnSpPr>
                <a:stCxn id="74" idx="3"/>
                <a:endCxn id="74" idx="1"/>
              </p:cNvCxnSpPr>
              <p:nvPr/>
            </p:nvCxnSpPr>
            <p:spPr>
              <a:xfrm>
                <a:off x="5529640" y="3691847"/>
                <a:ext cx="0" cy="8312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F0F151D-7C4F-0988-BE6E-9701A151E247}"/>
                  </a:ext>
                </a:extLst>
              </p:cNvPr>
              <p:cNvSpPr/>
              <p:nvPr/>
            </p:nvSpPr>
            <p:spPr>
              <a:xfrm rot="16200000">
                <a:off x="5695894" y="3650283"/>
                <a:ext cx="83127" cy="16625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CBEC962-13D5-9BF2-3EE9-3A95F2DF9EC7}"/>
                  </a:ext>
                </a:extLst>
              </p:cNvPr>
              <p:cNvCxnSpPr>
                <a:stCxn id="76" idx="3"/>
                <a:endCxn id="76" idx="1"/>
              </p:cNvCxnSpPr>
              <p:nvPr/>
            </p:nvCxnSpPr>
            <p:spPr>
              <a:xfrm>
                <a:off x="5737458" y="3691847"/>
                <a:ext cx="0" cy="8312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935868E4-EBC2-E2E3-E19A-3B184D62C642}"/>
                  </a:ext>
                </a:extLst>
              </p:cNvPr>
              <p:cNvSpPr/>
              <p:nvPr/>
            </p:nvSpPr>
            <p:spPr>
              <a:xfrm rot="16200000">
                <a:off x="5906839" y="3650283"/>
                <a:ext cx="83127" cy="16625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7477EF4-739B-1286-67AC-62957EAEDB44}"/>
                  </a:ext>
                </a:extLst>
              </p:cNvPr>
              <p:cNvCxnSpPr>
                <a:stCxn id="78" idx="3"/>
                <a:endCxn id="78" idx="1"/>
              </p:cNvCxnSpPr>
              <p:nvPr/>
            </p:nvCxnSpPr>
            <p:spPr>
              <a:xfrm>
                <a:off x="5948403" y="3691847"/>
                <a:ext cx="0" cy="8312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791499-2C9B-F9AD-69EB-8713FB66243A}"/>
              </a:ext>
            </a:extLst>
          </p:cNvPr>
          <p:cNvGrpSpPr/>
          <p:nvPr/>
        </p:nvGrpSpPr>
        <p:grpSpPr>
          <a:xfrm>
            <a:off x="2674253" y="3319895"/>
            <a:ext cx="2871535" cy="166255"/>
            <a:chOff x="3128207" y="3319895"/>
            <a:chExt cx="2871535" cy="166255"/>
          </a:xfrm>
        </p:grpSpPr>
        <p:sp>
          <p:nvSpPr>
            <p:cNvPr id="539" name="Rounded Rectangle 538">
              <a:extLst>
                <a:ext uri="{FF2B5EF4-FFF2-40B4-BE49-F238E27FC236}">
                  <a16:creationId xmlns:a16="http://schemas.microsoft.com/office/drawing/2014/main" id="{E66882C8-9C48-728B-39D4-D5F540EA778A}"/>
                </a:ext>
              </a:extLst>
            </p:cNvPr>
            <p:cNvSpPr/>
            <p:nvPr/>
          </p:nvSpPr>
          <p:spPr>
            <a:xfrm>
              <a:off x="3128207" y="3319895"/>
              <a:ext cx="2871535" cy="166255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rimson Text" panose="02000503000000000000" pitchFamily="2" charset="77"/>
              </a:endParaRP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19CD956D-D3C2-ABA6-4FCC-066AD03749F2}"/>
                </a:ext>
              </a:extLst>
            </p:cNvPr>
            <p:cNvGrpSpPr/>
            <p:nvPr/>
          </p:nvGrpSpPr>
          <p:grpSpPr>
            <a:xfrm>
              <a:off x="3178599" y="3361459"/>
              <a:ext cx="166254" cy="83127"/>
              <a:chOff x="6248400" y="1848809"/>
              <a:chExt cx="304800" cy="152400"/>
            </a:xfrm>
          </p:grpSpPr>
          <p:sp>
            <p:nvSpPr>
              <p:cNvPr id="552" name="Rounded Rectangle 551">
                <a:extLst>
                  <a:ext uri="{FF2B5EF4-FFF2-40B4-BE49-F238E27FC236}">
                    <a16:creationId xmlns:a16="http://schemas.microsoft.com/office/drawing/2014/main" id="{45256D5E-566A-1E7D-F2E6-5F841EE140DA}"/>
                  </a:ext>
                </a:extLst>
              </p:cNvPr>
              <p:cNvSpPr/>
              <p:nvPr/>
            </p:nvSpPr>
            <p:spPr>
              <a:xfrm rot="16200000">
                <a:off x="6324600" y="1772609"/>
                <a:ext cx="152400" cy="3048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63C829DF-6631-553C-D53E-20E7F2C52966}"/>
                  </a:ext>
                </a:extLst>
              </p:cNvPr>
              <p:cNvCxnSpPr>
                <a:cxnSpLocks/>
                <a:stCxn id="552" idx="3"/>
                <a:endCxn id="552" idx="1"/>
              </p:cNvCxnSpPr>
              <p:nvPr/>
            </p:nvCxnSpPr>
            <p:spPr>
              <a:xfrm>
                <a:off x="6400800" y="1848809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9A3219F-1E60-45B9-AA85-DECA1C52483E}"/>
                </a:ext>
              </a:extLst>
            </p:cNvPr>
            <p:cNvGrpSpPr/>
            <p:nvPr/>
          </p:nvGrpSpPr>
          <p:grpSpPr>
            <a:xfrm>
              <a:off x="3386417" y="3361459"/>
              <a:ext cx="166254" cy="83127"/>
              <a:chOff x="6248400" y="1848809"/>
              <a:chExt cx="304800" cy="152400"/>
            </a:xfrm>
          </p:grpSpPr>
          <p:sp>
            <p:nvSpPr>
              <p:cNvPr id="550" name="Rounded Rectangle 549">
                <a:extLst>
                  <a:ext uri="{FF2B5EF4-FFF2-40B4-BE49-F238E27FC236}">
                    <a16:creationId xmlns:a16="http://schemas.microsoft.com/office/drawing/2014/main" id="{FFF10DF7-52E5-B82E-2E98-4CEBC74131BE}"/>
                  </a:ext>
                </a:extLst>
              </p:cNvPr>
              <p:cNvSpPr/>
              <p:nvPr/>
            </p:nvSpPr>
            <p:spPr>
              <a:xfrm rot="16200000">
                <a:off x="6324600" y="1772609"/>
                <a:ext cx="152400" cy="3048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51662464-12E7-E4A6-16E2-D068DB4E735A}"/>
                  </a:ext>
                </a:extLst>
              </p:cNvPr>
              <p:cNvCxnSpPr>
                <a:cxnSpLocks/>
                <a:stCxn id="550" idx="3"/>
                <a:endCxn id="550" idx="1"/>
              </p:cNvCxnSpPr>
              <p:nvPr/>
            </p:nvCxnSpPr>
            <p:spPr>
              <a:xfrm>
                <a:off x="6400800" y="1848809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84BE8D1C-0382-8781-8375-81F1C4BDD172}"/>
                </a:ext>
              </a:extLst>
            </p:cNvPr>
            <p:cNvGrpSpPr/>
            <p:nvPr/>
          </p:nvGrpSpPr>
          <p:grpSpPr>
            <a:xfrm>
              <a:off x="3597362" y="3361459"/>
              <a:ext cx="166254" cy="83127"/>
              <a:chOff x="6248400" y="1848809"/>
              <a:chExt cx="304800" cy="152400"/>
            </a:xfrm>
          </p:grpSpPr>
          <p:sp>
            <p:nvSpPr>
              <p:cNvPr id="548" name="Rounded Rectangle 547">
                <a:extLst>
                  <a:ext uri="{FF2B5EF4-FFF2-40B4-BE49-F238E27FC236}">
                    <a16:creationId xmlns:a16="http://schemas.microsoft.com/office/drawing/2014/main" id="{B3280D8E-C662-2694-5939-1656B34EEB02}"/>
                  </a:ext>
                </a:extLst>
              </p:cNvPr>
              <p:cNvSpPr/>
              <p:nvPr/>
            </p:nvSpPr>
            <p:spPr>
              <a:xfrm rot="16200000">
                <a:off x="6324600" y="1772609"/>
                <a:ext cx="152400" cy="3048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549" name="Straight Connector 548">
                <a:extLst>
                  <a:ext uri="{FF2B5EF4-FFF2-40B4-BE49-F238E27FC236}">
                    <a16:creationId xmlns:a16="http://schemas.microsoft.com/office/drawing/2014/main" id="{CC5C71BC-84CF-50BC-8EC7-592E60DFFB11}"/>
                  </a:ext>
                </a:extLst>
              </p:cNvPr>
              <p:cNvCxnSpPr>
                <a:cxnSpLocks/>
                <a:stCxn id="548" idx="3"/>
                <a:endCxn id="548" idx="1"/>
              </p:cNvCxnSpPr>
              <p:nvPr/>
            </p:nvCxnSpPr>
            <p:spPr>
              <a:xfrm>
                <a:off x="6400800" y="1848809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7" name="Rounded Rectangle 536">
              <a:extLst>
                <a:ext uri="{FF2B5EF4-FFF2-40B4-BE49-F238E27FC236}">
                  <a16:creationId xmlns:a16="http://schemas.microsoft.com/office/drawing/2014/main" id="{2BC8CE2A-84F5-1B2C-C0BF-D2C31BC733B5}"/>
                </a:ext>
              </a:extLst>
            </p:cNvPr>
            <p:cNvSpPr/>
            <p:nvPr/>
          </p:nvSpPr>
          <p:spPr>
            <a:xfrm rot="16200000">
              <a:off x="3844833" y="3319900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54E23EA5-C0C3-D183-AE6D-C0803EF1617B}"/>
                </a:ext>
              </a:extLst>
            </p:cNvPr>
            <p:cNvCxnSpPr>
              <a:cxnSpLocks/>
              <a:stCxn id="537" idx="3"/>
              <a:endCxn id="537" idx="1"/>
            </p:cNvCxnSpPr>
            <p:nvPr/>
          </p:nvCxnSpPr>
          <p:spPr>
            <a:xfrm>
              <a:off x="3886394" y="336146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5" name="Rounded Rectangle 534">
              <a:extLst>
                <a:ext uri="{FF2B5EF4-FFF2-40B4-BE49-F238E27FC236}">
                  <a16:creationId xmlns:a16="http://schemas.microsoft.com/office/drawing/2014/main" id="{096EA4C4-498E-6FD5-8F2E-FE66BA1DCEFF}"/>
                </a:ext>
              </a:extLst>
            </p:cNvPr>
            <p:cNvSpPr/>
            <p:nvPr/>
          </p:nvSpPr>
          <p:spPr>
            <a:xfrm rot="16200000">
              <a:off x="4052652" y="3319894"/>
              <a:ext cx="83128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2F9D0C32-09E6-A619-119C-41CF1ED250D2}"/>
                </a:ext>
              </a:extLst>
            </p:cNvPr>
            <p:cNvCxnSpPr>
              <a:cxnSpLocks/>
              <a:stCxn id="535" idx="3"/>
              <a:endCxn id="535" idx="1"/>
            </p:cNvCxnSpPr>
            <p:nvPr/>
          </p:nvCxnSpPr>
          <p:spPr>
            <a:xfrm>
              <a:off x="4094216" y="3361459"/>
              <a:ext cx="0" cy="831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3" name="Rounded Rectangle 532">
              <a:extLst>
                <a:ext uri="{FF2B5EF4-FFF2-40B4-BE49-F238E27FC236}">
                  <a16:creationId xmlns:a16="http://schemas.microsoft.com/office/drawing/2014/main" id="{A8BF27A7-18D0-C6A2-C12C-A9393311C47D}"/>
                </a:ext>
              </a:extLst>
            </p:cNvPr>
            <p:cNvSpPr/>
            <p:nvPr/>
          </p:nvSpPr>
          <p:spPr>
            <a:xfrm rot="16200000">
              <a:off x="4263598" y="3319895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21027FB7-A9C9-4BD6-7CFE-AFB293300937}"/>
                </a:ext>
              </a:extLst>
            </p:cNvPr>
            <p:cNvCxnSpPr>
              <a:cxnSpLocks/>
              <a:stCxn id="533" idx="3"/>
              <a:endCxn id="533" idx="1"/>
            </p:cNvCxnSpPr>
            <p:nvPr/>
          </p:nvCxnSpPr>
          <p:spPr>
            <a:xfrm>
              <a:off x="4305160" y="3361458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FC8A0E9B-D119-C136-524C-3597A8D97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66" y="3382240"/>
              <a:ext cx="41564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65762240-D92D-A4E3-1CB2-842E5C3F81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6939" y="3382240"/>
              <a:ext cx="41564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88E564D4-4DCE-3039-AB6A-4AEAE02FBD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8112" y="3382240"/>
              <a:ext cx="41564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45F245E-04B0-6175-D2B9-5F21E7C7BA13}"/>
                </a:ext>
              </a:extLst>
            </p:cNvPr>
            <p:cNvSpPr/>
            <p:nvPr/>
          </p:nvSpPr>
          <p:spPr>
            <a:xfrm rot="16200000">
              <a:off x="4471491" y="3320999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CD1F875-1323-9E5D-E550-559AFF717E55}"/>
                </a:ext>
              </a:extLst>
            </p:cNvPr>
            <p:cNvCxnSpPr>
              <a:stCxn id="22" idx="3"/>
              <a:endCxn id="22" idx="1"/>
            </p:cNvCxnSpPr>
            <p:nvPr/>
          </p:nvCxnSpPr>
          <p:spPr>
            <a:xfrm>
              <a:off x="4513054" y="336256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07F4640-E99A-C0FE-0A5D-F33CB2ABECE4}"/>
                </a:ext>
              </a:extLst>
            </p:cNvPr>
            <p:cNvSpPr/>
            <p:nvPr/>
          </p:nvSpPr>
          <p:spPr>
            <a:xfrm rot="16200000">
              <a:off x="4679309" y="3320999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F26159F-1988-EB8A-67C4-9506CC2F0FC6}"/>
                </a:ext>
              </a:extLst>
            </p:cNvPr>
            <p:cNvCxnSpPr>
              <a:stCxn id="27" idx="3"/>
              <a:endCxn id="27" idx="1"/>
            </p:cNvCxnSpPr>
            <p:nvPr/>
          </p:nvCxnSpPr>
          <p:spPr>
            <a:xfrm>
              <a:off x="4720872" y="336256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E51BC89-DFF6-1C37-3D16-6D1764D50DD7}"/>
                </a:ext>
              </a:extLst>
            </p:cNvPr>
            <p:cNvSpPr/>
            <p:nvPr/>
          </p:nvSpPr>
          <p:spPr>
            <a:xfrm rot="16200000">
              <a:off x="4890254" y="3320999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5CB16F-92EE-334E-89A4-F60D0CE3E985}"/>
                </a:ext>
              </a:extLst>
            </p:cNvPr>
            <p:cNvCxnSpPr>
              <a:stCxn id="29" idx="3"/>
              <a:endCxn id="29" idx="1"/>
            </p:cNvCxnSpPr>
            <p:nvPr/>
          </p:nvCxnSpPr>
          <p:spPr>
            <a:xfrm>
              <a:off x="4931817" y="336256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18E7CD8-9D7A-3CDA-BD0D-7B0D799488A5}"/>
                </a:ext>
              </a:extLst>
            </p:cNvPr>
            <p:cNvSpPr/>
            <p:nvPr/>
          </p:nvSpPr>
          <p:spPr>
            <a:xfrm rot="16200000">
              <a:off x="5096161" y="3321003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D4AAC2-CB73-F103-FE2A-28668969E3C4}"/>
                </a:ext>
              </a:extLst>
            </p:cNvPr>
            <p:cNvCxnSpPr>
              <a:stCxn id="34" idx="3"/>
              <a:endCxn id="34" idx="1"/>
            </p:cNvCxnSpPr>
            <p:nvPr/>
          </p:nvCxnSpPr>
          <p:spPr>
            <a:xfrm>
              <a:off x="5137722" y="3362565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4245822-BB46-14DF-ADE4-47D4626E784E}"/>
                </a:ext>
              </a:extLst>
            </p:cNvPr>
            <p:cNvSpPr/>
            <p:nvPr/>
          </p:nvSpPr>
          <p:spPr>
            <a:xfrm rot="16200000">
              <a:off x="5303980" y="3320997"/>
              <a:ext cx="83128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97407FD-8727-C087-3D36-F5EC4FE0E09C}"/>
                </a:ext>
              </a:extLst>
            </p:cNvPr>
            <p:cNvCxnSpPr>
              <a:stCxn id="36" idx="3"/>
              <a:endCxn id="36" idx="1"/>
            </p:cNvCxnSpPr>
            <p:nvPr/>
          </p:nvCxnSpPr>
          <p:spPr>
            <a:xfrm>
              <a:off x="5345544" y="3362562"/>
              <a:ext cx="0" cy="831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2CE23B5-DA91-74B6-2AD1-3226722024ED}"/>
                </a:ext>
              </a:extLst>
            </p:cNvPr>
            <p:cNvSpPr/>
            <p:nvPr/>
          </p:nvSpPr>
          <p:spPr>
            <a:xfrm rot="16200000">
              <a:off x="5514926" y="3320998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rimson Text" panose="02000503000000000000" pitchFamily="2" charset="77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CC6689F-7EFE-EF4C-85E6-7528A0116CE7}"/>
                </a:ext>
              </a:extLst>
            </p:cNvPr>
            <p:cNvCxnSpPr>
              <a:stCxn id="39" idx="3"/>
              <a:endCxn id="39" idx="1"/>
            </p:cNvCxnSpPr>
            <p:nvPr/>
          </p:nvCxnSpPr>
          <p:spPr>
            <a:xfrm>
              <a:off x="5556488" y="3362561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9E4A2B-6530-7777-352B-0A33596F6E2F}"/>
              </a:ext>
            </a:extLst>
          </p:cNvPr>
          <p:cNvGrpSpPr/>
          <p:nvPr/>
        </p:nvGrpSpPr>
        <p:grpSpPr>
          <a:xfrm>
            <a:off x="5611945" y="3316747"/>
            <a:ext cx="2871535" cy="166255"/>
            <a:chOff x="3128207" y="3319895"/>
            <a:chExt cx="2871535" cy="166255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C93D44CF-4FD9-D299-4DBB-9D35522D1461}"/>
                </a:ext>
              </a:extLst>
            </p:cNvPr>
            <p:cNvSpPr/>
            <p:nvPr/>
          </p:nvSpPr>
          <p:spPr>
            <a:xfrm>
              <a:off x="3128207" y="3319895"/>
              <a:ext cx="2871535" cy="166255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RIMSON TEXT" panose="02000503000000000000" pitchFamily="2" charset="77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FC17D2A-2979-E37A-40C2-2160EBE23311}"/>
                </a:ext>
              </a:extLst>
            </p:cNvPr>
            <p:cNvGrpSpPr/>
            <p:nvPr/>
          </p:nvGrpSpPr>
          <p:grpSpPr>
            <a:xfrm>
              <a:off x="3178599" y="3361459"/>
              <a:ext cx="166254" cy="83127"/>
              <a:chOff x="6248400" y="1848809"/>
              <a:chExt cx="304800" cy="152400"/>
            </a:xfrm>
          </p:grpSpPr>
          <p:sp>
            <p:nvSpPr>
              <p:cNvPr id="466" name="Rounded Rectangle 465">
                <a:extLst>
                  <a:ext uri="{FF2B5EF4-FFF2-40B4-BE49-F238E27FC236}">
                    <a16:creationId xmlns:a16="http://schemas.microsoft.com/office/drawing/2014/main" id="{5F60AF86-DEF4-FF04-2F41-B9BFC2DF012F}"/>
                  </a:ext>
                </a:extLst>
              </p:cNvPr>
              <p:cNvSpPr/>
              <p:nvPr/>
            </p:nvSpPr>
            <p:spPr>
              <a:xfrm rot="16200000">
                <a:off x="6324600" y="1772609"/>
                <a:ext cx="152400" cy="3048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AC0A1B9B-1955-911A-BE4E-CE9D19029D68}"/>
                  </a:ext>
                </a:extLst>
              </p:cNvPr>
              <p:cNvCxnSpPr>
                <a:cxnSpLocks/>
                <a:stCxn id="466" idx="3"/>
                <a:endCxn id="466" idx="1"/>
              </p:cNvCxnSpPr>
              <p:nvPr/>
            </p:nvCxnSpPr>
            <p:spPr>
              <a:xfrm>
                <a:off x="6400800" y="1848809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D581EA6-8BD6-9940-C2F4-E14BB63DE64C}"/>
                </a:ext>
              </a:extLst>
            </p:cNvPr>
            <p:cNvGrpSpPr/>
            <p:nvPr/>
          </p:nvGrpSpPr>
          <p:grpSpPr>
            <a:xfrm>
              <a:off x="3386417" y="3361459"/>
              <a:ext cx="166254" cy="83127"/>
              <a:chOff x="6248400" y="1848809"/>
              <a:chExt cx="304800" cy="152400"/>
            </a:xfrm>
          </p:grpSpPr>
          <p:sp>
            <p:nvSpPr>
              <p:cNvPr id="464" name="Rounded Rectangle 463">
                <a:extLst>
                  <a:ext uri="{FF2B5EF4-FFF2-40B4-BE49-F238E27FC236}">
                    <a16:creationId xmlns:a16="http://schemas.microsoft.com/office/drawing/2014/main" id="{30C81D05-928B-9024-611F-FAA73F0DB5CC}"/>
                  </a:ext>
                </a:extLst>
              </p:cNvPr>
              <p:cNvSpPr/>
              <p:nvPr/>
            </p:nvSpPr>
            <p:spPr>
              <a:xfrm rot="16200000">
                <a:off x="6324600" y="1772609"/>
                <a:ext cx="152400" cy="3048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8739B71C-1FC5-77BF-1404-1536A8DF95C3}"/>
                  </a:ext>
                </a:extLst>
              </p:cNvPr>
              <p:cNvCxnSpPr>
                <a:cxnSpLocks/>
                <a:stCxn id="464" idx="3"/>
                <a:endCxn id="464" idx="1"/>
              </p:cNvCxnSpPr>
              <p:nvPr/>
            </p:nvCxnSpPr>
            <p:spPr>
              <a:xfrm>
                <a:off x="6400800" y="1848809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D91B740-B505-F142-8983-9F26863F8EFC}"/>
                </a:ext>
              </a:extLst>
            </p:cNvPr>
            <p:cNvGrpSpPr/>
            <p:nvPr/>
          </p:nvGrpSpPr>
          <p:grpSpPr>
            <a:xfrm>
              <a:off x="3597362" y="3361459"/>
              <a:ext cx="166254" cy="83127"/>
              <a:chOff x="6248400" y="1848809"/>
              <a:chExt cx="304800" cy="152400"/>
            </a:xfrm>
          </p:grpSpPr>
          <p:sp>
            <p:nvSpPr>
              <p:cNvPr id="462" name="Rounded Rectangle 461">
                <a:extLst>
                  <a:ext uri="{FF2B5EF4-FFF2-40B4-BE49-F238E27FC236}">
                    <a16:creationId xmlns:a16="http://schemas.microsoft.com/office/drawing/2014/main" id="{36DA602F-9F47-5CCF-53E6-3B4D3F9B204A}"/>
                  </a:ext>
                </a:extLst>
              </p:cNvPr>
              <p:cNvSpPr/>
              <p:nvPr/>
            </p:nvSpPr>
            <p:spPr>
              <a:xfrm rot="16200000">
                <a:off x="6324600" y="1772609"/>
                <a:ext cx="152400" cy="3048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A632C7E6-3FFB-4DCD-6912-C5B35232E004}"/>
                  </a:ext>
                </a:extLst>
              </p:cNvPr>
              <p:cNvCxnSpPr>
                <a:cxnSpLocks/>
                <a:stCxn id="462" idx="3"/>
                <a:endCxn id="462" idx="1"/>
              </p:cNvCxnSpPr>
              <p:nvPr/>
            </p:nvCxnSpPr>
            <p:spPr>
              <a:xfrm>
                <a:off x="6400800" y="1848809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BA1DFF6-7F1D-05AD-8D3A-D244B36A86D2}"/>
                </a:ext>
              </a:extLst>
            </p:cNvPr>
            <p:cNvSpPr/>
            <p:nvPr/>
          </p:nvSpPr>
          <p:spPr>
            <a:xfrm rot="16200000">
              <a:off x="3844833" y="3319900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6CBDDCB-FDE3-ED11-79F6-4C7A94D16192}"/>
                </a:ext>
              </a:extLst>
            </p:cNvPr>
            <p:cNvCxnSpPr>
              <a:cxnSpLocks/>
              <a:stCxn id="51" idx="3"/>
              <a:endCxn id="51" idx="1"/>
            </p:cNvCxnSpPr>
            <p:nvPr/>
          </p:nvCxnSpPr>
          <p:spPr>
            <a:xfrm>
              <a:off x="3886394" y="336146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F8A7695E-7AC3-28A9-4343-F285EA1AD6AD}"/>
                </a:ext>
              </a:extLst>
            </p:cNvPr>
            <p:cNvSpPr/>
            <p:nvPr/>
          </p:nvSpPr>
          <p:spPr>
            <a:xfrm rot="16200000">
              <a:off x="4052652" y="3319894"/>
              <a:ext cx="83128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AC93620-D778-AB43-E96F-16FCFF7487F2}"/>
                </a:ext>
              </a:extLst>
            </p:cNvPr>
            <p:cNvCxnSpPr>
              <a:cxnSpLocks/>
              <a:stCxn id="53" idx="3"/>
              <a:endCxn id="53" idx="1"/>
            </p:cNvCxnSpPr>
            <p:nvPr/>
          </p:nvCxnSpPr>
          <p:spPr>
            <a:xfrm>
              <a:off x="4094216" y="3361459"/>
              <a:ext cx="0" cy="831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99C69F2A-3038-8F63-3104-00AF1B3BB343}"/>
                </a:ext>
              </a:extLst>
            </p:cNvPr>
            <p:cNvSpPr/>
            <p:nvPr/>
          </p:nvSpPr>
          <p:spPr>
            <a:xfrm rot="16200000">
              <a:off x="4263598" y="3319895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872E0E9-2876-9B40-D185-E64C65E47D13}"/>
                </a:ext>
              </a:extLst>
            </p:cNvPr>
            <p:cNvCxnSpPr>
              <a:cxnSpLocks/>
              <a:stCxn id="56" idx="3"/>
              <a:endCxn id="56" idx="1"/>
            </p:cNvCxnSpPr>
            <p:nvPr/>
          </p:nvCxnSpPr>
          <p:spPr>
            <a:xfrm>
              <a:off x="4305160" y="3361458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FB492BB-34D7-CEFD-70C4-0DAB4D18E8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66" y="3382240"/>
              <a:ext cx="41564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17EF0DCE-E507-CACE-4496-90C1A23B8F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6939" y="3382240"/>
              <a:ext cx="41564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72C5C561-79E4-F51D-8670-2439DC761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8112" y="3382240"/>
              <a:ext cx="41564" cy="41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sp>
          <p:nvSpPr>
            <p:cNvPr id="450" name="Rounded Rectangle 449">
              <a:extLst>
                <a:ext uri="{FF2B5EF4-FFF2-40B4-BE49-F238E27FC236}">
                  <a16:creationId xmlns:a16="http://schemas.microsoft.com/office/drawing/2014/main" id="{1C3F2769-E959-967A-8A8E-646C9D192EE5}"/>
                </a:ext>
              </a:extLst>
            </p:cNvPr>
            <p:cNvSpPr/>
            <p:nvPr/>
          </p:nvSpPr>
          <p:spPr>
            <a:xfrm rot="16200000">
              <a:off x="4471491" y="3320999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0D84BF26-EA16-6203-EC4B-171A84C67F4E}"/>
                </a:ext>
              </a:extLst>
            </p:cNvPr>
            <p:cNvCxnSpPr>
              <a:stCxn id="450" idx="3"/>
              <a:endCxn id="450" idx="1"/>
            </p:cNvCxnSpPr>
            <p:nvPr/>
          </p:nvCxnSpPr>
          <p:spPr>
            <a:xfrm>
              <a:off x="4513054" y="336256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Rounded Rectangle 451">
              <a:extLst>
                <a:ext uri="{FF2B5EF4-FFF2-40B4-BE49-F238E27FC236}">
                  <a16:creationId xmlns:a16="http://schemas.microsoft.com/office/drawing/2014/main" id="{6FF1203D-03F7-3852-ED15-D09CE1D2E355}"/>
                </a:ext>
              </a:extLst>
            </p:cNvPr>
            <p:cNvSpPr/>
            <p:nvPr/>
          </p:nvSpPr>
          <p:spPr>
            <a:xfrm rot="16200000">
              <a:off x="4679309" y="3320999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24567183-5696-85E8-0A77-4104EFBEFBA4}"/>
                </a:ext>
              </a:extLst>
            </p:cNvPr>
            <p:cNvCxnSpPr>
              <a:stCxn id="452" idx="3"/>
              <a:endCxn id="452" idx="1"/>
            </p:cNvCxnSpPr>
            <p:nvPr/>
          </p:nvCxnSpPr>
          <p:spPr>
            <a:xfrm>
              <a:off x="4720872" y="336256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Rounded Rectangle 453">
              <a:extLst>
                <a:ext uri="{FF2B5EF4-FFF2-40B4-BE49-F238E27FC236}">
                  <a16:creationId xmlns:a16="http://schemas.microsoft.com/office/drawing/2014/main" id="{1CDC9E7B-7959-0CC4-393B-B2CAAB9F91A7}"/>
                </a:ext>
              </a:extLst>
            </p:cNvPr>
            <p:cNvSpPr/>
            <p:nvPr/>
          </p:nvSpPr>
          <p:spPr>
            <a:xfrm rot="16200000">
              <a:off x="4890254" y="3320999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6AE16C7A-9FEA-FD7E-A14A-466852249C2B}"/>
                </a:ext>
              </a:extLst>
            </p:cNvPr>
            <p:cNvCxnSpPr>
              <a:stCxn id="454" idx="3"/>
              <a:endCxn id="454" idx="1"/>
            </p:cNvCxnSpPr>
            <p:nvPr/>
          </p:nvCxnSpPr>
          <p:spPr>
            <a:xfrm>
              <a:off x="4931817" y="336256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Rounded Rectangle 455">
              <a:extLst>
                <a:ext uri="{FF2B5EF4-FFF2-40B4-BE49-F238E27FC236}">
                  <a16:creationId xmlns:a16="http://schemas.microsoft.com/office/drawing/2014/main" id="{81C03027-D639-2FF0-C076-81AED7AD9848}"/>
                </a:ext>
              </a:extLst>
            </p:cNvPr>
            <p:cNvSpPr/>
            <p:nvPr/>
          </p:nvSpPr>
          <p:spPr>
            <a:xfrm rot="16200000">
              <a:off x="5096161" y="3321003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C415BDE1-F09E-E046-BA1A-08E422AAB1EE}"/>
                </a:ext>
              </a:extLst>
            </p:cNvPr>
            <p:cNvCxnSpPr>
              <a:stCxn id="456" idx="3"/>
              <a:endCxn id="456" idx="1"/>
            </p:cNvCxnSpPr>
            <p:nvPr/>
          </p:nvCxnSpPr>
          <p:spPr>
            <a:xfrm>
              <a:off x="5137722" y="3362565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Rounded Rectangle 457">
              <a:extLst>
                <a:ext uri="{FF2B5EF4-FFF2-40B4-BE49-F238E27FC236}">
                  <a16:creationId xmlns:a16="http://schemas.microsoft.com/office/drawing/2014/main" id="{0A498CD9-B62E-89BD-8CD8-667D85F26BC6}"/>
                </a:ext>
              </a:extLst>
            </p:cNvPr>
            <p:cNvSpPr/>
            <p:nvPr/>
          </p:nvSpPr>
          <p:spPr>
            <a:xfrm rot="16200000">
              <a:off x="5303980" y="3320997"/>
              <a:ext cx="83128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06549D09-F0EB-2CD7-5546-592E29F65AB9}"/>
                </a:ext>
              </a:extLst>
            </p:cNvPr>
            <p:cNvCxnSpPr>
              <a:stCxn id="458" idx="3"/>
              <a:endCxn id="458" idx="1"/>
            </p:cNvCxnSpPr>
            <p:nvPr/>
          </p:nvCxnSpPr>
          <p:spPr>
            <a:xfrm>
              <a:off x="5345544" y="3362562"/>
              <a:ext cx="0" cy="831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Rounded Rectangle 459">
              <a:extLst>
                <a:ext uri="{FF2B5EF4-FFF2-40B4-BE49-F238E27FC236}">
                  <a16:creationId xmlns:a16="http://schemas.microsoft.com/office/drawing/2014/main" id="{A1EC89CC-F8A8-7B4E-994E-D8EFBE0D89B3}"/>
                </a:ext>
              </a:extLst>
            </p:cNvPr>
            <p:cNvSpPr/>
            <p:nvPr/>
          </p:nvSpPr>
          <p:spPr>
            <a:xfrm rot="16200000">
              <a:off x="5514926" y="3320998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D0CB50D5-0975-B38F-AF11-245F7A7E6B9D}"/>
                </a:ext>
              </a:extLst>
            </p:cNvPr>
            <p:cNvCxnSpPr>
              <a:stCxn id="460" idx="3"/>
              <a:endCxn id="460" idx="1"/>
            </p:cNvCxnSpPr>
            <p:nvPr/>
          </p:nvCxnSpPr>
          <p:spPr>
            <a:xfrm>
              <a:off x="5556488" y="3362561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63142B7-9285-86F3-48F1-9B3E02CB0B25}"/>
              </a:ext>
            </a:extLst>
          </p:cNvPr>
          <p:cNvGrpSpPr/>
          <p:nvPr/>
        </p:nvGrpSpPr>
        <p:grpSpPr>
          <a:xfrm>
            <a:off x="58244" y="1573979"/>
            <a:ext cx="8331080" cy="639445"/>
            <a:chOff x="76200" y="1508977"/>
            <a:chExt cx="8331080" cy="63944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E82E81-E2D7-B116-7A57-BD4397AFC15A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1809750"/>
              <a:ext cx="8331080" cy="2417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3429E696-BA5D-FD72-CC38-235694044AE5}"/>
                </a:ext>
              </a:extLst>
            </p:cNvPr>
            <p:cNvSpPr txBox="1"/>
            <p:nvPr/>
          </p:nvSpPr>
          <p:spPr>
            <a:xfrm>
              <a:off x="7608663" y="1508977"/>
              <a:ext cx="798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CRIMSON TEXT" panose="02000503000000000000" pitchFamily="2" charset="77"/>
                </a:rPr>
                <a:t>Memory</a:t>
              </a: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52A173FC-5DAB-C6BB-B204-A7F6F3CDF85F}"/>
                </a:ext>
              </a:extLst>
            </p:cNvPr>
            <p:cNvSpPr txBox="1"/>
            <p:nvPr/>
          </p:nvSpPr>
          <p:spPr>
            <a:xfrm>
              <a:off x="7900410" y="1840645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CRIMSON TEXT" panose="02000503000000000000" pitchFamily="2" charset="77"/>
                </a:rPr>
                <a:t>Disk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25DD29-82FE-DD20-B45D-277C1B33D294}"/>
              </a:ext>
            </a:extLst>
          </p:cNvPr>
          <p:cNvGrpSpPr/>
          <p:nvPr/>
        </p:nvGrpSpPr>
        <p:grpSpPr>
          <a:xfrm>
            <a:off x="3186547" y="1276350"/>
            <a:ext cx="166253" cy="83128"/>
            <a:chOff x="3086522" y="1421822"/>
            <a:chExt cx="166253" cy="8312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D33D62E-4D80-BBFB-6C28-058BDFCDF095}"/>
                </a:ext>
              </a:extLst>
            </p:cNvPr>
            <p:cNvSpPr/>
            <p:nvPr/>
          </p:nvSpPr>
          <p:spPr>
            <a:xfrm rot="16200000">
              <a:off x="3128085" y="1380259"/>
              <a:ext cx="83128" cy="1662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01BED95-9AE8-02EC-95CD-8CCC4A4B6EC0}"/>
                </a:ext>
              </a:extLst>
            </p:cNvPr>
            <p:cNvCxnSpPr>
              <a:stCxn id="5" idx="3"/>
              <a:endCxn id="5" idx="1"/>
            </p:cNvCxnSpPr>
            <p:nvPr/>
          </p:nvCxnSpPr>
          <p:spPr>
            <a:xfrm>
              <a:off x="3169650" y="1421822"/>
              <a:ext cx="0" cy="831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13DDD3-9FFB-1183-8834-1C5647DAB23A}"/>
              </a:ext>
            </a:extLst>
          </p:cNvPr>
          <p:cNvGrpSpPr/>
          <p:nvPr/>
        </p:nvGrpSpPr>
        <p:grpSpPr>
          <a:xfrm>
            <a:off x="2905571" y="1276350"/>
            <a:ext cx="166253" cy="83128"/>
            <a:chOff x="2805546" y="1421822"/>
            <a:chExt cx="166253" cy="8312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40846C0-9B27-FF56-7853-B58DC9A820DF}"/>
                </a:ext>
              </a:extLst>
            </p:cNvPr>
            <p:cNvSpPr/>
            <p:nvPr/>
          </p:nvSpPr>
          <p:spPr>
            <a:xfrm rot="16200000">
              <a:off x="2847109" y="1380259"/>
              <a:ext cx="83128" cy="1662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118DF4-E0D1-5E59-AA06-B889F1E0EF35}"/>
                </a:ext>
              </a:extLst>
            </p:cNvPr>
            <p:cNvCxnSpPr>
              <a:stCxn id="7" idx="3"/>
              <a:endCxn id="7" idx="1"/>
            </p:cNvCxnSpPr>
            <p:nvPr/>
          </p:nvCxnSpPr>
          <p:spPr>
            <a:xfrm>
              <a:off x="2888674" y="1421822"/>
              <a:ext cx="0" cy="831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AAD73230-2FD0-9AA7-034B-D1BBF79CC538}"/>
              </a:ext>
            </a:extLst>
          </p:cNvPr>
          <p:cNvCxnSpPr>
            <a:cxnSpLocks/>
            <a:stCxn id="565" idx="1"/>
            <a:endCxn id="7" idx="3"/>
          </p:cNvCxnSpPr>
          <p:nvPr/>
        </p:nvCxnSpPr>
        <p:spPr>
          <a:xfrm rot="5400000">
            <a:off x="2945790" y="1104867"/>
            <a:ext cx="214392" cy="128574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35E8C0C5-A338-7B8A-730C-F704B2D7BCC8}"/>
              </a:ext>
            </a:extLst>
          </p:cNvPr>
          <p:cNvCxnSpPr>
            <a:cxnSpLocks/>
            <a:stCxn id="565" idx="1"/>
            <a:endCxn id="5" idx="3"/>
          </p:cNvCxnSpPr>
          <p:nvPr/>
        </p:nvCxnSpPr>
        <p:spPr>
          <a:xfrm rot="16200000" flipH="1">
            <a:off x="3086278" y="1092953"/>
            <a:ext cx="214392" cy="152402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5F8E8C-6E64-7096-8DBF-BBE00893831A}"/>
              </a:ext>
            </a:extLst>
          </p:cNvPr>
          <p:cNvGrpSpPr/>
          <p:nvPr/>
        </p:nvGrpSpPr>
        <p:grpSpPr>
          <a:xfrm>
            <a:off x="3338947" y="1574222"/>
            <a:ext cx="166253" cy="83128"/>
            <a:chOff x="3086522" y="1421822"/>
            <a:chExt cx="166253" cy="8312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6F698CB-8EAA-C9AD-3099-E1540E866260}"/>
                </a:ext>
              </a:extLst>
            </p:cNvPr>
            <p:cNvSpPr/>
            <p:nvPr/>
          </p:nvSpPr>
          <p:spPr>
            <a:xfrm rot="16200000">
              <a:off x="3128085" y="1380259"/>
              <a:ext cx="83128" cy="1662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D1F7B9E-FFC9-16C3-8EE6-25DD3E21354C}"/>
                </a:ext>
              </a:extLst>
            </p:cNvPr>
            <p:cNvCxnSpPr>
              <a:stCxn id="43" idx="3"/>
              <a:endCxn id="43" idx="1"/>
            </p:cNvCxnSpPr>
            <p:nvPr/>
          </p:nvCxnSpPr>
          <p:spPr>
            <a:xfrm>
              <a:off x="3169650" y="1421822"/>
              <a:ext cx="0" cy="831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34C787-905B-C113-CE84-7C45A1CA6AA5}"/>
              </a:ext>
            </a:extLst>
          </p:cNvPr>
          <p:cNvGrpSpPr/>
          <p:nvPr/>
        </p:nvGrpSpPr>
        <p:grpSpPr>
          <a:xfrm>
            <a:off x="3057971" y="1574222"/>
            <a:ext cx="166253" cy="83128"/>
            <a:chOff x="2805546" y="1421822"/>
            <a:chExt cx="166253" cy="83128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5A278AD6-A0A5-9B22-E668-34CD7B8E84A4}"/>
                </a:ext>
              </a:extLst>
            </p:cNvPr>
            <p:cNvSpPr/>
            <p:nvPr/>
          </p:nvSpPr>
          <p:spPr>
            <a:xfrm rot="16200000">
              <a:off x="2847109" y="1380259"/>
              <a:ext cx="83128" cy="1662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D6AE544-F374-EEFB-C7D9-0433B6CEE645}"/>
                </a:ext>
              </a:extLst>
            </p:cNvPr>
            <p:cNvCxnSpPr>
              <a:stCxn id="47" idx="3"/>
              <a:endCxn id="47" idx="1"/>
            </p:cNvCxnSpPr>
            <p:nvPr/>
          </p:nvCxnSpPr>
          <p:spPr>
            <a:xfrm>
              <a:off x="2888674" y="1421822"/>
              <a:ext cx="0" cy="831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43D07168-488C-D115-2123-892D65CCBBFE}"/>
              </a:ext>
            </a:extLst>
          </p:cNvPr>
          <p:cNvCxnSpPr>
            <a:cxnSpLocks/>
            <a:endCxn id="47" idx="3"/>
          </p:cNvCxnSpPr>
          <p:nvPr/>
        </p:nvCxnSpPr>
        <p:spPr>
          <a:xfrm rot="5400000">
            <a:off x="3098190" y="1402739"/>
            <a:ext cx="214392" cy="128574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B67FD04-D10D-DA72-4362-5ED789CE027E}"/>
              </a:ext>
            </a:extLst>
          </p:cNvPr>
          <p:cNvCxnSpPr>
            <a:cxnSpLocks/>
            <a:stCxn id="5" idx="1"/>
            <a:endCxn id="43" idx="3"/>
          </p:cNvCxnSpPr>
          <p:nvPr/>
        </p:nvCxnSpPr>
        <p:spPr>
          <a:xfrm rot="16200000" flipH="1">
            <a:off x="3238503" y="1390650"/>
            <a:ext cx="214744" cy="1524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Right Arrow 468">
            <a:extLst>
              <a:ext uri="{FF2B5EF4-FFF2-40B4-BE49-F238E27FC236}">
                <a16:creationId xmlns:a16="http://schemas.microsoft.com/office/drawing/2014/main" id="{6CA0BC8A-75D7-51F5-CD69-3848F3893D64}"/>
              </a:ext>
            </a:extLst>
          </p:cNvPr>
          <p:cNvSpPr/>
          <p:nvPr/>
        </p:nvSpPr>
        <p:spPr>
          <a:xfrm>
            <a:off x="395203" y="904789"/>
            <a:ext cx="1066800" cy="32580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Write: (k1, v1)</a:t>
            </a:r>
          </a:p>
        </p:txBody>
      </p: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C1BD2689-D549-7889-EFBB-FBA74FDC7D4A}"/>
              </a:ext>
            </a:extLst>
          </p:cNvPr>
          <p:cNvGrpSpPr/>
          <p:nvPr/>
        </p:nvGrpSpPr>
        <p:grpSpPr>
          <a:xfrm>
            <a:off x="2813983" y="1359478"/>
            <a:ext cx="174716" cy="297630"/>
            <a:chOff x="2813983" y="1359478"/>
            <a:chExt cx="174716" cy="297630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F51C028F-5D36-4544-A4F5-02927410AD79}"/>
                </a:ext>
              </a:extLst>
            </p:cNvPr>
            <p:cNvGrpSpPr/>
            <p:nvPr/>
          </p:nvGrpSpPr>
          <p:grpSpPr>
            <a:xfrm>
              <a:off x="2813983" y="1573980"/>
              <a:ext cx="166253" cy="83128"/>
              <a:chOff x="2805546" y="1421822"/>
              <a:chExt cx="166253" cy="83128"/>
            </a:xfrm>
          </p:grpSpPr>
          <p:sp>
            <p:nvSpPr>
              <p:cNvPr id="489" name="Rounded Rectangle 488">
                <a:extLst>
                  <a:ext uri="{FF2B5EF4-FFF2-40B4-BE49-F238E27FC236}">
                    <a16:creationId xmlns:a16="http://schemas.microsoft.com/office/drawing/2014/main" id="{69FD61E2-40F0-7E3D-014D-526D220F9AA5}"/>
                  </a:ext>
                </a:extLst>
              </p:cNvPr>
              <p:cNvSpPr/>
              <p:nvPr/>
            </p:nvSpPr>
            <p:spPr>
              <a:xfrm rot="16200000">
                <a:off x="2847109" y="1380259"/>
                <a:ext cx="83128" cy="16625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94FF915D-6A59-305B-7086-77D48CA5366F}"/>
                  </a:ext>
                </a:extLst>
              </p:cNvPr>
              <p:cNvCxnSpPr>
                <a:cxnSpLocks/>
                <a:stCxn id="489" idx="3"/>
                <a:endCxn id="489" idx="1"/>
              </p:cNvCxnSpPr>
              <p:nvPr/>
            </p:nvCxnSpPr>
            <p:spPr>
              <a:xfrm>
                <a:off x="2888674" y="1421822"/>
                <a:ext cx="0" cy="8312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4" name="Elbow Connector 493">
              <a:extLst>
                <a:ext uri="{FF2B5EF4-FFF2-40B4-BE49-F238E27FC236}">
                  <a16:creationId xmlns:a16="http://schemas.microsoft.com/office/drawing/2014/main" id="{2EE14C32-68B6-8E67-C16D-078CA21D66F4}"/>
                </a:ext>
              </a:extLst>
            </p:cNvPr>
            <p:cNvCxnSpPr>
              <a:cxnSpLocks/>
              <a:stCxn id="7" idx="1"/>
              <a:endCxn id="489" idx="3"/>
            </p:cNvCxnSpPr>
            <p:nvPr/>
          </p:nvCxnSpPr>
          <p:spPr>
            <a:xfrm rot="5400000">
              <a:off x="2835654" y="1420935"/>
              <a:ext cx="214502" cy="9158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8" name="Right Arrow 497">
            <a:extLst>
              <a:ext uri="{FF2B5EF4-FFF2-40B4-BE49-F238E27FC236}">
                <a16:creationId xmlns:a16="http://schemas.microsoft.com/office/drawing/2014/main" id="{D9CA8E78-3298-2AB3-8B77-D7723AB73DCE}"/>
              </a:ext>
            </a:extLst>
          </p:cNvPr>
          <p:cNvSpPr/>
          <p:nvPr/>
        </p:nvSpPr>
        <p:spPr>
          <a:xfrm>
            <a:off x="395203" y="904789"/>
            <a:ext cx="1066800" cy="32580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Write: (k2, v2)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9A41CCAA-3AAF-340F-1963-EAE42E2644DB}"/>
              </a:ext>
            </a:extLst>
          </p:cNvPr>
          <p:cNvSpPr txBox="1"/>
          <p:nvPr/>
        </p:nvSpPr>
        <p:spPr>
          <a:xfrm>
            <a:off x="1372559" y="1226736"/>
            <a:ext cx="136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  <a:latin typeface="CRIMSON TEXT" panose="02000503000000000000" pitchFamily="2" charset="77"/>
              </a:rPr>
              <a:t>Memtable</a:t>
            </a:r>
            <a:r>
              <a:rPr lang="en-US" sz="1400" dirty="0">
                <a:solidFill>
                  <a:srgbClr val="C00000"/>
                </a:solidFill>
                <a:latin typeface="CRIMSON TEXT" panose="02000503000000000000" pitchFamily="2" charset="77"/>
              </a:rPr>
              <a:t> is full</a:t>
            </a:r>
          </a:p>
        </p:txBody>
      </p:sp>
      <p:sp>
        <p:nvSpPr>
          <p:cNvPr id="503" name="Rounded Rectangle 502">
            <a:extLst>
              <a:ext uri="{FF2B5EF4-FFF2-40B4-BE49-F238E27FC236}">
                <a16:creationId xmlns:a16="http://schemas.microsoft.com/office/drawing/2014/main" id="{5C927174-F788-869D-0378-68F12B0B0450}"/>
              </a:ext>
            </a:extLst>
          </p:cNvPr>
          <p:cNvSpPr/>
          <p:nvPr/>
        </p:nvSpPr>
        <p:spPr>
          <a:xfrm>
            <a:off x="3662902" y="939241"/>
            <a:ext cx="914400" cy="789489"/>
          </a:xfrm>
          <a:prstGeom prst="roundRect">
            <a:avLst>
              <a:gd name="adj" fmla="val 358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New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Memtable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RIMSON TEXT" panose="02000503000000000000" pitchFamily="2" charset="77"/>
            </a:endParaRPr>
          </a:p>
        </p:txBody>
      </p:sp>
      <p:pic>
        <p:nvPicPr>
          <p:cNvPr id="504" name="Picture 31">
            <a:extLst>
              <a:ext uri="{FF2B5EF4-FFF2-40B4-BE49-F238E27FC236}">
                <a16:creationId xmlns:a16="http://schemas.microsoft.com/office/drawing/2014/main" id="{DB5A92C0-2A5B-85FC-0A2C-A385010FC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2434048" y="1015604"/>
            <a:ext cx="14044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8" name="Group 527">
            <a:extLst>
              <a:ext uri="{FF2B5EF4-FFF2-40B4-BE49-F238E27FC236}">
                <a16:creationId xmlns:a16="http://schemas.microsoft.com/office/drawing/2014/main" id="{E12B3233-7687-E6CB-2429-1F18082AD947}"/>
              </a:ext>
            </a:extLst>
          </p:cNvPr>
          <p:cNvGrpSpPr/>
          <p:nvPr/>
        </p:nvGrpSpPr>
        <p:grpSpPr>
          <a:xfrm>
            <a:off x="3034146" y="1733550"/>
            <a:ext cx="448652" cy="250876"/>
            <a:chOff x="3034146" y="1726181"/>
            <a:chExt cx="448652" cy="250876"/>
          </a:xfrm>
        </p:grpSpPr>
        <p:sp>
          <p:nvSpPr>
            <p:cNvPr id="505" name="Down Arrow 504">
              <a:extLst>
                <a:ext uri="{FF2B5EF4-FFF2-40B4-BE49-F238E27FC236}">
                  <a16:creationId xmlns:a16="http://schemas.microsoft.com/office/drawing/2014/main" id="{4545C9BA-A62D-C68C-5E72-33D0854EB567}"/>
                </a:ext>
              </a:extLst>
            </p:cNvPr>
            <p:cNvSpPr/>
            <p:nvPr/>
          </p:nvSpPr>
          <p:spPr>
            <a:xfrm>
              <a:off x="3034146" y="1726181"/>
              <a:ext cx="115472" cy="25087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EC92854E-CA14-07E9-6EA1-FD8F57CE97C5}"/>
                </a:ext>
              </a:extLst>
            </p:cNvPr>
            <p:cNvSpPr txBox="1"/>
            <p:nvPr/>
          </p:nvSpPr>
          <p:spPr>
            <a:xfrm>
              <a:off x="3098718" y="1749859"/>
              <a:ext cx="384080" cy="15388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000" b="1" dirty="0">
                  <a:solidFill>
                    <a:srgbClr val="C30037"/>
                  </a:solidFill>
                  <a:latin typeface="Crimson Text" panose="02000503000000000000" pitchFamily="2" charset="77"/>
                </a:rPr>
                <a:t>flush</a:t>
              </a:r>
            </a:p>
          </p:txBody>
        </p: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C3562774-A0C7-A663-4345-E4CB1AAC1560}"/>
              </a:ext>
            </a:extLst>
          </p:cNvPr>
          <p:cNvGrpSpPr>
            <a:grpSpLocks noChangeAspect="1"/>
          </p:cNvGrpSpPr>
          <p:nvPr/>
        </p:nvGrpSpPr>
        <p:grpSpPr>
          <a:xfrm>
            <a:off x="2679116" y="1995504"/>
            <a:ext cx="914400" cy="166255"/>
            <a:chOff x="6177932" y="1917378"/>
            <a:chExt cx="1676400" cy="304800"/>
          </a:xfrm>
        </p:grpSpPr>
        <p:sp>
          <p:nvSpPr>
            <p:cNvPr id="509" name="Rounded Rectangle 508">
              <a:extLst>
                <a:ext uri="{FF2B5EF4-FFF2-40B4-BE49-F238E27FC236}">
                  <a16:creationId xmlns:a16="http://schemas.microsoft.com/office/drawing/2014/main" id="{E5902BFC-CC6B-BC5C-317A-3B33754D01E3}"/>
                </a:ext>
              </a:extLst>
            </p:cNvPr>
            <p:cNvSpPr/>
            <p:nvPr/>
          </p:nvSpPr>
          <p:spPr>
            <a:xfrm>
              <a:off x="6177932" y="1917378"/>
              <a:ext cx="1676400" cy="304800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RIMSON TEXT" panose="02000503000000000000" pitchFamily="2" charset="77"/>
              </a:endParaRPr>
            </a:p>
          </p:txBody>
        </p: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0CF23C1A-22E7-39B7-70DC-84FC0B7B36FF}"/>
                </a:ext>
              </a:extLst>
            </p:cNvPr>
            <p:cNvGrpSpPr/>
            <p:nvPr/>
          </p:nvGrpSpPr>
          <p:grpSpPr>
            <a:xfrm>
              <a:off x="6270316" y="1993578"/>
              <a:ext cx="1491632" cy="152400"/>
              <a:chOff x="6248400" y="1261671"/>
              <a:chExt cx="1491632" cy="152400"/>
            </a:xfrm>
          </p:grpSpPr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C474830C-D89C-1C59-45BE-82FC94EF3434}"/>
                  </a:ext>
                </a:extLst>
              </p:cNvPr>
              <p:cNvGrpSpPr/>
              <p:nvPr/>
            </p:nvGrpSpPr>
            <p:grpSpPr>
              <a:xfrm>
                <a:off x="6248400" y="1261671"/>
                <a:ext cx="304800" cy="152400"/>
                <a:chOff x="6248400" y="1848809"/>
                <a:chExt cx="304800" cy="152400"/>
              </a:xfrm>
            </p:grpSpPr>
            <p:sp>
              <p:nvSpPr>
                <p:cNvPr id="525" name="Rounded Rectangle 524">
                  <a:extLst>
                    <a:ext uri="{FF2B5EF4-FFF2-40B4-BE49-F238E27FC236}">
                      <a16:creationId xmlns:a16="http://schemas.microsoft.com/office/drawing/2014/main" id="{28E7FBD6-F830-54AE-445A-F3EC29C5520C}"/>
                    </a:ext>
                  </a:extLst>
                </p:cNvPr>
                <p:cNvSpPr/>
                <p:nvPr/>
              </p:nvSpPr>
              <p:spPr>
                <a:xfrm rot="16200000">
                  <a:off x="6324600" y="1772609"/>
                  <a:ext cx="152400" cy="3048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ED00430F-D62A-5AC7-564E-D2180ACC2EDA}"/>
                    </a:ext>
                  </a:extLst>
                </p:cNvPr>
                <p:cNvCxnSpPr>
                  <a:cxnSpLocks/>
                  <a:stCxn id="525" idx="3"/>
                  <a:endCxn id="525" idx="1"/>
                </p:cNvCxnSpPr>
                <p:nvPr/>
              </p:nvCxnSpPr>
              <p:spPr>
                <a:xfrm>
                  <a:off x="6400800" y="1848809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221A19E6-193A-B008-11C6-7FE2B330CE8B}"/>
                  </a:ext>
                </a:extLst>
              </p:cNvPr>
              <p:cNvGrpSpPr/>
              <p:nvPr/>
            </p:nvGrpSpPr>
            <p:grpSpPr>
              <a:xfrm>
                <a:off x="6629400" y="1261671"/>
                <a:ext cx="304800" cy="152400"/>
                <a:chOff x="6248400" y="1848809"/>
                <a:chExt cx="304800" cy="152400"/>
              </a:xfrm>
            </p:grpSpPr>
            <p:sp>
              <p:nvSpPr>
                <p:cNvPr id="523" name="Rounded Rectangle 522">
                  <a:extLst>
                    <a:ext uri="{FF2B5EF4-FFF2-40B4-BE49-F238E27FC236}">
                      <a16:creationId xmlns:a16="http://schemas.microsoft.com/office/drawing/2014/main" id="{9227A3E9-C383-CD6D-566C-FD0172FEB338}"/>
                    </a:ext>
                  </a:extLst>
                </p:cNvPr>
                <p:cNvSpPr/>
                <p:nvPr/>
              </p:nvSpPr>
              <p:spPr>
                <a:xfrm rot="16200000">
                  <a:off x="6324600" y="1772609"/>
                  <a:ext cx="152400" cy="3048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7261A64F-5B40-B1B9-CE86-E1CC0E9235BB}"/>
                    </a:ext>
                  </a:extLst>
                </p:cNvPr>
                <p:cNvCxnSpPr>
                  <a:cxnSpLocks/>
                  <a:stCxn id="523" idx="3"/>
                  <a:endCxn id="523" idx="1"/>
                </p:cNvCxnSpPr>
                <p:nvPr/>
              </p:nvCxnSpPr>
              <p:spPr>
                <a:xfrm>
                  <a:off x="6400800" y="1848809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F05208A6-92F2-A6E4-565F-F88C4CB3CCE3}"/>
                  </a:ext>
                </a:extLst>
              </p:cNvPr>
              <p:cNvGrpSpPr/>
              <p:nvPr/>
            </p:nvGrpSpPr>
            <p:grpSpPr>
              <a:xfrm>
                <a:off x="7016132" y="1261671"/>
                <a:ext cx="304800" cy="152400"/>
                <a:chOff x="6248400" y="1848809"/>
                <a:chExt cx="304800" cy="152400"/>
              </a:xfrm>
            </p:grpSpPr>
            <p:sp>
              <p:nvSpPr>
                <p:cNvPr id="521" name="Rounded Rectangle 520">
                  <a:extLst>
                    <a:ext uri="{FF2B5EF4-FFF2-40B4-BE49-F238E27FC236}">
                      <a16:creationId xmlns:a16="http://schemas.microsoft.com/office/drawing/2014/main" id="{DB0B684A-9FDB-DC5E-8CB6-272D4219AFC0}"/>
                    </a:ext>
                  </a:extLst>
                </p:cNvPr>
                <p:cNvSpPr/>
                <p:nvPr/>
              </p:nvSpPr>
              <p:spPr>
                <a:xfrm rot="16200000">
                  <a:off x="6324600" y="1772609"/>
                  <a:ext cx="152400" cy="3048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5C5D4E06-1A92-8E4F-A25C-9C5958FFD14B}"/>
                    </a:ext>
                  </a:extLst>
                </p:cNvPr>
                <p:cNvCxnSpPr>
                  <a:cxnSpLocks/>
                  <a:stCxn id="521" idx="3"/>
                  <a:endCxn id="521" idx="1"/>
                </p:cNvCxnSpPr>
                <p:nvPr/>
              </p:nvCxnSpPr>
              <p:spPr>
                <a:xfrm>
                  <a:off x="6400800" y="1848809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4B45761C-656D-FC21-B889-0CD28347F1ED}"/>
                  </a:ext>
                </a:extLst>
              </p:cNvPr>
              <p:cNvGrpSpPr/>
              <p:nvPr/>
            </p:nvGrpSpPr>
            <p:grpSpPr>
              <a:xfrm>
                <a:off x="7402864" y="1299771"/>
                <a:ext cx="337168" cy="76200"/>
                <a:chOff x="7130432" y="2190750"/>
                <a:chExt cx="337168" cy="76200"/>
              </a:xfrm>
            </p:grpSpPr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F0D066CD-AD5B-FF3A-450A-EE1506FE73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30432" y="2190750"/>
                  <a:ext cx="76200" cy="762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BA1EA010-BB57-97D7-8413-BBDBFAB3D8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0916" y="2190750"/>
                  <a:ext cx="76200" cy="762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13C4DAE3-E20A-7365-9BF0-9DE6670C13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91400" y="2190750"/>
                  <a:ext cx="76200" cy="762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</p:grp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6670F5BA-EA16-4B22-B036-08222FC58073}"/>
              </a:ext>
            </a:extLst>
          </p:cNvPr>
          <p:cNvGrpSpPr/>
          <p:nvPr/>
        </p:nvGrpSpPr>
        <p:grpSpPr>
          <a:xfrm>
            <a:off x="3032530" y="2176110"/>
            <a:ext cx="810930" cy="250876"/>
            <a:chOff x="3034146" y="1726181"/>
            <a:chExt cx="810930" cy="250876"/>
          </a:xfrm>
        </p:grpSpPr>
        <p:sp>
          <p:nvSpPr>
            <p:cNvPr id="530" name="Down Arrow 529">
              <a:extLst>
                <a:ext uri="{FF2B5EF4-FFF2-40B4-BE49-F238E27FC236}">
                  <a16:creationId xmlns:a16="http://schemas.microsoft.com/office/drawing/2014/main" id="{9E5C68BB-7D11-C74A-46F7-D9E9D06EC2E4}"/>
                </a:ext>
              </a:extLst>
            </p:cNvPr>
            <p:cNvSpPr/>
            <p:nvPr/>
          </p:nvSpPr>
          <p:spPr>
            <a:xfrm>
              <a:off x="3034146" y="1726181"/>
              <a:ext cx="115472" cy="25087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65D019A4-6239-9253-B35E-E25B12713A9D}"/>
                </a:ext>
              </a:extLst>
            </p:cNvPr>
            <p:cNvSpPr txBox="1"/>
            <p:nvPr/>
          </p:nvSpPr>
          <p:spPr>
            <a:xfrm>
              <a:off x="3098718" y="1749859"/>
              <a:ext cx="746358" cy="15388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000" b="1" dirty="0">
                  <a:solidFill>
                    <a:srgbClr val="C30037"/>
                  </a:solidFill>
                  <a:latin typeface="Crimson Text" panose="02000503000000000000" pitchFamily="2" charset="77"/>
                </a:rPr>
                <a:t>compaction</a:t>
              </a:r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75A23F1D-FA7C-5E28-9EE2-3A0BBB17D77E}"/>
              </a:ext>
            </a:extLst>
          </p:cNvPr>
          <p:cNvGrpSpPr/>
          <p:nvPr/>
        </p:nvGrpSpPr>
        <p:grpSpPr>
          <a:xfrm>
            <a:off x="3034259" y="2619609"/>
            <a:ext cx="810930" cy="250876"/>
            <a:chOff x="3034146" y="1726181"/>
            <a:chExt cx="810930" cy="250876"/>
          </a:xfrm>
        </p:grpSpPr>
        <p:sp>
          <p:nvSpPr>
            <p:cNvPr id="540" name="Down Arrow 539">
              <a:extLst>
                <a:ext uri="{FF2B5EF4-FFF2-40B4-BE49-F238E27FC236}">
                  <a16:creationId xmlns:a16="http://schemas.microsoft.com/office/drawing/2014/main" id="{5A734886-E688-64A2-6AFB-673381953C0D}"/>
                </a:ext>
              </a:extLst>
            </p:cNvPr>
            <p:cNvSpPr/>
            <p:nvPr/>
          </p:nvSpPr>
          <p:spPr>
            <a:xfrm>
              <a:off x="3034146" y="1726181"/>
              <a:ext cx="115472" cy="25087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92B85AB7-BE0E-A0A2-6CB9-F56721342E32}"/>
                </a:ext>
              </a:extLst>
            </p:cNvPr>
            <p:cNvSpPr txBox="1"/>
            <p:nvPr/>
          </p:nvSpPr>
          <p:spPr>
            <a:xfrm>
              <a:off x="3098718" y="1749859"/>
              <a:ext cx="746358" cy="15388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000" b="1" dirty="0">
                  <a:solidFill>
                    <a:srgbClr val="C30037"/>
                  </a:solidFill>
                  <a:latin typeface="Crimson Text" panose="02000503000000000000" pitchFamily="2" charset="77"/>
                </a:rPr>
                <a:t>compaction</a:t>
              </a:r>
            </a:p>
          </p:txBody>
        </p: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7C6556C3-A5D6-D9FA-C641-F57794AC5775}"/>
              </a:ext>
            </a:extLst>
          </p:cNvPr>
          <p:cNvGrpSpPr/>
          <p:nvPr/>
        </p:nvGrpSpPr>
        <p:grpSpPr>
          <a:xfrm>
            <a:off x="3024922" y="3062426"/>
            <a:ext cx="810930" cy="250876"/>
            <a:chOff x="3034146" y="1726181"/>
            <a:chExt cx="810930" cy="250876"/>
          </a:xfrm>
        </p:grpSpPr>
        <p:sp>
          <p:nvSpPr>
            <p:cNvPr id="546" name="Down Arrow 545">
              <a:extLst>
                <a:ext uri="{FF2B5EF4-FFF2-40B4-BE49-F238E27FC236}">
                  <a16:creationId xmlns:a16="http://schemas.microsoft.com/office/drawing/2014/main" id="{EBFF89D0-F308-8947-FE6A-BE6D3D1CB8DF}"/>
                </a:ext>
              </a:extLst>
            </p:cNvPr>
            <p:cNvSpPr/>
            <p:nvPr/>
          </p:nvSpPr>
          <p:spPr>
            <a:xfrm>
              <a:off x="3034146" y="1726181"/>
              <a:ext cx="115472" cy="25087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TextBox 546">
              <a:extLst>
                <a:ext uri="{FF2B5EF4-FFF2-40B4-BE49-F238E27FC236}">
                  <a16:creationId xmlns:a16="http://schemas.microsoft.com/office/drawing/2014/main" id="{6BA5B327-09AC-E471-DC6A-190C66A4229F}"/>
                </a:ext>
              </a:extLst>
            </p:cNvPr>
            <p:cNvSpPr txBox="1"/>
            <p:nvPr/>
          </p:nvSpPr>
          <p:spPr>
            <a:xfrm>
              <a:off x="3098718" y="1749859"/>
              <a:ext cx="746358" cy="15388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000" b="1" dirty="0">
                  <a:solidFill>
                    <a:srgbClr val="C30037"/>
                  </a:solidFill>
                  <a:latin typeface="Crimson Text" panose="02000503000000000000" pitchFamily="2" charset="77"/>
                </a:rPr>
                <a:t>compaction</a:t>
              </a:r>
            </a:p>
          </p:txBody>
        </p: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D299682A-9EAC-93C7-A65C-8CD43F6F44A3}"/>
              </a:ext>
            </a:extLst>
          </p:cNvPr>
          <p:cNvGrpSpPr/>
          <p:nvPr/>
        </p:nvGrpSpPr>
        <p:grpSpPr>
          <a:xfrm>
            <a:off x="2670288" y="2435180"/>
            <a:ext cx="1897961" cy="166255"/>
            <a:chOff x="4763282" y="3650283"/>
            <a:chExt cx="1897961" cy="16625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E9C99E4-F3C8-D51F-7F07-4D976C02B8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63282" y="3650283"/>
              <a:ext cx="1897961" cy="166255"/>
              <a:chOff x="6177930" y="1917378"/>
              <a:chExt cx="3479595" cy="304800"/>
            </a:xfrm>
          </p:grpSpPr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27B30126-CBDC-FD8F-FC77-CDD7A73F3B23}"/>
                  </a:ext>
                </a:extLst>
              </p:cNvPr>
              <p:cNvSpPr/>
              <p:nvPr/>
            </p:nvSpPr>
            <p:spPr>
              <a:xfrm>
                <a:off x="6177930" y="1917378"/>
                <a:ext cx="3479595" cy="304800"/>
              </a:xfrm>
              <a:prstGeom prst="round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RIMSON TEXT" panose="02000503000000000000" pitchFamily="2" charset="77"/>
                </a:endParaRP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611F7B9B-AF6B-66AD-EA90-F4D6413694DF}"/>
                  </a:ext>
                </a:extLst>
              </p:cNvPr>
              <p:cNvGrpSpPr/>
              <p:nvPr/>
            </p:nvGrpSpPr>
            <p:grpSpPr>
              <a:xfrm>
                <a:off x="6270316" y="1993578"/>
                <a:ext cx="2967500" cy="152400"/>
                <a:chOff x="6248400" y="1261671"/>
                <a:chExt cx="2967500" cy="152400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597593BA-1F35-5CE8-E3B5-5D71E89D9A1B}"/>
                    </a:ext>
                  </a:extLst>
                </p:cNvPr>
                <p:cNvGrpSpPr/>
                <p:nvPr/>
              </p:nvGrpSpPr>
              <p:grpSpPr>
                <a:xfrm>
                  <a:off x="6248400" y="1261671"/>
                  <a:ext cx="304800" cy="152400"/>
                  <a:chOff x="6248400" y="1848809"/>
                  <a:chExt cx="304800" cy="152400"/>
                </a:xfrm>
              </p:grpSpPr>
              <p:sp>
                <p:nvSpPr>
                  <p:cNvPr id="116" name="Rounded Rectangle 115">
                    <a:extLst>
                      <a:ext uri="{FF2B5EF4-FFF2-40B4-BE49-F238E27FC236}">
                        <a16:creationId xmlns:a16="http://schemas.microsoft.com/office/drawing/2014/main" id="{96C71165-CDB0-FB53-EB73-26CB2541CC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24600" y="1772609"/>
                    <a:ext cx="152400" cy="304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890558F2-781E-6320-7EDF-891B12A17CF1}"/>
                      </a:ext>
                    </a:extLst>
                  </p:cNvPr>
                  <p:cNvCxnSpPr>
                    <a:cxnSpLocks/>
                    <a:stCxn id="116" idx="3"/>
                    <a:endCxn id="116" idx="1"/>
                  </p:cNvCxnSpPr>
                  <p:nvPr/>
                </p:nvCxnSpPr>
                <p:spPr>
                  <a:xfrm>
                    <a:off x="6400800" y="1848809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578914A4-5B50-CB93-7A0F-4959A9B4B9ED}"/>
                    </a:ext>
                  </a:extLst>
                </p:cNvPr>
                <p:cNvGrpSpPr/>
                <p:nvPr/>
              </p:nvGrpSpPr>
              <p:grpSpPr>
                <a:xfrm>
                  <a:off x="6629400" y="1261671"/>
                  <a:ext cx="304800" cy="152400"/>
                  <a:chOff x="6248400" y="1848809"/>
                  <a:chExt cx="304800" cy="152400"/>
                </a:xfrm>
              </p:grpSpPr>
              <p:sp>
                <p:nvSpPr>
                  <p:cNvPr id="114" name="Rounded Rectangle 113">
                    <a:extLst>
                      <a:ext uri="{FF2B5EF4-FFF2-40B4-BE49-F238E27FC236}">
                        <a16:creationId xmlns:a16="http://schemas.microsoft.com/office/drawing/2014/main" id="{C317ACEA-B984-EFD2-477F-A469555819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24600" y="1772609"/>
                    <a:ext cx="152400" cy="304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0667A36D-D368-09B0-442D-F0A6E87F0A75}"/>
                      </a:ext>
                    </a:extLst>
                  </p:cNvPr>
                  <p:cNvCxnSpPr>
                    <a:cxnSpLocks/>
                    <a:stCxn id="114" idx="3"/>
                    <a:endCxn id="114" idx="1"/>
                  </p:cNvCxnSpPr>
                  <p:nvPr/>
                </p:nvCxnSpPr>
                <p:spPr>
                  <a:xfrm>
                    <a:off x="6400800" y="1848809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0BE56EF5-2675-3C36-7777-8786359E25F2}"/>
                    </a:ext>
                  </a:extLst>
                </p:cNvPr>
                <p:cNvGrpSpPr/>
                <p:nvPr/>
              </p:nvGrpSpPr>
              <p:grpSpPr>
                <a:xfrm>
                  <a:off x="7016132" y="1261671"/>
                  <a:ext cx="304800" cy="152400"/>
                  <a:chOff x="6248400" y="1848809"/>
                  <a:chExt cx="304800" cy="152400"/>
                </a:xfrm>
              </p:grpSpPr>
              <p:sp>
                <p:nvSpPr>
                  <p:cNvPr id="112" name="Rounded Rectangle 111">
                    <a:extLst>
                      <a:ext uri="{FF2B5EF4-FFF2-40B4-BE49-F238E27FC236}">
                        <a16:creationId xmlns:a16="http://schemas.microsoft.com/office/drawing/2014/main" id="{746B844C-AED5-A80B-319A-B122C042292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24600" y="1772609"/>
                    <a:ext cx="152400" cy="304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CCE3B563-CD23-E6CB-7A3D-B7A7882ACBA6}"/>
                      </a:ext>
                    </a:extLst>
                  </p:cNvPr>
                  <p:cNvCxnSpPr>
                    <a:cxnSpLocks/>
                    <a:stCxn id="112" idx="3"/>
                    <a:endCxn id="112" idx="1"/>
                  </p:cNvCxnSpPr>
                  <p:nvPr/>
                </p:nvCxnSpPr>
                <p:spPr>
                  <a:xfrm>
                    <a:off x="6400800" y="1848809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BD0BBADD-05D2-84E2-F3D6-4640D9970650}"/>
                    </a:ext>
                  </a:extLst>
                </p:cNvPr>
                <p:cNvGrpSpPr/>
                <p:nvPr/>
              </p:nvGrpSpPr>
              <p:grpSpPr>
                <a:xfrm>
                  <a:off x="8878730" y="1299771"/>
                  <a:ext cx="337170" cy="76200"/>
                  <a:chOff x="8606298" y="2190750"/>
                  <a:chExt cx="337170" cy="76200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9206A745-B617-5E57-B06F-087B403B32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606298" y="2190750"/>
                    <a:ext cx="76201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C787BA2F-9DFC-7E63-FC90-38B85F1821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736784" y="2190750"/>
                    <a:ext cx="76201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1E0AB452-644D-C4C4-624D-74FEDDB20D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67267" y="2190750"/>
                    <a:ext cx="76201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</p:grpSp>
          </p:grpSp>
        </p:grpSp>
        <p:sp>
          <p:nvSpPr>
            <p:cNvPr id="573" name="Rounded Rectangle 572">
              <a:extLst>
                <a:ext uri="{FF2B5EF4-FFF2-40B4-BE49-F238E27FC236}">
                  <a16:creationId xmlns:a16="http://schemas.microsoft.com/office/drawing/2014/main" id="{C0F3084E-2CE9-90C3-55FF-8B13DCCFCEFA}"/>
                </a:ext>
              </a:extLst>
            </p:cNvPr>
            <p:cNvSpPr/>
            <p:nvPr/>
          </p:nvSpPr>
          <p:spPr>
            <a:xfrm rot="16200000">
              <a:off x="5488076" y="3650283"/>
              <a:ext cx="83127" cy="16625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A78795B2-7D98-33FE-9C5F-95B634B002E9}"/>
                </a:ext>
              </a:extLst>
            </p:cNvPr>
            <p:cNvCxnSpPr>
              <a:cxnSpLocks/>
              <a:stCxn id="573" idx="3"/>
              <a:endCxn id="573" idx="1"/>
            </p:cNvCxnSpPr>
            <p:nvPr/>
          </p:nvCxnSpPr>
          <p:spPr>
            <a:xfrm>
              <a:off x="5529640" y="3691847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D89F5898-3D3F-F78F-32B0-DCC7A1E5FC1E}"/>
                </a:ext>
              </a:extLst>
            </p:cNvPr>
            <p:cNvSpPr/>
            <p:nvPr/>
          </p:nvSpPr>
          <p:spPr>
            <a:xfrm rot="16200000">
              <a:off x="5695894" y="3650283"/>
              <a:ext cx="83127" cy="16625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A1D3DC-69C4-13A0-006E-9B7D4CF8DB0E}"/>
                </a:ext>
              </a:extLst>
            </p:cNvPr>
            <p:cNvCxnSpPr>
              <a:cxnSpLocks/>
              <a:stCxn id="64" idx="3"/>
              <a:endCxn id="64" idx="1"/>
            </p:cNvCxnSpPr>
            <p:nvPr/>
          </p:nvCxnSpPr>
          <p:spPr>
            <a:xfrm>
              <a:off x="5737458" y="3691847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925A8BF4-5218-EE87-DCA5-FEF84DA8648A}"/>
                </a:ext>
              </a:extLst>
            </p:cNvPr>
            <p:cNvSpPr/>
            <p:nvPr/>
          </p:nvSpPr>
          <p:spPr>
            <a:xfrm rot="16200000">
              <a:off x="5906839" y="3650283"/>
              <a:ext cx="83127" cy="16625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162FE0A-62E1-1513-6AD4-ABB3ADF25723}"/>
                </a:ext>
              </a:extLst>
            </p:cNvPr>
            <p:cNvCxnSpPr>
              <a:cxnSpLocks/>
              <a:stCxn id="81" idx="3"/>
              <a:endCxn id="81" idx="1"/>
            </p:cNvCxnSpPr>
            <p:nvPr/>
          </p:nvCxnSpPr>
          <p:spPr>
            <a:xfrm>
              <a:off x="5948403" y="3691847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B94AB640-0A1A-C798-ABE3-E86F39661ACD}"/>
              </a:ext>
            </a:extLst>
          </p:cNvPr>
          <p:cNvSpPr txBox="1"/>
          <p:nvPr/>
        </p:nvSpPr>
        <p:spPr>
          <a:xfrm>
            <a:off x="4876800" y="742950"/>
            <a:ext cx="271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Compaction method: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Leveling</a:t>
            </a: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666707D7-D513-4F69-6BEE-2289AA889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2557" y="793173"/>
            <a:ext cx="892415" cy="225740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45226EA3-8DE2-5851-E9F6-B1F566E71330}"/>
              </a:ext>
            </a:extLst>
          </p:cNvPr>
          <p:cNvSpPr txBox="1"/>
          <p:nvPr/>
        </p:nvSpPr>
        <p:spPr>
          <a:xfrm>
            <a:off x="4876800" y="1148168"/>
            <a:ext cx="3082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Other compaction method: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Tiering</a:t>
            </a:r>
          </a:p>
        </p:txBody>
      </p:sp>
      <p:pic>
        <p:nvPicPr>
          <p:cNvPr id="122" name="Graphic 121">
            <a:extLst>
              <a:ext uri="{FF2B5EF4-FFF2-40B4-BE49-F238E27FC236}">
                <a16:creationId xmlns:a16="http://schemas.microsoft.com/office/drawing/2014/main" id="{5B956821-4C99-4880-2DB7-8C1D66676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878274" y="1234796"/>
            <a:ext cx="976698" cy="210456"/>
          </a:xfrm>
          <a:prstGeom prst="rect">
            <a:avLst/>
          </a:prstGeom>
        </p:spPr>
      </p:pic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94D438C4-6A75-186E-A248-196470ED5AF6}"/>
              </a:ext>
            </a:extLst>
          </p:cNvPr>
          <p:cNvSpPr/>
          <p:nvPr/>
        </p:nvSpPr>
        <p:spPr>
          <a:xfrm>
            <a:off x="1565743" y="940694"/>
            <a:ext cx="2029786" cy="778505"/>
          </a:xfrm>
          <a:prstGeom prst="roundRect">
            <a:avLst>
              <a:gd name="adj" fmla="val 358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Summary Table:</a:t>
            </a:r>
            <a:endParaRPr lang="en-US" sz="2800" dirty="0"/>
          </a:p>
          <a:p>
            <a:pPr marL="182880" lvl="1" indent="-18288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Min-max range of each SST</a:t>
            </a:r>
          </a:p>
          <a:p>
            <a:pPr marL="182880" lvl="1" indent="-18288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Bloom filter for each level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CF83AD1-C123-C0A4-CC8E-821347BD7141}"/>
              </a:ext>
            </a:extLst>
          </p:cNvPr>
          <p:cNvGrpSpPr/>
          <p:nvPr/>
        </p:nvGrpSpPr>
        <p:grpSpPr>
          <a:xfrm>
            <a:off x="4024746" y="1421822"/>
            <a:ext cx="166254" cy="83127"/>
            <a:chOff x="4024746" y="1421822"/>
            <a:chExt cx="166254" cy="83127"/>
          </a:xfrm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BA637942-68A7-2C09-5ED1-B3A4ABA7474B}"/>
                </a:ext>
              </a:extLst>
            </p:cNvPr>
            <p:cNvSpPr/>
            <p:nvPr/>
          </p:nvSpPr>
          <p:spPr>
            <a:xfrm rot="16200000">
              <a:off x="4066309" y="1380259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60863AB-7060-A189-F4B6-58BE4D243011}"/>
                </a:ext>
              </a:extLst>
            </p:cNvPr>
            <p:cNvCxnSpPr>
              <a:stCxn id="125" idx="3"/>
              <a:endCxn id="125" idx="1"/>
            </p:cNvCxnSpPr>
            <p:nvPr/>
          </p:nvCxnSpPr>
          <p:spPr>
            <a:xfrm>
              <a:off x="4107872" y="142182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7" name="Right Arrow 576">
            <a:extLst>
              <a:ext uri="{FF2B5EF4-FFF2-40B4-BE49-F238E27FC236}">
                <a16:creationId xmlns:a16="http://schemas.microsoft.com/office/drawing/2014/main" id="{BCDE12AD-D245-4A62-9036-D9CA6EFD1250}"/>
              </a:ext>
            </a:extLst>
          </p:cNvPr>
          <p:cNvSpPr/>
          <p:nvPr/>
        </p:nvSpPr>
        <p:spPr>
          <a:xfrm>
            <a:off x="395203" y="909962"/>
            <a:ext cx="1066800" cy="32580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Read: (k1)</a:t>
            </a:r>
          </a:p>
        </p:txBody>
      </p: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620786EB-A9E4-5BA1-5345-2C79CFA88BFF}"/>
              </a:ext>
            </a:extLst>
          </p:cNvPr>
          <p:cNvGrpSpPr/>
          <p:nvPr/>
        </p:nvGrpSpPr>
        <p:grpSpPr>
          <a:xfrm>
            <a:off x="685412" y="1352550"/>
            <a:ext cx="813664" cy="640080"/>
            <a:chOff x="2335954" y="1726181"/>
            <a:chExt cx="813664" cy="640080"/>
          </a:xfrm>
        </p:grpSpPr>
        <p:sp>
          <p:nvSpPr>
            <p:cNvPr id="579" name="Down Arrow 578">
              <a:extLst>
                <a:ext uri="{FF2B5EF4-FFF2-40B4-BE49-F238E27FC236}">
                  <a16:creationId xmlns:a16="http://schemas.microsoft.com/office/drawing/2014/main" id="{A364FCC2-B803-7C56-26AC-2A37FE5B9C1D}"/>
                </a:ext>
              </a:extLst>
            </p:cNvPr>
            <p:cNvSpPr/>
            <p:nvPr/>
          </p:nvSpPr>
          <p:spPr>
            <a:xfrm>
              <a:off x="3034146" y="1726181"/>
              <a:ext cx="115472" cy="64008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20828602-5E8A-9D6B-80C8-8453494BB508}"/>
                </a:ext>
              </a:extLst>
            </p:cNvPr>
            <p:cNvSpPr txBox="1"/>
            <p:nvPr/>
          </p:nvSpPr>
          <p:spPr>
            <a:xfrm>
              <a:off x="2335954" y="1969277"/>
              <a:ext cx="762388" cy="15388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000" b="1" dirty="0">
                  <a:solidFill>
                    <a:srgbClr val="C30037"/>
                  </a:solidFill>
                  <a:latin typeface="Crimson Text" panose="02000503000000000000" pitchFamily="2" charset="77"/>
                </a:rPr>
                <a:t>If not found</a:t>
              </a:r>
            </a:p>
          </p:txBody>
        </p:sp>
      </p:grpSp>
      <p:grpSp>
        <p:nvGrpSpPr>
          <p:cNvPr id="584" name="Group 583">
            <a:extLst>
              <a:ext uri="{FF2B5EF4-FFF2-40B4-BE49-F238E27FC236}">
                <a16:creationId xmlns:a16="http://schemas.microsoft.com/office/drawing/2014/main" id="{9A181702-F7E7-2D91-9417-4F1F41589BF5}"/>
              </a:ext>
            </a:extLst>
          </p:cNvPr>
          <p:cNvGrpSpPr/>
          <p:nvPr/>
        </p:nvGrpSpPr>
        <p:grpSpPr>
          <a:xfrm>
            <a:off x="685800" y="2236470"/>
            <a:ext cx="814227" cy="182880"/>
            <a:chOff x="2335391" y="1602772"/>
            <a:chExt cx="814227" cy="182880"/>
          </a:xfrm>
        </p:grpSpPr>
        <p:sp>
          <p:nvSpPr>
            <p:cNvPr id="585" name="Down Arrow 584">
              <a:extLst>
                <a:ext uri="{FF2B5EF4-FFF2-40B4-BE49-F238E27FC236}">
                  <a16:creationId xmlns:a16="http://schemas.microsoft.com/office/drawing/2014/main" id="{550D9A59-BD07-A465-F393-54022D2EBFD1}"/>
                </a:ext>
              </a:extLst>
            </p:cNvPr>
            <p:cNvSpPr/>
            <p:nvPr/>
          </p:nvSpPr>
          <p:spPr>
            <a:xfrm>
              <a:off x="3034146" y="1602772"/>
              <a:ext cx="115472" cy="18288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id="{AF78099E-459C-152E-B497-BDFAD8B556D0}"/>
                </a:ext>
              </a:extLst>
            </p:cNvPr>
            <p:cNvSpPr txBox="1"/>
            <p:nvPr/>
          </p:nvSpPr>
          <p:spPr>
            <a:xfrm>
              <a:off x="2335391" y="1602772"/>
              <a:ext cx="762388" cy="15388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000" b="1" dirty="0">
                  <a:solidFill>
                    <a:srgbClr val="C30037"/>
                  </a:solidFill>
                  <a:latin typeface="Crimson Text" panose="02000503000000000000" pitchFamily="2" charset="77"/>
                </a:rPr>
                <a:t>If not found</a:t>
              </a:r>
            </a:p>
          </p:txBody>
        </p:sp>
      </p:grpSp>
      <p:sp>
        <p:nvSpPr>
          <p:cNvPr id="587" name="Right Arrow 586">
            <a:extLst>
              <a:ext uri="{FF2B5EF4-FFF2-40B4-BE49-F238E27FC236}">
                <a16:creationId xmlns:a16="http://schemas.microsoft.com/office/drawing/2014/main" id="{F2A17BAA-4169-07F6-F1FD-A57701487C44}"/>
              </a:ext>
            </a:extLst>
          </p:cNvPr>
          <p:cNvSpPr/>
          <p:nvPr/>
        </p:nvSpPr>
        <p:spPr>
          <a:xfrm>
            <a:off x="378758" y="2342087"/>
            <a:ext cx="1066800" cy="32580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Read: (k11)</a:t>
            </a:r>
          </a:p>
        </p:txBody>
      </p:sp>
      <p:sp>
        <p:nvSpPr>
          <p:cNvPr id="589" name="Content Placeholder 3">
            <a:extLst>
              <a:ext uri="{FF2B5EF4-FFF2-40B4-BE49-F238E27FC236}">
                <a16:creationId xmlns:a16="http://schemas.microsoft.com/office/drawing/2014/main" id="{C966DB64-E1C1-1CA9-871B-10005BC13365}"/>
              </a:ext>
            </a:extLst>
          </p:cNvPr>
          <p:cNvSpPr txBox="1">
            <a:spLocks/>
          </p:cNvSpPr>
          <p:nvPr/>
        </p:nvSpPr>
        <p:spPr>
          <a:xfrm>
            <a:off x="699197" y="3638550"/>
            <a:ext cx="7886700" cy="1019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RIMSON TEXT" panose="02000503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RIMSON TEXT" panose="02000503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RIMSON TEXT" panose="02000503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sz="1800" dirty="0"/>
              <a:t>What happens if one searches for a key that is not present?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 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600" dirty="0">
                <a:latin typeface="CRIMSON TEXT" panose="02000503000000000000" pitchFamily="2" charset="77"/>
              </a:rPr>
              <a:t>May have to search all the levels one-by-one. Expensive! 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600" dirty="0">
                <a:latin typeface="CRIMSON TEXT" panose="02000503000000000000" pitchFamily="2" charset="77"/>
              </a:rPr>
              <a:t>Summary table info can help. Skip the levels that don’t hit in the corresponding bloom filter.</a:t>
            </a:r>
          </a:p>
        </p:txBody>
      </p:sp>
    </p:spTree>
    <p:extLst>
      <p:ext uri="{BB962C8B-B14F-4D97-AF65-F5344CB8AC3E}">
        <p14:creationId xmlns:p14="http://schemas.microsoft.com/office/powerpoint/2010/main" val="19592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4568E-6 L 0.10695 0.000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6914E-7 L 0.21511 0.0003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156 0.1916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9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1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00157 0.19166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9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5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"/>
                                        <p:tgtEl>
                                          <p:spTgt spid="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0"/>
      <p:bldP spid="554" grpId="0" animBg="1"/>
      <p:bldP spid="469" grpId="0" animBg="1"/>
      <p:bldP spid="469" grpId="1" animBg="1"/>
      <p:bldP spid="498" grpId="0" animBg="1"/>
      <p:bldP spid="498" grpId="1" animBg="1"/>
      <p:bldP spid="499" grpId="0"/>
      <p:bldP spid="499" grpId="1"/>
      <p:bldP spid="503" grpId="0" animBg="1"/>
      <p:bldP spid="119" grpId="0"/>
      <p:bldP spid="121" grpId="0"/>
      <p:bldP spid="124" grpId="0" animBg="1"/>
      <p:bldP spid="577" grpId="0" animBg="1"/>
      <p:bldP spid="577" grpId="1" animBg="1"/>
      <p:bldP spid="577" grpId="2" animBg="1"/>
      <p:bldP spid="587" grpId="0" animBg="1"/>
      <p:bldP spid="587" grpId="1" animBg="1"/>
      <p:bldP spid="589" grpId="0" build="p" bldLvl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EC71C-172D-4AC3-9510-A322369AFD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dirty="0"/>
              <a:t>DBMS stores log records that contain changes to tuples (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PUT</a:t>
            </a:r>
            <a:r>
              <a:rPr lang="en-US" dirty="0"/>
              <a:t>,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DELETE</a:t>
            </a:r>
            <a:r>
              <a:rPr lang="en-US" dirty="0"/>
              <a:t>).</a:t>
            </a:r>
          </a:p>
          <a:p>
            <a:pPr marL="342900" lvl="1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Each log record must contain the tuple’s unique identifier.</a:t>
            </a:r>
          </a:p>
          <a:p>
            <a:pPr marL="342900" lvl="1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Put records contain the tuple contents.</a:t>
            </a:r>
          </a:p>
          <a:p>
            <a:pPr marL="342900" lvl="1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Deletes marks the tuple as deleted.</a:t>
            </a:r>
          </a:p>
          <a:p>
            <a:pPr>
              <a:lnSpc>
                <a:spcPct val="130000"/>
              </a:lnSpc>
            </a:pPr>
            <a:endParaRPr lang="en-US" sz="1200" dirty="0"/>
          </a:p>
          <a:p>
            <a:pPr>
              <a:lnSpc>
                <a:spcPct val="130000"/>
              </a:lnSpc>
            </a:pPr>
            <a:r>
              <a:rPr lang="en-US" dirty="0"/>
              <a:t>As the application changes the database, the DBMS appends log records to the end of the file without checking previous log records.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76022-A1A1-4B9E-8569-8C62ED26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LOG-STRUCTURED STORAGE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8E002D-C0FE-41A4-B85D-5D441FD2F308}"/>
              </a:ext>
            </a:extLst>
          </p:cNvPr>
          <p:cNvSpPr/>
          <p:nvPr/>
        </p:nvSpPr>
        <p:spPr>
          <a:xfrm>
            <a:off x="6324600" y="1394473"/>
            <a:ext cx="2377440" cy="2377440"/>
          </a:xfrm>
          <a:prstGeom prst="rect">
            <a:avLst/>
          </a:prstGeom>
          <a:solidFill>
            <a:srgbClr val="D8DBE2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/>
            <a:endParaRPr lang="en-US" b="1" dirty="0">
              <a:solidFill>
                <a:srgbClr val="2C6BD8"/>
              </a:solidFill>
              <a:latin typeface="Inconsolata" panose="00000509000000000000" pitchFamily="49" charset="0"/>
            </a:endParaRPr>
          </a:p>
        </p:txBody>
      </p:sp>
      <p:sp>
        <p:nvSpPr>
          <p:cNvPr id="14" name="Right Arrow 6">
            <a:extLst>
              <a:ext uri="{FF2B5EF4-FFF2-40B4-BE49-F238E27FC236}">
                <a16:creationId xmlns:a16="http://schemas.microsoft.com/office/drawing/2014/main" id="{D89E8E50-162C-4651-A313-1C8BC70D4D5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795630" y="2275806"/>
            <a:ext cx="2355056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Newest←Oldest</a:t>
            </a:r>
            <a:endParaRPr lang="en-US" altLang="en-US" sz="20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341F72-896F-42B4-AE6C-C5941970EA39}"/>
              </a:ext>
            </a:extLst>
          </p:cNvPr>
          <p:cNvSpPr/>
          <p:nvPr/>
        </p:nvSpPr>
        <p:spPr>
          <a:xfrm>
            <a:off x="6461760" y="1561128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PUT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#103 {</a:t>
            </a:r>
            <a:r>
              <a:rPr lang="en-US" sz="1600" dirty="0" err="1">
                <a:solidFill>
                  <a:srgbClr val="646464"/>
                </a:solidFill>
                <a:latin typeface="Inconsolata" panose="00000509000000000000" pitchFamily="49" charset="0"/>
              </a:rPr>
              <a:t>val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=a</a:t>
            </a:r>
            <a:r>
              <a:rPr lang="en-US" sz="1600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AC36F6-7F27-4FC6-A587-DDF2532372C0}"/>
              </a:ext>
            </a:extLst>
          </p:cNvPr>
          <p:cNvSpPr/>
          <p:nvPr/>
        </p:nvSpPr>
        <p:spPr>
          <a:xfrm>
            <a:off x="6461760" y="1903356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PUT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#104 {</a:t>
            </a:r>
            <a:r>
              <a:rPr lang="en-US" sz="1600" dirty="0" err="1">
                <a:solidFill>
                  <a:srgbClr val="646464"/>
                </a:solidFill>
                <a:latin typeface="Inconsolata" panose="00000509000000000000" pitchFamily="49" charset="0"/>
              </a:rPr>
              <a:t>val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=b</a:t>
            </a:r>
            <a:r>
              <a:rPr lang="en-US" sz="1600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}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5FE23C-6167-43EB-A20D-E0CDE8A7DA6F}"/>
              </a:ext>
            </a:extLst>
          </p:cNvPr>
          <p:cNvSpPr/>
          <p:nvPr/>
        </p:nvSpPr>
        <p:spPr>
          <a:xfrm>
            <a:off x="6461760" y="2245584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DEL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F6CD4A-5F70-47EF-A432-A483E209B863}"/>
              </a:ext>
            </a:extLst>
          </p:cNvPr>
          <p:cNvSpPr/>
          <p:nvPr/>
        </p:nvSpPr>
        <p:spPr>
          <a:xfrm>
            <a:off x="6461760" y="2930040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PUT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#105 {</a:t>
            </a:r>
            <a:r>
              <a:rPr lang="en-US" sz="1600" dirty="0" err="1">
                <a:solidFill>
                  <a:srgbClr val="646464"/>
                </a:solidFill>
                <a:latin typeface="Inconsolata" panose="00000509000000000000" pitchFamily="49" charset="0"/>
              </a:rPr>
              <a:t>val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=c</a:t>
            </a:r>
            <a:r>
              <a:rPr lang="en-US" sz="1600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0B58F3-1B1B-4577-A86B-1901859C6917}"/>
              </a:ext>
            </a:extLst>
          </p:cNvPr>
          <p:cNvSpPr/>
          <p:nvPr/>
        </p:nvSpPr>
        <p:spPr>
          <a:xfrm>
            <a:off x="6461760" y="3272266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PUT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#103 {</a:t>
            </a:r>
            <a:r>
              <a:rPr lang="en-US" sz="1600" dirty="0" err="1">
                <a:solidFill>
                  <a:srgbClr val="646464"/>
                </a:solidFill>
                <a:latin typeface="Inconsolata" panose="00000509000000000000" pitchFamily="49" charset="0"/>
              </a:rPr>
              <a:t>val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=a</a:t>
            </a:r>
            <a:r>
              <a:rPr lang="en-US" sz="1600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3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126A88-6230-4487-9180-759E2280F60D}"/>
              </a:ext>
            </a:extLst>
          </p:cNvPr>
          <p:cNvSpPr/>
          <p:nvPr/>
        </p:nvSpPr>
        <p:spPr>
          <a:xfrm>
            <a:off x="6461760" y="2587812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PUT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#103 {</a:t>
            </a:r>
            <a:r>
              <a:rPr lang="en-US" sz="1600" dirty="0" err="1">
                <a:solidFill>
                  <a:srgbClr val="646464"/>
                </a:solidFill>
                <a:latin typeface="Inconsolata" panose="00000509000000000000" pitchFamily="49" charset="0"/>
              </a:rPr>
              <a:t>val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=a</a:t>
            </a:r>
            <a:r>
              <a:rPr lang="en-US" sz="1600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2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}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805E7-AAE2-DF42-3D3B-62D0749D23E1}"/>
              </a:ext>
            </a:extLst>
          </p:cNvPr>
          <p:cNvGrpSpPr/>
          <p:nvPr/>
        </p:nvGrpSpPr>
        <p:grpSpPr>
          <a:xfrm>
            <a:off x="6426600" y="1047750"/>
            <a:ext cx="2173440" cy="358792"/>
            <a:chOff x="6565863" y="1047750"/>
            <a:chExt cx="2173440" cy="3587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C503B4-A5B6-49A3-9C85-853B4C2216E5}"/>
                </a:ext>
              </a:extLst>
            </p:cNvPr>
            <p:cNvSpPr txBox="1"/>
            <p:nvPr/>
          </p:nvSpPr>
          <p:spPr>
            <a:xfrm>
              <a:off x="6751579" y="1092610"/>
              <a:ext cx="1987724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In-Memory Page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213EEE0-EF56-43E1-6991-9B746424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65863" y="1047750"/>
              <a:ext cx="160809" cy="310896"/>
            </a:xfrm>
            <a:prstGeom prst="rect">
              <a:avLst/>
            </a:prstGeom>
          </p:spPr>
        </p:pic>
      </p:grp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32D72570-9E9B-140C-B644-5FFB72506F9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7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EC71C-172D-4AC3-9510-A322369AFD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/>
              <a:t>When the page gets full, the DBMS writes it out disk and starts filling up the next page with records.</a:t>
            </a:r>
          </a:p>
          <a:p>
            <a:pPr marL="342900" lvl="1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All disk writes are sequential.</a:t>
            </a:r>
          </a:p>
          <a:p>
            <a:pPr marL="342900" lvl="1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On-disk pages are immutable.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/>
              <a:t>The DBMS may also flush partially full pages for transactions but we will ignore that for now…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76022-A1A1-4B9E-8569-8C62ED26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LOG-STRUCTURED STORAGE</a:t>
            </a:r>
          </a:p>
        </p:txBody>
      </p:sp>
      <p:sp>
        <p:nvSpPr>
          <p:cNvPr id="14" name="Right Arrow 6">
            <a:extLst>
              <a:ext uri="{FF2B5EF4-FFF2-40B4-BE49-F238E27FC236}">
                <a16:creationId xmlns:a16="http://schemas.microsoft.com/office/drawing/2014/main" id="{D89E8E50-162C-4651-A313-1C8BC70D4D5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802421" y="2275806"/>
            <a:ext cx="2355056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Newest←Oldest</a:t>
            </a:r>
            <a:endParaRPr lang="en-US" altLang="en-US" sz="20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sp>
        <p:nvSpPr>
          <p:cNvPr id="5" name="Empty LSM Page">
            <a:extLst>
              <a:ext uri="{FF2B5EF4-FFF2-40B4-BE49-F238E27FC236}">
                <a16:creationId xmlns:a16="http://schemas.microsoft.com/office/drawing/2014/main" id="{818E002D-C0FE-41A4-B85D-5D441FD2F308}"/>
              </a:ext>
            </a:extLst>
          </p:cNvPr>
          <p:cNvSpPr/>
          <p:nvPr/>
        </p:nvSpPr>
        <p:spPr>
          <a:xfrm>
            <a:off x="6324600" y="1394473"/>
            <a:ext cx="2377440" cy="2377440"/>
          </a:xfrm>
          <a:prstGeom prst="rect">
            <a:avLst/>
          </a:prstGeom>
          <a:solidFill>
            <a:srgbClr val="D8DBE2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/>
            <a:endParaRPr lang="en-US" b="1" dirty="0">
              <a:solidFill>
                <a:srgbClr val="2C6BD8"/>
              </a:solidFill>
              <a:latin typeface="Inconsolata" panose="00000509000000000000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341F72-896F-42B4-AE6C-C5941970EA39}"/>
              </a:ext>
            </a:extLst>
          </p:cNvPr>
          <p:cNvSpPr/>
          <p:nvPr/>
        </p:nvSpPr>
        <p:spPr>
          <a:xfrm>
            <a:off x="6461760" y="1561128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PUT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#104 {</a:t>
            </a:r>
            <a:r>
              <a:rPr lang="en-US" sz="1600" dirty="0" err="1">
                <a:solidFill>
                  <a:srgbClr val="646464"/>
                </a:solidFill>
                <a:latin typeface="Inconsolata" panose="00000509000000000000" pitchFamily="49" charset="0"/>
              </a:rPr>
              <a:t>val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=b</a:t>
            </a:r>
            <a:r>
              <a:rPr lang="en-US" sz="1600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2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AC36F6-7F27-4FC6-A587-DDF2532372C0}"/>
              </a:ext>
            </a:extLst>
          </p:cNvPr>
          <p:cNvSpPr/>
          <p:nvPr/>
        </p:nvSpPr>
        <p:spPr>
          <a:xfrm>
            <a:off x="6461760" y="1903356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PUT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#105 {</a:t>
            </a:r>
            <a:r>
              <a:rPr lang="en-US" sz="1600" dirty="0" err="1">
                <a:solidFill>
                  <a:srgbClr val="646464"/>
                </a:solidFill>
                <a:latin typeface="Inconsolata" panose="00000509000000000000" pitchFamily="49" charset="0"/>
              </a:rPr>
              <a:t>val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=c</a:t>
            </a:r>
            <a:r>
              <a:rPr lang="en-US" sz="1600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2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}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5FE23C-6167-43EB-A20D-E0CDE8A7DA6F}"/>
              </a:ext>
            </a:extLst>
          </p:cNvPr>
          <p:cNvSpPr/>
          <p:nvPr/>
        </p:nvSpPr>
        <p:spPr>
          <a:xfrm>
            <a:off x="6461760" y="2245584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PUT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#102 {</a:t>
            </a:r>
            <a:r>
              <a:rPr lang="en-US" sz="1600" dirty="0" err="1">
                <a:solidFill>
                  <a:srgbClr val="646464"/>
                </a:solidFill>
                <a:latin typeface="Inconsolata" panose="00000509000000000000" pitchFamily="49" charset="0"/>
              </a:rPr>
              <a:t>val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=d</a:t>
            </a:r>
            <a:r>
              <a:rPr lang="en-US" sz="1600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}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F6CD4A-5F70-47EF-A432-A483E209B863}"/>
              </a:ext>
            </a:extLst>
          </p:cNvPr>
          <p:cNvSpPr/>
          <p:nvPr/>
        </p:nvSpPr>
        <p:spPr>
          <a:xfrm>
            <a:off x="6461760" y="2930040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DEL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0B58F3-1B1B-4577-A86B-1901859C6917}"/>
              </a:ext>
            </a:extLst>
          </p:cNvPr>
          <p:cNvSpPr/>
          <p:nvPr/>
        </p:nvSpPr>
        <p:spPr>
          <a:xfrm>
            <a:off x="6461760" y="3272266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PUT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#105 {</a:t>
            </a:r>
            <a:r>
              <a:rPr lang="en-US" sz="1600" dirty="0" err="1">
                <a:solidFill>
                  <a:srgbClr val="646464"/>
                </a:solidFill>
                <a:latin typeface="Inconsolata" panose="00000509000000000000" pitchFamily="49" charset="0"/>
              </a:rPr>
              <a:t>val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=c</a:t>
            </a:r>
            <a:r>
              <a:rPr lang="en-US" sz="1600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3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126A88-6230-4487-9180-759E2280F60D}"/>
              </a:ext>
            </a:extLst>
          </p:cNvPr>
          <p:cNvSpPr/>
          <p:nvPr/>
        </p:nvSpPr>
        <p:spPr>
          <a:xfrm>
            <a:off x="6461760" y="2587812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DEL</a:t>
            </a: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 #101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6E3592-80BD-937F-8B51-56544AF0B460}"/>
              </a:ext>
            </a:extLst>
          </p:cNvPr>
          <p:cNvCxnSpPr>
            <a:cxnSpLocks/>
          </p:cNvCxnSpPr>
          <p:nvPr/>
        </p:nvCxnSpPr>
        <p:spPr>
          <a:xfrm>
            <a:off x="5334000" y="4256493"/>
            <a:ext cx="3657600" cy="0"/>
          </a:xfrm>
          <a:prstGeom prst="line">
            <a:avLst/>
          </a:prstGeom>
          <a:ln w="34925">
            <a:solidFill>
              <a:srgbClr val="4748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71EB8032-C4BA-1CFC-4422-69F3D69FD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3497" y="4350807"/>
            <a:ext cx="512905" cy="7315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805E7-AAE2-DF42-3D3B-62D0749D23E1}"/>
              </a:ext>
            </a:extLst>
          </p:cNvPr>
          <p:cNvGrpSpPr/>
          <p:nvPr/>
        </p:nvGrpSpPr>
        <p:grpSpPr>
          <a:xfrm>
            <a:off x="6426600" y="1047750"/>
            <a:ext cx="2173440" cy="358792"/>
            <a:chOff x="6565863" y="1047750"/>
            <a:chExt cx="2173440" cy="3587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C503B4-A5B6-49A3-9C85-853B4C2216E5}"/>
                </a:ext>
              </a:extLst>
            </p:cNvPr>
            <p:cNvSpPr txBox="1"/>
            <p:nvPr/>
          </p:nvSpPr>
          <p:spPr>
            <a:xfrm>
              <a:off x="6751579" y="1092610"/>
              <a:ext cx="1987724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In-Memory Page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213EEE0-EF56-43E1-6991-9B746424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65863" y="1047750"/>
              <a:ext cx="160809" cy="310896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F000C6E7-7FA9-9819-865A-053FA5BA2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097332" y="4428528"/>
            <a:ext cx="618225" cy="618225"/>
          </a:xfrm>
          <a:prstGeom prst="rect">
            <a:avLst/>
          </a:prstGeom>
        </p:spPr>
      </p:pic>
      <p:pic>
        <p:nvPicPr>
          <p:cNvPr id="10" name="Full Page1">
            <a:extLst>
              <a:ext uri="{FF2B5EF4-FFF2-40B4-BE49-F238E27FC236}">
                <a16:creationId xmlns:a16="http://schemas.microsoft.com/office/drawing/2014/main" id="{C9C6D67C-220A-1CC3-D5B3-0619DD2260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24600" y="1394473"/>
            <a:ext cx="2378091" cy="2378091"/>
          </a:xfrm>
          <a:prstGeom prst="rect">
            <a:avLst/>
          </a:prstGeom>
        </p:spPr>
      </p:pic>
      <p:pic>
        <p:nvPicPr>
          <p:cNvPr id="22" name="Full Page2">
            <a:extLst>
              <a:ext uri="{FF2B5EF4-FFF2-40B4-BE49-F238E27FC236}">
                <a16:creationId xmlns:a16="http://schemas.microsoft.com/office/drawing/2014/main" id="{5BF5824F-B188-1B36-BE32-EF1C7BDEFA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324600" y="1394473"/>
            <a:ext cx="2378090" cy="237809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279F88C-09ED-F156-9178-67D93BB83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833560" y="4428527"/>
            <a:ext cx="618225" cy="6182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C22896-BF85-3415-926B-B29046A37642}"/>
              </a:ext>
            </a:extLst>
          </p:cNvPr>
          <p:cNvSpPr txBox="1"/>
          <p:nvPr/>
        </p:nvSpPr>
        <p:spPr>
          <a:xfrm>
            <a:off x="8531423" y="4160307"/>
            <a:ext cx="30777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dirty="0">
                <a:solidFill>
                  <a:srgbClr val="646464"/>
                </a:solidFill>
                <a:latin typeface="Inconsolata" panose="00000509000000000000" pitchFamily="49" charset="0"/>
              </a:rPr>
              <a:t>…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7ECC689-A0A4-A6F2-604E-41FF7A205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61103" y="4428528"/>
            <a:ext cx="618225" cy="618225"/>
          </a:xfrm>
          <a:prstGeom prst="rect">
            <a:avLst/>
          </a:prstGeom>
        </p:spPr>
      </p:pic>
      <p:sp>
        <p:nvSpPr>
          <p:cNvPr id="12" name="Slide Number Placeholder 3" descr=" 5">
            <a:extLst>
              <a:ext uri="{FF2B5EF4-FFF2-40B4-BE49-F238E27FC236}">
                <a16:creationId xmlns:a16="http://schemas.microsoft.com/office/drawing/2014/main" id="{E2CDF82C-5B07-F620-CAB4-9701C2905DF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7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1805 0.386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192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632 0.38611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929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"/>
                            </p:stCondLst>
                            <p:childTnLst>
                              <p:par>
                                <p:cTn id="8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912B15FD-34D2-A911-4844-29CEFCA4C20C}"/>
              </a:ext>
            </a:extLst>
          </p:cNvPr>
          <p:cNvGrpSpPr/>
          <p:nvPr/>
        </p:nvGrpSpPr>
        <p:grpSpPr>
          <a:xfrm>
            <a:off x="5334000" y="4160307"/>
            <a:ext cx="3657600" cy="922020"/>
            <a:chOff x="5486400" y="4312707"/>
            <a:chExt cx="3657600" cy="92202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2663CF-B8C0-39C9-D3DC-72799AC6D919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4408893"/>
              <a:ext cx="3657600" cy="0"/>
            </a:xfrm>
            <a:prstGeom prst="line">
              <a:avLst/>
            </a:prstGeom>
            <a:ln w="34925">
              <a:solidFill>
                <a:srgbClr val="4748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9ACD2017-4369-79C8-E406-5C239FB07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75897" y="4503207"/>
              <a:ext cx="512905" cy="731520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A20B489B-B3D1-2396-C2D0-4DC69AA6D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249732" y="4580928"/>
              <a:ext cx="618225" cy="618225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0CD951C9-93F6-DEBE-BCFA-10FDB35C3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985960" y="4580927"/>
              <a:ext cx="618225" cy="618225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BCF7DF-0F63-5828-9BBA-C0342C8CF435}"/>
                </a:ext>
              </a:extLst>
            </p:cNvPr>
            <p:cNvSpPr txBox="1"/>
            <p:nvPr/>
          </p:nvSpPr>
          <p:spPr>
            <a:xfrm>
              <a:off x="8683823" y="4312707"/>
              <a:ext cx="307777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8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E238D80F-6ABB-A727-8F76-2A63EEB55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513503" y="4580928"/>
              <a:ext cx="618225" cy="61822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0EE098-4061-CA33-FEA4-33D7061F167C}"/>
              </a:ext>
            </a:extLst>
          </p:cNvPr>
          <p:cNvGrpSpPr/>
          <p:nvPr/>
        </p:nvGrpSpPr>
        <p:grpSpPr>
          <a:xfrm>
            <a:off x="6324600" y="1394473"/>
            <a:ext cx="2377440" cy="2377440"/>
            <a:chOff x="6477000" y="1546873"/>
            <a:chExt cx="2377440" cy="2377440"/>
          </a:xfrm>
        </p:grpSpPr>
        <p:sp>
          <p:nvSpPr>
            <p:cNvPr id="6" name="Empty LSM Page">
              <a:extLst>
                <a:ext uri="{FF2B5EF4-FFF2-40B4-BE49-F238E27FC236}">
                  <a16:creationId xmlns:a16="http://schemas.microsoft.com/office/drawing/2014/main" id="{C05DD4BB-C527-2992-6BAE-3F1DBBB5061F}"/>
                </a:ext>
              </a:extLst>
            </p:cNvPr>
            <p:cNvSpPr/>
            <p:nvPr/>
          </p:nvSpPr>
          <p:spPr>
            <a:xfrm>
              <a:off x="6477000" y="1546873"/>
              <a:ext cx="2377440" cy="2377440"/>
            </a:xfrm>
            <a:prstGeom prst="rect">
              <a:avLst/>
            </a:prstGeom>
            <a:solidFill>
              <a:srgbClr val="D8DBE2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endParaRPr lang="en-US" b="1" dirty="0">
                <a:solidFill>
                  <a:srgbClr val="2C6BD8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D2AFBD-CB66-1298-3B52-E1826DFCC771}"/>
                </a:ext>
              </a:extLst>
            </p:cNvPr>
            <p:cNvSpPr/>
            <p:nvPr/>
          </p:nvSpPr>
          <p:spPr>
            <a:xfrm>
              <a:off x="6614160" y="1713528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#104 {</a:t>
              </a:r>
              <a:r>
                <a:rPr lang="en-US" sz="1600" dirty="0" err="1">
                  <a:solidFill>
                    <a:srgbClr val="646464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=b</a:t>
              </a:r>
              <a:r>
                <a:rPr lang="en-US" sz="16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245B87-A388-63AF-D25B-297BEAAB6A3A}"/>
                </a:ext>
              </a:extLst>
            </p:cNvPr>
            <p:cNvSpPr/>
            <p:nvPr/>
          </p:nvSpPr>
          <p:spPr>
            <a:xfrm>
              <a:off x="6614160" y="2055756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#105 {</a:t>
              </a:r>
              <a:r>
                <a:rPr lang="en-US" sz="1600" dirty="0" err="1">
                  <a:solidFill>
                    <a:srgbClr val="646464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=c</a:t>
              </a:r>
              <a:r>
                <a:rPr lang="en-US" sz="16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21D076-8402-D51D-7F1C-3954402A244F}"/>
                </a:ext>
              </a:extLst>
            </p:cNvPr>
            <p:cNvSpPr/>
            <p:nvPr/>
          </p:nvSpPr>
          <p:spPr>
            <a:xfrm>
              <a:off x="6614160" y="2397984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#102 {</a:t>
              </a:r>
              <a:r>
                <a:rPr lang="en-US" sz="1600" dirty="0" err="1">
                  <a:solidFill>
                    <a:srgbClr val="646464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=d</a:t>
              </a:r>
              <a:r>
                <a:rPr lang="en-US" sz="16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FD5857-8AE4-C643-D386-F0C8E70E654F}"/>
                </a:ext>
              </a:extLst>
            </p:cNvPr>
            <p:cNvSpPr/>
            <p:nvPr/>
          </p:nvSpPr>
          <p:spPr>
            <a:xfrm>
              <a:off x="6614160" y="3082440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DEL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554D92-DE7F-33FC-1F66-2A08923AB4C3}"/>
                </a:ext>
              </a:extLst>
            </p:cNvPr>
            <p:cNvSpPr/>
            <p:nvPr/>
          </p:nvSpPr>
          <p:spPr>
            <a:xfrm>
              <a:off x="6614160" y="3424666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#105 {</a:t>
              </a:r>
              <a:r>
                <a:rPr lang="en-US" sz="1600" dirty="0" err="1">
                  <a:solidFill>
                    <a:srgbClr val="646464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=c</a:t>
              </a:r>
              <a:r>
                <a:rPr lang="en-US" sz="16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B22765-9049-51D1-33E9-00C2EC390F48}"/>
                </a:ext>
              </a:extLst>
            </p:cNvPr>
            <p:cNvSpPr/>
            <p:nvPr/>
          </p:nvSpPr>
          <p:spPr>
            <a:xfrm>
              <a:off x="6614160" y="2740212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DEL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#101</a:t>
              </a:r>
            </a:p>
          </p:txBody>
        </p:sp>
      </p:grpSp>
      <p:cxnSp>
        <p:nvCxnSpPr>
          <p:cNvPr id="41" name="Straight Arrow Connector 6">
            <a:extLst>
              <a:ext uri="{FF2B5EF4-FFF2-40B4-BE49-F238E27FC236}">
                <a16:creationId xmlns:a16="http://schemas.microsoft.com/office/drawing/2014/main" id="{DDF35252-DBB1-4BCB-A40F-14AC759113FE}"/>
              </a:ext>
            </a:extLst>
          </p:cNvPr>
          <p:cNvCxnSpPr>
            <a:cxnSpLocks/>
            <a:stCxn id="31" idx="3"/>
            <a:endCxn id="62" idx="1"/>
          </p:cNvCxnSpPr>
          <p:nvPr/>
        </p:nvCxnSpPr>
        <p:spPr bwMode="auto">
          <a:xfrm>
            <a:off x="6028983" y="3024365"/>
            <a:ext cx="1068349" cy="1713276"/>
          </a:xfrm>
          <a:prstGeom prst="curvedConnector3">
            <a:avLst/>
          </a:prstGeom>
          <a:ln w="28575">
            <a:solidFill>
              <a:srgbClr val="C30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EC71C-172D-4AC3-9510-A322369AFD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4408958" cy="3810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dirty="0"/>
              <a:t>To read a tuple with a given id, the DBMS finds the newest log record corresponding to that id.</a:t>
            </a: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Scan log from newest to oldest.</a:t>
            </a:r>
            <a:endParaRPr lang="en-US" sz="1200" dirty="0"/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dirty="0"/>
              <a:t>Maintain an index that maps a tuple id to the newest log record.</a:t>
            </a: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If log record is in-memory, just read it.</a:t>
            </a: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If log record is on a disk page, retrieve it.</a:t>
            </a: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We will discuss indexes in two weeks.</a:t>
            </a:r>
            <a:endParaRPr lang="en-US" sz="1200" dirty="0"/>
          </a:p>
          <a:p>
            <a:pPr>
              <a:lnSpc>
                <a:spcPct val="13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76022-A1A1-4B9E-8569-8C62ED26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LOG-STRUCTURED STORAGE</a:t>
            </a:r>
          </a:p>
        </p:txBody>
      </p:sp>
      <p:sp>
        <p:nvSpPr>
          <p:cNvPr id="56" name="Text Box 4" hidden="1">
            <a:extLst>
              <a:ext uri="{FF2B5EF4-FFF2-40B4-BE49-F238E27FC236}">
                <a16:creationId xmlns:a16="http://schemas.microsoft.com/office/drawing/2014/main" id="{5D2B05C3-7846-4F4F-A29C-F1B6E9C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57626"/>
            <a:ext cx="26457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*</a:t>
            </a:r>
            <a:r>
              <a:rPr lang="en-US" sz="2000" dirty="0"/>
              <a:t> FROM</a:t>
            </a:r>
            <a:r>
              <a:rPr lang="en-US" sz="2000" b="0" dirty="0"/>
              <a:t> table</a:t>
            </a:r>
            <a:br>
              <a:rPr lang="en-US" sz="2000" b="0" dirty="0"/>
            </a:br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id = 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8915E-E80A-B857-0647-741E0E348C27}"/>
              </a:ext>
            </a:extLst>
          </p:cNvPr>
          <p:cNvGrpSpPr/>
          <p:nvPr/>
        </p:nvGrpSpPr>
        <p:grpSpPr>
          <a:xfrm>
            <a:off x="6426600" y="1047750"/>
            <a:ext cx="2173440" cy="358792"/>
            <a:chOff x="6565863" y="1047750"/>
            <a:chExt cx="2173440" cy="358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014781-2E83-674A-9A80-2A38EDE2FA52}"/>
                </a:ext>
              </a:extLst>
            </p:cNvPr>
            <p:cNvSpPr txBox="1"/>
            <p:nvPr/>
          </p:nvSpPr>
          <p:spPr>
            <a:xfrm>
              <a:off x="6751579" y="1092610"/>
              <a:ext cx="1987724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In-Memory Page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275A6FAD-B3E0-4728-056A-2DDB3E62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65863" y="1047750"/>
              <a:ext cx="160809" cy="310896"/>
            </a:xfrm>
            <a:prstGeom prst="rect">
              <a:avLst/>
            </a:prstGeom>
          </p:spPr>
        </p:pic>
      </p:grpSp>
      <p:cxnSp>
        <p:nvCxnSpPr>
          <p:cNvPr id="37" name="Straight Arrow Connector 6">
            <a:extLst>
              <a:ext uri="{FF2B5EF4-FFF2-40B4-BE49-F238E27FC236}">
                <a16:creationId xmlns:a16="http://schemas.microsoft.com/office/drawing/2014/main" id="{F1E7721A-B63D-4C0E-86BC-F2253193CF9B}"/>
              </a:ext>
            </a:extLst>
          </p:cNvPr>
          <p:cNvCxnSpPr>
            <a:cxnSpLocks/>
            <a:stCxn id="28" idx="3"/>
            <a:endCxn id="10" idx="1"/>
          </p:cNvCxnSpPr>
          <p:nvPr/>
        </p:nvCxnSpPr>
        <p:spPr bwMode="auto">
          <a:xfrm>
            <a:off x="6028983" y="2662162"/>
            <a:ext cx="432777" cy="405038"/>
          </a:xfrm>
          <a:prstGeom prst="curvedConnector3">
            <a:avLst/>
          </a:prstGeom>
          <a:ln w="28575">
            <a:solidFill>
              <a:srgbClr val="C30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">
            <a:extLst>
              <a:ext uri="{FF2B5EF4-FFF2-40B4-BE49-F238E27FC236}">
                <a16:creationId xmlns:a16="http://schemas.microsoft.com/office/drawing/2014/main" id="{477AE82E-9E32-4DE3-8243-58967BB2A662}"/>
              </a:ext>
            </a:extLst>
          </p:cNvPr>
          <p:cNvCxnSpPr>
            <a:cxnSpLocks/>
            <a:stCxn id="32" idx="3"/>
            <a:endCxn id="7" idx="1"/>
          </p:cNvCxnSpPr>
          <p:nvPr/>
        </p:nvCxnSpPr>
        <p:spPr bwMode="auto">
          <a:xfrm flipV="1">
            <a:off x="6028983" y="1698288"/>
            <a:ext cx="432777" cy="1688280"/>
          </a:xfrm>
          <a:prstGeom prst="curvedConnector3">
            <a:avLst>
              <a:gd name="adj1" fmla="val 50000"/>
            </a:avLst>
          </a:prstGeom>
          <a:ln w="28575">
            <a:solidFill>
              <a:srgbClr val="C30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11041E3-BB37-A78C-6D2C-B99DBB8FB33D}"/>
              </a:ext>
            </a:extLst>
          </p:cNvPr>
          <p:cNvSpPr txBox="1"/>
          <p:nvPr/>
        </p:nvSpPr>
        <p:spPr>
          <a:xfrm>
            <a:off x="5222855" y="1138776"/>
            <a:ext cx="92333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GET #104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90C451DC-9510-A725-C5BF-4ADFDA8C6E71}"/>
              </a:ext>
            </a:extLst>
          </p:cNvPr>
          <p:cNvCxnSpPr>
            <a:cxnSpLocks/>
            <a:stCxn id="21" idx="2"/>
            <a:endCxn id="32" idx="1"/>
          </p:cNvCxnSpPr>
          <p:nvPr/>
        </p:nvCxnSpPr>
        <p:spPr>
          <a:xfrm rot="5400000">
            <a:off x="4637934" y="2073241"/>
            <a:ext cx="2064297" cy="562357"/>
          </a:xfrm>
          <a:prstGeom prst="curvedConnector4">
            <a:avLst>
              <a:gd name="adj1" fmla="val 29452"/>
              <a:gd name="adj2" fmla="val 140650"/>
            </a:avLst>
          </a:prstGeom>
          <a:ln w="28575">
            <a:solidFill>
              <a:srgbClr val="C30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Index">
            <a:extLst>
              <a:ext uri="{FF2B5EF4-FFF2-40B4-BE49-F238E27FC236}">
                <a16:creationId xmlns:a16="http://schemas.microsoft.com/office/drawing/2014/main" id="{F18932A8-7443-EA28-BCDE-74C1EED92D15}"/>
              </a:ext>
            </a:extLst>
          </p:cNvPr>
          <p:cNvGrpSpPr/>
          <p:nvPr/>
        </p:nvGrpSpPr>
        <p:grpSpPr>
          <a:xfrm>
            <a:off x="5388902" y="2161355"/>
            <a:ext cx="640081" cy="1724577"/>
            <a:chOff x="5303519" y="1774853"/>
            <a:chExt cx="640081" cy="172457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EEC22CD-932E-4355-B895-8E2F1A46C9CB}"/>
                </a:ext>
              </a:extLst>
            </p:cNvPr>
            <p:cNvSpPr/>
            <p:nvPr/>
          </p:nvSpPr>
          <p:spPr>
            <a:xfrm>
              <a:off x="5303520" y="2138500"/>
              <a:ext cx="64008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id=#102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BF7909F-C96F-49B1-9191-9D9D05830714}"/>
                </a:ext>
              </a:extLst>
            </p:cNvPr>
            <p:cNvSpPr/>
            <p:nvPr/>
          </p:nvSpPr>
          <p:spPr>
            <a:xfrm>
              <a:off x="5303520" y="2500703"/>
              <a:ext cx="64008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id=#103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DA2A443-60DD-4010-9142-E7DB3974F8B5}"/>
                </a:ext>
              </a:extLst>
            </p:cNvPr>
            <p:cNvSpPr/>
            <p:nvPr/>
          </p:nvSpPr>
          <p:spPr>
            <a:xfrm>
              <a:off x="5303520" y="2862906"/>
              <a:ext cx="64008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id=#104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85EB861-8EC7-4CDD-92E1-BAC99F759BB0}"/>
                </a:ext>
              </a:extLst>
            </p:cNvPr>
            <p:cNvSpPr/>
            <p:nvPr/>
          </p:nvSpPr>
          <p:spPr>
            <a:xfrm>
              <a:off x="5303520" y="3225110"/>
              <a:ext cx="64008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id=#105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6F7E7AA-760E-1759-6064-B87CEC3DEAFD}"/>
                </a:ext>
              </a:extLst>
            </p:cNvPr>
            <p:cNvSpPr/>
            <p:nvPr/>
          </p:nvSpPr>
          <p:spPr>
            <a:xfrm>
              <a:off x="5303519" y="1774853"/>
              <a:ext cx="64008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id=#101</a:t>
              </a:r>
            </a:p>
          </p:txBody>
        </p:sp>
      </p:grpSp>
      <p:cxnSp>
        <p:nvCxnSpPr>
          <p:cNvPr id="39" name="Straight Arrow Connector 6">
            <a:extLst>
              <a:ext uri="{FF2B5EF4-FFF2-40B4-BE49-F238E27FC236}">
                <a16:creationId xmlns:a16="http://schemas.microsoft.com/office/drawing/2014/main" id="{D5E3D9D1-6230-3AEA-73E2-F557F9785F8D}"/>
              </a:ext>
            </a:extLst>
          </p:cNvPr>
          <p:cNvCxnSpPr>
            <a:cxnSpLocks/>
            <a:stCxn id="33" idx="3"/>
            <a:endCxn id="15" idx="1"/>
          </p:cNvCxnSpPr>
          <p:nvPr/>
        </p:nvCxnSpPr>
        <p:spPr bwMode="auto">
          <a:xfrm flipV="1">
            <a:off x="6028983" y="3409426"/>
            <a:ext cx="432777" cy="339346"/>
          </a:xfrm>
          <a:prstGeom prst="curvedConnector3">
            <a:avLst/>
          </a:prstGeom>
          <a:ln w="28575">
            <a:solidFill>
              <a:srgbClr val="C30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6">
            <a:extLst>
              <a:ext uri="{FF2B5EF4-FFF2-40B4-BE49-F238E27FC236}">
                <a16:creationId xmlns:a16="http://schemas.microsoft.com/office/drawing/2014/main" id="{298AF49D-0C53-4059-BD27-C942B5417DEA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 bwMode="auto">
          <a:xfrm>
            <a:off x="6028982" y="2298515"/>
            <a:ext cx="432778" cy="426457"/>
          </a:xfrm>
          <a:prstGeom prst="curvedConnector3">
            <a:avLst/>
          </a:prstGeom>
          <a:ln w="28575">
            <a:solidFill>
              <a:srgbClr val="C30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 descr=" 5">
            <a:extLst>
              <a:ext uri="{FF2B5EF4-FFF2-40B4-BE49-F238E27FC236}">
                <a16:creationId xmlns:a16="http://schemas.microsoft.com/office/drawing/2014/main" id="{5EB55AF8-0F74-CF47-FF7E-37DA757C65D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BC5174B9-ACCF-9564-6C00-649891F987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4517" y="3594708"/>
            <a:ext cx="365760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>
              <a:latin typeface="Inconsolata" panose="00000509000000000000" pitchFamily="49" charset="0"/>
            </a:endParaRPr>
          </a:p>
        </p:txBody>
      </p:sp>
      <p:sp>
        <p:nvSpPr>
          <p:cNvPr id="21" name="magnet" hidden="1">
            <a:extLst>
              <a:ext uri="{FF2B5EF4-FFF2-40B4-BE49-F238E27FC236}">
                <a16:creationId xmlns:a16="http://schemas.microsoft.com/office/drawing/2014/main" id="{98FFEC8F-BF29-E49D-0EB2-6E59CCBDB535}"/>
              </a:ext>
            </a:extLst>
          </p:cNvPr>
          <p:cNvSpPr/>
          <p:nvPr/>
        </p:nvSpPr>
        <p:spPr>
          <a:xfrm>
            <a:off x="5928400" y="1276551"/>
            <a:ext cx="4572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3003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endParaRPr lang="en-US" sz="2800" b="1" i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2.22222E-6 -0.3972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5" grpId="0"/>
      <p:bldP spid="19" grpId="0" animBg="1"/>
      <p:bldP spid="19" grpId="1" animBg="1"/>
      <p:bldP spid="19" grpId="2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F87E-EF02-B379-A389-5B09059D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COMPACTION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B6E54-5C69-2E1B-0755-B465B4123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 page is compacted, the DBMS does </a:t>
            </a:r>
            <a:r>
              <a:rPr lang="en-US" u="sng" dirty="0"/>
              <a:t>not</a:t>
            </a:r>
            <a:r>
              <a:rPr lang="en-US" dirty="0"/>
              <a:t> need to maintain temporal ordering of records within the page.</a:t>
            </a:r>
          </a:p>
          <a:p>
            <a:pPr lvl="1"/>
            <a:r>
              <a:rPr lang="en-US" dirty="0"/>
              <a:t>Each tuple id is guaranteed to appear at most once in the page.</a:t>
            </a:r>
          </a:p>
          <a:p>
            <a:pPr lvl="1"/>
            <a:endParaRPr lang="en-US" dirty="0"/>
          </a:p>
          <a:p>
            <a:r>
              <a:rPr lang="en-US" dirty="0"/>
              <a:t>The DBMS can instead sort the page based on id order to improve efficiency of future look-ups.</a:t>
            </a:r>
          </a:p>
          <a:p>
            <a:pPr lvl="1"/>
            <a:r>
              <a:rPr lang="en-US" dirty="0"/>
              <a:t>Called </a:t>
            </a:r>
            <a:r>
              <a:rPr lang="en-US" u="sng" dirty="0"/>
              <a:t>Sorted String Tables</a:t>
            </a:r>
            <a:r>
              <a:rPr lang="en-US" dirty="0"/>
              <a:t> (</a:t>
            </a:r>
            <a:r>
              <a:rPr lang="en-US" dirty="0" err="1"/>
              <a:t>SSTables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Embed indexes / filters in the header for reducing search times.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D2BF6-EF71-7D5C-DAB5-2A9A88D67CD9}"/>
              </a:ext>
            </a:extLst>
          </p:cNvPr>
          <p:cNvSpPr/>
          <p:nvPr/>
        </p:nvSpPr>
        <p:spPr>
          <a:xfrm>
            <a:off x="6324600" y="1394473"/>
            <a:ext cx="2377440" cy="237744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/>
            <a:endParaRPr lang="en-US" b="1" dirty="0">
              <a:solidFill>
                <a:srgbClr val="2C6BD8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C90A7B-FB76-70D9-4296-30F468507064}"/>
              </a:ext>
            </a:extLst>
          </p:cNvPr>
          <p:cNvGrpSpPr/>
          <p:nvPr/>
        </p:nvGrpSpPr>
        <p:grpSpPr>
          <a:xfrm>
            <a:off x="6461760" y="1561128"/>
            <a:ext cx="2103120" cy="1643230"/>
            <a:chOff x="6753750" y="2657639"/>
            <a:chExt cx="2103120" cy="16432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F13CC9-AAE3-11A5-6DFC-534869DA9519}"/>
                </a:ext>
              </a:extLst>
            </p:cNvPr>
            <p:cNvSpPr/>
            <p:nvPr/>
          </p:nvSpPr>
          <p:spPr>
            <a:xfrm>
              <a:off x="6753750" y="2657639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#103 {</a:t>
              </a:r>
              <a:r>
                <a:rPr lang="en-US" sz="1600" dirty="0" err="1">
                  <a:solidFill>
                    <a:srgbClr val="646464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=a</a:t>
              </a:r>
              <a:r>
                <a:rPr lang="en-US" sz="16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074CE-CB33-6D48-FD5C-EF25C1C92A71}"/>
                </a:ext>
              </a:extLst>
            </p:cNvPr>
            <p:cNvSpPr/>
            <p:nvPr/>
          </p:nvSpPr>
          <p:spPr>
            <a:xfrm>
              <a:off x="6753750" y="2999867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#104 {</a:t>
              </a:r>
              <a:r>
                <a:rPr lang="en-US" sz="1600" dirty="0" err="1">
                  <a:solidFill>
                    <a:srgbClr val="646464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=b</a:t>
              </a:r>
              <a:r>
                <a:rPr lang="en-US" sz="16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B401B6-6A9F-57BE-D04C-42800B64C515}"/>
                </a:ext>
              </a:extLst>
            </p:cNvPr>
            <p:cNvSpPr/>
            <p:nvPr/>
          </p:nvSpPr>
          <p:spPr>
            <a:xfrm>
              <a:off x="6753750" y="3684323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DEL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03467A-69FA-AE42-B321-C45D39085A2C}"/>
                </a:ext>
              </a:extLst>
            </p:cNvPr>
            <p:cNvSpPr/>
            <p:nvPr/>
          </p:nvSpPr>
          <p:spPr>
            <a:xfrm>
              <a:off x="6753750" y="4026549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#105 {</a:t>
              </a:r>
              <a:r>
                <a:rPr lang="en-US" sz="1600" dirty="0" err="1">
                  <a:solidFill>
                    <a:srgbClr val="646464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=c</a:t>
              </a:r>
              <a:r>
                <a:rPr lang="en-US" sz="16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536635-7D02-7BA4-1D0E-99B3F66BF9B3}"/>
                </a:ext>
              </a:extLst>
            </p:cNvPr>
            <p:cNvSpPr/>
            <p:nvPr/>
          </p:nvSpPr>
          <p:spPr>
            <a:xfrm>
              <a:off x="6753750" y="3342095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DEL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#101</a:t>
              </a: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E49C7738-DEA6-9118-A26F-82EA5C70628A}"/>
              </a:ext>
            </a:extLst>
          </p:cNvPr>
          <p:cNvGrpSpPr/>
          <p:nvPr/>
        </p:nvGrpSpPr>
        <p:grpSpPr>
          <a:xfrm>
            <a:off x="6461760" y="1561128"/>
            <a:ext cx="2103120" cy="961092"/>
            <a:chOff x="6753750" y="2657639"/>
            <a:chExt cx="2103120" cy="96109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30D162-24A6-7DFB-1089-BCA39989A175}"/>
                </a:ext>
              </a:extLst>
            </p:cNvPr>
            <p:cNvSpPr/>
            <p:nvPr/>
          </p:nvSpPr>
          <p:spPr>
            <a:xfrm>
              <a:off x="6753750" y="2657639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DEL #101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A72AD7-905A-6447-3416-E2EA8CB3C324}"/>
                </a:ext>
              </a:extLst>
            </p:cNvPr>
            <p:cNvSpPr/>
            <p:nvPr/>
          </p:nvSpPr>
          <p:spPr>
            <a:xfrm>
              <a:off x="6753750" y="2999867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DEL #102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668E6F-3B15-D21E-8ACA-098101E82337}"/>
                </a:ext>
              </a:extLst>
            </p:cNvPr>
            <p:cNvSpPr/>
            <p:nvPr/>
          </p:nvSpPr>
          <p:spPr>
            <a:xfrm>
              <a:off x="6753750" y="2999867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 #104 {</a:t>
              </a:r>
              <a:r>
                <a:rPr lang="en-US" sz="1600" dirty="0" err="1">
                  <a:solidFill>
                    <a:srgbClr val="C30037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=b2}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779505-EE14-5749-36F8-9BE595BA230E}"/>
                </a:ext>
              </a:extLst>
            </p:cNvPr>
            <p:cNvSpPr/>
            <p:nvPr/>
          </p:nvSpPr>
          <p:spPr>
            <a:xfrm>
              <a:off x="6753750" y="3344411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 #105 {</a:t>
              </a:r>
              <a:r>
                <a:rPr lang="en-US" sz="1600" dirty="0" err="1">
                  <a:solidFill>
                    <a:srgbClr val="C30037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=c</a:t>
              </a:r>
              <a:r>
                <a:rPr lang="en-US" sz="1600" baseline="-250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3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8AE416-3C49-9085-98A8-A906C0059B71}"/>
                </a:ext>
              </a:extLst>
            </p:cNvPr>
            <p:cNvSpPr/>
            <p:nvPr/>
          </p:nvSpPr>
          <p:spPr>
            <a:xfrm>
              <a:off x="6753750" y="2657639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 #103 {</a:t>
              </a:r>
              <a:r>
                <a:rPr lang="en-US" sz="1600" dirty="0" err="1">
                  <a:solidFill>
                    <a:srgbClr val="C30037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=a3}</a:t>
              </a:r>
            </a:p>
          </p:txBody>
        </p:sp>
      </p:grpSp>
      <p:sp>
        <p:nvSpPr>
          <p:cNvPr id="21" name="Right Arrow 6">
            <a:extLst>
              <a:ext uri="{FF2B5EF4-FFF2-40B4-BE49-F238E27FC236}">
                <a16:creationId xmlns:a16="http://schemas.microsoft.com/office/drawing/2014/main" id="{DDE99F4F-C694-530A-91B7-189171FBE92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802422" y="2431269"/>
            <a:ext cx="2355056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Newest←Oldest</a:t>
            </a:r>
            <a:endParaRPr lang="en-US" altLang="en-US" sz="20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096DF8-9D22-4DB2-D55E-6D1BBCB3B500}"/>
              </a:ext>
            </a:extLst>
          </p:cNvPr>
          <p:cNvGrpSpPr/>
          <p:nvPr/>
        </p:nvGrpSpPr>
        <p:grpSpPr>
          <a:xfrm>
            <a:off x="6940430" y="1070392"/>
            <a:ext cx="1145781" cy="336150"/>
            <a:chOff x="6781800" y="1070392"/>
            <a:chExt cx="1145781" cy="3361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166123-DA29-C878-739F-6D1A0F56A2F5}"/>
                </a:ext>
              </a:extLst>
            </p:cNvPr>
            <p:cNvSpPr txBox="1"/>
            <p:nvPr/>
          </p:nvSpPr>
          <p:spPr>
            <a:xfrm>
              <a:off x="7033105" y="1092610"/>
              <a:ext cx="894476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i="1" dirty="0" err="1">
                  <a:solidFill>
                    <a:srgbClr val="646464"/>
                  </a:solidFill>
                  <a:latin typeface="Crimson Text" panose="02000503000000000000" pitchFamily="2" charset="0"/>
                </a:rPr>
                <a:t>SSTable</a:t>
              </a:r>
              <a:endParaRPr lang="en-US" sz="2400" b="1" i="1" dirty="0">
                <a:solidFill>
                  <a:srgbClr val="646464"/>
                </a:solidFill>
                <a:latin typeface="Crimson Text" panose="02000503000000000000" pitchFamily="2" charset="0"/>
              </a:endParaRP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1204E70-F23C-6880-02F0-85655243B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781800" y="1070392"/>
              <a:ext cx="192340" cy="265612"/>
            </a:xfrm>
            <a:prstGeom prst="rect">
              <a:avLst/>
            </a:prstGeom>
          </p:spPr>
        </p:pic>
      </p:grpSp>
      <p:sp>
        <p:nvSpPr>
          <p:cNvPr id="28" name="Right Arrow 6">
            <a:extLst>
              <a:ext uri="{FF2B5EF4-FFF2-40B4-BE49-F238E27FC236}">
                <a16:creationId xmlns:a16="http://schemas.microsoft.com/office/drawing/2014/main" id="{F3A238FC-109F-BEC5-0F89-00BC929FF8B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802422" y="2431269"/>
            <a:ext cx="2355056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>
                <a:solidFill>
                  <a:schemeClr val="bg1"/>
                </a:solidFill>
                <a:latin typeface="Crimson Text" panose="02000503000000000000" pitchFamily="2" charset="0"/>
              </a:rPr>
              <a:t>Key Order</a:t>
            </a:r>
          </a:p>
        </p:txBody>
      </p:sp>
      <p:sp>
        <p:nvSpPr>
          <p:cNvPr id="12" name="Slide Number Placeholder 3" descr=" 5">
            <a:extLst>
              <a:ext uri="{FF2B5EF4-FFF2-40B4-BE49-F238E27FC236}">
                <a16:creationId xmlns:a16="http://schemas.microsoft.com/office/drawing/2014/main" id="{AB1EDDD6-F141-C58F-6CD6-07B968CFA45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3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68CA750-B4C6-43F9-848C-91DCE250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COMPACTION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ED3AFE-C5A3-44C1-88C7-F2A58FCC0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Coalesce larger disk-resident log files into smaller files by removing unnecessary records.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7F252-127E-42D8-8C0A-FA86D18B85FF}"/>
              </a:ext>
            </a:extLst>
          </p:cNvPr>
          <p:cNvSpPr/>
          <p:nvPr/>
        </p:nvSpPr>
        <p:spPr>
          <a:xfrm>
            <a:off x="5379720" y="2876550"/>
            <a:ext cx="731520" cy="41148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rgbClr val="646464"/>
                </a:solidFill>
                <a:latin typeface="Inconsolata" panose="00000509000000000000" pitchFamily="49" charset="0"/>
              </a:rPr>
              <a:t>Sorted Log File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D3853C-E041-44AD-90FB-AC5CB46A6A6C}"/>
              </a:ext>
            </a:extLst>
          </p:cNvPr>
          <p:cNvSpPr/>
          <p:nvPr/>
        </p:nvSpPr>
        <p:spPr>
          <a:xfrm>
            <a:off x="5425440" y="3638302"/>
            <a:ext cx="1478280" cy="411480"/>
          </a:xfrm>
          <a:prstGeom prst="rect">
            <a:avLst/>
          </a:prstGeom>
          <a:solidFill>
            <a:srgbClr val="D8DBE2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rgbClr val="646464"/>
                </a:solidFill>
                <a:latin typeface="Inconsolata" panose="00000509000000000000" pitchFamily="49" charset="0"/>
              </a:rPr>
              <a:t>Sorted Log File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F02CAB-F1B3-402D-B54F-5BE1FA89215C}"/>
              </a:ext>
            </a:extLst>
          </p:cNvPr>
          <p:cNvSpPr/>
          <p:nvPr/>
        </p:nvSpPr>
        <p:spPr>
          <a:xfrm>
            <a:off x="5425440" y="4400056"/>
            <a:ext cx="2651760" cy="41148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rgbClr val="646464"/>
                </a:solidFill>
                <a:latin typeface="Inconsolata" panose="00000509000000000000" pitchFamily="49" charset="0"/>
              </a:rPr>
              <a:t>Sorted Log File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625283E-9C89-4B10-ADCA-501237B960DD}"/>
              </a:ext>
            </a:extLst>
          </p:cNvPr>
          <p:cNvCxnSpPr/>
          <p:nvPr/>
        </p:nvCxnSpPr>
        <p:spPr>
          <a:xfrm>
            <a:off x="5379720" y="3463166"/>
            <a:ext cx="338328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6E4A2AB-2834-4043-9EF6-B02C4022B139}"/>
              </a:ext>
            </a:extLst>
          </p:cNvPr>
          <p:cNvCxnSpPr/>
          <p:nvPr/>
        </p:nvCxnSpPr>
        <p:spPr>
          <a:xfrm>
            <a:off x="5379720" y="4224918"/>
            <a:ext cx="338328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E7587B-51F6-479B-9AB5-910D73DAB1D7}"/>
              </a:ext>
            </a:extLst>
          </p:cNvPr>
          <p:cNvSpPr txBox="1"/>
          <p:nvPr/>
        </p:nvSpPr>
        <p:spPr>
          <a:xfrm>
            <a:off x="4599801" y="2971491"/>
            <a:ext cx="703719" cy="235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i="1" dirty="0">
                <a:solidFill>
                  <a:srgbClr val="C30037"/>
                </a:solidFill>
              </a:rPr>
              <a:t>Level #0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C22303-ED79-4810-BE0A-87614D631227}"/>
              </a:ext>
            </a:extLst>
          </p:cNvPr>
          <p:cNvSpPr txBox="1"/>
          <p:nvPr/>
        </p:nvSpPr>
        <p:spPr>
          <a:xfrm>
            <a:off x="4644685" y="3733243"/>
            <a:ext cx="658835" cy="235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i="1" dirty="0">
                <a:solidFill>
                  <a:srgbClr val="C30037"/>
                </a:solidFill>
              </a:rPr>
              <a:t>Level #1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4148FB-FD73-4405-B2E1-8EA45BC69648}"/>
              </a:ext>
            </a:extLst>
          </p:cNvPr>
          <p:cNvSpPr txBox="1"/>
          <p:nvPr/>
        </p:nvSpPr>
        <p:spPr>
          <a:xfrm>
            <a:off x="4611022" y="4494997"/>
            <a:ext cx="692498" cy="235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i="1" dirty="0">
                <a:solidFill>
                  <a:srgbClr val="C30037"/>
                </a:solidFill>
              </a:rPr>
              <a:t>Level #2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5ED7E6-A51F-499C-819C-CB4CD7B53714}"/>
              </a:ext>
            </a:extLst>
          </p:cNvPr>
          <p:cNvSpPr/>
          <p:nvPr/>
        </p:nvSpPr>
        <p:spPr>
          <a:xfrm>
            <a:off x="6190528" y="2876550"/>
            <a:ext cx="731520" cy="41148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rgbClr val="646464"/>
                </a:solidFill>
                <a:latin typeface="Inconsolata" panose="00000509000000000000" pitchFamily="49" charset="0"/>
              </a:rPr>
              <a:t>Sorted Log File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74FD2A-5347-4DDA-8842-9927E95300C4}"/>
              </a:ext>
            </a:extLst>
          </p:cNvPr>
          <p:cNvSpPr/>
          <p:nvPr/>
        </p:nvSpPr>
        <p:spPr>
          <a:xfrm>
            <a:off x="5425440" y="3638303"/>
            <a:ext cx="1478280" cy="41148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srgbClr val="646464"/>
                </a:solidFill>
                <a:latin typeface="Inconsolata" panose="00000509000000000000" pitchFamily="49" charset="0"/>
              </a:rPr>
              <a:t>Sorted Log File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0EFD53-4E23-4BA8-A645-4C1D86D14173}"/>
              </a:ext>
            </a:extLst>
          </p:cNvPr>
          <p:cNvGrpSpPr/>
          <p:nvPr/>
        </p:nvGrpSpPr>
        <p:grpSpPr>
          <a:xfrm>
            <a:off x="525960" y="2876550"/>
            <a:ext cx="3166779" cy="411480"/>
            <a:chOff x="5520021" y="2952750"/>
            <a:chExt cx="3166779" cy="549233"/>
          </a:xfrm>
          <a:solidFill>
            <a:schemeClr val="accent6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309CE63-9D74-4F8C-A57A-8CEE2E87EF40}"/>
                </a:ext>
              </a:extLst>
            </p:cNvPr>
            <p:cNvSpPr/>
            <p:nvPr/>
          </p:nvSpPr>
          <p:spPr>
            <a:xfrm>
              <a:off x="5520021" y="2953343"/>
              <a:ext cx="731520" cy="54864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Sorted Log File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9E5B50-DD2B-463C-9BAB-875DE2730D39}"/>
                </a:ext>
              </a:extLst>
            </p:cNvPr>
            <p:cNvSpPr/>
            <p:nvPr/>
          </p:nvSpPr>
          <p:spPr>
            <a:xfrm>
              <a:off x="6330829" y="2953343"/>
              <a:ext cx="731520" cy="54864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Sorted Log File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087A580-3704-4712-8FD8-C34B2E54F423}"/>
                </a:ext>
              </a:extLst>
            </p:cNvPr>
            <p:cNvSpPr/>
            <p:nvPr/>
          </p:nvSpPr>
          <p:spPr>
            <a:xfrm>
              <a:off x="7144472" y="2952750"/>
              <a:ext cx="731520" cy="54864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Sorted Log File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8AF92E1-7FA2-490F-8FDB-E9132A3A738D}"/>
                </a:ext>
              </a:extLst>
            </p:cNvPr>
            <p:cNvSpPr/>
            <p:nvPr/>
          </p:nvSpPr>
          <p:spPr>
            <a:xfrm>
              <a:off x="7955280" y="2952750"/>
              <a:ext cx="731520" cy="54864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Sorted Log File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BDBDFBC-0921-4D1D-9CDE-2C68BC2410D6}"/>
              </a:ext>
            </a:extLst>
          </p:cNvPr>
          <p:cNvGrpSpPr/>
          <p:nvPr/>
        </p:nvGrpSpPr>
        <p:grpSpPr>
          <a:xfrm>
            <a:off x="567021" y="3638303"/>
            <a:ext cx="2983899" cy="411480"/>
            <a:chOff x="5520021" y="2952750"/>
            <a:chExt cx="2983899" cy="549233"/>
          </a:xfrm>
          <a:solidFill>
            <a:srgbClr val="D8DBE2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6DCC72B-2072-4CFD-BB53-01EA12BBC847}"/>
                </a:ext>
              </a:extLst>
            </p:cNvPr>
            <p:cNvSpPr/>
            <p:nvPr/>
          </p:nvSpPr>
          <p:spPr>
            <a:xfrm>
              <a:off x="5520021" y="2953343"/>
              <a:ext cx="73152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Sorted Log File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AB0FBDC-E769-486E-ABE1-70F8C4BA78F1}"/>
                </a:ext>
              </a:extLst>
            </p:cNvPr>
            <p:cNvSpPr/>
            <p:nvPr/>
          </p:nvSpPr>
          <p:spPr>
            <a:xfrm>
              <a:off x="6330828" y="2953343"/>
              <a:ext cx="137160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Sorted Log File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05574A0-CD27-44C5-B621-ACD8E924FA0C}"/>
                </a:ext>
              </a:extLst>
            </p:cNvPr>
            <p:cNvSpPr/>
            <p:nvPr/>
          </p:nvSpPr>
          <p:spPr>
            <a:xfrm>
              <a:off x="7772400" y="2952750"/>
              <a:ext cx="73152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Sorted Log File</a:t>
              </a:r>
            </a:p>
          </p:txBody>
        </p:sp>
      </p:grpSp>
      <p:sp>
        <p:nvSpPr>
          <p:cNvPr id="3" name="Right Brace 2">
            <a:extLst>
              <a:ext uri="{FF2B5EF4-FFF2-40B4-BE49-F238E27FC236}">
                <a16:creationId xmlns:a16="http://schemas.microsoft.com/office/drawing/2014/main" id="{B8068B94-CB66-4537-2204-13207A3F79FF}"/>
              </a:ext>
            </a:extLst>
          </p:cNvPr>
          <p:cNvSpPr/>
          <p:nvPr/>
        </p:nvSpPr>
        <p:spPr>
          <a:xfrm rot="5400000">
            <a:off x="2022250" y="2914526"/>
            <a:ext cx="274320" cy="1097280"/>
          </a:xfrm>
          <a:prstGeom prst="rightBrace">
            <a:avLst/>
          </a:prstGeom>
          <a:ln w="28575">
            <a:solidFill>
              <a:srgbClr val="C30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FCA706-C775-CF2F-8B02-0F1EEA4F53E4}"/>
              </a:ext>
            </a:extLst>
          </p:cNvPr>
          <p:cNvGrpSpPr/>
          <p:nvPr/>
        </p:nvGrpSpPr>
        <p:grpSpPr>
          <a:xfrm>
            <a:off x="554922" y="4400056"/>
            <a:ext cx="2538798" cy="411480"/>
            <a:chOff x="5520021" y="2952750"/>
            <a:chExt cx="2538798" cy="549233"/>
          </a:xfrm>
          <a:solidFill>
            <a:schemeClr val="accent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1AEDCB-FA4D-535B-FC71-3B253541B411}"/>
                </a:ext>
              </a:extLst>
            </p:cNvPr>
            <p:cNvSpPr/>
            <p:nvPr/>
          </p:nvSpPr>
          <p:spPr>
            <a:xfrm>
              <a:off x="5520021" y="2953343"/>
              <a:ext cx="1737360" cy="54864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Sorted Log File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62761A-6B99-D8C3-BB80-A0D0D80BC9A3}"/>
                </a:ext>
              </a:extLst>
            </p:cNvPr>
            <p:cNvSpPr/>
            <p:nvPr/>
          </p:nvSpPr>
          <p:spPr>
            <a:xfrm>
              <a:off x="7327299" y="2952750"/>
              <a:ext cx="731520" cy="54864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Sorted Log File</a:t>
              </a:r>
            </a:p>
          </p:txBody>
        </p:sp>
      </p:grp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6983F7A-B1FA-807F-22BE-72B948DEC8A1}"/>
              </a:ext>
            </a:extLst>
          </p:cNvPr>
          <p:cNvSpPr/>
          <p:nvPr/>
        </p:nvSpPr>
        <p:spPr>
          <a:xfrm rot="5400000">
            <a:off x="1280868" y="3676279"/>
            <a:ext cx="274320" cy="1097280"/>
          </a:xfrm>
          <a:prstGeom prst="rightBrace">
            <a:avLst/>
          </a:prstGeom>
          <a:ln w="28575">
            <a:solidFill>
              <a:srgbClr val="C30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F1F4AF4-8B2B-40C5-866C-FABFBE1D27D9}"/>
              </a:ext>
            </a:extLst>
          </p:cNvPr>
          <p:cNvSpPr/>
          <p:nvPr/>
        </p:nvSpPr>
        <p:spPr>
          <a:xfrm rot="5400000">
            <a:off x="6027420" y="2914526"/>
            <a:ext cx="274320" cy="1097280"/>
          </a:xfrm>
          <a:prstGeom prst="rightBrace">
            <a:avLst/>
          </a:prstGeom>
          <a:ln w="28575">
            <a:solidFill>
              <a:srgbClr val="C30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DD035A05-998B-3F61-DDF7-8C430F8D7F46}"/>
              </a:ext>
            </a:extLst>
          </p:cNvPr>
          <p:cNvSpPr/>
          <p:nvPr/>
        </p:nvSpPr>
        <p:spPr>
          <a:xfrm rot="5400000">
            <a:off x="6614160" y="3435527"/>
            <a:ext cx="274320" cy="1578784"/>
          </a:xfrm>
          <a:prstGeom prst="rightBrace">
            <a:avLst/>
          </a:prstGeom>
          <a:ln w="28575">
            <a:solidFill>
              <a:srgbClr val="C30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9CCBB6-0B55-30C2-4DB9-530BDA56C8D3}"/>
              </a:ext>
            </a:extLst>
          </p:cNvPr>
          <p:cNvGrpSpPr/>
          <p:nvPr/>
        </p:nvGrpSpPr>
        <p:grpSpPr>
          <a:xfrm>
            <a:off x="1527142" y="2905376"/>
            <a:ext cx="1176622" cy="365760"/>
            <a:chOff x="1527142" y="2905376"/>
            <a:chExt cx="1176622" cy="365760"/>
          </a:xfrm>
          <a:solidFill>
            <a:srgbClr val="C30037"/>
          </a:solidFill>
        </p:grpSpPr>
        <p:pic>
          <p:nvPicPr>
            <p:cNvPr id="10" name="X">
              <a:extLst>
                <a:ext uri="{FF2B5EF4-FFF2-40B4-BE49-F238E27FC236}">
                  <a16:creationId xmlns:a16="http://schemas.microsoft.com/office/drawing/2014/main" id="{1BA56CEF-2CAB-DF17-19C7-D3422A92B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27142" y="2905376"/>
              <a:ext cx="365760" cy="365760"/>
            </a:xfrm>
            <a:prstGeom prst="rect">
              <a:avLst/>
            </a:prstGeom>
          </p:spPr>
        </p:pic>
        <p:pic>
          <p:nvPicPr>
            <p:cNvPr id="17" name="X">
              <a:extLst>
                <a:ext uri="{FF2B5EF4-FFF2-40B4-BE49-F238E27FC236}">
                  <a16:creationId xmlns:a16="http://schemas.microsoft.com/office/drawing/2014/main" id="{9D16E112-40FA-A486-BB2C-22C122F6F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338004" y="2905376"/>
              <a:ext cx="365760" cy="3657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4801D0-0EB7-6410-AE7A-F0033E483BE3}"/>
              </a:ext>
            </a:extLst>
          </p:cNvPr>
          <p:cNvGrpSpPr/>
          <p:nvPr/>
        </p:nvGrpSpPr>
        <p:grpSpPr>
          <a:xfrm>
            <a:off x="761623" y="3667706"/>
            <a:ext cx="1581527" cy="365760"/>
            <a:chOff x="1527142" y="2905376"/>
            <a:chExt cx="1581527" cy="365760"/>
          </a:xfrm>
          <a:solidFill>
            <a:srgbClr val="C30037"/>
          </a:solidFill>
        </p:grpSpPr>
        <p:pic>
          <p:nvPicPr>
            <p:cNvPr id="20" name="X">
              <a:extLst>
                <a:ext uri="{FF2B5EF4-FFF2-40B4-BE49-F238E27FC236}">
                  <a16:creationId xmlns:a16="http://schemas.microsoft.com/office/drawing/2014/main" id="{31156766-132C-2F5C-7E14-1DAA19346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27142" y="2905376"/>
              <a:ext cx="365760" cy="365760"/>
            </a:xfrm>
            <a:prstGeom prst="rect">
              <a:avLst/>
            </a:prstGeom>
          </p:spPr>
        </p:pic>
        <p:pic>
          <p:nvPicPr>
            <p:cNvPr id="21" name="X">
              <a:extLst>
                <a:ext uri="{FF2B5EF4-FFF2-40B4-BE49-F238E27FC236}">
                  <a16:creationId xmlns:a16="http://schemas.microsoft.com/office/drawing/2014/main" id="{120AB0BE-386C-63BD-9064-A9D6AF9A1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742909" y="2905376"/>
              <a:ext cx="365760" cy="365760"/>
            </a:xfrm>
            <a:prstGeom prst="rect">
              <a:avLst/>
            </a:prstGeom>
          </p:spPr>
        </p:pic>
      </p:grpSp>
      <p:sp>
        <p:nvSpPr>
          <p:cNvPr id="15" name="Slide Number Placeholder 3" descr=" 5">
            <a:extLst>
              <a:ext uri="{FF2B5EF4-FFF2-40B4-BE49-F238E27FC236}">
                <a16:creationId xmlns:a16="http://schemas.microsoft.com/office/drawing/2014/main" id="{15129519-B0AB-9AD4-8267-0AF7884A3A7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D7A0FD59-FF56-1DF5-3C0D-911050EFD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21" y="3372968"/>
            <a:ext cx="3151540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Oldest→Newest</a:t>
            </a:r>
            <a:endParaRPr lang="en-US" altLang="en-US" sz="20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5BD403-5212-8989-A6E6-CD773F95F675}"/>
              </a:ext>
            </a:extLst>
          </p:cNvPr>
          <p:cNvGrpSpPr/>
          <p:nvPr/>
        </p:nvGrpSpPr>
        <p:grpSpPr>
          <a:xfrm>
            <a:off x="429790" y="2445009"/>
            <a:ext cx="3096792" cy="315646"/>
            <a:chOff x="429790" y="2445009"/>
            <a:chExt cx="3096792" cy="31564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E15FB59-2838-4B1F-81C9-C360EF701110}"/>
                </a:ext>
              </a:extLst>
            </p:cNvPr>
            <p:cNvSpPr txBox="1"/>
            <p:nvPr/>
          </p:nvSpPr>
          <p:spPr>
            <a:xfrm>
              <a:off x="447213" y="2461471"/>
              <a:ext cx="3079369" cy="2991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dirty="0"/>
                <a:t>Universal Compaction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978371B-0D12-F4E2-1088-4FF29E3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29790" y="2445009"/>
              <a:ext cx="192340" cy="2656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5C0E87-7021-8079-96A4-8EECE619B197}"/>
              </a:ext>
            </a:extLst>
          </p:cNvPr>
          <p:cNvGrpSpPr/>
          <p:nvPr/>
        </p:nvGrpSpPr>
        <p:grpSpPr>
          <a:xfrm>
            <a:off x="5257800" y="2448825"/>
            <a:ext cx="2608086" cy="316865"/>
            <a:chOff x="5257800" y="2448825"/>
            <a:chExt cx="2608086" cy="31686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32F81A-5BC6-4759-A439-B6478022B323}"/>
                </a:ext>
              </a:extLst>
            </p:cNvPr>
            <p:cNvSpPr txBox="1"/>
            <p:nvPr/>
          </p:nvSpPr>
          <p:spPr>
            <a:xfrm>
              <a:off x="5257800" y="2464069"/>
              <a:ext cx="2608086" cy="3016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dirty="0"/>
                <a:t>Level Compaction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A93E867-A0F4-2E8A-B494-1C7759A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303520" y="2448825"/>
              <a:ext cx="192340" cy="265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2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7518 -2.22222E-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32" grpId="0" animBg="1"/>
      <p:bldP spid="32" grpId="1" animBg="1"/>
      <p:bldP spid="34" grpId="0" animBg="1"/>
      <p:bldP spid="38" grpId="0"/>
      <p:bldP spid="39" grpId="0"/>
      <p:bldP spid="40" grpId="0"/>
      <p:bldP spid="43" grpId="0" animBg="1"/>
      <p:bldP spid="43" grpId="1" animBg="1"/>
      <p:bldP spid="43" grpId="2" animBg="1"/>
      <p:bldP spid="43" grpId="3" animBg="1"/>
      <p:bldP spid="44" grpId="0" animBg="1"/>
      <p:bldP spid="3" grpId="0" animBg="1"/>
      <p:bldP spid="12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4" grpId="0" animBg="1"/>
      <p:bldP spid="4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B6E54-5C69-2E1B-0755-B465B41235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0474" y="895350"/>
            <a:ext cx="5062126" cy="3886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/>
              <a:t>After a page is compacted, the DBMS does </a:t>
            </a:r>
            <a:r>
              <a:rPr lang="en-US" u="sng" dirty="0"/>
              <a:t>not</a:t>
            </a:r>
            <a:r>
              <a:rPr lang="en-US" dirty="0"/>
              <a:t> need to maintain temporal ordering of records within the page.</a:t>
            </a:r>
          </a:p>
          <a:p>
            <a:pPr marL="342900" lvl="1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Each tuple id is guaranteed to appear at most once in the page.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/>
              <a:t>The DBMS can instead sort the page based on id to improve the efficiency of future look-ups.</a:t>
            </a:r>
          </a:p>
          <a:p>
            <a:pPr marL="342900" lvl="1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Called </a:t>
            </a:r>
            <a:r>
              <a:rPr lang="en-US" u="sng" dirty="0"/>
              <a:t>Sorted String Tables</a:t>
            </a:r>
            <a:r>
              <a:rPr lang="en-US" dirty="0"/>
              <a:t> (</a:t>
            </a:r>
            <a:r>
              <a:rPr lang="en-US" dirty="0" err="1"/>
              <a:t>SSTables</a:t>
            </a:r>
            <a:r>
              <a:rPr lang="en-US" dirty="0"/>
              <a:t>/SSTs). </a:t>
            </a:r>
          </a:p>
          <a:p>
            <a:pPr marL="342900" lvl="1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SSTs which are multi-page long, so think GB or more.</a:t>
            </a:r>
          </a:p>
          <a:p>
            <a:pPr marL="342900" lvl="1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Embed indexes / filters in the header to reduce search times.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AF87E-EF02-B379-A389-5B09059D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LOG-STRUCTURED COMPACTION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D2BF6-EF71-7D5C-DAB5-2A9A88D67CD9}"/>
              </a:ext>
            </a:extLst>
          </p:cNvPr>
          <p:cNvSpPr/>
          <p:nvPr/>
        </p:nvSpPr>
        <p:spPr>
          <a:xfrm>
            <a:off x="6324600" y="1394473"/>
            <a:ext cx="2377440" cy="2377440"/>
          </a:xfrm>
          <a:prstGeom prst="rect">
            <a:avLst/>
          </a:prstGeom>
          <a:solidFill>
            <a:srgbClr val="D8DBE2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/>
            <a:endParaRPr lang="en-US" b="1" dirty="0">
              <a:solidFill>
                <a:srgbClr val="2C6BD8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C90A7B-FB76-70D9-4296-30F468507064}"/>
              </a:ext>
            </a:extLst>
          </p:cNvPr>
          <p:cNvGrpSpPr/>
          <p:nvPr/>
        </p:nvGrpSpPr>
        <p:grpSpPr>
          <a:xfrm>
            <a:off x="6461760" y="1561128"/>
            <a:ext cx="2103120" cy="1643230"/>
            <a:chOff x="6753750" y="2657639"/>
            <a:chExt cx="2103120" cy="16432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F13CC9-AAE3-11A5-6DFC-534869DA9519}"/>
                </a:ext>
              </a:extLst>
            </p:cNvPr>
            <p:cNvSpPr/>
            <p:nvPr/>
          </p:nvSpPr>
          <p:spPr>
            <a:xfrm>
              <a:off x="6753750" y="2657639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#104 {</a:t>
              </a:r>
              <a:r>
                <a:rPr lang="en-US" sz="1600" dirty="0" err="1">
                  <a:solidFill>
                    <a:srgbClr val="646464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=b</a:t>
              </a:r>
              <a:r>
                <a:rPr lang="en-US" sz="16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074CE-CB33-6D48-FD5C-EF25C1C92A71}"/>
                </a:ext>
              </a:extLst>
            </p:cNvPr>
            <p:cNvSpPr/>
            <p:nvPr/>
          </p:nvSpPr>
          <p:spPr>
            <a:xfrm>
              <a:off x="6753750" y="2999867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#103 {</a:t>
              </a:r>
              <a:r>
                <a:rPr lang="en-US" sz="1600" dirty="0" err="1">
                  <a:solidFill>
                    <a:srgbClr val="646464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=a</a:t>
              </a:r>
              <a:r>
                <a:rPr lang="en-US" sz="16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B401B6-6A9F-57BE-D04C-42800B64C515}"/>
                </a:ext>
              </a:extLst>
            </p:cNvPr>
            <p:cNvSpPr/>
            <p:nvPr/>
          </p:nvSpPr>
          <p:spPr>
            <a:xfrm>
              <a:off x="6753750" y="3684323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DEL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03467A-69FA-AE42-B321-C45D39085A2C}"/>
                </a:ext>
              </a:extLst>
            </p:cNvPr>
            <p:cNvSpPr/>
            <p:nvPr/>
          </p:nvSpPr>
          <p:spPr>
            <a:xfrm>
              <a:off x="6753750" y="4026549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#105 {</a:t>
              </a:r>
              <a:r>
                <a:rPr lang="en-US" sz="1600" dirty="0" err="1">
                  <a:solidFill>
                    <a:srgbClr val="646464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=c</a:t>
              </a:r>
              <a:r>
                <a:rPr lang="en-US" sz="1600" baseline="-250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536635-7D02-7BA4-1D0E-99B3F66BF9B3}"/>
                </a:ext>
              </a:extLst>
            </p:cNvPr>
            <p:cNvSpPr/>
            <p:nvPr/>
          </p:nvSpPr>
          <p:spPr>
            <a:xfrm>
              <a:off x="6753750" y="3342095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DEL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 #101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9C7738-DEA6-9118-A26F-82EA5C70628A}"/>
              </a:ext>
            </a:extLst>
          </p:cNvPr>
          <p:cNvGrpSpPr/>
          <p:nvPr/>
        </p:nvGrpSpPr>
        <p:grpSpPr>
          <a:xfrm>
            <a:off x="6461760" y="1558812"/>
            <a:ext cx="2103120" cy="961092"/>
            <a:chOff x="6753750" y="2657639"/>
            <a:chExt cx="2103120" cy="96109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30D162-24A6-7DFB-1089-BCA39989A175}"/>
                </a:ext>
              </a:extLst>
            </p:cNvPr>
            <p:cNvSpPr/>
            <p:nvPr/>
          </p:nvSpPr>
          <p:spPr>
            <a:xfrm>
              <a:off x="6753750" y="2657639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DEL #101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A72AD7-905A-6447-3416-E2EA8CB3C324}"/>
                </a:ext>
              </a:extLst>
            </p:cNvPr>
            <p:cNvSpPr/>
            <p:nvPr/>
          </p:nvSpPr>
          <p:spPr>
            <a:xfrm>
              <a:off x="6753750" y="2999867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DEL #102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668E6F-3B15-D21E-8ACA-098101E82337}"/>
                </a:ext>
              </a:extLst>
            </p:cNvPr>
            <p:cNvSpPr/>
            <p:nvPr/>
          </p:nvSpPr>
          <p:spPr>
            <a:xfrm>
              <a:off x="6753750" y="2999867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 #104 {</a:t>
              </a:r>
              <a:r>
                <a:rPr lang="en-US" sz="1600" dirty="0" err="1">
                  <a:solidFill>
                    <a:srgbClr val="C30037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=b</a:t>
              </a:r>
              <a:r>
                <a:rPr lang="en-US" sz="1600" baseline="-250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2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779505-EE14-5749-36F8-9BE595BA230E}"/>
                </a:ext>
              </a:extLst>
            </p:cNvPr>
            <p:cNvSpPr/>
            <p:nvPr/>
          </p:nvSpPr>
          <p:spPr>
            <a:xfrm>
              <a:off x="6753750" y="3344411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 #105 {</a:t>
              </a:r>
              <a:r>
                <a:rPr lang="en-US" sz="1600" dirty="0" err="1">
                  <a:solidFill>
                    <a:srgbClr val="C30037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=c</a:t>
              </a:r>
              <a:r>
                <a:rPr lang="en-US" sz="1600" baseline="-250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3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8AE416-3C49-9085-98A8-A906C0059B71}"/>
                </a:ext>
              </a:extLst>
            </p:cNvPr>
            <p:cNvSpPr/>
            <p:nvPr/>
          </p:nvSpPr>
          <p:spPr>
            <a:xfrm>
              <a:off x="6753750" y="2657639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PUT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 #103 {</a:t>
              </a:r>
              <a:r>
                <a:rPr lang="en-US" sz="1600" dirty="0" err="1">
                  <a:solidFill>
                    <a:srgbClr val="C30037"/>
                  </a:solidFill>
                  <a:latin typeface="Inconsolata" panose="00000509000000000000" pitchFamily="49" charset="0"/>
                </a:rPr>
                <a:t>val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=a</a:t>
              </a:r>
              <a:r>
                <a:rPr lang="en-US" sz="1600" baseline="-250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3</a:t>
              </a:r>
              <a:r>
                <a:rPr lang="en-US" sz="1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}</a:t>
              </a:r>
            </a:p>
          </p:txBody>
        </p:sp>
      </p:grpSp>
      <p:sp>
        <p:nvSpPr>
          <p:cNvPr id="21" name="Right Arrow 6">
            <a:extLst>
              <a:ext uri="{FF2B5EF4-FFF2-40B4-BE49-F238E27FC236}">
                <a16:creationId xmlns:a16="http://schemas.microsoft.com/office/drawing/2014/main" id="{DDE99F4F-C694-530A-91B7-189171FBE92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771105" y="2303694"/>
            <a:ext cx="2355056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Newest←Oldest</a:t>
            </a:r>
            <a:endParaRPr lang="en-US" altLang="en-US" sz="20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096DF8-9D22-4DB2-D55E-6D1BBCB3B500}"/>
              </a:ext>
            </a:extLst>
          </p:cNvPr>
          <p:cNvGrpSpPr/>
          <p:nvPr/>
        </p:nvGrpSpPr>
        <p:grpSpPr>
          <a:xfrm>
            <a:off x="6814919" y="1066038"/>
            <a:ext cx="1397453" cy="340504"/>
            <a:chOff x="6781800" y="1066038"/>
            <a:chExt cx="1397453" cy="3405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166123-DA29-C878-739F-6D1A0F56A2F5}"/>
                </a:ext>
              </a:extLst>
            </p:cNvPr>
            <p:cNvSpPr txBox="1"/>
            <p:nvPr/>
          </p:nvSpPr>
          <p:spPr>
            <a:xfrm>
              <a:off x="7033105" y="1092610"/>
              <a:ext cx="1146148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Disk Page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1204E70-F23C-6880-02F0-85655243B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81800" y="1066038"/>
              <a:ext cx="192340" cy="274320"/>
            </a:xfrm>
            <a:prstGeom prst="rect">
              <a:avLst/>
            </a:prstGeom>
          </p:spPr>
        </p:pic>
      </p:grpSp>
      <p:sp>
        <p:nvSpPr>
          <p:cNvPr id="28" name="Right Arrow 6">
            <a:extLst>
              <a:ext uri="{FF2B5EF4-FFF2-40B4-BE49-F238E27FC236}">
                <a16:creationId xmlns:a16="http://schemas.microsoft.com/office/drawing/2014/main" id="{F3A238FC-109F-BEC5-0F89-00BC929FF8B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771105" y="2303694"/>
            <a:ext cx="2355056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646464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>
                <a:solidFill>
                  <a:schemeClr val="bg1"/>
                </a:solidFill>
                <a:latin typeface="Crimson Text" panose="02000503000000000000" pitchFamily="2" charset="0"/>
              </a:rPr>
              <a:t>Tuple Id Order</a:t>
            </a:r>
          </a:p>
        </p:txBody>
      </p:sp>
      <p:sp>
        <p:nvSpPr>
          <p:cNvPr id="12" name="Slide Number Placeholder 3" descr=" 5">
            <a:extLst>
              <a:ext uri="{FF2B5EF4-FFF2-40B4-BE49-F238E27FC236}">
                <a16:creationId xmlns:a16="http://schemas.microsoft.com/office/drawing/2014/main" id="{AB1EDDD6-F141-C58F-6CD6-07B968CFA45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9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C63FC58-F997-4753-A9D1-E6423F0158C9}"/>
              </a:ext>
            </a:extLst>
          </p:cNvPr>
          <p:cNvSpPr/>
          <p:nvPr/>
        </p:nvSpPr>
        <p:spPr>
          <a:xfrm>
            <a:off x="3571875" y="1875770"/>
            <a:ext cx="5504688" cy="45720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sz="2800" b="1" i="1" dirty="0">
              <a:solidFill>
                <a:srgbClr val="44433F"/>
              </a:solidFill>
              <a:latin typeface="Inconsolata" panose="00000509000000000000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4E2F9C-EC31-4F64-917E-D90914A066A1}"/>
              </a:ext>
            </a:extLst>
          </p:cNvPr>
          <p:cNvSpPr/>
          <p:nvPr/>
        </p:nvSpPr>
        <p:spPr>
          <a:xfrm>
            <a:off x="3581400" y="1886898"/>
            <a:ext cx="1371600" cy="438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Inconsolata" panose="00000509000000000000" pitchFamily="49" charset="0"/>
                <a:cs typeface="Consolas" pitchFamily="49" charset="0"/>
              </a:rPr>
              <a:t>header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39610B6-44AD-4770-8211-51E21A0DBD71}"/>
              </a:ext>
            </a:extLst>
          </p:cNvPr>
          <p:cNvSpPr/>
          <p:nvPr/>
        </p:nvSpPr>
        <p:spPr>
          <a:xfrm>
            <a:off x="4953000" y="1886898"/>
            <a:ext cx="1371600" cy="4389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nconsolata" panose="00000509000000000000" pitchFamily="49" charset="0"/>
                <a:cs typeface="Consolas" pitchFamily="49" charset="0"/>
              </a:rPr>
              <a:t>id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VARIABLE-LENGTH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9550" y="1657350"/>
            <a:ext cx="301752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TABLE foo (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value VARCHAR(1024)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3000" y="1886898"/>
            <a:ext cx="2743200" cy="43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nconsolata" panose="00000509000000000000" pitchFamily="49" charset="0"/>
                <a:cs typeface="Consolas" pitchFamily="49" charset="0"/>
              </a:rPr>
              <a:t>64-BIT POINTER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135255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i="1" dirty="0">
                <a:solidFill>
                  <a:srgbClr val="44433F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char[]</a:t>
            </a:r>
          </a:p>
        </p:txBody>
      </p:sp>
      <p:sp>
        <p:nvSpPr>
          <p:cNvPr id="20" name="Right Arrow 19"/>
          <p:cNvSpPr>
            <a:spLocks noChangeAspect="1"/>
          </p:cNvSpPr>
          <p:nvPr/>
        </p:nvSpPr>
        <p:spPr>
          <a:xfrm rot="5400000">
            <a:off x="4770120" y="1427693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Inconsolata" panose="00000509000000000000" pitchFamily="49" charset="0"/>
            </a:endParaRPr>
          </a:p>
        </p:txBody>
      </p:sp>
      <p:sp>
        <p:nvSpPr>
          <p:cNvPr id="23" name="Right Arrow 22"/>
          <p:cNvSpPr>
            <a:spLocks noChangeAspect="1"/>
          </p:cNvSpPr>
          <p:nvPr/>
        </p:nvSpPr>
        <p:spPr>
          <a:xfrm>
            <a:off x="133350" y="2010043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Inconsolata" panose="00000509000000000000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5D3208-5CE5-4A0C-8046-874EF939B11A}"/>
              </a:ext>
            </a:extLst>
          </p:cNvPr>
          <p:cNvSpPr/>
          <p:nvPr/>
        </p:nvSpPr>
        <p:spPr>
          <a:xfrm>
            <a:off x="3552825" y="3079986"/>
            <a:ext cx="5486400" cy="18539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endParaRPr lang="en-US" dirty="0">
              <a:solidFill>
                <a:srgbClr val="595959"/>
              </a:solidFill>
              <a:latin typeface="Inconsolata" panose="00000509000000000000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29FB25-C274-40B4-BD11-7D33D67BDD38}"/>
              </a:ext>
            </a:extLst>
          </p:cNvPr>
          <p:cNvSpPr txBox="1"/>
          <p:nvPr/>
        </p:nvSpPr>
        <p:spPr>
          <a:xfrm>
            <a:off x="3552825" y="2724150"/>
            <a:ext cx="3791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Variable-Length Data Blocks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D9B449-A893-4A4E-8730-41CDE0A22916}"/>
              </a:ext>
            </a:extLst>
          </p:cNvPr>
          <p:cNvSpPr/>
          <p:nvPr/>
        </p:nvSpPr>
        <p:spPr>
          <a:xfrm>
            <a:off x="4953000" y="1886898"/>
            <a:ext cx="4114800" cy="43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Andy</a:t>
            </a:r>
            <a:r>
              <a:rPr lang="en-US" dirty="0">
                <a:latin typeface="Inconsolata" panose="00000509000000000000" pitchFamily="49" charset="0"/>
                <a:cs typeface="Consolas" pitchFamily="49" charset="0"/>
              </a:rPr>
              <a:t>|64-BIT POINTER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219D0-118B-43B2-89B3-F177204305F6}"/>
              </a:ext>
            </a:extLst>
          </p:cNvPr>
          <p:cNvGrpSpPr/>
          <p:nvPr/>
        </p:nvGrpSpPr>
        <p:grpSpPr>
          <a:xfrm>
            <a:off x="3743325" y="3333750"/>
            <a:ext cx="5105400" cy="731520"/>
            <a:chOff x="3743325" y="3798637"/>
            <a:chExt cx="5105400" cy="73152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735199B-2190-4E66-BDA2-937CD0317268}"/>
                </a:ext>
              </a:extLst>
            </p:cNvPr>
            <p:cNvGrpSpPr/>
            <p:nvPr/>
          </p:nvGrpSpPr>
          <p:grpSpPr>
            <a:xfrm>
              <a:off x="3743325" y="3798637"/>
              <a:ext cx="5105400" cy="731520"/>
              <a:chOff x="3749040" y="3977707"/>
              <a:chExt cx="5105400" cy="731520"/>
            </a:xfrm>
          </p:grpSpPr>
          <p:sp>
            <p:nvSpPr>
              <p:cNvPr id="22" name="Rounded Rectangle 415" hidden="1">
                <a:extLst>
                  <a:ext uri="{FF2B5EF4-FFF2-40B4-BE49-F238E27FC236}">
                    <a16:creationId xmlns:a16="http://schemas.microsoft.com/office/drawing/2014/main" id="{DD4FF927-1F8A-49DB-9004-8FBBF218E40A}"/>
                  </a:ext>
                </a:extLst>
              </p:cNvPr>
              <p:cNvSpPr/>
              <p:nvPr/>
            </p:nvSpPr>
            <p:spPr>
              <a:xfrm>
                <a:off x="3749040" y="3977707"/>
                <a:ext cx="91440" cy="91440"/>
              </a:xfrm>
              <a:prstGeom prst="roundRect">
                <a:avLst>
                  <a:gd name="adj" fmla="val 3468"/>
                </a:avLst>
              </a:prstGeom>
              <a:noFill/>
              <a:ln w="28575">
                <a:solidFill>
                  <a:srgbClr val="EF3E4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3600" dirty="0">
                  <a:solidFill>
                    <a:srgbClr val="EF3E42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4" name="Rounded Rectangle 415">
                <a:extLst>
                  <a:ext uri="{FF2B5EF4-FFF2-40B4-BE49-F238E27FC236}">
                    <a16:creationId xmlns:a16="http://schemas.microsoft.com/office/drawing/2014/main" id="{B8A3504C-AD57-4D1C-BB86-0A7C2B7A7F2D}"/>
                  </a:ext>
                </a:extLst>
              </p:cNvPr>
              <p:cNvSpPr/>
              <p:nvPr/>
            </p:nvSpPr>
            <p:spPr>
              <a:xfrm>
                <a:off x="3749040" y="3977707"/>
                <a:ext cx="5105400" cy="731520"/>
              </a:xfrm>
              <a:prstGeom prst="roundRect">
                <a:avLst>
                  <a:gd name="adj" fmla="val 3468"/>
                </a:avLst>
              </a:prstGeom>
              <a:solidFill>
                <a:schemeClr val="bg1"/>
              </a:solidFill>
              <a:ln w="28575">
                <a:solidFill>
                  <a:srgbClr val="44433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" tIns="27432" rIns="27432" bIns="27432" rtlCol="0" anchor="t" anchorCtr="0"/>
              <a:lstStyle/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                         Andy has the worst hygiene that I have ever seen. I hate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DCF0AF5-76A7-45C1-8D1F-F41C291F0676}"/>
                </a:ext>
              </a:extLst>
            </p:cNvPr>
            <p:cNvSpPr/>
            <p:nvPr/>
          </p:nvSpPr>
          <p:spPr>
            <a:xfrm>
              <a:off x="3759200" y="3814512"/>
              <a:ext cx="137160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latin typeface="Inconsolata" panose="00000509000000000000" pitchFamily="49" charset="0"/>
                  <a:cs typeface="Consolas" pitchFamily="49" charset="0"/>
                </a:rPr>
                <a:t>LENGTH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7D45E8-8D9A-4ED5-8B21-A3FE6B002140}"/>
                </a:ext>
              </a:extLst>
            </p:cNvPr>
            <p:cNvSpPr/>
            <p:nvPr/>
          </p:nvSpPr>
          <p:spPr>
            <a:xfrm>
              <a:off x="5130800" y="3814512"/>
              <a:ext cx="1371600" cy="36576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latin typeface="Inconsolata" panose="00000509000000000000" pitchFamily="49" charset="0"/>
                  <a:cs typeface="Consolas" pitchFamily="49" charset="0"/>
                </a:rPr>
                <a:t>NEXT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4275E-D35F-41EE-A9A5-139FBE9A795C}"/>
              </a:ext>
            </a:extLst>
          </p:cNvPr>
          <p:cNvGrpSpPr/>
          <p:nvPr/>
        </p:nvGrpSpPr>
        <p:grpSpPr>
          <a:xfrm>
            <a:off x="3743325" y="4415790"/>
            <a:ext cx="5105400" cy="384048"/>
            <a:chOff x="3743325" y="3798637"/>
            <a:chExt cx="5105400" cy="38404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C67A949-B382-44D3-B151-1DEA22D49D94}"/>
                </a:ext>
              </a:extLst>
            </p:cNvPr>
            <p:cNvGrpSpPr/>
            <p:nvPr/>
          </p:nvGrpSpPr>
          <p:grpSpPr>
            <a:xfrm>
              <a:off x="3743325" y="3798637"/>
              <a:ext cx="5105400" cy="384048"/>
              <a:chOff x="3749040" y="3977707"/>
              <a:chExt cx="5105400" cy="384048"/>
            </a:xfrm>
          </p:grpSpPr>
          <p:sp>
            <p:nvSpPr>
              <p:cNvPr id="39" name="Rounded Rectangle 415">
                <a:extLst>
                  <a:ext uri="{FF2B5EF4-FFF2-40B4-BE49-F238E27FC236}">
                    <a16:creationId xmlns:a16="http://schemas.microsoft.com/office/drawing/2014/main" id="{327D2EC8-3B5B-4A8F-AAF2-2A422436CA43}"/>
                  </a:ext>
                </a:extLst>
              </p:cNvPr>
              <p:cNvSpPr/>
              <p:nvPr/>
            </p:nvSpPr>
            <p:spPr>
              <a:xfrm>
                <a:off x="3749040" y="3977707"/>
                <a:ext cx="5105400" cy="384048"/>
              </a:xfrm>
              <a:prstGeom prst="roundRect">
                <a:avLst>
                  <a:gd name="adj" fmla="val 3468"/>
                </a:avLst>
              </a:prstGeom>
              <a:solidFill>
                <a:schemeClr val="bg1"/>
              </a:solidFill>
              <a:ln w="28575">
                <a:solidFill>
                  <a:srgbClr val="44433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" tIns="27432" rIns="27432" bIns="27432" rtlCol="0" anchor="t" anchorCtr="0"/>
              <a:lstStyle/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                         him so much.</a:t>
                </a:r>
              </a:p>
            </p:txBody>
          </p:sp>
          <p:sp>
            <p:nvSpPr>
              <p:cNvPr id="40" name="Rounded Rectangle 415" hidden="1">
                <a:extLst>
                  <a:ext uri="{FF2B5EF4-FFF2-40B4-BE49-F238E27FC236}">
                    <a16:creationId xmlns:a16="http://schemas.microsoft.com/office/drawing/2014/main" id="{B8DBE9B7-C5DA-4665-8935-3A3F7A91EED8}"/>
                  </a:ext>
                </a:extLst>
              </p:cNvPr>
              <p:cNvSpPr/>
              <p:nvPr/>
            </p:nvSpPr>
            <p:spPr>
              <a:xfrm>
                <a:off x="3749040" y="3977707"/>
                <a:ext cx="91440" cy="91440"/>
              </a:xfrm>
              <a:prstGeom prst="roundRect">
                <a:avLst>
                  <a:gd name="adj" fmla="val 3468"/>
                </a:avLst>
              </a:prstGeom>
              <a:noFill/>
              <a:ln w="28575">
                <a:solidFill>
                  <a:srgbClr val="EF3E4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3600" dirty="0">
                  <a:solidFill>
                    <a:srgbClr val="EF3E42"/>
                  </a:solidFill>
                  <a:latin typeface="Inconsolata" panose="00000509000000000000" pitchFamily="49" charset="0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BEEE344-7828-48C1-A15A-866FEA489334}"/>
                </a:ext>
              </a:extLst>
            </p:cNvPr>
            <p:cNvSpPr/>
            <p:nvPr/>
          </p:nvSpPr>
          <p:spPr>
            <a:xfrm>
              <a:off x="5130800" y="3808162"/>
              <a:ext cx="1371600" cy="36576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latin typeface="Inconsolata" panose="00000509000000000000" pitchFamily="49" charset="0"/>
                  <a:cs typeface="Consolas" pitchFamily="49" charset="0"/>
                </a:rPr>
                <a:t>NEXT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E6C24A-966C-480B-AD49-F1AF765FE720}"/>
                </a:ext>
              </a:extLst>
            </p:cNvPr>
            <p:cNvSpPr/>
            <p:nvPr/>
          </p:nvSpPr>
          <p:spPr>
            <a:xfrm>
              <a:off x="3759200" y="3808162"/>
              <a:ext cx="137160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latin typeface="Inconsolata" panose="00000509000000000000" pitchFamily="49" charset="0"/>
                  <a:cs typeface="Consolas" pitchFamily="49" charset="0"/>
                </a:rPr>
                <a:t>LENGTH</a:t>
              </a:r>
            </a:p>
          </p:txBody>
        </p:sp>
      </p:grpSp>
      <p:cxnSp>
        <p:nvCxnSpPr>
          <p:cNvPr id="41" name="Curved Connector 285">
            <a:extLst>
              <a:ext uri="{FF2B5EF4-FFF2-40B4-BE49-F238E27FC236}">
                <a16:creationId xmlns:a16="http://schemas.microsoft.com/office/drawing/2014/main" id="{3FF5748F-D5B8-406A-B130-66AF62E97E5C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 rot="5400000">
            <a:off x="4452621" y="3051810"/>
            <a:ext cx="700405" cy="2027555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>
            <a:extLst>
              <a:ext uri="{FF2B5EF4-FFF2-40B4-BE49-F238E27FC236}">
                <a16:creationId xmlns:a16="http://schemas.microsoft.com/office/drawing/2014/main" id="{BF7618F8-FC5F-4C53-9824-13F63F3A2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3145511"/>
            <a:ext cx="3017520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INSERT INTO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  VALUES ("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Andy has the worst hygiene that I have ever seen. I hate him so much.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"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);</a:t>
            </a:r>
          </a:p>
        </p:txBody>
      </p:sp>
      <p:cxnSp>
        <p:nvCxnSpPr>
          <p:cNvPr id="18" name="Curved Connector 285">
            <a:extLst>
              <a:ext uri="{FF2B5EF4-FFF2-40B4-BE49-F238E27FC236}">
                <a16:creationId xmlns:a16="http://schemas.microsoft.com/office/drawing/2014/main" id="{42E2B0E8-2A0A-4EF6-AC0F-8C2ED0D0A068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 rot="5400000">
            <a:off x="4552853" y="1562003"/>
            <a:ext cx="1007940" cy="2535555"/>
          </a:xfrm>
          <a:prstGeom prst="curvedConnector3">
            <a:avLst>
              <a:gd name="adj1" fmla="val 31730"/>
            </a:avLst>
          </a:prstGeom>
          <a:ln w="28575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8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0" grpId="0" animBg="1"/>
      <p:bldP spid="23" grpId="0" animBg="1"/>
      <p:bldP spid="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WORD-ALIGNED TUPLES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Perform Extra Reads</a:t>
            </a:r>
          </a:p>
          <a:p>
            <a:pPr marL="342900" indent="-342900">
              <a:buFont typeface="Times New Roman" pitchFamily="18" charset="0"/>
              <a:buChar char="→"/>
            </a:pPr>
            <a:r>
              <a:rPr lang="en-US" dirty="0"/>
              <a:t>Execute two reads to load the appropriate parts of the data word and reassemble them.</a:t>
            </a:r>
          </a:p>
          <a:p>
            <a:endParaRPr lang="en-US" sz="1000" dirty="0"/>
          </a:p>
          <a:p>
            <a:r>
              <a:rPr lang="en-US" b="1" dirty="0"/>
              <a:t>Approach #2: Random Reads</a:t>
            </a:r>
          </a:p>
          <a:p>
            <a:pPr marL="342900" indent="-342900">
              <a:buFont typeface="Times New Roman" pitchFamily="18" charset="0"/>
              <a:buChar char="→"/>
            </a:pPr>
            <a:r>
              <a:rPr lang="en-US" dirty="0"/>
              <a:t>Read some unexpected combination of bytes assembled into a 64-bit word.</a:t>
            </a:r>
          </a:p>
          <a:p>
            <a:endParaRPr lang="en-US" sz="1000" dirty="0"/>
          </a:p>
          <a:p>
            <a:r>
              <a:rPr lang="en-US" b="1" dirty="0"/>
              <a:t>Approach #3: Reject</a:t>
            </a:r>
          </a:p>
          <a:p>
            <a:pPr marL="342900" indent="-342900">
              <a:buFont typeface="Times New Roman" pitchFamily="18" charset="0"/>
              <a:buChar char="→"/>
            </a:pPr>
            <a:r>
              <a:rPr lang="en-US" dirty="0"/>
              <a:t>Throw an exception and hope app handles it.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8354B-A526-40D7-B580-E80F617B37C9}"/>
              </a:ext>
            </a:extLst>
          </p:cNvPr>
          <p:cNvSpPr txBox="1"/>
          <p:nvPr/>
        </p:nvSpPr>
        <p:spPr>
          <a:xfrm>
            <a:off x="0" y="4620280"/>
            <a:ext cx="1446037" cy="523220"/>
          </a:xfrm>
          <a:prstGeom prst="rect">
            <a:avLst/>
          </a:prstGeom>
          <a:noFill/>
        </p:spPr>
        <p:txBody>
          <a:bodyPr wrap="none" lIns="73152" rIns="0" bIns="320040" rtlCol="0">
            <a:spAutoFit/>
          </a:bodyPr>
          <a:lstStyle>
            <a:defPPr>
              <a:defRPr lang="en-US"/>
            </a:defPPr>
            <a:lvl1pPr lvl="0"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useo Sans 300" panose="02000000000000000000" pitchFamily="50" charset="0"/>
              </a:defRPr>
            </a:lvl1pPr>
          </a:lstStyle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Levente </a:t>
            </a:r>
            <a:r>
              <a:rPr lang="en-US" dirty="0" err="1">
                <a:hlinkClick r:id="rId3"/>
              </a:rPr>
              <a:t>Kurusa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390292" y="2482208"/>
            <a:ext cx="152400" cy="937614"/>
            <a:chOff x="4275992" y="2482208"/>
            <a:chExt cx="152400" cy="937614"/>
          </a:xfrm>
        </p:grpSpPr>
        <p:sp>
          <p:nvSpPr>
            <p:cNvPr id="4" name="Rectangle 3"/>
            <p:cNvSpPr/>
            <p:nvPr/>
          </p:nvSpPr>
          <p:spPr>
            <a:xfrm>
              <a:off x="4275992" y="2482208"/>
              <a:ext cx="152400" cy="264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75992" y="2678215"/>
              <a:ext cx="152400" cy="264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75992" y="2833265"/>
              <a:ext cx="152400" cy="264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75992" y="3155375"/>
              <a:ext cx="152400" cy="264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MYSQL: NUMERIC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14800" y="1625994"/>
            <a:ext cx="4572000" cy="2271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dirty="0"/>
              <a:t>typedef int32 </a:t>
            </a:r>
            <a:r>
              <a:rPr lang="de-DE" b="0" dirty="0"/>
              <a:t>decimal_digit_t;</a:t>
            </a:r>
            <a:r>
              <a:rPr lang="en-US" dirty="0"/>
              <a:t> struct </a:t>
            </a:r>
            <a:r>
              <a:rPr lang="en-US" b="0" dirty="0" err="1"/>
              <a:t>decimal_t</a:t>
            </a:r>
            <a:r>
              <a:rPr lang="en-US" dirty="0"/>
              <a:t> {</a:t>
            </a:r>
          </a:p>
          <a:p>
            <a:pPr>
              <a:lnSpc>
                <a:spcPct val="120000"/>
              </a:lnSpc>
            </a:pPr>
            <a:r>
              <a:rPr lang="en-US" dirty="0"/>
              <a:t>  int </a:t>
            </a:r>
            <a:r>
              <a:rPr lang="en-US" b="0" dirty="0" err="1"/>
              <a:t>intg</a:t>
            </a:r>
            <a:r>
              <a:rPr lang="en-US" b="0" dirty="0"/>
              <a:t>, frac, </a:t>
            </a:r>
            <a:r>
              <a:rPr lang="en-US" b="0" dirty="0" err="1"/>
              <a:t>len</a:t>
            </a:r>
            <a:r>
              <a:rPr lang="en-US" b="0" dirty="0"/>
              <a:t>;</a:t>
            </a:r>
          </a:p>
          <a:p>
            <a:pPr>
              <a:lnSpc>
                <a:spcPct val="120000"/>
              </a:lnSpc>
            </a:pPr>
            <a:r>
              <a:rPr lang="en-US" dirty="0"/>
              <a:t>  bool </a:t>
            </a:r>
            <a:r>
              <a:rPr lang="en-US" b="0" dirty="0"/>
              <a:t>sign;</a:t>
            </a:r>
          </a:p>
          <a:p>
            <a:pPr>
              <a:lnSpc>
                <a:spcPct val="120000"/>
              </a:lnSpc>
            </a:pPr>
            <a:r>
              <a:rPr lang="en-US" dirty="0"/>
              <a:t>  </a:t>
            </a:r>
            <a:r>
              <a:rPr lang="en-US" dirty="0" err="1"/>
              <a:t>decimal_digit_t</a:t>
            </a:r>
            <a:r>
              <a:rPr lang="en-US" b="0" dirty="0"/>
              <a:t> *</a:t>
            </a:r>
            <a:r>
              <a:rPr lang="en-US" b="0" dirty="0" err="1"/>
              <a:t>buf</a:t>
            </a:r>
            <a:r>
              <a:rPr lang="en-US" b="0" dirty="0"/>
              <a:t>;</a:t>
            </a:r>
          </a:p>
          <a:p>
            <a:pPr>
              <a:lnSpc>
                <a:spcPct val="120000"/>
              </a:lnSpc>
            </a:pPr>
            <a:r>
              <a:rPr lang="en-US" dirty="0"/>
              <a:t>};</a:t>
            </a:r>
            <a:endParaRPr lang="en-US" b="0" dirty="0"/>
          </a:p>
        </p:txBody>
      </p:sp>
      <p:sp>
        <p:nvSpPr>
          <p:cNvPr id="9" name="Content Placeholder 28"/>
          <p:cNvSpPr txBox="1">
            <a:spLocks/>
          </p:cNvSpPr>
          <p:nvPr/>
        </p:nvSpPr>
        <p:spPr>
          <a:xfrm>
            <a:off x="327660" y="1565310"/>
            <a:ext cx="2926080" cy="396840"/>
          </a:xfrm>
          <a:prstGeom prst="rect">
            <a:avLst/>
          </a:prstGeom>
        </p:spPr>
        <p:txBody>
          <a:bodyPr wrap="square" lIns="0" rIns="4572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dirty="0">
                <a:latin typeface="Crimson Text" pitchFamily="2" charset="0"/>
              </a:rPr>
              <a:t># of Digits Before Point</a:t>
            </a:r>
          </a:p>
        </p:txBody>
      </p:sp>
      <p:cxnSp>
        <p:nvCxnSpPr>
          <p:cNvPr id="10" name="Straight Arrow Connector 2"/>
          <p:cNvCxnSpPr>
            <a:cxnSpLocks noChangeShapeType="1"/>
            <a:stCxn id="4" idx="1"/>
            <a:endCxn id="9" idx="3"/>
          </p:cNvCxnSpPr>
          <p:nvPr/>
        </p:nvCxnSpPr>
        <p:spPr bwMode="auto">
          <a:xfrm flipH="1" flipV="1">
            <a:off x="3253740" y="1763730"/>
            <a:ext cx="1136552" cy="850702"/>
          </a:xfrm>
          <a:prstGeom prst="straightConnector1">
            <a:avLst/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Highlight Box"/>
          <p:cNvSpPr/>
          <p:nvPr/>
        </p:nvSpPr>
        <p:spPr>
          <a:xfrm>
            <a:off x="4142248" y="1678403"/>
            <a:ext cx="4468352" cy="339090"/>
          </a:xfrm>
          <a:prstGeom prst="roundRect">
            <a:avLst>
              <a:gd name="adj" fmla="val 4675"/>
            </a:avLst>
          </a:prstGeom>
          <a:noFill/>
          <a:ln w="57150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2"/>
          <p:cNvCxnSpPr>
            <a:cxnSpLocks noChangeShapeType="1"/>
            <a:stCxn id="4" idx="1"/>
            <a:endCxn id="19" idx="3"/>
          </p:cNvCxnSpPr>
          <p:nvPr/>
        </p:nvCxnSpPr>
        <p:spPr bwMode="auto">
          <a:xfrm flipH="1" flipV="1">
            <a:off x="3253740" y="2312317"/>
            <a:ext cx="1136552" cy="302115"/>
          </a:xfrm>
          <a:prstGeom prst="straightConnector1">
            <a:avLst/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Content Placeholder 28"/>
          <p:cNvSpPr txBox="1">
            <a:spLocks/>
          </p:cNvSpPr>
          <p:nvPr/>
        </p:nvSpPr>
        <p:spPr>
          <a:xfrm>
            <a:off x="327660" y="2113897"/>
            <a:ext cx="2926080" cy="396840"/>
          </a:xfrm>
          <a:prstGeom prst="rect">
            <a:avLst/>
          </a:prstGeom>
        </p:spPr>
        <p:txBody>
          <a:bodyPr wrap="square" lIns="0" rIns="4572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dirty="0">
                <a:latin typeface="Crimson Text" pitchFamily="2" charset="0"/>
              </a:rPr>
              <a:t># of Digits After Point </a:t>
            </a:r>
          </a:p>
        </p:txBody>
      </p:sp>
      <p:sp>
        <p:nvSpPr>
          <p:cNvPr id="20" name="Content Placeholder 28"/>
          <p:cNvSpPr txBox="1">
            <a:spLocks/>
          </p:cNvSpPr>
          <p:nvPr/>
        </p:nvSpPr>
        <p:spPr>
          <a:xfrm>
            <a:off x="800100" y="2790002"/>
            <a:ext cx="2453640" cy="396840"/>
          </a:xfrm>
          <a:prstGeom prst="rect">
            <a:avLst/>
          </a:prstGeom>
        </p:spPr>
        <p:txBody>
          <a:bodyPr wrap="square" lIns="0" rIns="4572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dirty="0">
                <a:latin typeface="Crimson Text" pitchFamily="2" charset="0"/>
              </a:rPr>
              <a:t>Length (Bytes)</a:t>
            </a:r>
          </a:p>
        </p:txBody>
      </p:sp>
      <p:sp>
        <p:nvSpPr>
          <p:cNvPr id="21" name="Content Placeholder 28"/>
          <p:cNvSpPr txBox="1">
            <a:spLocks/>
          </p:cNvSpPr>
          <p:nvPr/>
        </p:nvSpPr>
        <p:spPr>
          <a:xfrm>
            <a:off x="327660" y="3475149"/>
            <a:ext cx="2926080" cy="396840"/>
          </a:xfrm>
          <a:prstGeom prst="rect">
            <a:avLst/>
          </a:prstGeom>
        </p:spPr>
        <p:txBody>
          <a:bodyPr wrap="square" lIns="0" rIns="4572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dirty="0">
                <a:latin typeface="Crimson Text" pitchFamily="2" charset="0"/>
              </a:rPr>
              <a:t>Positive/Negative</a:t>
            </a:r>
          </a:p>
        </p:txBody>
      </p:sp>
      <p:sp>
        <p:nvSpPr>
          <p:cNvPr id="22" name="Content Placeholder 28"/>
          <p:cNvSpPr txBox="1">
            <a:spLocks/>
          </p:cNvSpPr>
          <p:nvPr/>
        </p:nvSpPr>
        <p:spPr>
          <a:xfrm>
            <a:off x="327660" y="4151256"/>
            <a:ext cx="2926080" cy="396840"/>
          </a:xfrm>
          <a:prstGeom prst="rect">
            <a:avLst/>
          </a:prstGeom>
        </p:spPr>
        <p:txBody>
          <a:bodyPr wrap="square" lIns="0" rIns="4572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dirty="0">
                <a:latin typeface="Crimson Text" pitchFamily="2" charset="0"/>
              </a:rPr>
              <a:t>Digit Storage</a:t>
            </a:r>
          </a:p>
        </p:txBody>
      </p:sp>
      <p:cxnSp>
        <p:nvCxnSpPr>
          <p:cNvPr id="25" name="Straight Arrow Connector 2"/>
          <p:cNvCxnSpPr>
            <a:cxnSpLocks noChangeShapeType="1"/>
            <a:stCxn id="4" idx="1"/>
            <a:endCxn id="20" idx="3"/>
          </p:cNvCxnSpPr>
          <p:nvPr/>
        </p:nvCxnSpPr>
        <p:spPr bwMode="auto">
          <a:xfrm flipH="1">
            <a:off x="3253740" y="2614432"/>
            <a:ext cx="1136552" cy="373990"/>
          </a:xfrm>
          <a:prstGeom prst="straightConnector1">
            <a:avLst/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"/>
          <p:cNvCxnSpPr>
            <a:cxnSpLocks noChangeShapeType="1"/>
            <a:stCxn id="13" idx="1"/>
            <a:endCxn id="21" idx="3"/>
          </p:cNvCxnSpPr>
          <p:nvPr/>
        </p:nvCxnSpPr>
        <p:spPr bwMode="auto">
          <a:xfrm flipH="1">
            <a:off x="3253740" y="2965489"/>
            <a:ext cx="1136552" cy="708080"/>
          </a:xfrm>
          <a:prstGeom prst="straightConnector1">
            <a:avLst/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2"/>
          <p:cNvCxnSpPr>
            <a:cxnSpLocks noChangeShapeType="1"/>
            <a:stCxn id="14" idx="1"/>
            <a:endCxn id="22" idx="3"/>
          </p:cNvCxnSpPr>
          <p:nvPr/>
        </p:nvCxnSpPr>
        <p:spPr bwMode="auto">
          <a:xfrm flipH="1">
            <a:off x="3253740" y="3287599"/>
            <a:ext cx="1136552" cy="1062077"/>
          </a:xfrm>
          <a:prstGeom prst="straightConnector1">
            <a:avLst/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Highlight Box"/>
          <p:cNvSpPr/>
          <p:nvPr/>
        </p:nvSpPr>
        <p:spPr>
          <a:xfrm>
            <a:off x="4352816" y="3165765"/>
            <a:ext cx="2047983" cy="339090"/>
          </a:xfrm>
          <a:prstGeom prst="roundRect">
            <a:avLst>
              <a:gd name="adj" fmla="val 4675"/>
            </a:avLst>
          </a:prstGeom>
          <a:noFill/>
          <a:ln w="57150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2"/>
          <p:cNvCxnSpPr>
            <a:cxnSpLocks noChangeShapeType="1"/>
            <a:stCxn id="35" idx="0"/>
            <a:endCxn id="15" idx="2"/>
          </p:cNvCxnSpPr>
          <p:nvPr/>
        </p:nvCxnSpPr>
        <p:spPr bwMode="auto">
          <a:xfrm rot="5400000" flipH="1" flipV="1">
            <a:off x="5302480" y="2091821"/>
            <a:ext cx="1148272" cy="999616"/>
          </a:xfrm>
          <a:prstGeom prst="bentConnector3">
            <a:avLst>
              <a:gd name="adj1" fmla="val 50000"/>
            </a:avLst>
          </a:prstGeom>
          <a:noFill/>
          <a:ln w="76200" algn="ctr">
            <a:solidFill>
              <a:srgbClr val="C30037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FE7C416-648A-5835-5EFF-CFEAC4F9098B}"/>
              </a:ext>
            </a:extLst>
          </p:cNvPr>
          <p:cNvGrpSpPr/>
          <p:nvPr/>
        </p:nvGrpSpPr>
        <p:grpSpPr>
          <a:xfrm rot="21377754">
            <a:off x="1221320" y="151345"/>
            <a:ext cx="5688796" cy="5187072"/>
            <a:chOff x="1221320" y="151345"/>
            <a:chExt cx="5688796" cy="5187072"/>
          </a:xfrm>
        </p:grpSpPr>
        <p:pic>
          <p:nvPicPr>
            <p:cNvPr id="39" name="Picture 38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rcRect b="33571"/>
            <a:stretch/>
          </p:blipFill>
          <p:spPr>
            <a:xfrm>
              <a:off x="1221320" y="151345"/>
              <a:ext cx="5688796" cy="518707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32B3BD5-0A0B-E524-6BF5-8A4A35C6F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019800" y="240030"/>
              <a:ext cx="731520" cy="731520"/>
            </a:xfrm>
            <a:prstGeom prst="rect">
              <a:avLst/>
            </a:prstGeom>
          </p:spPr>
        </p:pic>
      </p:grpSp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72CDE89D-C6B1-524D-DEEB-F334CCC4281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5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9" grpId="0"/>
      <p:bldP spid="20" grpId="0"/>
      <p:bldP spid="21" grpId="0"/>
      <p:bldP spid="22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6933C-F6D1-4CE9-9C00-E49B956C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513C1-1978-4D0C-BECC-4BB36FC1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presented a disk-oriented architecture where the DBMS assumes that the primary storage location of the database is on non-volatile disk.</a:t>
            </a:r>
          </a:p>
          <a:p>
            <a:endParaRPr lang="en-US" sz="1200" dirty="0"/>
          </a:p>
          <a:p>
            <a:r>
              <a:rPr lang="en-US" dirty="0"/>
              <a:t>We then discussed a page-oriented storage scheme for organizing tuples across heap files.</a:t>
            </a:r>
          </a:p>
          <a:p>
            <a:endParaRPr lang="en-US" dirty="0"/>
          </a:p>
          <a:p>
            <a:r>
              <a:rPr lang="en-US" dirty="0"/>
              <a:t>We had just gotten to talking about how to organize bytes within a page...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48BE4E9C-0113-CBC1-028F-CE55BB27246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0A26FEAA-919C-6BB3-47D2-06AD62B2E18D}"/>
              </a:ext>
            </a:extLst>
          </p:cNvPr>
          <p:cNvGrpSpPr/>
          <p:nvPr/>
        </p:nvGrpSpPr>
        <p:grpSpPr>
          <a:xfrm>
            <a:off x="6979735" y="3114824"/>
            <a:ext cx="1255836" cy="142726"/>
            <a:chOff x="6979735" y="3238538"/>
            <a:chExt cx="1255836" cy="14272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5E0D69-F07C-9446-4BAA-17D9A8A0158A}"/>
                </a:ext>
              </a:extLst>
            </p:cNvPr>
            <p:cNvSpPr/>
            <p:nvPr/>
          </p:nvSpPr>
          <p:spPr>
            <a:xfrm>
              <a:off x="6979735" y="3238539"/>
              <a:ext cx="341439" cy="14234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4-bytes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F43FFBA-720D-CB74-BBD7-4786A61FD9E4}"/>
                </a:ext>
              </a:extLst>
            </p:cNvPr>
            <p:cNvSpPr/>
            <p:nvPr/>
          </p:nvSpPr>
          <p:spPr>
            <a:xfrm>
              <a:off x="7436933" y="3238917"/>
              <a:ext cx="341439" cy="14234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4-bytes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E2314FE-957C-C63C-3B51-8CDD2491C2EC}"/>
                </a:ext>
              </a:extLst>
            </p:cNvPr>
            <p:cNvSpPr/>
            <p:nvPr/>
          </p:nvSpPr>
          <p:spPr>
            <a:xfrm>
              <a:off x="7894131" y="3238538"/>
              <a:ext cx="341440" cy="14234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8-bytes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C5674E-9870-2B9C-11CC-32FA6709BAEB}"/>
              </a:ext>
            </a:extLst>
          </p:cNvPr>
          <p:cNvGrpSpPr/>
          <p:nvPr/>
        </p:nvGrpSpPr>
        <p:grpSpPr>
          <a:xfrm>
            <a:off x="7433281" y="1358900"/>
            <a:ext cx="804976" cy="142348"/>
            <a:chOff x="6976082" y="3238538"/>
            <a:chExt cx="804976" cy="1423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07C4F5-A780-FFE4-2471-4380F2059A6A}"/>
                </a:ext>
              </a:extLst>
            </p:cNvPr>
            <p:cNvSpPr/>
            <p:nvPr/>
          </p:nvSpPr>
          <p:spPr>
            <a:xfrm>
              <a:off x="6976082" y="3238539"/>
              <a:ext cx="341439" cy="14234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4-bytes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8CEE79-DDB5-BA3C-2B20-D8023ADD5BD5}"/>
                </a:ext>
              </a:extLst>
            </p:cNvPr>
            <p:cNvSpPr/>
            <p:nvPr/>
          </p:nvSpPr>
          <p:spPr>
            <a:xfrm>
              <a:off x="7439618" y="3238538"/>
              <a:ext cx="341440" cy="14234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8-bytes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A680BC-B56A-BBBD-6049-B16FC3C1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VALUES: GERMAN STRINGS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0E7AD1-DE7A-4303-A3EE-91070524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Arrow originally stored strings as fixed-length pointers to an offset in a byte array.</a:t>
            </a:r>
          </a:p>
          <a:p>
            <a:endParaRPr lang="en-US" sz="1200" dirty="0"/>
          </a:p>
          <a:p>
            <a:r>
              <a:rPr lang="en-US" dirty="0"/>
              <a:t>Velox extended Arrow it to use </a:t>
            </a:r>
            <a:br>
              <a:rPr lang="en-US" dirty="0"/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 </a:t>
            </a:r>
            <a:endParaRPr lang="en-US" dirty="0"/>
          </a:p>
          <a:p>
            <a:pPr lvl="1"/>
            <a:r>
              <a:rPr lang="en-US" dirty="0"/>
              <a:t>Fixed-length portion contains size + prefix + payload.</a:t>
            </a:r>
          </a:p>
          <a:p>
            <a:pPr lvl="1"/>
            <a:r>
              <a:rPr lang="en-US" dirty="0"/>
              <a:t>Payload contains full-string if it is 16-bytes or less. Otherwise, it is pointer </a:t>
            </a:r>
            <a:r>
              <a:rPr lang="en-US" dirty="0" err="1"/>
              <a:t>ot</a:t>
            </a:r>
            <a:r>
              <a:rPr lang="en-US" dirty="0"/>
              <a:t> the full string.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24E19-7833-6C87-8D8B-57B151A36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50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E851-EE97-F2BA-04F3-0AE2382BE50B}"/>
              </a:ext>
            </a:extLst>
          </p:cNvPr>
          <p:cNvSpPr/>
          <p:nvPr/>
        </p:nvSpPr>
        <p:spPr>
          <a:xfrm>
            <a:off x="7089805" y="4643688"/>
            <a:ext cx="1709076" cy="274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AndyP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 smells bad!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1D22A9-1E24-ED3B-A780-FC3061F34D4D}"/>
              </a:ext>
            </a:extLst>
          </p:cNvPr>
          <p:cNvGrpSpPr/>
          <p:nvPr/>
        </p:nvGrpSpPr>
        <p:grpSpPr>
          <a:xfrm>
            <a:off x="6979735" y="2785573"/>
            <a:ext cx="1819145" cy="274320"/>
            <a:chOff x="6979735" y="2847235"/>
            <a:chExt cx="1819145" cy="3657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D5E9C7-71EE-D8DA-62B7-0DCE649BB8D0}"/>
                </a:ext>
              </a:extLst>
            </p:cNvPr>
            <p:cNvSpPr/>
            <p:nvPr/>
          </p:nvSpPr>
          <p:spPr>
            <a:xfrm>
              <a:off x="6979735" y="2847235"/>
              <a:ext cx="457199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216023-F5E5-0822-F8B7-D76E78474E96}"/>
                </a:ext>
              </a:extLst>
            </p:cNvPr>
            <p:cNvSpPr/>
            <p:nvPr/>
          </p:nvSpPr>
          <p:spPr>
            <a:xfrm>
              <a:off x="7436933" y="2847235"/>
              <a:ext cx="457199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Andy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ECF750-E28B-71A5-370C-67C22D8C9616}"/>
                </a:ext>
              </a:extLst>
            </p:cNvPr>
            <p:cNvSpPr/>
            <p:nvPr/>
          </p:nvSpPr>
          <p:spPr>
            <a:xfrm>
              <a:off x="7894133" y="2847235"/>
              <a:ext cx="904747" cy="3657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P</a:t>
              </a:r>
            </a:p>
          </p:txBody>
        </p:sp>
      </p:grpSp>
      <p:sp>
        <p:nvSpPr>
          <p:cNvPr id="23" name="Right Arrow 6">
            <a:extLst>
              <a:ext uri="{FF2B5EF4-FFF2-40B4-BE49-F238E27FC236}">
                <a16:creationId xmlns:a16="http://schemas.microsoft.com/office/drawing/2014/main" id="{ECB7848C-7E36-CC78-37BB-1409139B7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880" y="2785573"/>
            <a:ext cx="274320" cy="27432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8F2342-CE23-AA56-90CE-5AE230F008BF}"/>
              </a:ext>
            </a:extLst>
          </p:cNvPr>
          <p:cNvSpPr txBox="1"/>
          <p:nvPr/>
        </p:nvSpPr>
        <p:spPr>
          <a:xfrm>
            <a:off x="6123314" y="2815011"/>
            <a:ext cx="4680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AndyP</a:t>
            </a:r>
            <a:endParaRPr lang="en-US" sz="1400" b="1" i="1" dirty="0">
              <a:latin typeface="Crimson Text" panose="02000503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EBB9CC-AD45-6F9D-8C3F-6F6A7661DEF3}"/>
              </a:ext>
            </a:extLst>
          </p:cNvPr>
          <p:cNvSpPr txBox="1"/>
          <p:nvPr/>
        </p:nvSpPr>
        <p:spPr>
          <a:xfrm>
            <a:off x="5381123" y="3731377"/>
            <a:ext cx="12102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AndyP</a:t>
            </a: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 smells bad!</a:t>
            </a:r>
            <a:endParaRPr lang="en-US" sz="1400" b="1" i="1" dirty="0">
              <a:latin typeface="Crimson Text" panose="02000503000000000000" pitchFamily="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149AE7D-DACB-EB05-7967-419282BAE75A}"/>
              </a:ext>
            </a:extLst>
          </p:cNvPr>
          <p:cNvGrpSpPr/>
          <p:nvPr/>
        </p:nvGrpSpPr>
        <p:grpSpPr>
          <a:xfrm>
            <a:off x="6979735" y="3701939"/>
            <a:ext cx="1819146" cy="274320"/>
            <a:chOff x="6979735" y="3763601"/>
            <a:chExt cx="1819146" cy="3657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FA5386-B4EE-0120-D8F8-2C7233A0B07D}"/>
                </a:ext>
              </a:extLst>
            </p:cNvPr>
            <p:cNvSpPr/>
            <p:nvPr/>
          </p:nvSpPr>
          <p:spPr>
            <a:xfrm>
              <a:off x="6979735" y="3763601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9170398-98A6-1D34-DD47-780E17602755}"/>
                </a:ext>
              </a:extLst>
            </p:cNvPr>
            <p:cNvSpPr/>
            <p:nvPr/>
          </p:nvSpPr>
          <p:spPr>
            <a:xfrm>
              <a:off x="7436933" y="3763601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Andy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C3FBBED-E8BA-B7A8-9AD9-E33F0E87B5C4}"/>
                </a:ext>
              </a:extLst>
            </p:cNvPr>
            <p:cNvGrpSpPr/>
            <p:nvPr/>
          </p:nvGrpSpPr>
          <p:grpSpPr>
            <a:xfrm>
              <a:off x="7894133" y="3763601"/>
              <a:ext cx="904748" cy="365760"/>
              <a:chOff x="7615608" y="3807061"/>
              <a:chExt cx="640080" cy="27432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1D1DCC-8C89-F045-663F-4E932B49BE29}"/>
                  </a:ext>
                </a:extLst>
              </p:cNvPr>
              <p:cNvSpPr/>
              <p:nvPr/>
            </p:nvSpPr>
            <p:spPr>
              <a:xfrm>
                <a:off x="7615608" y="3807061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32" name="magnet" hidden="1">
                <a:extLst>
                  <a:ext uri="{FF2B5EF4-FFF2-40B4-BE49-F238E27FC236}">
                    <a16:creationId xmlns:a16="http://schemas.microsoft.com/office/drawing/2014/main" id="{80F374AA-18AA-2095-A90A-A431B7C6FD1B}"/>
                  </a:ext>
                </a:extLst>
              </p:cNvPr>
              <p:cNvSpPr/>
              <p:nvPr/>
            </p:nvSpPr>
            <p:spPr>
              <a:xfrm>
                <a:off x="7895829" y="3910475"/>
                <a:ext cx="79639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</p:grpSp>
      <p:cxnSp>
        <p:nvCxnSpPr>
          <p:cNvPr id="31" name="Curved Connector 39">
            <a:extLst>
              <a:ext uri="{FF2B5EF4-FFF2-40B4-BE49-F238E27FC236}">
                <a16:creationId xmlns:a16="http://schemas.microsoft.com/office/drawing/2014/main" id="{C2CC1087-C6D0-9498-7919-3CFE0DA9922A}"/>
              </a:ext>
            </a:extLst>
          </p:cNvPr>
          <p:cNvCxnSpPr>
            <a:cxnSpLocks/>
            <a:stCxn id="32" idx="2"/>
            <a:endCxn id="17" idx="1"/>
          </p:cNvCxnSpPr>
          <p:nvPr/>
        </p:nvCxnSpPr>
        <p:spPr>
          <a:xfrm rot="5400000">
            <a:off x="7253269" y="3687609"/>
            <a:ext cx="929776" cy="1256703"/>
          </a:xfrm>
          <a:prstGeom prst="bentConnector4">
            <a:avLst>
              <a:gd name="adj1" fmla="val 42624"/>
              <a:gd name="adj2" fmla="val 118190"/>
            </a:avLst>
          </a:prstGeom>
          <a:ln w="28575">
            <a:solidFill>
              <a:schemeClr val="accent1"/>
            </a:solidFill>
            <a:headEnd type="diamond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6">
            <a:extLst>
              <a:ext uri="{FF2B5EF4-FFF2-40B4-BE49-F238E27FC236}">
                <a16:creationId xmlns:a16="http://schemas.microsoft.com/office/drawing/2014/main" id="{A26E423F-E413-5BA2-1BE6-840050727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880" y="3701939"/>
            <a:ext cx="274320" cy="27432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3429A66-9C70-F898-6FB4-6EDE00FD86D1}"/>
              </a:ext>
            </a:extLst>
          </p:cNvPr>
          <p:cNvGrpSpPr/>
          <p:nvPr/>
        </p:nvGrpSpPr>
        <p:grpSpPr>
          <a:xfrm>
            <a:off x="7082498" y="2501962"/>
            <a:ext cx="1478813" cy="199285"/>
            <a:chOff x="7082498" y="2563624"/>
            <a:chExt cx="1478813" cy="19928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4070939-7D44-1829-8948-5A8AED3019F1}"/>
                </a:ext>
              </a:extLst>
            </p:cNvPr>
            <p:cNvSpPr/>
            <p:nvPr/>
          </p:nvSpPr>
          <p:spPr>
            <a:xfrm>
              <a:off x="7082498" y="2563624"/>
              <a:ext cx="251672" cy="19928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size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FE13F70-39DD-8223-8C3F-9AA64841A453}"/>
                </a:ext>
              </a:extLst>
            </p:cNvPr>
            <p:cNvSpPr/>
            <p:nvPr/>
          </p:nvSpPr>
          <p:spPr>
            <a:xfrm>
              <a:off x="7446722" y="2563624"/>
              <a:ext cx="437620" cy="19928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prefix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75EF8E7-FE26-3B2B-4CC5-76E8603D61D8}"/>
                </a:ext>
              </a:extLst>
            </p:cNvPr>
            <p:cNvSpPr/>
            <p:nvPr/>
          </p:nvSpPr>
          <p:spPr>
            <a:xfrm>
              <a:off x="8131705" y="2563624"/>
              <a:ext cx="429606" cy="19928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suffix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A042CB3-B43B-6449-D0EA-ED307FB21819}"/>
              </a:ext>
            </a:extLst>
          </p:cNvPr>
          <p:cNvGrpSpPr/>
          <p:nvPr/>
        </p:nvGrpSpPr>
        <p:grpSpPr>
          <a:xfrm>
            <a:off x="7208334" y="2701247"/>
            <a:ext cx="1138174" cy="84326"/>
            <a:chOff x="7208334" y="2701247"/>
            <a:chExt cx="1138174" cy="8432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770C026-B382-3FC3-19A0-ACC00C67A72B}"/>
                </a:ext>
              </a:extLst>
            </p:cNvPr>
            <p:cNvCxnSpPr>
              <a:cxnSpLocks/>
              <a:stCxn id="46" idx="2"/>
              <a:endCxn id="7" idx="0"/>
            </p:cNvCxnSpPr>
            <p:nvPr/>
          </p:nvCxnSpPr>
          <p:spPr>
            <a:xfrm>
              <a:off x="7208334" y="2701247"/>
              <a:ext cx="1" cy="8432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43CBEF-8F20-63B4-ED8C-99AB1C47283D}"/>
                </a:ext>
              </a:extLst>
            </p:cNvPr>
            <p:cNvCxnSpPr>
              <a:cxnSpLocks/>
              <a:stCxn id="47" idx="2"/>
              <a:endCxn id="20" idx="0"/>
            </p:cNvCxnSpPr>
            <p:nvPr/>
          </p:nvCxnSpPr>
          <p:spPr>
            <a:xfrm>
              <a:off x="7665532" y="2701247"/>
              <a:ext cx="1" cy="8432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30E7BC7-248B-4F77-2771-1FD09691484A}"/>
                </a:ext>
              </a:extLst>
            </p:cNvPr>
            <p:cNvCxnSpPr>
              <a:cxnSpLocks/>
              <a:stCxn id="48" idx="2"/>
              <a:endCxn id="21" idx="0"/>
            </p:cNvCxnSpPr>
            <p:nvPr/>
          </p:nvCxnSpPr>
          <p:spPr>
            <a:xfrm flipH="1">
              <a:off x="8346507" y="2701247"/>
              <a:ext cx="1" cy="8432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154D4334-1B75-78DD-2B64-362AE6294902}"/>
              </a:ext>
            </a:extLst>
          </p:cNvPr>
          <p:cNvSpPr/>
          <p:nvPr/>
        </p:nvSpPr>
        <p:spPr>
          <a:xfrm>
            <a:off x="8100446" y="3424488"/>
            <a:ext cx="492122" cy="19928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pointer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83AF736-E203-EC84-4A1C-944A6F959E10}"/>
              </a:ext>
            </a:extLst>
          </p:cNvPr>
          <p:cNvCxnSpPr>
            <a:cxnSpLocks/>
            <a:stCxn id="59" idx="2"/>
            <a:endCxn id="29" idx="0"/>
          </p:cNvCxnSpPr>
          <p:nvPr/>
        </p:nvCxnSpPr>
        <p:spPr>
          <a:xfrm>
            <a:off x="8346507" y="3623773"/>
            <a:ext cx="0" cy="781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5E5C21B8-3CC1-097F-8BC4-B6DB6C01E795}"/>
              </a:ext>
            </a:extLst>
          </p:cNvPr>
          <p:cNvSpPr/>
          <p:nvPr/>
        </p:nvSpPr>
        <p:spPr>
          <a:xfrm>
            <a:off x="7600499" y="4422278"/>
            <a:ext cx="687689" cy="19928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full string</a:t>
            </a:r>
          </a:p>
        </p:txBody>
      </p:sp>
      <p:sp>
        <p:nvSpPr>
          <p:cNvPr id="71" name="Highlight Box">
            <a:extLst>
              <a:ext uri="{FF2B5EF4-FFF2-40B4-BE49-F238E27FC236}">
                <a16:creationId xmlns:a16="http://schemas.microsoft.com/office/drawing/2014/main" id="{A8E27304-1FA5-423B-5359-C1FC1043BAF2}"/>
              </a:ext>
            </a:extLst>
          </p:cNvPr>
          <p:cNvSpPr/>
          <p:nvPr/>
        </p:nvSpPr>
        <p:spPr>
          <a:xfrm>
            <a:off x="518160" y="2662194"/>
            <a:ext cx="3798804" cy="320040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Inconsolata" panose="00000509000000000000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A19C5A-E5CC-6805-23F0-6AF370C7478E}"/>
              </a:ext>
            </a:extLst>
          </p:cNvPr>
          <p:cNvSpPr txBox="1"/>
          <p:nvPr/>
        </p:nvSpPr>
        <p:spPr>
          <a:xfrm>
            <a:off x="547475" y="2621736"/>
            <a:ext cx="3823162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German String Storage </a:t>
            </a:r>
          </a:p>
        </p:txBody>
      </p:sp>
      <p:sp>
        <p:nvSpPr>
          <p:cNvPr id="26" name="Right Arrow 6">
            <a:extLst>
              <a:ext uri="{FF2B5EF4-FFF2-40B4-BE49-F238E27FC236}">
                <a16:creationId xmlns:a16="http://schemas.microsoft.com/office/drawing/2014/main" id="{07F2001B-BE1C-F69B-FADE-F8C77006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080" y="1026561"/>
            <a:ext cx="274320" cy="27432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2C5B922-68AC-BD95-4AE7-A59E29B71553}"/>
              </a:ext>
            </a:extLst>
          </p:cNvPr>
          <p:cNvGrpSpPr/>
          <p:nvPr/>
        </p:nvGrpSpPr>
        <p:grpSpPr>
          <a:xfrm>
            <a:off x="7436934" y="1026561"/>
            <a:ext cx="1361946" cy="274320"/>
            <a:chOff x="6952745" y="1026561"/>
            <a:chExt cx="1361946" cy="2743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BB954E-902C-D302-30A0-7CD12272A232}"/>
                </a:ext>
              </a:extLst>
            </p:cNvPr>
            <p:cNvSpPr/>
            <p:nvPr/>
          </p:nvSpPr>
          <p:spPr>
            <a:xfrm>
              <a:off x="6952745" y="1026561"/>
              <a:ext cx="457199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5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57831C0-17EC-22EE-1BDB-D02D23FDCA8F}"/>
                </a:ext>
              </a:extLst>
            </p:cNvPr>
            <p:cNvGrpSpPr/>
            <p:nvPr/>
          </p:nvGrpSpPr>
          <p:grpSpPr>
            <a:xfrm>
              <a:off x="7409944" y="1026561"/>
              <a:ext cx="904747" cy="274320"/>
              <a:chOff x="7409944" y="1026561"/>
              <a:chExt cx="904747" cy="274320"/>
            </a:xfrm>
          </p:grpSpPr>
          <p:sp>
            <p:nvSpPr>
              <p:cNvPr id="63" name="magnet" hidden="1">
                <a:extLst>
                  <a:ext uri="{FF2B5EF4-FFF2-40B4-BE49-F238E27FC236}">
                    <a16:creationId xmlns:a16="http://schemas.microsoft.com/office/drawing/2014/main" id="{0D7174B2-A0A5-4865-B09F-E7563141A8ED}"/>
                  </a:ext>
                </a:extLst>
              </p:cNvPr>
              <p:cNvSpPr/>
              <p:nvPr/>
            </p:nvSpPr>
            <p:spPr>
              <a:xfrm>
                <a:off x="7806033" y="1102762"/>
                <a:ext cx="112569" cy="609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C30DEF1-6F5D-4364-E5EA-47B0D6A0BBF9}"/>
                  </a:ext>
                </a:extLst>
              </p:cNvPr>
              <p:cNvSpPr/>
              <p:nvPr/>
            </p:nvSpPr>
            <p:spPr>
              <a:xfrm>
                <a:off x="7409944" y="1026561"/>
                <a:ext cx="90474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40F103-A4AD-2A12-00A7-E980DDE79BDD}"/>
              </a:ext>
            </a:extLst>
          </p:cNvPr>
          <p:cNvGrpSpPr/>
          <p:nvPr/>
        </p:nvGrpSpPr>
        <p:grpSpPr>
          <a:xfrm>
            <a:off x="7539697" y="742950"/>
            <a:ext cx="1052870" cy="199285"/>
            <a:chOff x="7082498" y="2563624"/>
            <a:chExt cx="1052870" cy="1992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6E7C985-915F-44B7-9FBF-1AF7C9BD559B}"/>
                </a:ext>
              </a:extLst>
            </p:cNvPr>
            <p:cNvSpPr/>
            <p:nvPr/>
          </p:nvSpPr>
          <p:spPr>
            <a:xfrm>
              <a:off x="7082498" y="2563624"/>
              <a:ext cx="251672" cy="19928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size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2BBC620-777A-9FFF-3583-894C5D20E976}"/>
                </a:ext>
              </a:extLst>
            </p:cNvPr>
            <p:cNvSpPr/>
            <p:nvPr/>
          </p:nvSpPr>
          <p:spPr>
            <a:xfrm>
              <a:off x="7643246" y="2563624"/>
              <a:ext cx="492122" cy="19928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pointer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0E63ABE-8897-36B6-F621-03E24DDC11DE}"/>
              </a:ext>
            </a:extLst>
          </p:cNvPr>
          <p:cNvGrpSpPr/>
          <p:nvPr/>
        </p:nvGrpSpPr>
        <p:grpSpPr>
          <a:xfrm>
            <a:off x="7665533" y="942235"/>
            <a:ext cx="680974" cy="84326"/>
            <a:chOff x="7665533" y="942235"/>
            <a:chExt cx="680974" cy="8432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05CC88-A03A-E19E-CE5D-9D4698194EAF}"/>
                </a:ext>
              </a:extLst>
            </p:cNvPr>
            <p:cNvCxnSpPr>
              <a:cxnSpLocks/>
              <a:stCxn id="36" idx="2"/>
              <a:endCxn id="19" idx="0"/>
            </p:cNvCxnSpPr>
            <p:nvPr/>
          </p:nvCxnSpPr>
          <p:spPr>
            <a:xfrm>
              <a:off x="7665533" y="942235"/>
              <a:ext cx="1" cy="8432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468639A-CC14-194C-1B2A-B3A63808F72E}"/>
                </a:ext>
              </a:extLst>
            </p:cNvPr>
            <p:cNvCxnSpPr>
              <a:cxnSpLocks/>
              <a:stCxn id="39" idx="2"/>
              <a:endCxn id="25" idx="0"/>
            </p:cNvCxnSpPr>
            <p:nvPr/>
          </p:nvCxnSpPr>
          <p:spPr>
            <a:xfrm>
              <a:off x="8346506" y="942235"/>
              <a:ext cx="1" cy="8432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6329EB-A038-8A40-2E60-E03E70F5161C}"/>
              </a:ext>
            </a:extLst>
          </p:cNvPr>
          <p:cNvCxnSpPr>
            <a:cxnSpLocks/>
          </p:cNvCxnSpPr>
          <p:nvPr/>
        </p:nvCxnSpPr>
        <p:spPr>
          <a:xfrm>
            <a:off x="5638800" y="2308256"/>
            <a:ext cx="3179522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nput1">
            <a:extLst>
              <a:ext uri="{FF2B5EF4-FFF2-40B4-BE49-F238E27FC236}">
                <a16:creationId xmlns:a16="http://schemas.microsoft.com/office/drawing/2014/main" id="{2C1ED7BB-4260-9734-47FB-93F264EFED28}"/>
              </a:ext>
            </a:extLst>
          </p:cNvPr>
          <p:cNvSpPr txBox="1"/>
          <p:nvPr/>
        </p:nvSpPr>
        <p:spPr>
          <a:xfrm>
            <a:off x="6580514" y="1055999"/>
            <a:ext cx="4680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AndyP</a:t>
            </a:r>
            <a:endParaRPr lang="en-US" sz="1400" b="1" i="1" dirty="0">
              <a:latin typeface="Crimson Text" panose="02000503000000000000" pitchFamily="2" charset="0"/>
            </a:endParaRPr>
          </a:p>
        </p:txBody>
      </p:sp>
      <p:sp>
        <p:nvSpPr>
          <p:cNvPr id="79" name="Input2">
            <a:extLst>
              <a:ext uri="{FF2B5EF4-FFF2-40B4-BE49-F238E27FC236}">
                <a16:creationId xmlns:a16="http://schemas.microsoft.com/office/drawing/2014/main" id="{97251819-B29D-0134-3B1C-6454F5FAD949}"/>
              </a:ext>
            </a:extLst>
          </p:cNvPr>
          <p:cNvSpPr txBox="1"/>
          <p:nvPr/>
        </p:nvSpPr>
        <p:spPr>
          <a:xfrm>
            <a:off x="5838323" y="1055999"/>
            <a:ext cx="12102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AndyP</a:t>
            </a: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 smells bad!</a:t>
            </a:r>
            <a:endParaRPr lang="en-US" sz="1400" b="1" i="1" dirty="0">
              <a:latin typeface="Crimson Text" panose="02000503000000000000" pitchFamily="2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C9B6CC7-86D9-38BA-FD15-E8FFBD8F8CD2}"/>
              </a:ext>
            </a:extLst>
          </p:cNvPr>
          <p:cNvGrpSpPr/>
          <p:nvPr/>
        </p:nvGrpSpPr>
        <p:grpSpPr>
          <a:xfrm>
            <a:off x="7471090" y="1683663"/>
            <a:ext cx="1327790" cy="430887"/>
            <a:chOff x="7471090" y="1581150"/>
            <a:chExt cx="1327790" cy="43088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1CD0C4B-34A0-561C-1A21-B46413F3F0AD}"/>
                </a:ext>
              </a:extLst>
            </p:cNvPr>
            <p:cNvSpPr/>
            <p:nvPr/>
          </p:nvSpPr>
          <p:spPr>
            <a:xfrm>
              <a:off x="7471090" y="1581150"/>
              <a:ext cx="1327790" cy="4308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" tIns="0" rIns="18288" bIns="0" rtlCol="0" anchor="t" anchorCtr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AndyP|AndyP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sm</a:t>
              </a:r>
              <a:b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</a:b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ells bad!|...</a:t>
              </a:r>
            </a:p>
          </p:txBody>
        </p:sp>
        <p:sp>
          <p:nvSpPr>
            <p:cNvPr id="73" name="magnet" hidden="1">
              <a:extLst>
                <a:ext uri="{FF2B5EF4-FFF2-40B4-BE49-F238E27FC236}">
                  <a16:creationId xmlns:a16="http://schemas.microsoft.com/office/drawing/2014/main" id="{4ABE1827-442C-5F68-FBB9-448E94FBACA6}"/>
                </a:ext>
              </a:extLst>
            </p:cNvPr>
            <p:cNvSpPr/>
            <p:nvPr/>
          </p:nvSpPr>
          <p:spPr>
            <a:xfrm>
              <a:off x="7471090" y="1629191"/>
              <a:ext cx="112569" cy="609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1" name="magnet" hidden="1">
              <a:extLst>
                <a:ext uri="{FF2B5EF4-FFF2-40B4-BE49-F238E27FC236}">
                  <a16:creationId xmlns:a16="http://schemas.microsoft.com/office/drawing/2014/main" id="{E49CD669-D92D-6B56-DF0C-E710C3A88332}"/>
                </a:ext>
              </a:extLst>
            </p:cNvPr>
            <p:cNvSpPr/>
            <p:nvPr/>
          </p:nvSpPr>
          <p:spPr>
            <a:xfrm>
              <a:off x="8004342" y="1629191"/>
              <a:ext cx="112569" cy="609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57" name="pointer1">
            <a:extLst>
              <a:ext uri="{FF2B5EF4-FFF2-40B4-BE49-F238E27FC236}">
                <a16:creationId xmlns:a16="http://schemas.microsoft.com/office/drawing/2014/main" id="{25A9D504-C194-64B2-E9D6-F083D302D15F}"/>
              </a:ext>
            </a:extLst>
          </p:cNvPr>
          <p:cNvCxnSpPr>
            <a:cxnSpLocks/>
            <a:stCxn id="63" idx="2"/>
            <a:endCxn id="73" idx="0"/>
          </p:cNvCxnSpPr>
          <p:nvPr/>
        </p:nvCxnSpPr>
        <p:spPr>
          <a:xfrm rot="5400000">
            <a:off x="7652950" y="1038146"/>
            <a:ext cx="567983" cy="819132"/>
          </a:xfrm>
          <a:prstGeom prst="bentConnector3">
            <a:avLst>
              <a:gd name="adj1" fmla="val 62298"/>
            </a:avLst>
          </a:prstGeom>
          <a:ln w="28575">
            <a:solidFill>
              <a:schemeClr val="accent1"/>
            </a:solidFill>
            <a:headEnd type="diamond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ointer2">
            <a:extLst>
              <a:ext uri="{FF2B5EF4-FFF2-40B4-BE49-F238E27FC236}">
                <a16:creationId xmlns:a16="http://schemas.microsoft.com/office/drawing/2014/main" id="{5F211211-D207-8A0B-0DFB-F5CC5FA4D145}"/>
              </a:ext>
            </a:extLst>
          </p:cNvPr>
          <p:cNvCxnSpPr>
            <a:cxnSpLocks/>
            <a:stCxn id="63" idx="2"/>
            <a:endCxn id="81" idx="0"/>
          </p:cNvCxnSpPr>
          <p:nvPr/>
        </p:nvCxnSpPr>
        <p:spPr>
          <a:xfrm rot="5400000">
            <a:off x="7919576" y="1304772"/>
            <a:ext cx="567983" cy="285880"/>
          </a:xfrm>
          <a:prstGeom prst="bentConnector3">
            <a:avLst>
              <a:gd name="adj1" fmla="val 62298"/>
            </a:avLst>
          </a:prstGeom>
          <a:ln w="28575">
            <a:solidFill>
              <a:schemeClr val="accent1"/>
            </a:solidFill>
            <a:headEnd type="diamond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/>
      <p:bldP spid="30" grpId="0"/>
      <p:bldP spid="37" grpId="0" animBg="1"/>
      <p:bldP spid="59" grpId="0"/>
      <p:bldP spid="66" grpId="0"/>
      <p:bldP spid="71" grpId="0" animBg="1"/>
      <p:bldP spid="71" grpId="1" animBg="1"/>
      <p:bldP spid="12" grpId="0"/>
      <p:bldP spid="26" grpId="0" animBg="1"/>
      <p:bldP spid="26" grpId="1" animBg="1"/>
      <p:bldP spid="26" grpId="2" animBg="1"/>
      <p:bldP spid="34" grpId="0"/>
      <p:bldP spid="34" grpId="1"/>
      <p:bldP spid="7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B9927-54C1-B763-068A-F62CB0A99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97164-8A75-9938-F95D-BCB6802DB64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TREES IN DATABASE STORAGE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3D2727-CC29-048F-B178-8F95625C1A58}"/>
              </a:ext>
            </a:extLst>
          </p:cNvPr>
          <p:cNvSpPr txBox="1"/>
          <p:nvPr/>
        </p:nvSpPr>
        <p:spPr>
          <a:xfrm>
            <a:off x="387146" y="739185"/>
            <a:ext cx="3346654" cy="1741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B-tree: Ubiquitous in database systems 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Balanced tree. Node = page.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Same page size (</a:t>
            </a:r>
            <a:r>
              <a:rPr lang="en-US" sz="1200" b="1" dirty="0">
                <a:solidFill>
                  <a:srgbClr val="0070C0"/>
                </a:solidFill>
                <a:latin typeface="Crimson Text" panose="02000503000000000000" pitchFamily="2" charset="77"/>
              </a:rPr>
              <a:t>KBs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) in size across the tree.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O(log(n)) for search, insert, delete.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Entries: key-value (KV) pairs. 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Values could be record id, or tuple.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Pointers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across nodes across the levels.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dirty="0">
                <a:solidFill>
                  <a:srgbClr val="C00000"/>
                </a:solidFill>
                <a:latin typeface="CRIMSON TEXT" panose="02000503000000000000" pitchFamily="2" charset="77"/>
              </a:rPr>
              <a:t>Writes may update multiple pages.</a:t>
            </a:r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2D8AF275-CFDA-064F-4C1E-66FC9791DE49}"/>
              </a:ext>
            </a:extLst>
          </p:cNvPr>
          <p:cNvGrpSpPr/>
          <p:nvPr/>
        </p:nvGrpSpPr>
        <p:grpSpPr>
          <a:xfrm>
            <a:off x="228600" y="2617541"/>
            <a:ext cx="4099758" cy="2087809"/>
            <a:chOff x="376276" y="1145014"/>
            <a:chExt cx="4099758" cy="20878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4DE824-2F33-4723-6147-153E55BA0544}"/>
                </a:ext>
              </a:extLst>
            </p:cNvPr>
            <p:cNvSpPr txBox="1"/>
            <p:nvPr/>
          </p:nvSpPr>
          <p:spPr>
            <a:xfrm>
              <a:off x="1967696" y="1145014"/>
              <a:ext cx="26289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77"/>
                </a:rPr>
                <a:t>Root</a:t>
              </a: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7A54D009-5946-830D-A2C6-98CFD5F3546F}"/>
                </a:ext>
              </a:extLst>
            </p:cNvPr>
            <p:cNvSpPr txBox="1"/>
            <p:nvPr/>
          </p:nvSpPr>
          <p:spPr>
            <a:xfrm>
              <a:off x="1301412" y="1580593"/>
              <a:ext cx="38151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77"/>
                </a:rPr>
                <a:t>Level 1</a:t>
              </a:r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1CF2A5DD-07E0-311D-7DBA-F9BE742FF64C}"/>
                </a:ext>
              </a:extLst>
            </p:cNvPr>
            <p:cNvSpPr txBox="1"/>
            <p:nvPr/>
          </p:nvSpPr>
          <p:spPr>
            <a:xfrm>
              <a:off x="849438" y="2010672"/>
              <a:ext cx="38151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77"/>
                </a:rPr>
                <a:t>Level 2</a:t>
              </a: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6E8855E6-AF0B-6215-12D1-F421206EEF3C}"/>
                </a:ext>
              </a:extLst>
            </p:cNvPr>
            <p:cNvSpPr txBox="1"/>
            <p:nvPr/>
          </p:nvSpPr>
          <p:spPr>
            <a:xfrm>
              <a:off x="376276" y="2901837"/>
              <a:ext cx="38151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77"/>
                </a:rPr>
                <a:t>Level k</a:t>
              </a:r>
            </a:p>
          </p:txBody>
        </p: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32C5286B-BA07-6C62-D0E0-96B95154C71C}"/>
                </a:ext>
              </a:extLst>
            </p:cNvPr>
            <p:cNvGrpSpPr/>
            <p:nvPr/>
          </p:nvGrpSpPr>
          <p:grpSpPr>
            <a:xfrm>
              <a:off x="380284" y="1306598"/>
              <a:ext cx="4095750" cy="1926225"/>
              <a:chOff x="171450" y="1192780"/>
              <a:chExt cx="4095750" cy="192622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E639148-B902-FD09-E331-A37BA346DA6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62125" y="1192780"/>
                <a:ext cx="914400" cy="166255"/>
                <a:chOff x="6177932" y="1917378"/>
                <a:chExt cx="1676400" cy="304800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3C0E9C89-C210-2EBC-4567-555A49AC7ED4}"/>
                    </a:ext>
                  </a:extLst>
                </p:cNvPr>
                <p:cNvSpPr/>
                <p:nvPr/>
              </p:nvSpPr>
              <p:spPr>
                <a:xfrm>
                  <a:off x="6177932" y="1917378"/>
                  <a:ext cx="1676400" cy="304800"/>
                </a:xfrm>
                <a:prstGeom prst="roundRect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RIMSON TEXT" panose="02000503000000000000" pitchFamily="2" charset="77"/>
                  </a:endParaRP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E419090-C235-FF22-4322-74B9B762BD72}"/>
                    </a:ext>
                  </a:extLst>
                </p:cNvPr>
                <p:cNvGrpSpPr/>
                <p:nvPr/>
              </p:nvGrpSpPr>
              <p:grpSpPr>
                <a:xfrm>
                  <a:off x="6270316" y="1993578"/>
                  <a:ext cx="1072532" cy="152400"/>
                  <a:chOff x="6248400" y="1261671"/>
                  <a:chExt cx="1072532" cy="152400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0FBB4CE3-3AE0-E65A-0F4C-9D4A4F0BA61C}"/>
                      </a:ext>
                    </a:extLst>
                  </p:cNvPr>
                  <p:cNvGrpSpPr/>
                  <p:nvPr/>
                </p:nvGrpSpPr>
                <p:grpSpPr>
                  <a:xfrm>
                    <a:off x="6248400" y="1261671"/>
                    <a:ext cx="304800" cy="152400"/>
                    <a:chOff x="6248400" y="1848809"/>
                    <a:chExt cx="304800" cy="152400"/>
                  </a:xfrm>
                </p:grpSpPr>
                <p:sp>
                  <p:nvSpPr>
                    <p:cNvPr id="8" name="Rounded Rectangle 7">
                      <a:extLst>
                        <a:ext uri="{FF2B5EF4-FFF2-40B4-BE49-F238E27FC236}">
                          <a16:creationId xmlns:a16="http://schemas.microsoft.com/office/drawing/2014/main" id="{EC21043C-3896-CF59-1620-436756FB82F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24600" y="1772609"/>
                      <a:ext cx="152400" cy="304800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10" name="Straight Connector 9">
                      <a:extLst>
                        <a:ext uri="{FF2B5EF4-FFF2-40B4-BE49-F238E27FC236}">
                          <a16:creationId xmlns:a16="http://schemas.microsoft.com/office/drawing/2014/main" id="{15818188-9686-DB1E-1013-9FA63B0CADFC}"/>
                        </a:ext>
                      </a:extLst>
                    </p:cNvPr>
                    <p:cNvCxnSpPr>
                      <a:stCxn id="8" idx="3"/>
                      <a:endCxn id="8" idx="1"/>
                    </p:cNvCxnSpPr>
                    <p:nvPr/>
                  </p:nvCxnSpPr>
                  <p:spPr>
                    <a:xfrm>
                      <a:off x="6400800" y="1848809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A791A60B-650A-1FD6-C9CF-9FCFD1767D39}"/>
                      </a:ext>
                    </a:extLst>
                  </p:cNvPr>
                  <p:cNvGrpSpPr/>
                  <p:nvPr/>
                </p:nvGrpSpPr>
                <p:grpSpPr>
                  <a:xfrm>
                    <a:off x="6629400" y="1261671"/>
                    <a:ext cx="304800" cy="152400"/>
                    <a:chOff x="6248400" y="1848809"/>
                    <a:chExt cx="304800" cy="152400"/>
                  </a:xfrm>
                </p:grpSpPr>
                <p:sp>
                  <p:nvSpPr>
                    <p:cNvPr id="13" name="Rounded Rectangle 12">
                      <a:extLst>
                        <a:ext uri="{FF2B5EF4-FFF2-40B4-BE49-F238E27FC236}">
                          <a16:creationId xmlns:a16="http://schemas.microsoft.com/office/drawing/2014/main" id="{14801199-2247-4790-7950-B1D8E4F719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24600" y="1772609"/>
                      <a:ext cx="152400" cy="304800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14" name="Straight Connector 13">
                      <a:extLst>
                        <a:ext uri="{FF2B5EF4-FFF2-40B4-BE49-F238E27FC236}">
                          <a16:creationId xmlns:a16="http://schemas.microsoft.com/office/drawing/2014/main" id="{10D222DD-F803-5E63-60E7-130C6DFAF958}"/>
                        </a:ext>
                      </a:extLst>
                    </p:cNvPr>
                    <p:cNvCxnSpPr>
                      <a:stCxn id="13" idx="3"/>
                      <a:endCxn id="13" idx="1"/>
                    </p:cNvCxnSpPr>
                    <p:nvPr/>
                  </p:nvCxnSpPr>
                  <p:spPr>
                    <a:xfrm>
                      <a:off x="6400800" y="1848809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27F76A25-33F0-BAB8-F2E3-59FE9041DE8E}"/>
                      </a:ext>
                    </a:extLst>
                  </p:cNvPr>
                  <p:cNvGrpSpPr/>
                  <p:nvPr/>
                </p:nvGrpSpPr>
                <p:grpSpPr>
                  <a:xfrm>
                    <a:off x="7016132" y="1261671"/>
                    <a:ext cx="304800" cy="152400"/>
                    <a:chOff x="6248400" y="1848809"/>
                    <a:chExt cx="304800" cy="152400"/>
                  </a:xfrm>
                </p:grpSpPr>
                <p:sp>
                  <p:nvSpPr>
                    <p:cNvPr id="16" name="Rounded Rectangle 15">
                      <a:extLst>
                        <a:ext uri="{FF2B5EF4-FFF2-40B4-BE49-F238E27FC236}">
                          <a16:creationId xmlns:a16="http://schemas.microsoft.com/office/drawing/2014/main" id="{0C679E8B-6C20-61D2-454F-C8D96C369A9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24600" y="1772609"/>
                      <a:ext cx="152400" cy="304800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AF929B67-25E0-E066-1A53-8F203B60B8D4}"/>
                        </a:ext>
                      </a:extLst>
                    </p:cNvPr>
                    <p:cNvCxnSpPr>
                      <a:stCxn id="16" idx="3"/>
                      <a:endCxn id="16" idx="1"/>
                    </p:cNvCxnSpPr>
                    <p:nvPr/>
                  </p:nvCxnSpPr>
                  <p:spPr>
                    <a:xfrm>
                      <a:off x="6400800" y="1848809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F40D26E2-4BF8-3FD7-041A-F7C811BC10F3}"/>
                  </a:ext>
                </a:extLst>
              </p:cNvPr>
              <p:cNvGrpSpPr/>
              <p:nvPr/>
            </p:nvGrpSpPr>
            <p:grpSpPr>
              <a:xfrm>
                <a:off x="171450" y="2952750"/>
                <a:ext cx="4095750" cy="166255"/>
                <a:chOff x="171450" y="3253304"/>
                <a:chExt cx="4095750" cy="166255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D2754898-DC9F-16BF-94A6-72930A55EC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71450" y="3253304"/>
                  <a:ext cx="914400" cy="166255"/>
                  <a:chOff x="6177932" y="1917378"/>
                  <a:chExt cx="1676400" cy="304800"/>
                </a:xfrm>
              </p:grpSpPr>
              <p:sp>
                <p:nvSpPr>
                  <p:cNvPr id="111" name="Rounded Rectangle 110">
                    <a:extLst>
                      <a:ext uri="{FF2B5EF4-FFF2-40B4-BE49-F238E27FC236}">
                        <a16:creationId xmlns:a16="http://schemas.microsoft.com/office/drawing/2014/main" id="{5E07CA49-C574-E94A-5527-D155998BFCA5}"/>
                      </a:ext>
                    </a:extLst>
                  </p:cNvPr>
                  <p:cNvSpPr/>
                  <p:nvPr/>
                </p:nvSpPr>
                <p:spPr>
                  <a:xfrm>
                    <a:off x="6177932" y="1917378"/>
                    <a:ext cx="1676400" cy="3048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ED4BF8F2-A265-FA9C-73CD-C312A02B8E38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491632" cy="152400"/>
                    <a:chOff x="6248400" y="1261671"/>
                    <a:chExt cx="1491632" cy="152400"/>
                  </a:xfrm>
                </p:grpSpPr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1957FE04-B2CF-E96D-40E9-EF206F57D2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24" name="Rounded Rectangle 123">
                        <a:extLst>
                          <a:ext uri="{FF2B5EF4-FFF2-40B4-BE49-F238E27FC236}">
                            <a16:creationId xmlns:a16="http://schemas.microsoft.com/office/drawing/2014/main" id="{A88783C7-D552-C704-238F-46505D5346F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25" name="Straight Connector 124">
                        <a:extLst>
                          <a:ext uri="{FF2B5EF4-FFF2-40B4-BE49-F238E27FC236}">
                            <a16:creationId xmlns:a16="http://schemas.microsoft.com/office/drawing/2014/main" id="{BC22AB0A-C98D-AA73-0DBB-9B0672926650}"/>
                          </a:ext>
                        </a:extLst>
                      </p:cNvPr>
                      <p:cNvCxnSpPr>
                        <a:stCxn id="124" idx="3"/>
                        <a:endCxn id="124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C456A79E-FDF6-EF8F-7299-65CDF3C72D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22" name="Rounded Rectangle 121">
                        <a:extLst>
                          <a:ext uri="{FF2B5EF4-FFF2-40B4-BE49-F238E27FC236}">
                            <a16:creationId xmlns:a16="http://schemas.microsoft.com/office/drawing/2014/main" id="{9CDB5355-DBBC-36B6-DB6D-D3F9C9CBB74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23" name="Straight Connector 122">
                        <a:extLst>
                          <a:ext uri="{FF2B5EF4-FFF2-40B4-BE49-F238E27FC236}">
                            <a16:creationId xmlns:a16="http://schemas.microsoft.com/office/drawing/2014/main" id="{C7966FA0-5A12-55F2-022E-BA55D0ACA442}"/>
                          </a:ext>
                        </a:extLst>
                      </p:cNvPr>
                      <p:cNvCxnSpPr>
                        <a:stCxn id="122" idx="3"/>
                        <a:endCxn id="122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5" name="Group 114">
                      <a:extLst>
                        <a:ext uri="{FF2B5EF4-FFF2-40B4-BE49-F238E27FC236}">
                          <a16:creationId xmlns:a16="http://schemas.microsoft.com/office/drawing/2014/main" id="{9733E2AC-2C7F-DFDC-23A6-B00CBDAE75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20" name="Rounded Rectangle 119">
                        <a:extLst>
                          <a:ext uri="{FF2B5EF4-FFF2-40B4-BE49-F238E27FC236}">
                            <a16:creationId xmlns:a16="http://schemas.microsoft.com/office/drawing/2014/main" id="{6E7729FD-7289-08EC-4CE2-D8EC2387C3A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21" name="Straight Connector 120">
                        <a:extLst>
                          <a:ext uri="{FF2B5EF4-FFF2-40B4-BE49-F238E27FC236}">
                            <a16:creationId xmlns:a16="http://schemas.microsoft.com/office/drawing/2014/main" id="{DC54D2F5-78C9-914C-924F-E68FC40275EA}"/>
                          </a:ext>
                        </a:extLst>
                      </p:cNvPr>
                      <p:cNvCxnSpPr>
                        <a:stCxn id="120" idx="3"/>
                        <a:endCxn id="120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6" name="Group 115">
                      <a:extLst>
                        <a:ext uri="{FF2B5EF4-FFF2-40B4-BE49-F238E27FC236}">
                          <a16:creationId xmlns:a16="http://schemas.microsoft.com/office/drawing/2014/main" id="{A009D73C-6253-5851-E833-D6A42EBB90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02864" y="1299771"/>
                      <a:ext cx="337168" cy="76200"/>
                      <a:chOff x="7130432" y="2190750"/>
                      <a:chExt cx="337168" cy="76200"/>
                    </a:xfrm>
                  </p:grpSpPr>
                  <p:sp>
                    <p:nvSpPr>
                      <p:cNvPr id="117" name="Oval 116">
                        <a:extLst>
                          <a:ext uri="{FF2B5EF4-FFF2-40B4-BE49-F238E27FC236}">
                            <a16:creationId xmlns:a16="http://schemas.microsoft.com/office/drawing/2014/main" id="{BA515289-4A2A-B67C-1D10-13C4797E352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30432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118" name="Oval 117">
                        <a:extLst>
                          <a:ext uri="{FF2B5EF4-FFF2-40B4-BE49-F238E27FC236}">
                            <a16:creationId xmlns:a16="http://schemas.microsoft.com/office/drawing/2014/main" id="{7C3947BD-B1B6-CCAB-D3A9-6F833D9BB6C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0916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119" name="Oval 118">
                        <a:extLst>
                          <a:ext uri="{FF2B5EF4-FFF2-40B4-BE49-F238E27FC236}">
                            <a16:creationId xmlns:a16="http://schemas.microsoft.com/office/drawing/2014/main" id="{150ABDF7-6CD8-B490-5926-4BC261E7284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91400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D7728C0E-CA39-AF77-133F-C075D89D1EC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49410" y="3253304"/>
                  <a:ext cx="914400" cy="166255"/>
                  <a:chOff x="6177932" y="1917378"/>
                  <a:chExt cx="1676400" cy="304800"/>
                </a:xfrm>
              </p:grpSpPr>
              <p:sp>
                <p:nvSpPr>
                  <p:cNvPr id="127" name="Rounded Rectangle 126">
                    <a:extLst>
                      <a:ext uri="{FF2B5EF4-FFF2-40B4-BE49-F238E27FC236}">
                        <a16:creationId xmlns:a16="http://schemas.microsoft.com/office/drawing/2014/main" id="{32BB37C0-1524-1F46-AFC7-6DCD2F907A3B}"/>
                      </a:ext>
                    </a:extLst>
                  </p:cNvPr>
                  <p:cNvSpPr/>
                  <p:nvPr/>
                </p:nvSpPr>
                <p:spPr>
                  <a:xfrm>
                    <a:off x="6177932" y="1917378"/>
                    <a:ext cx="1676400" cy="3048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0EE77BB1-96D2-15D9-B160-8548FEFC3ADD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491632" cy="152400"/>
                    <a:chOff x="6248400" y="1261671"/>
                    <a:chExt cx="1491632" cy="152400"/>
                  </a:xfrm>
                </p:grpSpPr>
                <p:grpSp>
                  <p:nvGrpSpPr>
                    <p:cNvPr id="129" name="Group 128">
                      <a:extLst>
                        <a:ext uri="{FF2B5EF4-FFF2-40B4-BE49-F238E27FC236}">
                          <a16:creationId xmlns:a16="http://schemas.microsoft.com/office/drawing/2014/main" id="{3910D3D6-6A06-C5AD-337A-F27FB38560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40" name="Rounded Rectangle 139">
                        <a:extLst>
                          <a:ext uri="{FF2B5EF4-FFF2-40B4-BE49-F238E27FC236}">
                            <a16:creationId xmlns:a16="http://schemas.microsoft.com/office/drawing/2014/main" id="{61CCCC69-CA60-D61F-9C80-7678B6DCECF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41" name="Straight Connector 140">
                        <a:extLst>
                          <a:ext uri="{FF2B5EF4-FFF2-40B4-BE49-F238E27FC236}">
                            <a16:creationId xmlns:a16="http://schemas.microsoft.com/office/drawing/2014/main" id="{4AB97B16-E72A-14EA-8097-6C8DA91E19FD}"/>
                          </a:ext>
                        </a:extLst>
                      </p:cNvPr>
                      <p:cNvCxnSpPr>
                        <a:stCxn id="140" idx="3"/>
                        <a:endCxn id="140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1F8F0BA6-AB94-A0E0-47E4-755928F4DA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38" name="Rounded Rectangle 137">
                        <a:extLst>
                          <a:ext uri="{FF2B5EF4-FFF2-40B4-BE49-F238E27FC236}">
                            <a16:creationId xmlns:a16="http://schemas.microsoft.com/office/drawing/2014/main" id="{5DED8CE3-DE12-C271-9FCB-306347BC288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39" name="Straight Connector 138">
                        <a:extLst>
                          <a:ext uri="{FF2B5EF4-FFF2-40B4-BE49-F238E27FC236}">
                            <a16:creationId xmlns:a16="http://schemas.microsoft.com/office/drawing/2014/main" id="{9A764B29-6415-AEFD-0012-A7D49A682E96}"/>
                          </a:ext>
                        </a:extLst>
                      </p:cNvPr>
                      <p:cNvCxnSpPr>
                        <a:stCxn id="138" idx="3"/>
                        <a:endCxn id="138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3C84B167-6F51-8F34-A20B-E0A6EDDCFE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36" name="Rounded Rectangle 135">
                        <a:extLst>
                          <a:ext uri="{FF2B5EF4-FFF2-40B4-BE49-F238E27FC236}">
                            <a16:creationId xmlns:a16="http://schemas.microsoft.com/office/drawing/2014/main" id="{EB76A041-F6B3-67E3-843B-4EBAE630A80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37" name="Straight Connector 136">
                        <a:extLst>
                          <a:ext uri="{FF2B5EF4-FFF2-40B4-BE49-F238E27FC236}">
                            <a16:creationId xmlns:a16="http://schemas.microsoft.com/office/drawing/2014/main" id="{591747F1-990D-333A-C6EC-060FEF9DB7EE}"/>
                          </a:ext>
                        </a:extLst>
                      </p:cNvPr>
                      <p:cNvCxnSpPr>
                        <a:stCxn id="136" idx="3"/>
                        <a:endCxn id="136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2" name="Group 131">
                      <a:extLst>
                        <a:ext uri="{FF2B5EF4-FFF2-40B4-BE49-F238E27FC236}">
                          <a16:creationId xmlns:a16="http://schemas.microsoft.com/office/drawing/2014/main" id="{9775FCF6-9F1C-67C9-C80C-DD080EEE20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02864" y="1299771"/>
                      <a:ext cx="337168" cy="76200"/>
                      <a:chOff x="7130432" y="2190750"/>
                      <a:chExt cx="337168" cy="76200"/>
                    </a:xfrm>
                  </p:grpSpPr>
                  <p:sp>
                    <p:nvSpPr>
                      <p:cNvPr id="133" name="Oval 132">
                        <a:extLst>
                          <a:ext uri="{FF2B5EF4-FFF2-40B4-BE49-F238E27FC236}">
                            <a16:creationId xmlns:a16="http://schemas.microsoft.com/office/drawing/2014/main" id="{4A3842EF-593E-C0AD-B1A5-C72CA582DC2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30432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495EA236-EF7E-62BD-EFBB-174CC611C4E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0916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135" name="Oval 134">
                        <a:extLst>
                          <a:ext uri="{FF2B5EF4-FFF2-40B4-BE49-F238E27FC236}">
                            <a16:creationId xmlns:a16="http://schemas.microsoft.com/office/drawing/2014/main" id="{7E3DE901-2437-6927-83EE-44988CAEDC8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91400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A0EC997D-FF55-A9A5-F3F8-AC1AD259159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52800" y="3253304"/>
                  <a:ext cx="914400" cy="166255"/>
                  <a:chOff x="6177932" y="1917378"/>
                  <a:chExt cx="1676400" cy="304800"/>
                </a:xfrm>
              </p:grpSpPr>
              <p:sp>
                <p:nvSpPr>
                  <p:cNvPr id="143" name="Rounded Rectangle 142">
                    <a:extLst>
                      <a:ext uri="{FF2B5EF4-FFF2-40B4-BE49-F238E27FC236}">
                        <a16:creationId xmlns:a16="http://schemas.microsoft.com/office/drawing/2014/main" id="{864B557B-B859-CF31-3DEE-C31F22F4D5D3}"/>
                      </a:ext>
                    </a:extLst>
                  </p:cNvPr>
                  <p:cNvSpPr/>
                  <p:nvPr/>
                </p:nvSpPr>
                <p:spPr>
                  <a:xfrm>
                    <a:off x="6177932" y="1917378"/>
                    <a:ext cx="1676400" cy="3048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FB33A57B-0F64-B837-866F-CA1A88A422FE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491632" cy="152400"/>
                    <a:chOff x="6248400" y="1261671"/>
                    <a:chExt cx="1491632" cy="152400"/>
                  </a:xfrm>
                </p:grpSpPr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AC38BB51-6371-1682-A1DA-7F4AE34677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56" name="Rounded Rectangle 155">
                        <a:extLst>
                          <a:ext uri="{FF2B5EF4-FFF2-40B4-BE49-F238E27FC236}">
                            <a16:creationId xmlns:a16="http://schemas.microsoft.com/office/drawing/2014/main" id="{731814EC-8D5D-724D-FCB4-69753244BE2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57" name="Straight Connector 156">
                        <a:extLst>
                          <a:ext uri="{FF2B5EF4-FFF2-40B4-BE49-F238E27FC236}">
                            <a16:creationId xmlns:a16="http://schemas.microsoft.com/office/drawing/2014/main" id="{C636F681-1BC2-2126-1A58-03DD334721B6}"/>
                          </a:ext>
                        </a:extLst>
                      </p:cNvPr>
                      <p:cNvCxnSpPr>
                        <a:stCxn id="156" idx="3"/>
                        <a:endCxn id="156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8F296E9C-43B7-A336-2095-043F72A960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54" name="Rounded Rectangle 153">
                        <a:extLst>
                          <a:ext uri="{FF2B5EF4-FFF2-40B4-BE49-F238E27FC236}">
                            <a16:creationId xmlns:a16="http://schemas.microsoft.com/office/drawing/2014/main" id="{AFCB0D5C-C084-184C-CF29-B7CA1AF2E2B7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55" name="Straight Connector 154">
                        <a:extLst>
                          <a:ext uri="{FF2B5EF4-FFF2-40B4-BE49-F238E27FC236}">
                            <a16:creationId xmlns:a16="http://schemas.microsoft.com/office/drawing/2014/main" id="{F902E9B6-1320-B7EB-F910-1EF3A0C01EB6}"/>
                          </a:ext>
                        </a:extLst>
                      </p:cNvPr>
                      <p:cNvCxnSpPr>
                        <a:stCxn id="154" idx="3"/>
                        <a:endCxn id="154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7" name="Group 146">
                      <a:extLst>
                        <a:ext uri="{FF2B5EF4-FFF2-40B4-BE49-F238E27FC236}">
                          <a16:creationId xmlns:a16="http://schemas.microsoft.com/office/drawing/2014/main" id="{E7A1D1D8-3D6C-F8B6-1D17-3BEB325D92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52" name="Rounded Rectangle 151">
                        <a:extLst>
                          <a:ext uri="{FF2B5EF4-FFF2-40B4-BE49-F238E27FC236}">
                            <a16:creationId xmlns:a16="http://schemas.microsoft.com/office/drawing/2014/main" id="{C4036390-FFB0-DE51-DE1E-A740E08317A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53" name="Straight Connector 152">
                        <a:extLst>
                          <a:ext uri="{FF2B5EF4-FFF2-40B4-BE49-F238E27FC236}">
                            <a16:creationId xmlns:a16="http://schemas.microsoft.com/office/drawing/2014/main" id="{9E8EA4DE-C3EA-C076-BDE9-6BF4A38944B4}"/>
                          </a:ext>
                        </a:extLst>
                      </p:cNvPr>
                      <p:cNvCxnSpPr>
                        <a:stCxn id="152" idx="3"/>
                        <a:endCxn id="152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AE3DB9EF-447C-4B13-B9DD-55BA40EDEF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02864" y="1299771"/>
                      <a:ext cx="337168" cy="76200"/>
                      <a:chOff x="7130432" y="2190750"/>
                      <a:chExt cx="337168" cy="76200"/>
                    </a:xfrm>
                  </p:grpSpPr>
                  <p:sp>
                    <p:nvSpPr>
                      <p:cNvPr id="149" name="Oval 148">
                        <a:extLst>
                          <a:ext uri="{FF2B5EF4-FFF2-40B4-BE49-F238E27FC236}">
                            <a16:creationId xmlns:a16="http://schemas.microsoft.com/office/drawing/2014/main" id="{E9ACF627-5ED1-2593-099D-34358E188B4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30432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5AE30BE6-78EA-0B0A-6187-CBAF29B508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0916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D85E2266-424B-4051-E893-BADCED8375E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91400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407DDFE-4087-48E2-3DFB-66C9A80E254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374840" y="3253304"/>
                  <a:ext cx="914400" cy="166255"/>
                  <a:chOff x="6177932" y="1917378"/>
                  <a:chExt cx="1676400" cy="304800"/>
                </a:xfrm>
              </p:grpSpPr>
              <p:sp>
                <p:nvSpPr>
                  <p:cNvPr id="159" name="Rounded Rectangle 158">
                    <a:extLst>
                      <a:ext uri="{FF2B5EF4-FFF2-40B4-BE49-F238E27FC236}">
                        <a16:creationId xmlns:a16="http://schemas.microsoft.com/office/drawing/2014/main" id="{6095A91E-F1E1-C029-46B3-307A2F11490D}"/>
                      </a:ext>
                    </a:extLst>
                  </p:cNvPr>
                  <p:cNvSpPr/>
                  <p:nvPr/>
                </p:nvSpPr>
                <p:spPr>
                  <a:xfrm>
                    <a:off x="6177932" y="1917378"/>
                    <a:ext cx="1676400" cy="3048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6D29BEFB-9C30-6CEA-2497-03CB303B11AC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491632" cy="152400"/>
                    <a:chOff x="6248400" y="1261671"/>
                    <a:chExt cx="1491632" cy="152400"/>
                  </a:xfrm>
                </p:grpSpPr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3FC4961C-EF8A-3F06-A2E0-F5B5D8FC26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72" name="Rounded Rectangle 171">
                        <a:extLst>
                          <a:ext uri="{FF2B5EF4-FFF2-40B4-BE49-F238E27FC236}">
                            <a16:creationId xmlns:a16="http://schemas.microsoft.com/office/drawing/2014/main" id="{7F99BCC6-F8F4-AAFF-2D00-D13025BE6B1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73" name="Straight Connector 172">
                        <a:extLst>
                          <a:ext uri="{FF2B5EF4-FFF2-40B4-BE49-F238E27FC236}">
                            <a16:creationId xmlns:a16="http://schemas.microsoft.com/office/drawing/2014/main" id="{1648B061-2D3C-1794-FEC9-D6BE520CA571}"/>
                          </a:ext>
                        </a:extLst>
                      </p:cNvPr>
                      <p:cNvCxnSpPr>
                        <a:stCxn id="172" idx="3"/>
                        <a:endCxn id="172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" name="Group 161">
                      <a:extLst>
                        <a:ext uri="{FF2B5EF4-FFF2-40B4-BE49-F238E27FC236}">
                          <a16:creationId xmlns:a16="http://schemas.microsoft.com/office/drawing/2014/main" id="{7F11B082-41A9-C1D2-2BA4-F921ABEF32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70" name="Rounded Rectangle 169">
                        <a:extLst>
                          <a:ext uri="{FF2B5EF4-FFF2-40B4-BE49-F238E27FC236}">
                            <a16:creationId xmlns:a16="http://schemas.microsoft.com/office/drawing/2014/main" id="{E6F8C8C6-9F5E-C64F-D1A8-3086DEFF91F7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71" name="Straight Connector 170">
                        <a:extLst>
                          <a:ext uri="{FF2B5EF4-FFF2-40B4-BE49-F238E27FC236}">
                            <a16:creationId xmlns:a16="http://schemas.microsoft.com/office/drawing/2014/main" id="{AE0BD14F-809B-DA09-28AE-EFD6B792C4A9}"/>
                          </a:ext>
                        </a:extLst>
                      </p:cNvPr>
                      <p:cNvCxnSpPr>
                        <a:stCxn id="170" idx="3"/>
                        <a:endCxn id="170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3" name="Group 162">
                      <a:extLst>
                        <a:ext uri="{FF2B5EF4-FFF2-40B4-BE49-F238E27FC236}">
                          <a16:creationId xmlns:a16="http://schemas.microsoft.com/office/drawing/2014/main" id="{20403F02-05F3-1368-4C2C-8FD31E5C6F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168" name="Rounded Rectangle 167">
                        <a:extLst>
                          <a:ext uri="{FF2B5EF4-FFF2-40B4-BE49-F238E27FC236}">
                            <a16:creationId xmlns:a16="http://schemas.microsoft.com/office/drawing/2014/main" id="{59F6B63A-4FB3-C2EF-3C59-0E1BF33B0C75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169" name="Straight Connector 168">
                        <a:extLst>
                          <a:ext uri="{FF2B5EF4-FFF2-40B4-BE49-F238E27FC236}">
                            <a16:creationId xmlns:a16="http://schemas.microsoft.com/office/drawing/2014/main" id="{D3A8624B-FDCD-CDBD-3435-0A9649BB386A}"/>
                          </a:ext>
                        </a:extLst>
                      </p:cNvPr>
                      <p:cNvCxnSpPr>
                        <a:stCxn id="168" idx="3"/>
                        <a:endCxn id="168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4" name="Group 163">
                      <a:extLst>
                        <a:ext uri="{FF2B5EF4-FFF2-40B4-BE49-F238E27FC236}">
                          <a16:creationId xmlns:a16="http://schemas.microsoft.com/office/drawing/2014/main" id="{1BDE3C1A-A035-132F-C817-F23840AFC8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02864" y="1299771"/>
                      <a:ext cx="337168" cy="76200"/>
                      <a:chOff x="7130432" y="2190750"/>
                      <a:chExt cx="337168" cy="76200"/>
                    </a:xfrm>
                  </p:grpSpPr>
                  <p:sp>
                    <p:nvSpPr>
                      <p:cNvPr id="165" name="Oval 164">
                        <a:extLst>
                          <a:ext uri="{FF2B5EF4-FFF2-40B4-BE49-F238E27FC236}">
                            <a16:creationId xmlns:a16="http://schemas.microsoft.com/office/drawing/2014/main" id="{867D415E-650F-7796-4D42-E7A5AE1909B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30432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166" name="Oval 165">
                        <a:extLst>
                          <a:ext uri="{FF2B5EF4-FFF2-40B4-BE49-F238E27FC236}">
                            <a16:creationId xmlns:a16="http://schemas.microsoft.com/office/drawing/2014/main" id="{2B9592EA-4940-1D15-4C20-8E3CB057B1B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0916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167" name="Oval 166">
                        <a:extLst>
                          <a:ext uri="{FF2B5EF4-FFF2-40B4-BE49-F238E27FC236}">
                            <a16:creationId xmlns:a16="http://schemas.microsoft.com/office/drawing/2014/main" id="{703D9FDF-7CF4-7C72-866B-74D333D4BAA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91400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2B409C01-2AB1-21B8-7B9A-2097B31DE1E6}"/>
                    </a:ext>
                  </a:extLst>
                </p:cNvPr>
                <p:cNvGrpSpPr/>
                <p:nvPr/>
              </p:nvGrpSpPr>
              <p:grpSpPr>
                <a:xfrm>
                  <a:off x="2127370" y="3315649"/>
                  <a:ext cx="183910" cy="41564"/>
                  <a:chOff x="3213949" y="3457659"/>
                  <a:chExt cx="183910" cy="41564"/>
                </a:xfrm>
              </p:grpSpPr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5935B25B-9E28-FF42-7BC0-727D689651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13949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46B0B041-5496-F346-6031-2160B1A5AD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85122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D62606CB-FDF5-F0A5-7571-A8C4709970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356295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</p:grp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BBC61D69-68CF-CF58-80BE-18A344A1F856}"/>
                  </a:ext>
                </a:extLst>
              </p:cNvPr>
              <p:cNvGrpSpPr/>
              <p:nvPr/>
            </p:nvGrpSpPr>
            <p:grpSpPr>
              <a:xfrm>
                <a:off x="641555" y="2063938"/>
                <a:ext cx="3155541" cy="166255"/>
                <a:chOff x="427770" y="2582926"/>
                <a:chExt cx="3155541" cy="166255"/>
              </a:xfrm>
            </p:grpSpPr>
            <p:grpSp>
              <p:nvGrpSpPr>
                <p:cNvPr id="249" name="Group 248">
                  <a:extLst>
                    <a:ext uri="{FF2B5EF4-FFF2-40B4-BE49-F238E27FC236}">
                      <a16:creationId xmlns:a16="http://schemas.microsoft.com/office/drawing/2014/main" id="{5BDC6ABD-2113-D71F-6C01-C87CC371C49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27770" y="2582926"/>
                  <a:ext cx="914400" cy="166255"/>
                  <a:chOff x="6177932" y="1917378"/>
                  <a:chExt cx="1676400" cy="304800"/>
                </a:xfrm>
              </p:grpSpPr>
              <p:sp>
                <p:nvSpPr>
                  <p:cNvPr id="302" name="Rounded Rectangle 301">
                    <a:extLst>
                      <a:ext uri="{FF2B5EF4-FFF2-40B4-BE49-F238E27FC236}">
                        <a16:creationId xmlns:a16="http://schemas.microsoft.com/office/drawing/2014/main" id="{94C4B579-7228-8DE9-59E3-46C217A86115}"/>
                      </a:ext>
                    </a:extLst>
                  </p:cNvPr>
                  <p:cNvSpPr/>
                  <p:nvPr/>
                </p:nvSpPr>
                <p:spPr>
                  <a:xfrm>
                    <a:off x="6177932" y="1917378"/>
                    <a:ext cx="1676400" cy="3048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303" name="Group 302">
                    <a:extLst>
                      <a:ext uri="{FF2B5EF4-FFF2-40B4-BE49-F238E27FC236}">
                        <a16:creationId xmlns:a16="http://schemas.microsoft.com/office/drawing/2014/main" id="{10C2501C-2D4D-54A6-B87B-AF9D587EC6E9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491632" cy="152400"/>
                    <a:chOff x="6248400" y="1261671"/>
                    <a:chExt cx="1491632" cy="152400"/>
                  </a:xfrm>
                </p:grpSpPr>
                <p:grpSp>
                  <p:nvGrpSpPr>
                    <p:cNvPr id="304" name="Group 303">
                      <a:extLst>
                        <a:ext uri="{FF2B5EF4-FFF2-40B4-BE49-F238E27FC236}">
                          <a16:creationId xmlns:a16="http://schemas.microsoft.com/office/drawing/2014/main" id="{4CB6C16A-3AAE-90C9-B985-EE5393A8A4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315" name="Rounded Rectangle 314">
                        <a:extLst>
                          <a:ext uri="{FF2B5EF4-FFF2-40B4-BE49-F238E27FC236}">
                            <a16:creationId xmlns:a16="http://schemas.microsoft.com/office/drawing/2014/main" id="{4F168B7F-B19D-704B-4FA7-FF263061159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316" name="Straight Connector 315">
                        <a:extLst>
                          <a:ext uri="{FF2B5EF4-FFF2-40B4-BE49-F238E27FC236}">
                            <a16:creationId xmlns:a16="http://schemas.microsoft.com/office/drawing/2014/main" id="{496CED74-C628-208C-9210-1017D8AA3631}"/>
                          </a:ext>
                        </a:extLst>
                      </p:cNvPr>
                      <p:cNvCxnSpPr>
                        <a:stCxn id="315" idx="3"/>
                        <a:endCxn id="315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05" name="Group 304">
                      <a:extLst>
                        <a:ext uri="{FF2B5EF4-FFF2-40B4-BE49-F238E27FC236}">
                          <a16:creationId xmlns:a16="http://schemas.microsoft.com/office/drawing/2014/main" id="{81D9135C-52E0-EE62-8036-FE813F4082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313" name="Rounded Rectangle 312">
                        <a:extLst>
                          <a:ext uri="{FF2B5EF4-FFF2-40B4-BE49-F238E27FC236}">
                            <a16:creationId xmlns:a16="http://schemas.microsoft.com/office/drawing/2014/main" id="{2DD1CC06-607A-1229-57F7-8DCDF6C226C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314" name="Straight Connector 313">
                        <a:extLst>
                          <a:ext uri="{FF2B5EF4-FFF2-40B4-BE49-F238E27FC236}">
                            <a16:creationId xmlns:a16="http://schemas.microsoft.com/office/drawing/2014/main" id="{BE40ECAE-4E71-1AF0-E160-BB530EC68D41}"/>
                          </a:ext>
                        </a:extLst>
                      </p:cNvPr>
                      <p:cNvCxnSpPr>
                        <a:stCxn id="313" idx="3"/>
                        <a:endCxn id="313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06" name="Group 305">
                      <a:extLst>
                        <a:ext uri="{FF2B5EF4-FFF2-40B4-BE49-F238E27FC236}">
                          <a16:creationId xmlns:a16="http://schemas.microsoft.com/office/drawing/2014/main" id="{15D7BA45-B5EF-B633-A3B1-DC8D00EE5E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311" name="Rounded Rectangle 310">
                        <a:extLst>
                          <a:ext uri="{FF2B5EF4-FFF2-40B4-BE49-F238E27FC236}">
                            <a16:creationId xmlns:a16="http://schemas.microsoft.com/office/drawing/2014/main" id="{C08CD6DF-6D6F-6E8B-D0D6-5CD0B9155F7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312" name="Straight Connector 311">
                        <a:extLst>
                          <a:ext uri="{FF2B5EF4-FFF2-40B4-BE49-F238E27FC236}">
                            <a16:creationId xmlns:a16="http://schemas.microsoft.com/office/drawing/2014/main" id="{70E25756-4CE4-E27B-5E1A-09A90BDCD6D7}"/>
                          </a:ext>
                        </a:extLst>
                      </p:cNvPr>
                      <p:cNvCxnSpPr>
                        <a:stCxn id="311" idx="3"/>
                        <a:endCxn id="311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07" name="Group 306">
                      <a:extLst>
                        <a:ext uri="{FF2B5EF4-FFF2-40B4-BE49-F238E27FC236}">
                          <a16:creationId xmlns:a16="http://schemas.microsoft.com/office/drawing/2014/main" id="{7D90B2E7-97DC-6378-8BDE-6A72DC7D8C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02864" y="1299771"/>
                      <a:ext cx="337168" cy="76200"/>
                      <a:chOff x="7130432" y="2190750"/>
                      <a:chExt cx="337168" cy="76200"/>
                    </a:xfrm>
                  </p:grpSpPr>
                  <p:sp>
                    <p:nvSpPr>
                      <p:cNvPr id="308" name="Oval 307">
                        <a:extLst>
                          <a:ext uri="{FF2B5EF4-FFF2-40B4-BE49-F238E27FC236}">
                            <a16:creationId xmlns:a16="http://schemas.microsoft.com/office/drawing/2014/main" id="{6380AF4A-6E7F-9427-27C7-4B90F8FCC20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30432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309" name="Oval 308">
                        <a:extLst>
                          <a:ext uri="{FF2B5EF4-FFF2-40B4-BE49-F238E27FC236}">
                            <a16:creationId xmlns:a16="http://schemas.microsoft.com/office/drawing/2014/main" id="{8C58698D-4E18-9253-ACF4-9AE451669EC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0916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310" name="Oval 309">
                        <a:extLst>
                          <a:ext uri="{FF2B5EF4-FFF2-40B4-BE49-F238E27FC236}">
                            <a16:creationId xmlns:a16="http://schemas.microsoft.com/office/drawing/2014/main" id="{803F4D52-480A-5D7E-B287-4A0ACDC2134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91400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620E6F1E-FF77-4D86-33A4-EE71A587EB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18314" y="2582926"/>
                  <a:ext cx="914400" cy="166255"/>
                  <a:chOff x="6177932" y="1917378"/>
                  <a:chExt cx="1676400" cy="304800"/>
                </a:xfrm>
              </p:grpSpPr>
              <p:sp>
                <p:nvSpPr>
                  <p:cNvPr id="287" name="Rounded Rectangle 286">
                    <a:extLst>
                      <a:ext uri="{FF2B5EF4-FFF2-40B4-BE49-F238E27FC236}">
                        <a16:creationId xmlns:a16="http://schemas.microsoft.com/office/drawing/2014/main" id="{AD915F95-C76A-674A-2395-A9B6BA4FCF30}"/>
                      </a:ext>
                    </a:extLst>
                  </p:cNvPr>
                  <p:cNvSpPr/>
                  <p:nvPr/>
                </p:nvSpPr>
                <p:spPr>
                  <a:xfrm>
                    <a:off x="6177932" y="1917378"/>
                    <a:ext cx="1676400" cy="3048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288" name="Group 287">
                    <a:extLst>
                      <a:ext uri="{FF2B5EF4-FFF2-40B4-BE49-F238E27FC236}">
                        <a16:creationId xmlns:a16="http://schemas.microsoft.com/office/drawing/2014/main" id="{EE58FB3D-7690-2CD9-1E76-E147DB1A5848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491632" cy="152400"/>
                    <a:chOff x="6248400" y="1261671"/>
                    <a:chExt cx="1491632" cy="152400"/>
                  </a:xfrm>
                </p:grpSpPr>
                <p:grpSp>
                  <p:nvGrpSpPr>
                    <p:cNvPr id="289" name="Group 288">
                      <a:extLst>
                        <a:ext uri="{FF2B5EF4-FFF2-40B4-BE49-F238E27FC236}">
                          <a16:creationId xmlns:a16="http://schemas.microsoft.com/office/drawing/2014/main" id="{4A8434B0-BF5D-C82D-A3BE-76389380D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300" name="Rounded Rectangle 299">
                        <a:extLst>
                          <a:ext uri="{FF2B5EF4-FFF2-40B4-BE49-F238E27FC236}">
                            <a16:creationId xmlns:a16="http://schemas.microsoft.com/office/drawing/2014/main" id="{43FBD57A-E66A-224E-65CD-60A97C1765C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301" name="Straight Connector 300">
                        <a:extLst>
                          <a:ext uri="{FF2B5EF4-FFF2-40B4-BE49-F238E27FC236}">
                            <a16:creationId xmlns:a16="http://schemas.microsoft.com/office/drawing/2014/main" id="{A92311FF-AED9-B043-9386-93E2A9AE3F57}"/>
                          </a:ext>
                        </a:extLst>
                      </p:cNvPr>
                      <p:cNvCxnSpPr>
                        <a:stCxn id="300" idx="3"/>
                        <a:endCxn id="300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0" name="Group 289">
                      <a:extLst>
                        <a:ext uri="{FF2B5EF4-FFF2-40B4-BE49-F238E27FC236}">
                          <a16:creationId xmlns:a16="http://schemas.microsoft.com/office/drawing/2014/main" id="{10FF164C-5279-A25A-47AC-2CAFA4BB62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298" name="Rounded Rectangle 297">
                        <a:extLst>
                          <a:ext uri="{FF2B5EF4-FFF2-40B4-BE49-F238E27FC236}">
                            <a16:creationId xmlns:a16="http://schemas.microsoft.com/office/drawing/2014/main" id="{7002D7DC-0E5C-DFAC-55F7-59AD7ED5D36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299" name="Straight Connector 298">
                        <a:extLst>
                          <a:ext uri="{FF2B5EF4-FFF2-40B4-BE49-F238E27FC236}">
                            <a16:creationId xmlns:a16="http://schemas.microsoft.com/office/drawing/2014/main" id="{5C1A67B5-7D53-21AC-51C5-8F5C1A4AD960}"/>
                          </a:ext>
                        </a:extLst>
                      </p:cNvPr>
                      <p:cNvCxnSpPr>
                        <a:stCxn id="298" idx="3"/>
                        <a:endCxn id="298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1" name="Group 290">
                      <a:extLst>
                        <a:ext uri="{FF2B5EF4-FFF2-40B4-BE49-F238E27FC236}">
                          <a16:creationId xmlns:a16="http://schemas.microsoft.com/office/drawing/2014/main" id="{F08F87A2-D622-F0C4-0E08-9B7B758342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296" name="Rounded Rectangle 295">
                        <a:extLst>
                          <a:ext uri="{FF2B5EF4-FFF2-40B4-BE49-F238E27FC236}">
                            <a16:creationId xmlns:a16="http://schemas.microsoft.com/office/drawing/2014/main" id="{34F8EFD1-97D1-630F-80E0-A72BB391FB2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297" name="Straight Connector 296">
                        <a:extLst>
                          <a:ext uri="{FF2B5EF4-FFF2-40B4-BE49-F238E27FC236}">
                            <a16:creationId xmlns:a16="http://schemas.microsoft.com/office/drawing/2014/main" id="{B34FCE7C-CCDF-C9C7-E7A6-346E1CBEAAB9}"/>
                          </a:ext>
                        </a:extLst>
                      </p:cNvPr>
                      <p:cNvCxnSpPr>
                        <a:stCxn id="296" idx="3"/>
                        <a:endCxn id="296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2" name="Group 291">
                      <a:extLst>
                        <a:ext uri="{FF2B5EF4-FFF2-40B4-BE49-F238E27FC236}">
                          <a16:creationId xmlns:a16="http://schemas.microsoft.com/office/drawing/2014/main" id="{C5E5FF20-E1E6-17FF-B272-14FBB835D8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02864" y="1299771"/>
                      <a:ext cx="337168" cy="76200"/>
                      <a:chOff x="7130432" y="2190750"/>
                      <a:chExt cx="337168" cy="76200"/>
                    </a:xfrm>
                  </p:grpSpPr>
                  <p:sp>
                    <p:nvSpPr>
                      <p:cNvPr id="293" name="Oval 292">
                        <a:extLst>
                          <a:ext uri="{FF2B5EF4-FFF2-40B4-BE49-F238E27FC236}">
                            <a16:creationId xmlns:a16="http://schemas.microsoft.com/office/drawing/2014/main" id="{31E78DD5-A887-5493-E340-3E2B25EEE55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30432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294" name="Oval 293">
                        <a:extLst>
                          <a:ext uri="{FF2B5EF4-FFF2-40B4-BE49-F238E27FC236}">
                            <a16:creationId xmlns:a16="http://schemas.microsoft.com/office/drawing/2014/main" id="{2E527628-52DC-882C-75D0-F15E183F0B7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0916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295" name="Oval 294">
                        <a:extLst>
                          <a:ext uri="{FF2B5EF4-FFF2-40B4-BE49-F238E27FC236}">
                            <a16:creationId xmlns:a16="http://schemas.microsoft.com/office/drawing/2014/main" id="{C2C960A1-34D2-F826-745C-692218594B2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91400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7911CE59-C718-FC79-FFF9-C7B1C43CC0D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668911" y="2582926"/>
                  <a:ext cx="914400" cy="166255"/>
                  <a:chOff x="6177932" y="1917378"/>
                  <a:chExt cx="1676400" cy="304800"/>
                </a:xfrm>
              </p:grpSpPr>
              <p:sp>
                <p:nvSpPr>
                  <p:cNvPr id="272" name="Rounded Rectangle 271">
                    <a:extLst>
                      <a:ext uri="{FF2B5EF4-FFF2-40B4-BE49-F238E27FC236}">
                        <a16:creationId xmlns:a16="http://schemas.microsoft.com/office/drawing/2014/main" id="{7804B1D4-EC74-44AE-50E0-12482FE2E258}"/>
                      </a:ext>
                    </a:extLst>
                  </p:cNvPr>
                  <p:cNvSpPr/>
                  <p:nvPr/>
                </p:nvSpPr>
                <p:spPr>
                  <a:xfrm>
                    <a:off x="6177932" y="1917378"/>
                    <a:ext cx="1676400" cy="3048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273" name="Group 272">
                    <a:extLst>
                      <a:ext uri="{FF2B5EF4-FFF2-40B4-BE49-F238E27FC236}">
                        <a16:creationId xmlns:a16="http://schemas.microsoft.com/office/drawing/2014/main" id="{D72E4DA3-7D93-7FA0-C559-26DCBA377C65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491632" cy="152400"/>
                    <a:chOff x="6248400" y="1261671"/>
                    <a:chExt cx="1491632" cy="152400"/>
                  </a:xfrm>
                </p:grpSpPr>
                <p:grpSp>
                  <p:nvGrpSpPr>
                    <p:cNvPr id="274" name="Group 273">
                      <a:extLst>
                        <a:ext uri="{FF2B5EF4-FFF2-40B4-BE49-F238E27FC236}">
                          <a16:creationId xmlns:a16="http://schemas.microsoft.com/office/drawing/2014/main" id="{1D96D614-2BB8-B060-AB21-7427ED575B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285" name="Rounded Rectangle 284">
                        <a:extLst>
                          <a:ext uri="{FF2B5EF4-FFF2-40B4-BE49-F238E27FC236}">
                            <a16:creationId xmlns:a16="http://schemas.microsoft.com/office/drawing/2014/main" id="{2877C8E0-C263-E8E5-8A95-2E6E4D9E243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286" name="Straight Connector 285">
                        <a:extLst>
                          <a:ext uri="{FF2B5EF4-FFF2-40B4-BE49-F238E27FC236}">
                            <a16:creationId xmlns:a16="http://schemas.microsoft.com/office/drawing/2014/main" id="{D9A4DB3A-80DC-F2BA-DE54-451A214FC874}"/>
                          </a:ext>
                        </a:extLst>
                      </p:cNvPr>
                      <p:cNvCxnSpPr>
                        <a:stCxn id="285" idx="3"/>
                        <a:endCxn id="285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75" name="Group 274">
                      <a:extLst>
                        <a:ext uri="{FF2B5EF4-FFF2-40B4-BE49-F238E27FC236}">
                          <a16:creationId xmlns:a16="http://schemas.microsoft.com/office/drawing/2014/main" id="{5A4FD7F3-D491-BC1B-5FA0-5FC1492715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283" name="Rounded Rectangle 282">
                        <a:extLst>
                          <a:ext uri="{FF2B5EF4-FFF2-40B4-BE49-F238E27FC236}">
                            <a16:creationId xmlns:a16="http://schemas.microsoft.com/office/drawing/2014/main" id="{3878B36B-5655-EEBB-16AB-21650CC1751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284" name="Straight Connector 283">
                        <a:extLst>
                          <a:ext uri="{FF2B5EF4-FFF2-40B4-BE49-F238E27FC236}">
                            <a16:creationId xmlns:a16="http://schemas.microsoft.com/office/drawing/2014/main" id="{CFE136F4-3534-660E-CA2E-FA7ED2FC5DD3}"/>
                          </a:ext>
                        </a:extLst>
                      </p:cNvPr>
                      <p:cNvCxnSpPr>
                        <a:stCxn id="283" idx="3"/>
                        <a:endCxn id="283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76" name="Group 275">
                      <a:extLst>
                        <a:ext uri="{FF2B5EF4-FFF2-40B4-BE49-F238E27FC236}">
                          <a16:creationId xmlns:a16="http://schemas.microsoft.com/office/drawing/2014/main" id="{F7BA36B4-0A8C-DEA4-84A1-34148BCED0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281" name="Rounded Rectangle 280">
                        <a:extLst>
                          <a:ext uri="{FF2B5EF4-FFF2-40B4-BE49-F238E27FC236}">
                            <a16:creationId xmlns:a16="http://schemas.microsoft.com/office/drawing/2014/main" id="{ED81D746-8734-3784-E6B2-86FE6EAAE7B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282" name="Straight Connector 281">
                        <a:extLst>
                          <a:ext uri="{FF2B5EF4-FFF2-40B4-BE49-F238E27FC236}">
                            <a16:creationId xmlns:a16="http://schemas.microsoft.com/office/drawing/2014/main" id="{D5698F7A-376B-6C66-38B8-078EE1E44340}"/>
                          </a:ext>
                        </a:extLst>
                      </p:cNvPr>
                      <p:cNvCxnSpPr>
                        <a:stCxn id="281" idx="3"/>
                        <a:endCxn id="281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77" name="Group 276">
                      <a:extLst>
                        <a:ext uri="{FF2B5EF4-FFF2-40B4-BE49-F238E27FC236}">
                          <a16:creationId xmlns:a16="http://schemas.microsoft.com/office/drawing/2014/main" id="{8B6BE054-3F28-FD17-0101-88D6B702CC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02864" y="1299771"/>
                      <a:ext cx="337168" cy="76200"/>
                      <a:chOff x="7130432" y="2190750"/>
                      <a:chExt cx="337168" cy="76200"/>
                    </a:xfrm>
                  </p:grpSpPr>
                  <p:sp>
                    <p:nvSpPr>
                      <p:cNvPr id="278" name="Oval 277">
                        <a:extLst>
                          <a:ext uri="{FF2B5EF4-FFF2-40B4-BE49-F238E27FC236}">
                            <a16:creationId xmlns:a16="http://schemas.microsoft.com/office/drawing/2014/main" id="{BFE621CC-55AC-1006-4823-33681787E99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30432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279" name="Oval 278">
                        <a:extLst>
                          <a:ext uri="{FF2B5EF4-FFF2-40B4-BE49-F238E27FC236}">
                            <a16:creationId xmlns:a16="http://schemas.microsoft.com/office/drawing/2014/main" id="{F094D513-A66F-E559-EA63-0CD2D3BFABA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0916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280" name="Oval 279">
                        <a:extLst>
                          <a:ext uri="{FF2B5EF4-FFF2-40B4-BE49-F238E27FC236}">
                            <a16:creationId xmlns:a16="http://schemas.microsoft.com/office/drawing/2014/main" id="{55938ED6-34C5-3759-EFE1-81491DCCE5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91400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78AFE975-A7C4-6EFC-E213-02907C582921}"/>
                    </a:ext>
                  </a:extLst>
                </p:cNvPr>
                <p:cNvGrpSpPr/>
                <p:nvPr/>
              </p:nvGrpSpPr>
              <p:grpSpPr>
                <a:xfrm>
                  <a:off x="2408858" y="2645271"/>
                  <a:ext cx="183910" cy="41564"/>
                  <a:chOff x="3213949" y="3457659"/>
                  <a:chExt cx="183910" cy="41564"/>
                </a:xfrm>
              </p:grpSpPr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49FF649A-B52D-3836-D17D-8EF2FAB982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13949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55BE8CEA-12B9-6FCB-A99F-720D19D7C1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85122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256" name="Oval 255">
                    <a:extLst>
                      <a:ext uri="{FF2B5EF4-FFF2-40B4-BE49-F238E27FC236}">
                        <a16:creationId xmlns:a16="http://schemas.microsoft.com/office/drawing/2014/main" id="{F875ABA6-055F-E48F-4C4C-506F2AD909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356295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</p:grp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3CCF9934-3A6F-E4CD-4ECF-2EED23F4E16D}"/>
                  </a:ext>
                </a:extLst>
              </p:cNvPr>
              <p:cNvGrpSpPr/>
              <p:nvPr/>
            </p:nvGrpSpPr>
            <p:grpSpPr>
              <a:xfrm>
                <a:off x="1098788" y="1628359"/>
                <a:ext cx="2241074" cy="166255"/>
                <a:chOff x="685979" y="1638360"/>
                <a:chExt cx="2241074" cy="166255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61F7F624-B16B-79DA-E1C0-13A47CA087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85979" y="1638360"/>
                  <a:ext cx="914400" cy="166255"/>
                  <a:chOff x="6177932" y="1917378"/>
                  <a:chExt cx="1676400" cy="304800"/>
                </a:xfrm>
              </p:grpSpPr>
              <p:sp>
                <p:nvSpPr>
                  <p:cNvPr id="318" name="Rounded Rectangle 317">
                    <a:extLst>
                      <a:ext uri="{FF2B5EF4-FFF2-40B4-BE49-F238E27FC236}">
                        <a16:creationId xmlns:a16="http://schemas.microsoft.com/office/drawing/2014/main" id="{DCCE6373-DEA3-C354-5569-523C9931E762}"/>
                      </a:ext>
                    </a:extLst>
                  </p:cNvPr>
                  <p:cNvSpPr/>
                  <p:nvPr/>
                </p:nvSpPr>
                <p:spPr>
                  <a:xfrm>
                    <a:off x="6177932" y="1917378"/>
                    <a:ext cx="1676400" cy="3048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319" name="Group 318">
                    <a:extLst>
                      <a:ext uri="{FF2B5EF4-FFF2-40B4-BE49-F238E27FC236}">
                        <a16:creationId xmlns:a16="http://schemas.microsoft.com/office/drawing/2014/main" id="{42563BE9-F770-D80B-9FAD-6A1955C84AA1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491632" cy="152400"/>
                    <a:chOff x="6248400" y="1261671"/>
                    <a:chExt cx="1491632" cy="152400"/>
                  </a:xfrm>
                </p:grpSpPr>
                <p:grpSp>
                  <p:nvGrpSpPr>
                    <p:cNvPr id="320" name="Group 319">
                      <a:extLst>
                        <a:ext uri="{FF2B5EF4-FFF2-40B4-BE49-F238E27FC236}">
                          <a16:creationId xmlns:a16="http://schemas.microsoft.com/office/drawing/2014/main" id="{3BAF337B-5CFC-391C-2584-7B3F184E9D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331" name="Rounded Rectangle 330">
                        <a:extLst>
                          <a:ext uri="{FF2B5EF4-FFF2-40B4-BE49-F238E27FC236}">
                            <a16:creationId xmlns:a16="http://schemas.microsoft.com/office/drawing/2014/main" id="{B04B4B0C-F35D-4404-12E7-5B58E0DEF4F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332" name="Straight Connector 331">
                        <a:extLst>
                          <a:ext uri="{FF2B5EF4-FFF2-40B4-BE49-F238E27FC236}">
                            <a16:creationId xmlns:a16="http://schemas.microsoft.com/office/drawing/2014/main" id="{D0C4ED8A-A0C1-1CB7-8EA1-27C698A1D918}"/>
                          </a:ext>
                        </a:extLst>
                      </p:cNvPr>
                      <p:cNvCxnSpPr>
                        <a:stCxn id="331" idx="3"/>
                        <a:endCxn id="331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1" name="Group 320">
                      <a:extLst>
                        <a:ext uri="{FF2B5EF4-FFF2-40B4-BE49-F238E27FC236}">
                          <a16:creationId xmlns:a16="http://schemas.microsoft.com/office/drawing/2014/main" id="{913CC53D-EC51-4F9B-B5F3-8CC1460128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329" name="Rounded Rectangle 328">
                        <a:extLst>
                          <a:ext uri="{FF2B5EF4-FFF2-40B4-BE49-F238E27FC236}">
                            <a16:creationId xmlns:a16="http://schemas.microsoft.com/office/drawing/2014/main" id="{07205D5C-3BFC-31D0-1AF1-87A93D7FC24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330" name="Straight Connector 329">
                        <a:extLst>
                          <a:ext uri="{FF2B5EF4-FFF2-40B4-BE49-F238E27FC236}">
                            <a16:creationId xmlns:a16="http://schemas.microsoft.com/office/drawing/2014/main" id="{0293867D-ECF6-2EB5-1729-5DD5F6C0DBC7}"/>
                          </a:ext>
                        </a:extLst>
                      </p:cNvPr>
                      <p:cNvCxnSpPr>
                        <a:stCxn id="329" idx="3"/>
                        <a:endCxn id="329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2" name="Group 321">
                      <a:extLst>
                        <a:ext uri="{FF2B5EF4-FFF2-40B4-BE49-F238E27FC236}">
                          <a16:creationId xmlns:a16="http://schemas.microsoft.com/office/drawing/2014/main" id="{7E10860E-80D6-AFDE-1BEE-059FAA6E26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327" name="Rounded Rectangle 326">
                        <a:extLst>
                          <a:ext uri="{FF2B5EF4-FFF2-40B4-BE49-F238E27FC236}">
                            <a16:creationId xmlns:a16="http://schemas.microsoft.com/office/drawing/2014/main" id="{C811559F-126D-378D-2491-8D495807CD1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328" name="Straight Connector 327">
                        <a:extLst>
                          <a:ext uri="{FF2B5EF4-FFF2-40B4-BE49-F238E27FC236}">
                            <a16:creationId xmlns:a16="http://schemas.microsoft.com/office/drawing/2014/main" id="{CC4DADCB-93EE-9A49-DAA4-066C12FBD4C3}"/>
                          </a:ext>
                        </a:extLst>
                      </p:cNvPr>
                      <p:cNvCxnSpPr>
                        <a:stCxn id="327" idx="3"/>
                        <a:endCxn id="327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3" name="Group 322">
                      <a:extLst>
                        <a:ext uri="{FF2B5EF4-FFF2-40B4-BE49-F238E27FC236}">
                          <a16:creationId xmlns:a16="http://schemas.microsoft.com/office/drawing/2014/main" id="{0849E10C-F9FA-4CE6-0F1D-FE252A29E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02864" y="1299771"/>
                      <a:ext cx="337168" cy="76200"/>
                      <a:chOff x="7130432" y="2190750"/>
                      <a:chExt cx="337168" cy="76200"/>
                    </a:xfrm>
                  </p:grpSpPr>
                  <p:sp>
                    <p:nvSpPr>
                      <p:cNvPr id="324" name="Oval 323">
                        <a:extLst>
                          <a:ext uri="{FF2B5EF4-FFF2-40B4-BE49-F238E27FC236}">
                            <a16:creationId xmlns:a16="http://schemas.microsoft.com/office/drawing/2014/main" id="{D6F34C1C-48D7-611C-3481-C874DDCBB31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30432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325" name="Oval 324">
                        <a:extLst>
                          <a:ext uri="{FF2B5EF4-FFF2-40B4-BE49-F238E27FC236}">
                            <a16:creationId xmlns:a16="http://schemas.microsoft.com/office/drawing/2014/main" id="{F5A2654C-F40D-2FE5-F1A7-BFCF858E551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0916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326" name="Oval 325">
                        <a:extLst>
                          <a:ext uri="{FF2B5EF4-FFF2-40B4-BE49-F238E27FC236}">
                            <a16:creationId xmlns:a16="http://schemas.microsoft.com/office/drawing/2014/main" id="{06F09C2A-CF66-F2DA-C9C0-C585EBBF422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91400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D3EC214F-D664-DC21-1E47-CB55A466ECC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012653" y="1638360"/>
                  <a:ext cx="914400" cy="166255"/>
                  <a:chOff x="6177932" y="1917378"/>
                  <a:chExt cx="1676400" cy="304800"/>
                </a:xfrm>
              </p:grpSpPr>
              <p:sp>
                <p:nvSpPr>
                  <p:cNvPr id="350" name="Rounded Rectangle 349">
                    <a:extLst>
                      <a:ext uri="{FF2B5EF4-FFF2-40B4-BE49-F238E27FC236}">
                        <a16:creationId xmlns:a16="http://schemas.microsoft.com/office/drawing/2014/main" id="{84D07524-8599-A1B5-2B41-6B69087ACA4D}"/>
                      </a:ext>
                    </a:extLst>
                  </p:cNvPr>
                  <p:cNvSpPr/>
                  <p:nvPr/>
                </p:nvSpPr>
                <p:spPr>
                  <a:xfrm>
                    <a:off x="6177932" y="1917378"/>
                    <a:ext cx="1676400" cy="304800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351" name="Group 350">
                    <a:extLst>
                      <a:ext uri="{FF2B5EF4-FFF2-40B4-BE49-F238E27FC236}">
                        <a16:creationId xmlns:a16="http://schemas.microsoft.com/office/drawing/2014/main" id="{AC5B2506-6A61-0E40-8D6D-080906901306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491632" cy="152400"/>
                    <a:chOff x="6248400" y="1261671"/>
                    <a:chExt cx="1491632" cy="152400"/>
                  </a:xfrm>
                </p:grpSpPr>
                <p:grpSp>
                  <p:nvGrpSpPr>
                    <p:cNvPr id="352" name="Group 351">
                      <a:extLst>
                        <a:ext uri="{FF2B5EF4-FFF2-40B4-BE49-F238E27FC236}">
                          <a16:creationId xmlns:a16="http://schemas.microsoft.com/office/drawing/2014/main" id="{03825E0E-2830-91AF-C909-99CBD11BD7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363" name="Rounded Rectangle 362">
                        <a:extLst>
                          <a:ext uri="{FF2B5EF4-FFF2-40B4-BE49-F238E27FC236}">
                            <a16:creationId xmlns:a16="http://schemas.microsoft.com/office/drawing/2014/main" id="{3A3A38BE-C462-8AD4-1CEB-0DCED64DDE6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364" name="Straight Connector 363">
                        <a:extLst>
                          <a:ext uri="{FF2B5EF4-FFF2-40B4-BE49-F238E27FC236}">
                            <a16:creationId xmlns:a16="http://schemas.microsoft.com/office/drawing/2014/main" id="{CD56E00B-B2D8-8D86-22F1-DEE2344C223C}"/>
                          </a:ext>
                        </a:extLst>
                      </p:cNvPr>
                      <p:cNvCxnSpPr>
                        <a:stCxn id="363" idx="3"/>
                        <a:endCxn id="363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53" name="Group 352">
                      <a:extLst>
                        <a:ext uri="{FF2B5EF4-FFF2-40B4-BE49-F238E27FC236}">
                          <a16:creationId xmlns:a16="http://schemas.microsoft.com/office/drawing/2014/main" id="{EABF12B5-5D5F-CBAC-0876-B953918E47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361" name="Rounded Rectangle 360">
                        <a:extLst>
                          <a:ext uri="{FF2B5EF4-FFF2-40B4-BE49-F238E27FC236}">
                            <a16:creationId xmlns:a16="http://schemas.microsoft.com/office/drawing/2014/main" id="{B35C4AAC-E595-767F-84C7-2B16C269049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362" name="Straight Connector 361">
                        <a:extLst>
                          <a:ext uri="{FF2B5EF4-FFF2-40B4-BE49-F238E27FC236}">
                            <a16:creationId xmlns:a16="http://schemas.microsoft.com/office/drawing/2014/main" id="{0FA7BA24-807F-D008-DF16-3E45AD17208A}"/>
                          </a:ext>
                        </a:extLst>
                      </p:cNvPr>
                      <p:cNvCxnSpPr>
                        <a:stCxn id="361" idx="3"/>
                        <a:endCxn id="361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54" name="Group 353">
                      <a:extLst>
                        <a:ext uri="{FF2B5EF4-FFF2-40B4-BE49-F238E27FC236}">
                          <a16:creationId xmlns:a16="http://schemas.microsoft.com/office/drawing/2014/main" id="{E28D7627-020D-804F-C8AC-E25B362AEA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359" name="Rounded Rectangle 358">
                        <a:extLst>
                          <a:ext uri="{FF2B5EF4-FFF2-40B4-BE49-F238E27FC236}">
                            <a16:creationId xmlns:a16="http://schemas.microsoft.com/office/drawing/2014/main" id="{A14BE188-208E-514A-9299-E89C263D53C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360" name="Straight Connector 359">
                        <a:extLst>
                          <a:ext uri="{FF2B5EF4-FFF2-40B4-BE49-F238E27FC236}">
                            <a16:creationId xmlns:a16="http://schemas.microsoft.com/office/drawing/2014/main" id="{177D1D6C-8AF9-FD37-7BAA-BC3FF3584A65}"/>
                          </a:ext>
                        </a:extLst>
                      </p:cNvPr>
                      <p:cNvCxnSpPr>
                        <a:stCxn id="359" idx="3"/>
                        <a:endCxn id="359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55" name="Group 354">
                      <a:extLst>
                        <a:ext uri="{FF2B5EF4-FFF2-40B4-BE49-F238E27FC236}">
                          <a16:creationId xmlns:a16="http://schemas.microsoft.com/office/drawing/2014/main" id="{9DE078B7-B66F-1687-989F-2CE283D3A1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02864" y="1299771"/>
                      <a:ext cx="337168" cy="76200"/>
                      <a:chOff x="7130432" y="2190750"/>
                      <a:chExt cx="337168" cy="76200"/>
                    </a:xfrm>
                  </p:grpSpPr>
                  <p:sp>
                    <p:nvSpPr>
                      <p:cNvPr id="356" name="Oval 355">
                        <a:extLst>
                          <a:ext uri="{FF2B5EF4-FFF2-40B4-BE49-F238E27FC236}">
                            <a16:creationId xmlns:a16="http://schemas.microsoft.com/office/drawing/2014/main" id="{8CF4A3C6-3428-7B48-23A0-C0A4F854BC3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30432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357" name="Oval 356">
                        <a:extLst>
                          <a:ext uri="{FF2B5EF4-FFF2-40B4-BE49-F238E27FC236}">
                            <a16:creationId xmlns:a16="http://schemas.microsoft.com/office/drawing/2014/main" id="{C2B320D9-EC91-68C6-B824-060C22D0811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0916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358" name="Oval 357">
                        <a:extLst>
                          <a:ext uri="{FF2B5EF4-FFF2-40B4-BE49-F238E27FC236}">
                            <a16:creationId xmlns:a16="http://schemas.microsoft.com/office/drawing/2014/main" id="{94E7B4DD-524C-4A55-3E52-98BEB8E73B4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91400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F75C2F66-118B-14E3-3532-D7A83C29FAF4}"/>
                    </a:ext>
                  </a:extLst>
                </p:cNvPr>
                <p:cNvGrpSpPr/>
                <p:nvPr/>
              </p:nvGrpSpPr>
              <p:grpSpPr>
                <a:xfrm>
                  <a:off x="1714561" y="1700705"/>
                  <a:ext cx="183910" cy="41564"/>
                  <a:chOff x="3213949" y="3457659"/>
                  <a:chExt cx="183910" cy="41564"/>
                </a:xfrm>
              </p:grpSpPr>
              <p:sp>
                <p:nvSpPr>
                  <p:cNvPr id="366" name="Oval 365">
                    <a:extLst>
                      <a:ext uri="{FF2B5EF4-FFF2-40B4-BE49-F238E27FC236}">
                        <a16:creationId xmlns:a16="http://schemas.microsoft.com/office/drawing/2014/main" id="{711BEFD3-204D-2790-1E6F-82C57BBA5B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13949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367" name="Oval 366">
                    <a:extLst>
                      <a:ext uri="{FF2B5EF4-FFF2-40B4-BE49-F238E27FC236}">
                        <a16:creationId xmlns:a16="http://schemas.microsoft.com/office/drawing/2014/main" id="{0A1B123A-FE4D-EF55-0A2E-70344DD316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85122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368" name="Oval 367">
                    <a:extLst>
                      <a:ext uri="{FF2B5EF4-FFF2-40B4-BE49-F238E27FC236}">
                        <a16:creationId xmlns:a16="http://schemas.microsoft.com/office/drawing/2014/main" id="{F9768F0F-CF21-792E-4E15-B713BA9909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356295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08B36FAC-3C80-165C-46C0-ABBA730B649F}"/>
                  </a:ext>
                </a:extLst>
              </p:cNvPr>
              <p:cNvGrpSpPr/>
              <p:nvPr/>
            </p:nvGrpSpPr>
            <p:grpSpPr>
              <a:xfrm rot="16200000">
                <a:off x="2127370" y="2570690"/>
                <a:ext cx="183910" cy="41564"/>
                <a:chOff x="2279770" y="3458440"/>
                <a:chExt cx="183910" cy="41564"/>
              </a:xfrm>
            </p:grpSpPr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03602A2F-FD20-EBE2-E80F-DEEFE25898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79770" y="3458440"/>
                  <a:ext cx="41564" cy="415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9D3E9524-D3E4-1A6A-B6DF-935BDF1748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350943" y="3458440"/>
                  <a:ext cx="41564" cy="415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9D0DA741-054A-A134-387C-71F82565FD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22116" y="3458440"/>
                  <a:ext cx="41564" cy="415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</p:grpSp>
        </p:grpSp>
      </p:grpSp>
      <p:sp>
        <p:nvSpPr>
          <p:cNvPr id="383" name="TextBox 382">
            <a:extLst>
              <a:ext uri="{FF2B5EF4-FFF2-40B4-BE49-F238E27FC236}">
                <a16:creationId xmlns:a16="http://schemas.microsoft.com/office/drawing/2014/main" id="{3843A01C-0B57-666F-1012-EB38CB38B704}"/>
              </a:ext>
            </a:extLst>
          </p:cNvPr>
          <p:cNvSpPr txBox="1"/>
          <p:nvPr/>
        </p:nvSpPr>
        <p:spPr>
          <a:xfrm>
            <a:off x="4183661" y="739185"/>
            <a:ext cx="4655539" cy="180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Log-structured Storage: Based on Log-Structured File System (LSFS) by Rosenblum &amp; Ousterhout’92 and Log-structured Merge Trees (LSM Tree) by O’Neil, Cheng, &amp; Gawlick’96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Write to a sequentially-growing log rather an update in-place. 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Flush logs to SSTs (many </a:t>
            </a:r>
            <a:r>
              <a:rPr lang="en-US" sz="1200" b="1" dirty="0">
                <a:solidFill>
                  <a:srgbClr val="0070C0"/>
                </a:solidFill>
                <a:latin typeface="Crimson Text" panose="02000503000000000000" pitchFamily="2" charset="77"/>
              </a:rPr>
              <a:t>MBs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 in size). Merge logs periodically.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Entries: key-value pairs. Values are records. 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No pointers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 across SSTs. SST size grows as the levels increase.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1200" dirty="0">
                <a:solidFill>
                  <a:srgbClr val="C00000"/>
                </a:solidFill>
                <a:latin typeface="CRIMSON TEXT" panose="02000503000000000000" pitchFamily="2" charset="77"/>
              </a:rPr>
              <a:t>Writes are fast, but reads may be slow.</a:t>
            </a:r>
          </a:p>
        </p:txBody>
      </p:sp>
      <p:cxnSp>
        <p:nvCxnSpPr>
          <p:cNvPr id="576" name="Elbow Connector 575">
            <a:extLst>
              <a:ext uri="{FF2B5EF4-FFF2-40B4-BE49-F238E27FC236}">
                <a16:creationId xmlns:a16="http://schemas.microsoft.com/office/drawing/2014/main" id="{6821C566-3AF5-309B-93BA-117030D699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82235" y="2706133"/>
            <a:ext cx="4409690" cy="465039"/>
          </a:xfrm>
          <a:prstGeom prst="bentConnector3">
            <a:avLst>
              <a:gd name="adj1" fmla="val 40628"/>
            </a:avLst>
          </a:prstGeom>
          <a:ln w="12700"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52F4FB0C-3D74-16FD-57F8-9553339E80D7}"/>
              </a:ext>
            </a:extLst>
          </p:cNvPr>
          <p:cNvGrpSpPr/>
          <p:nvPr/>
        </p:nvGrpSpPr>
        <p:grpSpPr>
          <a:xfrm>
            <a:off x="1825366" y="2952699"/>
            <a:ext cx="904785" cy="153888"/>
            <a:chOff x="1759836" y="2943567"/>
            <a:chExt cx="904785" cy="153888"/>
          </a:xfrm>
        </p:grpSpPr>
        <p:cxnSp>
          <p:nvCxnSpPr>
            <p:cNvPr id="588" name="Straight Arrow Connector 587">
              <a:extLst>
                <a:ext uri="{FF2B5EF4-FFF2-40B4-BE49-F238E27FC236}">
                  <a16:creationId xmlns:a16="http://schemas.microsoft.com/office/drawing/2014/main" id="{864A07DA-0611-BCF2-0E9F-EC686F86732D}"/>
                </a:ext>
              </a:extLst>
            </p:cNvPr>
            <p:cNvCxnSpPr>
              <a:cxnSpLocks/>
            </p:cNvCxnSpPr>
            <p:nvPr/>
          </p:nvCxnSpPr>
          <p:spPr>
            <a:xfrm>
              <a:off x="1759836" y="3020511"/>
              <a:ext cx="904785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64019B90-B9E0-7FCD-0667-8EB9E6CC3D40}"/>
                </a:ext>
              </a:extLst>
            </p:cNvPr>
            <p:cNvSpPr txBox="1"/>
            <p:nvPr/>
          </p:nvSpPr>
          <p:spPr>
            <a:xfrm>
              <a:off x="2008967" y="2943567"/>
              <a:ext cx="40652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77"/>
                </a:rPr>
                <a:t>sorted</a:t>
              </a:r>
            </a:p>
          </p:txBody>
        </p:sp>
      </p:grpSp>
      <p:sp>
        <p:nvSpPr>
          <p:cNvPr id="606" name="TextBox 605">
            <a:extLst>
              <a:ext uri="{FF2B5EF4-FFF2-40B4-BE49-F238E27FC236}">
                <a16:creationId xmlns:a16="http://schemas.microsoft.com/office/drawing/2014/main" id="{913BE547-7135-CCC0-9D4D-7576F98D8BF5}"/>
              </a:ext>
            </a:extLst>
          </p:cNvPr>
          <p:cNvSpPr txBox="1"/>
          <p:nvPr/>
        </p:nvSpPr>
        <p:spPr>
          <a:xfrm>
            <a:off x="5738889" y="2588532"/>
            <a:ext cx="2358913" cy="36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In-memory log: organized a skip list,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trie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, … This level is called a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MemTable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.</a:t>
            </a:r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id="{C69A597F-1B68-8CAA-6941-3A98F7C8226C}"/>
              </a:ext>
            </a:extLst>
          </p:cNvPr>
          <p:cNvSpPr txBox="1"/>
          <p:nvPr/>
        </p:nvSpPr>
        <p:spPr>
          <a:xfrm>
            <a:off x="7060007" y="3112873"/>
            <a:ext cx="1588892" cy="19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A </a:t>
            </a: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Level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 = sequence of SSTs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4EFB2225-2AB4-A382-650D-3990FCC679BB}"/>
              </a:ext>
            </a:extLst>
          </p:cNvPr>
          <p:cNvSpPr txBox="1"/>
          <p:nvPr/>
        </p:nvSpPr>
        <p:spPr>
          <a:xfrm>
            <a:off x="7373470" y="3409950"/>
            <a:ext cx="1541930" cy="19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Larger SSTs at lower levels.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B0EC92-31F4-07BC-7778-86B354C9E813}"/>
              </a:ext>
            </a:extLst>
          </p:cNvPr>
          <p:cNvCxnSpPr>
            <a:cxnSpLocks/>
            <a:stCxn id="329" idx="1"/>
            <a:endCxn id="287" idx="0"/>
          </p:cNvCxnSpPr>
          <p:nvPr/>
        </p:nvCxnSpPr>
        <p:spPr>
          <a:xfrm>
            <a:off x="1501283" y="3339396"/>
            <a:ext cx="649174" cy="31088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38B6AC-E7A5-4F69-794C-213C8C634DC5}"/>
              </a:ext>
            </a:extLst>
          </p:cNvPr>
          <p:cNvCxnSpPr>
            <a:cxnSpLocks/>
            <a:stCxn id="359" idx="1"/>
            <a:endCxn id="281" idx="3"/>
          </p:cNvCxnSpPr>
          <p:nvPr/>
        </p:nvCxnSpPr>
        <p:spPr>
          <a:xfrm>
            <a:off x="3038902" y="3339396"/>
            <a:ext cx="457234" cy="352452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0B945F-8A50-A127-A75A-87B6A0E34783}"/>
              </a:ext>
            </a:extLst>
          </p:cNvPr>
          <p:cNvGrpSpPr/>
          <p:nvPr/>
        </p:nvGrpSpPr>
        <p:grpSpPr>
          <a:xfrm>
            <a:off x="1171866" y="3373364"/>
            <a:ext cx="2240280" cy="153888"/>
            <a:chOff x="1759835" y="2943567"/>
            <a:chExt cx="2240280" cy="153888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F4813DF-6701-B471-2E1E-C67F7F05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759835" y="3020511"/>
              <a:ext cx="2240280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DD9545-25B6-B6FD-A1A5-7CD7D380466C}"/>
                </a:ext>
              </a:extLst>
            </p:cNvPr>
            <p:cNvSpPr txBox="1"/>
            <p:nvPr/>
          </p:nvSpPr>
          <p:spPr>
            <a:xfrm>
              <a:off x="2676714" y="2943567"/>
              <a:ext cx="40652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77"/>
                </a:rPr>
                <a:t>sorted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C493023-70DF-ADAF-F425-897D264C00D7}"/>
              </a:ext>
            </a:extLst>
          </p:cNvPr>
          <p:cNvCxnSpPr>
            <a:cxnSpLocks/>
            <a:stCxn id="331" idx="1"/>
            <a:endCxn id="302" idx="0"/>
          </p:cNvCxnSpPr>
          <p:nvPr/>
        </p:nvCxnSpPr>
        <p:spPr>
          <a:xfrm flipH="1">
            <a:off x="1159913" y="3339396"/>
            <a:ext cx="133552" cy="31088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4D115C-1038-B59F-8948-81958B5D3BC2}"/>
              </a:ext>
            </a:extLst>
          </p:cNvPr>
          <p:cNvGrpSpPr/>
          <p:nvPr/>
        </p:nvGrpSpPr>
        <p:grpSpPr>
          <a:xfrm>
            <a:off x="694964" y="3810705"/>
            <a:ext cx="3154680" cy="153888"/>
            <a:chOff x="1759835" y="2943567"/>
            <a:chExt cx="3154680" cy="153888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54C5FBD-C746-E875-1F5E-6B979D07B318}"/>
                </a:ext>
              </a:extLst>
            </p:cNvPr>
            <p:cNvCxnSpPr>
              <a:cxnSpLocks/>
            </p:cNvCxnSpPr>
            <p:nvPr/>
          </p:nvCxnSpPr>
          <p:spPr>
            <a:xfrm>
              <a:off x="1759835" y="3020511"/>
              <a:ext cx="3154680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D5A8EB-850C-FA0E-0869-D04731DBAFD7}"/>
                </a:ext>
              </a:extLst>
            </p:cNvPr>
            <p:cNvSpPr txBox="1"/>
            <p:nvPr/>
          </p:nvSpPr>
          <p:spPr>
            <a:xfrm>
              <a:off x="3133914" y="2943567"/>
              <a:ext cx="40652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77"/>
                </a:rPr>
                <a:t>sorted</a:t>
              </a:r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AEBB417-6145-1612-8C72-5089739CF0CE}"/>
              </a:ext>
            </a:extLst>
          </p:cNvPr>
          <p:cNvCxnSpPr>
            <a:cxnSpLocks/>
            <a:stCxn id="8" idx="1"/>
            <a:endCxn id="318" idx="0"/>
          </p:cNvCxnSpPr>
          <p:nvPr/>
        </p:nvCxnSpPr>
        <p:spPr>
          <a:xfrm flipH="1">
            <a:off x="1617146" y="2903817"/>
            <a:ext cx="339656" cy="31088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EBB9797-9B98-EAD8-8653-FF11F9434529}"/>
              </a:ext>
            </a:extLst>
          </p:cNvPr>
          <p:cNvCxnSpPr>
            <a:cxnSpLocks/>
            <a:stCxn id="16" idx="1"/>
            <a:endCxn id="350" idx="0"/>
          </p:cNvCxnSpPr>
          <p:nvPr/>
        </p:nvCxnSpPr>
        <p:spPr>
          <a:xfrm>
            <a:off x="2375565" y="2903817"/>
            <a:ext cx="568255" cy="31088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C81570D-1470-2CC7-4D45-8DD52E16E771}"/>
              </a:ext>
            </a:extLst>
          </p:cNvPr>
          <p:cNvGrpSpPr/>
          <p:nvPr/>
        </p:nvGrpSpPr>
        <p:grpSpPr>
          <a:xfrm>
            <a:off x="242680" y="4719051"/>
            <a:ext cx="4069080" cy="153888"/>
            <a:chOff x="1759835" y="2943567"/>
            <a:chExt cx="4069080" cy="153888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FF346B1-B7A3-5612-2F0B-CBBB850F2686}"/>
                </a:ext>
              </a:extLst>
            </p:cNvPr>
            <p:cNvCxnSpPr>
              <a:cxnSpLocks/>
            </p:cNvCxnSpPr>
            <p:nvPr/>
          </p:nvCxnSpPr>
          <p:spPr>
            <a:xfrm>
              <a:off x="1759835" y="3020511"/>
              <a:ext cx="4069080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619449-01FE-3A68-388B-42F50185096B}"/>
                </a:ext>
              </a:extLst>
            </p:cNvPr>
            <p:cNvSpPr txBox="1"/>
            <p:nvPr/>
          </p:nvSpPr>
          <p:spPr>
            <a:xfrm>
              <a:off x="3591114" y="2943567"/>
              <a:ext cx="40652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77"/>
                </a:rPr>
                <a:t>sorted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3A7EF68-A8DE-DC31-F96D-2BA9906C17F6}"/>
              </a:ext>
            </a:extLst>
          </p:cNvPr>
          <p:cNvGrpSpPr/>
          <p:nvPr/>
        </p:nvGrpSpPr>
        <p:grpSpPr>
          <a:xfrm>
            <a:off x="4758324" y="2617541"/>
            <a:ext cx="4144561" cy="2087809"/>
            <a:chOff x="4758324" y="2617541"/>
            <a:chExt cx="4144561" cy="2087809"/>
          </a:xfrm>
        </p:grpSpPr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79123E91-5870-E7B7-706A-4F3D7419DC94}"/>
                </a:ext>
              </a:extLst>
            </p:cNvPr>
            <p:cNvGrpSpPr/>
            <p:nvPr/>
          </p:nvGrpSpPr>
          <p:grpSpPr>
            <a:xfrm>
              <a:off x="4758359" y="2617541"/>
              <a:ext cx="920033" cy="327839"/>
              <a:chOff x="6347374" y="2402686"/>
              <a:chExt cx="920033" cy="327839"/>
            </a:xfrm>
          </p:grpSpPr>
          <p:sp>
            <p:nvSpPr>
              <p:cNvPr id="385" name="TextBox 384">
                <a:extLst>
                  <a:ext uri="{FF2B5EF4-FFF2-40B4-BE49-F238E27FC236}">
                    <a16:creationId xmlns:a16="http://schemas.microsoft.com/office/drawing/2014/main" id="{6E4A66CD-55B4-B111-DC20-628B216CBB8A}"/>
                  </a:ext>
                </a:extLst>
              </p:cNvPr>
              <p:cNvSpPr txBox="1"/>
              <p:nvPr/>
            </p:nvSpPr>
            <p:spPr>
              <a:xfrm>
                <a:off x="6347374" y="2402686"/>
                <a:ext cx="26289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Root</a:t>
                </a:r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67A2FD9D-7763-BC46-3B6F-61C01AC3A05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53007" y="2564270"/>
                <a:ext cx="914400" cy="166255"/>
                <a:chOff x="6177932" y="1917378"/>
                <a:chExt cx="1676400" cy="304800"/>
              </a:xfrm>
            </p:grpSpPr>
            <p:sp>
              <p:nvSpPr>
                <p:cNvPr id="554" name="Rounded Rectangle 553">
                  <a:extLst>
                    <a:ext uri="{FF2B5EF4-FFF2-40B4-BE49-F238E27FC236}">
                      <a16:creationId xmlns:a16="http://schemas.microsoft.com/office/drawing/2014/main" id="{95969B3C-12DF-5EE3-E230-E42221B058CE}"/>
                    </a:ext>
                  </a:extLst>
                </p:cNvPr>
                <p:cNvSpPr/>
                <p:nvPr/>
              </p:nvSpPr>
              <p:spPr>
                <a:xfrm>
                  <a:off x="6177932" y="1917378"/>
                  <a:ext cx="1676400" cy="304800"/>
                </a:xfrm>
                <a:prstGeom prst="roundRect">
                  <a:avLst/>
                </a:prstGeom>
                <a:no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RIMSON TEXT" panose="02000503000000000000" pitchFamily="2" charset="77"/>
                  </a:endParaRPr>
                </a:p>
              </p:txBody>
            </p:sp>
            <p:grpSp>
              <p:nvGrpSpPr>
                <p:cNvPr id="555" name="Group 554">
                  <a:extLst>
                    <a:ext uri="{FF2B5EF4-FFF2-40B4-BE49-F238E27FC236}">
                      <a16:creationId xmlns:a16="http://schemas.microsoft.com/office/drawing/2014/main" id="{B7691ACE-2091-3839-67BA-F396635E81DA}"/>
                    </a:ext>
                  </a:extLst>
                </p:cNvPr>
                <p:cNvGrpSpPr/>
                <p:nvPr/>
              </p:nvGrpSpPr>
              <p:grpSpPr>
                <a:xfrm>
                  <a:off x="6270316" y="1993578"/>
                  <a:ext cx="1491632" cy="152400"/>
                  <a:chOff x="6248400" y="1261671"/>
                  <a:chExt cx="1491632" cy="152400"/>
                </a:xfrm>
              </p:grpSpPr>
              <p:grpSp>
                <p:nvGrpSpPr>
                  <p:cNvPr id="556" name="Group 555">
                    <a:extLst>
                      <a:ext uri="{FF2B5EF4-FFF2-40B4-BE49-F238E27FC236}">
                        <a16:creationId xmlns:a16="http://schemas.microsoft.com/office/drawing/2014/main" id="{6461B33C-2298-A829-DE17-D466EDF41629}"/>
                      </a:ext>
                    </a:extLst>
                  </p:cNvPr>
                  <p:cNvGrpSpPr/>
                  <p:nvPr/>
                </p:nvGrpSpPr>
                <p:grpSpPr>
                  <a:xfrm>
                    <a:off x="6248400" y="1261671"/>
                    <a:ext cx="304800" cy="152400"/>
                    <a:chOff x="6248400" y="1848809"/>
                    <a:chExt cx="304800" cy="152400"/>
                  </a:xfrm>
                </p:grpSpPr>
                <p:sp>
                  <p:nvSpPr>
                    <p:cNvPr id="567" name="Rounded Rectangle 566">
                      <a:extLst>
                        <a:ext uri="{FF2B5EF4-FFF2-40B4-BE49-F238E27FC236}">
                          <a16:creationId xmlns:a16="http://schemas.microsoft.com/office/drawing/2014/main" id="{31993896-5B2B-2F02-2018-0101650E36D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24600" y="1772609"/>
                      <a:ext cx="152400" cy="304800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568" name="Straight Connector 567">
                      <a:extLst>
                        <a:ext uri="{FF2B5EF4-FFF2-40B4-BE49-F238E27FC236}">
                          <a16:creationId xmlns:a16="http://schemas.microsoft.com/office/drawing/2014/main" id="{5106E75D-45D0-30AD-0AB0-E5E53DB7F848}"/>
                        </a:ext>
                      </a:extLst>
                    </p:cNvPr>
                    <p:cNvCxnSpPr>
                      <a:stCxn id="567" idx="3"/>
                      <a:endCxn id="567" idx="1"/>
                    </p:cNvCxnSpPr>
                    <p:nvPr/>
                  </p:nvCxnSpPr>
                  <p:spPr>
                    <a:xfrm>
                      <a:off x="6400800" y="1848809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7" name="Group 556">
                    <a:extLst>
                      <a:ext uri="{FF2B5EF4-FFF2-40B4-BE49-F238E27FC236}">
                        <a16:creationId xmlns:a16="http://schemas.microsoft.com/office/drawing/2014/main" id="{FAE74D53-32F1-56A6-43FA-F80B0DD2BDB3}"/>
                      </a:ext>
                    </a:extLst>
                  </p:cNvPr>
                  <p:cNvGrpSpPr/>
                  <p:nvPr/>
                </p:nvGrpSpPr>
                <p:grpSpPr>
                  <a:xfrm>
                    <a:off x="6629400" y="1261671"/>
                    <a:ext cx="304800" cy="152400"/>
                    <a:chOff x="6248400" y="1848809"/>
                    <a:chExt cx="304800" cy="152400"/>
                  </a:xfrm>
                </p:grpSpPr>
                <p:sp>
                  <p:nvSpPr>
                    <p:cNvPr id="565" name="Rounded Rectangle 564">
                      <a:extLst>
                        <a:ext uri="{FF2B5EF4-FFF2-40B4-BE49-F238E27FC236}">
                          <a16:creationId xmlns:a16="http://schemas.microsoft.com/office/drawing/2014/main" id="{DDAA55DD-0B78-52FA-32FA-98889A90F5B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24600" y="1772609"/>
                      <a:ext cx="152400" cy="304800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566" name="Straight Connector 565">
                      <a:extLst>
                        <a:ext uri="{FF2B5EF4-FFF2-40B4-BE49-F238E27FC236}">
                          <a16:creationId xmlns:a16="http://schemas.microsoft.com/office/drawing/2014/main" id="{44DCCB8D-D784-BC9F-2639-A15B5AB1D9B1}"/>
                        </a:ext>
                      </a:extLst>
                    </p:cNvPr>
                    <p:cNvCxnSpPr>
                      <a:stCxn id="565" idx="3"/>
                      <a:endCxn id="565" idx="1"/>
                    </p:cNvCxnSpPr>
                    <p:nvPr/>
                  </p:nvCxnSpPr>
                  <p:spPr>
                    <a:xfrm>
                      <a:off x="6400800" y="1848809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8" name="Group 557">
                    <a:extLst>
                      <a:ext uri="{FF2B5EF4-FFF2-40B4-BE49-F238E27FC236}">
                        <a16:creationId xmlns:a16="http://schemas.microsoft.com/office/drawing/2014/main" id="{70DB25F3-BF74-3634-DFBE-90ADE83E3330}"/>
                      </a:ext>
                    </a:extLst>
                  </p:cNvPr>
                  <p:cNvGrpSpPr/>
                  <p:nvPr/>
                </p:nvGrpSpPr>
                <p:grpSpPr>
                  <a:xfrm>
                    <a:off x="7016132" y="1261671"/>
                    <a:ext cx="304800" cy="152400"/>
                    <a:chOff x="6248400" y="1848809"/>
                    <a:chExt cx="304800" cy="152400"/>
                  </a:xfrm>
                </p:grpSpPr>
                <p:sp>
                  <p:nvSpPr>
                    <p:cNvPr id="563" name="Rounded Rectangle 562">
                      <a:extLst>
                        <a:ext uri="{FF2B5EF4-FFF2-40B4-BE49-F238E27FC236}">
                          <a16:creationId xmlns:a16="http://schemas.microsoft.com/office/drawing/2014/main" id="{EF67DE22-5F36-4A90-26C2-E1450042CA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24600" y="1772609"/>
                      <a:ext cx="152400" cy="304800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564" name="Straight Connector 563">
                      <a:extLst>
                        <a:ext uri="{FF2B5EF4-FFF2-40B4-BE49-F238E27FC236}">
                          <a16:creationId xmlns:a16="http://schemas.microsoft.com/office/drawing/2014/main" id="{3FA94B0D-33BD-5C60-2B09-DAE3DC1B643A}"/>
                        </a:ext>
                      </a:extLst>
                    </p:cNvPr>
                    <p:cNvCxnSpPr>
                      <a:stCxn id="563" idx="3"/>
                      <a:endCxn id="563" idx="1"/>
                    </p:cNvCxnSpPr>
                    <p:nvPr/>
                  </p:nvCxnSpPr>
                  <p:spPr>
                    <a:xfrm>
                      <a:off x="6400800" y="1848809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9" name="Group 558">
                    <a:extLst>
                      <a:ext uri="{FF2B5EF4-FFF2-40B4-BE49-F238E27FC236}">
                        <a16:creationId xmlns:a16="http://schemas.microsoft.com/office/drawing/2014/main" id="{5ADB9FB0-CA36-CE68-006F-4526E807E2BE}"/>
                      </a:ext>
                    </a:extLst>
                  </p:cNvPr>
                  <p:cNvGrpSpPr/>
                  <p:nvPr/>
                </p:nvGrpSpPr>
                <p:grpSpPr>
                  <a:xfrm>
                    <a:off x="7402864" y="1299771"/>
                    <a:ext cx="337168" cy="76200"/>
                    <a:chOff x="7130432" y="2190750"/>
                    <a:chExt cx="337168" cy="76200"/>
                  </a:xfrm>
                </p:grpSpPr>
                <p:sp>
                  <p:nvSpPr>
                    <p:cNvPr id="560" name="Oval 559">
                      <a:extLst>
                        <a:ext uri="{FF2B5EF4-FFF2-40B4-BE49-F238E27FC236}">
                          <a16:creationId xmlns:a16="http://schemas.microsoft.com/office/drawing/2014/main" id="{5F82ED67-6D97-55F4-862D-E4E92F75952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130432" y="219075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sp>
                  <p:nvSpPr>
                    <p:cNvPr id="561" name="Oval 560">
                      <a:extLst>
                        <a:ext uri="{FF2B5EF4-FFF2-40B4-BE49-F238E27FC236}">
                          <a16:creationId xmlns:a16="http://schemas.microsoft.com/office/drawing/2014/main" id="{B053B98B-87AF-B17F-0526-B57A1AEA65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60916" y="219075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sp>
                  <p:nvSpPr>
                    <p:cNvPr id="562" name="Oval 561">
                      <a:extLst>
                        <a:ext uri="{FF2B5EF4-FFF2-40B4-BE49-F238E27FC236}">
                          <a16:creationId xmlns:a16="http://schemas.microsoft.com/office/drawing/2014/main" id="{4987AB13-C60B-B1DB-A76E-ADD755AC57A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391400" y="219075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</p:grpSp>
            </p:grpSp>
          </p:grp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73611AED-D29C-9F41-9658-6FF90C2C5AA6}"/>
                </a:ext>
              </a:extLst>
            </p:cNvPr>
            <p:cNvGrpSpPr/>
            <p:nvPr/>
          </p:nvGrpSpPr>
          <p:grpSpPr>
            <a:xfrm>
              <a:off x="4758324" y="4374364"/>
              <a:ext cx="3166476" cy="330986"/>
              <a:chOff x="4758324" y="4159509"/>
              <a:chExt cx="3166476" cy="330986"/>
            </a:xfrm>
          </p:grpSpPr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1EA96F03-D9C9-C662-8745-407A103403A5}"/>
                  </a:ext>
                </a:extLst>
              </p:cNvPr>
              <p:cNvSpPr txBox="1"/>
              <p:nvPr/>
            </p:nvSpPr>
            <p:spPr>
              <a:xfrm>
                <a:off x="4758324" y="4159509"/>
                <a:ext cx="381516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Level k</a:t>
                </a:r>
              </a:p>
            </p:txBody>
          </p: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C7A52C76-1E59-CDC9-B185-06700FC3A855}"/>
                  </a:ext>
                </a:extLst>
              </p:cNvPr>
              <p:cNvGrpSpPr/>
              <p:nvPr/>
            </p:nvGrpSpPr>
            <p:grpSpPr>
              <a:xfrm>
                <a:off x="4762331" y="4324240"/>
                <a:ext cx="3162469" cy="166255"/>
                <a:chOff x="171449" y="3253304"/>
                <a:chExt cx="3162469" cy="166255"/>
              </a:xfrm>
            </p:grpSpPr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C81547B9-DE0F-EAAC-6399-B370DA010F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71449" y="3253304"/>
                  <a:ext cx="2871535" cy="166255"/>
                  <a:chOff x="6177930" y="1917378"/>
                  <a:chExt cx="5264481" cy="304800"/>
                </a:xfrm>
              </p:grpSpPr>
              <p:sp>
                <p:nvSpPr>
                  <p:cNvPr id="539" name="Rounded Rectangle 538">
                    <a:extLst>
                      <a:ext uri="{FF2B5EF4-FFF2-40B4-BE49-F238E27FC236}">
                        <a16:creationId xmlns:a16="http://schemas.microsoft.com/office/drawing/2014/main" id="{D16BF0A3-2A6E-1246-E1BF-DF2EEF852998}"/>
                      </a:ext>
                    </a:extLst>
                  </p:cNvPr>
                  <p:cNvSpPr/>
                  <p:nvPr/>
                </p:nvSpPr>
                <p:spPr>
                  <a:xfrm>
                    <a:off x="6177930" y="1917378"/>
                    <a:ext cx="5264481" cy="304800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540" name="Group 539">
                    <a:extLst>
                      <a:ext uri="{FF2B5EF4-FFF2-40B4-BE49-F238E27FC236}">
                        <a16:creationId xmlns:a16="http://schemas.microsoft.com/office/drawing/2014/main" id="{AB789E67-51A1-B7EA-3578-17D0370F1717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072532" cy="152400"/>
                    <a:chOff x="6248400" y="1261671"/>
                    <a:chExt cx="1072532" cy="152400"/>
                  </a:xfrm>
                </p:grpSpPr>
                <p:grpSp>
                  <p:nvGrpSpPr>
                    <p:cNvPr id="541" name="Group 540">
                      <a:extLst>
                        <a:ext uri="{FF2B5EF4-FFF2-40B4-BE49-F238E27FC236}">
                          <a16:creationId xmlns:a16="http://schemas.microsoft.com/office/drawing/2014/main" id="{0F26B087-88F3-9A2B-5F0E-49A0E18B2D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552" name="Rounded Rectangle 551">
                        <a:extLst>
                          <a:ext uri="{FF2B5EF4-FFF2-40B4-BE49-F238E27FC236}">
                            <a16:creationId xmlns:a16="http://schemas.microsoft.com/office/drawing/2014/main" id="{E9857AB1-F9A6-C113-6BA0-E3791D78F92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553" name="Straight Connector 552">
                        <a:extLst>
                          <a:ext uri="{FF2B5EF4-FFF2-40B4-BE49-F238E27FC236}">
                            <a16:creationId xmlns:a16="http://schemas.microsoft.com/office/drawing/2014/main" id="{DFB79D0F-DAD1-0C6D-3AE8-729753EA5C94}"/>
                          </a:ext>
                        </a:extLst>
                      </p:cNvPr>
                      <p:cNvCxnSpPr>
                        <a:stCxn id="552" idx="3"/>
                        <a:endCxn id="552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42" name="Group 541">
                      <a:extLst>
                        <a:ext uri="{FF2B5EF4-FFF2-40B4-BE49-F238E27FC236}">
                          <a16:creationId xmlns:a16="http://schemas.microsoft.com/office/drawing/2014/main" id="{F498E27C-484C-4E9D-D5EF-715A011F6D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550" name="Rounded Rectangle 549">
                        <a:extLst>
                          <a:ext uri="{FF2B5EF4-FFF2-40B4-BE49-F238E27FC236}">
                            <a16:creationId xmlns:a16="http://schemas.microsoft.com/office/drawing/2014/main" id="{6B6E35E8-3583-9E1F-02E4-D02405596A5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551" name="Straight Connector 550">
                        <a:extLst>
                          <a:ext uri="{FF2B5EF4-FFF2-40B4-BE49-F238E27FC236}">
                            <a16:creationId xmlns:a16="http://schemas.microsoft.com/office/drawing/2014/main" id="{6342A7F2-D01D-318A-CFAD-CC96680CAFCE}"/>
                          </a:ext>
                        </a:extLst>
                      </p:cNvPr>
                      <p:cNvCxnSpPr>
                        <a:stCxn id="550" idx="3"/>
                        <a:endCxn id="550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43" name="Group 542">
                      <a:extLst>
                        <a:ext uri="{FF2B5EF4-FFF2-40B4-BE49-F238E27FC236}">
                          <a16:creationId xmlns:a16="http://schemas.microsoft.com/office/drawing/2014/main" id="{B90DEA7B-08D6-67BD-E480-34A23ED853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548" name="Rounded Rectangle 547">
                        <a:extLst>
                          <a:ext uri="{FF2B5EF4-FFF2-40B4-BE49-F238E27FC236}">
                            <a16:creationId xmlns:a16="http://schemas.microsoft.com/office/drawing/2014/main" id="{AD9D6796-7DF8-C779-25D2-CF7579C5B36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549" name="Straight Connector 548">
                        <a:extLst>
                          <a:ext uri="{FF2B5EF4-FFF2-40B4-BE49-F238E27FC236}">
                            <a16:creationId xmlns:a16="http://schemas.microsoft.com/office/drawing/2014/main" id="{9ECAF6BB-91EA-350C-5055-7F4D057609B8}"/>
                          </a:ext>
                        </a:extLst>
                      </p:cNvPr>
                      <p:cNvCxnSpPr>
                        <a:stCxn id="548" idx="3"/>
                        <a:endCxn id="548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07CE69BB-099E-6EFD-2150-EABBF2A6DF9E}"/>
                    </a:ext>
                  </a:extLst>
                </p:cNvPr>
                <p:cNvGrpSpPr/>
                <p:nvPr/>
              </p:nvGrpSpPr>
              <p:grpSpPr>
                <a:xfrm>
                  <a:off x="846511" y="3294866"/>
                  <a:ext cx="585019" cy="83134"/>
                  <a:chOff x="5600705" y="1261660"/>
                  <a:chExt cx="1072536" cy="152412"/>
                </a:xfrm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1D9CF581-0774-B959-151B-53493A637001}"/>
                      </a:ext>
                    </a:extLst>
                  </p:cNvPr>
                  <p:cNvGrpSpPr/>
                  <p:nvPr/>
                </p:nvGrpSpPr>
                <p:grpSpPr>
                  <a:xfrm>
                    <a:off x="5600705" y="1261669"/>
                    <a:ext cx="304799" cy="152403"/>
                    <a:chOff x="5600705" y="1848807"/>
                    <a:chExt cx="304799" cy="152403"/>
                  </a:xfrm>
                </p:grpSpPr>
                <p:sp>
                  <p:nvSpPr>
                    <p:cNvPr id="537" name="Rounded Rectangle 536">
                      <a:extLst>
                        <a:ext uri="{FF2B5EF4-FFF2-40B4-BE49-F238E27FC236}">
                          <a16:creationId xmlns:a16="http://schemas.microsoft.com/office/drawing/2014/main" id="{DB1F3BFC-4B3E-B12F-F8A5-9F12996E07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676905" y="1772610"/>
                      <a:ext cx="152400" cy="304799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538" name="Straight Connector 537">
                      <a:extLst>
                        <a:ext uri="{FF2B5EF4-FFF2-40B4-BE49-F238E27FC236}">
                          <a16:creationId xmlns:a16="http://schemas.microsoft.com/office/drawing/2014/main" id="{A3D029F1-B7A0-B4B6-8C24-9A720FE09098}"/>
                        </a:ext>
                      </a:extLst>
                    </p:cNvPr>
                    <p:cNvCxnSpPr>
                      <a:stCxn id="537" idx="3"/>
                      <a:endCxn id="537" idx="1"/>
                    </p:cNvCxnSpPr>
                    <p:nvPr/>
                  </p:nvCxnSpPr>
                  <p:spPr>
                    <a:xfrm>
                      <a:off x="5753100" y="1848807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53E3B779-6196-A8F7-7F6F-72428AF31EC7}"/>
                      </a:ext>
                    </a:extLst>
                  </p:cNvPr>
                  <p:cNvGrpSpPr/>
                  <p:nvPr/>
                </p:nvGrpSpPr>
                <p:grpSpPr>
                  <a:xfrm>
                    <a:off x="5981708" y="1261660"/>
                    <a:ext cx="304799" cy="152404"/>
                    <a:chOff x="5600708" y="1848798"/>
                    <a:chExt cx="304799" cy="152404"/>
                  </a:xfrm>
                </p:grpSpPr>
                <p:sp>
                  <p:nvSpPr>
                    <p:cNvPr id="535" name="Rounded Rectangle 534">
                      <a:extLst>
                        <a:ext uri="{FF2B5EF4-FFF2-40B4-BE49-F238E27FC236}">
                          <a16:creationId xmlns:a16="http://schemas.microsoft.com/office/drawing/2014/main" id="{BCB9288A-1385-A319-4084-771EEB050E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676908" y="1772598"/>
                      <a:ext cx="152400" cy="304799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536" name="Straight Connector 535">
                      <a:extLst>
                        <a:ext uri="{FF2B5EF4-FFF2-40B4-BE49-F238E27FC236}">
                          <a16:creationId xmlns:a16="http://schemas.microsoft.com/office/drawing/2014/main" id="{69F991B1-F333-02C6-DE04-CE63E933540F}"/>
                        </a:ext>
                      </a:extLst>
                    </p:cNvPr>
                    <p:cNvCxnSpPr>
                      <a:stCxn id="535" idx="3"/>
                      <a:endCxn id="535" idx="1"/>
                    </p:cNvCxnSpPr>
                    <p:nvPr/>
                  </p:nvCxnSpPr>
                  <p:spPr>
                    <a:xfrm>
                      <a:off x="5753107" y="1848802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9887CA7A-445D-B800-5A4F-54AC1A8721C6}"/>
                      </a:ext>
                    </a:extLst>
                  </p:cNvPr>
                  <p:cNvGrpSpPr/>
                  <p:nvPr/>
                </p:nvGrpSpPr>
                <p:grpSpPr>
                  <a:xfrm>
                    <a:off x="6368442" y="1261662"/>
                    <a:ext cx="304799" cy="152401"/>
                    <a:chOff x="5600710" y="1848800"/>
                    <a:chExt cx="304799" cy="152401"/>
                  </a:xfrm>
                </p:grpSpPr>
                <p:sp>
                  <p:nvSpPr>
                    <p:cNvPr id="533" name="Rounded Rectangle 532">
                      <a:extLst>
                        <a:ext uri="{FF2B5EF4-FFF2-40B4-BE49-F238E27FC236}">
                          <a16:creationId xmlns:a16="http://schemas.microsoft.com/office/drawing/2014/main" id="{30E7439E-4510-6DD0-86D3-471D197CDC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676910" y="1772601"/>
                      <a:ext cx="152400" cy="304799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cxnSp>
                  <p:nvCxnSpPr>
                    <p:cNvPr id="534" name="Straight Connector 533">
                      <a:extLst>
                        <a:ext uri="{FF2B5EF4-FFF2-40B4-BE49-F238E27FC236}">
                          <a16:creationId xmlns:a16="http://schemas.microsoft.com/office/drawing/2014/main" id="{CD406ED3-F7A8-DC8F-C81A-F7DA1BBB7D62}"/>
                        </a:ext>
                      </a:extLst>
                    </p:cNvPr>
                    <p:cNvCxnSpPr>
                      <a:stCxn id="533" idx="3"/>
                      <a:endCxn id="533" idx="1"/>
                    </p:cNvCxnSpPr>
                    <p:nvPr/>
                  </p:nvCxnSpPr>
                  <p:spPr>
                    <a:xfrm>
                      <a:off x="5753107" y="1848800"/>
                      <a:ext cx="0" cy="1524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14" name="Group 513">
                  <a:extLst>
                    <a:ext uri="{FF2B5EF4-FFF2-40B4-BE49-F238E27FC236}">
                      <a16:creationId xmlns:a16="http://schemas.microsoft.com/office/drawing/2014/main" id="{E2C9A62F-9960-8BC8-029D-2B7F684A063B}"/>
                    </a:ext>
                  </a:extLst>
                </p:cNvPr>
                <p:cNvGrpSpPr/>
                <p:nvPr/>
              </p:nvGrpSpPr>
              <p:grpSpPr>
                <a:xfrm>
                  <a:off x="3150017" y="3315650"/>
                  <a:ext cx="183901" cy="41564"/>
                  <a:chOff x="5511785" y="2190750"/>
                  <a:chExt cx="337151" cy="76200"/>
                </a:xfrm>
              </p:grpSpPr>
              <p:sp>
                <p:nvSpPr>
                  <p:cNvPr id="515" name="Oval 514">
                    <a:extLst>
                      <a:ext uri="{FF2B5EF4-FFF2-40B4-BE49-F238E27FC236}">
                        <a16:creationId xmlns:a16="http://schemas.microsoft.com/office/drawing/2014/main" id="{1F16D666-3FC7-774C-082D-30D4BF48A4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511785" y="2190750"/>
                    <a:ext cx="76199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516" name="Oval 515">
                    <a:extLst>
                      <a:ext uri="{FF2B5EF4-FFF2-40B4-BE49-F238E27FC236}">
                        <a16:creationId xmlns:a16="http://schemas.microsoft.com/office/drawing/2014/main" id="{59AD672B-E7DB-F665-4152-81AB5D9958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42254" y="2190750"/>
                    <a:ext cx="76199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517" name="Oval 516">
                    <a:extLst>
                      <a:ext uri="{FF2B5EF4-FFF2-40B4-BE49-F238E27FC236}">
                        <a16:creationId xmlns:a16="http://schemas.microsoft.com/office/drawing/2014/main" id="{99A6A698-BAB1-9BF1-A3AB-D26FB52A3C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772737" y="2190750"/>
                    <a:ext cx="76199" cy="76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DB52C084-61B0-C7ED-6885-FFDA874CE820}"/>
                    </a:ext>
                  </a:extLst>
                </p:cNvPr>
                <p:cNvGrpSpPr/>
                <p:nvPr/>
              </p:nvGrpSpPr>
              <p:grpSpPr>
                <a:xfrm>
                  <a:off x="2769008" y="3315649"/>
                  <a:ext cx="183910" cy="41564"/>
                  <a:chOff x="3855587" y="3457659"/>
                  <a:chExt cx="183910" cy="41564"/>
                </a:xfrm>
              </p:grpSpPr>
              <p:sp>
                <p:nvSpPr>
                  <p:cNvPr id="491" name="Oval 490">
                    <a:extLst>
                      <a:ext uri="{FF2B5EF4-FFF2-40B4-BE49-F238E27FC236}">
                        <a16:creationId xmlns:a16="http://schemas.microsoft.com/office/drawing/2014/main" id="{7A19A932-BDE2-199E-8CCD-1E7E433D31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55587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492" name="Oval 491">
                    <a:extLst>
                      <a:ext uri="{FF2B5EF4-FFF2-40B4-BE49-F238E27FC236}">
                        <a16:creationId xmlns:a16="http://schemas.microsoft.com/office/drawing/2014/main" id="{14B5FF9F-335F-68C6-DC9B-F7DE3C7F52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926760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493" name="Oval 492">
                    <a:extLst>
                      <a:ext uri="{FF2B5EF4-FFF2-40B4-BE49-F238E27FC236}">
                        <a16:creationId xmlns:a16="http://schemas.microsoft.com/office/drawing/2014/main" id="{87F99433-7AAB-34F4-E00A-C476AD6CE3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997933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</p:grpSp>
          </p:grp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F3A387E1-72F7-DFA1-F9EB-73D26DCCFDB0}"/>
                </a:ext>
              </a:extLst>
            </p:cNvPr>
            <p:cNvGrpSpPr/>
            <p:nvPr/>
          </p:nvGrpSpPr>
          <p:grpSpPr>
            <a:xfrm>
              <a:off x="4762332" y="3053120"/>
              <a:ext cx="2247284" cy="327839"/>
              <a:chOff x="5683460" y="2838265"/>
              <a:chExt cx="2247284" cy="327839"/>
            </a:xfrm>
          </p:grpSpPr>
          <p:sp>
            <p:nvSpPr>
              <p:cNvPr id="386" name="TextBox 385">
                <a:extLst>
                  <a:ext uri="{FF2B5EF4-FFF2-40B4-BE49-F238E27FC236}">
                    <a16:creationId xmlns:a16="http://schemas.microsoft.com/office/drawing/2014/main" id="{420611AB-FE8A-2EB4-FE63-4ED67F5B9825}"/>
                  </a:ext>
                </a:extLst>
              </p:cNvPr>
              <p:cNvSpPr txBox="1"/>
              <p:nvPr/>
            </p:nvSpPr>
            <p:spPr>
              <a:xfrm>
                <a:off x="5683460" y="2838265"/>
                <a:ext cx="381515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Level 1</a:t>
                </a:r>
              </a:p>
            </p:txBody>
          </p:sp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A12BA123-630F-0752-3EEF-B02F839A3ACA}"/>
                  </a:ext>
                </a:extLst>
              </p:cNvPr>
              <p:cNvGrpSpPr/>
              <p:nvPr/>
            </p:nvGrpSpPr>
            <p:grpSpPr>
              <a:xfrm>
                <a:off x="5689670" y="2999849"/>
                <a:ext cx="2241074" cy="166255"/>
                <a:chOff x="685979" y="1638360"/>
                <a:chExt cx="2241074" cy="166255"/>
              </a:xfrm>
            </p:grpSpPr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5FC77A64-30AC-D772-D00D-3CB56DC5612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85979" y="1638360"/>
                  <a:ext cx="914400" cy="166255"/>
                  <a:chOff x="6177932" y="1917378"/>
                  <a:chExt cx="1676400" cy="304800"/>
                </a:xfrm>
              </p:grpSpPr>
              <p:sp>
                <p:nvSpPr>
                  <p:cNvPr id="419" name="Rounded Rectangle 418">
                    <a:extLst>
                      <a:ext uri="{FF2B5EF4-FFF2-40B4-BE49-F238E27FC236}">
                        <a16:creationId xmlns:a16="http://schemas.microsoft.com/office/drawing/2014/main" id="{5D30C611-BA9C-0C8E-7059-A5A36EC4FB05}"/>
                      </a:ext>
                    </a:extLst>
                  </p:cNvPr>
                  <p:cNvSpPr/>
                  <p:nvPr/>
                </p:nvSpPr>
                <p:spPr>
                  <a:xfrm>
                    <a:off x="6177932" y="1917378"/>
                    <a:ext cx="1676400" cy="304800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420" name="Group 419">
                    <a:extLst>
                      <a:ext uri="{FF2B5EF4-FFF2-40B4-BE49-F238E27FC236}">
                        <a16:creationId xmlns:a16="http://schemas.microsoft.com/office/drawing/2014/main" id="{9B4FA72C-3CF4-4BD7-3399-F063BB4C3D2B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491632" cy="152400"/>
                    <a:chOff x="6248400" y="1261671"/>
                    <a:chExt cx="1491632" cy="152400"/>
                  </a:xfrm>
                </p:grpSpPr>
                <p:grpSp>
                  <p:nvGrpSpPr>
                    <p:cNvPr id="421" name="Group 420">
                      <a:extLst>
                        <a:ext uri="{FF2B5EF4-FFF2-40B4-BE49-F238E27FC236}">
                          <a16:creationId xmlns:a16="http://schemas.microsoft.com/office/drawing/2014/main" id="{305C91C0-8437-DC04-425B-884F25C15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432" name="Rounded Rectangle 431">
                        <a:extLst>
                          <a:ext uri="{FF2B5EF4-FFF2-40B4-BE49-F238E27FC236}">
                            <a16:creationId xmlns:a16="http://schemas.microsoft.com/office/drawing/2014/main" id="{D9EA21CC-19BD-9BBC-CCA5-F3F1DAEB261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433" name="Straight Connector 432">
                        <a:extLst>
                          <a:ext uri="{FF2B5EF4-FFF2-40B4-BE49-F238E27FC236}">
                            <a16:creationId xmlns:a16="http://schemas.microsoft.com/office/drawing/2014/main" id="{4A81723B-5FFF-5029-2E88-72B6B2B879C4}"/>
                          </a:ext>
                        </a:extLst>
                      </p:cNvPr>
                      <p:cNvCxnSpPr>
                        <a:stCxn id="432" idx="3"/>
                        <a:endCxn id="432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2" name="Group 421">
                      <a:extLst>
                        <a:ext uri="{FF2B5EF4-FFF2-40B4-BE49-F238E27FC236}">
                          <a16:creationId xmlns:a16="http://schemas.microsoft.com/office/drawing/2014/main" id="{2B9B3453-88F1-774B-EA86-A866886807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430" name="Rounded Rectangle 429">
                        <a:extLst>
                          <a:ext uri="{FF2B5EF4-FFF2-40B4-BE49-F238E27FC236}">
                            <a16:creationId xmlns:a16="http://schemas.microsoft.com/office/drawing/2014/main" id="{A4C27E7B-BF0F-6ABE-3ADB-67B3404BE895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431" name="Straight Connector 430">
                        <a:extLst>
                          <a:ext uri="{FF2B5EF4-FFF2-40B4-BE49-F238E27FC236}">
                            <a16:creationId xmlns:a16="http://schemas.microsoft.com/office/drawing/2014/main" id="{60418AAC-6875-E65B-5EAC-FAC813442546}"/>
                          </a:ext>
                        </a:extLst>
                      </p:cNvPr>
                      <p:cNvCxnSpPr>
                        <a:stCxn id="430" idx="3"/>
                        <a:endCxn id="430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3" name="Group 422">
                      <a:extLst>
                        <a:ext uri="{FF2B5EF4-FFF2-40B4-BE49-F238E27FC236}">
                          <a16:creationId xmlns:a16="http://schemas.microsoft.com/office/drawing/2014/main" id="{6D2060AB-42A8-2947-DD74-484FC02A8D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428" name="Rounded Rectangle 427">
                        <a:extLst>
                          <a:ext uri="{FF2B5EF4-FFF2-40B4-BE49-F238E27FC236}">
                            <a16:creationId xmlns:a16="http://schemas.microsoft.com/office/drawing/2014/main" id="{FFC7AD61-B8E8-D245-A27A-C56F0CEE035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429" name="Straight Connector 428">
                        <a:extLst>
                          <a:ext uri="{FF2B5EF4-FFF2-40B4-BE49-F238E27FC236}">
                            <a16:creationId xmlns:a16="http://schemas.microsoft.com/office/drawing/2014/main" id="{824E04EF-6278-0920-C4E3-E232CF06FD52}"/>
                          </a:ext>
                        </a:extLst>
                      </p:cNvPr>
                      <p:cNvCxnSpPr>
                        <a:stCxn id="428" idx="3"/>
                        <a:endCxn id="428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4" name="Group 423">
                      <a:extLst>
                        <a:ext uri="{FF2B5EF4-FFF2-40B4-BE49-F238E27FC236}">
                          <a16:creationId xmlns:a16="http://schemas.microsoft.com/office/drawing/2014/main" id="{C05BA7AD-DF89-8BB6-225E-520092F106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02864" y="1299771"/>
                      <a:ext cx="337168" cy="76200"/>
                      <a:chOff x="7130432" y="2190750"/>
                      <a:chExt cx="337168" cy="76200"/>
                    </a:xfrm>
                  </p:grpSpPr>
                  <p:sp>
                    <p:nvSpPr>
                      <p:cNvPr id="425" name="Oval 424">
                        <a:extLst>
                          <a:ext uri="{FF2B5EF4-FFF2-40B4-BE49-F238E27FC236}">
                            <a16:creationId xmlns:a16="http://schemas.microsoft.com/office/drawing/2014/main" id="{4D27C3F0-4D4B-8F65-745B-99E08D463E2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30432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426" name="Oval 425">
                        <a:extLst>
                          <a:ext uri="{FF2B5EF4-FFF2-40B4-BE49-F238E27FC236}">
                            <a16:creationId xmlns:a16="http://schemas.microsoft.com/office/drawing/2014/main" id="{A2E29974-4879-437D-2EF5-A5AFD11593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0916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427" name="Oval 426">
                        <a:extLst>
                          <a:ext uri="{FF2B5EF4-FFF2-40B4-BE49-F238E27FC236}">
                            <a16:creationId xmlns:a16="http://schemas.microsoft.com/office/drawing/2014/main" id="{E04A426B-B406-3B63-76F0-0C6EC1EC632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91400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49D0B015-4602-36D0-2395-34FC2D84D97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012653" y="1638360"/>
                  <a:ext cx="914400" cy="166255"/>
                  <a:chOff x="6177932" y="1917378"/>
                  <a:chExt cx="1676400" cy="304800"/>
                </a:xfrm>
              </p:grpSpPr>
              <p:sp>
                <p:nvSpPr>
                  <p:cNvPr id="404" name="Rounded Rectangle 403">
                    <a:extLst>
                      <a:ext uri="{FF2B5EF4-FFF2-40B4-BE49-F238E27FC236}">
                        <a16:creationId xmlns:a16="http://schemas.microsoft.com/office/drawing/2014/main" id="{5F2BAF11-27B9-3A96-9D34-4FC54FD1911D}"/>
                      </a:ext>
                    </a:extLst>
                  </p:cNvPr>
                  <p:cNvSpPr/>
                  <p:nvPr/>
                </p:nvSpPr>
                <p:spPr>
                  <a:xfrm>
                    <a:off x="6177932" y="1917378"/>
                    <a:ext cx="1676400" cy="304800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405" name="Group 404">
                    <a:extLst>
                      <a:ext uri="{FF2B5EF4-FFF2-40B4-BE49-F238E27FC236}">
                        <a16:creationId xmlns:a16="http://schemas.microsoft.com/office/drawing/2014/main" id="{3DBD7F73-D75E-73AE-6FE6-A4611545BB12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1491632" cy="152400"/>
                    <a:chOff x="6248400" y="1261671"/>
                    <a:chExt cx="1491632" cy="152400"/>
                  </a:xfrm>
                </p:grpSpPr>
                <p:grpSp>
                  <p:nvGrpSpPr>
                    <p:cNvPr id="406" name="Group 405">
                      <a:extLst>
                        <a:ext uri="{FF2B5EF4-FFF2-40B4-BE49-F238E27FC236}">
                          <a16:creationId xmlns:a16="http://schemas.microsoft.com/office/drawing/2014/main" id="{FA250506-834D-405A-B4FE-63F667B521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417" name="Rounded Rectangle 416">
                        <a:extLst>
                          <a:ext uri="{FF2B5EF4-FFF2-40B4-BE49-F238E27FC236}">
                            <a16:creationId xmlns:a16="http://schemas.microsoft.com/office/drawing/2014/main" id="{4DFA7583-326E-A73C-44C4-AA3ABA8D171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418" name="Straight Connector 417">
                        <a:extLst>
                          <a:ext uri="{FF2B5EF4-FFF2-40B4-BE49-F238E27FC236}">
                            <a16:creationId xmlns:a16="http://schemas.microsoft.com/office/drawing/2014/main" id="{82933226-28A3-DC4E-4BA2-AEC90F29BA54}"/>
                          </a:ext>
                        </a:extLst>
                      </p:cNvPr>
                      <p:cNvCxnSpPr>
                        <a:stCxn id="417" idx="3"/>
                        <a:endCxn id="417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07" name="Group 406">
                      <a:extLst>
                        <a:ext uri="{FF2B5EF4-FFF2-40B4-BE49-F238E27FC236}">
                          <a16:creationId xmlns:a16="http://schemas.microsoft.com/office/drawing/2014/main" id="{27FFA5B5-AE91-024D-0049-AEF15DD931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415" name="Rounded Rectangle 414">
                        <a:extLst>
                          <a:ext uri="{FF2B5EF4-FFF2-40B4-BE49-F238E27FC236}">
                            <a16:creationId xmlns:a16="http://schemas.microsoft.com/office/drawing/2014/main" id="{AF608706-B29C-BB36-EE8C-6196A148155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416" name="Straight Connector 415">
                        <a:extLst>
                          <a:ext uri="{FF2B5EF4-FFF2-40B4-BE49-F238E27FC236}">
                            <a16:creationId xmlns:a16="http://schemas.microsoft.com/office/drawing/2014/main" id="{6047FAA2-81E1-54C2-945B-C9591C85FC05}"/>
                          </a:ext>
                        </a:extLst>
                      </p:cNvPr>
                      <p:cNvCxnSpPr>
                        <a:stCxn id="415" idx="3"/>
                        <a:endCxn id="415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08" name="Group 407">
                      <a:extLst>
                        <a:ext uri="{FF2B5EF4-FFF2-40B4-BE49-F238E27FC236}">
                          <a16:creationId xmlns:a16="http://schemas.microsoft.com/office/drawing/2014/main" id="{874BAC76-A038-A301-F66B-BDCC2518E4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413" name="Rounded Rectangle 412">
                        <a:extLst>
                          <a:ext uri="{FF2B5EF4-FFF2-40B4-BE49-F238E27FC236}">
                            <a16:creationId xmlns:a16="http://schemas.microsoft.com/office/drawing/2014/main" id="{9BB2D656-7C70-5086-EDAA-4F26F12CAE9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414" name="Straight Connector 413">
                        <a:extLst>
                          <a:ext uri="{FF2B5EF4-FFF2-40B4-BE49-F238E27FC236}">
                            <a16:creationId xmlns:a16="http://schemas.microsoft.com/office/drawing/2014/main" id="{7D9146D3-45E4-335F-404F-30759E94073F}"/>
                          </a:ext>
                        </a:extLst>
                      </p:cNvPr>
                      <p:cNvCxnSpPr>
                        <a:stCxn id="413" idx="3"/>
                        <a:endCxn id="413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09" name="Group 408">
                      <a:extLst>
                        <a:ext uri="{FF2B5EF4-FFF2-40B4-BE49-F238E27FC236}">
                          <a16:creationId xmlns:a16="http://schemas.microsoft.com/office/drawing/2014/main" id="{BE04C0A0-DB31-6BA5-A3AD-BC428B7A45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02864" y="1299771"/>
                      <a:ext cx="337168" cy="76200"/>
                      <a:chOff x="7130432" y="2190750"/>
                      <a:chExt cx="337168" cy="76200"/>
                    </a:xfrm>
                  </p:grpSpPr>
                  <p:sp>
                    <p:nvSpPr>
                      <p:cNvPr id="410" name="Oval 409">
                        <a:extLst>
                          <a:ext uri="{FF2B5EF4-FFF2-40B4-BE49-F238E27FC236}">
                            <a16:creationId xmlns:a16="http://schemas.microsoft.com/office/drawing/2014/main" id="{73A1716D-C74C-E4C7-376A-3ADD046697E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30432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411" name="Oval 410">
                        <a:extLst>
                          <a:ext uri="{FF2B5EF4-FFF2-40B4-BE49-F238E27FC236}">
                            <a16:creationId xmlns:a16="http://schemas.microsoft.com/office/drawing/2014/main" id="{71FB3FE9-D56B-E78D-33C0-FA278250E13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0916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412" name="Oval 411">
                        <a:extLst>
                          <a:ext uri="{FF2B5EF4-FFF2-40B4-BE49-F238E27FC236}">
                            <a16:creationId xmlns:a16="http://schemas.microsoft.com/office/drawing/2014/main" id="{A58408EF-E83C-76A6-096C-4C37EAFBE8A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91400" y="219075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7CEB7560-4E7B-CCBA-EFDB-3EC387A53A58}"/>
                    </a:ext>
                  </a:extLst>
                </p:cNvPr>
                <p:cNvGrpSpPr/>
                <p:nvPr/>
              </p:nvGrpSpPr>
              <p:grpSpPr>
                <a:xfrm>
                  <a:off x="1714561" y="1700705"/>
                  <a:ext cx="183910" cy="41564"/>
                  <a:chOff x="3213949" y="3457659"/>
                  <a:chExt cx="183910" cy="41564"/>
                </a:xfrm>
              </p:grpSpPr>
              <p:sp>
                <p:nvSpPr>
                  <p:cNvPr id="401" name="Oval 400">
                    <a:extLst>
                      <a:ext uri="{FF2B5EF4-FFF2-40B4-BE49-F238E27FC236}">
                        <a16:creationId xmlns:a16="http://schemas.microsoft.com/office/drawing/2014/main" id="{EC0203C5-788A-F7EC-2E00-93D495A746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13949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402" name="Oval 401">
                    <a:extLst>
                      <a:ext uri="{FF2B5EF4-FFF2-40B4-BE49-F238E27FC236}">
                        <a16:creationId xmlns:a16="http://schemas.microsoft.com/office/drawing/2014/main" id="{1206993E-3286-D7AC-12B2-CE3BE03FE9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85122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DFE0F13D-BEB7-1B71-46E1-0A19FE9456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356295" y="3457659"/>
                    <a:ext cx="41564" cy="415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RIMSON TEXT" panose="02000503000000000000" pitchFamily="2" charset="77"/>
                    </a:endParaRPr>
                  </a:p>
                </p:txBody>
              </p:sp>
            </p:grpSp>
          </p:grp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38B583C9-95D4-B715-ED9B-0DD95F05A9C3}"/>
                </a:ext>
              </a:extLst>
            </p:cNvPr>
            <p:cNvGrpSpPr/>
            <p:nvPr/>
          </p:nvGrpSpPr>
          <p:grpSpPr>
            <a:xfrm rot="16200000">
              <a:off x="4691159" y="4157035"/>
              <a:ext cx="183910" cy="41564"/>
              <a:chOff x="2279770" y="3458440"/>
              <a:chExt cx="183910" cy="41564"/>
            </a:xfrm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AF4B99BD-57B3-0484-310A-2600A7FCFB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9770" y="3458440"/>
                <a:ext cx="41564" cy="415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360DE841-1301-4C82-944C-A7E5DEB540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50943" y="3458440"/>
                <a:ext cx="41564" cy="415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FF6AA092-FF54-73B7-90A5-F3480EBA21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2116" y="3458440"/>
                <a:ext cx="41564" cy="415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RIMSON TEXT" panose="02000503000000000000" pitchFamily="2" charset="77"/>
                </a:endParaRPr>
              </a:p>
            </p:txBody>
          </p:sp>
        </p:grpSp>
        <p:cxnSp>
          <p:nvCxnSpPr>
            <p:cNvPr id="607" name="Straight Arrow Connector 606">
              <a:extLst>
                <a:ext uri="{FF2B5EF4-FFF2-40B4-BE49-F238E27FC236}">
                  <a16:creationId xmlns:a16="http://schemas.microsoft.com/office/drawing/2014/main" id="{34FEFA32-5F9D-FCF2-5DB0-6A2A668A4C2C}"/>
                </a:ext>
              </a:extLst>
            </p:cNvPr>
            <p:cNvCxnSpPr>
              <a:cxnSpLocks/>
            </p:cNvCxnSpPr>
            <p:nvPr/>
          </p:nvCxnSpPr>
          <p:spPr>
            <a:xfrm>
              <a:off x="4768542" y="3435780"/>
              <a:ext cx="904785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Arrow Connector 607">
              <a:extLst>
                <a:ext uri="{FF2B5EF4-FFF2-40B4-BE49-F238E27FC236}">
                  <a16:creationId xmlns:a16="http://schemas.microsoft.com/office/drawing/2014/main" id="{3D4FEF4B-289F-BFB4-3EB1-9DACEBD1A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09087" y="3435780"/>
              <a:ext cx="904785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6C7FF58-0528-6668-359E-D647946A96FD}"/>
                </a:ext>
              </a:extLst>
            </p:cNvPr>
            <p:cNvCxnSpPr>
              <a:cxnSpLocks/>
            </p:cNvCxnSpPr>
            <p:nvPr/>
          </p:nvCxnSpPr>
          <p:spPr>
            <a:xfrm>
              <a:off x="4758324" y="3887649"/>
              <a:ext cx="904785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DCD31F3-F927-BDE4-D8F0-B0BE4E678FA6}"/>
                </a:ext>
              </a:extLst>
            </p:cNvPr>
            <p:cNvGrpSpPr/>
            <p:nvPr/>
          </p:nvGrpSpPr>
          <p:grpSpPr>
            <a:xfrm>
              <a:off x="4762332" y="3483199"/>
              <a:ext cx="4140553" cy="333339"/>
              <a:chOff x="4762332" y="3483199"/>
              <a:chExt cx="4140553" cy="333339"/>
            </a:xfrm>
          </p:grpSpPr>
          <p:sp>
            <p:nvSpPr>
              <p:cNvPr id="387" name="TextBox 386">
                <a:extLst>
                  <a:ext uri="{FF2B5EF4-FFF2-40B4-BE49-F238E27FC236}">
                    <a16:creationId xmlns:a16="http://schemas.microsoft.com/office/drawing/2014/main" id="{EE094416-9DBE-0119-352A-19602EB2BC4A}"/>
                  </a:ext>
                </a:extLst>
              </p:cNvPr>
              <p:cNvSpPr txBox="1"/>
              <p:nvPr/>
            </p:nvSpPr>
            <p:spPr>
              <a:xfrm>
                <a:off x="4762332" y="3483199"/>
                <a:ext cx="381515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Level 2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658FE4D-B5F4-8A78-E0B8-0895ACFC1DE0}"/>
                  </a:ext>
                </a:extLst>
              </p:cNvPr>
              <p:cNvGrpSpPr/>
              <p:nvPr/>
            </p:nvGrpSpPr>
            <p:grpSpPr>
              <a:xfrm>
                <a:off x="4763282" y="3650283"/>
                <a:ext cx="2164999" cy="166255"/>
                <a:chOff x="4763282" y="3650283"/>
                <a:chExt cx="2164999" cy="166255"/>
              </a:xfrm>
            </p:grpSpPr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E5FC4EE6-5CFA-CC39-367C-1FEDB4E012A8}"/>
                    </a:ext>
                  </a:extLst>
                </p:cNvPr>
                <p:cNvGrpSpPr/>
                <p:nvPr/>
              </p:nvGrpSpPr>
              <p:grpSpPr>
                <a:xfrm>
                  <a:off x="4763282" y="3650283"/>
                  <a:ext cx="2164999" cy="166255"/>
                  <a:chOff x="427769" y="2582926"/>
                  <a:chExt cx="2164999" cy="166255"/>
                </a:xfrm>
              </p:grpSpPr>
              <p:grpSp>
                <p:nvGrpSpPr>
                  <p:cNvPr id="434" name="Group 433">
                    <a:extLst>
                      <a:ext uri="{FF2B5EF4-FFF2-40B4-BE49-F238E27FC236}">
                        <a16:creationId xmlns:a16="http://schemas.microsoft.com/office/drawing/2014/main" id="{ECF64AB0-B829-A506-F4C2-BF09C6F8DDB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27769" y="2582926"/>
                    <a:ext cx="1897961" cy="166255"/>
                    <a:chOff x="6177930" y="1917378"/>
                    <a:chExt cx="3479595" cy="304800"/>
                  </a:xfrm>
                </p:grpSpPr>
                <p:sp>
                  <p:nvSpPr>
                    <p:cNvPr id="471" name="Rounded Rectangle 470">
                      <a:extLst>
                        <a:ext uri="{FF2B5EF4-FFF2-40B4-BE49-F238E27FC236}">
                          <a16:creationId xmlns:a16="http://schemas.microsoft.com/office/drawing/2014/main" id="{AEED4117-DE34-F8CD-35B8-2602FCCCBC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7930" y="1917378"/>
                      <a:ext cx="3479595" cy="304800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CRIMSON TEXT" panose="02000503000000000000" pitchFamily="2" charset="77"/>
                      </a:endParaRPr>
                    </a:p>
                  </p:txBody>
                </p:sp>
                <p:grpSp>
                  <p:nvGrpSpPr>
                    <p:cNvPr id="472" name="Group 471">
                      <a:extLst>
                        <a:ext uri="{FF2B5EF4-FFF2-40B4-BE49-F238E27FC236}">
                          <a16:creationId xmlns:a16="http://schemas.microsoft.com/office/drawing/2014/main" id="{E97954D1-54CB-78B0-6C4F-A44DA98687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70316" y="1993578"/>
                      <a:ext cx="2967500" cy="152400"/>
                      <a:chOff x="6248400" y="1261671"/>
                      <a:chExt cx="2967500" cy="152400"/>
                    </a:xfrm>
                  </p:grpSpPr>
                  <p:grpSp>
                    <p:nvGrpSpPr>
                      <p:cNvPr id="473" name="Group 472">
                        <a:extLst>
                          <a:ext uri="{FF2B5EF4-FFF2-40B4-BE49-F238E27FC236}">
                            <a16:creationId xmlns:a16="http://schemas.microsoft.com/office/drawing/2014/main" id="{0B27E236-A4B6-ABAB-BDEB-98FF2E20E0F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48400" y="1261671"/>
                        <a:ext cx="304800" cy="152400"/>
                        <a:chOff x="6248400" y="1848809"/>
                        <a:chExt cx="304800" cy="152400"/>
                      </a:xfrm>
                    </p:grpSpPr>
                    <p:sp>
                      <p:nvSpPr>
                        <p:cNvPr id="484" name="Rounded Rectangle 483">
                          <a:extLst>
                            <a:ext uri="{FF2B5EF4-FFF2-40B4-BE49-F238E27FC236}">
                              <a16:creationId xmlns:a16="http://schemas.microsoft.com/office/drawing/2014/main" id="{9B1363E8-912F-AA2C-56A1-C912417A65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324600" y="1772609"/>
                          <a:ext cx="152400" cy="304800"/>
                        </a:xfrm>
                        <a:prstGeom prst="round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RIMSON TEXT" panose="02000503000000000000" pitchFamily="2" charset="77"/>
                          </a:endParaRPr>
                        </a:p>
                      </p:txBody>
                    </p:sp>
                    <p:cxnSp>
                      <p:nvCxnSpPr>
                        <p:cNvPr id="485" name="Straight Connector 484">
                          <a:extLst>
                            <a:ext uri="{FF2B5EF4-FFF2-40B4-BE49-F238E27FC236}">
                              <a16:creationId xmlns:a16="http://schemas.microsoft.com/office/drawing/2014/main" id="{62869C27-EF16-A877-CE9F-A9F0B3618497}"/>
                            </a:ext>
                          </a:extLst>
                        </p:cNvPr>
                        <p:cNvCxnSpPr>
                          <a:stCxn id="484" idx="3"/>
                          <a:endCxn id="484" idx="1"/>
                        </p:cNvCxnSpPr>
                        <p:nvPr/>
                      </p:nvCxnSpPr>
                      <p:spPr>
                        <a:xfrm>
                          <a:off x="6400800" y="1848809"/>
                          <a:ext cx="0" cy="15240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74" name="Group 473">
                        <a:extLst>
                          <a:ext uri="{FF2B5EF4-FFF2-40B4-BE49-F238E27FC236}">
                            <a16:creationId xmlns:a16="http://schemas.microsoft.com/office/drawing/2014/main" id="{12CF0CEE-3524-9495-52BA-E42BC5BE1C9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29400" y="1261671"/>
                        <a:ext cx="304800" cy="152400"/>
                        <a:chOff x="6248400" y="1848809"/>
                        <a:chExt cx="304800" cy="152400"/>
                      </a:xfrm>
                    </p:grpSpPr>
                    <p:sp>
                      <p:nvSpPr>
                        <p:cNvPr id="482" name="Rounded Rectangle 481">
                          <a:extLst>
                            <a:ext uri="{FF2B5EF4-FFF2-40B4-BE49-F238E27FC236}">
                              <a16:creationId xmlns:a16="http://schemas.microsoft.com/office/drawing/2014/main" id="{D584FBF6-4D39-7BD2-7E6E-0AE05E6638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324600" y="1772609"/>
                          <a:ext cx="152400" cy="304800"/>
                        </a:xfrm>
                        <a:prstGeom prst="round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RIMSON TEXT" panose="02000503000000000000" pitchFamily="2" charset="77"/>
                          </a:endParaRPr>
                        </a:p>
                      </p:txBody>
                    </p:sp>
                    <p:cxnSp>
                      <p:nvCxnSpPr>
                        <p:cNvPr id="483" name="Straight Connector 482">
                          <a:extLst>
                            <a:ext uri="{FF2B5EF4-FFF2-40B4-BE49-F238E27FC236}">
                              <a16:creationId xmlns:a16="http://schemas.microsoft.com/office/drawing/2014/main" id="{8A3CCC17-FC6A-9B37-D844-A9902E24F3BC}"/>
                            </a:ext>
                          </a:extLst>
                        </p:cNvPr>
                        <p:cNvCxnSpPr>
                          <a:stCxn id="482" idx="3"/>
                          <a:endCxn id="482" idx="1"/>
                        </p:cNvCxnSpPr>
                        <p:nvPr/>
                      </p:nvCxnSpPr>
                      <p:spPr>
                        <a:xfrm>
                          <a:off x="6400800" y="1848809"/>
                          <a:ext cx="0" cy="15240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75" name="Group 474">
                        <a:extLst>
                          <a:ext uri="{FF2B5EF4-FFF2-40B4-BE49-F238E27FC236}">
                            <a16:creationId xmlns:a16="http://schemas.microsoft.com/office/drawing/2014/main" id="{4DAB80C2-8597-FE56-7EF4-323E726BB4F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016132" y="1261671"/>
                        <a:ext cx="304800" cy="152400"/>
                        <a:chOff x="6248400" y="1848809"/>
                        <a:chExt cx="304800" cy="152400"/>
                      </a:xfrm>
                    </p:grpSpPr>
                    <p:sp>
                      <p:nvSpPr>
                        <p:cNvPr id="480" name="Rounded Rectangle 479">
                          <a:extLst>
                            <a:ext uri="{FF2B5EF4-FFF2-40B4-BE49-F238E27FC236}">
                              <a16:creationId xmlns:a16="http://schemas.microsoft.com/office/drawing/2014/main" id="{1CB3C508-A2DD-26B7-298E-701DD1CEA4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324600" y="1772609"/>
                          <a:ext cx="152400" cy="304800"/>
                        </a:xfrm>
                        <a:prstGeom prst="round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RIMSON TEXT" panose="02000503000000000000" pitchFamily="2" charset="77"/>
                          </a:endParaRPr>
                        </a:p>
                      </p:txBody>
                    </p:sp>
                    <p:cxnSp>
                      <p:nvCxnSpPr>
                        <p:cNvPr id="481" name="Straight Connector 480">
                          <a:extLst>
                            <a:ext uri="{FF2B5EF4-FFF2-40B4-BE49-F238E27FC236}">
                              <a16:creationId xmlns:a16="http://schemas.microsoft.com/office/drawing/2014/main" id="{153D888D-E54E-FACD-9C7D-5B7A781ECBBB}"/>
                            </a:ext>
                          </a:extLst>
                        </p:cNvPr>
                        <p:cNvCxnSpPr>
                          <a:stCxn id="480" idx="3"/>
                          <a:endCxn id="480" idx="1"/>
                        </p:cNvCxnSpPr>
                        <p:nvPr/>
                      </p:nvCxnSpPr>
                      <p:spPr>
                        <a:xfrm>
                          <a:off x="6400800" y="1848809"/>
                          <a:ext cx="0" cy="15240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76" name="Group 475">
                        <a:extLst>
                          <a:ext uri="{FF2B5EF4-FFF2-40B4-BE49-F238E27FC236}">
                            <a16:creationId xmlns:a16="http://schemas.microsoft.com/office/drawing/2014/main" id="{694BD368-E3FA-665C-40F4-E0B84015B5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878730" y="1299771"/>
                        <a:ext cx="337170" cy="76200"/>
                        <a:chOff x="8606298" y="2190750"/>
                        <a:chExt cx="337170" cy="76200"/>
                      </a:xfrm>
                    </p:grpSpPr>
                    <p:sp>
                      <p:nvSpPr>
                        <p:cNvPr id="477" name="Oval 476">
                          <a:extLst>
                            <a:ext uri="{FF2B5EF4-FFF2-40B4-BE49-F238E27FC236}">
                              <a16:creationId xmlns:a16="http://schemas.microsoft.com/office/drawing/2014/main" id="{DAF08AE6-3A14-3A3D-11E1-3131440D1EB8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8606298" y="2190750"/>
                          <a:ext cx="76201" cy="76200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63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RIMSON TEXT" panose="02000503000000000000" pitchFamily="2" charset="77"/>
                          </a:endParaRPr>
                        </a:p>
                      </p:txBody>
                    </p:sp>
                    <p:sp>
                      <p:nvSpPr>
                        <p:cNvPr id="478" name="Oval 477">
                          <a:extLst>
                            <a:ext uri="{FF2B5EF4-FFF2-40B4-BE49-F238E27FC236}">
                              <a16:creationId xmlns:a16="http://schemas.microsoft.com/office/drawing/2014/main" id="{749D7676-9B81-8DED-E9F8-E3C4C49387B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8736784" y="2190750"/>
                          <a:ext cx="76201" cy="76200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63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RIMSON TEXT" panose="02000503000000000000" pitchFamily="2" charset="77"/>
                          </a:endParaRPr>
                        </a:p>
                      </p:txBody>
                    </p:sp>
                    <p:sp>
                      <p:nvSpPr>
                        <p:cNvPr id="479" name="Oval 478">
                          <a:extLst>
                            <a:ext uri="{FF2B5EF4-FFF2-40B4-BE49-F238E27FC236}">
                              <a16:creationId xmlns:a16="http://schemas.microsoft.com/office/drawing/2014/main" id="{4E4C1C18-BFEA-53F0-7AB3-BF1B13971448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8867267" y="2190750"/>
                          <a:ext cx="76201" cy="76200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63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RIMSON TEXT" panose="02000503000000000000" pitchFamily="2" charset="77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437" name="Group 436">
                    <a:extLst>
                      <a:ext uri="{FF2B5EF4-FFF2-40B4-BE49-F238E27FC236}">
                        <a16:creationId xmlns:a16="http://schemas.microsoft.com/office/drawing/2014/main" id="{1F4094DE-365B-CB9D-4118-2DAFA3F60D16}"/>
                      </a:ext>
                    </a:extLst>
                  </p:cNvPr>
                  <p:cNvGrpSpPr/>
                  <p:nvPr/>
                </p:nvGrpSpPr>
                <p:grpSpPr>
                  <a:xfrm>
                    <a:off x="2408858" y="2645271"/>
                    <a:ext cx="183910" cy="41564"/>
                    <a:chOff x="3213949" y="3457659"/>
                    <a:chExt cx="183910" cy="41564"/>
                  </a:xfrm>
                </p:grpSpPr>
                <p:sp>
                  <p:nvSpPr>
                    <p:cNvPr id="438" name="Oval 437">
                      <a:extLst>
                        <a:ext uri="{FF2B5EF4-FFF2-40B4-BE49-F238E27FC236}">
                          <a16:creationId xmlns:a16="http://schemas.microsoft.com/office/drawing/2014/main" id="{E4A2E3B9-931B-D697-85F0-238F297DA82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13949" y="3457659"/>
                      <a:ext cx="41564" cy="41564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sp>
                  <p:nvSpPr>
                    <p:cNvPr id="439" name="Oval 438">
                      <a:extLst>
                        <a:ext uri="{FF2B5EF4-FFF2-40B4-BE49-F238E27FC236}">
                          <a16:creationId xmlns:a16="http://schemas.microsoft.com/office/drawing/2014/main" id="{EAD8479B-967A-6943-B371-D915EE8B27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85122" y="3457659"/>
                      <a:ext cx="41564" cy="41564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  <p:sp>
                  <p:nvSpPr>
                    <p:cNvPr id="440" name="Oval 439">
                      <a:extLst>
                        <a:ext uri="{FF2B5EF4-FFF2-40B4-BE49-F238E27FC236}">
                          <a16:creationId xmlns:a16="http://schemas.microsoft.com/office/drawing/2014/main" id="{6FB4E4AB-08A4-EDDB-5967-5A3E08A415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356295" y="3457659"/>
                      <a:ext cx="41564" cy="41564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RIMSON TEXT" panose="02000503000000000000" pitchFamily="2" charset="77"/>
                      </a:endParaRPr>
                    </a:p>
                  </p:txBody>
                </p:sp>
              </p:grpSp>
            </p:grpSp>
            <p:sp>
              <p:nvSpPr>
                <p:cNvPr id="65" name="Rounded Rectangle 64">
                  <a:extLst>
                    <a:ext uri="{FF2B5EF4-FFF2-40B4-BE49-F238E27FC236}">
                      <a16:creationId xmlns:a16="http://schemas.microsoft.com/office/drawing/2014/main" id="{784D463F-64BE-6CD1-358A-7B97BF4089D2}"/>
                    </a:ext>
                  </a:extLst>
                </p:cNvPr>
                <p:cNvSpPr/>
                <p:nvPr/>
              </p:nvSpPr>
              <p:spPr>
                <a:xfrm rot="16200000">
                  <a:off x="5488076" y="3650283"/>
                  <a:ext cx="83127" cy="16625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EA23B4CA-BD1B-ADB7-A081-EC8DE38D065D}"/>
                    </a:ext>
                  </a:extLst>
                </p:cNvPr>
                <p:cNvCxnSpPr>
                  <a:stCxn id="65" idx="3"/>
                  <a:endCxn id="65" idx="1"/>
                </p:cNvCxnSpPr>
                <p:nvPr/>
              </p:nvCxnSpPr>
              <p:spPr>
                <a:xfrm>
                  <a:off x="5529640" y="3691847"/>
                  <a:ext cx="0" cy="83127"/>
                </a:xfrm>
                <a:prstGeom prst="line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Rounded Rectangle 66">
                  <a:extLst>
                    <a:ext uri="{FF2B5EF4-FFF2-40B4-BE49-F238E27FC236}">
                      <a16:creationId xmlns:a16="http://schemas.microsoft.com/office/drawing/2014/main" id="{8C60AF4E-34C1-CAD8-57E1-12B102AFEC87}"/>
                    </a:ext>
                  </a:extLst>
                </p:cNvPr>
                <p:cNvSpPr/>
                <p:nvPr/>
              </p:nvSpPr>
              <p:spPr>
                <a:xfrm rot="16200000">
                  <a:off x="5695894" y="3650283"/>
                  <a:ext cx="83127" cy="16625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24A4E462-E0D0-4F4E-B341-E9FB831988C8}"/>
                    </a:ext>
                  </a:extLst>
                </p:cNvPr>
                <p:cNvCxnSpPr>
                  <a:stCxn id="67" idx="3"/>
                  <a:endCxn id="67" idx="1"/>
                </p:cNvCxnSpPr>
                <p:nvPr/>
              </p:nvCxnSpPr>
              <p:spPr>
                <a:xfrm>
                  <a:off x="5737458" y="3691847"/>
                  <a:ext cx="0" cy="83127"/>
                </a:xfrm>
                <a:prstGeom prst="line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Rounded Rectangle 68">
                  <a:extLst>
                    <a:ext uri="{FF2B5EF4-FFF2-40B4-BE49-F238E27FC236}">
                      <a16:creationId xmlns:a16="http://schemas.microsoft.com/office/drawing/2014/main" id="{7FB96097-62DD-2A39-0EB4-E2643090EF60}"/>
                    </a:ext>
                  </a:extLst>
                </p:cNvPr>
                <p:cNvSpPr/>
                <p:nvPr/>
              </p:nvSpPr>
              <p:spPr>
                <a:xfrm rot="16200000">
                  <a:off x="5906839" y="3650283"/>
                  <a:ext cx="83127" cy="16625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925D7A2-1046-D3E8-B8D3-A31D728BB23A}"/>
                    </a:ext>
                  </a:extLst>
                </p:cNvPr>
                <p:cNvCxnSpPr>
                  <a:stCxn id="69" idx="3"/>
                  <a:endCxn id="69" idx="1"/>
                </p:cNvCxnSpPr>
                <p:nvPr/>
              </p:nvCxnSpPr>
              <p:spPr>
                <a:xfrm>
                  <a:off x="5948403" y="3691847"/>
                  <a:ext cx="0" cy="83127"/>
                </a:xfrm>
                <a:prstGeom prst="line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802C9A5-85BF-D067-4C06-A78B446539E9}"/>
                  </a:ext>
                </a:extLst>
              </p:cNvPr>
              <p:cNvGrpSpPr/>
              <p:nvPr/>
            </p:nvGrpSpPr>
            <p:grpSpPr>
              <a:xfrm>
                <a:off x="7004924" y="3647324"/>
                <a:ext cx="1897961" cy="166255"/>
                <a:chOff x="4763282" y="3650283"/>
                <a:chExt cx="1897961" cy="166255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24636CD2-B44F-2F09-FC18-976FCEFA8DA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763282" y="3650283"/>
                  <a:ext cx="1897961" cy="166255"/>
                  <a:chOff x="6177930" y="1917378"/>
                  <a:chExt cx="3479595" cy="304800"/>
                </a:xfrm>
              </p:grpSpPr>
              <p:sp>
                <p:nvSpPr>
                  <p:cNvPr id="85" name="Rounded Rectangle 84">
                    <a:extLst>
                      <a:ext uri="{FF2B5EF4-FFF2-40B4-BE49-F238E27FC236}">
                        <a16:creationId xmlns:a16="http://schemas.microsoft.com/office/drawing/2014/main" id="{81C485E9-FC59-CDB8-C60D-9A52793F8F78}"/>
                      </a:ext>
                    </a:extLst>
                  </p:cNvPr>
                  <p:cNvSpPr/>
                  <p:nvPr/>
                </p:nvSpPr>
                <p:spPr>
                  <a:xfrm>
                    <a:off x="6177930" y="1917378"/>
                    <a:ext cx="3479595" cy="304800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RIMSON TEXT" panose="02000503000000000000" pitchFamily="2" charset="77"/>
                    </a:endParaRPr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B7C25A2B-6860-0DFE-AE33-56C73E61CF40}"/>
                      </a:ext>
                    </a:extLst>
                  </p:cNvPr>
                  <p:cNvGrpSpPr/>
                  <p:nvPr/>
                </p:nvGrpSpPr>
                <p:grpSpPr>
                  <a:xfrm>
                    <a:off x="6270316" y="1993578"/>
                    <a:ext cx="2967500" cy="152400"/>
                    <a:chOff x="6248400" y="1261671"/>
                    <a:chExt cx="2967500" cy="152400"/>
                  </a:xfrm>
                </p:grpSpPr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0CEFD070-DE89-B3D9-E352-49BDCEC668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98" name="Rounded Rectangle 97">
                        <a:extLst>
                          <a:ext uri="{FF2B5EF4-FFF2-40B4-BE49-F238E27FC236}">
                            <a16:creationId xmlns:a16="http://schemas.microsoft.com/office/drawing/2014/main" id="{27F98B1E-66C5-18BB-4F34-EBFF0E927457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99" name="Straight Connector 98">
                        <a:extLst>
                          <a:ext uri="{FF2B5EF4-FFF2-40B4-BE49-F238E27FC236}">
                            <a16:creationId xmlns:a16="http://schemas.microsoft.com/office/drawing/2014/main" id="{DD363F98-8C01-9ECD-AAEA-76ABD905C18D}"/>
                          </a:ext>
                        </a:extLst>
                      </p:cNvPr>
                      <p:cNvCxnSpPr>
                        <a:stCxn id="98" idx="3"/>
                        <a:endCxn id="98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8" name="Group 87">
                      <a:extLst>
                        <a:ext uri="{FF2B5EF4-FFF2-40B4-BE49-F238E27FC236}">
                          <a16:creationId xmlns:a16="http://schemas.microsoft.com/office/drawing/2014/main" id="{1851826F-ED84-A356-7D3E-F361421695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96" name="Rounded Rectangle 95">
                        <a:extLst>
                          <a:ext uri="{FF2B5EF4-FFF2-40B4-BE49-F238E27FC236}">
                            <a16:creationId xmlns:a16="http://schemas.microsoft.com/office/drawing/2014/main" id="{C3449730-44F7-7845-B94B-0A6345C4FAE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97" name="Straight Connector 96">
                        <a:extLst>
                          <a:ext uri="{FF2B5EF4-FFF2-40B4-BE49-F238E27FC236}">
                            <a16:creationId xmlns:a16="http://schemas.microsoft.com/office/drawing/2014/main" id="{92A67782-3F98-6999-A45B-E3C83BFF33E9}"/>
                          </a:ext>
                        </a:extLst>
                      </p:cNvPr>
                      <p:cNvCxnSpPr>
                        <a:stCxn id="96" idx="3"/>
                        <a:endCxn id="96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F769F5B0-8B26-2F30-4C85-C8654ECF80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16132" y="1261671"/>
                      <a:ext cx="304800" cy="152400"/>
                      <a:chOff x="6248400" y="1848809"/>
                      <a:chExt cx="304800" cy="152400"/>
                    </a:xfrm>
                  </p:grpSpPr>
                  <p:sp>
                    <p:nvSpPr>
                      <p:cNvPr id="94" name="Rounded Rectangle 93">
                        <a:extLst>
                          <a:ext uri="{FF2B5EF4-FFF2-40B4-BE49-F238E27FC236}">
                            <a16:creationId xmlns:a16="http://schemas.microsoft.com/office/drawing/2014/main" id="{FE217B24-570D-A7D7-BBB9-2E375420CC0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324600" y="1772609"/>
                        <a:ext cx="152400" cy="30480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cxnSp>
                    <p:nvCxnSpPr>
                      <p:cNvPr id="95" name="Straight Connector 94">
                        <a:extLst>
                          <a:ext uri="{FF2B5EF4-FFF2-40B4-BE49-F238E27FC236}">
                            <a16:creationId xmlns:a16="http://schemas.microsoft.com/office/drawing/2014/main" id="{2635180D-FFE6-F8A9-66D3-A11504201E08}"/>
                          </a:ext>
                        </a:extLst>
                      </p:cNvPr>
                      <p:cNvCxnSpPr>
                        <a:stCxn id="94" idx="3"/>
                        <a:endCxn id="94" idx="1"/>
                      </p:cNvCxnSpPr>
                      <p:nvPr/>
                    </p:nvCxnSpPr>
                    <p:spPr>
                      <a:xfrm>
                        <a:off x="6400800" y="1848809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FC16DAA7-1DDA-A173-7CCA-94FAF3CAE8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78730" y="1299771"/>
                      <a:ext cx="337170" cy="76200"/>
                      <a:chOff x="8606298" y="2190750"/>
                      <a:chExt cx="337170" cy="76200"/>
                    </a:xfrm>
                  </p:grpSpPr>
                  <p:sp>
                    <p:nvSpPr>
                      <p:cNvPr id="91" name="Oval 90">
                        <a:extLst>
                          <a:ext uri="{FF2B5EF4-FFF2-40B4-BE49-F238E27FC236}">
                            <a16:creationId xmlns:a16="http://schemas.microsoft.com/office/drawing/2014/main" id="{98ADB2E0-7D02-7636-9C28-2AC85E5ED7C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606298" y="2190750"/>
                        <a:ext cx="76201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92" name="Oval 91">
                        <a:extLst>
                          <a:ext uri="{FF2B5EF4-FFF2-40B4-BE49-F238E27FC236}">
                            <a16:creationId xmlns:a16="http://schemas.microsoft.com/office/drawing/2014/main" id="{18F059FF-B10A-0CEE-18E4-6336C1DBF90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736784" y="2190750"/>
                        <a:ext cx="76201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  <p:sp>
                    <p:nvSpPr>
                      <p:cNvPr id="93" name="Oval 92">
                        <a:extLst>
                          <a:ext uri="{FF2B5EF4-FFF2-40B4-BE49-F238E27FC236}">
                            <a16:creationId xmlns:a16="http://schemas.microsoft.com/office/drawing/2014/main" id="{F2A52105-6299-C40D-7A30-1986C342A45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867267" y="2190750"/>
                        <a:ext cx="76201" cy="762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RIMSON TEXT" panose="02000503000000000000" pitchFamily="2" charset="77"/>
                        </a:endParaRPr>
                      </a:p>
                    </p:txBody>
                  </p:sp>
                </p:grpSp>
              </p:grpSp>
            </p:grpSp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6CED5867-E140-9869-9BAB-0CE2E28131B6}"/>
                    </a:ext>
                  </a:extLst>
                </p:cNvPr>
                <p:cNvSpPr/>
                <p:nvPr/>
              </p:nvSpPr>
              <p:spPr>
                <a:xfrm rot="16200000">
                  <a:off x="5488076" y="3650283"/>
                  <a:ext cx="83127" cy="16625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8C29C938-B9AB-9102-127D-84F29C8B8E69}"/>
                    </a:ext>
                  </a:extLst>
                </p:cNvPr>
                <p:cNvCxnSpPr>
                  <a:stCxn id="74" idx="3"/>
                  <a:endCxn id="74" idx="1"/>
                </p:cNvCxnSpPr>
                <p:nvPr/>
              </p:nvCxnSpPr>
              <p:spPr>
                <a:xfrm>
                  <a:off x="5529640" y="3691847"/>
                  <a:ext cx="0" cy="83127"/>
                </a:xfrm>
                <a:prstGeom prst="line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B03CFF2E-DC17-BE71-C1A0-3AAAEDA6F1F1}"/>
                    </a:ext>
                  </a:extLst>
                </p:cNvPr>
                <p:cNvSpPr/>
                <p:nvPr/>
              </p:nvSpPr>
              <p:spPr>
                <a:xfrm rot="16200000">
                  <a:off x="5695894" y="3650283"/>
                  <a:ext cx="83127" cy="16625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8746859D-2E5D-B4AF-9B30-5088F74BA970}"/>
                    </a:ext>
                  </a:extLst>
                </p:cNvPr>
                <p:cNvCxnSpPr>
                  <a:stCxn id="76" idx="3"/>
                  <a:endCxn id="76" idx="1"/>
                </p:cNvCxnSpPr>
                <p:nvPr/>
              </p:nvCxnSpPr>
              <p:spPr>
                <a:xfrm>
                  <a:off x="5737458" y="3691847"/>
                  <a:ext cx="0" cy="83127"/>
                </a:xfrm>
                <a:prstGeom prst="line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56814FA2-384D-B780-9A9D-46A9AAFEDBFE}"/>
                    </a:ext>
                  </a:extLst>
                </p:cNvPr>
                <p:cNvSpPr/>
                <p:nvPr/>
              </p:nvSpPr>
              <p:spPr>
                <a:xfrm rot="16200000">
                  <a:off x="5906839" y="3650283"/>
                  <a:ext cx="83127" cy="16625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RIMSON TEXT" panose="02000503000000000000" pitchFamily="2" charset="77"/>
                  </a:endParaRPr>
                </a:p>
              </p:txBody>
            </p: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ECDF9DE-AFC0-0157-4966-B3DF3C2699B4}"/>
                    </a:ext>
                  </a:extLst>
                </p:cNvPr>
                <p:cNvCxnSpPr>
                  <a:stCxn id="78" idx="3"/>
                  <a:endCxn id="78" idx="1"/>
                </p:cNvCxnSpPr>
                <p:nvPr/>
              </p:nvCxnSpPr>
              <p:spPr>
                <a:xfrm>
                  <a:off x="5948403" y="3691847"/>
                  <a:ext cx="0" cy="83127"/>
                </a:xfrm>
                <a:prstGeom prst="line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0208E69-57FE-F03D-8703-B0AE70016459}"/>
                </a:ext>
              </a:extLst>
            </p:cNvPr>
            <p:cNvSpPr/>
            <p:nvPr/>
          </p:nvSpPr>
          <p:spPr>
            <a:xfrm rot="16200000">
              <a:off x="6105615" y="4540199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CFC847-D98C-C2FC-7A6C-21188DEB0023}"/>
                </a:ext>
              </a:extLst>
            </p:cNvPr>
            <p:cNvCxnSpPr>
              <a:stCxn id="22" idx="3"/>
              <a:endCxn id="22" idx="1"/>
            </p:cNvCxnSpPr>
            <p:nvPr/>
          </p:nvCxnSpPr>
          <p:spPr>
            <a:xfrm>
              <a:off x="6147178" y="458176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87A28A3-6649-2BE2-F7A8-0A0D81073284}"/>
                </a:ext>
              </a:extLst>
            </p:cNvPr>
            <p:cNvSpPr/>
            <p:nvPr/>
          </p:nvSpPr>
          <p:spPr>
            <a:xfrm rot="16200000">
              <a:off x="6313433" y="4540199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B52AF1-85B9-4C44-7E13-BCABB3C8E8B0}"/>
                </a:ext>
              </a:extLst>
            </p:cNvPr>
            <p:cNvCxnSpPr>
              <a:stCxn id="27" idx="3"/>
              <a:endCxn id="27" idx="1"/>
            </p:cNvCxnSpPr>
            <p:nvPr/>
          </p:nvCxnSpPr>
          <p:spPr>
            <a:xfrm>
              <a:off x="6354996" y="458176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BB650E1-D6D2-E203-5440-9531D35117FB}"/>
                </a:ext>
              </a:extLst>
            </p:cNvPr>
            <p:cNvSpPr/>
            <p:nvPr/>
          </p:nvSpPr>
          <p:spPr>
            <a:xfrm rot="16200000">
              <a:off x="6524378" y="4540199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22A0A3-A4C5-4B65-6CD6-17ABFD508791}"/>
                </a:ext>
              </a:extLst>
            </p:cNvPr>
            <p:cNvCxnSpPr>
              <a:stCxn id="29" idx="3"/>
              <a:endCxn id="29" idx="1"/>
            </p:cNvCxnSpPr>
            <p:nvPr/>
          </p:nvCxnSpPr>
          <p:spPr>
            <a:xfrm>
              <a:off x="6565941" y="4581762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7E43F16-7FF7-7519-7C19-2C44DB39DF11}"/>
                </a:ext>
              </a:extLst>
            </p:cNvPr>
            <p:cNvSpPr/>
            <p:nvPr/>
          </p:nvSpPr>
          <p:spPr>
            <a:xfrm rot="16200000">
              <a:off x="6730285" y="4540203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3AA3713-470D-BA12-03C7-DAF4C0CE1D1C}"/>
                </a:ext>
              </a:extLst>
            </p:cNvPr>
            <p:cNvCxnSpPr>
              <a:stCxn id="34" idx="3"/>
              <a:endCxn id="34" idx="1"/>
            </p:cNvCxnSpPr>
            <p:nvPr/>
          </p:nvCxnSpPr>
          <p:spPr>
            <a:xfrm>
              <a:off x="6771846" y="4581765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92EB1742-912B-A115-E608-5F18EDFDB03D}"/>
                </a:ext>
              </a:extLst>
            </p:cNvPr>
            <p:cNvSpPr/>
            <p:nvPr/>
          </p:nvSpPr>
          <p:spPr>
            <a:xfrm rot="16200000">
              <a:off x="6938104" y="4540197"/>
              <a:ext cx="83128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6BCE245-CD01-479B-F9CB-BD77C8D1A8FF}"/>
                </a:ext>
              </a:extLst>
            </p:cNvPr>
            <p:cNvCxnSpPr>
              <a:stCxn id="36" idx="3"/>
              <a:endCxn id="36" idx="1"/>
            </p:cNvCxnSpPr>
            <p:nvPr/>
          </p:nvCxnSpPr>
          <p:spPr>
            <a:xfrm>
              <a:off x="6979668" y="4581762"/>
              <a:ext cx="0" cy="831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31CF22B-B225-7E15-57B4-D79F183D6D41}"/>
                </a:ext>
              </a:extLst>
            </p:cNvPr>
            <p:cNvSpPr/>
            <p:nvPr/>
          </p:nvSpPr>
          <p:spPr>
            <a:xfrm rot="16200000">
              <a:off x="7149050" y="4540198"/>
              <a:ext cx="83127" cy="1662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RIMSON TEXT" panose="02000503000000000000" pitchFamily="2" charset="77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7939A0E-2BDB-A970-B453-83C46E5D9675}"/>
                </a:ext>
              </a:extLst>
            </p:cNvPr>
            <p:cNvCxnSpPr>
              <a:stCxn id="39" idx="3"/>
              <a:endCxn id="39" idx="1"/>
            </p:cNvCxnSpPr>
            <p:nvPr/>
          </p:nvCxnSpPr>
          <p:spPr>
            <a:xfrm>
              <a:off x="7190612" y="4581761"/>
              <a:ext cx="0" cy="8312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02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/>
      <p:bldP spid="606" grpId="0" animBg="1"/>
      <p:bldP spid="609" grpId="0" animBg="1"/>
      <p:bldP spid="6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53D93-96E3-9B8F-EB68-05ACF68AF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52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1733BA-86BD-461C-FC93-F62F5A6E2D2D}"/>
              </a:ext>
            </a:extLst>
          </p:cNvPr>
          <p:cNvSpPr/>
          <p:nvPr/>
        </p:nvSpPr>
        <p:spPr>
          <a:xfrm>
            <a:off x="979602" y="1657350"/>
            <a:ext cx="4572000" cy="201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3DCF2-5204-2C68-D6EE-A1F468EF4CEA}"/>
              </a:ext>
            </a:extLst>
          </p:cNvPr>
          <p:cNvSpPr/>
          <p:nvPr/>
        </p:nvSpPr>
        <p:spPr>
          <a:xfrm>
            <a:off x="990600" y="1657350"/>
            <a:ext cx="1143000" cy="54864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Header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CBAEF7-26CA-A2B6-4D1A-7E62286D8011}"/>
              </a:ext>
            </a:extLst>
          </p:cNvPr>
          <p:cNvGrpSpPr/>
          <p:nvPr/>
        </p:nvGrpSpPr>
        <p:grpSpPr>
          <a:xfrm>
            <a:off x="2133600" y="1657350"/>
            <a:ext cx="687414" cy="548640"/>
            <a:chOff x="7010400" y="1352550"/>
            <a:chExt cx="228600" cy="457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B81FE1-0018-865A-3279-4CD3E63E3C56}"/>
                </a:ext>
              </a:extLst>
            </p:cNvPr>
            <p:cNvSpPr/>
            <p:nvPr/>
          </p:nvSpPr>
          <p:spPr>
            <a:xfrm>
              <a:off x="7010400" y="1352550"/>
              <a:ext cx="2286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  <a:t>804</a:t>
              </a:r>
            </a:p>
          </p:txBody>
        </p:sp>
        <p:sp>
          <p:nvSpPr>
            <p:cNvPr id="17" name="Rectangle 16" hidden="1">
              <a:extLst>
                <a:ext uri="{FF2B5EF4-FFF2-40B4-BE49-F238E27FC236}">
                  <a16:creationId xmlns:a16="http://schemas.microsoft.com/office/drawing/2014/main" id="{7F0F40C6-E829-779D-744F-2E1918ABEF52}"/>
                </a:ext>
              </a:extLst>
            </p:cNvPr>
            <p:cNvSpPr/>
            <p:nvPr/>
          </p:nvSpPr>
          <p:spPr>
            <a:xfrm>
              <a:off x="7033260" y="1516856"/>
              <a:ext cx="182880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586655-9A31-1F71-0B90-AD7B8AC67912}"/>
              </a:ext>
            </a:extLst>
          </p:cNvPr>
          <p:cNvGrpSpPr/>
          <p:nvPr/>
        </p:nvGrpSpPr>
        <p:grpSpPr>
          <a:xfrm>
            <a:off x="2819400" y="1657350"/>
            <a:ext cx="687414" cy="548640"/>
            <a:chOff x="7239000" y="1352550"/>
            <a:chExt cx="228600" cy="457200"/>
          </a:xfrm>
          <a:solidFill>
            <a:schemeClr val="bg1">
              <a:lumMod val="75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EC893C-3083-E197-461A-7E3125B6D82D}"/>
                </a:ext>
              </a:extLst>
            </p:cNvPr>
            <p:cNvSpPr/>
            <p:nvPr/>
          </p:nvSpPr>
          <p:spPr>
            <a:xfrm>
              <a:off x="7239000" y="1352550"/>
              <a:ext cx="228600" cy="45720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  <a:t>924</a:t>
              </a:r>
            </a:p>
          </p:txBody>
        </p:sp>
        <p:sp>
          <p:nvSpPr>
            <p:cNvPr id="20" name="Rectangle 19" hidden="1">
              <a:extLst>
                <a:ext uri="{FF2B5EF4-FFF2-40B4-BE49-F238E27FC236}">
                  <a16:creationId xmlns:a16="http://schemas.microsoft.com/office/drawing/2014/main" id="{78EFFC02-321C-8AB0-87AC-2BAA8EC3F311}"/>
                </a:ext>
              </a:extLst>
            </p:cNvPr>
            <p:cNvSpPr/>
            <p:nvPr/>
          </p:nvSpPr>
          <p:spPr>
            <a:xfrm>
              <a:off x="7261860" y="1516856"/>
              <a:ext cx="182880" cy="64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659D69-2ED2-8A98-83C5-1881EBD3400A}"/>
              </a:ext>
            </a:extLst>
          </p:cNvPr>
          <p:cNvGrpSpPr/>
          <p:nvPr/>
        </p:nvGrpSpPr>
        <p:grpSpPr>
          <a:xfrm>
            <a:off x="3505200" y="1657350"/>
            <a:ext cx="687414" cy="548640"/>
            <a:chOff x="7467600" y="1352550"/>
            <a:chExt cx="228600" cy="457200"/>
          </a:xfrm>
          <a:solidFill>
            <a:schemeClr val="bg1">
              <a:lumMod val="75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B508DB-E9C4-F53C-C36D-04FB5ABCAE56}"/>
                </a:ext>
              </a:extLst>
            </p:cNvPr>
            <p:cNvSpPr/>
            <p:nvPr/>
          </p:nvSpPr>
          <p:spPr>
            <a:xfrm>
              <a:off x="7467600" y="1352550"/>
              <a:ext cx="228600" cy="45720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  <a:t>720</a:t>
              </a:r>
            </a:p>
          </p:txBody>
        </p:sp>
        <p:sp>
          <p:nvSpPr>
            <p:cNvPr id="23" name="Rectangle 22" hidden="1">
              <a:extLst>
                <a:ext uri="{FF2B5EF4-FFF2-40B4-BE49-F238E27FC236}">
                  <a16:creationId xmlns:a16="http://schemas.microsoft.com/office/drawing/2014/main" id="{85C94F9A-7D2B-27CA-3A91-8D7BE43EB3F8}"/>
                </a:ext>
              </a:extLst>
            </p:cNvPr>
            <p:cNvSpPr/>
            <p:nvPr/>
          </p:nvSpPr>
          <p:spPr>
            <a:xfrm>
              <a:off x="7490460" y="1516856"/>
              <a:ext cx="182880" cy="64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F1F94D-05B4-4D44-D41C-58F9B5CA4F38}"/>
              </a:ext>
            </a:extLst>
          </p:cNvPr>
          <p:cNvGrpSpPr/>
          <p:nvPr/>
        </p:nvGrpSpPr>
        <p:grpSpPr>
          <a:xfrm>
            <a:off x="4191000" y="1657350"/>
            <a:ext cx="687414" cy="548640"/>
            <a:chOff x="7696200" y="1352550"/>
            <a:chExt cx="228600" cy="457200"/>
          </a:xfrm>
          <a:solidFill>
            <a:schemeClr val="bg1">
              <a:lumMod val="75000"/>
            </a:schemeClr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524A2A-284E-2331-8E2F-EFE270226272}"/>
                </a:ext>
              </a:extLst>
            </p:cNvPr>
            <p:cNvSpPr/>
            <p:nvPr/>
          </p:nvSpPr>
          <p:spPr>
            <a:xfrm>
              <a:off x="7696200" y="1352550"/>
              <a:ext cx="228600" cy="45720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  <a:t>NULL</a:t>
              </a:r>
            </a:p>
          </p:txBody>
        </p:sp>
        <p:sp>
          <p:nvSpPr>
            <p:cNvPr id="26" name="Rectangle 25" hidden="1">
              <a:extLst>
                <a:ext uri="{FF2B5EF4-FFF2-40B4-BE49-F238E27FC236}">
                  <a16:creationId xmlns:a16="http://schemas.microsoft.com/office/drawing/2014/main" id="{D14E27CF-BFFA-3D14-720E-E291AB6C29AC}"/>
                </a:ext>
              </a:extLst>
            </p:cNvPr>
            <p:cNvSpPr/>
            <p:nvPr/>
          </p:nvSpPr>
          <p:spPr>
            <a:xfrm>
              <a:off x="7719060" y="1516856"/>
              <a:ext cx="182880" cy="64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5F147F-3C55-8754-A063-39D4CFA66052}"/>
              </a:ext>
            </a:extLst>
          </p:cNvPr>
          <p:cNvGrpSpPr/>
          <p:nvPr/>
        </p:nvGrpSpPr>
        <p:grpSpPr>
          <a:xfrm>
            <a:off x="3539922" y="3120390"/>
            <a:ext cx="2011680" cy="548640"/>
            <a:chOff x="7239000" y="3181350"/>
            <a:chExt cx="1371600" cy="457200"/>
          </a:xfrm>
          <a:solidFill>
            <a:schemeClr val="bg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2DDE348-BC83-C627-8B7B-41302C7E6FE6}"/>
                </a:ext>
              </a:extLst>
            </p:cNvPr>
            <p:cNvSpPr/>
            <p:nvPr/>
          </p:nvSpPr>
          <p:spPr>
            <a:xfrm>
              <a:off x="7239000" y="3181350"/>
              <a:ext cx="52705" cy="64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4C44B21-6621-ACA4-E47F-DA9F54E515B3}"/>
                </a:ext>
              </a:extLst>
            </p:cNvPr>
            <p:cNvSpPr/>
            <p:nvPr/>
          </p:nvSpPr>
          <p:spPr>
            <a:xfrm>
              <a:off x="7239000" y="3181350"/>
              <a:ext cx="1371600" cy="45720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  <a:t>Tuple A</a:t>
              </a:r>
              <a:br>
                <a:rPr lang="en-US" b="1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</a:br>
              <a:r>
                <a:rPr lang="en-US" i="1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  <a:t>(100 bytes)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32763E-F64E-3475-198E-85B134531827}"/>
              </a:ext>
            </a:extLst>
          </p:cNvPr>
          <p:cNvSpPr txBox="1"/>
          <p:nvPr/>
        </p:nvSpPr>
        <p:spPr>
          <a:xfrm>
            <a:off x="2358685" y="1435751"/>
            <a:ext cx="237245" cy="2260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sz="1800" i="0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#0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3A2231-6A7A-D009-28C5-CA32A1EF65B3}"/>
              </a:ext>
            </a:extLst>
          </p:cNvPr>
          <p:cNvSpPr txBox="1"/>
          <p:nvPr/>
        </p:nvSpPr>
        <p:spPr>
          <a:xfrm>
            <a:off x="3044485" y="1435751"/>
            <a:ext cx="237245" cy="2260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sz="1800" i="0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#1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63AD64-952C-D619-BEBB-2F522E44D6C9}"/>
              </a:ext>
            </a:extLst>
          </p:cNvPr>
          <p:cNvSpPr txBox="1"/>
          <p:nvPr/>
        </p:nvSpPr>
        <p:spPr>
          <a:xfrm>
            <a:off x="3730285" y="1435751"/>
            <a:ext cx="237245" cy="2260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sz="1800" i="0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#2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617CAE-742B-4C72-706E-1F0F40669283}"/>
              </a:ext>
            </a:extLst>
          </p:cNvPr>
          <p:cNvSpPr txBox="1"/>
          <p:nvPr/>
        </p:nvSpPr>
        <p:spPr>
          <a:xfrm>
            <a:off x="4416085" y="1435751"/>
            <a:ext cx="237245" cy="2260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sz="1800" i="0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#3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817B9D-C36A-5092-7989-BC739DE9BA0A}"/>
              </a:ext>
            </a:extLst>
          </p:cNvPr>
          <p:cNvSpPr txBox="1"/>
          <p:nvPr/>
        </p:nvSpPr>
        <p:spPr>
          <a:xfrm>
            <a:off x="1143000" y="2523351"/>
            <a:ext cx="22345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i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Empty Space on Page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20B651D-4EF5-1F4A-D6C9-19A479A0E2DC}"/>
              </a:ext>
            </a:extLst>
          </p:cNvPr>
          <p:cNvGrpSpPr/>
          <p:nvPr/>
        </p:nvGrpSpPr>
        <p:grpSpPr>
          <a:xfrm>
            <a:off x="979602" y="3120390"/>
            <a:ext cx="2560320" cy="548640"/>
            <a:chOff x="7239000" y="3181350"/>
            <a:chExt cx="1371600" cy="457200"/>
          </a:xfrm>
          <a:solidFill>
            <a:schemeClr val="bg1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FCD8665-ADC9-BE42-5BD9-E37DFDD4BE87}"/>
                </a:ext>
              </a:extLst>
            </p:cNvPr>
            <p:cNvSpPr/>
            <p:nvPr/>
          </p:nvSpPr>
          <p:spPr>
            <a:xfrm>
              <a:off x="7239000" y="3181350"/>
              <a:ext cx="52705" cy="64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ABB5288-BEB9-86EC-044B-84D67D360CD6}"/>
                </a:ext>
              </a:extLst>
            </p:cNvPr>
            <p:cNvSpPr/>
            <p:nvPr/>
          </p:nvSpPr>
          <p:spPr>
            <a:xfrm>
              <a:off x="7239000" y="3181350"/>
              <a:ext cx="1371600" cy="45720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  <a:t>Tuple B</a:t>
              </a:r>
              <a:br>
                <a:rPr lang="en-US" b="1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</a:br>
              <a:r>
                <a:rPr lang="en-US" i="1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  <a:t>(120 bytes)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2843F20-12A2-52DD-95D5-A2F006AD6579}"/>
              </a:ext>
            </a:extLst>
          </p:cNvPr>
          <p:cNvGrpSpPr/>
          <p:nvPr/>
        </p:nvGrpSpPr>
        <p:grpSpPr>
          <a:xfrm>
            <a:off x="3997122" y="2571750"/>
            <a:ext cx="1554480" cy="548640"/>
            <a:chOff x="7239000" y="3181350"/>
            <a:chExt cx="1371600" cy="457200"/>
          </a:xfrm>
          <a:solidFill>
            <a:schemeClr val="bg1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5CF052-3668-F335-D247-E9E4006B2313}"/>
                </a:ext>
              </a:extLst>
            </p:cNvPr>
            <p:cNvSpPr/>
            <p:nvPr/>
          </p:nvSpPr>
          <p:spPr>
            <a:xfrm>
              <a:off x="7239000" y="3181350"/>
              <a:ext cx="52705" cy="64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F528AD5-A066-E69C-A657-5562F0E0739A}"/>
                </a:ext>
              </a:extLst>
            </p:cNvPr>
            <p:cNvSpPr/>
            <p:nvPr/>
          </p:nvSpPr>
          <p:spPr>
            <a:xfrm>
              <a:off x="7239000" y="3181350"/>
              <a:ext cx="1371600" cy="457200"/>
            </a:xfrm>
            <a:prstGeom prst="rect">
              <a:avLst/>
            </a:prstGeom>
            <a:grpFill/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  <a:t>Tuple C</a:t>
              </a:r>
              <a:br>
                <a:rPr lang="en-US" b="1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</a:br>
              <a:r>
                <a:rPr lang="en-US" i="1" dirty="0">
                  <a:solidFill>
                    <a:schemeClr val="tx1"/>
                  </a:solidFill>
                  <a:latin typeface="Linux Biolinum O" panose="02000503000000000000" pitchFamily="50" charset="0"/>
                  <a:ea typeface="Linux Biolinum O" panose="02000503000000000000" pitchFamily="50" charset="0"/>
                  <a:cs typeface="Linux Biolinum O" panose="02000503000000000000" pitchFamily="50" charset="0"/>
                </a:rPr>
                <a:t>(84 bytes)</a:t>
              </a:r>
            </a:p>
          </p:txBody>
        </p:sp>
      </p:grp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81BE7E89-DAC5-8545-9358-AB50E22966B7}"/>
              </a:ext>
            </a:extLst>
          </p:cNvPr>
          <p:cNvSpPr txBox="1"/>
          <p:nvPr/>
        </p:nvSpPr>
        <p:spPr>
          <a:xfrm>
            <a:off x="3505200" y="394335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924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7338F9B3-F9DF-3242-9BA5-B36E0FA3A4C4}"/>
              </a:ext>
            </a:extLst>
          </p:cNvPr>
          <p:cNvSpPr txBox="1"/>
          <p:nvPr/>
        </p:nvSpPr>
        <p:spPr>
          <a:xfrm>
            <a:off x="772953" y="380172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804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365DA055-3F9D-B4EA-D92B-5172D72FC145}"/>
              </a:ext>
            </a:extLst>
          </p:cNvPr>
          <p:cNvSpPr txBox="1"/>
          <p:nvPr/>
        </p:nvSpPr>
        <p:spPr>
          <a:xfrm>
            <a:off x="6008802" y="2240994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720</a:t>
            </a:r>
          </a:p>
        </p:txBody>
      </p:sp>
    </p:spTree>
    <p:extLst>
      <p:ext uri="{BB962C8B-B14F-4D97-AF65-F5344CB8AC3E}">
        <p14:creationId xmlns:p14="http://schemas.microsoft.com/office/powerpoint/2010/main" val="5532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D70122-6519-4BC2-9255-4E6777CA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CATALOGS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3CF6F-639D-436D-9BDC-AAAE4982C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DBMS stores meta-data about databases in its internal catalogs.</a:t>
            </a:r>
          </a:p>
          <a:p>
            <a:pPr lvl="1"/>
            <a:r>
              <a:rPr lang="en-US" dirty="0"/>
              <a:t>Tables, columns, indexes, views</a:t>
            </a:r>
          </a:p>
          <a:p>
            <a:pPr lvl="1"/>
            <a:r>
              <a:rPr lang="en-US" dirty="0"/>
              <a:t>Users, permissions</a:t>
            </a:r>
          </a:p>
          <a:p>
            <a:pPr lvl="1"/>
            <a:r>
              <a:rPr lang="en-US" dirty="0"/>
              <a:t>Internal statistics</a:t>
            </a:r>
          </a:p>
          <a:p>
            <a:endParaRPr lang="en-US" sz="1200" dirty="0"/>
          </a:p>
          <a:p>
            <a:r>
              <a:rPr lang="en-US" dirty="0"/>
              <a:t>Almost every DBMS stores the database's catalog inside itself (i.e., as tables).</a:t>
            </a:r>
          </a:p>
          <a:p>
            <a:pPr lvl="1"/>
            <a:r>
              <a:rPr lang="en-US" dirty="0"/>
              <a:t>Wrap object abstraction around tuples.</a:t>
            </a:r>
          </a:p>
          <a:p>
            <a:pPr lvl="1"/>
            <a:r>
              <a:rPr lang="en-US" dirty="0"/>
              <a:t>Specialized code for "bootstrapping" catalog tables.</a:t>
            </a:r>
          </a:p>
          <a:p>
            <a:endParaRPr lang="en-US" sz="1200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5E685F85-8E8D-D96D-B6A7-72D1D652C78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02F5F5-2323-4FFF-A4B6-BBA7C8ED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CATALOGS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303DD-5A92-4AC4-8321-83E26657F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query the DBMS’s internal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INFORMATION_SCHEMA</a:t>
            </a:r>
            <a:r>
              <a:rPr lang="en-US" dirty="0"/>
              <a:t> catalog to get info about the database.</a:t>
            </a:r>
          </a:p>
          <a:p>
            <a:pPr lvl="1"/>
            <a:r>
              <a:rPr lang="en-US" dirty="0"/>
              <a:t>ANSI standard set of read-only views that provide info about all the tables, views, columns, and procedures in a database</a:t>
            </a:r>
          </a:p>
          <a:p>
            <a:endParaRPr lang="en-US" sz="1200" dirty="0"/>
          </a:p>
          <a:p>
            <a:r>
              <a:rPr lang="en-US" dirty="0"/>
              <a:t>DBMSs also have non-standard shortcuts to retrieve this information.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1FFF5EAB-B18C-C310-3AE8-30233141D5D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04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87834-ACE3-4B8D-AE01-CDBEF603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TABLE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30980-AD30-4DBE-A2FE-7DBF847AD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List all the tables in the current database: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E0B91A-9426-41D5-9D25-C0CC876C7A33}"/>
              </a:ext>
            </a:extLst>
          </p:cNvPr>
          <p:cNvGrpSpPr/>
          <p:nvPr/>
        </p:nvGrpSpPr>
        <p:grpSpPr>
          <a:xfrm>
            <a:off x="1801416" y="1733550"/>
            <a:ext cx="5029200" cy="923330"/>
            <a:chOff x="1801416" y="2992219"/>
            <a:chExt cx="4642338" cy="923330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5FD58A36-62D2-4736-86B2-3261064D9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416" y="2992219"/>
              <a:ext cx="4642338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SELECT</a:t>
              </a:r>
              <a:r>
                <a:rPr lang="en-US" sz="2000" b="0" dirty="0"/>
                <a:t> *</a:t>
              </a:r>
              <a:br>
                <a:rPr lang="en-US" sz="2000" b="0" dirty="0"/>
              </a:br>
              <a:r>
                <a:rPr lang="en-US" sz="2000" b="0" dirty="0"/>
                <a:t>  </a:t>
              </a:r>
              <a:r>
                <a:rPr lang="en-US" sz="2000" dirty="0"/>
                <a:t>FROM</a:t>
              </a:r>
              <a:r>
                <a:rPr lang="en-US" sz="2000" b="0" dirty="0"/>
                <a:t> </a:t>
              </a:r>
              <a:r>
                <a:rPr lang="en-US" sz="2000" dirty="0">
                  <a:solidFill>
                    <a:srgbClr val="C30037"/>
                  </a:solidFill>
                </a:rPr>
                <a:t>INFORMATION_SCHEMA.TABLES</a:t>
              </a:r>
            </a:p>
            <a:p>
              <a:r>
                <a:rPr lang="en-US" sz="2000" b="0" dirty="0"/>
                <a:t> </a:t>
              </a:r>
              <a:r>
                <a:rPr lang="en-US" sz="2000" dirty="0"/>
                <a:t>WHERE</a:t>
              </a:r>
              <a:r>
                <a:rPr lang="en-US" sz="2000" b="0" dirty="0"/>
                <a:t> </a:t>
              </a:r>
              <a:r>
                <a:rPr lang="en-US" sz="2000" b="0" dirty="0" err="1"/>
                <a:t>table_catalog</a:t>
              </a:r>
              <a:r>
                <a:rPr lang="en-US" sz="2000" b="0" dirty="0"/>
                <a:t> = '&lt;</a:t>
              </a:r>
              <a:r>
                <a:rPr lang="en-US" sz="2000" b="0" dirty="0" err="1"/>
                <a:t>db</a:t>
              </a:r>
              <a:r>
                <a:rPr lang="en-US" sz="2000" b="0" dirty="0"/>
                <a:t> name&gt;';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240284-1E4E-4669-A5D0-51C93F6F8CE3}"/>
                </a:ext>
              </a:extLst>
            </p:cNvPr>
            <p:cNvSpPr txBox="1"/>
            <p:nvPr/>
          </p:nvSpPr>
          <p:spPr>
            <a:xfrm>
              <a:off x="5771677" y="2992219"/>
              <a:ext cx="672077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SQL-92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64A5ED-34F3-4D52-8744-4B31BB93435B}"/>
              </a:ext>
            </a:extLst>
          </p:cNvPr>
          <p:cNvGrpSpPr/>
          <p:nvPr/>
        </p:nvGrpSpPr>
        <p:grpSpPr>
          <a:xfrm>
            <a:off x="2971800" y="2843371"/>
            <a:ext cx="3200400" cy="369332"/>
            <a:chOff x="1265381" y="3071971"/>
            <a:chExt cx="3200400" cy="369332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1F37CF30-17FC-4841-A9A0-A97EEB4D8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5381" y="3071971"/>
              <a:ext cx="32004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\d;</a:t>
              </a:r>
              <a:endParaRPr lang="en-US" sz="2000" b="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546777-2883-48F1-ABCE-5C0A1B6A8ED0}"/>
                </a:ext>
              </a:extLst>
            </p:cNvPr>
            <p:cNvSpPr txBox="1"/>
            <p:nvPr/>
          </p:nvSpPr>
          <p:spPr>
            <a:xfrm>
              <a:off x="3652866" y="3071971"/>
              <a:ext cx="812915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Postgres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6199368-8C9E-41B9-93ED-C704E3C85B0B}"/>
              </a:ext>
            </a:extLst>
          </p:cNvPr>
          <p:cNvGrpSpPr/>
          <p:nvPr/>
        </p:nvGrpSpPr>
        <p:grpSpPr>
          <a:xfrm>
            <a:off x="2971800" y="3399194"/>
            <a:ext cx="3200400" cy="369332"/>
            <a:chOff x="1265381" y="3627794"/>
            <a:chExt cx="3200400" cy="369332"/>
          </a:xfrm>
        </p:grpSpPr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14C402DD-A117-4175-9574-FE32DE3B1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5381" y="3627794"/>
              <a:ext cx="32004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SHOW TABLES;</a:t>
              </a:r>
              <a:endParaRPr lang="en-US" sz="2000" b="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328B31-DE6C-44F2-9BC3-EA95CF8549FD}"/>
                </a:ext>
              </a:extLst>
            </p:cNvPr>
            <p:cNvSpPr txBox="1"/>
            <p:nvPr/>
          </p:nvSpPr>
          <p:spPr>
            <a:xfrm>
              <a:off x="3745071" y="3627794"/>
              <a:ext cx="720710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MySQL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C12564-882D-4F83-9C90-DB7EA14D37A8}"/>
              </a:ext>
            </a:extLst>
          </p:cNvPr>
          <p:cNvGrpSpPr/>
          <p:nvPr/>
        </p:nvGrpSpPr>
        <p:grpSpPr>
          <a:xfrm>
            <a:off x="2971800" y="3955018"/>
            <a:ext cx="3200400" cy="369332"/>
            <a:chOff x="1265381" y="4183618"/>
            <a:chExt cx="3200400" cy="369332"/>
          </a:xfrm>
        </p:grpSpPr>
        <p:sp>
          <p:nvSpPr>
            <p:cNvPr id="20" name="Text Box 4">
              <a:extLst>
                <a:ext uri="{FF2B5EF4-FFF2-40B4-BE49-F238E27FC236}">
                  <a16:creationId xmlns:a16="http://schemas.microsoft.com/office/drawing/2014/main" id="{B66A70EC-F2DE-4F09-994E-9F1EF0AE3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5381" y="4183618"/>
              <a:ext cx="32004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.tables</a:t>
              </a:r>
              <a:endParaRPr lang="en-US" sz="2000" b="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7A8DEE-EFF2-4E63-8A79-22504C24FF41}"/>
                </a:ext>
              </a:extLst>
            </p:cNvPr>
            <p:cNvSpPr txBox="1"/>
            <p:nvPr/>
          </p:nvSpPr>
          <p:spPr>
            <a:xfrm>
              <a:off x="3801175" y="4183618"/>
              <a:ext cx="664606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SQLite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CA0356F4-10FD-B095-124E-AD2A947FAEB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4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87834-ACE3-4B8D-AE01-CDBEF603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TABLE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30980-AD30-4DBE-A2FE-7DBF847AD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List all the tables in the student table: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E0B91A-9426-41D5-9D25-C0CC876C7A33}"/>
              </a:ext>
            </a:extLst>
          </p:cNvPr>
          <p:cNvGrpSpPr/>
          <p:nvPr/>
        </p:nvGrpSpPr>
        <p:grpSpPr>
          <a:xfrm>
            <a:off x="1801416" y="1733550"/>
            <a:ext cx="5029200" cy="923330"/>
            <a:chOff x="1801416" y="2992219"/>
            <a:chExt cx="4642338" cy="923330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5FD58A36-62D2-4736-86B2-3261064D9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416" y="2992219"/>
              <a:ext cx="4642338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SELECT</a:t>
              </a:r>
              <a:r>
                <a:rPr lang="en-US" sz="2000" b="0" dirty="0"/>
                <a:t> *</a:t>
              </a:r>
              <a:br>
                <a:rPr lang="en-US" sz="2000" b="0" dirty="0"/>
              </a:br>
              <a:r>
                <a:rPr lang="en-US" sz="2000" b="0" dirty="0"/>
                <a:t>  </a:t>
              </a:r>
              <a:r>
                <a:rPr lang="en-US" sz="2000" dirty="0"/>
                <a:t>FROM</a:t>
              </a:r>
              <a:r>
                <a:rPr lang="en-US" sz="2000" b="0" dirty="0"/>
                <a:t> </a:t>
              </a:r>
              <a:r>
                <a:rPr lang="en-US" sz="2000" dirty="0">
                  <a:solidFill>
                    <a:srgbClr val="C30037"/>
                  </a:solidFill>
                </a:rPr>
                <a:t>INFORMATION_SCHEMA.TABLES</a:t>
              </a:r>
            </a:p>
            <a:p>
              <a:r>
                <a:rPr lang="en-US" sz="2000" b="0" dirty="0"/>
                <a:t> </a:t>
              </a:r>
              <a:r>
                <a:rPr lang="en-US" sz="2000" dirty="0"/>
                <a:t>WHERE</a:t>
              </a:r>
              <a:r>
                <a:rPr lang="en-US" sz="2000" b="0" dirty="0"/>
                <a:t> </a:t>
              </a:r>
              <a:r>
                <a:rPr lang="en-US" sz="2000" b="0" dirty="0" err="1"/>
                <a:t>table_name</a:t>
              </a:r>
              <a:r>
                <a:rPr lang="en-US" sz="2000" b="0" dirty="0"/>
                <a:t> = 'student'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240284-1E4E-4669-A5D0-51C93F6F8CE3}"/>
                </a:ext>
              </a:extLst>
            </p:cNvPr>
            <p:cNvSpPr txBox="1"/>
            <p:nvPr/>
          </p:nvSpPr>
          <p:spPr>
            <a:xfrm>
              <a:off x="5771677" y="2992219"/>
              <a:ext cx="672077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SQL-92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524B6C-3394-40DA-9192-B2540BDA46FF}"/>
              </a:ext>
            </a:extLst>
          </p:cNvPr>
          <p:cNvGrpSpPr/>
          <p:nvPr/>
        </p:nvGrpSpPr>
        <p:grpSpPr>
          <a:xfrm>
            <a:off x="2971800" y="2843371"/>
            <a:ext cx="3200400" cy="369332"/>
            <a:chOff x="1265381" y="3071971"/>
            <a:chExt cx="3200400" cy="369332"/>
          </a:xfrm>
        </p:grpSpPr>
        <p:sp>
          <p:nvSpPr>
            <p:cNvPr id="25" name="Text Box 4">
              <a:extLst>
                <a:ext uri="{FF2B5EF4-FFF2-40B4-BE49-F238E27FC236}">
                  <a16:creationId xmlns:a16="http://schemas.microsoft.com/office/drawing/2014/main" id="{7806374A-3EC1-4A5C-8271-55570D650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5381" y="3071971"/>
              <a:ext cx="32004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\d </a:t>
              </a:r>
              <a:r>
                <a:rPr lang="en-US" sz="2000" b="0" dirty="0"/>
                <a:t>student</a:t>
              </a:r>
              <a:r>
                <a:rPr lang="en-US" sz="2000" dirty="0"/>
                <a:t>;</a:t>
              </a:r>
              <a:endParaRPr lang="en-US" sz="2000" b="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786DBF-2A2C-49A3-A450-3CE712855673}"/>
                </a:ext>
              </a:extLst>
            </p:cNvPr>
            <p:cNvSpPr txBox="1"/>
            <p:nvPr/>
          </p:nvSpPr>
          <p:spPr>
            <a:xfrm>
              <a:off x="3652866" y="3071971"/>
              <a:ext cx="812915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Postgres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34BBFE-0B28-4761-8D06-1E3DC712B97C}"/>
              </a:ext>
            </a:extLst>
          </p:cNvPr>
          <p:cNvGrpSpPr/>
          <p:nvPr/>
        </p:nvGrpSpPr>
        <p:grpSpPr>
          <a:xfrm>
            <a:off x="2971800" y="3399194"/>
            <a:ext cx="3200400" cy="369332"/>
            <a:chOff x="1265381" y="3627794"/>
            <a:chExt cx="3200400" cy="369332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4D3A66B9-2C8F-4DD0-916F-A6944D086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5381" y="3627794"/>
              <a:ext cx="32004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DESCRIBE </a:t>
              </a:r>
              <a:r>
                <a:rPr lang="en-US" sz="2000" b="0" dirty="0"/>
                <a:t>student</a:t>
              </a:r>
              <a:r>
                <a:rPr lang="en-US" sz="2000" dirty="0"/>
                <a:t>;</a:t>
              </a:r>
              <a:endParaRPr lang="en-US" sz="2000" b="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4F6D87-8B4F-4D90-84DA-A34C672C28C0}"/>
                </a:ext>
              </a:extLst>
            </p:cNvPr>
            <p:cNvSpPr txBox="1"/>
            <p:nvPr/>
          </p:nvSpPr>
          <p:spPr>
            <a:xfrm>
              <a:off x="3745071" y="3627794"/>
              <a:ext cx="720710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MySQL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DAD632-CCEC-46CC-BEDB-5A12B954F3CD}"/>
              </a:ext>
            </a:extLst>
          </p:cNvPr>
          <p:cNvGrpSpPr/>
          <p:nvPr/>
        </p:nvGrpSpPr>
        <p:grpSpPr>
          <a:xfrm>
            <a:off x="2971800" y="3955018"/>
            <a:ext cx="3200400" cy="369332"/>
            <a:chOff x="1265381" y="4183618"/>
            <a:chExt cx="3200400" cy="369332"/>
          </a:xfrm>
        </p:grpSpPr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8AE8E768-253C-495B-BAE9-77D800BC2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5381" y="4183618"/>
              <a:ext cx="32004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.schema </a:t>
              </a:r>
              <a:r>
                <a:rPr lang="en-US" sz="2000" b="0" dirty="0"/>
                <a:t>student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9E7800-F22D-4AF6-A296-5658F485D02E}"/>
                </a:ext>
              </a:extLst>
            </p:cNvPr>
            <p:cNvSpPr txBox="1"/>
            <p:nvPr/>
          </p:nvSpPr>
          <p:spPr>
            <a:xfrm>
              <a:off x="3801175" y="4183618"/>
              <a:ext cx="664606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SQLite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2B0F6250-6255-04FD-789E-4018A0E14B9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2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E6AC21-92D4-4346-902C-09AD6F19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CHANGES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EA706-2BFC-4DB9-9B54-BDE12DE8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30037"/>
                </a:solidFill>
                <a:latin typeface="Consolas" panose="020B0609020204030204" pitchFamily="49" charset="0"/>
              </a:rPr>
              <a:t>ADD COLUMN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NSM</a:t>
            </a:r>
            <a:r>
              <a:rPr lang="en-US" dirty="0"/>
              <a:t>: Copy tuples into new region in memory.</a:t>
            </a:r>
          </a:p>
          <a:p>
            <a:pPr lvl="1"/>
            <a:r>
              <a:rPr lang="en-US" b="1" dirty="0"/>
              <a:t>DSM</a:t>
            </a:r>
            <a:r>
              <a:rPr lang="en-US" dirty="0"/>
              <a:t>: Just create the new column segment on disk. </a:t>
            </a:r>
            <a:endParaRPr lang="en-US" sz="1200" dirty="0"/>
          </a:p>
          <a:p>
            <a:r>
              <a:rPr lang="en-US" b="1" dirty="0">
                <a:solidFill>
                  <a:srgbClr val="C30037"/>
                </a:solidFill>
                <a:latin typeface="Consolas" panose="020B0609020204030204" pitchFamily="49" charset="0"/>
              </a:rPr>
              <a:t>DROP</a:t>
            </a:r>
            <a:r>
              <a:rPr lang="en-US" dirty="0">
                <a:solidFill>
                  <a:srgbClr val="C30037"/>
                </a:solidFill>
              </a:rPr>
              <a:t> </a:t>
            </a:r>
            <a:r>
              <a:rPr lang="en-US" b="1" dirty="0">
                <a:solidFill>
                  <a:srgbClr val="C30037"/>
                </a:solidFill>
                <a:latin typeface="Consolas" panose="020B0609020204030204" pitchFamily="49" charset="0"/>
              </a:rPr>
              <a:t>COLUMN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NSM #1</a:t>
            </a:r>
            <a:r>
              <a:rPr lang="en-US" dirty="0"/>
              <a:t>: Copy tuples into new region of memory.</a:t>
            </a:r>
          </a:p>
          <a:p>
            <a:pPr lvl="1"/>
            <a:r>
              <a:rPr lang="en-US" b="1" dirty="0"/>
              <a:t>NSM #2</a:t>
            </a:r>
            <a:r>
              <a:rPr lang="en-US" dirty="0"/>
              <a:t>: Mark column as "deprecated", clean up later.</a:t>
            </a:r>
          </a:p>
          <a:p>
            <a:pPr lvl="1"/>
            <a:r>
              <a:rPr lang="en-US" b="1" dirty="0"/>
              <a:t>DSM</a:t>
            </a:r>
            <a:r>
              <a:rPr lang="en-US" dirty="0"/>
              <a:t>: Just drop the column and free memory.</a:t>
            </a:r>
            <a:endParaRPr lang="en-US" sz="1400" dirty="0"/>
          </a:p>
          <a:p>
            <a:r>
              <a:rPr lang="en-US" b="1" dirty="0">
                <a:solidFill>
                  <a:srgbClr val="C30037"/>
                </a:solidFill>
                <a:latin typeface="Consolas" panose="020B0609020204030204" pitchFamily="49" charset="0"/>
              </a:rPr>
              <a:t>CHANGE</a:t>
            </a:r>
            <a:r>
              <a:rPr lang="en-US" dirty="0">
                <a:solidFill>
                  <a:srgbClr val="C30037"/>
                </a:solidFill>
              </a:rPr>
              <a:t> </a:t>
            </a:r>
            <a:r>
              <a:rPr lang="en-US" b="1" dirty="0">
                <a:solidFill>
                  <a:srgbClr val="C30037"/>
                </a:solidFill>
                <a:latin typeface="Consolas" panose="020B0609020204030204" pitchFamily="49" charset="0"/>
              </a:rPr>
              <a:t>COLUMN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Check whether the conversion is allowed to happen. Depends on default values.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05484D2E-C0AF-4397-20BE-ABE3E0EA366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4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0411BF-1B45-435B-8C8B-A5BE805A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FF14B-B6A8-47AD-BCE6-040E1701E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30037"/>
                </a:solidFill>
                <a:latin typeface="Consolas" panose="020B0609020204030204" pitchFamily="49" charset="0"/>
              </a:rPr>
              <a:t>CREATE</a:t>
            </a:r>
            <a:r>
              <a:rPr lang="en-US" dirty="0">
                <a:solidFill>
                  <a:srgbClr val="C30037"/>
                </a:solidFill>
              </a:rPr>
              <a:t> </a:t>
            </a:r>
            <a:r>
              <a:rPr lang="en-US" b="1" dirty="0">
                <a:solidFill>
                  <a:srgbClr val="C30037"/>
                </a:solidFill>
                <a:latin typeface="Consolas" panose="020B0609020204030204" pitchFamily="49" charset="0"/>
              </a:rPr>
              <a:t>INDEX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Scan the entire table and populate the index.</a:t>
            </a:r>
          </a:p>
          <a:p>
            <a:pPr lvl="1"/>
            <a:r>
              <a:rPr lang="en-US" dirty="0"/>
              <a:t>Have to record changes made by </a:t>
            </a:r>
            <a:r>
              <a:rPr lang="en-US" dirty="0" err="1"/>
              <a:t>txns</a:t>
            </a:r>
            <a:r>
              <a:rPr lang="en-US" dirty="0"/>
              <a:t> that modified the table while another </a:t>
            </a:r>
            <a:r>
              <a:rPr lang="en-US" dirty="0" err="1"/>
              <a:t>txn</a:t>
            </a:r>
            <a:r>
              <a:rPr lang="en-US" dirty="0"/>
              <a:t> was building the index.</a:t>
            </a:r>
          </a:p>
          <a:p>
            <a:pPr lvl="1"/>
            <a:r>
              <a:rPr lang="en-US" dirty="0"/>
              <a:t>When the scan completes, lock the table and resolve changes that were missed after the scan started.</a:t>
            </a:r>
            <a:endParaRPr lang="en-US" sz="1200" dirty="0"/>
          </a:p>
          <a:p>
            <a:r>
              <a:rPr lang="en-US" b="1" dirty="0">
                <a:solidFill>
                  <a:srgbClr val="C30037"/>
                </a:solidFill>
                <a:latin typeface="Consolas" panose="020B0609020204030204" pitchFamily="49" charset="0"/>
              </a:rPr>
              <a:t>DROP</a:t>
            </a:r>
            <a:r>
              <a:rPr lang="en-US" dirty="0">
                <a:solidFill>
                  <a:srgbClr val="C30037"/>
                </a:solidFill>
              </a:rPr>
              <a:t> </a:t>
            </a:r>
            <a:r>
              <a:rPr lang="en-US" b="1" dirty="0">
                <a:solidFill>
                  <a:srgbClr val="C30037"/>
                </a:solidFill>
                <a:latin typeface="Consolas" panose="020B0609020204030204" pitchFamily="49" charset="0"/>
              </a:rPr>
              <a:t>INDEX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Just drop the index logically from the catalog.</a:t>
            </a:r>
          </a:p>
          <a:p>
            <a:pPr lvl="1"/>
            <a:r>
              <a:rPr lang="en-US" dirty="0"/>
              <a:t>It only becomes "invisible" when the </a:t>
            </a:r>
            <a:r>
              <a:rPr lang="en-US" dirty="0" err="1"/>
              <a:t>txn</a:t>
            </a:r>
            <a:r>
              <a:rPr lang="en-US" dirty="0"/>
              <a:t> that dropped it commits. All existing </a:t>
            </a:r>
            <a:r>
              <a:rPr lang="en-US" dirty="0" err="1"/>
              <a:t>txns</a:t>
            </a:r>
            <a:r>
              <a:rPr lang="en-US" dirty="0"/>
              <a:t> will still have to update it.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A9C97D60-1FB8-563E-CBAC-6C461335A23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7AC71A-6B09-43A2-B140-9BBE21B2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Disk-oriented DBMS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621972-74FC-4D60-873C-3371EF3F5EE1}"/>
              </a:ext>
            </a:extLst>
          </p:cNvPr>
          <p:cNvCxnSpPr>
            <a:cxnSpLocks/>
          </p:cNvCxnSpPr>
          <p:nvPr/>
        </p:nvCxnSpPr>
        <p:spPr>
          <a:xfrm>
            <a:off x="332178" y="3093012"/>
            <a:ext cx="8186325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200518A-46C0-4DA4-B6DB-EB55AECCBC9C}"/>
              </a:ext>
            </a:extLst>
          </p:cNvPr>
          <p:cNvGrpSpPr/>
          <p:nvPr/>
        </p:nvGrpSpPr>
        <p:grpSpPr>
          <a:xfrm>
            <a:off x="411378" y="3407328"/>
            <a:ext cx="641131" cy="1262147"/>
            <a:chOff x="1568669" y="3809592"/>
            <a:chExt cx="641131" cy="1262147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853A74D5-25B7-41BA-A71D-8BEE0D09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68669" y="3809592"/>
              <a:ext cx="641131" cy="88537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96D244-CF8C-4AD5-88C4-19D3C55228A9}"/>
                </a:ext>
              </a:extLst>
            </p:cNvPr>
            <p:cNvSpPr txBox="1"/>
            <p:nvPr/>
          </p:nvSpPr>
          <p:spPr>
            <a:xfrm>
              <a:off x="1625540" y="4757807"/>
              <a:ext cx="527388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Disk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51D3B54-58BB-4042-9145-3E5AB7FA1352}"/>
              </a:ext>
            </a:extLst>
          </p:cNvPr>
          <p:cNvGrpSpPr/>
          <p:nvPr/>
        </p:nvGrpSpPr>
        <p:grpSpPr>
          <a:xfrm>
            <a:off x="228600" y="1695787"/>
            <a:ext cx="1006686" cy="1249168"/>
            <a:chOff x="1310302" y="2114550"/>
            <a:chExt cx="1006686" cy="1249168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7BE8DE9-20DB-40DE-B5B7-B9D92F1B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7162" y="2114550"/>
              <a:ext cx="472966" cy="9144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A2F9B17-4ED9-46FC-9DC4-58706FB4E180}"/>
                </a:ext>
              </a:extLst>
            </p:cNvPr>
            <p:cNvSpPr txBox="1"/>
            <p:nvPr/>
          </p:nvSpPr>
          <p:spPr>
            <a:xfrm>
              <a:off x="1310302" y="3049786"/>
              <a:ext cx="1006686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Memory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C009B63-159B-4FF3-A222-6585CC0FF0B8}"/>
              </a:ext>
            </a:extLst>
          </p:cNvPr>
          <p:cNvSpPr/>
          <p:nvPr/>
        </p:nvSpPr>
        <p:spPr>
          <a:xfrm>
            <a:off x="1708288" y="3287601"/>
            <a:ext cx="502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endParaRPr lang="en-US" sz="2800" b="1" i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35334-5ED7-8702-B6C9-5DE4CD572B92}"/>
              </a:ext>
            </a:extLst>
          </p:cNvPr>
          <p:cNvSpPr/>
          <p:nvPr/>
        </p:nvSpPr>
        <p:spPr>
          <a:xfrm>
            <a:off x="5639760" y="3399971"/>
            <a:ext cx="757854" cy="111253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32092-9ACB-4C91-80EF-FA52A7BB0234}"/>
              </a:ext>
            </a:extLst>
          </p:cNvPr>
          <p:cNvSpPr txBox="1"/>
          <p:nvPr/>
        </p:nvSpPr>
        <p:spPr>
          <a:xfrm rot="16200000">
            <a:off x="914550" y="3852868"/>
            <a:ext cx="1284005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0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pPr algn="ctr"/>
            <a:r>
              <a:rPr lang="en-US" dirty="0"/>
              <a:t>Database File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0B7F4D-5A08-43E5-94BA-42C170347CC4}"/>
              </a:ext>
            </a:extLst>
          </p:cNvPr>
          <p:cNvGrpSpPr/>
          <p:nvPr/>
        </p:nvGrpSpPr>
        <p:grpSpPr>
          <a:xfrm>
            <a:off x="2612083" y="3514827"/>
            <a:ext cx="640080" cy="914400"/>
            <a:chOff x="4724400" y="1577974"/>
            <a:chExt cx="640080" cy="914400"/>
          </a:xfrm>
        </p:grpSpPr>
        <p:sp>
          <p:nvSpPr>
            <p:cNvPr id="8" name="Page">
              <a:extLst>
                <a:ext uri="{FF2B5EF4-FFF2-40B4-BE49-F238E27FC236}">
                  <a16:creationId xmlns:a16="http://schemas.microsoft.com/office/drawing/2014/main" id="{B91D5588-558E-44C7-A440-8CAEC8A1FABC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28" name="Header">
              <a:extLst>
                <a:ext uri="{FF2B5EF4-FFF2-40B4-BE49-F238E27FC236}">
                  <a16:creationId xmlns:a16="http://schemas.microsoft.com/office/drawing/2014/main" id="{7D3BA458-710E-47B7-82F9-CF5F0D4125C1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FEBB9A-0127-495A-A48A-A94FABCDE7A6}"/>
              </a:ext>
            </a:extLst>
          </p:cNvPr>
          <p:cNvGrpSpPr/>
          <p:nvPr/>
        </p:nvGrpSpPr>
        <p:grpSpPr>
          <a:xfrm>
            <a:off x="1840678" y="3517666"/>
            <a:ext cx="640080" cy="914400"/>
            <a:chOff x="3561390" y="3873560"/>
            <a:chExt cx="640080" cy="9144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8E5F31-DBF9-4411-8368-AED4A32CF43F}"/>
                </a:ext>
              </a:extLst>
            </p:cNvPr>
            <p:cNvSpPr/>
            <p:nvPr/>
          </p:nvSpPr>
          <p:spPr>
            <a:xfrm>
              <a:off x="3561390" y="3873560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Directory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A548C45-09E6-42F9-A060-C4870F525039}"/>
                </a:ext>
              </a:extLst>
            </p:cNvPr>
            <p:cNvGrpSpPr/>
            <p:nvPr/>
          </p:nvGrpSpPr>
          <p:grpSpPr>
            <a:xfrm>
              <a:off x="3616768" y="4086347"/>
              <a:ext cx="529324" cy="604678"/>
              <a:chOff x="5303520" y="1828802"/>
              <a:chExt cx="822960" cy="94011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9CE32A3-5CF3-4C7D-9337-73D3EB10D1DF}"/>
                  </a:ext>
                </a:extLst>
              </p:cNvPr>
              <p:cNvGrpSpPr/>
              <p:nvPr/>
            </p:nvGrpSpPr>
            <p:grpSpPr>
              <a:xfrm>
                <a:off x="5303520" y="1828802"/>
                <a:ext cx="822960" cy="274320"/>
                <a:chOff x="5394960" y="1901190"/>
                <a:chExt cx="822960" cy="274320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68E8E5D-B7B3-45F2-A7D4-E6C7A40A94DF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12E27A1-E6B1-4F35-8B31-EC6E04A5B3C6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E79CE55-960F-45D0-B17A-4ED97CA62D09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70C7C3A-E264-4F65-BF7C-EBD7FF8A93F9}"/>
                  </a:ext>
                </a:extLst>
              </p:cNvPr>
              <p:cNvGrpSpPr/>
              <p:nvPr/>
            </p:nvGrpSpPr>
            <p:grpSpPr>
              <a:xfrm>
                <a:off x="5303520" y="2161700"/>
                <a:ext cx="822960" cy="274320"/>
                <a:chOff x="5394960" y="1901190"/>
                <a:chExt cx="822960" cy="27432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F316A5B-FF6D-4675-A578-FFEEE6E03278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DB87566-D686-47D9-9B44-E88A3D420846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703BED2-2726-42F1-9994-5BA2ABBD1F95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1FC4B44-12E0-47E5-B191-B6A658F3AC8F}"/>
                  </a:ext>
                </a:extLst>
              </p:cNvPr>
              <p:cNvGrpSpPr/>
              <p:nvPr/>
            </p:nvGrpSpPr>
            <p:grpSpPr>
              <a:xfrm>
                <a:off x="5303520" y="2494597"/>
                <a:ext cx="822960" cy="274320"/>
                <a:chOff x="5394960" y="1901190"/>
                <a:chExt cx="822960" cy="27432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92B2422-C4A4-4F23-8854-3327F44C5010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9F8BC50-B485-4392-9F45-47D087BE6007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B46A1A4-2312-4F10-B892-6E4F4590C4B4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F818CF5-D65D-4843-8483-993B0EBBF6CE}"/>
              </a:ext>
            </a:extLst>
          </p:cNvPr>
          <p:cNvGrpSpPr/>
          <p:nvPr/>
        </p:nvGrpSpPr>
        <p:grpSpPr>
          <a:xfrm>
            <a:off x="3383488" y="3514827"/>
            <a:ext cx="640080" cy="914400"/>
            <a:chOff x="4724400" y="1577974"/>
            <a:chExt cx="640080" cy="914400"/>
          </a:xfrm>
        </p:grpSpPr>
        <p:sp>
          <p:nvSpPr>
            <p:cNvPr id="63" name="Page">
              <a:extLst>
                <a:ext uri="{FF2B5EF4-FFF2-40B4-BE49-F238E27FC236}">
                  <a16:creationId xmlns:a16="http://schemas.microsoft.com/office/drawing/2014/main" id="{97E30EA3-2F15-4CF5-BFA4-2A6AB8350999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64" name="Header">
              <a:extLst>
                <a:ext uri="{FF2B5EF4-FFF2-40B4-BE49-F238E27FC236}">
                  <a16:creationId xmlns:a16="http://schemas.microsoft.com/office/drawing/2014/main" id="{467E2136-7D7D-4169-90EB-1A7B2A753263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AF907-A665-4519-B305-34C0673FD5D1}"/>
              </a:ext>
            </a:extLst>
          </p:cNvPr>
          <p:cNvGrpSpPr/>
          <p:nvPr/>
        </p:nvGrpSpPr>
        <p:grpSpPr>
          <a:xfrm>
            <a:off x="4154893" y="3514737"/>
            <a:ext cx="640080" cy="914400"/>
            <a:chOff x="4724400" y="1577974"/>
            <a:chExt cx="640080" cy="914400"/>
          </a:xfrm>
        </p:grpSpPr>
        <p:sp>
          <p:nvSpPr>
            <p:cNvPr id="66" name="Page">
              <a:extLst>
                <a:ext uri="{FF2B5EF4-FFF2-40B4-BE49-F238E27FC236}">
                  <a16:creationId xmlns:a16="http://schemas.microsoft.com/office/drawing/2014/main" id="{F1CBACCE-6F3C-4283-8D85-99CC99EADF9C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67" name="Header">
              <a:extLst>
                <a:ext uri="{FF2B5EF4-FFF2-40B4-BE49-F238E27FC236}">
                  <a16:creationId xmlns:a16="http://schemas.microsoft.com/office/drawing/2014/main" id="{0EFDA9A1-F4B9-4BA1-833D-F2E580AF1D1C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0D2508E-3762-48EF-A360-46625989DAB1}"/>
              </a:ext>
            </a:extLst>
          </p:cNvPr>
          <p:cNvSpPr txBox="1"/>
          <p:nvPr/>
        </p:nvSpPr>
        <p:spPr>
          <a:xfrm>
            <a:off x="6347876" y="347358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646464"/>
                </a:solidFill>
                <a:latin typeface="Inconsolata" panose="00000509000000000000" pitchFamily="49" charset="0"/>
              </a:rPr>
              <a:t>…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85B069-C1E1-4860-BB1F-C8E207F45224}"/>
              </a:ext>
            </a:extLst>
          </p:cNvPr>
          <p:cNvGrpSpPr/>
          <p:nvPr/>
        </p:nvGrpSpPr>
        <p:grpSpPr>
          <a:xfrm>
            <a:off x="6606166" y="3440412"/>
            <a:ext cx="974947" cy="1005840"/>
            <a:chOff x="7493306" y="3873561"/>
            <a:chExt cx="974947" cy="10058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7A5E9C-ACEC-40F9-B5B3-A50A1AFF2432}"/>
                </a:ext>
              </a:extLst>
            </p:cNvPr>
            <p:cNvSpPr txBox="1"/>
            <p:nvPr/>
          </p:nvSpPr>
          <p:spPr>
            <a:xfrm>
              <a:off x="7920026" y="4271523"/>
              <a:ext cx="548227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>
                  <a:solidFill>
                    <a:srgbClr val="646464"/>
                  </a:solidFill>
                  <a:latin typeface="Proxima Nova Rg" panose="02000506030000020004" pitchFamily="50" charset="0"/>
                </a:defRPr>
              </a:lvl1pPr>
            </a:lstStyle>
            <a:p>
              <a:r>
                <a:rPr lang="en-US" b="1" i="1" dirty="0">
                  <a:latin typeface="Crimson Text" panose="02000503000000000000" pitchFamily="2" charset="0"/>
                </a:rPr>
                <a:t>Pages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555A1515-66E3-4D21-BFB0-516C775407B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93306" y="3873561"/>
              <a:ext cx="365760" cy="1005840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solidFill>
                  <a:srgbClr val="F76D6D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D1DC587-D586-45F2-8114-77FF0E899B43}"/>
              </a:ext>
            </a:extLst>
          </p:cNvPr>
          <p:cNvGrpSpPr/>
          <p:nvPr/>
        </p:nvGrpSpPr>
        <p:grpSpPr>
          <a:xfrm>
            <a:off x="1425747" y="1526823"/>
            <a:ext cx="2842861" cy="1371600"/>
            <a:chOff x="1594044" y="1754309"/>
            <a:chExt cx="2842861" cy="137160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F2B78D3-DE25-4EDD-8252-4A39A25F37B0}"/>
                </a:ext>
              </a:extLst>
            </p:cNvPr>
            <p:cNvSpPr txBox="1"/>
            <p:nvPr/>
          </p:nvSpPr>
          <p:spPr>
            <a:xfrm rot="16200000">
              <a:off x="1157386" y="2309305"/>
              <a:ext cx="1134926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ctr"/>
              <a:r>
                <a:rPr lang="en-US" dirty="0"/>
                <a:t>Buffer Pool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EBE950-EBC7-4D4E-AA26-06D2CD2F80D1}"/>
                </a:ext>
              </a:extLst>
            </p:cNvPr>
            <p:cNvSpPr/>
            <p:nvPr/>
          </p:nvSpPr>
          <p:spPr>
            <a:xfrm>
              <a:off x="1876585" y="1754309"/>
              <a:ext cx="256032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83DE658-C14D-4646-BD6F-7906C2BE8143}"/>
              </a:ext>
            </a:extLst>
          </p:cNvPr>
          <p:cNvGrpSpPr/>
          <p:nvPr/>
        </p:nvGrpSpPr>
        <p:grpSpPr>
          <a:xfrm>
            <a:off x="2636648" y="1755423"/>
            <a:ext cx="640080" cy="914400"/>
            <a:chOff x="2804945" y="1923363"/>
            <a:chExt cx="640080" cy="914400"/>
          </a:xfrm>
        </p:grpSpPr>
        <p:sp>
          <p:nvSpPr>
            <p:cNvPr id="78" name="Page">
              <a:extLst>
                <a:ext uri="{FF2B5EF4-FFF2-40B4-BE49-F238E27FC236}">
                  <a16:creationId xmlns:a16="http://schemas.microsoft.com/office/drawing/2014/main" id="{11264445-A43F-4777-A530-8FC8091EA42E}"/>
                </a:ext>
              </a:extLst>
            </p:cNvPr>
            <p:cNvSpPr/>
            <p:nvPr/>
          </p:nvSpPr>
          <p:spPr>
            <a:xfrm>
              <a:off x="2804945" y="1923363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79" name="Header">
              <a:extLst>
                <a:ext uri="{FF2B5EF4-FFF2-40B4-BE49-F238E27FC236}">
                  <a16:creationId xmlns:a16="http://schemas.microsoft.com/office/drawing/2014/main" id="{54663128-A766-4B9B-A3DA-E1CEB33177A0}"/>
                </a:ext>
              </a:extLst>
            </p:cNvPr>
            <p:cNvSpPr/>
            <p:nvPr/>
          </p:nvSpPr>
          <p:spPr>
            <a:xfrm>
              <a:off x="2804945" y="1923363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05A2323-AC62-47C5-ADD8-0309F2AA9ABF}"/>
              </a:ext>
            </a:extLst>
          </p:cNvPr>
          <p:cNvGrpSpPr/>
          <p:nvPr/>
        </p:nvGrpSpPr>
        <p:grpSpPr>
          <a:xfrm>
            <a:off x="4926298" y="3514827"/>
            <a:ext cx="640080" cy="914400"/>
            <a:chOff x="4724400" y="1577974"/>
            <a:chExt cx="640080" cy="914400"/>
          </a:xfrm>
        </p:grpSpPr>
        <p:sp>
          <p:nvSpPr>
            <p:cNvPr id="86" name="Page">
              <a:extLst>
                <a:ext uri="{FF2B5EF4-FFF2-40B4-BE49-F238E27FC236}">
                  <a16:creationId xmlns:a16="http://schemas.microsoft.com/office/drawing/2014/main" id="{DE4D7805-D19E-4AE5-8738-04419493A620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  <p:sp>
          <p:nvSpPr>
            <p:cNvPr id="87" name="Header">
              <a:extLst>
                <a:ext uri="{FF2B5EF4-FFF2-40B4-BE49-F238E27FC236}">
                  <a16:creationId xmlns:a16="http://schemas.microsoft.com/office/drawing/2014/main" id="{28342D0E-79CB-47F1-B262-DCD3621E93A6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8F0049-77B6-4CCD-B6FA-A5F41C0FBC05}"/>
              </a:ext>
            </a:extLst>
          </p:cNvPr>
          <p:cNvGrpSpPr/>
          <p:nvPr/>
        </p:nvGrpSpPr>
        <p:grpSpPr>
          <a:xfrm>
            <a:off x="5697704" y="3514737"/>
            <a:ext cx="640080" cy="914400"/>
            <a:chOff x="4724400" y="1577974"/>
            <a:chExt cx="640080" cy="914400"/>
          </a:xfrm>
        </p:grpSpPr>
        <p:sp>
          <p:nvSpPr>
            <p:cNvPr id="89" name="Page">
              <a:extLst>
                <a:ext uri="{FF2B5EF4-FFF2-40B4-BE49-F238E27FC236}">
                  <a16:creationId xmlns:a16="http://schemas.microsoft.com/office/drawing/2014/main" id="{3D6AFEDC-B5B1-44AE-948E-647019F6672B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5</a:t>
              </a:r>
            </a:p>
          </p:txBody>
        </p:sp>
        <p:sp>
          <p:nvSpPr>
            <p:cNvPr id="90" name="Header">
              <a:extLst>
                <a:ext uri="{FF2B5EF4-FFF2-40B4-BE49-F238E27FC236}">
                  <a16:creationId xmlns:a16="http://schemas.microsoft.com/office/drawing/2014/main" id="{C553FB89-4776-4AD1-9394-5EC7505CDE5F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9C5A3F94-3CAC-4C5D-8016-FA94A6CC33DD}"/>
              </a:ext>
            </a:extLst>
          </p:cNvPr>
          <p:cNvCxnSpPr>
            <a:cxnSpLocks/>
            <a:endCxn id="74" idx="0"/>
          </p:cNvCxnSpPr>
          <p:nvPr/>
        </p:nvCxnSpPr>
        <p:spPr>
          <a:xfrm rot="10800000" flipV="1">
            <a:off x="2988449" y="1289015"/>
            <a:ext cx="3289713" cy="237807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49C7BD9F-A173-45D6-AAC6-5AF22FF9E693}"/>
              </a:ext>
            </a:extLst>
          </p:cNvPr>
          <p:cNvSpPr txBox="1"/>
          <p:nvPr/>
        </p:nvSpPr>
        <p:spPr>
          <a:xfrm>
            <a:off x="4646541" y="1003173"/>
            <a:ext cx="965009" cy="1831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Get Page #2</a:t>
            </a:r>
          </a:p>
        </p:txBody>
      </p:sp>
      <p:sp>
        <p:nvSpPr>
          <p:cNvPr id="107" name="Right Arrow 6">
            <a:extLst>
              <a:ext uri="{FF2B5EF4-FFF2-40B4-BE49-F238E27FC236}">
                <a16:creationId xmlns:a16="http://schemas.microsoft.com/office/drawing/2014/main" id="{F67A6511-38AD-400B-8F02-646642B1E03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82836" y="2999584"/>
            <a:ext cx="457200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E912CD2-FC34-4520-A26B-243FA2555847}"/>
              </a:ext>
            </a:extLst>
          </p:cNvPr>
          <p:cNvGrpSpPr/>
          <p:nvPr/>
        </p:nvGrpSpPr>
        <p:grpSpPr>
          <a:xfrm>
            <a:off x="1840678" y="1755423"/>
            <a:ext cx="640080" cy="914400"/>
            <a:chOff x="3561390" y="3873560"/>
            <a:chExt cx="640080" cy="91440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A5C29E3-C5BE-4238-B4CB-F3B8C913A4E7}"/>
                </a:ext>
              </a:extLst>
            </p:cNvPr>
            <p:cNvSpPr/>
            <p:nvPr/>
          </p:nvSpPr>
          <p:spPr>
            <a:xfrm>
              <a:off x="3561390" y="3873560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Directory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2C4EF1E-136B-48CD-AA00-9F4D991BDE0B}"/>
                </a:ext>
              </a:extLst>
            </p:cNvPr>
            <p:cNvGrpSpPr/>
            <p:nvPr/>
          </p:nvGrpSpPr>
          <p:grpSpPr>
            <a:xfrm>
              <a:off x="3616768" y="4086347"/>
              <a:ext cx="529324" cy="604678"/>
              <a:chOff x="5303520" y="1828802"/>
              <a:chExt cx="822960" cy="940115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4E52C8F-8D7F-4A5C-9195-05CB3261879D}"/>
                  </a:ext>
                </a:extLst>
              </p:cNvPr>
              <p:cNvGrpSpPr/>
              <p:nvPr/>
            </p:nvGrpSpPr>
            <p:grpSpPr>
              <a:xfrm>
                <a:off x="5303520" y="1828802"/>
                <a:ext cx="822960" cy="274320"/>
                <a:chOff x="5394960" y="1901190"/>
                <a:chExt cx="822960" cy="274320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D0E56785-317E-4A28-8630-4502CD81F9FE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13C7D10-6B07-4CA8-9682-9DF34825E4C3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70D2C47-1CEB-43E5-BF51-7BF1D7ED1089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D9D2D23A-6F49-4786-B2E0-EC5821986101}"/>
                  </a:ext>
                </a:extLst>
              </p:cNvPr>
              <p:cNvGrpSpPr/>
              <p:nvPr/>
            </p:nvGrpSpPr>
            <p:grpSpPr>
              <a:xfrm>
                <a:off x="5303520" y="2161700"/>
                <a:ext cx="822960" cy="274320"/>
                <a:chOff x="5394960" y="1901190"/>
                <a:chExt cx="822960" cy="274320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C9E5F96E-D589-4AC1-B7AD-062D92604CC2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1ADF9D46-B35D-4CB9-B250-FA239490CA1E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9C00C3A-019A-4048-99BC-8CB3E60A3B8E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23651D1-C8C8-4F5E-9C49-0124CFCA61A6}"/>
                  </a:ext>
                </a:extLst>
              </p:cNvPr>
              <p:cNvGrpSpPr/>
              <p:nvPr/>
            </p:nvGrpSpPr>
            <p:grpSpPr>
              <a:xfrm>
                <a:off x="5303520" y="2494597"/>
                <a:ext cx="822960" cy="274320"/>
                <a:chOff x="5394960" y="1901190"/>
                <a:chExt cx="822960" cy="274320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F770D4B-19E8-4564-9739-5FC06B2814EF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49A9E567-8E92-4BEF-AA33-6C7A677CD4D2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92AB159E-7C3F-4185-B7EE-5AD36AD472AA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2D0A6FB-65AD-4097-901E-615DED19DF3F}"/>
              </a:ext>
            </a:extLst>
          </p:cNvPr>
          <p:cNvGrpSpPr/>
          <p:nvPr/>
        </p:nvGrpSpPr>
        <p:grpSpPr>
          <a:xfrm>
            <a:off x="1840678" y="1755423"/>
            <a:ext cx="2232018" cy="914400"/>
            <a:chOff x="2008975" y="1982909"/>
            <a:chExt cx="2232018" cy="914400"/>
          </a:xfrm>
        </p:grpSpPr>
        <p:sp>
          <p:nvSpPr>
            <p:cNvPr id="127" name="Page">
              <a:extLst>
                <a:ext uri="{FF2B5EF4-FFF2-40B4-BE49-F238E27FC236}">
                  <a16:creationId xmlns:a16="http://schemas.microsoft.com/office/drawing/2014/main" id="{012D4592-D543-4B60-89BB-03332F34D67C}"/>
                </a:ext>
              </a:extLst>
            </p:cNvPr>
            <p:cNvSpPr/>
            <p:nvPr/>
          </p:nvSpPr>
          <p:spPr>
            <a:xfrm>
              <a:off x="2008975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8" name="Page">
              <a:extLst>
                <a:ext uri="{FF2B5EF4-FFF2-40B4-BE49-F238E27FC236}">
                  <a16:creationId xmlns:a16="http://schemas.microsoft.com/office/drawing/2014/main" id="{25B772C3-FCCD-4D2E-8787-B695A7E77E70}"/>
                </a:ext>
              </a:extLst>
            </p:cNvPr>
            <p:cNvSpPr/>
            <p:nvPr/>
          </p:nvSpPr>
          <p:spPr>
            <a:xfrm>
              <a:off x="2804945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9" name="Page">
              <a:extLst>
                <a:ext uri="{FF2B5EF4-FFF2-40B4-BE49-F238E27FC236}">
                  <a16:creationId xmlns:a16="http://schemas.microsoft.com/office/drawing/2014/main" id="{54CFA1FA-D84C-4EA7-A2F1-8096EFAC367E}"/>
                </a:ext>
              </a:extLst>
            </p:cNvPr>
            <p:cNvSpPr/>
            <p:nvPr/>
          </p:nvSpPr>
          <p:spPr>
            <a:xfrm>
              <a:off x="3600913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8C671818-CA61-40E4-8698-37E54929D50E}"/>
              </a:ext>
            </a:extLst>
          </p:cNvPr>
          <p:cNvSpPr txBox="1"/>
          <p:nvPr/>
        </p:nvSpPr>
        <p:spPr>
          <a:xfrm>
            <a:off x="6705600" y="1890370"/>
            <a:ext cx="2103120" cy="452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Interpret Page #2 layout</a:t>
            </a:r>
          </a:p>
        </p:txBody>
      </p:sp>
      <p:cxnSp>
        <p:nvCxnSpPr>
          <p:cNvPr id="135" name="Connector: Curved 134">
            <a:extLst>
              <a:ext uri="{FF2B5EF4-FFF2-40B4-BE49-F238E27FC236}">
                <a16:creationId xmlns:a16="http://schemas.microsoft.com/office/drawing/2014/main" id="{2748D884-CCB6-47E8-90FC-1AD367E71158}"/>
              </a:ext>
            </a:extLst>
          </p:cNvPr>
          <p:cNvCxnSpPr>
            <a:cxnSpLocks/>
          </p:cNvCxnSpPr>
          <p:nvPr/>
        </p:nvCxnSpPr>
        <p:spPr>
          <a:xfrm flipV="1">
            <a:off x="3291490" y="1536273"/>
            <a:ext cx="2986671" cy="4682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 hidden="1">
            <a:extLst>
              <a:ext uri="{FF2B5EF4-FFF2-40B4-BE49-F238E27FC236}">
                <a16:creationId xmlns:a16="http://schemas.microsoft.com/office/drawing/2014/main" id="{ED4F8F9E-EE89-4C5A-B83A-3EB5CFADCC8C}"/>
              </a:ext>
            </a:extLst>
          </p:cNvPr>
          <p:cNvGrpSpPr/>
          <p:nvPr/>
        </p:nvGrpSpPr>
        <p:grpSpPr>
          <a:xfrm>
            <a:off x="4087460" y="1278873"/>
            <a:ext cx="2361844" cy="683277"/>
            <a:chOff x="4087460" y="1278873"/>
            <a:chExt cx="2361844" cy="68327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A58F050-0D66-4846-A2FF-79B7D78BAE4C}"/>
                </a:ext>
              </a:extLst>
            </p:cNvPr>
            <p:cNvSpPr/>
            <p:nvPr/>
          </p:nvSpPr>
          <p:spPr>
            <a:xfrm>
              <a:off x="4087460" y="1617306"/>
              <a:ext cx="171143" cy="175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6D70708-A8AF-4875-8F11-CF60308760A0}"/>
                </a:ext>
              </a:extLst>
            </p:cNvPr>
            <p:cNvSpPr/>
            <p:nvPr/>
          </p:nvSpPr>
          <p:spPr>
            <a:xfrm>
              <a:off x="4087460" y="1786631"/>
              <a:ext cx="171143" cy="175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21EF2C9-E9E5-4863-B02A-854BCFFC099A}"/>
                </a:ext>
              </a:extLst>
            </p:cNvPr>
            <p:cNvSpPr/>
            <p:nvPr/>
          </p:nvSpPr>
          <p:spPr>
            <a:xfrm>
              <a:off x="6278161" y="1526130"/>
              <a:ext cx="171143" cy="172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EB23EA1-19CD-42CD-B241-FBADB70C8BF6}"/>
                </a:ext>
              </a:extLst>
            </p:cNvPr>
            <p:cNvSpPr/>
            <p:nvPr/>
          </p:nvSpPr>
          <p:spPr>
            <a:xfrm>
              <a:off x="6278161" y="1278873"/>
              <a:ext cx="171143" cy="172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715F986E-737A-48A8-B03E-D83D6381D682}"/>
              </a:ext>
            </a:extLst>
          </p:cNvPr>
          <p:cNvSpPr txBox="1"/>
          <p:nvPr/>
        </p:nvSpPr>
        <p:spPr>
          <a:xfrm>
            <a:off x="4847119" y="1655885"/>
            <a:ext cx="1453924" cy="1831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Pointer to Page #2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BC9471-123F-99FA-B582-70D51036474E}"/>
              </a:ext>
            </a:extLst>
          </p:cNvPr>
          <p:cNvGrpSpPr/>
          <p:nvPr/>
        </p:nvGrpSpPr>
        <p:grpSpPr>
          <a:xfrm>
            <a:off x="6155744" y="971550"/>
            <a:ext cx="1921456" cy="914400"/>
            <a:chOff x="6405478" y="1042145"/>
            <a:chExt cx="1921456" cy="9144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6B323FF-DA62-D7D6-72FF-4A36EB12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05478" y="1042145"/>
              <a:ext cx="923316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725B6-1D2C-4B81-CA17-FE7ABEAA9784}"/>
                </a:ext>
              </a:extLst>
            </p:cNvPr>
            <p:cNvSpPr txBox="1"/>
            <p:nvPr/>
          </p:nvSpPr>
          <p:spPr>
            <a:xfrm>
              <a:off x="7376353" y="1245430"/>
              <a:ext cx="950581" cy="50783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Execution</a:t>
              </a:r>
              <a:b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</a:br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Engine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D202961-1C47-528B-58BC-905F6B45DBC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9F36AF5F-52D3-8D62-AAAE-8802FC40ECE0}"/>
              </a:ext>
            </a:extLst>
          </p:cNvPr>
          <p:cNvCxnSpPr>
            <a:cxnSpLocks/>
            <a:stCxn id="3" idx="2"/>
            <a:endCxn id="78" idx="3"/>
          </p:cNvCxnSpPr>
          <p:nvPr/>
        </p:nvCxnSpPr>
        <p:spPr>
          <a:xfrm rot="5400000">
            <a:off x="4783729" y="378949"/>
            <a:ext cx="326673" cy="3340674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EAE01F-3EAD-549F-7E7A-8E36260548B4}"/>
              </a:ext>
            </a:extLst>
          </p:cNvPr>
          <p:cNvSpPr txBox="1"/>
          <p:nvPr/>
        </p:nvSpPr>
        <p:spPr>
          <a:xfrm>
            <a:off x="4634368" y="2323431"/>
            <a:ext cx="2103120" cy="270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Update Page #2</a:t>
            </a:r>
          </a:p>
        </p:txBody>
      </p:sp>
      <p:cxnSp>
        <p:nvCxnSpPr>
          <p:cNvPr id="25" name="Connector: Curved 3">
            <a:extLst>
              <a:ext uri="{FF2B5EF4-FFF2-40B4-BE49-F238E27FC236}">
                <a16:creationId xmlns:a16="http://schemas.microsoft.com/office/drawing/2014/main" id="{47454C2B-8C38-7631-1A75-FFE3E6D41389}"/>
              </a:ext>
            </a:extLst>
          </p:cNvPr>
          <p:cNvCxnSpPr>
            <a:cxnSpLocks/>
            <a:stCxn id="128" idx="2"/>
            <a:endCxn id="63" idx="0"/>
          </p:cNvCxnSpPr>
          <p:nvPr/>
        </p:nvCxnSpPr>
        <p:spPr>
          <a:xfrm rot="16200000" flipH="1">
            <a:off x="2907606" y="2718905"/>
            <a:ext cx="845004" cy="746840"/>
          </a:xfrm>
          <a:prstGeom prst="bentConnector3">
            <a:avLst>
              <a:gd name="adj1" fmla="val 43034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3">
            <a:extLst>
              <a:ext uri="{FF2B5EF4-FFF2-40B4-BE49-F238E27FC236}">
                <a16:creationId xmlns:a16="http://schemas.microsoft.com/office/drawing/2014/main" id="{02608148-02CC-3F52-2406-3AB44E2E7C1C}"/>
              </a:ext>
            </a:extLst>
          </p:cNvPr>
          <p:cNvCxnSpPr>
            <a:cxnSpLocks/>
            <a:stCxn id="63" idx="0"/>
            <a:endCxn id="78" idx="2"/>
          </p:cNvCxnSpPr>
          <p:nvPr/>
        </p:nvCxnSpPr>
        <p:spPr>
          <a:xfrm rot="16200000" flipV="1">
            <a:off x="2907606" y="2718905"/>
            <a:ext cx="845004" cy="746840"/>
          </a:xfrm>
          <a:prstGeom prst="bentConnector3">
            <a:avLst>
              <a:gd name="adj1" fmla="val 56981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6AB4D-E8FD-465D-8565-4AA2F408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Pages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2F76F-28F1-4057-AC26-32FEC3211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layout scheme is called </a:t>
            </a:r>
            <a:r>
              <a:rPr lang="en-US" u="sng" dirty="0"/>
              <a:t>slotted pages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The slot array maps "slots" to the tuples' starting position offsets.</a:t>
            </a:r>
          </a:p>
          <a:p>
            <a:endParaRPr lang="en-US" sz="1200" dirty="0"/>
          </a:p>
          <a:p>
            <a:r>
              <a:rPr lang="en-US" dirty="0"/>
              <a:t>The header keeps track of:</a:t>
            </a:r>
          </a:p>
          <a:p>
            <a:pPr lvl="1"/>
            <a:r>
              <a:rPr lang="en-US" dirty="0"/>
              <a:t>The # of used slots</a:t>
            </a:r>
          </a:p>
          <a:p>
            <a:pPr lvl="1"/>
            <a:r>
              <a:rPr lang="en-US" dirty="0"/>
              <a:t>The offset of the starting location of the last slot used.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9FB9AC-1A22-4AB8-BE83-C84C16CB7491}"/>
              </a:ext>
            </a:extLst>
          </p:cNvPr>
          <p:cNvSpPr/>
          <p:nvPr/>
        </p:nvSpPr>
        <p:spPr>
          <a:xfrm>
            <a:off x="5867400" y="1620459"/>
            <a:ext cx="2743200" cy="228600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/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860C9-A7C7-4FFC-9C5E-9E59BDD1EFBB}"/>
              </a:ext>
            </a:extLst>
          </p:cNvPr>
          <p:cNvSpPr/>
          <p:nvPr/>
        </p:nvSpPr>
        <p:spPr>
          <a:xfrm>
            <a:off x="5867400" y="1620459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rgbClr val="C30037"/>
                </a:solidFill>
                <a:latin typeface="Inconsolata" panose="00000509000000000000" pitchFamily="49" charset="0"/>
              </a:rPr>
              <a:t>Header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0295BC-336A-46C3-AA91-F6CCB1C48930}"/>
              </a:ext>
            </a:extLst>
          </p:cNvPr>
          <p:cNvSpPr/>
          <p:nvPr/>
        </p:nvSpPr>
        <p:spPr>
          <a:xfrm>
            <a:off x="7924800" y="16204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B8B78C-96A6-4BA5-BAE1-5897064A1E50}"/>
              </a:ext>
            </a:extLst>
          </p:cNvPr>
          <p:cNvSpPr/>
          <p:nvPr/>
        </p:nvSpPr>
        <p:spPr>
          <a:xfrm>
            <a:off x="8153400" y="16204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213929-8677-4CAC-820B-E3FABA4E2AA9}"/>
              </a:ext>
            </a:extLst>
          </p:cNvPr>
          <p:cNvSpPr/>
          <p:nvPr/>
        </p:nvSpPr>
        <p:spPr>
          <a:xfrm>
            <a:off x="8382000" y="16204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742E6E-C59F-4EAF-B0A8-5140362A4F58}"/>
              </a:ext>
            </a:extLst>
          </p:cNvPr>
          <p:cNvSpPr/>
          <p:nvPr/>
        </p:nvSpPr>
        <p:spPr>
          <a:xfrm>
            <a:off x="5867400" y="20776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9E730F-A265-4327-B691-FE5BF7DD1265}"/>
              </a:ext>
            </a:extLst>
          </p:cNvPr>
          <p:cNvSpPr/>
          <p:nvPr/>
        </p:nvSpPr>
        <p:spPr>
          <a:xfrm>
            <a:off x="6096000" y="20776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A22C6B-2048-428A-AD76-8CFFFBC1F383}"/>
              </a:ext>
            </a:extLst>
          </p:cNvPr>
          <p:cNvSpPr/>
          <p:nvPr/>
        </p:nvSpPr>
        <p:spPr>
          <a:xfrm>
            <a:off x="6324600" y="20776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33" name="Right Arrow 6">
            <a:extLst>
              <a:ext uri="{FF2B5EF4-FFF2-40B4-BE49-F238E27FC236}">
                <a16:creationId xmlns:a16="http://schemas.microsoft.com/office/drawing/2014/main" id="{481A1A6B-7EAF-4C3D-A31E-2C75FCD471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8135" y="2123379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A35BE3-CF79-4C05-BE90-355E8AF48BE2}"/>
              </a:ext>
            </a:extLst>
          </p:cNvPr>
          <p:cNvSpPr/>
          <p:nvPr/>
        </p:nvSpPr>
        <p:spPr>
          <a:xfrm>
            <a:off x="5867400" y="3449259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38" name="Right Arrow 6">
            <a:extLst>
              <a:ext uri="{FF2B5EF4-FFF2-40B4-BE49-F238E27FC236}">
                <a16:creationId xmlns:a16="http://schemas.microsoft.com/office/drawing/2014/main" id="{F940FF75-5829-4BF6-8937-C20330074F0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5931217" y="3037779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571563-6E47-4499-8499-6B8897CF13B7}"/>
              </a:ext>
            </a:extLst>
          </p:cNvPr>
          <p:cNvGrpSpPr/>
          <p:nvPr/>
        </p:nvGrpSpPr>
        <p:grpSpPr>
          <a:xfrm>
            <a:off x="7010400" y="1620459"/>
            <a:ext cx="228600" cy="457200"/>
            <a:chOff x="7010400" y="1352550"/>
            <a:chExt cx="228600" cy="4572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4EF20F-E98C-458C-A2B9-E0214CEF380D}"/>
                </a:ext>
              </a:extLst>
            </p:cNvPr>
            <p:cNvSpPr/>
            <p:nvPr/>
          </p:nvSpPr>
          <p:spPr>
            <a:xfrm>
              <a:off x="7010400" y="1352550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1" name="Rectangle 40" hidden="1">
              <a:extLst>
                <a:ext uri="{FF2B5EF4-FFF2-40B4-BE49-F238E27FC236}">
                  <a16:creationId xmlns:a16="http://schemas.microsoft.com/office/drawing/2014/main" id="{4DE5624B-62AF-4F0F-9B3E-2F06728C62B1}"/>
                </a:ext>
              </a:extLst>
            </p:cNvPr>
            <p:cNvSpPr/>
            <p:nvPr/>
          </p:nvSpPr>
          <p:spPr>
            <a:xfrm>
              <a:off x="7033260" y="1516856"/>
              <a:ext cx="182880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C5135C-2947-4690-86E5-01F80DA1C8AF}"/>
              </a:ext>
            </a:extLst>
          </p:cNvPr>
          <p:cNvGrpSpPr/>
          <p:nvPr/>
        </p:nvGrpSpPr>
        <p:grpSpPr>
          <a:xfrm>
            <a:off x="7239000" y="1620459"/>
            <a:ext cx="228600" cy="457200"/>
            <a:chOff x="7239000" y="1352550"/>
            <a:chExt cx="228600" cy="4572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6544E4-82EA-497D-A53F-8312097E9DA6}"/>
                </a:ext>
              </a:extLst>
            </p:cNvPr>
            <p:cNvSpPr/>
            <p:nvPr/>
          </p:nvSpPr>
          <p:spPr>
            <a:xfrm>
              <a:off x="7239000" y="1352550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3" name="Rectangle 42" hidden="1">
              <a:extLst>
                <a:ext uri="{FF2B5EF4-FFF2-40B4-BE49-F238E27FC236}">
                  <a16:creationId xmlns:a16="http://schemas.microsoft.com/office/drawing/2014/main" id="{C2B4399D-9E91-4C61-BFF4-D5EDA4D1EBAD}"/>
                </a:ext>
              </a:extLst>
            </p:cNvPr>
            <p:cNvSpPr/>
            <p:nvPr/>
          </p:nvSpPr>
          <p:spPr>
            <a:xfrm>
              <a:off x="7261860" y="1516856"/>
              <a:ext cx="182880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3EB9C3-EDBD-4FE8-8AB7-D5A6C6A6C939}"/>
              </a:ext>
            </a:extLst>
          </p:cNvPr>
          <p:cNvGrpSpPr/>
          <p:nvPr/>
        </p:nvGrpSpPr>
        <p:grpSpPr>
          <a:xfrm>
            <a:off x="7467600" y="1620459"/>
            <a:ext cx="228600" cy="457200"/>
            <a:chOff x="7467600" y="1352550"/>
            <a:chExt cx="228600" cy="4572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76B161-2436-460B-84B1-6F4A33933FF1}"/>
                </a:ext>
              </a:extLst>
            </p:cNvPr>
            <p:cNvSpPr/>
            <p:nvPr/>
          </p:nvSpPr>
          <p:spPr>
            <a:xfrm>
              <a:off x="7467600" y="1352550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4" name="Rectangle 43" hidden="1">
              <a:extLst>
                <a:ext uri="{FF2B5EF4-FFF2-40B4-BE49-F238E27FC236}">
                  <a16:creationId xmlns:a16="http://schemas.microsoft.com/office/drawing/2014/main" id="{E089994E-36DF-4A52-AF9D-CDF559428539}"/>
                </a:ext>
              </a:extLst>
            </p:cNvPr>
            <p:cNvSpPr/>
            <p:nvPr/>
          </p:nvSpPr>
          <p:spPr>
            <a:xfrm>
              <a:off x="7490460" y="1516856"/>
              <a:ext cx="182880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ED4D331-2EAF-4C56-8C70-21C2BE7A590C}"/>
              </a:ext>
            </a:extLst>
          </p:cNvPr>
          <p:cNvGrpSpPr/>
          <p:nvPr/>
        </p:nvGrpSpPr>
        <p:grpSpPr>
          <a:xfrm>
            <a:off x="7696200" y="1620459"/>
            <a:ext cx="228600" cy="457200"/>
            <a:chOff x="7696200" y="1352550"/>
            <a:chExt cx="228600" cy="4572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BCAF58-F36C-4725-B4AC-FC0BE6BBC104}"/>
                </a:ext>
              </a:extLst>
            </p:cNvPr>
            <p:cNvSpPr/>
            <p:nvPr/>
          </p:nvSpPr>
          <p:spPr>
            <a:xfrm>
              <a:off x="7696200" y="1352550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5" name="Rectangle 44" hidden="1">
              <a:extLst>
                <a:ext uri="{FF2B5EF4-FFF2-40B4-BE49-F238E27FC236}">
                  <a16:creationId xmlns:a16="http://schemas.microsoft.com/office/drawing/2014/main" id="{28C0C02E-2614-4E67-A50C-06E20BA5CD9F}"/>
                </a:ext>
              </a:extLst>
            </p:cNvPr>
            <p:cNvSpPr/>
            <p:nvPr/>
          </p:nvSpPr>
          <p:spPr>
            <a:xfrm>
              <a:off x="7719060" y="1516856"/>
              <a:ext cx="182880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40" name="Straight Arrow Connector 6">
            <a:extLst>
              <a:ext uri="{FF2B5EF4-FFF2-40B4-BE49-F238E27FC236}">
                <a16:creationId xmlns:a16="http://schemas.microsoft.com/office/drawing/2014/main" id="{45127226-2884-4B56-B130-78E321DDE541}"/>
              </a:ext>
            </a:extLst>
          </p:cNvPr>
          <p:cNvCxnSpPr>
            <a:cxnSpLocks/>
            <a:stCxn id="43" idx="2"/>
            <a:endCxn id="62" idx="0"/>
          </p:cNvCxnSpPr>
          <p:nvPr/>
        </p:nvCxnSpPr>
        <p:spPr bwMode="auto">
          <a:xfrm rot="5400000">
            <a:off x="5899627" y="1995586"/>
            <a:ext cx="1600200" cy="13071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cxnSp>
        <p:nvCxnSpPr>
          <p:cNvPr id="52" name="Straight Arrow Connector 6">
            <a:extLst>
              <a:ext uri="{FF2B5EF4-FFF2-40B4-BE49-F238E27FC236}">
                <a16:creationId xmlns:a16="http://schemas.microsoft.com/office/drawing/2014/main" id="{EC56C530-31B9-4E43-A127-4024DA0C7424}"/>
              </a:ext>
            </a:extLst>
          </p:cNvPr>
          <p:cNvCxnSpPr>
            <a:cxnSpLocks/>
            <a:stCxn id="44" idx="2"/>
            <a:endCxn id="63" idx="0"/>
          </p:cNvCxnSpPr>
          <p:nvPr/>
        </p:nvCxnSpPr>
        <p:spPr bwMode="auto">
          <a:xfrm rot="5400000">
            <a:off x="6928327" y="2338486"/>
            <a:ext cx="1143000" cy="164147"/>
          </a:xfrm>
          <a:prstGeom prst="bentConnector3">
            <a:avLst>
              <a:gd name="adj1" fmla="val 64444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cxnSp>
        <p:nvCxnSpPr>
          <p:cNvPr id="56" name="Straight Arrow Connector 6">
            <a:extLst>
              <a:ext uri="{FF2B5EF4-FFF2-40B4-BE49-F238E27FC236}">
                <a16:creationId xmlns:a16="http://schemas.microsoft.com/office/drawing/2014/main" id="{214631A0-A166-44FF-BF05-7929E6A78A53}"/>
              </a:ext>
            </a:extLst>
          </p:cNvPr>
          <p:cNvCxnSpPr>
            <a:cxnSpLocks/>
            <a:stCxn id="45" idx="2"/>
            <a:endCxn id="59" idx="0"/>
          </p:cNvCxnSpPr>
          <p:nvPr/>
        </p:nvCxnSpPr>
        <p:spPr bwMode="auto">
          <a:xfrm rot="5400000">
            <a:off x="6509227" y="1690786"/>
            <a:ext cx="1143000" cy="1459547"/>
          </a:xfrm>
          <a:prstGeom prst="bentConnector3">
            <a:avLst>
              <a:gd name="adj1" fmla="val 78333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E4B2CE-37CB-4134-B673-31595B679964}"/>
              </a:ext>
            </a:extLst>
          </p:cNvPr>
          <p:cNvGrpSpPr/>
          <p:nvPr/>
        </p:nvGrpSpPr>
        <p:grpSpPr>
          <a:xfrm>
            <a:off x="6297614" y="2992059"/>
            <a:ext cx="1097280" cy="457200"/>
            <a:chOff x="6297614" y="2724150"/>
            <a:chExt cx="1097280" cy="4572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7828703-C5E4-4CAA-B271-1D8A8AE792AC}"/>
                </a:ext>
              </a:extLst>
            </p:cNvPr>
            <p:cNvSpPr/>
            <p:nvPr/>
          </p:nvSpPr>
          <p:spPr>
            <a:xfrm>
              <a:off x="6324600" y="2724150"/>
              <a:ext cx="52705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1F3D8F-AA0E-4592-AF25-31F21F419FC2}"/>
                </a:ext>
              </a:extLst>
            </p:cNvPr>
            <p:cNvSpPr/>
            <p:nvPr/>
          </p:nvSpPr>
          <p:spPr>
            <a:xfrm>
              <a:off x="6297614" y="2724150"/>
              <a:ext cx="109728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Tuple #4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8E6B30-A9E7-4488-B43D-6885C3D2AB4E}"/>
              </a:ext>
            </a:extLst>
          </p:cNvPr>
          <p:cNvGrpSpPr/>
          <p:nvPr/>
        </p:nvGrpSpPr>
        <p:grpSpPr>
          <a:xfrm>
            <a:off x="6019800" y="3449259"/>
            <a:ext cx="1219200" cy="457200"/>
            <a:chOff x="6019800" y="3181350"/>
            <a:chExt cx="1219200" cy="4572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06853BF-6A13-4D99-AF00-862FAC2D3758}"/>
                </a:ext>
              </a:extLst>
            </p:cNvPr>
            <p:cNvSpPr/>
            <p:nvPr/>
          </p:nvSpPr>
          <p:spPr>
            <a:xfrm>
              <a:off x="6019800" y="3181350"/>
              <a:ext cx="52705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5FCC80C-CE6C-47B5-BE52-F983E643A861}"/>
                </a:ext>
              </a:extLst>
            </p:cNvPr>
            <p:cNvSpPr/>
            <p:nvPr/>
          </p:nvSpPr>
          <p:spPr>
            <a:xfrm>
              <a:off x="6019800" y="318135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Tuple #2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3DB3E9-684C-4111-B502-F2D584349DA5}"/>
              </a:ext>
            </a:extLst>
          </p:cNvPr>
          <p:cNvGrpSpPr/>
          <p:nvPr/>
        </p:nvGrpSpPr>
        <p:grpSpPr>
          <a:xfrm>
            <a:off x="7391400" y="2992059"/>
            <a:ext cx="1219200" cy="457200"/>
            <a:chOff x="7391400" y="2724150"/>
            <a:chExt cx="1219200" cy="457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F64A114-8226-4F28-AD63-B6D91A18448F}"/>
                </a:ext>
              </a:extLst>
            </p:cNvPr>
            <p:cNvSpPr/>
            <p:nvPr/>
          </p:nvSpPr>
          <p:spPr>
            <a:xfrm>
              <a:off x="7391400" y="2724150"/>
              <a:ext cx="52705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9F31CAF-CE07-49C1-AABB-E684EB20540D}"/>
                </a:ext>
              </a:extLst>
            </p:cNvPr>
            <p:cNvSpPr/>
            <p:nvPr/>
          </p:nvSpPr>
          <p:spPr>
            <a:xfrm>
              <a:off x="7391400" y="272415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Tuple #3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F90BA70-0195-48F1-8235-1C80EDD8216B}"/>
              </a:ext>
            </a:extLst>
          </p:cNvPr>
          <p:cNvGrpSpPr/>
          <p:nvPr/>
        </p:nvGrpSpPr>
        <p:grpSpPr>
          <a:xfrm>
            <a:off x="7239000" y="3449259"/>
            <a:ext cx="1371600" cy="457200"/>
            <a:chOff x="7239000" y="3181350"/>
            <a:chExt cx="1371600" cy="4572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0E55BD2-47C9-4160-9F8F-BE9DC4A449D1}"/>
                </a:ext>
              </a:extLst>
            </p:cNvPr>
            <p:cNvSpPr/>
            <p:nvPr/>
          </p:nvSpPr>
          <p:spPr>
            <a:xfrm>
              <a:off x="7239000" y="3181350"/>
              <a:ext cx="52705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C23658-D42D-46FA-B88C-DF3C4B60271A}"/>
                </a:ext>
              </a:extLst>
            </p:cNvPr>
            <p:cNvSpPr/>
            <p:nvPr/>
          </p:nvSpPr>
          <p:spPr>
            <a:xfrm>
              <a:off x="7239000" y="3181350"/>
              <a:ext cx="1371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Tuple #1</a:t>
              </a:r>
            </a:p>
          </p:txBody>
        </p:sp>
      </p:grpSp>
      <p:cxnSp>
        <p:nvCxnSpPr>
          <p:cNvPr id="39" name="Straight Arrow Connector 6">
            <a:extLst>
              <a:ext uri="{FF2B5EF4-FFF2-40B4-BE49-F238E27FC236}">
                <a16:creationId xmlns:a16="http://schemas.microsoft.com/office/drawing/2014/main" id="{097EF33F-BC58-4197-893E-FE1E8CDAD4B1}"/>
              </a:ext>
            </a:extLst>
          </p:cNvPr>
          <p:cNvCxnSpPr>
            <a:cxnSpLocks/>
            <a:stCxn id="41" idx="2"/>
            <a:endCxn id="64" idx="0"/>
          </p:cNvCxnSpPr>
          <p:nvPr/>
        </p:nvCxnSpPr>
        <p:spPr bwMode="auto">
          <a:xfrm rot="16200000" flipH="1">
            <a:off x="6394926" y="2578832"/>
            <a:ext cx="1600200" cy="140653"/>
          </a:xfrm>
          <a:prstGeom prst="bentConnector3">
            <a:avLst>
              <a:gd name="adj1" fmla="val 60714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sp>
        <p:nvSpPr>
          <p:cNvPr id="75" name="Right Brace 74">
            <a:extLst>
              <a:ext uri="{FF2B5EF4-FFF2-40B4-BE49-F238E27FC236}">
                <a16:creationId xmlns:a16="http://schemas.microsoft.com/office/drawing/2014/main" id="{F7AB1E55-F5A6-44A7-8040-F9A67A1EE859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122874" y="2731313"/>
            <a:ext cx="211931" cy="2743200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B920B8-1BAD-40D3-AE5D-E967EB6D3A41}"/>
              </a:ext>
            </a:extLst>
          </p:cNvPr>
          <p:cNvSpPr txBox="1"/>
          <p:nvPr/>
        </p:nvSpPr>
        <p:spPr>
          <a:xfrm>
            <a:off x="5926270" y="4286030"/>
            <a:ext cx="2625462" cy="497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Fixed- and Var-length</a:t>
            </a:r>
            <a:br>
              <a:rPr lang="en-US" dirty="0"/>
            </a:br>
            <a:r>
              <a:rPr lang="en-US" dirty="0"/>
              <a:t>Tuple Data</a:t>
            </a:r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D57393CE-75C6-4A73-9B35-3DDE7E091BC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699455" y="603965"/>
            <a:ext cx="211931" cy="1590039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801DB7C-A661-4A42-9E7D-87A903CD01A7}"/>
              </a:ext>
            </a:extLst>
          </p:cNvPr>
          <p:cNvSpPr txBox="1"/>
          <p:nvPr/>
        </p:nvSpPr>
        <p:spPr>
          <a:xfrm>
            <a:off x="7221125" y="1018091"/>
            <a:ext cx="1168589" cy="2513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Slot Array</a:t>
            </a:r>
          </a:p>
        </p:txBody>
      </p:sp>
      <p:pic>
        <p:nvPicPr>
          <p:cNvPr id="5" name="X">
            <a:extLst>
              <a:ext uri="{FF2B5EF4-FFF2-40B4-BE49-F238E27FC236}">
                <a16:creationId xmlns:a16="http://schemas.microsoft.com/office/drawing/2014/main" id="{71D738D8-FD50-4F2D-AD03-7547D015B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41164" y="2968124"/>
            <a:ext cx="505070" cy="505070"/>
          </a:xfrm>
          <a:prstGeom prst="rect">
            <a:avLst/>
          </a:prstGeom>
        </p:spPr>
      </p:pic>
      <p:cxnSp>
        <p:nvCxnSpPr>
          <p:cNvPr id="53" name="Straight Arrow Connector 6">
            <a:extLst>
              <a:ext uri="{FF2B5EF4-FFF2-40B4-BE49-F238E27FC236}">
                <a16:creationId xmlns:a16="http://schemas.microsoft.com/office/drawing/2014/main" id="{C9AEF9D0-20A1-4772-9E36-654AB1AF96AA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rot="5400000">
            <a:off x="7093904" y="2275461"/>
            <a:ext cx="1142999" cy="2901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EA69BA36-3033-AB23-B2BD-7C184528B79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81A805-23A6-8D31-E009-419BAEE9A5D9}"/>
              </a:ext>
            </a:extLst>
          </p:cNvPr>
          <p:cNvGrpSpPr/>
          <p:nvPr/>
        </p:nvGrpSpPr>
        <p:grpSpPr>
          <a:xfrm>
            <a:off x="7081536" y="1470595"/>
            <a:ext cx="1431724" cy="147733"/>
            <a:chOff x="7081536" y="1470595"/>
            <a:chExt cx="1431724" cy="14773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3894F5-13DD-8BB5-9CA3-5AF24F4314F5}"/>
                </a:ext>
              </a:extLst>
            </p:cNvPr>
            <p:cNvSpPr txBox="1"/>
            <p:nvPr/>
          </p:nvSpPr>
          <p:spPr>
            <a:xfrm>
              <a:off x="7081536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2100DE-8A7F-8FD9-1DDF-413B14FDE8EB}"/>
                </a:ext>
              </a:extLst>
            </p:cNvPr>
            <p:cNvSpPr txBox="1"/>
            <p:nvPr/>
          </p:nvSpPr>
          <p:spPr>
            <a:xfrm>
              <a:off x="7307333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B16D87-1272-7BA4-DA9F-ED54D486A491}"/>
                </a:ext>
              </a:extLst>
            </p:cNvPr>
            <p:cNvSpPr txBox="1"/>
            <p:nvPr/>
          </p:nvSpPr>
          <p:spPr>
            <a:xfrm>
              <a:off x="7533130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39EE37-25BE-1898-6ECC-64B6F9197A77}"/>
                </a:ext>
              </a:extLst>
            </p:cNvPr>
            <p:cNvSpPr txBox="1"/>
            <p:nvPr/>
          </p:nvSpPr>
          <p:spPr>
            <a:xfrm>
              <a:off x="7758927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C1DD38-8EAB-33AA-0CEA-99EC22FE2CB4}"/>
                </a:ext>
              </a:extLst>
            </p:cNvPr>
            <p:cNvSpPr txBox="1"/>
            <p:nvPr/>
          </p:nvSpPr>
          <p:spPr>
            <a:xfrm>
              <a:off x="7984724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C77304-FFC4-29F3-9998-E14B832CF4BD}"/>
                </a:ext>
              </a:extLst>
            </p:cNvPr>
            <p:cNvSpPr txBox="1"/>
            <p:nvPr/>
          </p:nvSpPr>
          <p:spPr>
            <a:xfrm>
              <a:off x="8210521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9FFB2C-13FC-D941-F276-9FFC756B9BF5}"/>
                </a:ext>
              </a:extLst>
            </p:cNvPr>
            <p:cNvSpPr txBox="1"/>
            <p:nvPr/>
          </p:nvSpPr>
          <p:spPr>
            <a:xfrm>
              <a:off x="8436316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8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5679E-6 L 0.13333 -4.5679E-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3" grpId="1" animBg="1"/>
      <p:bldP spid="38" grpId="0" animBg="1"/>
      <p:bldP spid="38" grpId="1" animBg="1"/>
      <p:bldP spid="75" grpId="0" animBg="1"/>
      <p:bldP spid="76" grpId="0"/>
      <p:bldP spid="77" grpId="0" animBg="1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>
            <a:extLst>
              <a:ext uri="{FF2B5EF4-FFF2-40B4-BE49-F238E27FC236}">
                <a16:creationId xmlns:a16="http://schemas.microsoft.com/office/drawing/2014/main" id="{C0709AD0-F581-7253-01B8-2FBECB53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047750"/>
            <a:ext cx="3291840" cy="38404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7520D5-01D4-4CDF-B0BB-DA06B90C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IDs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02877-6BE6-49B8-8A11-2FF03FD0F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assigns each logical tuple a unique </a:t>
            </a:r>
            <a:r>
              <a:rPr lang="en-US" u="sng" dirty="0"/>
              <a:t>record identifier</a:t>
            </a:r>
            <a:r>
              <a:rPr lang="en-US" dirty="0"/>
              <a:t> that represents its physical location in the database.</a:t>
            </a:r>
          </a:p>
          <a:p>
            <a:pPr lvl="1"/>
            <a:r>
              <a:rPr lang="en-US" dirty="0"/>
              <a:t>File Id, Page Id, Slot #</a:t>
            </a:r>
          </a:p>
          <a:p>
            <a:pPr lvl="1"/>
            <a:r>
              <a:rPr lang="en-US" dirty="0"/>
              <a:t>Most DBMSs do not store ids in tuple.</a:t>
            </a:r>
          </a:p>
          <a:p>
            <a:pPr lvl="1"/>
            <a:r>
              <a:rPr lang="en-US" dirty="0"/>
              <a:t>SQLite uses </a:t>
            </a:r>
            <a:r>
              <a:rPr lang="en-US" dirty="0">
                <a:hlinkClick r:id="rId3"/>
              </a:rPr>
              <a:t>ROWID</a:t>
            </a:r>
            <a:r>
              <a:rPr lang="en-US" dirty="0"/>
              <a:t> as the true primary key and stores them as a hidden attribute.</a:t>
            </a:r>
          </a:p>
          <a:p>
            <a:pPr lvl="1"/>
            <a:endParaRPr lang="en-US" dirty="0"/>
          </a:p>
          <a:p>
            <a:r>
              <a:rPr lang="en-US" dirty="0"/>
              <a:t>Applications should </a:t>
            </a:r>
            <a:r>
              <a:rPr lang="en-US" u="sng" dirty="0"/>
              <a:t>never</a:t>
            </a:r>
            <a:r>
              <a:rPr lang="en-US" dirty="0"/>
              <a:t> rely on these IDs to mean anything.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64C36F-EBF2-4E4E-AA65-DA2E9B4BAB40}"/>
              </a:ext>
            </a:extLst>
          </p:cNvPr>
          <p:cNvGrpSpPr/>
          <p:nvPr/>
        </p:nvGrpSpPr>
        <p:grpSpPr>
          <a:xfrm>
            <a:off x="6761221" y="1200150"/>
            <a:ext cx="2011680" cy="676616"/>
            <a:chOff x="6254293" y="750264"/>
            <a:chExt cx="2011680" cy="67661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CBACCFD-FFFC-4DB5-AD64-5C410D8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54293" y="750264"/>
              <a:ext cx="2011680" cy="33615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656B59-8B75-4882-A6A3-CF51970E5ABB}"/>
                </a:ext>
              </a:extLst>
            </p:cNvPr>
            <p:cNvSpPr txBox="1"/>
            <p:nvPr/>
          </p:nvSpPr>
          <p:spPr>
            <a:xfrm>
              <a:off x="6611673" y="1165270"/>
              <a:ext cx="1654300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80000"/>
                </a:lnSpc>
                <a:defRPr sz="2800" b="1">
                  <a:solidFill>
                    <a:srgbClr val="EF3E42"/>
                  </a:solidFill>
                  <a:latin typeface="Proxima Nova Rg" panose="02000506030000020004" pitchFamily="50" charset="0"/>
                </a:defRPr>
              </a:lvl1pPr>
            </a:lstStyle>
            <a:p>
              <a:r>
                <a:rPr lang="en-US" sz="2000" i="1" dirty="0">
                  <a:solidFill>
                    <a:srgbClr val="C30037"/>
                  </a:solidFill>
                  <a:latin typeface="Overpass" pitchFamily="2" charset="0"/>
                </a:rPr>
                <a:t>CTID (6-bytes)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27AB3D-ABCD-4C8D-B8DB-2FD5A2FBD82E}"/>
              </a:ext>
            </a:extLst>
          </p:cNvPr>
          <p:cNvGrpSpPr/>
          <p:nvPr/>
        </p:nvGrpSpPr>
        <p:grpSpPr>
          <a:xfrm>
            <a:off x="6761221" y="4183180"/>
            <a:ext cx="2011680" cy="598370"/>
            <a:chOff x="9137815" y="828510"/>
            <a:chExt cx="2011680" cy="5983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5A4212-77A6-477A-A339-D1BA20D69E06}"/>
                </a:ext>
              </a:extLst>
            </p:cNvPr>
            <p:cNvSpPr txBox="1"/>
            <p:nvPr/>
          </p:nvSpPr>
          <p:spPr>
            <a:xfrm>
              <a:off x="9144138" y="1165270"/>
              <a:ext cx="2005357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0">
                  <a:solidFill>
                    <a:srgbClr val="EF3E42"/>
                  </a:solidFill>
                  <a:latin typeface="Lato" panose="020F0502020204030203" pitchFamily="34" charset="0"/>
                </a:defRPr>
              </a:lvl1pPr>
            </a:lstStyle>
            <a:p>
              <a:pPr algn="r"/>
              <a:r>
                <a:rPr lang="en-US" sz="2000" b="1" i="1" dirty="0">
                  <a:solidFill>
                    <a:srgbClr val="C30037"/>
                  </a:solidFill>
                  <a:latin typeface="Overpass" pitchFamily="2" charset="0"/>
                </a:rPr>
                <a:t>ROWID (10-bytes)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832CF47-DD80-411B-A33D-C723165BE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37815" y="828510"/>
              <a:ext cx="2011680" cy="25790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592416-7C77-460A-B72F-E3139CEA2182}"/>
              </a:ext>
            </a:extLst>
          </p:cNvPr>
          <p:cNvGrpSpPr/>
          <p:nvPr/>
        </p:nvGrpSpPr>
        <p:grpSpPr>
          <a:xfrm>
            <a:off x="6870136" y="2063366"/>
            <a:ext cx="1902765" cy="1072488"/>
            <a:chOff x="11872591" y="354392"/>
            <a:chExt cx="1902765" cy="10724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FA8914-F5EE-432A-9F92-8626534EDD53}"/>
                </a:ext>
              </a:extLst>
            </p:cNvPr>
            <p:cNvSpPr txBox="1"/>
            <p:nvPr/>
          </p:nvSpPr>
          <p:spPr>
            <a:xfrm>
              <a:off x="11872591" y="1165270"/>
              <a:ext cx="1902765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80000"/>
                </a:lnSpc>
                <a:defRPr sz="2400" b="0">
                  <a:solidFill>
                    <a:srgbClr val="EF3E42"/>
                  </a:solidFill>
                  <a:latin typeface="Lato" panose="020F0502020204030203" pitchFamily="34" charset="0"/>
                </a:defRPr>
              </a:lvl1pPr>
            </a:lstStyle>
            <a:p>
              <a:r>
                <a:rPr lang="en-US" sz="2000" b="1" i="1" dirty="0">
                  <a:solidFill>
                    <a:srgbClr val="C30037"/>
                  </a:solidFill>
                  <a:latin typeface="Overpass" pitchFamily="2" charset="0"/>
                </a:rPr>
                <a:t>ROWID (8-bytes)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3CA4CF0-4EEE-474A-973C-A66957F71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29436" y="354392"/>
              <a:ext cx="1645920" cy="732025"/>
            </a:xfrm>
            <a:prstGeom prst="rect">
              <a:avLst/>
            </a:prstGeom>
          </p:spPr>
        </p:pic>
      </p:grpSp>
      <p:sp>
        <p:nvSpPr>
          <p:cNvPr id="14" name="Slide Number Placeholder 3" descr=" 5">
            <a:extLst>
              <a:ext uri="{FF2B5EF4-FFF2-40B4-BE49-F238E27FC236}">
                <a16:creationId xmlns:a16="http://schemas.microsoft.com/office/drawing/2014/main" id="{C7DD656F-740C-FBCA-9010-B0F3CAC85B1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7AE8FE-7DCF-E3F3-9248-A8C045E020D5}"/>
              </a:ext>
            </a:extLst>
          </p:cNvPr>
          <p:cNvGrpSpPr/>
          <p:nvPr/>
        </p:nvGrpSpPr>
        <p:grpSpPr>
          <a:xfrm>
            <a:off x="5943600" y="3322454"/>
            <a:ext cx="2829301" cy="674127"/>
            <a:chOff x="8642401" y="752753"/>
            <a:chExt cx="2829301" cy="6741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3337A6-9E8E-61CB-AE7B-C5B5A753BC72}"/>
                </a:ext>
              </a:extLst>
            </p:cNvPr>
            <p:cNvSpPr txBox="1"/>
            <p:nvPr/>
          </p:nvSpPr>
          <p:spPr>
            <a:xfrm>
              <a:off x="8642401" y="1165270"/>
              <a:ext cx="2829301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0">
                  <a:solidFill>
                    <a:srgbClr val="EF3E42"/>
                  </a:solidFill>
                  <a:latin typeface="Lato" panose="020F0502020204030203" pitchFamily="34" charset="0"/>
                </a:defRPr>
              </a:lvl1pPr>
            </a:lstStyle>
            <a:p>
              <a:pPr algn="r"/>
              <a:r>
                <a:rPr lang="en-US" sz="2000" b="1" i="1" dirty="0">
                  <a:solidFill>
                    <a:srgbClr val="C30037"/>
                  </a:solidFill>
                  <a:latin typeface="Overpass" pitchFamily="2" charset="0"/>
                </a:rPr>
                <a:t>%%</a:t>
              </a:r>
              <a:r>
                <a:rPr lang="en-US" sz="2000" b="1" i="1" dirty="0" err="1">
                  <a:solidFill>
                    <a:srgbClr val="C30037"/>
                  </a:solidFill>
                  <a:latin typeface="Overpass" pitchFamily="2" charset="0"/>
                </a:rPr>
                <a:t>physloc</a:t>
              </a:r>
              <a:r>
                <a:rPr lang="en-US" sz="2000" b="1" i="1" dirty="0">
                  <a:solidFill>
                    <a:srgbClr val="C30037"/>
                  </a:solidFill>
                  <a:latin typeface="Overpass" pitchFamily="2" charset="0"/>
                </a:rPr>
                <a:t>%% (8-bytes)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B9BD5E5-8FE2-C74F-208D-12D8C82A4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9825782" y="752753"/>
              <a:ext cx="1645920" cy="356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4869FC-15E2-2E1C-97CB-2FC8E8E1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Tuple-oriented Storage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BD2B0-8BEA-E46C-9E4D-918A9F9DE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Insert a new tuple:</a:t>
            </a:r>
          </a:p>
          <a:p>
            <a:pPr lvl="1"/>
            <a:r>
              <a:rPr lang="en-US" dirty="0"/>
              <a:t>Check page directory to find a page with a free slot.</a:t>
            </a:r>
          </a:p>
          <a:p>
            <a:pPr lvl="1"/>
            <a:r>
              <a:rPr lang="en-US" dirty="0"/>
              <a:t>Retrieve the page from disk (if not in memory).</a:t>
            </a:r>
          </a:p>
          <a:p>
            <a:pPr lvl="1"/>
            <a:r>
              <a:rPr lang="en-US" dirty="0"/>
              <a:t>Check slot array to find empty space in page that will fit.</a:t>
            </a:r>
          </a:p>
          <a:p>
            <a:pPr lvl="1"/>
            <a:endParaRPr lang="en-US" dirty="0"/>
          </a:p>
          <a:p>
            <a:r>
              <a:rPr lang="en-US" b="1" dirty="0"/>
              <a:t>Update an existing tuple using its record id:</a:t>
            </a:r>
          </a:p>
          <a:p>
            <a:pPr lvl="1"/>
            <a:r>
              <a:rPr lang="en-US" dirty="0"/>
              <a:t>Check page directory to find location of page.</a:t>
            </a:r>
          </a:p>
          <a:p>
            <a:pPr lvl="1"/>
            <a:r>
              <a:rPr lang="en-US" dirty="0"/>
              <a:t>Retrieve the page from disk (if not in memory).</a:t>
            </a:r>
          </a:p>
          <a:p>
            <a:pPr lvl="1"/>
            <a:r>
              <a:rPr lang="en-US" dirty="0"/>
              <a:t>Find offset in page using slot array.</a:t>
            </a:r>
          </a:p>
          <a:p>
            <a:pPr lvl="1"/>
            <a:r>
              <a:rPr lang="en-US" dirty="0"/>
              <a:t>If new data fits, overwrite existing data.</a:t>
            </a:r>
            <a:br>
              <a:rPr lang="en-US" dirty="0"/>
            </a:br>
            <a:r>
              <a:rPr lang="en-US" dirty="0"/>
              <a:t>Otherwise, mark existing tuple as deleted and insert new version in a different page.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A6B371F-FC78-0DF4-4243-7467519B9B1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1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75379</TotalTime>
  <Words>4348</Words>
  <Application>Microsoft Macintosh PowerPoint</Application>
  <PresentationFormat>On-screen Show (16:9)</PresentationFormat>
  <Paragraphs>883</Paragraphs>
  <Slides>58</Slides>
  <Notes>58</Notes>
  <HiddenSlides>24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6" baseType="lpstr">
      <vt:lpstr>ＭＳ Ｐゴシック</vt:lpstr>
      <vt:lpstr>Arial</vt:lpstr>
      <vt:lpstr>Calibri</vt:lpstr>
      <vt:lpstr>Consolas</vt:lpstr>
      <vt:lpstr>Courier New</vt:lpstr>
      <vt:lpstr>CRIMSON TEXT</vt:lpstr>
      <vt:lpstr>CRIMSON TEXT</vt:lpstr>
      <vt:lpstr>DejaVu Sans Mono</vt:lpstr>
      <vt:lpstr>Gentium Book Basic</vt:lpstr>
      <vt:lpstr>Inconsolata</vt:lpstr>
      <vt:lpstr>Lato</vt:lpstr>
      <vt:lpstr>Lato Black</vt:lpstr>
      <vt:lpstr>Linux Biolinum O</vt:lpstr>
      <vt:lpstr>Overpass</vt:lpstr>
      <vt:lpstr>System Font Regular</vt:lpstr>
      <vt:lpstr>Times New Roman</vt:lpstr>
      <vt:lpstr>421-theme</vt:lpstr>
      <vt:lpstr>1_F2024 Theme</vt:lpstr>
      <vt:lpstr>PowerPoint Presentation</vt:lpstr>
      <vt:lpstr>Announcements</vt:lpstr>
      <vt:lpstr>P0 Postmortem</vt:lpstr>
      <vt:lpstr>Bootcamp 1 Postmortem</vt:lpstr>
      <vt:lpstr>Last Class</vt:lpstr>
      <vt:lpstr>Disk-oriented DBMS</vt:lpstr>
      <vt:lpstr>Slotted Pages</vt:lpstr>
      <vt:lpstr>Record IDs</vt:lpstr>
      <vt:lpstr>Tuple-oriented Storage</vt:lpstr>
      <vt:lpstr>Today's Agenda</vt:lpstr>
      <vt:lpstr>Tuple Storage</vt:lpstr>
      <vt:lpstr>Data Layout</vt:lpstr>
      <vt:lpstr>Word-aligned Tuples</vt:lpstr>
      <vt:lpstr>Word-alignment: Padding</vt:lpstr>
      <vt:lpstr>Word-alignment: Reordering</vt:lpstr>
      <vt:lpstr>Data Representation</vt:lpstr>
      <vt:lpstr>Variable Precision Numbers</vt:lpstr>
      <vt:lpstr>Variable Precision Numbers</vt:lpstr>
      <vt:lpstr>Variable Precision Numbers</vt:lpstr>
      <vt:lpstr>Fixed Precision Numbers</vt:lpstr>
      <vt:lpstr>Postgres: NUMERIC</vt:lpstr>
      <vt:lpstr>NULL Data Types</vt:lpstr>
      <vt:lpstr>Large Values</vt:lpstr>
      <vt:lpstr>External Value Storage</vt:lpstr>
      <vt:lpstr>The Trouble with Tuples</vt:lpstr>
      <vt:lpstr>Tuple-oriented Storage</vt:lpstr>
      <vt:lpstr>It's Log!</vt:lpstr>
      <vt:lpstr>Log-structured Storage</vt:lpstr>
      <vt:lpstr>Log-structured Storage</vt:lpstr>
      <vt:lpstr>Log-structured Storage</vt:lpstr>
      <vt:lpstr>Log-structured Compaction</vt:lpstr>
      <vt:lpstr>Discussion</vt:lpstr>
      <vt:lpstr>More Tuples, More Troubles</vt:lpstr>
      <vt:lpstr>Best of Both Worlds?</vt:lpstr>
      <vt:lpstr>Best of Both Worlds?</vt:lpstr>
      <vt:lpstr>Index-organized Storage</vt:lpstr>
      <vt:lpstr>Lookup time? It's Log!</vt:lpstr>
      <vt:lpstr>Conclusion</vt:lpstr>
      <vt:lpstr>Next Class</vt:lpstr>
      <vt:lpstr>LOG-STRUCTURED STORAGE</vt:lpstr>
      <vt:lpstr>LOG-STRUCTURED STORAGE</vt:lpstr>
      <vt:lpstr>LOG-STRUCTURED STORAGE</vt:lpstr>
      <vt:lpstr>LOG-STRUCTURED STORAGE</vt:lpstr>
      <vt:lpstr>LOG-STRUCTURED COMPACTION</vt:lpstr>
      <vt:lpstr>LOG-STRUCTURED COMPACTION</vt:lpstr>
      <vt:lpstr>LOG-STRUCTURED COMPACTION</vt:lpstr>
      <vt:lpstr>VARIABLE-LENGTH FIELDS</vt:lpstr>
      <vt:lpstr>WORD-ALIGNED TUPLES</vt:lpstr>
      <vt:lpstr>MYSQL: NUMERIC</vt:lpstr>
      <vt:lpstr>LARGE VALUES: GERMAN STRINGS</vt:lpstr>
      <vt:lpstr>TREES IN DATABASE STORAGE</vt:lpstr>
      <vt:lpstr>PowerPoint Presentation</vt:lpstr>
      <vt:lpstr>SYSTEM CATALOGS</vt:lpstr>
      <vt:lpstr>SYSTEM CATALOGS</vt:lpstr>
      <vt:lpstr>ACCESSING TABLE SCHEMA</vt:lpstr>
      <vt:lpstr>ACCESSING TABLE SCHEMA</vt:lpstr>
      <vt:lpstr>SCHEMA CHANGES</vt:lpstr>
      <vt:lpstr>INDEXES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Database Storage II</dc:title>
  <dc:creator>Andy Pavlo</dc:creator>
  <cp:keywords>Databases, Carnegie Mellon University</cp:keywords>
  <cp:lastModifiedBy>Benjamin S. Berg</cp:lastModifiedBy>
  <cp:revision>5903</cp:revision>
  <dcterms:created xsi:type="dcterms:W3CDTF">2015-12-22T16:36:30Z</dcterms:created>
  <dcterms:modified xsi:type="dcterms:W3CDTF">2025-09-16T17:40:15Z</dcterms:modified>
</cp:coreProperties>
</file>