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  <p:sldMasterId id="2147483726" r:id="rId2"/>
  </p:sldMasterIdLst>
  <p:notesMasterIdLst>
    <p:notesMasterId r:id="rId59"/>
  </p:notesMasterIdLst>
  <p:sldIdLst>
    <p:sldId id="1939" r:id="rId3"/>
    <p:sldId id="592" r:id="rId4"/>
    <p:sldId id="624" r:id="rId5"/>
    <p:sldId id="1938" r:id="rId6"/>
    <p:sldId id="1940" r:id="rId7"/>
    <p:sldId id="642" r:id="rId8"/>
    <p:sldId id="590" r:id="rId9"/>
    <p:sldId id="630" r:id="rId10"/>
    <p:sldId id="631" r:id="rId11"/>
    <p:sldId id="629" r:id="rId12"/>
    <p:sldId id="650" r:id="rId13"/>
    <p:sldId id="1941" r:id="rId14"/>
    <p:sldId id="571" r:id="rId15"/>
    <p:sldId id="1943" r:id="rId16"/>
    <p:sldId id="1942" r:id="rId17"/>
    <p:sldId id="979" r:id="rId18"/>
    <p:sldId id="626" r:id="rId19"/>
    <p:sldId id="591" r:id="rId20"/>
    <p:sldId id="639" r:id="rId21"/>
    <p:sldId id="640" r:id="rId22"/>
    <p:sldId id="641" r:id="rId23"/>
    <p:sldId id="638" r:id="rId24"/>
    <p:sldId id="644" r:id="rId25"/>
    <p:sldId id="645" r:id="rId26"/>
    <p:sldId id="1932" r:id="rId27"/>
    <p:sldId id="653" r:id="rId28"/>
    <p:sldId id="972" r:id="rId29"/>
    <p:sldId id="651" r:id="rId30"/>
    <p:sldId id="971" r:id="rId31"/>
    <p:sldId id="1926" r:id="rId32"/>
    <p:sldId id="1927" r:id="rId33"/>
    <p:sldId id="652" r:id="rId34"/>
    <p:sldId id="1914" r:id="rId35"/>
    <p:sldId id="632" r:id="rId36"/>
    <p:sldId id="1912" r:id="rId37"/>
    <p:sldId id="633" r:id="rId38"/>
    <p:sldId id="643" r:id="rId39"/>
    <p:sldId id="635" r:id="rId40"/>
    <p:sldId id="1928" r:id="rId41"/>
    <p:sldId id="649" r:id="rId42"/>
    <p:sldId id="499" r:id="rId43"/>
    <p:sldId id="623" r:id="rId44"/>
    <p:sldId id="974" r:id="rId45"/>
    <p:sldId id="975" r:id="rId46"/>
    <p:sldId id="1933" r:id="rId47"/>
    <p:sldId id="976" r:id="rId48"/>
    <p:sldId id="978" r:id="rId49"/>
    <p:sldId id="1911" r:id="rId50"/>
    <p:sldId id="1916" r:id="rId51"/>
    <p:sldId id="1929" r:id="rId52"/>
    <p:sldId id="634" r:id="rId53"/>
    <p:sldId id="1918" r:id="rId54"/>
    <p:sldId id="1924" r:id="rId55"/>
    <p:sldId id="637" r:id="rId56"/>
    <p:sldId id="646" r:id="rId57"/>
    <p:sldId id="1931" r:id="rId5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755B3B8-7F58-478B-A231-0FE90BFAB063}">
          <p14:sldIdLst>
            <p14:sldId id="1939"/>
            <p14:sldId id="592"/>
            <p14:sldId id="624"/>
            <p14:sldId id="1938"/>
            <p14:sldId id="1940"/>
            <p14:sldId id="642"/>
            <p14:sldId id="590"/>
          </p14:sldIdLst>
        </p14:section>
        <p14:section name="Buffer Pool Manager" id="{98AD4487-F8FD-4F0E-9641-000FB1E9DD36}">
          <p14:sldIdLst>
            <p14:sldId id="630"/>
            <p14:sldId id="631"/>
            <p14:sldId id="629"/>
            <p14:sldId id="650"/>
          </p14:sldIdLst>
        </p14:section>
        <p14:section name="MMAP" id="{8B48FF84-87FE-4A98-87AC-D6952FCC394B}">
          <p14:sldIdLst>
            <p14:sldId id="1941"/>
            <p14:sldId id="571"/>
            <p14:sldId id="1943"/>
            <p14:sldId id="1942"/>
            <p14:sldId id="979"/>
            <p14:sldId id="626"/>
            <p14:sldId id="591"/>
          </p14:sldIdLst>
        </p14:section>
        <p14:section name="Buffer Replacement Policies" id="{36446E67-2380-4193-BA49-746F4969726C}">
          <p14:sldIdLst>
            <p14:sldId id="639"/>
            <p14:sldId id="640"/>
            <p14:sldId id="641"/>
            <p14:sldId id="638"/>
            <p14:sldId id="644"/>
            <p14:sldId id="645"/>
            <p14:sldId id="1932"/>
            <p14:sldId id="653"/>
            <p14:sldId id="972"/>
            <p14:sldId id="651"/>
            <p14:sldId id="971"/>
          </p14:sldIdLst>
        </p14:section>
        <p14:section name="Disk I/O Scheduling" id="{B98659ED-6B29-4E6A-A967-C666F096AB8C}">
          <p14:sldIdLst>
            <p14:sldId id="1926"/>
            <p14:sldId id="1927"/>
            <p14:sldId id="652"/>
          </p14:sldIdLst>
        </p14:section>
        <p14:section name="Optimizations" id="{8AA605E8-F15A-47AC-AD40-64B977F869FF}">
          <p14:sldIdLst>
            <p14:sldId id="1914"/>
            <p14:sldId id="632"/>
            <p14:sldId id="1912"/>
            <p14:sldId id="633"/>
            <p14:sldId id="643"/>
            <p14:sldId id="635"/>
            <p14:sldId id="1928"/>
            <p14:sldId id="649"/>
          </p14:sldIdLst>
        </p14:section>
        <p14:section name="Conclusion" id="{DEB9626B-B8CD-44DA-BE8F-C04D2D73E369}">
          <p14:sldIdLst>
            <p14:sldId id="499"/>
            <p14:sldId id="623"/>
          </p14:sldIdLst>
        </p14:section>
        <p14:section name="Project #1" id="{0BBCE538-417F-4260-BAFE-9D5A1D160ECB}">
          <p14:sldIdLst>
            <p14:sldId id="974"/>
            <p14:sldId id="975"/>
            <p14:sldId id="1933"/>
            <p14:sldId id="976"/>
            <p14:sldId id="978"/>
            <p14:sldId id="1911"/>
            <p14:sldId id="1916"/>
          </p14:sldIdLst>
        </p14:section>
        <p14:section name="Archive" id="{949D7677-6F89-A040-821B-E6822CA04A02}">
          <p14:sldIdLst>
            <p14:sldId id="1929"/>
            <p14:sldId id="634"/>
            <p14:sldId id="1918"/>
          </p14:sldIdLst>
        </p14:section>
        <p14:section name="ARCHIVE" id="{12B970E8-FB9A-45C9-9377-865B39CC0455}">
          <p14:sldIdLst>
            <p14:sldId id="1924"/>
            <p14:sldId id="637"/>
            <p14:sldId id="646"/>
            <p14:sldId id="19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500"/>
    <a:srgbClr val="646464"/>
    <a:srgbClr val="EF3E42"/>
    <a:srgbClr val="2C6BD8"/>
    <a:srgbClr val="F76D6D"/>
    <a:srgbClr val="474866"/>
    <a:srgbClr val="101010"/>
    <a:srgbClr val="384588"/>
    <a:srgbClr val="716B71"/>
    <a:srgbClr val="B1A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8" autoAdjust="0"/>
    <p:restoredTop sz="72080" autoAdjust="0"/>
  </p:normalViewPr>
  <p:slideViewPr>
    <p:cSldViewPr>
      <p:cViewPr varScale="1">
        <p:scale>
          <a:sx n="122" d="100"/>
          <a:sy n="122" d="100"/>
        </p:scale>
        <p:origin x="100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470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98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30A1-66E6-451E-8A7F-24EDBB733F02}" type="datetimeFigureOut">
              <a:rPr lang="en-US" smtClean="0"/>
              <a:t>9/16/25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2FDE-2E55-4B3D-B7EA-09D0CC1080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58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77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88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13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808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19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03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323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176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474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5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00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72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76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47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30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36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78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02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7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44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4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704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36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31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9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962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664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017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107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605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657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1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396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577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370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517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335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053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542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284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20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553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36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874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52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228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097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945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065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47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3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1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25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29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0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b.cs.cmu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MU LOGO" hidden="1">
            <a:extLst>
              <a:ext uri="{FF2B5EF4-FFF2-40B4-BE49-F238E27FC236}">
                <a16:creationId xmlns:a16="http://schemas.microsoft.com/office/drawing/2014/main" id="{A6279927-EE9F-8A29-2CCB-28AAACD5E8C1}"/>
              </a:ext>
            </a:extLst>
          </p:cNvPr>
          <p:cNvGrpSpPr/>
          <p:nvPr/>
        </p:nvGrpSpPr>
        <p:grpSpPr>
          <a:xfrm>
            <a:off x="325636" y="471153"/>
            <a:ext cx="914400" cy="548640"/>
            <a:chOff x="325636" y="760714"/>
            <a:chExt cx="914400" cy="5486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BE596A-5B25-6A4A-3895-76D6B8649774}"/>
                </a:ext>
              </a:extLst>
            </p:cNvPr>
            <p:cNvSpPr/>
            <p:nvPr/>
          </p:nvSpPr>
          <p:spPr>
            <a:xfrm>
              <a:off x="325636" y="760714"/>
              <a:ext cx="914400" cy="548640"/>
            </a:xfrm>
            <a:prstGeom prst="roundRect">
              <a:avLst>
                <a:gd name="adj" fmla="val 1910"/>
              </a:avLst>
            </a:prstGeom>
            <a:solidFill>
              <a:srgbClr val="C30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pic>
          <p:nvPicPr>
            <p:cNvPr id="34" name="Graphic 33">
              <a:hlinkClick r:id="rId2"/>
              <a:extLst>
                <a:ext uri="{FF2B5EF4-FFF2-40B4-BE49-F238E27FC236}">
                  <a16:creationId xmlns:a16="http://schemas.microsoft.com/office/drawing/2014/main" id="{42BCC96F-C450-CF5C-629F-09937B0D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7076" y="797240"/>
              <a:ext cx="731520" cy="475588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852B086-E288-CBD2-C5C5-DFEC76D96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22" y="240601"/>
            <a:ext cx="3291840" cy="2915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D0993A-BF60-CE79-0F1C-786FEAAE2891}"/>
              </a:ext>
            </a:extLst>
          </p:cNvPr>
          <p:cNvSpPr txBox="1">
            <a:spLocks/>
          </p:cNvSpPr>
          <p:nvPr/>
        </p:nvSpPr>
        <p:spPr>
          <a:xfrm>
            <a:off x="0" y="1790327"/>
            <a:ext cx="9144000" cy="1470025"/>
          </a:xfrm>
          <a:prstGeom prst="rect">
            <a:avLst/>
          </a:prstGeom>
          <a:solidFill>
            <a:srgbClr val="4B9CD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dirty="0">
                <a:solidFill>
                  <a:schemeClr val="bg1"/>
                </a:solidFill>
                <a:effectLst/>
                <a:latin typeface="+mj-lt"/>
              </a:rPr>
              <a:t>COMP 421: Files &amp; Databases</a:t>
            </a:r>
            <a:endParaRPr lang="en-US" sz="44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CDE41B-5E08-2993-AFF2-8F1706E56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3260725"/>
            <a:ext cx="6019800" cy="1063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Lecture Name!</a:t>
            </a:r>
          </a:p>
        </p:txBody>
      </p:sp>
    </p:spTree>
    <p:extLst>
      <p:ext uri="{BB962C8B-B14F-4D97-AF65-F5344CB8AC3E}">
        <p14:creationId xmlns:p14="http://schemas.microsoft.com/office/powerpoint/2010/main" val="233457141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75488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A738A1-3F8B-F678-C69C-FFB31A0D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5311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880" y="971550"/>
            <a:ext cx="4389120" cy="3657600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F122-5223-8FC2-39AE-F66176D11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614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415270-53F7-23E6-805D-9160C94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5677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707E67-347D-98D8-549D-5A307089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174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8C0F3-3232-CB1F-B9FF-BCF5741417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71550"/>
            <a:ext cx="78867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1pPr>
            <a:lvl2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2pPr>
            <a:lvl3pPr marL="9144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3pPr>
            <a:lvl4pPr marL="13716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4pPr>
            <a:lvl5pPr marL="18288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6A410E-1393-BE00-D124-9AC4FEA3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98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E75BC5-5E05-9EB9-A2CF-34ADD0499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7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9050"/>
            <a:ext cx="9144000" cy="689371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25DEA1-F8C4-6E87-1A5B-8EC9E0A2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888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88E8CE7D-D053-708D-6190-70AECFF14D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28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89371"/>
          </a:xfrm>
          <a:prstGeom prst="rect">
            <a:avLst/>
          </a:prstGeom>
          <a:solidFill>
            <a:srgbClr val="4C9DD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Click to edit Master text styles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 level</a:t>
            </a:r>
          </a:p>
        </p:txBody>
      </p:sp>
      <p:pic>
        <p:nvPicPr>
          <p:cNvPr id="7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90BB534A-2FFF-458A-936D-5FA907B1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84061F-78F2-C458-0FBD-F39CC26BA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9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spc="0">
          <a:solidFill>
            <a:schemeClr val="bg1"/>
          </a:solidFill>
          <a:latin typeface="+mj-lt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spcBef>
          <a:spcPts val="0"/>
        </a:spcBef>
        <a:buFont typeface="Times New Roman" pitchFamily="18" charset="0"/>
        <a:buChar char="→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pp/thread/latc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7.pn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24" Type="http://schemas.openxmlformats.org/officeDocument/2006/relationships/image" Target="../media/image45.svg"/><Relationship Id="rId5" Type="http://schemas.openxmlformats.org/officeDocument/2006/relationships/image" Target="../media/image26.png"/><Relationship Id="rId15" Type="http://schemas.openxmlformats.org/officeDocument/2006/relationships/image" Target="../media/image36.svg"/><Relationship Id="rId23" Type="http://schemas.openxmlformats.org/officeDocument/2006/relationships/image" Target="../media/image44.png"/><Relationship Id="rId10" Type="http://schemas.openxmlformats.org/officeDocument/2006/relationships/image" Target="../media/image31.svg"/><Relationship Id="rId19" Type="http://schemas.openxmlformats.org/officeDocument/2006/relationships/image" Target="../media/image40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b.cs.cmu.edu/mmap-cidr2022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b.cs.cmu.edu/mmap-cidr2022" TargetMode="External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hyperlink" Target="https://doi.org/10.1145/170036.17008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gresql.org/docs/devel/glossary.html#GLOSSARY-BUFFER-ACCESS-STRATEGY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database/oracle/oracle-database/23/ladbi/setting-the-disk-io-scheduler-on-linux.html#GUID-B59FCEFB-20F9-4E64-8155-7A61B38D8C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ev.mysql.com/doc/refman/8.0/en/innodb-linux-native-aio.html" TargetMode="External"/><Relationship Id="rId4" Type="http://schemas.openxmlformats.org/officeDocument/2006/relationships/hyperlink" Target="https://docs.vertica.com/23.3.x/en/setup/set-up-on-premises/before-you-install/manually-configured-os-settings/io-scheduling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ux.die.net/man/2/open" TargetMode="Externa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posts/krishnakumar-r-bb7b949_postgres-postgresql-kernel-activity-7191224981924552705-i-7R/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1.png"/><Relationship Id="rId3" Type="http://schemas.openxmlformats.org/officeDocument/2006/relationships/image" Target="../media/image49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0.svg"/><Relationship Id="rId9" Type="http://schemas.openxmlformats.org/officeDocument/2006/relationships/image" Target="../media/image57.png"/><Relationship Id="rId14" Type="http://schemas.openxmlformats.org/officeDocument/2006/relationships/image" Target="../media/image62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hyperlink" Target="https://docs.oracle.com/en/database/oracle/oracle-database/19/tgsql/improving-rwp-cursor-sharing.html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55.png"/><Relationship Id="rId12" Type="http://schemas.openxmlformats.org/officeDocument/2006/relationships/image" Target="../media/image65.sv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64.png"/><Relationship Id="rId5" Type="http://schemas.openxmlformats.org/officeDocument/2006/relationships/image" Target="../media/image53.png"/><Relationship Id="rId10" Type="http://schemas.openxmlformats.org/officeDocument/2006/relationships/image" Target="../media/image48.svg"/><Relationship Id="rId4" Type="http://schemas.openxmlformats.org/officeDocument/2006/relationships/image" Target="../media/image50.svg"/><Relationship Id="rId9" Type="http://schemas.openxmlformats.org/officeDocument/2006/relationships/image" Target="../media/image47.png"/><Relationship Id="rId1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s://www.ibm.com/support/knowledgecenter/en/SSGU8G_12.1.0/com.ibm.perf.doc/ids_prf_237.htm" TargetMode="External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50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db/bustub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.github.io/styleguide/cppguide.html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xygen.nl/manual/docblocks.html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dbdb.io/db/crescando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68B28-1273-7B3D-4683-57A5E83A35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Lecture 5: Buffer Pool Manager</a:t>
            </a:r>
          </a:p>
        </p:txBody>
      </p:sp>
    </p:spTree>
    <p:extLst>
      <p:ext uri="{BB962C8B-B14F-4D97-AF65-F5344CB8AC3E}">
        <p14:creationId xmlns:p14="http://schemas.microsoft.com/office/powerpoint/2010/main" val="230569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vs. Latches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Locks:</a:t>
            </a:r>
          </a:p>
          <a:p>
            <a:pPr lvl="1"/>
            <a:r>
              <a:rPr lang="en-US" dirty="0"/>
              <a:t>Protects the database's logical contents from other transactions.</a:t>
            </a:r>
          </a:p>
          <a:p>
            <a:pPr lvl="1"/>
            <a:r>
              <a:rPr lang="en-US" dirty="0"/>
              <a:t>Held for transaction duration.</a:t>
            </a:r>
          </a:p>
          <a:p>
            <a:pPr lvl="1"/>
            <a:r>
              <a:rPr lang="en-US" dirty="0"/>
              <a:t>Need to be able to rollback changes.</a:t>
            </a:r>
          </a:p>
          <a:p>
            <a:endParaRPr lang="en-US" sz="1200" dirty="0"/>
          </a:p>
          <a:p>
            <a:r>
              <a:rPr lang="en-US" b="1" dirty="0"/>
              <a:t>Latches:</a:t>
            </a:r>
          </a:p>
          <a:p>
            <a:pPr lvl="1"/>
            <a:r>
              <a:rPr lang="en-US" dirty="0"/>
              <a:t>Protects the critical sections of the DBMS's internal data structure from other threads.</a:t>
            </a:r>
          </a:p>
          <a:p>
            <a:pPr lvl="1"/>
            <a:r>
              <a:rPr lang="en-US" dirty="0"/>
              <a:t>Held for operation duration.</a:t>
            </a:r>
          </a:p>
          <a:p>
            <a:pPr lvl="1"/>
            <a:r>
              <a:rPr lang="en-US" dirty="0"/>
              <a:t>Do not need to be able to rollback changes.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C6CB18-B604-4FBA-8AE2-20A4CF30B846}"/>
              </a:ext>
            </a:extLst>
          </p:cNvPr>
          <p:cNvGrpSpPr/>
          <p:nvPr/>
        </p:nvGrpSpPr>
        <p:grpSpPr>
          <a:xfrm>
            <a:off x="1371600" y="2647950"/>
            <a:ext cx="7772400" cy="1554480"/>
            <a:chOff x="228600" y="1857441"/>
            <a:chExt cx="7772400" cy="155448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100BF6-948D-4BDA-B9F8-383F5D64B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857441"/>
              <a:ext cx="6274874" cy="1554480"/>
            </a:xfrm>
            <a:prstGeom prst="rect">
              <a:avLst/>
            </a:prstGeom>
            <a:noFill/>
            <a:ln w="508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ED4325-5C38-4978-905B-194F70B3045E}"/>
                </a:ext>
              </a:extLst>
            </p:cNvPr>
            <p:cNvSpPr txBox="1"/>
            <p:nvPr/>
          </p:nvSpPr>
          <p:spPr>
            <a:xfrm>
              <a:off x="6503474" y="2467041"/>
              <a:ext cx="149752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←Mutex</a:t>
              </a:r>
            </a:p>
          </p:txBody>
        </p:sp>
      </p:grpSp>
      <p:pic>
        <p:nvPicPr>
          <p:cNvPr id="5" name="Picture 4" hidden="1">
            <a:hlinkClick r:id="rId3"/>
            <a:extLst>
              <a:ext uri="{FF2B5EF4-FFF2-40B4-BE49-F238E27FC236}">
                <a16:creationId xmlns:a16="http://schemas.microsoft.com/office/drawing/2014/main" id="{34F5F972-D9E9-7A6A-72E4-391D444672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50336">
            <a:off x="2406405" y="411264"/>
            <a:ext cx="5848538" cy="447795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X" hidden="1">
            <a:extLst>
              <a:ext uri="{FF2B5EF4-FFF2-40B4-BE49-F238E27FC236}">
                <a16:creationId xmlns:a16="http://schemas.microsoft.com/office/drawing/2014/main" id="{9A1E07C7-E771-572B-E2B5-FE1622CBA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337154" y="637046"/>
            <a:ext cx="4026392" cy="4026392"/>
          </a:xfrm>
          <a:prstGeom prst="rect">
            <a:avLst/>
          </a:prstGeom>
        </p:spPr>
      </p:pic>
      <p:sp>
        <p:nvSpPr>
          <p:cNvPr id="10" name="Slide Number Placeholder 3" descr=" 5">
            <a:extLst>
              <a:ext uri="{FF2B5EF4-FFF2-40B4-BE49-F238E27FC236}">
                <a16:creationId xmlns:a16="http://schemas.microsoft.com/office/drawing/2014/main" id="{7B8DA90C-8E7F-A3CE-997D-4C90344975F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78A6D3-A6E9-4F9B-BEED-5D38F2C5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vs. Page Directory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EE1ED-5E6E-498C-B771-3B59974DD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u="sng" dirty="0"/>
              <a:t>page directory</a:t>
            </a:r>
            <a:r>
              <a:rPr lang="en-US" dirty="0"/>
              <a:t> is the mapping from page ids to page locations in the database files.</a:t>
            </a:r>
          </a:p>
          <a:p>
            <a:pPr lvl="1"/>
            <a:r>
              <a:rPr lang="en-US" dirty="0"/>
              <a:t>All changes must be recorded on disk to allow the DBMS to find on restart.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b="1" u="sng" dirty="0"/>
              <a:t>page table</a:t>
            </a:r>
            <a:r>
              <a:rPr lang="en-US" dirty="0"/>
              <a:t> is the mapping from page ids to a copy of the page in buffer pool frames.</a:t>
            </a:r>
          </a:p>
          <a:p>
            <a:pPr lvl="1"/>
            <a:r>
              <a:rPr lang="en-US" dirty="0"/>
              <a:t>This is an in-memory data structure that does not need to be stored on disk.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BE032D79-D875-DD11-8A9A-96A151113FC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6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B4C82-5881-EB7E-259C-2037175C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Dark 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0DDEB-C58F-270A-C2FF-8147F0B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6351FA7-A9CC-6A78-066E-D4780C707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19150"/>
            <a:ext cx="6334125" cy="40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C48D25-F0A0-4330-0422-9F284EC301C3}"/>
              </a:ext>
            </a:extLst>
          </p:cNvPr>
          <p:cNvSpPr txBox="1"/>
          <p:nvPr/>
        </p:nvSpPr>
        <p:spPr>
          <a:xfrm rot="20613540">
            <a:off x="4082926" y="3953703"/>
            <a:ext cx="1650343" cy="64633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mmap</a:t>
            </a:r>
            <a:endParaRPr lang="en-US" sz="36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9450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E6B9F1BC-84E1-8F75-03F6-29BF83E6E4B0}"/>
              </a:ext>
            </a:extLst>
          </p:cNvPr>
          <p:cNvGrpSpPr/>
          <p:nvPr/>
        </p:nvGrpSpPr>
        <p:grpSpPr>
          <a:xfrm>
            <a:off x="5965032" y="1352550"/>
            <a:ext cx="1006686" cy="2087978"/>
            <a:chOff x="5965032" y="923588"/>
            <a:chExt cx="1006686" cy="208797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2C60398-AB06-1F6C-9113-554E2383F9A3}"/>
                </a:ext>
              </a:extLst>
            </p:cNvPr>
            <p:cNvSpPr txBox="1"/>
            <p:nvPr/>
          </p:nvSpPr>
          <p:spPr>
            <a:xfrm>
              <a:off x="5880875" y="923588"/>
              <a:ext cx="1175002" cy="5909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  <a:t>Virtual</a:t>
              </a:r>
              <a:b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</a:b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  <a:t>Memory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87B364D-9780-B129-C447-70FC0D74A3F7}"/>
                </a:ext>
              </a:extLst>
            </p:cNvPr>
            <p:cNvGrpSpPr/>
            <p:nvPr/>
          </p:nvGrpSpPr>
          <p:grpSpPr>
            <a:xfrm>
              <a:off x="6102615" y="1657350"/>
              <a:ext cx="731520" cy="1354216"/>
              <a:chOff x="6102615" y="1657350"/>
              <a:chExt cx="731520" cy="1354216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631EE98-366C-C46A-D7C6-5555DD453E47}"/>
                  </a:ext>
                </a:extLst>
              </p:cNvPr>
              <p:cNvSpPr/>
              <p:nvPr/>
            </p:nvSpPr>
            <p:spPr>
              <a:xfrm>
                <a:off x="6102615" y="2334458"/>
                <a:ext cx="731520" cy="338554"/>
              </a:xfrm>
              <a:prstGeom prst="rect">
                <a:avLst/>
              </a:prstGeom>
              <a:noFill/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30037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0x3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3456729-472C-E4B1-9BE5-60B3673913E3}"/>
                  </a:ext>
                </a:extLst>
              </p:cNvPr>
              <p:cNvSpPr/>
              <p:nvPr/>
            </p:nvSpPr>
            <p:spPr>
              <a:xfrm>
                <a:off x="6102615" y="1657350"/>
                <a:ext cx="731520" cy="338554"/>
              </a:xfrm>
              <a:prstGeom prst="rect">
                <a:avLst/>
              </a:prstGeom>
              <a:noFill/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30037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0x1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5C1EA93-C2FC-4F98-C4FB-1BC23941F617}"/>
                  </a:ext>
                </a:extLst>
              </p:cNvPr>
              <p:cNvSpPr/>
              <p:nvPr/>
            </p:nvSpPr>
            <p:spPr>
              <a:xfrm>
                <a:off x="6102615" y="1995904"/>
                <a:ext cx="731520" cy="338554"/>
              </a:xfrm>
              <a:prstGeom prst="rect">
                <a:avLst/>
              </a:prstGeom>
              <a:noFill/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30037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0x2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17BAEB1-0FCA-F7C7-129E-6D145E9ECC33}"/>
                  </a:ext>
                </a:extLst>
              </p:cNvPr>
              <p:cNvSpPr/>
              <p:nvPr/>
            </p:nvSpPr>
            <p:spPr>
              <a:xfrm>
                <a:off x="6102615" y="2673012"/>
                <a:ext cx="731520" cy="338554"/>
              </a:xfrm>
              <a:prstGeom prst="rect">
                <a:avLst/>
              </a:prstGeom>
              <a:noFill/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30037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0x4</a:t>
                </a:r>
              </a:p>
            </p:txBody>
          </p: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50D13F9-BA1A-441E-9B87-99395088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Crash Course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52CC94-C86E-418B-A6EA-90F52AC6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" y="796861"/>
            <a:ext cx="5052411" cy="3657600"/>
          </a:xfrm>
        </p:spPr>
        <p:txBody>
          <a:bodyPr/>
          <a:lstStyle/>
          <a:p>
            <a:r>
              <a:rPr lang="en-US" dirty="0"/>
              <a:t>This is not a full intro!  Take COMP 530!</a:t>
            </a:r>
          </a:p>
          <a:p>
            <a:endParaRPr lang="en-US" dirty="0"/>
          </a:p>
          <a:p>
            <a:r>
              <a:rPr lang="en-US" dirty="0"/>
              <a:t>Main purpose is to create indirection between "virtual" (logical) memory addresses and "physical" memory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Ease of programming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Process isolation/security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One of the great ideas in CS systems, beyond the scope of COMP 421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95BC4-6598-435D-A945-96787CF3C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ragmata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ragmata" pitchFamily="2" charset="0"/>
              <a:ea typeface="+mn-ea"/>
              <a:cs typeface="+mn-cs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BCCC747-C77E-6183-39AF-A89CCEB3011C}"/>
              </a:ext>
            </a:extLst>
          </p:cNvPr>
          <p:cNvGrpSpPr/>
          <p:nvPr/>
        </p:nvGrpSpPr>
        <p:grpSpPr>
          <a:xfrm>
            <a:off x="5334000" y="3737312"/>
            <a:ext cx="3749040" cy="1019935"/>
            <a:chOff x="5334000" y="3737312"/>
            <a:chExt cx="3749040" cy="101993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5AEC5FE-02B9-9FAF-9B78-033199B44D52}"/>
                </a:ext>
              </a:extLst>
            </p:cNvPr>
            <p:cNvCxnSpPr/>
            <p:nvPr/>
          </p:nvCxnSpPr>
          <p:spPr>
            <a:xfrm>
              <a:off x="5334000" y="3737312"/>
              <a:ext cx="3749040" cy="0"/>
            </a:xfrm>
            <a:prstGeom prst="line">
              <a:avLst/>
            </a:prstGeom>
            <a:ln w="34925">
              <a:solidFill>
                <a:srgbClr val="4748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344B3A4-7A43-785B-0989-F693102C02A5}"/>
                </a:ext>
              </a:extLst>
            </p:cNvPr>
            <p:cNvSpPr txBox="1"/>
            <p:nvPr/>
          </p:nvSpPr>
          <p:spPr>
            <a:xfrm>
              <a:off x="5554548" y="4454407"/>
              <a:ext cx="3439211" cy="3028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  <a:t>Extra "swap" space on disk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D9C8459-34AE-A198-D0C3-0DE44F6EE6A8}"/>
              </a:ext>
            </a:extLst>
          </p:cNvPr>
          <p:cNvGrpSpPr/>
          <p:nvPr/>
        </p:nvGrpSpPr>
        <p:grpSpPr>
          <a:xfrm>
            <a:off x="7594177" y="1352550"/>
            <a:ext cx="1006686" cy="1410870"/>
            <a:chOff x="7594177" y="923588"/>
            <a:chExt cx="1006686" cy="141087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F396D7F-59B3-26F1-B385-FEB4E7BD66D5}"/>
                </a:ext>
              </a:extLst>
            </p:cNvPr>
            <p:cNvSpPr txBox="1"/>
            <p:nvPr/>
          </p:nvSpPr>
          <p:spPr>
            <a:xfrm>
              <a:off x="7594177" y="923588"/>
              <a:ext cx="1006686" cy="6093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  <a:t>Physical</a:t>
              </a:r>
              <a:b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</a:b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  <a:t>Memory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3181796-C27B-F205-FB0B-4AD57ECD6CCC}"/>
                </a:ext>
              </a:extLst>
            </p:cNvPr>
            <p:cNvGrpSpPr/>
            <p:nvPr/>
          </p:nvGrpSpPr>
          <p:grpSpPr>
            <a:xfrm>
              <a:off x="7731759" y="1657350"/>
              <a:ext cx="731520" cy="677108"/>
              <a:chOff x="6001733" y="1975450"/>
              <a:chExt cx="731520" cy="677108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1EFA183-0363-930D-149B-DC8F4D76BF5E}"/>
                  </a:ext>
                </a:extLst>
              </p:cNvPr>
              <p:cNvSpPr/>
              <p:nvPr/>
            </p:nvSpPr>
            <p:spPr>
              <a:xfrm>
                <a:off x="6001733" y="1975450"/>
                <a:ext cx="731520" cy="338554"/>
              </a:xfrm>
              <a:prstGeom prst="rect">
                <a:avLst/>
              </a:prstGeom>
              <a:noFill/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E42"/>
                  </a:solidFill>
                  <a:effectLst/>
                  <a:uLnTx/>
                  <a:uFillTx/>
                  <a:latin typeface="Proxima Nova Rg" panose="02000506030000020004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F567F92-08BD-412C-243C-32DE9FCCB874}"/>
                  </a:ext>
                </a:extLst>
              </p:cNvPr>
              <p:cNvSpPr/>
              <p:nvPr/>
            </p:nvSpPr>
            <p:spPr>
              <a:xfrm>
                <a:off x="6001733" y="2314004"/>
                <a:ext cx="731520" cy="338554"/>
              </a:xfrm>
              <a:prstGeom prst="rect">
                <a:avLst/>
              </a:prstGeom>
              <a:noFill/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E42"/>
                  </a:solidFill>
                  <a:effectLst/>
                  <a:uLnTx/>
                  <a:uFillTx/>
                  <a:latin typeface="Proxima Nova Rg" panose="02000506030000020004" pitchFamily="50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5" name="PM-page1">
            <a:extLst>
              <a:ext uri="{FF2B5EF4-FFF2-40B4-BE49-F238E27FC236}">
                <a16:creationId xmlns:a16="http://schemas.microsoft.com/office/drawing/2014/main" id="{D10D08A4-E70B-48F6-5AE2-4385D24736A6}"/>
              </a:ext>
            </a:extLst>
          </p:cNvPr>
          <p:cNvSpPr/>
          <p:nvPr/>
        </p:nvSpPr>
        <p:spPr>
          <a:xfrm>
            <a:off x="7731759" y="2086312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0x1</a:t>
            </a:r>
          </a:p>
        </p:txBody>
      </p:sp>
      <p:sp>
        <p:nvSpPr>
          <p:cNvPr id="67" name="Right Arrow 6">
            <a:extLst>
              <a:ext uri="{FF2B5EF4-FFF2-40B4-BE49-F238E27FC236}">
                <a16:creationId xmlns:a16="http://schemas.microsoft.com/office/drawing/2014/main" id="{617C0207-5EF9-99A1-7FEA-B1083F32F9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4049" y="2097467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" name="Right Arrow 6">
            <a:extLst>
              <a:ext uri="{FF2B5EF4-FFF2-40B4-BE49-F238E27FC236}">
                <a16:creationId xmlns:a16="http://schemas.microsoft.com/office/drawing/2014/main" id="{2A9CA42C-F27E-1E13-AE86-6131ACF38F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4049" y="2763420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Right Arrow 6">
            <a:extLst>
              <a:ext uri="{FF2B5EF4-FFF2-40B4-BE49-F238E27FC236}">
                <a16:creationId xmlns:a16="http://schemas.microsoft.com/office/drawing/2014/main" id="{3A1E8CD2-84CF-02FC-6B37-5D7075A8BF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4049" y="2429509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2" name="Connector: Curved 39">
            <a:extLst>
              <a:ext uri="{FF2B5EF4-FFF2-40B4-BE49-F238E27FC236}">
                <a16:creationId xmlns:a16="http://schemas.microsoft.com/office/drawing/2014/main" id="{9026413D-A4D3-3C33-F289-7834BD82D7ED}"/>
              </a:ext>
            </a:extLst>
          </p:cNvPr>
          <p:cNvCxnSpPr>
            <a:cxnSpLocks/>
            <a:stCxn id="74" idx="3"/>
            <a:endCxn id="65" idx="1"/>
          </p:cNvCxnSpPr>
          <p:nvPr/>
        </p:nvCxnSpPr>
        <p:spPr>
          <a:xfrm>
            <a:off x="6834135" y="2255589"/>
            <a:ext cx="89762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Curved 40">
            <a:extLst>
              <a:ext uri="{FF2B5EF4-FFF2-40B4-BE49-F238E27FC236}">
                <a16:creationId xmlns:a16="http://schemas.microsoft.com/office/drawing/2014/main" id="{6D3038FC-EF32-D4F7-F91B-CC448920C416}"/>
              </a:ext>
            </a:extLst>
          </p:cNvPr>
          <p:cNvCxnSpPr>
            <a:cxnSpLocks/>
            <a:endCxn id="66" idx="1"/>
          </p:cNvCxnSpPr>
          <p:nvPr/>
        </p:nvCxnSpPr>
        <p:spPr>
          <a:xfrm flipV="1">
            <a:off x="6845300" y="2594143"/>
            <a:ext cx="886459" cy="358608"/>
          </a:xfrm>
          <a:prstGeom prst="curved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VM-page1">
            <a:extLst>
              <a:ext uri="{FF2B5EF4-FFF2-40B4-BE49-F238E27FC236}">
                <a16:creationId xmlns:a16="http://schemas.microsoft.com/office/drawing/2014/main" id="{AFF54D06-916A-DBB8-01E8-07D59626B5E6}"/>
              </a:ext>
            </a:extLst>
          </p:cNvPr>
          <p:cNvSpPr/>
          <p:nvPr/>
        </p:nvSpPr>
        <p:spPr>
          <a:xfrm>
            <a:off x="6102615" y="2086312"/>
            <a:ext cx="73152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0x1</a:t>
            </a:r>
          </a:p>
        </p:txBody>
      </p:sp>
      <p:sp>
        <p:nvSpPr>
          <p:cNvPr id="75" name="VM-page3">
            <a:extLst>
              <a:ext uri="{FF2B5EF4-FFF2-40B4-BE49-F238E27FC236}">
                <a16:creationId xmlns:a16="http://schemas.microsoft.com/office/drawing/2014/main" id="{053C46CD-013F-B9A3-1CF0-047E1577310D}"/>
              </a:ext>
            </a:extLst>
          </p:cNvPr>
          <p:cNvSpPr/>
          <p:nvPr/>
        </p:nvSpPr>
        <p:spPr>
          <a:xfrm>
            <a:off x="6102615" y="2763420"/>
            <a:ext cx="73152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0x3</a:t>
            </a:r>
          </a:p>
        </p:txBody>
      </p:sp>
      <p:cxnSp>
        <p:nvCxnSpPr>
          <p:cNvPr id="81" name="Connector: Curved 39">
            <a:extLst>
              <a:ext uri="{FF2B5EF4-FFF2-40B4-BE49-F238E27FC236}">
                <a16:creationId xmlns:a16="http://schemas.microsoft.com/office/drawing/2014/main" id="{6D961E21-308C-3CF4-7A90-7BE6853D3CC1}"/>
              </a:ext>
            </a:extLst>
          </p:cNvPr>
          <p:cNvCxnSpPr>
            <a:cxnSpLocks/>
          </p:cNvCxnSpPr>
          <p:nvPr/>
        </p:nvCxnSpPr>
        <p:spPr>
          <a:xfrm>
            <a:off x="6844976" y="2594905"/>
            <a:ext cx="89762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PM-page3">
            <a:extLst>
              <a:ext uri="{FF2B5EF4-FFF2-40B4-BE49-F238E27FC236}">
                <a16:creationId xmlns:a16="http://schemas.microsoft.com/office/drawing/2014/main" id="{4B128A51-7FCF-F01C-3395-71E9020762F1}"/>
              </a:ext>
            </a:extLst>
          </p:cNvPr>
          <p:cNvSpPr/>
          <p:nvPr/>
        </p:nvSpPr>
        <p:spPr>
          <a:xfrm>
            <a:off x="6102615" y="2424865"/>
            <a:ext cx="73152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0x2</a:t>
            </a:r>
          </a:p>
        </p:txBody>
      </p:sp>
      <p:sp>
        <p:nvSpPr>
          <p:cNvPr id="86" name="PM-page3">
            <a:extLst>
              <a:ext uri="{FF2B5EF4-FFF2-40B4-BE49-F238E27FC236}">
                <a16:creationId xmlns:a16="http://schemas.microsoft.com/office/drawing/2014/main" id="{C1516CF5-9DC4-FB2B-ACB9-9D2E3BFCD542}"/>
              </a:ext>
            </a:extLst>
          </p:cNvPr>
          <p:cNvSpPr/>
          <p:nvPr/>
        </p:nvSpPr>
        <p:spPr>
          <a:xfrm>
            <a:off x="6324357" y="3916472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0x3</a:t>
            </a:r>
          </a:p>
        </p:txBody>
      </p:sp>
      <p:sp>
        <p:nvSpPr>
          <p:cNvPr id="66" name="PM-page3">
            <a:extLst>
              <a:ext uri="{FF2B5EF4-FFF2-40B4-BE49-F238E27FC236}">
                <a16:creationId xmlns:a16="http://schemas.microsoft.com/office/drawing/2014/main" id="{3347FE0C-567B-A39E-5C14-47A07D988733}"/>
              </a:ext>
            </a:extLst>
          </p:cNvPr>
          <p:cNvSpPr/>
          <p:nvPr/>
        </p:nvSpPr>
        <p:spPr>
          <a:xfrm>
            <a:off x="7731759" y="2424866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0x3</a:t>
            </a:r>
          </a:p>
        </p:txBody>
      </p:sp>
      <p:sp>
        <p:nvSpPr>
          <p:cNvPr id="78" name="PM-page3">
            <a:extLst>
              <a:ext uri="{FF2B5EF4-FFF2-40B4-BE49-F238E27FC236}">
                <a16:creationId xmlns:a16="http://schemas.microsoft.com/office/drawing/2014/main" id="{29D63803-A9E2-3045-19CE-0F73E44BCE22}"/>
              </a:ext>
            </a:extLst>
          </p:cNvPr>
          <p:cNvSpPr/>
          <p:nvPr/>
        </p:nvSpPr>
        <p:spPr>
          <a:xfrm>
            <a:off x="7728491" y="2424865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0x2</a:t>
            </a:r>
          </a:p>
        </p:txBody>
      </p:sp>
    </p:spTree>
    <p:extLst>
      <p:ext uri="{BB962C8B-B14F-4D97-AF65-F5344CB8AC3E}">
        <p14:creationId xmlns:p14="http://schemas.microsoft.com/office/powerpoint/2010/main" val="6012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74" grpId="0" animBg="1"/>
      <p:bldP spid="75" grpId="0" animBg="1"/>
      <p:bldP spid="75" grpId="1" animBg="1"/>
      <p:bldP spid="82" grpId="0" animBg="1"/>
      <p:bldP spid="86" grpId="1" animBg="1"/>
      <p:bldP spid="66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647B9608-BF04-611E-7E57-F0107C9E9CA0}"/>
              </a:ext>
            </a:extLst>
          </p:cNvPr>
          <p:cNvSpPr/>
          <p:nvPr/>
        </p:nvSpPr>
        <p:spPr>
          <a:xfrm>
            <a:off x="5880875" y="1961948"/>
            <a:ext cx="1175002" cy="1600402"/>
          </a:xfrm>
          <a:prstGeom prst="rect">
            <a:avLst/>
          </a:prstGeom>
          <a:solidFill>
            <a:srgbClr val="FF9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0D13F9-BA1A-441E-9B87-99395088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Crash Course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52CC94-C86E-418B-A6EA-90F52AC6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" y="796861"/>
            <a:ext cx="5052411" cy="3657600"/>
          </a:xfrm>
        </p:spPr>
        <p:txBody>
          <a:bodyPr/>
          <a:lstStyle/>
          <a:p>
            <a:r>
              <a:rPr lang="en-US" dirty="0"/>
              <a:t>This is not a full intro!  Take COMP 530!</a:t>
            </a:r>
          </a:p>
          <a:p>
            <a:endParaRPr lang="en-US" dirty="0"/>
          </a:p>
          <a:p>
            <a:r>
              <a:rPr lang="en-US" dirty="0"/>
              <a:t>Main purpose is to create indirection between "virtual" (logical) memory addresses and "physical" memory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Ease of programming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Process isolation/security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One of the great ideas in CS systems, beyond the scope of COMP 421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95BC4-6598-435D-A945-96787CF3C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ragmata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ragmata" pitchFamily="2" charset="0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D9C8459-34AE-A198-D0C3-0DE44F6EE6A8}"/>
              </a:ext>
            </a:extLst>
          </p:cNvPr>
          <p:cNvGrpSpPr/>
          <p:nvPr/>
        </p:nvGrpSpPr>
        <p:grpSpPr>
          <a:xfrm>
            <a:off x="7594177" y="1352550"/>
            <a:ext cx="1006686" cy="1410870"/>
            <a:chOff x="7594177" y="923588"/>
            <a:chExt cx="1006686" cy="141087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F396D7F-59B3-26F1-B385-FEB4E7BD66D5}"/>
                </a:ext>
              </a:extLst>
            </p:cNvPr>
            <p:cNvSpPr txBox="1"/>
            <p:nvPr/>
          </p:nvSpPr>
          <p:spPr>
            <a:xfrm>
              <a:off x="7594177" y="923588"/>
              <a:ext cx="1006686" cy="6093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  <a:t>Physical</a:t>
              </a:r>
              <a:b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</a:b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  <a:t>Memory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3181796-C27B-F205-FB0B-4AD57ECD6CCC}"/>
                </a:ext>
              </a:extLst>
            </p:cNvPr>
            <p:cNvGrpSpPr/>
            <p:nvPr/>
          </p:nvGrpSpPr>
          <p:grpSpPr>
            <a:xfrm>
              <a:off x="7731759" y="1657350"/>
              <a:ext cx="731520" cy="677108"/>
              <a:chOff x="6001733" y="1975450"/>
              <a:chExt cx="731520" cy="677108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1EFA183-0363-930D-149B-DC8F4D76BF5E}"/>
                  </a:ext>
                </a:extLst>
              </p:cNvPr>
              <p:cNvSpPr/>
              <p:nvPr/>
            </p:nvSpPr>
            <p:spPr>
              <a:xfrm>
                <a:off x="6001733" y="1975450"/>
                <a:ext cx="731520" cy="338554"/>
              </a:xfrm>
              <a:prstGeom prst="rect">
                <a:avLst/>
              </a:prstGeom>
              <a:noFill/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E42"/>
                  </a:solidFill>
                  <a:effectLst/>
                  <a:uLnTx/>
                  <a:uFillTx/>
                  <a:latin typeface="Proxima Nova Rg" panose="02000506030000020004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F567F92-08BD-412C-243C-32DE9FCCB874}"/>
                  </a:ext>
                </a:extLst>
              </p:cNvPr>
              <p:cNvSpPr/>
              <p:nvPr/>
            </p:nvSpPr>
            <p:spPr>
              <a:xfrm>
                <a:off x="6001733" y="2314004"/>
                <a:ext cx="731520" cy="338554"/>
              </a:xfrm>
              <a:prstGeom prst="rect">
                <a:avLst/>
              </a:prstGeom>
              <a:noFill/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E42"/>
                  </a:solidFill>
                  <a:effectLst/>
                  <a:uLnTx/>
                  <a:uFillTx/>
                  <a:latin typeface="Proxima Nova Rg" panose="02000506030000020004" pitchFamily="50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5" name="PM-page1">
            <a:extLst>
              <a:ext uri="{FF2B5EF4-FFF2-40B4-BE49-F238E27FC236}">
                <a16:creationId xmlns:a16="http://schemas.microsoft.com/office/drawing/2014/main" id="{D10D08A4-E70B-48F6-5AE2-4385D24736A6}"/>
              </a:ext>
            </a:extLst>
          </p:cNvPr>
          <p:cNvSpPr/>
          <p:nvPr/>
        </p:nvSpPr>
        <p:spPr>
          <a:xfrm>
            <a:off x="7731759" y="2086312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0x1</a:t>
            </a:r>
          </a:p>
        </p:txBody>
      </p:sp>
      <p:sp>
        <p:nvSpPr>
          <p:cNvPr id="66" name="PM-page3">
            <a:extLst>
              <a:ext uri="{FF2B5EF4-FFF2-40B4-BE49-F238E27FC236}">
                <a16:creationId xmlns:a16="http://schemas.microsoft.com/office/drawing/2014/main" id="{3347FE0C-567B-A39E-5C14-47A07D988733}"/>
              </a:ext>
            </a:extLst>
          </p:cNvPr>
          <p:cNvSpPr/>
          <p:nvPr/>
        </p:nvSpPr>
        <p:spPr>
          <a:xfrm>
            <a:off x="7731759" y="2424866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0x3</a:t>
            </a:r>
          </a:p>
        </p:txBody>
      </p:sp>
      <p:sp>
        <p:nvSpPr>
          <p:cNvPr id="78" name="PM-page3">
            <a:extLst>
              <a:ext uri="{FF2B5EF4-FFF2-40B4-BE49-F238E27FC236}">
                <a16:creationId xmlns:a16="http://schemas.microsoft.com/office/drawing/2014/main" id="{29D63803-A9E2-3045-19CE-0F73E44BCE22}"/>
              </a:ext>
            </a:extLst>
          </p:cNvPr>
          <p:cNvSpPr/>
          <p:nvPr/>
        </p:nvSpPr>
        <p:spPr>
          <a:xfrm>
            <a:off x="7728491" y="2424865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0x2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FEFBA9-0CD8-70A2-E5B6-424C84882546}"/>
              </a:ext>
            </a:extLst>
          </p:cNvPr>
          <p:cNvSpPr txBox="1"/>
          <p:nvPr/>
        </p:nvSpPr>
        <p:spPr>
          <a:xfrm>
            <a:off x="5880875" y="1352550"/>
            <a:ext cx="1175002" cy="5909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rimson Text" panose="02000503000000000000" pitchFamily="2" charset="0"/>
                <a:ea typeface="+mn-ea"/>
                <a:cs typeface="+mn-cs"/>
              </a:rPr>
              <a:t>Virtual</a:t>
            </a:r>
            <a:b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rimson Text" panose="02000503000000000000" pitchFamily="2" charset="0"/>
                <a:ea typeface="+mn-ea"/>
                <a:cs typeface="+mn-cs"/>
              </a:rPr>
            </a:b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rimson Text" panose="02000503000000000000" pitchFamily="2" charset="0"/>
                <a:ea typeface="+mn-ea"/>
                <a:cs typeface="+mn-cs"/>
              </a:rPr>
              <a:t>Memory</a:t>
            </a:r>
          </a:p>
        </p:txBody>
      </p:sp>
      <p:cxnSp>
        <p:nvCxnSpPr>
          <p:cNvPr id="38" name="Connector: Curved 39">
            <a:extLst>
              <a:ext uri="{FF2B5EF4-FFF2-40B4-BE49-F238E27FC236}">
                <a16:creationId xmlns:a16="http://schemas.microsoft.com/office/drawing/2014/main" id="{20DE8473-FA17-32B8-6916-388C3F7BD639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6834135" y="2255589"/>
            <a:ext cx="89762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39">
            <a:extLst>
              <a:ext uri="{FF2B5EF4-FFF2-40B4-BE49-F238E27FC236}">
                <a16:creationId xmlns:a16="http://schemas.microsoft.com/office/drawing/2014/main" id="{B7E741F6-7736-3A00-7CD8-A4D5C3E66B46}"/>
              </a:ext>
            </a:extLst>
          </p:cNvPr>
          <p:cNvCxnSpPr>
            <a:cxnSpLocks/>
          </p:cNvCxnSpPr>
          <p:nvPr/>
        </p:nvCxnSpPr>
        <p:spPr>
          <a:xfrm>
            <a:off x="6844976" y="2594905"/>
            <a:ext cx="89762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A09BF0E-4385-7B85-93EB-DCE3B8A66335}"/>
              </a:ext>
            </a:extLst>
          </p:cNvPr>
          <p:cNvGrpSpPr/>
          <p:nvPr/>
        </p:nvGrpSpPr>
        <p:grpSpPr>
          <a:xfrm>
            <a:off x="6102615" y="2086312"/>
            <a:ext cx="731520" cy="1354216"/>
            <a:chOff x="6102615" y="2086312"/>
            <a:chExt cx="731520" cy="135421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EB834F9-ECF7-EEE4-EE66-1D55380B9C5C}"/>
                </a:ext>
              </a:extLst>
            </p:cNvPr>
            <p:cNvGrpSpPr/>
            <p:nvPr/>
          </p:nvGrpSpPr>
          <p:grpSpPr>
            <a:xfrm>
              <a:off x="6102615" y="2086312"/>
              <a:ext cx="731520" cy="1354216"/>
              <a:chOff x="6102615" y="1657350"/>
              <a:chExt cx="731520" cy="135421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A59BE2E-0F4E-6202-49BA-C59DCFEBBEB3}"/>
                  </a:ext>
                </a:extLst>
              </p:cNvPr>
              <p:cNvSpPr/>
              <p:nvPr/>
            </p:nvSpPr>
            <p:spPr>
              <a:xfrm>
                <a:off x="6102615" y="2334458"/>
                <a:ext cx="731520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30037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0x3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8353AE8-1663-C020-A5DA-3E8D466184BB}"/>
                  </a:ext>
                </a:extLst>
              </p:cNvPr>
              <p:cNvSpPr/>
              <p:nvPr/>
            </p:nvSpPr>
            <p:spPr>
              <a:xfrm>
                <a:off x="6102615" y="1657350"/>
                <a:ext cx="731520" cy="338554"/>
              </a:xfrm>
              <a:prstGeom prst="rect">
                <a:avLst/>
              </a:prstGeom>
              <a:noFill/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30037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0x1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88F4EC9-BE61-8444-17F2-40B08F65185D}"/>
                  </a:ext>
                </a:extLst>
              </p:cNvPr>
              <p:cNvSpPr/>
              <p:nvPr/>
            </p:nvSpPr>
            <p:spPr>
              <a:xfrm>
                <a:off x="6102615" y="1995904"/>
                <a:ext cx="731520" cy="338554"/>
              </a:xfrm>
              <a:prstGeom prst="rect">
                <a:avLst/>
              </a:prstGeom>
              <a:noFill/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30037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0x2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78A899D-46E8-F3B2-ABC7-D9DFE6CEA25A}"/>
                  </a:ext>
                </a:extLst>
              </p:cNvPr>
              <p:cNvSpPr/>
              <p:nvPr/>
            </p:nvSpPr>
            <p:spPr>
              <a:xfrm>
                <a:off x="6102615" y="2673012"/>
                <a:ext cx="731520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30037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0x4</a:t>
                </a:r>
              </a:p>
            </p:txBody>
          </p:sp>
        </p:grpSp>
        <p:sp>
          <p:nvSpPr>
            <p:cNvPr id="40" name="VM-page1">
              <a:extLst>
                <a:ext uri="{FF2B5EF4-FFF2-40B4-BE49-F238E27FC236}">
                  <a16:creationId xmlns:a16="http://schemas.microsoft.com/office/drawing/2014/main" id="{FA0F452B-AF91-B238-3614-3E75CCA2066F}"/>
                </a:ext>
              </a:extLst>
            </p:cNvPr>
            <p:cNvSpPr/>
            <p:nvPr/>
          </p:nvSpPr>
          <p:spPr>
            <a:xfrm>
              <a:off x="6102615" y="2086312"/>
              <a:ext cx="731520" cy="3385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0x1</a:t>
              </a:r>
            </a:p>
          </p:txBody>
        </p:sp>
        <p:sp>
          <p:nvSpPr>
            <p:cNvPr id="43" name="PM-page3">
              <a:extLst>
                <a:ext uri="{FF2B5EF4-FFF2-40B4-BE49-F238E27FC236}">
                  <a16:creationId xmlns:a16="http://schemas.microsoft.com/office/drawing/2014/main" id="{B12614D2-F29A-42B7-7E8A-95E2BE38EC74}"/>
                </a:ext>
              </a:extLst>
            </p:cNvPr>
            <p:cNvSpPr/>
            <p:nvPr/>
          </p:nvSpPr>
          <p:spPr>
            <a:xfrm>
              <a:off x="6102615" y="2424865"/>
              <a:ext cx="731520" cy="3385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0x2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309C6B9-77D0-1685-14C8-63DF3E9C4026}"/>
              </a:ext>
            </a:extLst>
          </p:cNvPr>
          <p:cNvGrpSpPr/>
          <p:nvPr/>
        </p:nvGrpSpPr>
        <p:grpSpPr>
          <a:xfrm>
            <a:off x="7728491" y="2762556"/>
            <a:ext cx="731520" cy="677107"/>
            <a:chOff x="7826647" y="2955277"/>
            <a:chExt cx="731520" cy="677107"/>
          </a:xfrm>
        </p:grpSpPr>
        <p:sp>
          <p:nvSpPr>
            <p:cNvPr id="52" name="PM-page1">
              <a:extLst>
                <a:ext uri="{FF2B5EF4-FFF2-40B4-BE49-F238E27FC236}">
                  <a16:creationId xmlns:a16="http://schemas.microsoft.com/office/drawing/2014/main" id="{63D6E74B-B060-E602-CDE3-CA8467DE2A48}"/>
                </a:ext>
              </a:extLst>
            </p:cNvPr>
            <p:cNvSpPr/>
            <p:nvPr/>
          </p:nvSpPr>
          <p:spPr>
            <a:xfrm>
              <a:off x="7826647" y="2955277"/>
              <a:ext cx="73152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endParaRPr>
            </a:p>
          </p:txBody>
        </p:sp>
        <p:sp>
          <p:nvSpPr>
            <p:cNvPr id="70" name="PM-page3">
              <a:extLst>
                <a:ext uri="{FF2B5EF4-FFF2-40B4-BE49-F238E27FC236}">
                  <a16:creationId xmlns:a16="http://schemas.microsoft.com/office/drawing/2014/main" id="{3C364E21-4260-A933-F005-E30553EF536D}"/>
                </a:ext>
              </a:extLst>
            </p:cNvPr>
            <p:cNvSpPr/>
            <p:nvPr/>
          </p:nvSpPr>
          <p:spPr>
            <a:xfrm>
              <a:off x="7826647" y="3293830"/>
              <a:ext cx="73152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endParaRPr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02B36B89-A507-A291-CE5E-FF040447D0D7}"/>
              </a:ext>
            </a:extLst>
          </p:cNvPr>
          <p:cNvSpPr/>
          <p:nvPr/>
        </p:nvSpPr>
        <p:spPr>
          <a:xfrm>
            <a:off x="5880875" y="3561560"/>
            <a:ext cx="1175002" cy="15247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M-page1">
            <a:extLst>
              <a:ext uri="{FF2B5EF4-FFF2-40B4-BE49-F238E27FC236}">
                <a16:creationId xmlns:a16="http://schemas.microsoft.com/office/drawing/2014/main" id="{7F513AE2-D323-0374-7BE9-89EEB73B78F5}"/>
              </a:ext>
            </a:extLst>
          </p:cNvPr>
          <p:cNvSpPr/>
          <p:nvPr/>
        </p:nvSpPr>
        <p:spPr>
          <a:xfrm>
            <a:off x="7728491" y="2762554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0x1</a:t>
            </a:r>
          </a:p>
        </p:txBody>
      </p:sp>
      <p:sp>
        <p:nvSpPr>
          <p:cNvPr id="47" name="PM-page3">
            <a:extLst>
              <a:ext uri="{FF2B5EF4-FFF2-40B4-BE49-F238E27FC236}">
                <a16:creationId xmlns:a16="http://schemas.microsoft.com/office/drawing/2014/main" id="{1270E52A-09F9-AB36-093A-0D60ECFD56DC}"/>
              </a:ext>
            </a:extLst>
          </p:cNvPr>
          <p:cNvSpPr/>
          <p:nvPr/>
        </p:nvSpPr>
        <p:spPr>
          <a:xfrm>
            <a:off x="7728491" y="3101107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0x2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A060176-FFAB-E7A2-F385-4400CD34BEA9}"/>
              </a:ext>
            </a:extLst>
          </p:cNvPr>
          <p:cNvGrpSpPr/>
          <p:nvPr/>
        </p:nvGrpSpPr>
        <p:grpSpPr>
          <a:xfrm>
            <a:off x="6102615" y="2931831"/>
            <a:ext cx="1625876" cy="2060935"/>
            <a:chOff x="6265959" y="2960501"/>
            <a:chExt cx="1625876" cy="2060935"/>
          </a:xfrm>
        </p:grpSpPr>
        <p:sp>
          <p:nvSpPr>
            <p:cNvPr id="88" name="VM-page1">
              <a:extLst>
                <a:ext uri="{FF2B5EF4-FFF2-40B4-BE49-F238E27FC236}">
                  <a16:creationId xmlns:a16="http://schemas.microsoft.com/office/drawing/2014/main" id="{D932FBB4-080E-663C-6490-78924375C3A5}"/>
                </a:ext>
              </a:extLst>
            </p:cNvPr>
            <p:cNvSpPr/>
            <p:nvPr/>
          </p:nvSpPr>
          <p:spPr>
            <a:xfrm>
              <a:off x="6265959" y="3667220"/>
              <a:ext cx="731520" cy="3385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0x1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3DAAF29-60A6-5D0C-7A83-A7C837BD9B16}"/>
                </a:ext>
              </a:extLst>
            </p:cNvPr>
            <p:cNvGrpSpPr/>
            <p:nvPr/>
          </p:nvGrpSpPr>
          <p:grpSpPr>
            <a:xfrm>
              <a:off x="6265959" y="2960501"/>
              <a:ext cx="1625876" cy="2060935"/>
              <a:chOff x="6265959" y="2960501"/>
              <a:chExt cx="1625876" cy="2060935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784AA4C5-0373-95F2-DE11-C2B03807DE56}"/>
                  </a:ext>
                </a:extLst>
              </p:cNvPr>
              <p:cNvGrpSpPr/>
              <p:nvPr/>
            </p:nvGrpSpPr>
            <p:grpSpPr>
              <a:xfrm>
                <a:off x="6265959" y="4005774"/>
                <a:ext cx="731520" cy="1015662"/>
                <a:chOff x="6102615" y="1995904"/>
                <a:chExt cx="731520" cy="1015662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EC12471-82DC-8A7C-C403-73E8F1363FC9}"/>
                    </a:ext>
                  </a:extLst>
                </p:cNvPr>
                <p:cNvSpPr/>
                <p:nvPr/>
              </p:nvSpPr>
              <p:spPr>
                <a:xfrm>
                  <a:off x="6102615" y="2334458"/>
                  <a:ext cx="731520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30037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+mn-cs"/>
                    </a:rPr>
                    <a:t>0x3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E2AD5B3-3A8D-5917-4D85-F98563395257}"/>
                    </a:ext>
                  </a:extLst>
                </p:cNvPr>
                <p:cNvSpPr/>
                <p:nvPr/>
              </p:nvSpPr>
              <p:spPr>
                <a:xfrm>
                  <a:off x="6102615" y="1995904"/>
                  <a:ext cx="731520" cy="338554"/>
                </a:xfrm>
                <a:prstGeom prst="rect">
                  <a:avLst/>
                </a:prstGeom>
                <a:no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30037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+mn-cs"/>
                    </a:rPr>
                    <a:t>0x2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E369959F-BE00-9014-841C-90A8BC10740F}"/>
                    </a:ext>
                  </a:extLst>
                </p:cNvPr>
                <p:cNvSpPr/>
                <p:nvPr/>
              </p:nvSpPr>
              <p:spPr>
                <a:xfrm>
                  <a:off x="6102615" y="2673012"/>
                  <a:ext cx="731520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30037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+mn-cs"/>
                    </a:rPr>
                    <a:t>0x4</a:t>
                  </a:r>
                </a:p>
              </p:txBody>
            </p:sp>
          </p:grpSp>
          <p:cxnSp>
            <p:nvCxnSpPr>
              <p:cNvPr id="87" name="Connector: Curved 39">
                <a:extLst>
                  <a:ext uri="{FF2B5EF4-FFF2-40B4-BE49-F238E27FC236}">
                    <a16:creationId xmlns:a16="http://schemas.microsoft.com/office/drawing/2014/main" id="{F742C670-7C46-F3FF-9461-D54FDF445CAC}"/>
                  </a:ext>
                </a:extLst>
              </p:cNvPr>
              <p:cNvCxnSpPr>
                <a:cxnSpLocks/>
                <a:stCxn id="88" idx="3"/>
                <a:endCxn id="46" idx="1"/>
              </p:cNvCxnSpPr>
              <p:nvPr/>
            </p:nvCxnSpPr>
            <p:spPr>
              <a:xfrm flipV="1">
                <a:off x="6997479" y="2960501"/>
                <a:ext cx="894356" cy="875996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or: Curved 39">
                <a:extLst>
                  <a:ext uri="{FF2B5EF4-FFF2-40B4-BE49-F238E27FC236}">
                    <a16:creationId xmlns:a16="http://schemas.microsoft.com/office/drawing/2014/main" id="{8A2D03DE-30F5-F6F2-1611-9A8FFB38936B}"/>
                  </a:ext>
                </a:extLst>
              </p:cNvPr>
              <p:cNvCxnSpPr>
                <a:cxnSpLocks/>
                <a:endCxn id="47" idx="1"/>
              </p:cNvCxnSpPr>
              <p:nvPr/>
            </p:nvCxnSpPr>
            <p:spPr>
              <a:xfrm flipV="1">
                <a:off x="7008320" y="3299054"/>
                <a:ext cx="883515" cy="876759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PM-page3">
              <a:extLst>
                <a:ext uri="{FF2B5EF4-FFF2-40B4-BE49-F238E27FC236}">
                  <a16:creationId xmlns:a16="http://schemas.microsoft.com/office/drawing/2014/main" id="{23420AD3-DFA5-C589-008A-4C72EC86635F}"/>
                </a:ext>
              </a:extLst>
            </p:cNvPr>
            <p:cNvSpPr/>
            <p:nvPr/>
          </p:nvSpPr>
          <p:spPr>
            <a:xfrm>
              <a:off x="6265959" y="4005773"/>
              <a:ext cx="731520" cy="3385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0x2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2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5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5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C6B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C6BD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65" grpId="0" animBg="1"/>
      <p:bldP spid="78" grpId="0" animBg="1"/>
      <p:bldP spid="97" grpId="0" animBg="1"/>
      <p:bldP spid="46" grpId="0" animBg="1"/>
      <p:bldP spid="46" grpId="1" animBg="1"/>
      <p:bldP spid="47" grpId="0" animBg="1"/>
      <p:bldP spid="4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0D13F9-BA1A-441E-9B87-99395088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The OS?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52CC94-C86E-418B-A6EA-90F52AC6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71550"/>
            <a:ext cx="4897120" cy="3657600"/>
          </a:xfrm>
        </p:spPr>
        <p:txBody>
          <a:bodyPr/>
          <a:lstStyle/>
          <a:p>
            <a:r>
              <a:rPr lang="en-US" dirty="0"/>
              <a:t>Use OS memory mapping (</a:t>
            </a:r>
            <a:r>
              <a:rPr lang="en-US" b="1" dirty="0" err="1">
                <a:solidFill>
                  <a:srgbClr val="C30037"/>
                </a:solidFill>
                <a:latin typeface="Inconsolata" panose="00000509000000000000" pitchFamily="49" charset="0"/>
              </a:rPr>
              <a:t>mmap</a:t>
            </a:r>
            <a:r>
              <a:rPr lang="en-US" dirty="0"/>
              <a:t>) to store the contents of a file into the address space of a program.</a:t>
            </a:r>
          </a:p>
          <a:p>
            <a:endParaRPr lang="en-US" sz="1200" dirty="0"/>
          </a:p>
          <a:p>
            <a:r>
              <a:rPr lang="en-US" dirty="0"/>
              <a:t>OS is responsible for moving file pages in and out of memory, so the DBMS doesn't need to worry about it.</a:t>
            </a:r>
          </a:p>
          <a:p>
            <a:endParaRPr lang="en-US" sz="1200" dirty="0"/>
          </a:p>
          <a:p>
            <a:r>
              <a:rPr lang="en-US" dirty="0"/>
              <a:t>What if DBMS allows multiple threads to access </a:t>
            </a:r>
            <a:r>
              <a:rPr lang="en-US" b="1" dirty="0" err="1">
                <a:solidFill>
                  <a:srgbClr val="C30037"/>
                </a:solidFill>
                <a:latin typeface="Inconsolata" panose="00000509000000000000" pitchFamily="49" charset="0"/>
              </a:rPr>
              <a:t>mmap</a:t>
            </a:r>
            <a:r>
              <a:rPr lang="en-US" dirty="0"/>
              <a:t> files to hide page fault stalls?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95BC4-6598-435D-A945-96787CF3C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ragmata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ragmata" pitchFamily="2" charset="0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249BC1-2731-454C-BBF5-A5788F7B36E2}"/>
              </a:ext>
            </a:extLst>
          </p:cNvPr>
          <p:cNvCxnSpPr/>
          <p:nvPr/>
        </p:nvCxnSpPr>
        <p:spPr>
          <a:xfrm>
            <a:off x="5334000" y="3737312"/>
            <a:ext cx="3749040" cy="0"/>
          </a:xfrm>
          <a:prstGeom prst="line">
            <a:avLst/>
          </a:prstGeom>
          <a:ln w="34925">
            <a:solidFill>
              <a:srgbClr val="4748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75203ED-BB7C-4E46-87BD-E597DB9F4C99}"/>
              </a:ext>
            </a:extLst>
          </p:cNvPr>
          <p:cNvGrpSpPr/>
          <p:nvPr/>
        </p:nvGrpSpPr>
        <p:grpSpPr>
          <a:xfrm>
            <a:off x="5588000" y="3965912"/>
            <a:ext cx="3241040" cy="802427"/>
            <a:chOff x="5588000" y="3486150"/>
            <a:chExt cx="3241040" cy="80242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16E51B1-3E1F-4FBF-A807-35776330E1CB}"/>
                </a:ext>
              </a:extLst>
            </p:cNvPr>
            <p:cNvGrpSpPr/>
            <p:nvPr/>
          </p:nvGrpSpPr>
          <p:grpSpPr>
            <a:xfrm>
              <a:off x="5588000" y="3486150"/>
              <a:ext cx="3241040" cy="338554"/>
              <a:chOff x="5715000" y="3486150"/>
              <a:chExt cx="3241040" cy="33855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E6F1619-40EF-463B-AC56-04DC5023FB71}"/>
                  </a:ext>
                </a:extLst>
              </p:cNvPr>
              <p:cNvSpPr/>
              <p:nvPr/>
            </p:nvSpPr>
            <p:spPr>
              <a:xfrm>
                <a:off x="5715000" y="3486150"/>
                <a:ext cx="731520" cy="33855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page1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0A93C6-5C52-4B90-8348-EB5DFE659AAA}"/>
                  </a:ext>
                </a:extLst>
              </p:cNvPr>
              <p:cNvSpPr/>
              <p:nvPr/>
            </p:nvSpPr>
            <p:spPr>
              <a:xfrm>
                <a:off x="6551507" y="3486150"/>
                <a:ext cx="731520" cy="33855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page2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6BBFC20-DFFD-4C78-9930-B910A7A1C337}"/>
                  </a:ext>
                </a:extLst>
              </p:cNvPr>
              <p:cNvSpPr/>
              <p:nvPr/>
            </p:nvSpPr>
            <p:spPr>
              <a:xfrm>
                <a:off x="7388014" y="3486150"/>
                <a:ext cx="731520" cy="33855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page3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DA8C7A-0EE6-4955-9210-39E486B99ECD}"/>
                  </a:ext>
                </a:extLst>
              </p:cNvPr>
              <p:cNvSpPr/>
              <p:nvPr/>
            </p:nvSpPr>
            <p:spPr>
              <a:xfrm>
                <a:off x="8224520" y="3486150"/>
                <a:ext cx="731520" cy="33855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page4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9C4A14-A4EA-4164-957A-DFC3F7F6FF70}"/>
                </a:ext>
              </a:extLst>
            </p:cNvPr>
            <p:cNvSpPr txBox="1"/>
            <p:nvPr/>
          </p:nvSpPr>
          <p:spPr>
            <a:xfrm>
              <a:off x="6386180" y="3974645"/>
              <a:ext cx="1775935" cy="3016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  <a:t>On-Disk File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04E8F79-C520-42C1-9CB8-542A8324D1F3}"/>
              </a:ext>
            </a:extLst>
          </p:cNvPr>
          <p:cNvGrpSpPr/>
          <p:nvPr/>
        </p:nvGrpSpPr>
        <p:grpSpPr>
          <a:xfrm>
            <a:off x="5965032" y="1352550"/>
            <a:ext cx="1006686" cy="2087978"/>
            <a:chOff x="5965032" y="923588"/>
            <a:chExt cx="1006686" cy="20879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64CE2A-0D37-41D1-8C93-6D9E31200764}"/>
                </a:ext>
              </a:extLst>
            </p:cNvPr>
            <p:cNvSpPr txBox="1"/>
            <p:nvPr/>
          </p:nvSpPr>
          <p:spPr>
            <a:xfrm>
              <a:off x="5880875" y="923588"/>
              <a:ext cx="1175002" cy="5909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  <a:t>Virtual</a:t>
              </a:r>
              <a:b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</a:b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  <a:t>Memory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78AD53E-701C-4BEA-A0AF-E6E59650CF4B}"/>
                </a:ext>
              </a:extLst>
            </p:cNvPr>
            <p:cNvGrpSpPr/>
            <p:nvPr/>
          </p:nvGrpSpPr>
          <p:grpSpPr>
            <a:xfrm>
              <a:off x="6102615" y="1657350"/>
              <a:ext cx="731520" cy="1354216"/>
              <a:chOff x="6102615" y="1657350"/>
              <a:chExt cx="731520" cy="135421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795B66-436E-4F9B-868B-4DCA44A3E9C4}"/>
                  </a:ext>
                </a:extLst>
              </p:cNvPr>
              <p:cNvSpPr/>
              <p:nvPr/>
            </p:nvSpPr>
            <p:spPr>
              <a:xfrm>
                <a:off x="6102615" y="1657350"/>
                <a:ext cx="731520" cy="338554"/>
              </a:xfrm>
              <a:prstGeom prst="rect">
                <a:avLst/>
              </a:prstGeom>
              <a:noFill/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30037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page1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56D884C-7953-42DD-A0FB-B9630567F211}"/>
                  </a:ext>
                </a:extLst>
              </p:cNvPr>
              <p:cNvSpPr/>
              <p:nvPr/>
            </p:nvSpPr>
            <p:spPr>
              <a:xfrm>
                <a:off x="6102615" y="1995904"/>
                <a:ext cx="731520" cy="338554"/>
              </a:xfrm>
              <a:prstGeom prst="rect">
                <a:avLst/>
              </a:prstGeom>
              <a:noFill/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30037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page2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CC2E581-40E1-4909-A58D-5D64F8F9B715}"/>
                  </a:ext>
                </a:extLst>
              </p:cNvPr>
              <p:cNvSpPr/>
              <p:nvPr/>
            </p:nvSpPr>
            <p:spPr>
              <a:xfrm>
                <a:off x="6102615" y="2334458"/>
                <a:ext cx="731520" cy="338554"/>
              </a:xfrm>
              <a:prstGeom prst="rect">
                <a:avLst/>
              </a:prstGeom>
              <a:noFill/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30037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page3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6F5961F-B7D9-4A3C-B5D7-CD6AFF45F3CF}"/>
                  </a:ext>
                </a:extLst>
              </p:cNvPr>
              <p:cNvSpPr/>
              <p:nvPr/>
            </p:nvSpPr>
            <p:spPr>
              <a:xfrm>
                <a:off x="6102615" y="2673012"/>
                <a:ext cx="731520" cy="338554"/>
              </a:xfrm>
              <a:prstGeom prst="rect">
                <a:avLst/>
              </a:prstGeom>
              <a:noFill/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30037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page4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E361FE-ABB2-4E3C-A69A-8261E454B041}"/>
              </a:ext>
            </a:extLst>
          </p:cNvPr>
          <p:cNvGrpSpPr/>
          <p:nvPr/>
        </p:nvGrpSpPr>
        <p:grpSpPr>
          <a:xfrm>
            <a:off x="7594177" y="1352550"/>
            <a:ext cx="1006686" cy="1410870"/>
            <a:chOff x="7594177" y="923588"/>
            <a:chExt cx="1006686" cy="141087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A9EB30-A40F-41CC-8D19-6BCAB19B5A94}"/>
                </a:ext>
              </a:extLst>
            </p:cNvPr>
            <p:cNvSpPr txBox="1"/>
            <p:nvPr/>
          </p:nvSpPr>
          <p:spPr>
            <a:xfrm>
              <a:off x="7594177" y="923588"/>
              <a:ext cx="1006686" cy="6093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  <a:t>Physical</a:t>
              </a:r>
              <a:b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</a:b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  <a:t>Memory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E37CECE-1D62-4F8D-B282-1B124912B7BA}"/>
                </a:ext>
              </a:extLst>
            </p:cNvPr>
            <p:cNvGrpSpPr/>
            <p:nvPr/>
          </p:nvGrpSpPr>
          <p:grpSpPr>
            <a:xfrm>
              <a:off x="7731759" y="1657350"/>
              <a:ext cx="731520" cy="677108"/>
              <a:chOff x="6001733" y="1975450"/>
              <a:chExt cx="731520" cy="67710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D8A6D50-2C45-4C14-A6DF-FFA01640C5CF}"/>
                  </a:ext>
                </a:extLst>
              </p:cNvPr>
              <p:cNvSpPr/>
              <p:nvPr/>
            </p:nvSpPr>
            <p:spPr>
              <a:xfrm>
                <a:off x="6001733" y="1975450"/>
                <a:ext cx="731520" cy="338554"/>
              </a:xfrm>
              <a:prstGeom prst="rect">
                <a:avLst/>
              </a:prstGeom>
              <a:noFill/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E42"/>
                  </a:solidFill>
                  <a:effectLst/>
                  <a:uLnTx/>
                  <a:uFillTx/>
                  <a:latin typeface="Proxima Nova Rg" panose="02000506030000020004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8B479B6-8938-4E30-A2F1-C91B5EA7448B}"/>
                  </a:ext>
                </a:extLst>
              </p:cNvPr>
              <p:cNvSpPr/>
              <p:nvPr/>
            </p:nvSpPr>
            <p:spPr>
              <a:xfrm>
                <a:off x="6001733" y="2314004"/>
                <a:ext cx="731520" cy="338554"/>
              </a:xfrm>
              <a:prstGeom prst="rect">
                <a:avLst/>
              </a:prstGeom>
              <a:noFill/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F3E42"/>
                  </a:solidFill>
                  <a:effectLst/>
                  <a:uLnTx/>
                  <a:uFillTx/>
                  <a:latin typeface="Proxima Nova Rg" panose="02000506030000020004" pitchFamily="50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PM-page1">
            <a:extLst>
              <a:ext uri="{FF2B5EF4-FFF2-40B4-BE49-F238E27FC236}">
                <a16:creationId xmlns:a16="http://schemas.microsoft.com/office/drawing/2014/main" id="{5B6551D0-DC94-490D-9174-FFBC809C5938}"/>
              </a:ext>
            </a:extLst>
          </p:cNvPr>
          <p:cNvSpPr/>
          <p:nvPr/>
        </p:nvSpPr>
        <p:spPr>
          <a:xfrm>
            <a:off x="7731759" y="2086312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page1</a:t>
            </a:r>
          </a:p>
        </p:txBody>
      </p:sp>
      <p:sp>
        <p:nvSpPr>
          <p:cNvPr id="31" name="PM-page3">
            <a:extLst>
              <a:ext uri="{FF2B5EF4-FFF2-40B4-BE49-F238E27FC236}">
                <a16:creationId xmlns:a16="http://schemas.microsoft.com/office/drawing/2014/main" id="{DF0CA72A-F747-444B-A2CE-B7159962D090}"/>
              </a:ext>
            </a:extLst>
          </p:cNvPr>
          <p:cNvSpPr/>
          <p:nvPr/>
        </p:nvSpPr>
        <p:spPr>
          <a:xfrm>
            <a:off x="7731759" y="2424866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page3</a:t>
            </a:r>
          </a:p>
        </p:txBody>
      </p:sp>
      <p:sp>
        <p:nvSpPr>
          <p:cNvPr id="32" name="Right Arrow 6">
            <a:extLst>
              <a:ext uri="{FF2B5EF4-FFF2-40B4-BE49-F238E27FC236}">
                <a16:creationId xmlns:a16="http://schemas.microsoft.com/office/drawing/2014/main" id="{E7669001-FA34-4126-9DB3-70D2ACF8E4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4049" y="2097467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" name="Right Arrow 6">
            <a:extLst>
              <a:ext uri="{FF2B5EF4-FFF2-40B4-BE49-F238E27FC236}">
                <a16:creationId xmlns:a16="http://schemas.microsoft.com/office/drawing/2014/main" id="{25C9FDB4-D020-438E-AED2-DFE1C81B03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4049" y="2763420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" name="Right Arrow 6">
            <a:extLst>
              <a:ext uri="{FF2B5EF4-FFF2-40B4-BE49-F238E27FC236}">
                <a16:creationId xmlns:a16="http://schemas.microsoft.com/office/drawing/2014/main" id="{8521BB4A-5B3C-4CDA-8AD6-2CFC2963ED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4049" y="2429509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" name="???">
            <a:extLst>
              <a:ext uri="{FF2B5EF4-FFF2-40B4-BE49-F238E27FC236}">
                <a16:creationId xmlns:a16="http://schemas.microsoft.com/office/drawing/2014/main" id="{5266F8BD-B0A2-4B80-81F5-10428719C7F1}"/>
              </a:ext>
            </a:extLst>
          </p:cNvPr>
          <p:cNvSpPr/>
          <p:nvPr/>
        </p:nvSpPr>
        <p:spPr>
          <a:xfrm>
            <a:off x="5029200" y="2318669"/>
            <a:ext cx="607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30037"/>
                </a:solidFill>
                <a:effectLst/>
                <a:uLnTx/>
                <a:uFillTx/>
              </a:rPr>
              <a:t>???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30037"/>
              </a:solidFill>
              <a:effectLst/>
              <a:uLnTx/>
              <a:uFillTx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17540EE-FC6C-4FAA-948F-A936251EE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2800" y="2800350"/>
            <a:ext cx="914400" cy="914400"/>
          </a:xfrm>
          <a:prstGeom prst="rect">
            <a:avLst/>
          </a:prstGeom>
        </p:spPr>
      </p:pic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A0B2DA95-3E26-4EDD-8121-01F10192F631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6834135" y="2255589"/>
            <a:ext cx="89762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0F192A1-9212-4B82-AE59-D276C008C116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6845300" y="2594143"/>
            <a:ext cx="886459" cy="358608"/>
          </a:xfrm>
          <a:prstGeom prst="curved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VM-page1">
            <a:extLst>
              <a:ext uri="{FF2B5EF4-FFF2-40B4-BE49-F238E27FC236}">
                <a16:creationId xmlns:a16="http://schemas.microsoft.com/office/drawing/2014/main" id="{3772D840-D177-476E-8DB6-B4AD63A5CE8D}"/>
              </a:ext>
            </a:extLst>
          </p:cNvPr>
          <p:cNvSpPr/>
          <p:nvPr/>
        </p:nvSpPr>
        <p:spPr>
          <a:xfrm>
            <a:off x="6102615" y="2086312"/>
            <a:ext cx="73152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page1</a:t>
            </a:r>
          </a:p>
        </p:txBody>
      </p:sp>
      <p:sp>
        <p:nvSpPr>
          <p:cNvPr id="30" name="VM-page3">
            <a:extLst>
              <a:ext uri="{FF2B5EF4-FFF2-40B4-BE49-F238E27FC236}">
                <a16:creationId xmlns:a16="http://schemas.microsoft.com/office/drawing/2014/main" id="{78D7504B-A250-4F5E-8BF7-093CC3401665}"/>
              </a:ext>
            </a:extLst>
          </p:cNvPr>
          <p:cNvSpPr/>
          <p:nvPr/>
        </p:nvSpPr>
        <p:spPr>
          <a:xfrm>
            <a:off x="6102615" y="2763420"/>
            <a:ext cx="73152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page3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1B0C13D0-B454-4198-955B-459A19C06431}"/>
              </a:ext>
            </a:extLst>
          </p:cNvPr>
          <p:cNvCxnSpPr>
            <a:cxnSpLocks/>
            <a:stCxn id="6" idx="0"/>
            <a:endCxn id="31" idx="0"/>
          </p:cNvCxnSpPr>
          <p:nvPr/>
        </p:nvCxnSpPr>
        <p:spPr>
          <a:xfrm rot="5400000" flipH="1" flipV="1">
            <a:off x="6255116" y="2123510"/>
            <a:ext cx="1541046" cy="2143759"/>
          </a:xfrm>
          <a:prstGeom prst="curvedConnector3">
            <a:avLst>
              <a:gd name="adj1" fmla="val 36337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8B1B5828-F35B-4057-8A7B-C44BF8F83316}"/>
              </a:ext>
            </a:extLst>
          </p:cNvPr>
          <p:cNvCxnSpPr>
            <a:cxnSpLocks/>
            <a:stCxn id="8" idx="0"/>
            <a:endCxn id="31" idx="2"/>
          </p:cNvCxnSpPr>
          <p:nvPr/>
        </p:nvCxnSpPr>
        <p:spPr>
          <a:xfrm rot="5400000" flipH="1" flipV="1">
            <a:off x="7260900" y="3129294"/>
            <a:ext cx="1202492" cy="470745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13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8" grpId="0" animBg="1"/>
      <p:bldP spid="39" grpId="0"/>
      <p:bldP spid="27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049C-89B4-AC0E-E066-72C1CCA3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Mapped I/O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1BB26-2007-D3F3-A868-71657A8C6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Problem #1: Transaction Safety</a:t>
            </a:r>
          </a:p>
          <a:p>
            <a:pPr lvl="1"/>
            <a:r>
              <a:rPr lang="en-US" dirty="0"/>
              <a:t>OS can flush dirty pages at any time.</a:t>
            </a:r>
          </a:p>
          <a:p>
            <a:r>
              <a:rPr lang="en-US" b="1" dirty="0"/>
              <a:t>Problem #2: I/O Stalls</a:t>
            </a:r>
          </a:p>
          <a:p>
            <a:pPr lvl="1"/>
            <a:r>
              <a:rPr lang="en-US" dirty="0"/>
              <a:t>DBMS doesn't know which pages are in memory. The OS will stall a thread on page fault.</a:t>
            </a:r>
          </a:p>
          <a:p>
            <a:r>
              <a:rPr lang="en-US" b="1" dirty="0"/>
              <a:t>Problem #3: Error Handling</a:t>
            </a:r>
          </a:p>
          <a:p>
            <a:pPr lvl="1"/>
            <a:r>
              <a:rPr lang="en-US" dirty="0"/>
              <a:t>Difficult to validate pages. Any access can cause a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SIGBUS</a:t>
            </a:r>
            <a:r>
              <a:rPr lang="en-US" dirty="0"/>
              <a:t> that the DBMS must handle.</a:t>
            </a:r>
          </a:p>
          <a:p>
            <a:r>
              <a:rPr lang="en-US" b="1" dirty="0"/>
              <a:t>Problem #4: Performance Issues</a:t>
            </a:r>
          </a:p>
          <a:p>
            <a:pPr lvl="1"/>
            <a:r>
              <a:rPr lang="en-US" dirty="0"/>
              <a:t>OS data structure contention. (also, TLB shootdowns.)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B963D44A-4A63-D710-BC71-F9478EDEFD2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0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DF1E8-609C-454E-8BA9-35E3EC84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</a:t>
            </a:r>
            <a:r>
              <a:rPr lang="en-US"/>
              <a:t>The OS?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6F9B8-0054-498E-A70A-61FC0C576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some solutions to some of these problems:</a:t>
            </a:r>
          </a:p>
          <a:p>
            <a:pPr lvl="1"/>
            <a:r>
              <a:rPr lang="en-US" b="1" dirty="0" err="1">
                <a:solidFill>
                  <a:srgbClr val="C30037"/>
                </a:solidFill>
                <a:latin typeface="Inconsolata" panose="00000509000000000000" pitchFamily="49" charset="0"/>
              </a:rPr>
              <a:t>madvise</a:t>
            </a:r>
            <a:r>
              <a:rPr lang="en-US" dirty="0"/>
              <a:t>: Tell the OS how you expect to read certain pages.</a:t>
            </a:r>
          </a:p>
          <a:p>
            <a:pPr lvl="1"/>
            <a:r>
              <a:rPr lang="en-US" b="1" dirty="0" err="1">
                <a:solidFill>
                  <a:srgbClr val="C30037"/>
                </a:solidFill>
                <a:latin typeface="Inconsolata" panose="00000509000000000000" pitchFamily="49" charset="0"/>
              </a:rPr>
              <a:t>mlock</a:t>
            </a:r>
            <a:r>
              <a:rPr lang="en-US" dirty="0"/>
              <a:t>: Tell the OS that memory ranges cannot be paged out.</a:t>
            </a:r>
          </a:p>
          <a:p>
            <a:pPr lvl="1"/>
            <a:r>
              <a:rPr lang="en-US" b="1" dirty="0" err="1">
                <a:solidFill>
                  <a:srgbClr val="C30037"/>
                </a:solidFill>
                <a:latin typeface="Inconsolata" panose="00000509000000000000" pitchFamily="49" charset="0"/>
              </a:rPr>
              <a:t>msync</a:t>
            </a:r>
            <a:r>
              <a:rPr lang="en-US" dirty="0"/>
              <a:t>: Tell the OS to flush memory ranges out to disk.</a:t>
            </a:r>
          </a:p>
          <a:p>
            <a:endParaRPr lang="en-US" sz="1200" dirty="0"/>
          </a:p>
          <a:p>
            <a:r>
              <a:rPr lang="en-US" dirty="0"/>
              <a:t>Using these </a:t>
            </a:r>
            <a:r>
              <a:rPr lang="en-US" dirty="0" err="1"/>
              <a:t>syscalls</a:t>
            </a:r>
            <a:r>
              <a:rPr lang="en-US" dirty="0"/>
              <a:t> to get the OS to behave correctly is just as onerous as managing memory yourself.</a:t>
            </a:r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50F33F-C0D9-4D14-B124-4F2ED513F54F}"/>
              </a:ext>
            </a:extLst>
          </p:cNvPr>
          <p:cNvSpPr txBox="1"/>
          <p:nvPr/>
        </p:nvSpPr>
        <p:spPr>
          <a:xfrm>
            <a:off x="6361306" y="819150"/>
            <a:ext cx="1616276" cy="3447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rimson Text" panose="02000503000000000000" pitchFamily="2" charset="0"/>
                <a:ea typeface="+mn-ea"/>
                <a:cs typeface="+mn-cs"/>
              </a:rPr>
              <a:t>Full Usage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D6D840-6849-4147-B833-AD41B4B1FCE2}"/>
              </a:ext>
            </a:extLst>
          </p:cNvPr>
          <p:cNvSpPr txBox="1"/>
          <p:nvPr/>
        </p:nvSpPr>
        <p:spPr>
          <a:xfrm>
            <a:off x="6324601" y="3277114"/>
            <a:ext cx="1674298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rimson Text" panose="02000503000000000000" pitchFamily="2" charset="0"/>
                <a:ea typeface="+mn-ea"/>
                <a:cs typeface="+mn-cs"/>
              </a:rPr>
              <a:t>Partial Usage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98390B-5896-4638-9D1E-F5E60CF7EF28}"/>
              </a:ext>
            </a:extLst>
          </p:cNvPr>
          <p:cNvGrpSpPr/>
          <p:nvPr/>
        </p:nvGrpSpPr>
        <p:grpSpPr>
          <a:xfrm>
            <a:off x="5351390" y="3896013"/>
            <a:ext cx="3487810" cy="1190337"/>
            <a:chOff x="5351390" y="2982034"/>
            <a:chExt cx="3487810" cy="1190337"/>
          </a:xfrm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33FBCB31-6965-4324-B06B-9296EFA9C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351390" y="2982034"/>
              <a:ext cx="1828800" cy="46134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725BD11-B9E4-4360-850F-6D544B0F3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467600" y="3151917"/>
              <a:ext cx="1371600" cy="30029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B56FCAD-D0CA-4E5C-AB8E-F58B5A8A3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08590" y="3562350"/>
              <a:ext cx="1371600" cy="610021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9237A7BA-A3EF-4AC6-9DBD-B951115EA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306603" y="3776773"/>
              <a:ext cx="1371600" cy="3189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341A0E-9B17-C396-B5BA-BA0B0A35936B}"/>
              </a:ext>
            </a:extLst>
          </p:cNvPr>
          <p:cNvGrpSpPr/>
          <p:nvPr/>
        </p:nvGrpSpPr>
        <p:grpSpPr>
          <a:xfrm>
            <a:off x="6033818" y="3971259"/>
            <a:ext cx="2463655" cy="1109391"/>
            <a:chOff x="6033818" y="3818859"/>
            <a:chExt cx="2463655" cy="1109391"/>
          </a:xfrm>
          <a:solidFill>
            <a:srgbClr val="C30037"/>
          </a:solidFill>
        </p:grpSpPr>
        <p:pic>
          <p:nvPicPr>
            <p:cNvPr id="18" name="X">
              <a:extLst>
                <a:ext uri="{FF2B5EF4-FFF2-40B4-BE49-F238E27FC236}">
                  <a16:creationId xmlns:a16="http://schemas.microsoft.com/office/drawing/2014/main" id="{272F97C9-C5EB-46B2-B3A2-AB40A22A1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992403" y="3818859"/>
              <a:ext cx="505070" cy="505070"/>
            </a:xfrm>
            <a:prstGeom prst="rect">
              <a:avLst/>
            </a:prstGeom>
          </p:spPr>
        </p:pic>
        <p:pic>
          <p:nvPicPr>
            <p:cNvPr id="19" name="X">
              <a:extLst>
                <a:ext uri="{FF2B5EF4-FFF2-40B4-BE49-F238E27FC236}">
                  <a16:creationId xmlns:a16="http://schemas.microsoft.com/office/drawing/2014/main" id="{D7FF4C99-AFF5-43A1-A226-E52F2DDFA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33818" y="3818859"/>
              <a:ext cx="505070" cy="505070"/>
            </a:xfrm>
            <a:prstGeom prst="rect">
              <a:avLst/>
            </a:prstGeom>
          </p:spPr>
        </p:pic>
        <p:pic>
          <p:nvPicPr>
            <p:cNvPr id="10" name="X">
              <a:extLst>
                <a:ext uri="{FF2B5EF4-FFF2-40B4-BE49-F238E27FC236}">
                  <a16:creationId xmlns:a16="http://schemas.microsoft.com/office/drawing/2014/main" id="{061E9318-0A57-3CF9-3B08-64D8DA77B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831308" y="4423180"/>
              <a:ext cx="505070" cy="505070"/>
            </a:xfrm>
            <a:prstGeom prst="rect">
              <a:avLst/>
            </a:prstGeom>
          </p:spPr>
        </p:pic>
      </p:grp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9761D7F6-93E4-D753-0A6E-B6F97FFDE25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E114C0-5768-87DF-A7CD-08BDD9CA5833}"/>
              </a:ext>
            </a:extLst>
          </p:cNvPr>
          <p:cNvGrpSpPr/>
          <p:nvPr/>
        </p:nvGrpSpPr>
        <p:grpSpPr>
          <a:xfrm>
            <a:off x="5635283" y="1194793"/>
            <a:ext cx="2997200" cy="1969684"/>
            <a:chOff x="5635283" y="1194793"/>
            <a:chExt cx="2997200" cy="196968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3996065-38A3-4720-8A96-F3DE81219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6723" y="1194793"/>
              <a:ext cx="1371600" cy="56510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9145420-D774-4887-84C6-67617812D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52323" y="1248545"/>
              <a:ext cx="1280160" cy="482601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4649931-3D3F-4E33-B120-470F0A5F8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/>
            <a:stretch/>
          </p:blipFill>
          <p:spPr>
            <a:xfrm>
              <a:off x="7352323" y="1848370"/>
              <a:ext cx="1188720" cy="45512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D09BA9-B504-4066-8B4B-CA051306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5747343" y="1941279"/>
              <a:ext cx="1330360" cy="298059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7272AB9-1717-4BAA-AC88-99566D58C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635283" y="2443609"/>
              <a:ext cx="1463040" cy="26416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21949FD-6FC2-611C-7B71-43EE3F77E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352323" y="2420723"/>
              <a:ext cx="1280160" cy="30993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F4FE94E-5EDC-CE67-7477-93427B6C6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477000" y="2834478"/>
              <a:ext cx="1371600" cy="329999"/>
            </a:xfrm>
            <a:prstGeom prst="rect">
              <a:avLst/>
            </a:prstGeom>
          </p:spPr>
        </p:pic>
      </p:grpSp>
      <p:pic>
        <p:nvPicPr>
          <p:cNvPr id="11" name="X">
            <a:extLst>
              <a:ext uri="{FF2B5EF4-FFF2-40B4-BE49-F238E27FC236}">
                <a16:creationId xmlns:a16="http://schemas.microsoft.com/office/drawing/2014/main" id="{04843A03-C9F4-7250-C103-12526CFD4D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886330" y="2762340"/>
            <a:ext cx="505070" cy="505070"/>
          </a:xfrm>
          <a:prstGeom prst="rect">
            <a:avLst/>
          </a:prstGeom>
        </p:spPr>
      </p:pic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9C7E7D98-596E-ED8E-44D4-A323E3DF9094}"/>
              </a:ext>
            </a:extLst>
          </p:cNvPr>
          <p:cNvCxnSpPr>
            <a:cxnSpLocks/>
            <a:stCxn id="9" idx="3"/>
            <a:endCxn id="36" idx="3"/>
          </p:cNvCxnSpPr>
          <p:nvPr/>
        </p:nvCxnSpPr>
        <p:spPr>
          <a:xfrm>
            <a:off x="7848600" y="2999478"/>
            <a:ext cx="150299" cy="434602"/>
          </a:xfrm>
          <a:prstGeom prst="curvedConnector3">
            <a:avLst>
              <a:gd name="adj1" fmla="val 252097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3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 descr=" 5">
            <a:extLst>
              <a:ext uri="{FF2B5EF4-FFF2-40B4-BE49-F238E27FC236}">
                <a16:creationId xmlns:a16="http://schemas.microsoft.com/office/drawing/2014/main" id="{19A0254B-63AC-8F2F-1581-58A688B6611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0D13F9-BA1A-441E-9B87-99395088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The OS?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52CC94-C86E-418B-A6EA-90F52AC6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DBMS (almost) always wants to control things itself and can do a better job than the OS.</a:t>
            </a:r>
          </a:p>
          <a:p>
            <a:pPr lvl="1"/>
            <a:r>
              <a:rPr lang="en-US" dirty="0"/>
              <a:t>Flushing dirty pages to disk in the correct order.</a:t>
            </a:r>
          </a:p>
          <a:p>
            <a:pPr lvl="1"/>
            <a:r>
              <a:rPr lang="en-US" dirty="0"/>
              <a:t>Specialized prefetching.</a:t>
            </a:r>
          </a:p>
          <a:p>
            <a:pPr lvl="1"/>
            <a:r>
              <a:rPr lang="en-US" dirty="0"/>
              <a:t>Buffer replacement policy.</a:t>
            </a:r>
          </a:p>
          <a:p>
            <a:pPr lvl="1"/>
            <a:r>
              <a:rPr lang="en-US" dirty="0"/>
              <a:t>Thread/process scheduling.</a:t>
            </a:r>
          </a:p>
          <a:p>
            <a:endParaRPr lang="en-US" sz="1200" dirty="0"/>
          </a:p>
          <a:p>
            <a:r>
              <a:rPr lang="en-US" dirty="0"/>
              <a:t>The OS is </a:t>
            </a:r>
            <a:r>
              <a:rPr lang="en-US" b="1" u="sng" dirty="0"/>
              <a:t>not</a:t>
            </a:r>
            <a:r>
              <a:rPr lang="en-US" dirty="0"/>
              <a:t> your friend.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05B890-2C0D-13D2-9B82-3D0383D693DD}"/>
              </a:ext>
            </a:extLst>
          </p:cNvPr>
          <p:cNvGrpSpPr/>
          <p:nvPr/>
        </p:nvGrpSpPr>
        <p:grpSpPr>
          <a:xfrm rot="150764">
            <a:off x="5103459" y="238207"/>
            <a:ext cx="3659746" cy="4663440"/>
            <a:chOff x="5103459" y="238207"/>
            <a:chExt cx="3659746" cy="4663440"/>
          </a:xfrm>
        </p:grpSpPr>
        <p:pic>
          <p:nvPicPr>
            <p:cNvPr id="2" name="Picture 1">
              <a:hlinkClick r:id="rId3"/>
              <a:extLst>
                <a:ext uri="{FF2B5EF4-FFF2-40B4-BE49-F238E27FC236}">
                  <a16:creationId xmlns:a16="http://schemas.microsoft.com/office/drawing/2014/main" id="{5FA8C8CF-011F-8CF5-53A1-ED232DE93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738" b="738"/>
            <a:stretch/>
          </p:blipFill>
          <p:spPr>
            <a:xfrm>
              <a:off x="5103459" y="238207"/>
              <a:ext cx="3659746" cy="4663440"/>
            </a:xfrm>
            <a:prstGeom prst="rect">
              <a:avLst/>
            </a:prstGeom>
            <a:solidFill>
              <a:srgbClr val="EF3E42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D95FAA-8511-014A-EBA5-34AB1D6B6BD0}"/>
                </a:ext>
              </a:extLst>
            </p:cNvPr>
            <p:cNvSpPr txBox="1"/>
            <p:nvPr/>
          </p:nvSpPr>
          <p:spPr>
            <a:xfrm>
              <a:off x="5103459" y="4636959"/>
              <a:ext cx="3659746" cy="264688"/>
            </a:xfrm>
            <a:prstGeom prst="rect">
              <a:avLst/>
            </a:prstGeom>
            <a:solidFill>
              <a:srgbClr val="C30037"/>
            </a:solidFill>
            <a:ln>
              <a:noFill/>
            </a:ln>
          </p:spPr>
          <p:txBody>
            <a:bodyPr wrap="square" lIns="0" tIns="0" rIns="0" bIns="18288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https://db.cs.cmu.edu/mmap-cidr2022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8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625D-6F20-4C40-B781-2012D06E4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Replacement Policies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005DBF-C7A0-4EF6-BAF3-12D622A73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DBMS needs to free up a frame to make room for a new page, it must decide which page to </a:t>
            </a:r>
            <a:r>
              <a:rPr lang="en-US" u="sng" dirty="0"/>
              <a:t>evict</a:t>
            </a:r>
            <a:r>
              <a:rPr lang="en-US" dirty="0"/>
              <a:t> from the buffer pool.</a:t>
            </a:r>
          </a:p>
          <a:p>
            <a:endParaRPr lang="en-US" sz="1200" dirty="0"/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Correctness</a:t>
            </a:r>
          </a:p>
          <a:p>
            <a:pPr lvl="1"/>
            <a:r>
              <a:rPr lang="en-US" dirty="0"/>
              <a:t>Accuracy</a:t>
            </a:r>
          </a:p>
          <a:p>
            <a:pPr lvl="1"/>
            <a:r>
              <a:rPr lang="en-US" dirty="0"/>
              <a:t>Speed</a:t>
            </a:r>
          </a:p>
          <a:p>
            <a:pPr lvl="1"/>
            <a:r>
              <a:rPr lang="en-US" dirty="0"/>
              <a:t>Meta-data overhead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F612224E-176C-8D10-C7DD-94C4470A83B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15B16-D2E3-4D6F-ABDC-AA5E5F24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2332B-C28E-4CEC-8083-D21E0297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Problem #1:</a:t>
            </a:r>
            <a:r>
              <a:rPr lang="en-US" dirty="0"/>
              <a:t> How the DBMS represents the database in files on disk.</a:t>
            </a:r>
          </a:p>
          <a:p>
            <a:endParaRPr lang="en-US" sz="1200" dirty="0"/>
          </a:p>
          <a:p>
            <a:r>
              <a:rPr lang="en-US" b="1" dirty="0"/>
              <a:t>Problem #2:</a:t>
            </a:r>
            <a:r>
              <a:rPr lang="en-US" dirty="0"/>
              <a:t> How the DBMS manages its memory and move data back-and-forth from disk.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BBE668-10FC-4796-B82A-949B0B627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885950"/>
            <a:ext cx="6309360" cy="822960"/>
          </a:xfrm>
          <a:prstGeom prst="rect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1360DD72-11B5-B337-45C7-A09DC542A26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LRU2">
            <a:extLst>
              <a:ext uri="{FF2B5EF4-FFF2-40B4-BE49-F238E27FC236}">
                <a16:creationId xmlns:a16="http://schemas.microsoft.com/office/drawing/2014/main" id="{BCBABFC6-4AE8-E236-63DC-1E72D7E434FF}"/>
              </a:ext>
            </a:extLst>
          </p:cNvPr>
          <p:cNvGrpSpPr/>
          <p:nvPr/>
        </p:nvGrpSpPr>
        <p:grpSpPr>
          <a:xfrm>
            <a:off x="2863750" y="3867745"/>
            <a:ext cx="2133255" cy="391256"/>
            <a:chOff x="2863750" y="3867745"/>
            <a:chExt cx="2133255" cy="2743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6BFB7B-8CB7-5C61-EDEF-7D23CCF6B5EF}"/>
                </a:ext>
              </a:extLst>
            </p:cNvPr>
            <p:cNvSpPr/>
            <p:nvPr/>
          </p:nvSpPr>
          <p:spPr>
            <a:xfrm>
              <a:off x="2863750" y="3867745"/>
              <a:ext cx="548640" cy="27432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0FA378-7C5E-42D3-CDE6-198EB8C3A2BF}"/>
                </a:ext>
              </a:extLst>
            </p:cNvPr>
            <p:cNvSpPr/>
            <p:nvPr/>
          </p:nvSpPr>
          <p:spPr>
            <a:xfrm>
              <a:off x="3656058" y="3867745"/>
              <a:ext cx="548640" cy="27432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364134-763B-C91E-6AAA-AEE23F859DAF}"/>
                </a:ext>
              </a:extLst>
            </p:cNvPr>
            <p:cNvSpPr/>
            <p:nvPr/>
          </p:nvSpPr>
          <p:spPr>
            <a:xfrm>
              <a:off x="4448365" y="3867745"/>
              <a:ext cx="548640" cy="27432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7A7C3FB-196E-F9BD-8702-3BF9F0684247}"/>
                </a:ext>
              </a:extLst>
            </p:cNvPr>
            <p:cNvCxnSpPr>
              <a:cxnSpLocks/>
            </p:cNvCxnSpPr>
            <p:nvPr/>
          </p:nvCxnSpPr>
          <p:spPr>
            <a:xfrm>
              <a:off x="3412390" y="4004905"/>
              <a:ext cx="243668" cy="0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4B234DC-84AB-3680-4363-8AC3B756E458}"/>
                </a:ext>
              </a:extLst>
            </p:cNvPr>
            <p:cNvCxnSpPr>
              <a:cxnSpLocks/>
            </p:cNvCxnSpPr>
            <p:nvPr/>
          </p:nvCxnSpPr>
          <p:spPr>
            <a:xfrm>
              <a:off x="4204698" y="4004905"/>
              <a:ext cx="243667" cy="0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78C88FB-342C-4E15-90A7-FE0E17E2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 (LRU)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890C3-A009-4D65-8154-C61622151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a single timestamp of when each page was last accessed. When the DBMS needs to evict a page, select the one with the oldest timestamp.</a:t>
            </a:r>
          </a:p>
          <a:p>
            <a:pPr lvl="1"/>
            <a:r>
              <a:rPr lang="en-US" dirty="0"/>
              <a:t>Keep the pages in sorted order to reduce the search time on eviction.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D68A8D42-40A8-0E02-3FC1-A92F080DCC0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942596-DE76-576B-A987-EE8705AE2D73}"/>
              </a:ext>
            </a:extLst>
          </p:cNvPr>
          <p:cNvSpPr txBox="1"/>
          <p:nvPr/>
        </p:nvSpPr>
        <p:spPr>
          <a:xfrm>
            <a:off x="6400433" y="1222095"/>
            <a:ext cx="1494255" cy="299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Disk Pages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F8C865-D17B-0A1F-AABF-A774758BF43A}"/>
              </a:ext>
            </a:extLst>
          </p:cNvPr>
          <p:cNvSpPr/>
          <p:nvPr/>
        </p:nvSpPr>
        <p:spPr>
          <a:xfrm>
            <a:off x="6141720" y="1520190"/>
            <a:ext cx="2011680" cy="3383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778A11-849D-6266-EFC2-732622D82E3F}"/>
              </a:ext>
            </a:extLst>
          </p:cNvPr>
          <p:cNvGrpSpPr/>
          <p:nvPr/>
        </p:nvGrpSpPr>
        <p:grpSpPr>
          <a:xfrm>
            <a:off x="6233160" y="1618945"/>
            <a:ext cx="1828800" cy="3185770"/>
            <a:chOff x="5269571" y="1595780"/>
            <a:chExt cx="1828800" cy="3185770"/>
          </a:xfrm>
          <a:solidFill>
            <a:schemeClr val="accent6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FB3B61-B951-7B46-6D6C-149FF057E072}"/>
                </a:ext>
              </a:extLst>
            </p:cNvPr>
            <p:cNvSpPr/>
            <p:nvPr/>
          </p:nvSpPr>
          <p:spPr>
            <a:xfrm>
              <a:off x="5269571" y="1595780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543BBD-43B7-1534-A0AB-B409C5CA75D6}"/>
                </a:ext>
              </a:extLst>
            </p:cNvPr>
            <p:cNvSpPr/>
            <p:nvPr/>
          </p:nvSpPr>
          <p:spPr>
            <a:xfrm>
              <a:off x="5269571" y="2141494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4D39DC-51BE-4B11-832E-C5DA1CC53274}"/>
                </a:ext>
              </a:extLst>
            </p:cNvPr>
            <p:cNvSpPr/>
            <p:nvPr/>
          </p:nvSpPr>
          <p:spPr>
            <a:xfrm>
              <a:off x="5269571" y="2687208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C637C3-3C3A-CB2C-E642-3889B08A6E94}"/>
                </a:ext>
              </a:extLst>
            </p:cNvPr>
            <p:cNvSpPr/>
            <p:nvPr/>
          </p:nvSpPr>
          <p:spPr>
            <a:xfrm>
              <a:off x="5269571" y="3232922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187C75-B0ED-CC36-6109-6C2681EFDA90}"/>
                </a:ext>
              </a:extLst>
            </p:cNvPr>
            <p:cNvSpPr/>
            <p:nvPr/>
          </p:nvSpPr>
          <p:spPr>
            <a:xfrm>
              <a:off x="5269571" y="3778636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512FCC-B9A7-8DF4-D98D-98E4858EC0D9}"/>
                </a:ext>
              </a:extLst>
            </p:cNvPr>
            <p:cNvSpPr/>
            <p:nvPr/>
          </p:nvSpPr>
          <p:spPr>
            <a:xfrm>
              <a:off x="5269571" y="4324350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page5</a:t>
              </a:r>
            </a:p>
          </p:txBody>
        </p:sp>
      </p:grpSp>
      <p:grpSp>
        <p:nvGrpSpPr>
          <p:cNvPr id="53" name="LRU1">
            <a:extLst>
              <a:ext uri="{FF2B5EF4-FFF2-40B4-BE49-F238E27FC236}">
                <a16:creationId xmlns:a16="http://schemas.microsoft.com/office/drawing/2014/main" id="{A0910D7F-8201-07E5-9A69-9C2A9F1BD8B2}"/>
              </a:ext>
            </a:extLst>
          </p:cNvPr>
          <p:cNvGrpSpPr/>
          <p:nvPr/>
        </p:nvGrpSpPr>
        <p:grpSpPr>
          <a:xfrm>
            <a:off x="2863750" y="3867745"/>
            <a:ext cx="2133255" cy="391246"/>
            <a:chOff x="2863750" y="3867745"/>
            <a:chExt cx="2133255" cy="2743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489880-ABDE-1AD1-057A-9C18A40B6400}"/>
                </a:ext>
              </a:extLst>
            </p:cNvPr>
            <p:cNvSpPr/>
            <p:nvPr/>
          </p:nvSpPr>
          <p:spPr>
            <a:xfrm>
              <a:off x="2863750" y="3867745"/>
              <a:ext cx="548640" cy="27432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589EE22-B04F-DF5A-2BB5-CC98FF32E883}"/>
                </a:ext>
              </a:extLst>
            </p:cNvPr>
            <p:cNvSpPr/>
            <p:nvPr/>
          </p:nvSpPr>
          <p:spPr>
            <a:xfrm>
              <a:off x="3656058" y="3867745"/>
              <a:ext cx="548640" cy="27432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1A7C96-26D0-9E74-09FE-5D11F16125BD}"/>
                </a:ext>
              </a:extLst>
            </p:cNvPr>
            <p:cNvSpPr/>
            <p:nvPr/>
          </p:nvSpPr>
          <p:spPr>
            <a:xfrm>
              <a:off x="4448365" y="3867745"/>
              <a:ext cx="548640" cy="27432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page2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F359A98-4A69-AD5C-6061-6BC0E4BA1522}"/>
                </a:ext>
              </a:extLst>
            </p:cNvPr>
            <p:cNvCxnSpPr>
              <a:cxnSpLocks/>
            </p:cNvCxnSpPr>
            <p:nvPr/>
          </p:nvCxnSpPr>
          <p:spPr>
            <a:xfrm>
              <a:off x="3412390" y="4004905"/>
              <a:ext cx="243668" cy="0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1540C08-6594-0E71-E0BD-A4CF48DE738A}"/>
                </a:ext>
              </a:extLst>
            </p:cNvPr>
            <p:cNvCxnSpPr>
              <a:cxnSpLocks/>
            </p:cNvCxnSpPr>
            <p:nvPr/>
          </p:nvCxnSpPr>
          <p:spPr>
            <a:xfrm>
              <a:off x="4204698" y="4004905"/>
              <a:ext cx="243667" cy="0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ight Arrow 6">
            <a:extLst>
              <a:ext uri="{FF2B5EF4-FFF2-40B4-BE49-F238E27FC236}">
                <a16:creationId xmlns:a16="http://schemas.microsoft.com/office/drawing/2014/main" id="{84D8990A-227B-0120-2EC8-FDBF5CB45F6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63750" y="4324350"/>
            <a:ext cx="2165450" cy="548640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b="1" i="1" u="none" dirty="0" err="1">
                <a:solidFill>
                  <a:schemeClr val="bg1"/>
                </a:solidFill>
                <a:latin typeface="Crimson Text" panose="02000503000000000000" pitchFamily="2" charset="0"/>
              </a:rPr>
              <a:t>Newest←Oldest</a:t>
            </a:r>
            <a:endParaRPr lang="en-US" altLang="en-US" sz="1600" b="1" i="1" u="none" dirty="0">
              <a:solidFill>
                <a:schemeClr val="bg1"/>
              </a:solidFill>
              <a:latin typeface="Crimson Text" panose="02000503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2ADF37-287A-5B3B-4E45-2D6080A852A5}"/>
              </a:ext>
            </a:extLst>
          </p:cNvPr>
          <p:cNvSpPr txBox="1"/>
          <p:nvPr/>
        </p:nvSpPr>
        <p:spPr>
          <a:xfrm>
            <a:off x="3411806" y="3451476"/>
            <a:ext cx="1037143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LRU List</a:t>
            </a:r>
          </a:p>
        </p:txBody>
      </p:sp>
      <p:grpSp>
        <p:nvGrpSpPr>
          <p:cNvPr id="50" name="Q1-Cursor">
            <a:extLst>
              <a:ext uri="{FF2B5EF4-FFF2-40B4-BE49-F238E27FC236}">
                <a16:creationId xmlns:a16="http://schemas.microsoft.com/office/drawing/2014/main" id="{A38A1BDF-F6B2-2406-809A-76526DFC407B}"/>
              </a:ext>
            </a:extLst>
          </p:cNvPr>
          <p:cNvGrpSpPr/>
          <p:nvPr/>
        </p:nvGrpSpPr>
        <p:grpSpPr>
          <a:xfrm>
            <a:off x="5474629" y="2186209"/>
            <a:ext cx="822960" cy="457200"/>
            <a:chOff x="4511040" y="1581150"/>
            <a:chExt cx="822960" cy="457200"/>
          </a:xfrm>
        </p:grpSpPr>
        <p:sp>
          <p:nvSpPr>
            <p:cNvPr id="51" name="Right Arrow 24">
              <a:extLst>
                <a:ext uri="{FF2B5EF4-FFF2-40B4-BE49-F238E27FC236}">
                  <a16:creationId xmlns:a16="http://schemas.microsoft.com/office/drawing/2014/main" id="{498C0E49-6E13-7971-B213-49E13A3DFCCF}"/>
                </a:ext>
              </a:extLst>
            </p:cNvPr>
            <p:cNvSpPr/>
            <p:nvPr/>
          </p:nvSpPr>
          <p:spPr>
            <a:xfrm>
              <a:off x="4876800" y="1581150"/>
              <a:ext cx="457200" cy="4572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15">
              <a:extLst>
                <a:ext uri="{FF2B5EF4-FFF2-40B4-BE49-F238E27FC236}">
                  <a16:creationId xmlns:a16="http://schemas.microsoft.com/office/drawing/2014/main" id="{2E3698FD-8027-1AD4-F6D8-96BD6CB43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040" y="1625085"/>
              <a:ext cx="36576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i="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Q1</a:t>
              </a:r>
            </a:p>
          </p:txBody>
        </p:sp>
      </p:grpSp>
      <p:sp>
        <p:nvSpPr>
          <p:cNvPr id="66" name="Highlight Box">
            <a:extLst>
              <a:ext uri="{FF2B5EF4-FFF2-40B4-BE49-F238E27FC236}">
                <a16:creationId xmlns:a16="http://schemas.microsoft.com/office/drawing/2014/main" id="{3E0C9D04-E000-C42B-BC3E-FB30CF9D2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379" y="3867744"/>
            <a:ext cx="548640" cy="391247"/>
          </a:xfrm>
          <a:prstGeom prst="roundRect">
            <a:avLst>
              <a:gd name="adj" fmla="val 4709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pic>
        <p:nvPicPr>
          <p:cNvPr id="67" name="X">
            <a:extLst>
              <a:ext uri="{FF2B5EF4-FFF2-40B4-BE49-F238E27FC236}">
                <a16:creationId xmlns:a16="http://schemas.microsoft.com/office/drawing/2014/main" id="{7DCF7089-7E73-11DB-3FF7-A14CBE275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94098" y="383447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D6C20B-F121-4011-864C-C92A1ABF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3F494-4A97-4258-9A45-17E2AB4F6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Approximation of LRU that does not need a separate timestamp per page.</a:t>
            </a:r>
          </a:p>
          <a:p>
            <a:pPr lvl="1"/>
            <a:r>
              <a:rPr lang="en-US" dirty="0"/>
              <a:t>Each page has a </a:t>
            </a:r>
            <a:r>
              <a:rPr lang="en-US" b="1" u="sng" dirty="0"/>
              <a:t>reference bit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When a page is accessed, set its bit to 1.</a:t>
            </a:r>
          </a:p>
          <a:p>
            <a:endParaRPr lang="en-US" sz="1200" dirty="0"/>
          </a:p>
          <a:p>
            <a:r>
              <a:rPr lang="en-US" dirty="0"/>
              <a:t>Organize pages in a circular buffer with a "clock hand" that sweeps over pages in order:</a:t>
            </a:r>
          </a:p>
          <a:p>
            <a:pPr lvl="1"/>
            <a:r>
              <a:rPr lang="en-US" dirty="0"/>
              <a:t>As the hand visits each page, check if its bit is set to 1.</a:t>
            </a:r>
          </a:p>
          <a:p>
            <a:pPr lvl="1"/>
            <a:r>
              <a:rPr lang="en-US" dirty="0"/>
              <a:t>If yes, set to zero. If no, then evict.</a:t>
            </a:r>
          </a:p>
        </p:txBody>
      </p:sp>
      <p:sp>
        <p:nvSpPr>
          <p:cNvPr id="8" name="page1">
            <a:extLst>
              <a:ext uri="{FF2B5EF4-FFF2-40B4-BE49-F238E27FC236}">
                <a16:creationId xmlns:a16="http://schemas.microsoft.com/office/drawing/2014/main" id="{84874C58-972A-4D82-AA12-359A5D8D119E}"/>
              </a:ext>
            </a:extLst>
          </p:cNvPr>
          <p:cNvSpPr/>
          <p:nvPr/>
        </p:nvSpPr>
        <p:spPr>
          <a:xfrm>
            <a:off x="6937640" y="1621060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page1</a:t>
            </a:r>
          </a:p>
        </p:txBody>
      </p:sp>
      <p:sp>
        <p:nvSpPr>
          <p:cNvPr id="5" name="page3">
            <a:extLst>
              <a:ext uri="{FF2B5EF4-FFF2-40B4-BE49-F238E27FC236}">
                <a16:creationId xmlns:a16="http://schemas.microsoft.com/office/drawing/2014/main" id="{3D6BC2AC-DA39-4E66-AE2F-FF1BB1CE85B8}"/>
              </a:ext>
            </a:extLst>
          </p:cNvPr>
          <p:cNvSpPr/>
          <p:nvPr/>
        </p:nvSpPr>
        <p:spPr>
          <a:xfrm>
            <a:off x="6937640" y="3552824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page3</a:t>
            </a:r>
          </a:p>
        </p:txBody>
      </p:sp>
      <p:sp>
        <p:nvSpPr>
          <p:cNvPr id="7" name="page4">
            <a:extLst>
              <a:ext uri="{FF2B5EF4-FFF2-40B4-BE49-F238E27FC236}">
                <a16:creationId xmlns:a16="http://schemas.microsoft.com/office/drawing/2014/main" id="{54A2828E-6AC1-4D51-ACE0-C253C5458CB0}"/>
              </a:ext>
            </a:extLst>
          </p:cNvPr>
          <p:cNvSpPr/>
          <p:nvPr/>
        </p:nvSpPr>
        <p:spPr>
          <a:xfrm>
            <a:off x="5798081" y="2563398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page4</a:t>
            </a:r>
          </a:p>
        </p:txBody>
      </p:sp>
      <p:sp>
        <p:nvSpPr>
          <p:cNvPr id="6" name="page2">
            <a:extLst>
              <a:ext uri="{FF2B5EF4-FFF2-40B4-BE49-F238E27FC236}">
                <a16:creationId xmlns:a16="http://schemas.microsoft.com/office/drawing/2014/main" id="{ED0498CA-DCF9-4A6E-8FD4-C514AA414EE0}"/>
              </a:ext>
            </a:extLst>
          </p:cNvPr>
          <p:cNvSpPr/>
          <p:nvPr/>
        </p:nvSpPr>
        <p:spPr>
          <a:xfrm>
            <a:off x="8077200" y="2563398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page2</a:t>
            </a:r>
          </a:p>
        </p:txBody>
      </p:sp>
      <p:sp>
        <p:nvSpPr>
          <p:cNvPr id="9" name="page1-ref=0">
            <a:extLst>
              <a:ext uri="{FF2B5EF4-FFF2-40B4-BE49-F238E27FC236}">
                <a16:creationId xmlns:a16="http://schemas.microsoft.com/office/drawing/2014/main" id="{87E2F84B-45DF-426A-89DC-69FAAADADB95}"/>
              </a:ext>
            </a:extLst>
          </p:cNvPr>
          <p:cNvSpPr txBox="1"/>
          <p:nvPr/>
        </p:nvSpPr>
        <p:spPr>
          <a:xfrm>
            <a:off x="6854559" y="1276350"/>
            <a:ext cx="897682" cy="3447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ref=0</a:t>
            </a:r>
          </a:p>
        </p:txBody>
      </p:sp>
      <p:sp>
        <p:nvSpPr>
          <p:cNvPr id="20" name="page1-ref=1">
            <a:extLst>
              <a:ext uri="{FF2B5EF4-FFF2-40B4-BE49-F238E27FC236}">
                <a16:creationId xmlns:a16="http://schemas.microsoft.com/office/drawing/2014/main" id="{3519B4CA-224D-45FA-8BB3-8A535A0E2556}"/>
              </a:ext>
            </a:extLst>
          </p:cNvPr>
          <p:cNvSpPr txBox="1"/>
          <p:nvPr/>
        </p:nvSpPr>
        <p:spPr>
          <a:xfrm>
            <a:off x="6854559" y="1276350"/>
            <a:ext cx="897682" cy="3447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ref=1</a:t>
            </a:r>
          </a:p>
        </p:txBody>
      </p:sp>
      <p:sp>
        <p:nvSpPr>
          <p:cNvPr id="12" name="page2-ref=0">
            <a:extLst>
              <a:ext uri="{FF2B5EF4-FFF2-40B4-BE49-F238E27FC236}">
                <a16:creationId xmlns:a16="http://schemas.microsoft.com/office/drawing/2014/main" id="{75A7F083-5BF1-4A76-8DF3-C94FFDE65743}"/>
              </a:ext>
            </a:extLst>
          </p:cNvPr>
          <p:cNvSpPr txBox="1"/>
          <p:nvPr/>
        </p:nvSpPr>
        <p:spPr>
          <a:xfrm>
            <a:off x="7994119" y="2218837"/>
            <a:ext cx="897682" cy="3447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ref=0</a:t>
            </a:r>
          </a:p>
        </p:txBody>
      </p:sp>
      <p:sp>
        <p:nvSpPr>
          <p:cNvPr id="10" name="page3-ref=0">
            <a:extLst>
              <a:ext uri="{FF2B5EF4-FFF2-40B4-BE49-F238E27FC236}">
                <a16:creationId xmlns:a16="http://schemas.microsoft.com/office/drawing/2014/main" id="{DE527EC4-22AB-41E4-8078-90F4BEDFC8AD}"/>
              </a:ext>
            </a:extLst>
          </p:cNvPr>
          <p:cNvSpPr txBox="1"/>
          <p:nvPr/>
        </p:nvSpPr>
        <p:spPr>
          <a:xfrm>
            <a:off x="6854559" y="3914238"/>
            <a:ext cx="897682" cy="3447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ref=0</a:t>
            </a:r>
          </a:p>
        </p:txBody>
      </p:sp>
      <p:sp>
        <p:nvSpPr>
          <p:cNvPr id="22" name="page3-ref=1">
            <a:extLst>
              <a:ext uri="{FF2B5EF4-FFF2-40B4-BE49-F238E27FC236}">
                <a16:creationId xmlns:a16="http://schemas.microsoft.com/office/drawing/2014/main" id="{CF8D9D7E-B9B8-440B-8C45-332D5637313B}"/>
              </a:ext>
            </a:extLst>
          </p:cNvPr>
          <p:cNvSpPr txBox="1"/>
          <p:nvPr/>
        </p:nvSpPr>
        <p:spPr>
          <a:xfrm>
            <a:off x="6854559" y="3914238"/>
            <a:ext cx="897682" cy="3447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ref=1</a:t>
            </a:r>
          </a:p>
        </p:txBody>
      </p:sp>
      <p:sp>
        <p:nvSpPr>
          <p:cNvPr id="11" name="page4-ref=0">
            <a:extLst>
              <a:ext uri="{FF2B5EF4-FFF2-40B4-BE49-F238E27FC236}">
                <a16:creationId xmlns:a16="http://schemas.microsoft.com/office/drawing/2014/main" id="{AED320DA-2D2F-4574-809C-5C74BDC56BCD}"/>
              </a:ext>
            </a:extLst>
          </p:cNvPr>
          <p:cNvSpPr txBox="1"/>
          <p:nvPr/>
        </p:nvSpPr>
        <p:spPr>
          <a:xfrm>
            <a:off x="5715000" y="2218688"/>
            <a:ext cx="897682" cy="3447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ref=0</a:t>
            </a:r>
          </a:p>
        </p:txBody>
      </p:sp>
      <p:sp>
        <p:nvSpPr>
          <p:cNvPr id="23" name="page4-ref=1">
            <a:extLst>
              <a:ext uri="{FF2B5EF4-FFF2-40B4-BE49-F238E27FC236}">
                <a16:creationId xmlns:a16="http://schemas.microsoft.com/office/drawing/2014/main" id="{0C2F366C-68E6-42A4-89BA-1F56EF3BF238}"/>
              </a:ext>
            </a:extLst>
          </p:cNvPr>
          <p:cNvSpPr txBox="1"/>
          <p:nvPr/>
        </p:nvSpPr>
        <p:spPr>
          <a:xfrm>
            <a:off x="5715000" y="2218688"/>
            <a:ext cx="897682" cy="3447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ref=1</a:t>
            </a:r>
          </a:p>
        </p:txBody>
      </p:sp>
      <p:grpSp>
        <p:nvGrpSpPr>
          <p:cNvPr id="19" name="Hand-page1">
            <a:extLst>
              <a:ext uri="{FF2B5EF4-FFF2-40B4-BE49-F238E27FC236}">
                <a16:creationId xmlns:a16="http://schemas.microsoft.com/office/drawing/2014/main" id="{388D9F89-B01C-4065-B1BA-E48C26520F61}"/>
              </a:ext>
            </a:extLst>
          </p:cNvPr>
          <p:cNvGrpSpPr/>
          <p:nvPr/>
        </p:nvGrpSpPr>
        <p:grpSpPr>
          <a:xfrm>
            <a:off x="7120520" y="1992263"/>
            <a:ext cx="365760" cy="900430"/>
            <a:chOff x="7121790" y="2087513"/>
            <a:chExt cx="365760" cy="900430"/>
          </a:xfrm>
          <a:solidFill>
            <a:schemeClr val="accent1"/>
          </a:solidFill>
        </p:grpSpPr>
        <p:sp>
          <p:nvSpPr>
            <p:cNvPr id="17" name="Right Arrow 6">
              <a:extLst>
                <a:ext uri="{FF2B5EF4-FFF2-40B4-BE49-F238E27FC236}">
                  <a16:creationId xmlns:a16="http://schemas.microsoft.com/office/drawing/2014/main" id="{202EBD38-BACB-4CCA-9A11-38279FE02B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6968120" y="2241183"/>
              <a:ext cx="673100" cy="365760"/>
            </a:xfrm>
            <a:prstGeom prst="rightArrow">
              <a:avLst>
                <a:gd name="adj1" fmla="val 50000"/>
                <a:gd name="adj2" fmla="val 50019"/>
              </a:avLst>
            </a:prstGeom>
            <a:grpFill/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E0EE31E-4E53-4EBF-A4DC-DDFE72435F4C}"/>
                </a:ext>
              </a:extLst>
            </p:cNvPr>
            <p:cNvSpPr/>
            <p:nvPr/>
          </p:nvSpPr>
          <p:spPr>
            <a:xfrm>
              <a:off x="7144650" y="2667903"/>
              <a:ext cx="320040" cy="32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Hand-page2">
            <a:extLst>
              <a:ext uri="{FF2B5EF4-FFF2-40B4-BE49-F238E27FC236}">
                <a16:creationId xmlns:a16="http://schemas.microsoft.com/office/drawing/2014/main" id="{911964F5-81CE-4B56-B9F8-041F28F051BD}"/>
              </a:ext>
            </a:extLst>
          </p:cNvPr>
          <p:cNvGrpSpPr/>
          <p:nvPr/>
        </p:nvGrpSpPr>
        <p:grpSpPr>
          <a:xfrm rot="5400000">
            <a:off x="7416433" y="2283413"/>
            <a:ext cx="365760" cy="900430"/>
            <a:chOff x="7121790" y="2087513"/>
            <a:chExt cx="365760" cy="900430"/>
          </a:xfrm>
          <a:solidFill>
            <a:schemeClr val="accent1"/>
          </a:solidFill>
        </p:grpSpPr>
        <p:sp>
          <p:nvSpPr>
            <p:cNvPr id="25" name="Right Arrow 6">
              <a:extLst>
                <a:ext uri="{FF2B5EF4-FFF2-40B4-BE49-F238E27FC236}">
                  <a16:creationId xmlns:a16="http://schemas.microsoft.com/office/drawing/2014/main" id="{756007A3-3347-4557-BA0D-5A2E752435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6968120" y="2241183"/>
              <a:ext cx="673100" cy="365760"/>
            </a:xfrm>
            <a:prstGeom prst="rightArrow">
              <a:avLst>
                <a:gd name="adj1" fmla="val 50000"/>
                <a:gd name="adj2" fmla="val 50019"/>
              </a:avLst>
            </a:prstGeom>
            <a:grpFill/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9FC67BC-896A-424D-A1C3-872CA5269720}"/>
                </a:ext>
              </a:extLst>
            </p:cNvPr>
            <p:cNvSpPr/>
            <p:nvPr/>
          </p:nvSpPr>
          <p:spPr>
            <a:xfrm>
              <a:off x="7144650" y="2667903"/>
              <a:ext cx="320040" cy="32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Hand-page3">
            <a:extLst>
              <a:ext uri="{FF2B5EF4-FFF2-40B4-BE49-F238E27FC236}">
                <a16:creationId xmlns:a16="http://schemas.microsoft.com/office/drawing/2014/main" id="{C354DFA6-0541-4AB5-8A3E-54688A7A4CB3}"/>
              </a:ext>
            </a:extLst>
          </p:cNvPr>
          <p:cNvGrpSpPr/>
          <p:nvPr/>
        </p:nvGrpSpPr>
        <p:grpSpPr>
          <a:xfrm flipV="1">
            <a:off x="7120520" y="2579100"/>
            <a:ext cx="365760" cy="900430"/>
            <a:chOff x="7121790" y="2087513"/>
            <a:chExt cx="365760" cy="900430"/>
          </a:xfrm>
          <a:solidFill>
            <a:schemeClr val="accent1"/>
          </a:solidFill>
        </p:grpSpPr>
        <p:sp>
          <p:nvSpPr>
            <p:cNvPr id="28" name="Right Arrow 6">
              <a:extLst>
                <a:ext uri="{FF2B5EF4-FFF2-40B4-BE49-F238E27FC236}">
                  <a16:creationId xmlns:a16="http://schemas.microsoft.com/office/drawing/2014/main" id="{43E42E6E-D06E-45BB-B773-B0D496CB04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6968120" y="2241183"/>
              <a:ext cx="673100" cy="365760"/>
            </a:xfrm>
            <a:prstGeom prst="rightArrow">
              <a:avLst>
                <a:gd name="adj1" fmla="val 50000"/>
                <a:gd name="adj2" fmla="val 50019"/>
              </a:avLst>
            </a:prstGeom>
            <a:grpFill/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893BB82-BBB2-4ABF-A34A-CF0557C8759B}"/>
                </a:ext>
              </a:extLst>
            </p:cNvPr>
            <p:cNvSpPr/>
            <p:nvPr/>
          </p:nvSpPr>
          <p:spPr>
            <a:xfrm>
              <a:off x="7144650" y="2667903"/>
              <a:ext cx="320040" cy="32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Hand-page4">
            <a:extLst>
              <a:ext uri="{FF2B5EF4-FFF2-40B4-BE49-F238E27FC236}">
                <a16:creationId xmlns:a16="http://schemas.microsoft.com/office/drawing/2014/main" id="{6774790C-B1A9-4643-9C00-66212C529937}"/>
              </a:ext>
            </a:extLst>
          </p:cNvPr>
          <p:cNvGrpSpPr/>
          <p:nvPr/>
        </p:nvGrpSpPr>
        <p:grpSpPr>
          <a:xfrm rot="16200000" flipH="1">
            <a:off x="6830601" y="2283414"/>
            <a:ext cx="365760" cy="900430"/>
            <a:chOff x="7121790" y="2087513"/>
            <a:chExt cx="365760" cy="900430"/>
          </a:xfrm>
          <a:solidFill>
            <a:schemeClr val="accent1"/>
          </a:solidFill>
        </p:grpSpPr>
        <p:sp>
          <p:nvSpPr>
            <p:cNvPr id="31" name="Right Arrow 6">
              <a:extLst>
                <a:ext uri="{FF2B5EF4-FFF2-40B4-BE49-F238E27FC236}">
                  <a16:creationId xmlns:a16="http://schemas.microsoft.com/office/drawing/2014/main" id="{907AA051-2B0C-4F57-9687-5520AEEA86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6968120" y="2241183"/>
              <a:ext cx="673100" cy="365760"/>
            </a:xfrm>
            <a:prstGeom prst="rightArrow">
              <a:avLst>
                <a:gd name="adj1" fmla="val 50000"/>
                <a:gd name="adj2" fmla="val 50019"/>
              </a:avLst>
            </a:prstGeom>
            <a:grpFill/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0DF65-39BF-4D14-B2EF-C7C6F89505A2}"/>
                </a:ext>
              </a:extLst>
            </p:cNvPr>
            <p:cNvSpPr/>
            <p:nvPr/>
          </p:nvSpPr>
          <p:spPr>
            <a:xfrm>
              <a:off x="7144650" y="2667903"/>
              <a:ext cx="320040" cy="32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Highlight Box">
            <a:extLst>
              <a:ext uri="{FF2B5EF4-FFF2-40B4-BE49-F238E27FC236}">
                <a16:creationId xmlns:a16="http://schemas.microsoft.com/office/drawing/2014/main" id="{FCF77792-C4B0-4496-B953-DF4DC6119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1" y="1177317"/>
            <a:ext cx="1245422" cy="981684"/>
          </a:xfrm>
          <a:prstGeom prst="roundRect">
            <a:avLst>
              <a:gd name="adj" fmla="val 4709"/>
            </a:avLst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37" name="page5">
            <a:extLst>
              <a:ext uri="{FF2B5EF4-FFF2-40B4-BE49-F238E27FC236}">
                <a16:creationId xmlns:a16="http://schemas.microsoft.com/office/drawing/2014/main" id="{C4416EA1-13D5-4550-8A7C-E67B02596FA6}"/>
              </a:ext>
            </a:extLst>
          </p:cNvPr>
          <p:cNvSpPr/>
          <p:nvPr/>
        </p:nvSpPr>
        <p:spPr>
          <a:xfrm>
            <a:off x="8062423" y="2563398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page5</a:t>
            </a:r>
          </a:p>
        </p:txBody>
      </p:sp>
      <p:pic>
        <p:nvPicPr>
          <p:cNvPr id="13" name="X">
            <a:extLst>
              <a:ext uri="{FF2B5EF4-FFF2-40B4-BE49-F238E27FC236}">
                <a16:creationId xmlns:a16="http://schemas.microsoft.com/office/drawing/2014/main" id="{7D819D3E-E2EB-4C1F-871F-4F0CEB6D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45792" y="1208087"/>
            <a:ext cx="914400" cy="914400"/>
          </a:xfrm>
          <a:prstGeom prst="rect">
            <a:avLst/>
          </a:prstGeom>
        </p:spPr>
      </p:pic>
      <p:pic>
        <p:nvPicPr>
          <p:cNvPr id="35" name="X">
            <a:extLst>
              <a:ext uri="{FF2B5EF4-FFF2-40B4-BE49-F238E27FC236}">
                <a16:creationId xmlns:a16="http://schemas.microsoft.com/office/drawing/2014/main" id="{86E53230-588F-4500-ACD5-504F03B1C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76661" y="2194608"/>
            <a:ext cx="914400" cy="914400"/>
          </a:xfrm>
          <a:prstGeom prst="rect">
            <a:avLst/>
          </a:prstGeom>
        </p:spPr>
      </p:pic>
      <p:sp>
        <p:nvSpPr>
          <p:cNvPr id="14" name="Slide Number Placeholder 3" descr=" 5">
            <a:extLst>
              <a:ext uri="{FF2B5EF4-FFF2-40B4-BE49-F238E27FC236}">
                <a16:creationId xmlns:a16="http://schemas.microsoft.com/office/drawing/2014/main" id="{9AC03258-3D5A-27B3-BBDF-14F587B99D96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1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5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25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  <p:bldP spid="6" grpId="0" animBg="1"/>
      <p:bldP spid="6" grpId="1" animBg="1"/>
      <p:bldP spid="9" grpId="0"/>
      <p:bldP spid="9" grpId="1"/>
      <p:bldP spid="9" grpId="2"/>
      <p:bldP spid="20" grpId="0"/>
      <p:bldP spid="20" grpId="1"/>
      <p:bldP spid="12" grpId="0"/>
      <p:bldP spid="10" grpId="0"/>
      <p:bldP spid="10" grpId="1"/>
      <p:bldP spid="10" grpId="2"/>
      <p:bldP spid="22" grpId="0"/>
      <p:bldP spid="22" grpId="1"/>
      <p:bldP spid="11" grpId="0"/>
      <p:bldP spid="11" grpId="2"/>
      <p:bldP spid="11" grpId="3"/>
      <p:bldP spid="23" grpId="0"/>
      <p:bldP spid="23" grpId="1"/>
      <p:bldP spid="36" grpId="0" animBg="1"/>
      <p:bldP spid="36" grpId="1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B2358-5E69-4199-8243-D90CC85A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FD5BDC-E316-4DDB-8389-DB5823129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42950"/>
            <a:ext cx="6400800" cy="4038600"/>
          </a:xfrm>
        </p:spPr>
        <p:txBody>
          <a:bodyPr/>
          <a:lstStyle/>
          <a:p>
            <a:r>
              <a:rPr lang="en-US" dirty="0"/>
              <a:t>LRU + CLOCK replacement policies are susceptible to </a:t>
            </a:r>
            <a:r>
              <a:rPr lang="en-US" b="1" u="sng" dirty="0"/>
              <a:t>sequential flooding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query performs a sequential scan that reads every page in a table one or more times (e.g., blocked nested-loop joins).</a:t>
            </a:r>
          </a:p>
          <a:p>
            <a:pPr lvl="1"/>
            <a:r>
              <a:rPr lang="en-US" dirty="0"/>
              <a:t>This pollutes the buffer pool with pages that are read once and then evicted</a:t>
            </a:r>
          </a:p>
          <a:p>
            <a:endParaRPr lang="en-US" sz="1200" dirty="0"/>
          </a:p>
          <a:p>
            <a:r>
              <a:rPr lang="en-US" dirty="0"/>
              <a:t>For scanning workloads, the </a:t>
            </a:r>
            <a:r>
              <a:rPr lang="en-US" b="1" i="1" dirty="0"/>
              <a:t>most recently used</a:t>
            </a:r>
            <a:r>
              <a:rPr lang="en-US" dirty="0"/>
              <a:t> page is often the best page to evict.</a:t>
            </a:r>
          </a:p>
          <a:p>
            <a:endParaRPr lang="en-US" sz="1200" dirty="0"/>
          </a:p>
          <a:p>
            <a:r>
              <a:rPr lang="en-US" dirty="0"/>
              <a:t>LRU + CLOCK only tracks when a page was last accessed, but </a:t>
            </a:r>
            <a:r>
              <a:rPr lang="en-US" u="sng" dirty="0"/>
              <a:t>not</a:t>
            </a:r>
            <a:r>
              <a:rPr lang="en-US" dirty="0"/>
              <a:t> how often a page is accessed.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91C9C832-0B60-E37B-E856-BFF376E3D29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8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946" y="2898495"/>
            <a:ext cx="1493229" cy="299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Buffer Pool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720" y="3196590"/>
            <a:ext cx="2011680" cy="1737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Frames">
            <a:extLst>
              <a:ext uri="{FF2B5EF4-FFF2-40B4-BE49-F238E27FC236}">
                <a16:creationId xmlns:a16="http://schemas.microsoft.com/office/drawing/2014/main" id="{E23F8FE3-30AC-4F66-8700-4542A036D3C5}"/>
              </a:ext>
            </a:extLst>
          </p:cNvPr>
          <p:cNvGrpSpPr/>
          <p:nvPr/>
        </p:nvGrpSpPr>
        <p:grpSpPr>
          <a:xfrm>
            <a:off x="2803604" y="3292170"/>
            <a:ext cx="1828800" cy="1556055"/>
            <a:chOff x="2803604" y="3292170"/>
            <a:chExt cx="1828800" cy="1556055"/>
          </a:xfrm>
        </p:grpSpPr>
        <p:sp>
          <p:nvSpPr>
            <p:cNvPr id="58" name="Page">
              <a:extLst>
                <a:ext uri="{FF2B5EF4-FFF2-40B4-BE49-F238E27FC236}">
                  <a16:creationId xmlns:a16="http://schemas.microsoft.com/office/drawing/2014/main" id="{0D641E6D-7E22-4B66-9F48-D30B0753FAF5}"/>
                </a:ext>
              </a:extLst>
            </p:cNvPr>
            <p:cNvSpPr/>
            <p:nvPr/>
          </p:nvSpPr>
          <p:spPr>
            <a:xfrm>
              <a:off x="2803604" y="3292170"/>
              <a:ext cx="1828800" cy="4572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9" name="Page">
              <a:extLst>
                <a:ext uri="{FF2B5EF4-FFF2-40B4-BE49-F238E27FC236}">
                  <a16:creationId xmlns:a16="http://schemas.microsoft.com/office/drawing/2014/main" id="{1C8FADEA-3C54-432F-9A4C-EDE265F00E12}"/>
                </a:ext>
              </a:extLst>
            </p:cNvPr>
            <p:cNvSpPr/>
            <p:nvPr/>
          </p:nvSpPr>
          <p:spPr>
            <a:xfrm>
              <a:off x="2803604" y="3841208"/>
              <a:ext cx="1828800" cy="4572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60" name="Page">
              <a:extLst>
                <a:ext uri="{FF2B5EF4-FFF2-40B4-BE49-F238E27FC236}">
                  <a16:creationId xmlns:a16="http://schemas.microsoft.com/office/drawing/2014/main" id="{29B84150-6D39-45B0-AB05-56118B492838}"/>
                </a:ext>
              </a:extLst>
            </p:cNvPr>
            <p:cNvSpPr/>
            <p:nvPr/>
          </p:nvSpPr>
          <p:spPr>
            <a:xfrm>
              <a:off x="2803604" y="4390245"/>
              <a:ext cx="1828800" cy="45798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32" name="buf-page0"/>
          <p:cNvSpPr/>
          <p:nvPr/>
        </p:nvSpPr>
        <p:spPr>
          <a:xfrm>
            <a:off x="2804160" y="3295345"/>
            <a:ext cx="18288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t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page0</a:t>
            </a:r>
          </a:p>
        </p:txBody>
      </p:sp>
      <p:sp>
        <p:nvSpPr>
          <p:cNvPr id="33" name="buf-page1"/>
          <p:cNvSpPr/>
          <p:nvPr/>
        </p:nvSpPr>
        <p:spPr>
          <a:xfrm>
            <a:off x="2804160" y="3841059"/>
            <a:ext cx="18288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t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page1</a:t>
            </a:r>
          </a:p>
        </p:txBody>
      </p:sp>
      <p:sp>
        <p:nvSpPr>
          <p:cNvPr id="34" name="buf-page2"/>
          <p:cNvSpPr/>
          <p:nvPr/>
        </p:nvSpPr>
        <p:spPr>
          <a:xfrm>
            <a:off x="2804160" y="4386773"/>
            <a:ext cx="18288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t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Flooding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433" y="1222095"/>
            <a:ext cx="1494255" cy="299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Disk Pages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1720" y="1520190"/>
            <a:ext cx="2011680" cy="3383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233160" y="1618945"/>
            <a:ext cx="1828800" cy="3185770"/>
            <a:chOff x="5269571" y="1595780"/>
            <a:chExt cx="1828800" cy="3185770"/>
          </a:xfrm>
          <a:solidFill>
            <a:schemeClr val="accent6"/>
          </a:solidFill>
        </p:grpSpPr>
        <p:sp>
          <p:nvSpPr>
            <p:cNvPr id="10" name="Rectangle 9"/>
            <p:cNvSpPr/>
            <p:nvPr/>
          </p:nvSpPr>
          <p:spPr>
            <a:xfrm>
              <a:off x="5269571" y="1595780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69571" y="2141494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69571" y="2687208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page2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69571" y="3232922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page3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69571" y="3778636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page4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69571" y="4324350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page5</a:t>
              </a:r>
            </a:p>
          </p:txBody>
        </p:sp>
      </p:grpSp>
      <p:grpSp>
        <p:nvGrpSpPr>
          <p:cNvPr id="42" name="Q1-SQL"/>
          <p:cNvGrpSpPr/>
          <p:nvPr/>
        </p:nvGrpSpPr>
        <p:grpSpPr>
          <a:xfrm>
            <a:off x="914400" y="1200150"/>
            <a:ext cx="4170680" cy="424732"/>
            <a:chOff x="-36575" y="1126927"/>
            <a:chExt cx="4170680" cy="424732"/>
          </a:xfrm>
        </p:grpSpPr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90145" y="1154627"/>
              <a:ext cx="374396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SELECT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*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FROM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WHERE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id = 1</a:t>
              </a:r>
            </a:p>
          </p:txBody>
        </p:sp>
        <p:sp>
          <p:nvSpPr>
            <p:cNvPr id="39" name="TextBox 15"/>
            <p:cNvSpPr txBox="1">
              <a:spLocks noChangeArrowheads="1"/>
            </p:cNvSpPr>
            <p:nvPr/>
          </p:nvSpPr>
          <p:spPr bwMode="auto">
            <a:xfrm>
              <a:off x="-36575" y="1126927"/>
              <a:ext cx="448055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400" dirty="0">
                  <a:solidFill>
                    <a:schemeClr val="accent1"/>
                  </a:solidFill>
                </a:rPr>
                <a:t>Q1</a:t>
              </a:r>
            </a:p>
          </p:txBody>
        </p:sp>
      </p:grpSp>
      <p:grpSp>
        <p:nvGrpSpPr>
          <p:cNvPr id="41" name="Q2-SQL"/>
          <p:cNvGrpSpPr/>
          <p:nvPr/>
        </p:nvGrpSpPr>
        <p:grpSpPr>
          <a:xfrm>
            <a:off x="914400" y="1695450"/>
            <a:ext cx="4066586" cy="424732"/>
            <a:chOff x="-36575" y="2037490"/>
            <a:chExt cx="3269119" cy="424732"/>
          </a:xfrm>
        </p:grpSpPr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306464" y="2065111"/>
              <a:ext cx="292608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SELECT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AVG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en-US" sz="20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val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FROM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</a:t>
              </a:r>
            </a:p>
          </p:txBody>
        </p:sp>
        <p:sp>
          <p:nvSpPr>
            <p:cNvPr id="40" name="TextBox 15"/>
            <p:cNvSpPr txBox="1">
              <a:spLocks noChangeArrowheads="1"/>
            </p:cNvSpPr>
            <p:nvPr/>
          </p:nvSpPr>
          <p:spPr bwMode="auto">
            <a:xfrm>
              <a:off x="-36575" y="2037490"/>
              <a:ext cx="447141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400" dirty="0">
                  <a:solidFill>
                    <a:srgbClr val="474866"/>
                  </a:solidFill>
                </a:rPr>
                <a:t>Q2</a:t>
              </a:r>
              <a:endParaRPr lang="en-US" dirty="0">
                <a:solidFill>
                  <a:srgbClr val="474866"/>
                </a:solidFill>
              </a:endParaRPr>
            </a:p>
          </p:txBody>
        </p:sp>
      </p:grpSp>
      <p:grpSp>
        <p:nvGrpSpPr>
          <p:cNvPr id="44" name="Q1-Cursor"/>
          <p:cNvGrpSpPr/>
          <p:nvPr/>
        </p:nvGrpSpPr>
        <p:grpSpPr>
          <a:xfrm>
            <a:off x="5474629" y="1603095"/>
            <a:ext cx="822960" cy="457200"/>
            <a:chOff x="4511040" y="1581150"/>
            <a:chExt cx="822960" cy="457200"/>
          </a:xfrm>
        </p:grpSpPr>
        <p:sp>
          <p:nvSpPr>
            <p:cNvPr id="25" name="Right Arrow 24"/>
            <p:cNvSpPr/>
            <p:nvPr/>
          </p:nvSpPr>
          <p:spPr>
            <a:xfrm>
              <a:off x="4876800" y="1581150"/>
              <a:ext cx="457200" cy="4572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15"/>
            <p:cNvSpPr txBox="1">
              <a:spLocks noChangeArrowheads="1"/>
            </p:cNvSpPr>
            <p:nvPr/>
          </p:nvSpPr>
          <p:spPr bwMode="auto">
            <a:xfrm>
              <a:off x="4511040" y="1625085"/>
              <a:ext cx="36576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i="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Q1</a:t>
              </a:r>
            </a:p>
          </p:txBody>
        </p:sp>
      </p:grpSp>
      <p:sp>
        <p:nvSpPr>
          <p:cNvPr id="45" name="buf-page3"/>
          <p:cNvSpPr/>
          <p:nvPr/>
        </p:nvSpPr>
        <p:spPr>
          <a:xfrm>
            <a:off x="2804160" y="3295345"/>
            <a:ext cx="18288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t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page3</a:t>
            </a:r>
          </a:p>
        </p:txBody>
      </p:sp>
      <p:grpSp>
        <p:nvGrpSpPr>
          <p:cNvPr id="46" name="Q2-Cursor"/>
          <p:cNvGrpSpPr/>
          <p:nvPr/>
        </p:nvGrpSpPr>
        <p:grpSpPr>
          <a:xfrm>
            <a:off x="5474629" y="1603095"/>
            <a:ext cx="822960" cy="457200"/>
            <a:chOff x="4511040" y="1581150"/>
            <a:chExt cx="822960" cy="457200"/>
          </a:xfrm>
        </p:grpSpPr>
        <p:sp>
          <p:nvSpPr>
            <p:cNvPr id="47" name="Right Arrow 46"/>
            <p:cNvSpPr/>
            <p:nvPr/>
          </p:nvSpPr>
          <p:spPr>
            <a:xfrm>
              <a:off x="4876800" y="1581150"/>
              <a:ext cx="457200" cy="457200"/>
            </a:xfrm>
            <a:prstGeom prst="rightArrow">
              <a:avLst/>
            </a:prstGeom>
            <a:solidFill>
              <a:srgbClr val="4748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15"/>
            <p:cNvSpPr txBox="1">
              <a:spLocks noChangeArrowheads="1"/>
            </p:cNvSpPr>
            <p:nvPr/>
          </p:nvSpPr>
          <p:spPr bwMode="auto">
            <a:xfrm>
              <a:off x="4511040" y="1625085"/>
              <a:ext cx="36576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i="0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Q2</a:t>
              </a:r>
            </a:p>
          </p:txBody>
        </p:sp>
      </p:grpSp>
      <p:grpSp>
        <p:nvGrpSpPr>
          <p:cNvPr id="35" name="Q3-SQL">
            <a:extLst>
              <a:ext uri="{FF2B5EF4-FFF2-40B4-BE49-F238E27FC236}">
                <a16:creationId xmlns:a16="http://schemas.microsoft.com/office/drawing/2014/main" id="{9B46A508-CA4D-4AE3-9719-0147BBF63D2D}"/>
              </a:ext>
            </a:extLst>
          </p:cNvPr>
          <p:cNvGrpSpPr/>
          <p:nvPr/>
        </p:nvGrpSpPr>
        <p:grpSpPr>
          <a:xfrm>
            <a:off x="914400" y="2190750"/>
            <a:ext cx="4170680" cy="424732"/>
            <a:chOff x="-36575" y="1126927"/>
            <a:chExt cx="4170680" cy="424732"/>
          </a:xfrm>
        </p:grpSpPr>
        <p:sp>
          <p:nvSpPr>
            <p:cNvPr id="36" name="Text Box 4">
              <a:extLst>
                <a:ext uri="{FF2B5EF4-FFF2-40B4-BE49-F238E27FC236}">
                  <a16:creationId xmlns:a16="http://schemas.microsoft.com/office/drawing/2014/main" id="{6441E1BC-1939-408B-91C7-BD3CC6138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145" y="1154627"/>
              <a:ext cx="374396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SELECT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*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FROM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WHERE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id = 1</a:t>
              </a:r>
            </a:p>
          </p:txBody>
        </p:sp>
        <p:sp>
          <p:nvSpPr>
            <p:cNvPr id="51" name="TextBox 15">
              <a:extLst>
                <a:ext uri="{FF2B5EF4-FFF2-40B4-BE49-F238E27FC236}">
                  <a16:creationId xmlns:a16="http://schemas.microsoft.com/office/drawing/2014/main" id="{36578017-C012-4132-B5F5-13357B69F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575" y="1126927"/>
              <a:ext cx="448055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400" dirty="0">
                  <a:solidFill>
                    <a:schemeClr val="accent1"/>
                  </a:solidFill>
                </a:rPr>
                <a:t>Q3</a:t>
              </a:r>
            </a:p>
          </p:txBody>
        </p:sp>
      </p:grpSp>
      <p:grpSp>
        <p:nvGrpSpPr>
          <p:cNvPr id="53" name="Q3-Cursor">
            <a:extLst>
              <a:ext uri="{FF2B5EF4-FFF2-40B4-BE49-F238E27FC236}">
                <a16:creationId xmlns:a16="http://schemas.microsoft.com/office/drawing/2014/main" id="{84545A60-BA6E-43C9-9950-BBF243B54A86}"/>
              </a:ext>
            </a:extLst>
          </p:cNvPr>
          <p:cNvGrpSpPr/>
          <p:nvPr/>
        </p:nvGrpSpPr>
        <p:grpSpPr>
          <a:xfrm>
            <a:off x="5474629" y="1603095"/>
            <a:ext cx="822960" cy="457200"/>
            <a:chOff x="4511040" y="1581150"/>
            <a:chExt cx="822960" cy="457200"/>
          </a:xfrm>
        </p:grpSpPr>
        <p:sp>
          <p:nvSpPr>
            <p:cNvPr id="54" name="Right Arrow 24">
              <a:extLst>
                <a:ext uri="{FF2B5EF4-FFF2-40B4-BE49-F238E27FC236}">
                  <a16:creationId xmlns:a16="http://schemas.microsoft.com/office/drawing/2014/main" id="{47E2D85F-21B3-4735-BD4A-C6CDC3154781}"/>
                </a:ext>
              </a:extLst>
            </p:cNvPr>
            <p:cNvSpPr/>
            <p:nvPr/>
          </p:nvSpPr>
          <p:spPr>
            <a:xfrm>
              <a:off x="4876800" y="1581150"/>
              <a:ext cx="457200" cy="4572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15">
              <a:extLst>
                <a:ext uri="{FF2B5EF4-FFF2-40B4-BE49-F238E27FC236}">
                  <a16:creationId xmlns:a16="http://schemas.microsoft.com/office/drawing/2014/main" id="{1CFB0D3C-5CE1-4583-BB8A-618832833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040" y="1625085"/>
              <a:ext cx="36576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i="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Q2</a:t>
              </a:r>
            </a:p>
          </p:txBody>
        </p:sp>
      </p:grpSp>
      <p:sp>
        <p:nvSpPr>
          <p:cNvPr id="56" name="Highlight Box">
            <a:extLst>
              <a:ext uri="{FF2B5EF4-FFF2-40B4-BE49-F238E27FC236}">
                <a16:creationId xmlns:a16="http://schemas.microsoft.com/office/drawing/2014/main" id="{D4D70C58-925B-48B2-B745-DFAAEBDF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021" y="3299284"/>
            <a:ext cx="1832939" cy="438714"/>
          </a:xfrm>
          <a:prstGeom prst="roundRect">
            <a:avLst>
              <a:gd name="adj" fmla="val 4709"/>
            </a:avLst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57" name="Highlight Box">
            <a:extLst>
              <a:ext uri="{FF2B5EF4-FFF2-40B4-BE49-F238E27FC236}">
                <a16:creationId xmlns:a16="http://schemas.microsoft.com/office/drawing/2014/main" id="{39C795D8-90D5-48A1-8827-8736565CD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021" y="3851300"/>
            <a:ext cx="1832939" cy="438714"/>
          </a:xfrm>
          <a:prstGeom prst="roundRect">
            <a:avLst>
              <a:gd name="adj" fmla="val 4709"/>
            </a:avLst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D397802E-3E40-98E9-16B7-EB19193E988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6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1.11022E-16 0.32129 " pathEditMode="relative" rAng="0" ptsTypes="AA">
                                      <p:cBhvr>
                                        <p:cTn id="29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4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2" animBg="1"/>
      <p:bldP spid="34" grpId="2" animBg="1"/>
      <p:bldP spid="45" grpId="0" animBg="1"/>
      <p:bldP spid="56" grpId="0" animBg="1"/>
      <p:bldP spid="56" grpId="1" animBg="1"/>
      <p:bldP spid="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C6E4D-435F-435D-856F-0C56634F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Policies: LRU-K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B8F074-E835-4172-A008-A54A946A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42950"/>
            <a:ext cx="5486400" cy="3657600"/>
          </a:xfrm>
        </p:spPr>
        <p:txBody>
          <a:bodyPr/>
          <a:lstStyle/>
          <a:p>
            <a:r>
              <a:rPr lang="en-US" dirty="0"/>
              <a:t>Track the history of last </a:t>
            </a:r>
            <a:r>
              <a:rPr lang="en-US" i="1" dirty="0"/>
              <a:t>K</a:t>
            </a:r>
            <a:r>
              <a:rPr lang="en-US" dirty="0"/>
              <a:t> references to each page as timestamps and compute the interval between subsequent accesses.</a:t>
            </a:r>
          </a:p>
          <a:p>
            <a:pPr lvl="1"/>
            <a:r>
              <a:rPr lang="en-US" dirty="0"/>
              <a:t>Can distinguish between reference types</a:t>
            </a:r>
          </a:p>
          <a:p>
            <a:endParaRPr lang="en-US" sz="1400" dirty="0"/>
          </a:p>
          <a:p>
            <a:r>
              <a:rPr lang="en-US" dirty="0"/>
              <a:t>Use this history to estimate the next time that page is going to be accessed.</a:t>
            </a:r>
          </a:p>
          <a:p>
            <a:pPr lvl="1"/>
            <a:r>
              <a:rPr lang="en-US" dirty="0"/>
              <a:t>Replace the page with the oldest "K-</a:t>
            </a:r>
            <a:r>
              <a:rPr lang="en-US" dirty="0" err="1"/>
              <a:t>th</a:t>
            </a:r>
            <a:r>
              <a:rPr lang="en-US" dirty="0"/>
              <a:t>" access.</a:t>
            </a:r>
          </a:p>
          <a:p>
            <a:pPr lvl="1"/>
            <a:r>
              <a:rPr lang="en-US" dirty="0"/>
              <a:t>Balances recency vs. frequency of access.</a:t>
            </a:r>
          </a:p>
          <a:p>
            <a:pPr lvl="1"/>
            <a:r>
              <a:rPr lang="en-US" dirty="0"/>
              <a:t>Maintain an ephemeral in-memory cache for recently evicted pages to prevent them from always being evicted.</a:t>
            </a:r>
          </a:p>
          <a:p>
            <a:endParaRPr lang="en-US" dirty="0"/>
          </a:p>
          <a:p>
            <a:endParaRPr lang="en-US" sz="1200" b="1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FAB63B4E-25F3-73F7-8B03-B5FD8C94626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5473D3-5BB1-69C7-3A40-36B40AABCE22}"/>
              </a:ext>
            </a:extLst>
          </p:cNvPr>
          <p:cNvGrpSpPr/>
          <p:nvPr/>
        </p:nvGrpSpPr>
        <p:grpSpPr>
          <a:xfrm>
            <a:off x="6535881" y="4095750"/>
            <a:ext cx="1828800" cy="771660"/>
            <a:chOff x="2678880" y="4312827"/>
            <a:chExt cx="1828800" cy="77166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B7DAECB1-6D92-BB8D-4DB7-87CD04EEC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678880" y="4778898"/>
              <a:ext cx="1828800" cy="305589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99AF072-872C-20D3-4481-A3B5B6FA6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44326" y="4312827"/>
              <a:ext cx="1697909" cy="367784"/>
            </a:xfrm>
            <a:prstGeom prst="rect">
              <a:avLst/>
            </a:prstGeom>
          </p:spPr>
        </p:pic>
      </p:grpSp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ED3C4C24-9267-BB26-028F-46EDBE69C6F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213762" y="816653"/>
            <a:ext cx="2473038" cy="3160152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050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C76BB3E3-16B1-116E-8004-308706C89DBA}"/>
              </a:ext>
            </a:extLst>
          </p:cNvPr>
          <p:cNvGrpSpPr/>
          <p:nvPr/>
        </p:nvGrpSpPr>
        <p:grpSpPr>
          <a:xfrm>
            <a:off x="184061" y="3774492"/>
            <a:ext cx="5454740" cy="549857"/>
            <a:chOff x="184061" y="3774493"/>
            <a:chExt cx="5454740" cy="457980"/>
          </a:xfrm>
        </p:grpSpPr>
        <p:sp>
          <p:nvSpPr>
            <p:cNvPr id="47" name="Page">
              <a:extLst>
                <a:ext uri="{FF2B5EF4-FFF2-40B4-BE49-F238E27FC236}">
                  <a16:creationId xmlns:a16="http://schemas.microsoft.com/office/drawing/2014/main" id="{381FBF7A-3DB4-6A28-1DF8-F788B48BC95E}"/>
                </a:ext>
              </a:extLst>
            </p:cNvPr>
            <p:cNvSpPr/>
            <p:nvPr/>
          </p:nvSpPr>
          <p:spPr>
            <a:xfrm>
              <a:off x="184061" y="3774493"/>
              <a:ext cx="3077643" cy="457980"/>
            </a:xfrm>
            <a:prstGeom prst="rect">
              <a:avLst/>
            </a:prstGeom>
            <a:noFill/>
            <a:ln w="1270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1" name="Page">
              <a:extLst>
                <a:ext uri="{FF2B5EF4-FFF2-40B4-BE49-F238E27FC236}">
                  <a16:creationId xmlns:a16="http://schemas.microsoft.com/office/drawing/2014/main" id="{E4E906A9-1EFC-4344-E6AD-B5610E3C83E0}"/>
                </a:ext>
              </a:extLst>
            </p:cNvPr>
            <p:cNvSpPr/>
            <p:nvPr/>
          </p:nvSpPr>
          <p:spPr>
            <a:xfrm>
              <a:off x="3272123" y="3774493"/>
              <a:ext cx="2366678" cy="457980"/>
            </a:xfrm>
            <a:prstGeom prst="rect">
              <a:avLst/>
            </a:prstGeom>
            <a:noFill/>
            <a:ln w="1270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MySQL: Approximate LRU-K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6FB66C3-67F6-3205-BB06-E2016B259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LRU linked list but with two entry points ("old" vs "young").</a:t>
            </a:r>
          </a:p>
          <a:p>
            <a:pPr lvl="1"/>
            <a:r>
              <a:rPr lang="en-US" dirty="0"/>
              <a:t>New pages are always inserted to the head of the old list.</a:t>
            </a:r>
          </a:p>
          <a:p>
            <a:pPr lvl="1"/>
            <a:r>
              <a:rPr lang="en-US" dirty="0"/>
              <a:t>If pages in the old list is accessed again, then insert into the head of the young list.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D397802E-3E40-98E9-16B7-EB19193E988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5674E-3F8C-4637-712F-C38CEAF714AB}"/>
              </a:ext>
            </a:extLst>
          </p:cNvPr>
          <p:cNvSpPr txBox="1"/>
          <p:nvPr/>
        </p:nvSpPr>
        <p:spPr>
          <a:xfrm>
            <a:off x="6400433" y="1069695"/>
            <a:ext cx="1494255" cy="299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Disk Pages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A214E0-E655-D6C0-F105-DEE8239AC873}"/>
              </a:ext>
            </a:extLst>
          </p:cNvPr>
          <p:cNvSpPr/>
          <p:nvPr/>
        </p:nvSpPr>
        <p:spPr>
          <a:xfrm>
            <a:off x="6141720" y="1364150"/>
            <a:ext cx="2011680" cy="3383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6BBAEA-DC23-9D00-D789-705DD63FB75A}"/>
              </a:ext>
            </a:extLst>
          </p:cNvPr>
          <p:cNvGrpSpPr/>
          <p:nvPr/>
        </p:nvGrpSpPr>
        <p:grpSpPr>
          <a:xfrm>
            <a:off x="6233160" y="1462905"/>
            <a:ext cx="1828800" cy="3185770"/>
            <a:chOff x="5269571" y="1595780"/>
            <a:chExt cx="1828800" cy="3185770"/>
          </a:xfrm>
          <a:solidFill>
            <a:schemeClr val="accent6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E0D3FB-944E-164A-BE50-E1D19C52ABF4}"/>
                </a:ext>
              </a:extLst>
            </p:cNvPr>
            <p:cNvSpPr/>
            <p:nvPr/>
          </p:nvSpPr>
          <p:spPr>
            <a:xfrm>
              <a:off x="5269571" y="1595780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D69F7D-8881-0F12-5A9D-B8C65720E814}"/>
                </a:ext>
              </a:extLst>
            </p:cNvPr>
            <p:cNvSpPr/>
            <p:nvPr/>
          </p:nvSpPr>
          <p:spPr>
            <a:xfrm>
              <a:off x="5269571" y="2141494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7A83CD-9BD3-B35B-504F-F02ACEBB821B}"/>
                </a:ext>
              </a:extLst>
            </p:cNvPr>
            <p:cNvSpPr/>
            <p:nvPr/>
          </p:nvSpPr>
          <p:spPr>
            <a:xfrm>
              <a:off x="5269571" y="2687208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4D6ED2-B482-D491-E4AD-91C14B4C66D9}"/>
                </a:ext>
              </a:extLst>
            </p:cNvPr>
            <p:cNvSpPr/>
            <p:nvPr/>
          </p:nvSpPr>
          <p:spPr>
            <a:xfrm>
              <a:off x="5269571" y="3232922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4ADEE2-830E-AB9E-21E8-9CC1BCCA5643}"/>
                </a:ext>
              </a:extLst>
            </p:cNvPr>
            <p:cNvSpPr/>
            <p:nvPr/>
          </p:nvSpPr>
          <p:spPr>
            <a:xfrm>
              <a:off x="5269571" y="3778636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663E128-8880-AEB5-8F7E-0CBB355E6202}"/>
                </a:ext>
              </a:extLst>
            </p:cNvPr>
            <p:cNvSpPr/>
            <p:nvPr/>
          </p:nvSpPr>
          <p:spPr>
            <a:xfrm>
              <a:off x="5269571" y="4324350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page5</a:t>
              </a:r>
            </a:p>
          </p:txBody>
        </p:sp>
      </p:grpSp>
      <p:sp>
        <p:nvSpPr>
          <p:cNvPr id="24" name="Right Arrow 6">
            <a:extLst>
              <a:ext uri="{FF2B5EF4-FFF2-40B4-BE49-F238E27FC236}">
                <a16:creationId xmlns:a16="http://schemas.microsoft.com/office/drawing/2014/main" id="{41EE1193-A31E-2027-4B54-322E79ABDD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80003" y="4374355"/>
            <a:ext cx="2165450" cy="548640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b="1" i="1" u="none" dirty="0" err="1">
                <a:solidFill>
                  <a:schemeClr val="bg1"/>
                </a:solidFill>
                <a:latin typeface="Crimson Text" panose="02000503000000000000" pitchFamily="2" charset="0"/>
              </a:rPr>
              <a:t>Newest←Oldest</a:t>
            </a:r>
            <a:endParaRPr lang="en-US" altLang="en-US" sz="1600" b="1" i="1" u="none" dirty="0">
              <a:solidFill>
                <a:schemeClr val="bg1"/>
              </a:solidFill>
              <a:latin typeface="Crimson Text" panose="02000503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7D6B0F5-2072-78B3-4FC2-6D610F7B1D3F}"/>
              </a:ext>
            </a:extLst>
          </p:cNvPr>
          <p:cNvSpPr txBox="1"/>
          <p:nvPr/>
        </p:nvSpPr>
        <p:spPr>
          <a:xfrm>
            <a:off x="1106527" y="3460561"/>
            <a:ext cx="1232710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Young List</a:t>
            </a:r>
          </a:p>
        </p:txBody>
      </p:sp>
      <p:grpSp>
        <p:nvGrpSpPr>
          <p:cNvPr id="52" name="Q1-Cursor">
            <a:extLst>
              <a:ext uri="{FF2B5EF4-FFF2-40B4-BE49-F238E27FC236}">
                <a16:creationId xmlns:a16="http://schemas.microsoft.com/office/drawing/2014/main" id="{7B741F31-69E7-6598-93DA-399843BAFC36}"/>
              </a:ext>
            </a:extLst>
          </p:cNvPr>
          <p:cNvGrpSpPr/>
          <p:nvPr/>
        </p:nvGrpSpPr>
        <p:grpSpPr>
          <a:xfrm>
            <a:off x="5474629" y="2016521"/>
            <a:ext cx="822960" cy="457200"/>
            <a:chOff x="4511040" y="1581150"/>
            <a:chExt cx="822960" cy="457200"/>
          </a:xfrm>
        </p:grpSpPr>
        <p:sp>
          <p:nvSpPr>
            <p:cNvPr id="61" name="Right Arrow 24">
              <a:extLst>
                <a:ext uri="{FF2B5EF4-FFF2-40B4-BE49-F238E27FC236}">
                  <a16:creationId xmlns:a16="http://schemas.microsoft.com/office/drawing/2014/main" id="{9736CF7C-8A35-5631-CFAC-FD5691044080}"/>
                </a:ext>
              </a:extLst>
            </p:cNvPr>
            <p:cNvSpPr/>
            <p:nvPr/>
          </p:nvSpPr>
          <p:spPr>
            <a:xfrm>
              <a:off x="4876800" y="1581150"/>
              <a:ext cx="457200" cy="4572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15">
              <a:extLst>
                <a:ext uri="{FF2B5EF4-FFF2-40B4-BE49-F238E27FC236}">
                  <a16:creationId xmlns:a16="http://schemas.microsoft.com/office/drawing/2014/main" id="{81D79F7E-9004-2043-162B-5E683DE8F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040" y="1625085"/>
              <a:ext cx="36576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i="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Q1</a:t>
              </a:r>
            </a:p>
          </p:txBody>
        </p:sp>
      </p:grpSp>
      <p:grpSp>
        <p:nvGrpSpPr>
          <p:cNvPr id="72" name="OLD LRU1">
            <a:extLst>
              <a:ext uri="{FF2B5EF4-FFF2-40B4-BE49-F238E27FC236}">
                <a16:creationId xmlns:a16="http://schemas.microsoft.com/office/drawing/2014/main" id="{ACC02908-E257-FA58-63A7-2AEFAB81CCD4}"/>
              </a:ext>
            </a:extLst>
          </p:cNvPr>
          <p:cNvGrpSpPr/>
          <p:nvPr/>
        </p:nvGrpSpPr>
        <p:grpSpPr>
          <a:xfrm>
            <a:off x="3353145" y="3867744"/>
            <a:ext cx="2133255" cy="396063"/>
            <a:chOff x="3353145" y="3867744"/>
            <a:chExt cx="2133255" cy="39606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4736E2-D2A4-6C0F-9E6B-4D1591B54143}"/>
                </a:ext>
              </a:extLst>
            </p:cNvPr>
            <p:cNvSpPr/>
            <p:nvPr/>
          </p:nvSpPr>
          <p:spPr>
            <a:xfrm>
              <a:off x="3353145" y="3867745"/>
              <a:ext cx="548640" cy="39606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1E337C-FAA8-EF56-7882-5E241CB7849C}"/>
                </a:ext>
              </a:extLst>
            </p:cNvPr>
            <p:cNvSpPr/>
            <p:nvPr/>
          </p:nvSpPr>
          <p:spPr>
            <a:xfrm>
              <a:off x="4145453" y="3867745"/>
              <a:ext cx="548640" cy="39606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F36498-C058-01BE-B5FF-AB9DE65DFC82}"/>
                </a:ext>
              </a:extLst>
            </p:cNvPr>
            <p:cNvSpPr/>
            <p:nvPr/>
          </p:nvSpPr>
          <p:spPr>
            <a:xfrm>
              <a:off x="4937760" y="3867744"/>
              <a:ext cx="548640" cy="39605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page8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A07E64-F041-68CC-2000-B68C7FCDF909}"/>
                </a:ext>
              </a:extLst>
            </p:cNvPr>
            <p:cNvCxnSpPr>
              <a:cxnSpLocks/>
            </p:cNvCxnSpPr>
            <p:nvPr/>
          </p:nvCxnSpPr>
          <p:spPr>
            <a:xfrm>
              <a:off x="3901785" y="4004905"/>
              <a:ext cx="243668" cy="0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DDE8689-FDE9-E7F0-F5AF-F630B86DB09E}"/>
                </a:ext>
              </a:extLst>
            </p:cNvPr>
            <p:cNvCxnSpPr>
              <a:cxnSpLocks/>
            </p:cNvCxnSpPr>
            <p:nvPr/>
          </p:nvCxnSpPr>
          <p:spPr>
            <a:xfrm>
              <a:off x="4694093" y="4004905"/>
              <a:ext cx="243667" cy="0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FB20DE-36F3-1B01-BD0B-43C3EFA0E3A8}"/>
              </a:ext>
            </a:extLst>
          </p:cNvPr>
          <p:cNvCxnSpPr>
            <a:cxnSpLocks/>
          </p:cNvCxnSpPr>
          <p:nvPr/>
        </p:nvCxnSpPr>
        <p:spPr>
          <a:xfrm>
            <a:off x="3138070" y="4004905"/>
            <a:ext cx="243667" cy="0"/>
          </a:xfrm>
          <a:prstGeom prst="straightConnector1">
            <a:avLst/>
          </a:prstGeom>
          <a:ln>
            <a:solidFill>
              <a:srgbClr val="64646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NEW LRU1">
            <a:extLst>
              <a:ext uri="{FF2B5EF4-FFF2-40B4-BE49-F238E27FC236}">
                <a16:creationId xmlns:a16="http://schemas.microsoft.com/office/drawing/2014/main" id="{55A59CC7-0F05-CE0A-8C57-DE847D39E9DE}"/>
              </a:ext>
            </a:extLst>
          </p:cNvPr>
          <p:cNvGrpSpPr/>
          <p:nvPr/>
        </p:nvGrpSpPr>
        <p:grpSpPr>
          <a:xfrm>
            <a:off x="278855" y="3867388"/>
            <a:ext cx="2859215" cy="391613"/>
            <a:chOff x="278855" y="3867388"/>
            <a:chExt cx="2859215" cy="39161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7A1A2EE-9526-CE4B-76D6-87B7B9FBFCAC}"/>
                </a:ext>
              </a:extLst>
            </p:cNvPr>
            <p:cNvSpPr/>
            <p:nvPr/>
          </p:nvSpPr>
          <p:spPr>
            <a:xfrm>
              <a:off x="1797122" y="3867744"/>
              <a:ext cx="548640" cy="38876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page9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F6EA18-9040-42AB-4CB8-70B90CF9DA89}"/>
                </a:ext>
              </a:extLst>
            </p:cNvPr>
            <p:cNvSpPr/>
            <p:nvPr/>
          </p:nvSpPr>
          <p:spPr>
            <a:xfrm>
              <a:off x="2589430" y="3867744"/>
              <a:ext cx="548640" cy="38876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page3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12A8668-1606-8B0D-A8EB-1B46F9F4284A}"/>
                </a:ext>
              </a:extLst>
            </p:cNvPr>
            <p:cNvCxnSpPr>
              <a:cxnSpLocks/>
            </p:cNvCxnSpPr>
            <p:nvPr/>
          </p:nvCxnSpPr>
          <p:spPr>
            <a:xfrm>
              <a:off x="2345762" y="4004905"/>
              <a:ext cx="243668" cy="0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08CB85F-B221-1579-27EE-7803C235DB9E}"/>
                </a:ext>
              </a:extLst>
            </p:cNvPr>
            <p:cNvSpPr/>
            <p:nvPr/>
          </p:nvSpPr>
          <p:spPr>
            <a:xfrm>
              <a:off x="1033407" y="3867389"/>
              <a:ext cx="548640" cy="39054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page5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EE02D98-5E9C-CE1C-6DC9-3B88684007F5}"/>
                </a:ext>
              </a:extLst>
            </p:cNvPr>
            <p:cNvCxnSpPr>
              <a:cxnSpLocks/>
            </p:cNvCxnSpPr>
            <p:nvPr/>
          </p:nvCxnSpPr>
          <p:spPr>
            <a:xfrm>
              <a:off x="1582047" y="4004194"/>
              <a:ext cx="215075" cy="1423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FA2F6C6-2700-4D53-A4C2-5E8CF3B4A95F}"/>
                </a:ext>
              </a:extLst>
            </p:cNvPr>
            <p:cNvSpPr/>
            <p:nvPr/>
          </p:nvSpPr>
          <p:spPr>
            <a:xfrm>
              <a:off x="278855" y="3867388"/>
              <a:ext cx="548640" cy="3916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page4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9CD00AB-1AA6-EECA-B246-65AAE49F2446}"/>
                </a:ext>
              </a:extLst>
            </p:cNvPr>
            <p:cNvCxnSpPr>
              <a:cxnSpLocks/>
            </p:cNvCxnSpPr>
            <p:nvPr/>
          </p:nvCxnSpPr>
          <p:spPr>
            <a:xfrm>
              <a:off x="827495" y="4003483"/>
              <a:ext cx="215075" cy="1423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9931990-5D4B-BD2B-104F-A535848FAE9C}"/>
              </a:ext>
            </a:extLst>
          </p:cNvPr>
          <p:cNvSpPr txBox="1"/>
          <p:nvPr/>
        </p:nvSpPr>
        <p:spPr>
          <a:xfrm>
            <a:off x="4013033" y="3460561"/>
            <a:ext cx="884859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Old List</a:t>
            </a:r>
          </a:p>
        </p:txBody>
      </p:sp>
      <p:sp>
        <p:nvSpPr>
          <p:cNvPr id="71" name="Highlight Box">
            <a:extLst>
              <a:ext uri="{FF2B5EF4-FFF2-40B4-BE49-F238E27FC236}">
                <a16:creationId xmlns:a16="http://schemas.microsoft.com/office/drawing/2014/main" id="{8EC45CBD-8F1F-8955-7E03-805617208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45" y="3867385"/>
            <a:ext cx="548640" cy="396418"/>
          </a:xfrm>
          <a:prstGeom prst="roundRect">
            <a:avLst>
              <a:gd name="adj" fmla="val 4709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pic>
        <p:nvPicPr>
          <p:cNvPr id="73" name="X">
            <a:extLst>
              <a:ext uri="{FF2B5EF4-FFF2-40B4-BE49-F238E27FC236}">
                <a16:creationId xmlns:a16="http://schemas.microsoft.com/office/drawing/2014/main" id="{1D9ECD5E-8A87-2A83-815B-9EE0CEBB9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82335" y="3840368"/>
            <a:ext cx="457200" cy="457200"/>
          </a:xfrm>
          <a:prstGeom prst="rect">
            <a:avLst/>
          </a:prstGeom>
        </p:spPr>
      </p:pic>
      <p:grpSp>
        <p:nvGrpSpPr>
          <p:cNvPr id="74" name="OLD LRU2">
            <a:extLst>
              <a:ext uri="{FF2B5EF4-FFF2-40B4-BE49-F238E27FC236}">
                <a16:creationId xmlns:a16="http://schemas.microsoft.com/office/drawing/2014/main" id="{211CD74D-EAA0-8E9D-0848-928E9B94835B}"/>
              </a:ext>
            </a:extLst>
          </p:cNvPr>
          <p:cNvGrpSpPr/>
          <p:nvPr/>
        </p:nvGrpSpPr>
        <p:grpSpPr>
          <a:xfrm>
            <a:off x="3353145" y="3863496"/>
            <a:ext cx="2133255" cy="404608"/>
            <a:chOff x="3353145" y="3867745"/>
            <a:chExt cx="2133255" cy="27432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7047DDA-C623-C595-EF3E-2CF26521DD90}"/>
                </a:ext>
              </a:extLst>
            </p:cNvPr>
            <p:cNvSpPr/>
            <p:nvPr/>
          </p:nvSpPr>
          <p:spPr>
            <a:xfrm>
              <a:off x="3353145" y="3867745"/>
              <a:ext cx="548640" cy="27432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45C0C57-87BB-8547-5016-78A578A582D4}"/>
                </a:ext>
              </a:extLst>
            </p:cNvPr>
            <p:cNvSpPr/>
            <p:nvPr/>
          </p:nvSpPr>
          <p:spPr>
            <a:xfrm>
              <a:off x="4145453" y="3867747"/>
              <a:ext cx="548640" cy="27432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page6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2075C83-F94C-128D-6101-38740F9A5D99}"/>
                </a:ext>
              </a:extLst>
            </p:cNvPr>
            <p:cNvSpPr/>
            <p:nvPr/>
          </p:nvSpPr>
          <p:spPr>
            <a:xfrm>
              <a:off x="4937760" y="3867745"/>
              <a:ext cx="548640" cy="27432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page2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C932517-4F45-E30B-2A55-B51D4F5F0703}"/>
                </a:ext>
              </a:extLst>
            </p:cNvPr>
            <p:cNvCxnSpPr>
              <a:cxnSpLocks/>
            </p:cNvCxnSpPr>
            <p:nvPr/>
          </p:nvCxnSpPr>
          <p:spPr>
            <a:xfrm>
              <a:off x="3901785" y="4004905"/>
              <a:ext cx="243668" cy="0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7BF67D99-43BE-0E72-DC57-6A66370D3C30}"/>
                </a:ext>
              </a:extLst>
            </p:cNvPr>
            <p:cNvCxnSpPr>
              <a:cxnSpLocks/>
            </p:cNvCxnSpPr>
            <p:nvPr/>
          </p:nvCxnSpPr>
          <p:spPr>
            <a:xfrm>
              <a:off x="4694093" y="4004905"/>
              <a:ext cx="243667" cy="0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Q2-Cursor">
            <a:extLst>
              <a:ext uri="{FF2B5EF4-FFF2-40B4-BE49-F238E27FC236}">
                <a16:creationId xmlns:a16="http://schemas.microsoft.com/office/drawing/2014/main" id="{69B7FD09-2751-A0BF-DADD-057D47FA32A2}"/>
              </a:ext>
            </a:extLst>
          </p:cNvPr>
          <p:cNvGrpSpPr/>
          <p:nvPr/>
        </p:nvGrpSpPr>
        <p:grpSpPr>
          <a:xfrm>
            <a:off x="5474629" y="2016521"/>
            <a:ext cx="822960" cy="457200"/>
            <a:chOff x="4511040" y="1581150"/>
            <a:chExt cx="822960" cy="457200"/>
          </a:xfrm>
        </p:grpSpPr>
        <p:sp>
          <p:nvSpPr>
            <p:cNvPr id="84" name="Right Arrow 46">
              <a:extLst>
                <a:ext uri="{FF2B5EF4-FFF2-40B4-BE49-F238E27FC236}">
                  <a16:creationId xmlns:a16="http://schemas.microsoft.com/office/drawing/2014/main" id="{2B37C638-88EC-CE77-58FC-D91931A7EC0F}"/>
                </a:ext>
              </a:extLst>
            </p:cNvPr>
            <p:cNvSpPr/>
            <p:nvPr/>
          </p:nvSpPr>
          <p:spPr>
            <a:xfrm>
              <a:off x="4876800" y="1581150"/>
              <a:ext cx="457200" cy="457200"/>
            </a:xfrm>
            <a:prstGeom prst="rightArrow">
              <a:avLst/>
            </a:prstGeom>
            <a:solidFill>
              <a:srgbClr val="4748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15">
              <a:extLst>
                <a:ext uri="{FF2B5EF4-FFF2-40B4-BE49-F238E27FC236}">
                  <a16:creationId xmlns:a16="http://schemas.microsoft.com/office/drawing/2014/main" id="{A90CCD46-9422-C499-DE05-577C94167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040" y="1625085"/>
              <a:ext cx="36576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i="0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Q2</a:t>
              </a:r>
            </a:p>
          </p:txBody>
        </p:sp>
      </p:grpSp>
      <p:sp>
        <p:nvSpPr>
          <p:cNvPr id="95" name="Highlight Box">
            <a:extLst>
              <a:ext uri="{FF2B5EF4-FFF2-40B4-BE49-F238E27FC236}">
                <a16:creationId xmlns:a16="http://schemas.microsoft.com/office/drawing/2014/main" id="{E60904FF-A5E5-A86C-413D-8FFB3CF3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3" y="3866322"/>
            <a:ext cx="548640" cy="391613"/>
          </a:xfrm>
          <a:prstGeom prst="roundRect">
            <a:avLst>
              <a:gd name="adj" fmla="val 4709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29705DF-57CB-B4AA-2399-9BF806344CE3}"/>
              </a:ext>
            </a:extLst>
          </p:cNvPr>
          <p:cNvSpPr/>
          <p:nvPr/>
        </p:nvSpPr>
        <p:spPr>
          <a:xfrm>
            <a:off x="3356498" y="3870743"/>
            <a:ext cx="548640" cy="401953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page3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289F38F-2CDC-CAF3-4F26-438FA85F9B51}"/>
              </a:ext>
            </a:extLst>
          </p:cNvPr>
          <p:cNvGrpSpPr/>
          <p:nvPr/>
        </p:nvGrpSpPr>
        <p:grpSpPr>
          <a:xfrm>
            <a:off x="369057" y="3542395"/>
            <a:ext cx="3435852" cy="172355"/>
            <a:chOff x="369057" y="3542395"/>
            <a:chExt cx="3435852" cy="17235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00CAB15-DE9E-830C-5F2B-EDE79ACAD399}"/>
                </a:ext>
              </a:extLst>
            </p:cNvPr>
            <p:cNvSpPr txBox="1"/>
            <p:nvPr/>
          </p:nvSpPr>
          <p:spPr>
            <a:xfrm>
              <a:off x="369057" y="3542395"/>
              <a:ext cx="359074" cy="1723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400" i="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HEAD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B0F375D-4C76-E08F-69B3-136141701A52}"/>
                </a:ext>
              </a:extLst>
            </p:cNvPr>
            <p:cNvSpPr txBox="1"/>
            <p:nvPr/>
          </p:nvSpPr>
          <p:spPr>
            <a:xfrm>
              <a:off x="3445835" y="3542395"/>
              <a:ext cx="359074" cy="1723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400" i="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HEAD</a:t>
              </a:r>
            </a:p>
          </p:txBody>
        </p:sp>
      </p:grpSp>
      <p:grpSp>
        <p:nvGrpSpPr>
          <p:cNvPr id="7" name="NEW LRU2">
            <a:extLst>
              <a:ext uri="{FF2B5EF4-FFF2-40B4-BE49-F238E27FC236}">
                <a16:creationId xmlns:a16="http://schemas.microsoft.com/office/drawing/2014/main" id="{516F3B96-D097-FFD9-D440-44EE9E9CD25A}"/>
              </a:ext>
            </a:extLst>
          </p:cNvPr>
          <p:cNvGrpSpPr/>
          <p:nvPr/>
        </p:nvGrpSpPr>
        <p:grpSpPr>
          <a:xfrm>
            <a:off x="278855" y="3867389"/>
            <a:ext cx="2859215" cy="396778"/>
            <a:chOff x="278855" y="3867389"/>
            <a:chExt cx="2859215" cy="3967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072136-6726-0DDA-ACA3-E4B273BED49E}"/>
                </a:ext>
              </a:extLst>
            </p:cNvPr>
            <p:cNvSpPr/>
            <p:nvPr/>
          </p:nvSpPr>
          <p:spPr>
            <a:xfrm>
              <a:off x="1797122" y="3867744"/>
              <a:ext cx="548640" cy="39642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A310E1-6E10-F87B-DE6A-F7542AFC06AD}"/>
                </a:ext>
              </a:extLst>
            </p:cNvPr>
            <p:cNvSpPr/>
            <p:nvPr/>
          </p:nvSpPr>
          <p:spPr>
            <a:xfrm>
              <a:off x="2589430" y="3867744"/>
              <a:ext cx="548640" cy="39641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page9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8341541-91D9-CC34-BC20-979C757B4350}"/>
                </a:ext>
              </a:extLst>
            </p:cNvPr>
            <p:cNvCxnSpPr>
              <a:cxnSpLocks/>
            </p:cNvCxnSpPr>
            <p:nvPr/>
          </p:nvCxnSpPr>
          <p:spPr>
            <a:xfrm>
              <a:off x="2345762" y="4004905"/>
              <a:ext cx="243668" cy="0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229333D-5AC5-829C-E7A9-338C928AA4C4}"/>
                </a:ext>
              </a:extLst>
            </p:cNvPr>
            <p:cNvSpPr/>
            <p:nvPr/>
          </p:nvSpPr>
          <p:spPr>
            <a:xfrm>
              <a:off x="1033407" y="3867389"/>
              <a:ext cx="548640" cy="38876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page4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64C4C5F-B04E-A465-1983-CBCBBD86BD00}"/>
                </a:ext>
              </a:extLst>
            </p:cNvPr>
            <p:cNvCxnSpPr>
              <a:cxnSpLocks/>
            </p:cNvCxnSpPr>
            <p:nvPr/>
          </p:nvCxnSpPr>
          <p:spPr>
            <a:xfrm>
              <a:off x="1582047" y="4004194"/>
              <a:ext cx="215075" cy="1423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4383073-61B4-7371-08E6-20F31C6EB72D}"/>
                </a:ext>
              </a:extLst>
            </p:cNvPr>
            <p:cNvSpPr/>
            <p:nvPr/>
          </p:nvSpPr>
          <p:spPr>
            <a:xfrm>
              <a:off x="278855" y="3867389"/>
              <a:ext cx="548640" cy="3891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page1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25E38C9-DE98-613C-0B75-EF41CEA988C5}"/>
                </a:ext>
              </a:extLst>
            </p:cNvPr>
            <p:cNvCxnSpPr>
              <a:cxnSpLocks/>
            </p:cNvCxnSpPr>
            <p:nvPr/>
          </p:nvCxnSpPr>
          <p:spPr>
            <a:xfrm>
              <a:off x="827495" y="4003483"/>
              <a:ext cx="215075" cy="1423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10523FD-E250-947A-780B-82DD18AA2690}"/>
              </a:ext>
            </a:extLst>
          </p:cNvPr>
          <p:cNvGrpSpPr/>
          <p:nvPr/>
        </p:nvGrpSpPr>
        <p:grpSpPr>
          <a:xfrm>
            <a:off x="457154" y="3720418"/>
            <a:ext cx="3259658" cy="182881"/>
            <a:chOff x="457154" y="3720418"/>
            <a:chExt cx="3259658" cy="182881"/>
          </a:xfrm>
        </p:grpSpPr>
        <p:sp>
          <p:nvSpPr>
            <p:cNvPr id="54" name="Right Arrow 24">
              <a:extLst>
                <a:ext uri="{FF2B5EF4-FFF2-40B4-BE49-F238E27FC236}">
                  <a16:creationId xmlns:a16="http://schemas.microsoft.com/office/drawing/2014/main" id="{4DB03E25-3B85-93D6-986C-A818540BA822}"/>
                </a:ext>
              </a:extLst>
            </p:cNvPr>
            <p:cNvSpPr/>
            <p:nvPr/>
          </p:nvSpPr>
          <p:spPr>
            <a:xfrm rot="5400000">
              <a:off x="3533932" y="3720419"/>
              <a:ext cx="182880" cy="18288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ight Arrow 24">
              <a:extLst>
                <a:ext uri="{FF2B5EF4-FFF2-40B4-BE49-F238E27FC236}">
                  <a16:creationId xmlns:a16="http://schemas.microsoft.com/office/drawing/2014/main" id="{7E777572-ED17-A964-E481-AFE4E5710DF2}"/>
                </a:ext>
              </a:extLst>
            </p:cNvPr>
            <p:cNvSpPr/>
            <p:nvPr/>
          </p:nvSpPr>
          <p:spPr>
            <a:xfrm rot="5400000">
              <a:off x="457154" y="3720418"/>
              <a:ext cx="182880" cy="18288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11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95" grpId="0" animBg="1"/>
      <p:bldP spid="95" grpId="1" animBg="1"/>
      <p:bldP spid="9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494543-2B2F-4BE4-A493-4F27B28E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Policies: Localization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CC0183-4721-409E-BC7F-A5A59515C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chooses which pages to evict on a per query basis. This minimizes the pollution of the buffer pool from each query.</a:t>
            </a:r>
          </a:p>
          <a:p>
            <a:pPr lvl="1"/>
            <a:r>
              <a:rPr lang="en-US" dirty="0"/>
              <a:t>Keep track of the pages that a query has accessed.</a:t>
            </a:r>
          </a:p>
          <a:p>
            <a:endParaRPr lang="en-US" sz="1200" dirty="0"/>
          </a:p>
          <a:p>
            <a:r>
              <a:rPr lang="en-US" dirty="0"/>
              <a:t>Example: Postgres assigns a limited number of buffer pool pages to a query and uses it as a </a:t>
            </a:r>
            <a:r>
              <a:rPr lang="en-US" dirty="0">
                <a:hlinkClick r:id="rId3"/>
              </a:rPr>
              <a:t>circular ring buffer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6F7C56D8-E03A-D52C-56AB-22C48F2AB94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5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5A00D8-DBA7-4208-9385-4CD2F6C2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Policies: Priority Hints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559F8-C22E-4F0D-BBF7-6BFC04A2E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knows about the context of each page during query execution.</a:t>
            </a:r>
          </a:p>
          <a:p>
            <a:r>
              <a:rPr lang="en-US" dirty="0"/>
              <a:t>It can provide hints to the buffer pool on whether a page is important or not.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09BECA-E0BF-4330-9704-140150DBD85F}"/>
              </a:ext>
            </a:extLst>
          </p:cNvPr>
          <p:cNvGrpSpPr/>
          <p:nvPr/>
        </p:nvGrpSpPr>
        <p:grpSpPr>
          <a:xfrm>
            <a:off x="4876800" y="3181350"/>
            <a:ext cx="3840552" cy="1319118"/>
            <a:chOff x="198048" y="1011767"/>
            <a:chExt cx="3840552" cy="1319118"/>
          </a:xfrm>
        </p:grpSpPr>
        <p:sp>
          <p:nvSpPr>
            <p:cNvPr id="8" name="idx-page0">
              <a:extLst>
                <a:ext uri="{FF2B5EF4-FFF2-40B4-BE49-F238E27FC236}">
                  <a16:creationId xmlns:a16="http://schemas.microsoft.com/office/drawing/2014/main" id="{CF5C0A6D-6102-4A8D-A11A-829FDB60CEAD}"/>
                </a:ext>
              </a:extLst>
            </p:cNvPr>
            <p:cNvSpPr/>
            <p:nvPr/>
          </p:nvSpPr>
          <p:spPr>
            <a:xfrm>
              <a:off x="1661124" y="1011767"/>
              <a:ext cx="914400" cy="292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Open Sans" pitchFamily="34" charset="0"/>
                </a:rPr>
                <a:t>index-page0</a:t>
              </a:r>
            </a:p>
          </p:txBody>
        </p:sp>
        <p:sp>
          <p:nvSpPr>
            <p:cNvPr id="9" name="idx-page2">
              <a:extLst>
                <a:ext uri="{FF2B5EF4-FFF2-40B4-BE49-F238E27FC236}">
                  <a16:creationId xmlns:a16="http://schemas.microsoft.com/office/drawing/2014/main" id="{F405E654-0342-47DC-91CB-068E323A6575}"/>
                </a:ext>
              </a:extLst>
            </p:cNvPr>
            <p:cNvSpPr/>
            <p:nvPr/>
          </p:nvSpPr>
          <p:spPr>
            <a:xfrm>
              <a:off x="2636508" y="1525059"/>
              <a:ext cx="914400" cy="292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Open Sans" pitchFamily="34" charset="0"/>
                </a:rPr>
                <a:t>index-page4</a:t>
              </a:r>
            </a:p>
          </p:txBody>
        </p:sp>
        <p:sp>
          <p:nvSpPr>
            <p:cNvPr id="10" name="idx-page1">
              <a:extLst>
                <a:ext uri="{FF2B5EF4-FFF2-40B4-BE49-F238E27FC236}">
                  <a16:creationId xmlns:a16="http://schemas.microsoft.com/office/drawing/2014/main" id="{BDEC88DF-2B2E-4B57-AF46-9285214BA94E}"/>
                </a:ext>
              </a:extLst>
            </p:cNvPr>
            <p:cNvSpPr/>
            <p:nvPr/>
          </p:nvSpPr>
          <p:spPr>
            <a:xfrm>
              <a:off x="685740" y="1525059"/>
              <a:ext cx="914400" cy="292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Open Sans" pitchFamily="34" charset="0"/>
                </a:rPr>
                <a:t>index-page1</a:t>
              </a:r>
            </a:p>
          </p:txBody>
        </p:sp>
        <p:sp>
          <p:nvSpPr>
            <p:cNvPr id="11" name="idx-page3">
              <a:extLst>
                <a:ext uri="{FF2B5EF4-FFF2-40B4-BE49-F238E27FC236}">
                  <a16:creationId xmlns:a16="http://schemas.microsoft.com/office/drawing/2014/main" id="{1864A2E9-E073-4111-8418-84AE7210B398}"/>
                </a:ext>
              </a:extLst>
            </p:cNvPr>
            <p:cNvSpPr/>
            <p:nvPr/>
          </p:nvSpPr>
          <p:spPr>
            <a:xfrm>
              <a:off x="198048" y="2038351"/>
              <a:ext cx="914400" cy="292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Open Sans" pitchFamily="34" charset="0"/>
                </a:rPr>
                <a:t>index-page2</a:t>
              </a:r>
            </a:p>
          </p:txBody>
        </p:sp>
        <p:cxnSp>
          <p:nvCxnSpPr>
            <p:cNvPr id="12" name="Straight Arrow Connector 6">
              <a:extLst>
                <a:ext uri="{FF2B5EF4-FFF2-40B4-BE49-F238E27FC236}">
                  <a16:creationId xmlns:a16="http://schemas.microsoft.com/office/drawing/2014/main" id="{340E527B-ACD4-4B94-A4C4-0432985AFDA1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 bwMode="auto">
            <a:xfrm flipH="1">
              <a:off x="1142940" y="1304300"/>
              <a:ext cx="975384" cy="2207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cxnSp>
          <p:nvCxnSpPr>
            <p:cNvPr id="13" name="Straight Arrow Connector 6">
              <a:extLst>
                <a:ext uri="{FF2B5EF4-FFF2-40B4-BE49-F238E27FC236}">
                  <a16:creationId xmlns:a16="http://schemas.microsoft.com/office/drawing/2014/main" id="{41E62F06-8494-448F-A27E-0BA99A0A6C96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 bwMode="auto">
            <a:xfrm>
              <a:off x="2118324" y="1304300"/>
              <a:ext cx="975384" cy="2207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cxnSp>
          <p:nvCxnSpPr>
            <p:cNvPr id="14" name="Straight Arrow Connector 6">
              <a:extLst>
                <a:ext uri="{FF2B5EF4-FFF2-40B4-BE49-F238E27FC236}">
                  <a16:creationId xmlns:a16="http://schemas.microsoft.com/office/drawing/2014/main" id="{596475E0-4F7F-43BC-9CC6-B0FDCCD9EE56}"/>
                </a:ext>
              </a:extLst>
            </p:cNvPr>
            <p:cNvCxnSpPr>
              <a:cxnSpLocks/>
              <a:stCxn id="10" idx="2"/>
              <a:endCxn id="11" idx="0"/>
            </p:cNvCxnSpPr>
            <p:nvPr/>
          </p:nvCxnSpPr>
          <p:spPr bwMode="auto">
            <a:xfrm flipH="1">
              <a:off x="655248" y="1817592"/>
              <a:ext cx="487692" cy="2207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sp>
          <p:nvSpPr>
            <p:cNvPr id="15" name="idx-page3">
              <a:extLst>
                <a:ext uri="{FF2B5EF4-FFF2-40B4-BE49-F238E27FC236}">
                  <a16:creationId xmlns:a16="http://schemas.microsoft.com/office/drawing/2014/main" id="{C562DC64-6C2C-4AF8-993E-AD732E35B116}"/>
                </a:ext>
              </a:extLst>
            </p:cNvPr>
            <p:cNvSpPr/>
            <p:nvPr/>
          </p:nvSpPr>
          <p:spPr>
            <a:xfrm>
              <a:off x="2148816" y="2038351"/>
              <a:ext cx="914400" cy="292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Open Sans" pitchFamily="34" charset="0"/>
                </a:rPr>
                <a:t>index-page5</a:t>
              </a:r>
            </a:p>
          </p:txBody>
        </p:sp>
        <p:sp>
          <p:nvSpPr>
            <p:cNvPr id="16" name="idx-page3">
              <a:extLst>
                <a:ext uri="{FF2B5EF4-FFF2-40B4-BE49-F238E27FC236}">
                  <a16:creationId xmlns:a16="http://schemas.microsoft.com/office/drawing/2014/main" id="{37AB8802-2597-4B4F-BFC2-0515CF5C173D}"/>
                </a:ext>
              </a:extLst>
            </p:cNvPr>
            <p:cNvSpPr/>
            <p:nvPr/>
          </p:nvSpPr>
          <p:spPr>
            <a:xfrm>
              <a:off x="1173432" y="2038350"/>
              <a:ext cx="914400" cy="292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Open Sans" pitchFamily="34" charset="0"/>
                </a:rPr>
                <a:t>index-page3</a:t>
              </a:r>
            </a:p>
          </p:txBody>
        </p:sp>
        <p:sp>
          <p:nvSpPr>
            <p:cNvPr id="17" name="idx-page3">
              <a:extLst>
                <a:ext uri="{FF2B5EF4-FFF2-40B4-BE49-F238E27FC236}">
                  <a16:creationId xmlns:a16="http://schemas.microsoft.com/office/drawing/2014/main" id="{0D034904-F6E1-4C87-BB7C-021F62998A64}"/>
                </a:ext>
              </a:extLst>
            </p:cNvPr>
            <p:cNvSpPr/>
            <p:nvPr/>
          </p:nvSpPr>
          <p:spPr>
            <a:xfrm>
              <a:off x="3124200" y="2038352"/>
              <a:ext cx="914400" cy="292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Open Sans" pitchFamily="34" charset="0"/>
                </a:rPr>
                <a:t>index-page6</a:t>
              </a:r>
            </a:p>
          </p:txBody>
        </p:sp>
        <p:cxnSp>
          <p:nvCxnSpPr>
            <p:cNvPr id="18" name="Straight Arrow Connector 6">
              <a:extLst>
                <a:ext uri="{FF2B5EF4-FFF2-40B4-BE49-F238E27FC236}">
                  <a16:creationId xmlns:a16="http://schemas.microsoft.com/office/drawing/2014/main" id="{3323191C-DB44-4ADE-81BF-E2767B08B522}"/>
                </a:ext>
              </a:extLst>
            </p:cNvPr>
            <p:cNvCxnSpPr>
              <a:cxnSpLocks/>
              <a:stCxn id="10" idx="2"/>
              <a:endCxn id="16" idx="0"/>
            </p:cNvCxnSpPr>
            <p:nvPr/>
          </p:nvCxnSpPr>
          <p:spPr bwMode="auto">
            <a:xfrm>
              <a:off x="1142940" y="1817592"/>
              <a:ext cx="487692" cy="2207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cxnSp>
          <p:nvCxnSpPr>
            <p:cNvPr id="19" name="Straight Arrow Connector 6">
              <a:extLst>
                <a:ext uri="{FF2B5EF4-FFF2-40B4-BE49-F238E27FC236}">
                  <a16:creationId xmlns:a16="http://schemas.microsoft.com/office/drawing/2014/main" id="{D6B3F7FD-5E7E-4968-BC68-7180BF857A31}"/>
                </a:ext>
              </a:extLst>
            </p:cNvPr>
            <p:cNvCxnSpPr>
              <a:cxnSpLocks/>
              <a:stCxn id="9" idx="2"/>
              <a:endCxn id="15" idx="0"/>
            </p:cNvCxnSpPr>
            <p:nvPr/>
          </p:nvCxnSpPr>
          <p:spPr bwMode="auto">
            <a:xfrm flipH="1">
              <a:off x="2606016" y="1817592"/>
              <a:ext cx="487692" cy="2207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cxnSp>
          <p:nvCxnSpPr>
            <p:cNvPr id="20" name="Straight Arrow Connector 6">
              <a:extLst>
                <a:ext uri="{FF2B5EF4-FFF2-40B4-BE49-F238E27FC236}">
                  <a16:creationId xmlns:a16="http://schemas.microsoft.com/office/drawing/2014/main" id="{0436FDA5-7110-490F-A2A5-14FFD144A20F}"/>
                </a:ext>
              </a:extLst>
            </p:cNvPr>
            <p:cNvCxnSpPr>
              <a:cxnSpLocks/>
              <a:stCxn id="9" idx="2"/>
              <a:endCxn id="17" idx="0"/>
            </p:cNvCxnSpPr>
            <p:nvPr/>
          </p:nvCxnSpPr>
          <p:spPr bwMode="auto">
            <a:xfrm>
              <a:off x="3093708" y="1817592"/>
              <a:ext cx="487692" cy="2207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</p:grpSp>
      <p:grpSp>
        <p:nvGrpSpPr>
          <p:cNvPr id="22" name="Q1-SQL">
            <a:extLst>
              <a:ext uri="{FF2B5EF4-FFF2-40B4-BE49-F238E27FC236}">
                <a16:creationId xmlns:a16="http://schemas.microsoft.com/office/drawing/2014/main" id="{FE325ACD-8124-451E-848A-51CDF6538604}"/>
              </a:ext>
            </a:extLst>
          </p:cNvPr>
          <p:cNvGrpSpPr/>
          <p:nvPr/>
        </p:nvGrpSpPr>
        <p:grpSpPr>
          <a:xfrm>
            <a:off x="281964" y="3747218"/>
            <a:ext cx="4170680" cy="424732"/>
            <a:chOff x="-36575" y="1126927"/>
            <a:chExt cx="4170680" cy="424732"/>
          </a:xfrm>
        </p:grpSpPr>
        <p:sp>
          <p:nvSpPr>
            <p:cNvPr id="23" name="Text Box 4">
              <a:extLst>
                <a:ext uri="{FF2B5EF4-FFF2-40B4-BE49-F238E27FC236}">
                  <a16:creationId xmlns:a16="http://schemas.microsoft.com/office/drawing/2014/main" id="{8301AABE-E281-4E5A-AC4C-B2B05791C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145" y="1154627"/>
              <a:ext cx="374396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SELECT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*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FROM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WHERE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id = </a:t>
              </a:r>
              <a:r>
                <a:rPr lang="en-US" sz="2000" dirty="0">
                  <a:solidFill>
                    <a:schemeClr val="accent1"/>
                  </a:solidFill>
                </a:rPr>
                <a:t>?</a:t>
              </a: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005A4CB8-84C4-4451-B64A-87549CEE3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575" y="1126927"/>
              <a:ext cx="448055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400" dirty="0">
                  <a:solidFill>
                    <a:schemeClr val="accent1"/>
                  </a:solidFill>
                </a:rPr>
                <a:t>Q2</a:t>
              </a:r>
            </a:p>
          </p:txBody>
        </p:sp>
      </p:grpSp>
      <p:grpSp>
        <p:nvGrpSpPr>
          <p:cNvPr id="25" name="Q1-SQL">
            <a:extLst>
              <a:ext uri="{FF2B5EF4-FFF2-40B4-BE49-F238E27FC236}">
                <a16:creationId xmlns:a16="http://schemas.microsoft.com/office/drawing/2014/main" id="{94A509D6-761C-4674-A65F-B103931A5731}"/>
              </a:ext>
            </a:extLst>
          </p:cNvPr>
          <p:cNvGrpSpPr/>
          <p:nvPr/>
        </p:nvGrpSpPr>
        <p:grpSpPr>
          <a:xfrm>
            <a:off x="281964" y="3213818"/>
            <a:ext cx="4170680" cy="424732"/>
            <a:chOff x="-36575" y="1126927"/>
            <a:chExt cx="4170680" cy="424732"/>
          </a:xfrm>
        </p:grpSpPr>
        <p:sp>
          <p:nvSpPr>
            <p:cNvPr id="26" name="Text Box 4">
              <a:extLst>
                <a:ext uri="{FF2B5EF4-FFF2-40B4-BE49-F238E27FC236}">
                  <a16:creationId xmlns:a16="http://schemas.microsoft.com/office/drawing/2014/main" id="{0A3D1EB8-3479-4705-94D5-B22397253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145" y="1154627"/>
              <a:ext cx="374396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 INTO 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VALUES 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en-US" sz="2000" b="0" i="1" dirty="0">
                  <a:solidFill>
                    <a:schemeClr val="accent1"/>
                  </a:solidFill>
                </a:rPr>
                <a:t>id++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D150493E-D1AC-4187-8204-E33269846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575" y="1126927"/>
              <a:ext cx="448055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400" dirty="0">
                  <a:solidFill>
                    <a:schemeClr val="accent1"/>
                  </a:solidFill>
                </a:rPr>
                <a:t>Q1</a:t>
              </a:r>
            </a:p>
          </p:txBody>
        </p:sp>
      </p:grpSp>
      <p:sp>
        <p:nvSpPr>
          <p:cNvPr id="21" name="Highlight Box">
            <a:extLst>
              <a:ext uri="{FF2B5EF4-FFF2-40B4-BE49-F238E27FC236}">
                <a16:creationId xmlns:a16="http://schemas.microsoft.com/office/drawing/2014/main" id="{659B37BD-D78D-45A7-90C2-9344AD59A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837" y="3178298"/>
            <a:ext cx="914400" cy="295585"/>
          </a:xfrm>
          <a:prstGeom prst="roundRect">
            <a:avLst>
              <a:gd name="adj" fmla="val 4709"/>
            </a:avLst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35" name="Highlight Box">
            <a:extLst>
              <a:ext uri="{FF2B5EF4-FFF2-40B4-BE49-F238E27FC236}">
                <a16:creationId xmlns:a16="http://schemas.microsoft.com/office/drawing/2014/main" id="{1CB4B00D-4C3E-4A80-B261-B65285D8C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67" y="3690923"/>
            <a:ext cx="914400" cy="295585"/>
          </a:xfrm>
          <a:prstGeom prst="roundRect">
            <a:avLst>
              <a:gd name="adj" fmla="val 4709"/>
            </a:avLst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36" name="Highlight Box">
            <a:extLst>
              <a:ext uri="{FF2B5EF4-FFF2-40B4-BE49-F238E27FC236}">
                <a16:creationId xmlns:a16="http://schemas.microsoft.com/office/drawing/2014/main" id="{E85AD2AF-320D-41FB-8F48-06DB0FE01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952" y="4196270"/>
            <a:ext cx="914400" cy="295585"/>
          </a:xfrm>
          <a:prstGeom prst="roundRect">
            <a:avLst>
              <a:gd name="adj" fmla="val 4709"/>
            </a:avLst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1B39260-853F-4127-B60F-73D3B90B9332}"/>
              </a:ext>
            </a:extLst>
          </p:cNvPr>
          <p:cNvGrpSpPr/>
          <p:nvPr/>
        </p:nvGrpSpPr>
        <p:grpSpPr>
          <a:xfrm>
            <a:off x="4876800" y="4588257"/>
            <a:ext cx="3840552" cy="246221"/>
            <a:chOff x="4876800" y="4588257"/>
            <a:chExt cx="3840552" cy="246221"/>
          </a:xfrm>
        </p:grpSpPr>
        <p:sp>
          <p:nvSpPr>
            <p:cNvPr id="38" name="page4-ref=1">
              <a:extLst>
                <a:ext uri="{FF2B5EF4-FFF2-40B4-BE49-F238E27FC236}">
                  <a16:creationId xmlns:a16="http://schemas.microsoft.com/office/drawing/2014/main" id="{484DC0A2-A21F-4EA2-8F3E-CB9973D83E32}"/>
                </a:ext>
              </a:extLst>
            </p:cNvPr>
            <p:cNvSpPr txBox="1"/>
            <p:nvPr/>
          </p:nvSpPr>
          <p:spPr>
            <a:xfrm>
              <a:off x="4876800" y="4588257"/>
              <a:ext cx="38472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MIN</a:t>
              </a:r>
            </a:p>
          </p:txBody>
        </p:sp>
        <p:sp>
          <p:nvSpPr>
            <p:cNvPr id="39" name="page4-ref=1">
              <a:extLst>
                <a:ext uri="{FF2B5EF4-FFF2-40B4-BE49-F238E27FC236}">
                  <a16:creationId xmlns:a16="http://schemas.microsoft.com/office/drawing/2014/main" id="{142A6233-5924-455D-BE6E-5E5C4A51980C}"/>
                </a:ext>
              </a:extLst>
            </p:cNvPr>
            <p:cNvSpPr txBox="1"/>
            <p:nvPr/>
          </p:nvSpPr>
          <p:spPr>
            <a:xfrm>
              <a:off x="8332630" y="4588257"/>
              <a:ext cx="38472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MAX</a:t>
              </a:r>
            </a:p>
          </p:txBody>
        </p:sp>
        <p:sp>
          <p:nvSpPr>
            <p:cNvPr id="40" name="page4-ref=1">
              <a:extLst>
                <a:ext uri="{FF2B5EF4-FFF2-40B4-BE49-F238E27FC236}">
                  <a16:creationId xmlns:a16="http://schemas.microsoft.com/office/drawing/2014/main" id="{A96A9DEC-2F91-4B48-A811-0A3EB44FC25E}"/>
                </a:ext>
              </a:extLst>
            </p:cNvPr>
            <p:cNvSpPr txBox="1"/>
            <p:nvPr/>
          </p:nvSpPr>
          <p:spPr>
            <a:xfrm>
              <a:off x="6668835" y="4588257"/>
              <a:ext cx="25648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id</a:t>
              </a:r>
            </a:p>
          </p:txBody>
        </p:sp>
        <p:cxnSp>
          <p:nvCxnSpPr>
            <p:cNvPr id="41" name="Straight Arrow Connector 6">
              <a:extLst>
                <a:ext uri="{FF2B5EF4-FFF2-40B4-BE49-F238E27FC236}">
                  <a16:creationId xmlns:a16="http://schemas.microsoft.com/office/drawing/2014/main" id="{D8B38C16-AF60-4275-9B5F-758B152A4424}"/>
                </a:ext>
              </a:extLst>
            </p:cNvPr>
            <p:cNvCxnSpPr>
              <a:cxnSpLocks/>
              <a:stCxn id="38" idx="3"/>
              <a:endCxn id="40" idx="1"/>
            </p:cNvCxnSpPr>
            <p:nvPr/>
          </p:nvCxnSpPr>
          <p:spPr bwMode="auto">
            <a:xfrm>
              <a:off x="5261521" y="4711368"/>
              <a:ext cx="140731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Straight Arrow Connector 6">
              <a:extLst>
                <a:ext uri="{FF2B5EF4-FFF2-40B4-BE49-F238E27FC236}">
                  <a16:creationId xmlns:a16="http://schemas.microsoft.com/office/drawing/2014/main" id="{9824AE82-0F54-4DDB-93B0-D3340EF4CA9E}"/>
                </a:ext>
              </a:extLst>
            </p:cNvPr>
            <p:cNvCxnSpPr>
              <a:cxnSpLocks/>
              <a:stCxn id="40" idx="3"/>
              <a:endCxn id="39" idx="1"/>
            </p:cNvCxnSpPr>
            <p:nvPr/>
          </p:nvCxnSpPr>
          <p:spPr bwMode="auto">
            <a:xfrm>
              <a:off x="6925315" y="4711368"/>
              <a:ext cx="1407315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3575E9F9-E598-278E-9FC7-035936E0BA6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8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35" grpId="0" animBg="1"/>
      <p:bldP spid="35" grpId="1" animBg="1"/>
      <p:bldP spid="36" grpId="0" animBg="1"/>
      <p:bldP spid="3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299E6C-394A-4BEE-A7A0-4554AB8E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Dirty Pages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D36404-2287-4C75-8400-F9CB160AB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Fast Path: </a:t>
            </a:r>
            <a:r>
              <a:rPr lang="en-US" dirty="0"/>
              <a:t>If a page in the buffer pool is </a:t>
            </a:r>
            <a:r>
              <a:rPr lang="en-US" u="sng" dirty="0"/>
              <a:t>not</a:t>
            </a:r>
            <a:r>
              <a:rPr lang="en-US" dirty="0"/>
              <a:t> dirty, then the DBMS can simply "drop" it.</a:t>
            </a:r>
          </a:p>
          <a:p>
            <a:endParaRPr lang="en-US" sz="1200" dirty="0"/>
          </a:p>
          <a:p>
            <a:r>
              <a:rPr lang="en-US" b="1" dirty="0"/>
              <a:t>Slow Path: </a:t>
            </a:r>
            <a:r>
              <a:rPr lang="en-US" dirty="0"/>
              <a:t>If a page is dirty, then the DBMS must write back to disk to ensure that its changes are persisted.</a:t>
            </a:r>
          </a:p>
          <a:p>
            <a:endParaRPr lang="en-US" sz="1200" dirty="0"/>
          </a:p>
          <a:p>
            <a:r>
              <a:rPr lang="en-US" dirty="0"/>
              <a:t>Trade-off between fast evictions versus writing dirty pages that will not be read again in the future.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AB0B13E1-A4C7-9604-FC27-B4B2D8CD908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4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1B051F-A698-4A0E-9859-4CF7D18E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Writing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54E0A-C07C-4B2F-8346-0B7DB1486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1550"/>
            <a:ext cx="6705600" cy="3657600"/>
          </a:xfrm>
        </p:spPr>
        <p:txBody>
          <a:bodyPr/>
          <a:lstStyle/>
          <a:p>
            <a:r>
              <a:rPr lang="en-US" dirty="0"/>
              <a:t>The DBMS can periodically walk through the page table and write dirty pages to disk.</a:t>
            </a:r>
          </a:p>
          <a:p>
            <a:endParaRPr lang="en-US" sz="1200" dirty="0"/>
          </a:p>
          <a:p>
            <a:r>
              <a:rPr lang="en-US" dirty="0"/>
              <a:t>When a dirty page is safely written, the DBMS can either evict the page or just unset the dirty flag.</a:t>
            </a:r>
          </a:p>
          <a:p>
            <a:endParaRPr lang="en-US" sz="1200" dirty="0"/>
          </a:p>
          <a:p>
            <a:r>
              <a:rPr lang="en-US" dirty="0"/>
              <a:t>Need to be careful that the system writes dirty pages in a safe order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Need to able to recover from a crash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How would I transfer $$$ from one account to another?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9B6A761F-F149-DAA5-C080-0EEBE742072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0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367442-E627-4640-80FD-D78E84E5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Storage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076F4-BC92-4965-B9D2-7080B33D7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Spatial Control:</a:t>
            </a:r>
          </a:p>
          <a:p>
            <a:pPr lvl="1"/>
            <a:r>
              <a:rPr lang="en-US" dirty="0"/>
              <a:t>Where to write pages on disk.</a:t>
            </a:r>
          </a:p>
          <a:p>
            <a:pPr lvl="1"/>
            <a:r>
              <a:rPr lang="en-US" dirty="0"/>
              <a:t>The goal is to keep pages that are used together often as physically close together as possible on disk.</a:t>
            </a:r>
          </a:p>
          <a:p>
            <a:endParaRPr lang="en-US" sz="1200" dirty="0"/>
          </a:p>
          <a:p>
            <a:r>
              <a:rPr lang="en-US" b="1" dirty="0"/>
              <a:t>Temporal Control:</a:t>
            </a:r>
          </a:p>
          <a:p>
            <a:pPr lvl="1"/>
            <a:r>
              <a:rPr lang="en-US" dirty="0"/>
              <a:t>When to read pages into memory, and when to write them to disk.</a:t>
            </a:r>
          </a:p>
          <a:p>
            <a:pPr lvl="1"/>
            <a:r>
              <a:rPr lang="en-US" dirty="0"/>
              <a:t>The goal is to minimize the number of stalls from having to read data from disk.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81F5B020-EB99-A759-FE9D-7BFDA68649F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74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4436-4D8D-42B5-0840-B2CD9F2F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A89108-5D80-3373-05F5-A3782FEFE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OS/hardware tries to maximize disk bandwidth by reordering and batching I/O requests.</a:t>
            </a:r>
          </a:p>
          <a:p>
            <a:r>
              <a:rPr lang="en-US" dirty="0"/>
              <a:t>But they do </a:t>
            </a:r>
            <a:r>
              <a:rPr lang="en-US" u="sng" dirty="0"/>
              <a:t>not</a:t>
            </a:r>
            <a:r>
              <a:rPr lang="en-US" dirty="0"/>
              <a:t> know which I/O requests are more important than others.</a:t>
            </a:r>
          </a:p>
          <a:p>
            <a:endParaRPr lang="en-US" sz="1200" dirty="0"/>
          </a:p>
          <a:p>
            <a:r>
              <a:rPr lang="en-US" dirty="0"/>
              <a:t>Many DBMSs tell you to switch Linux to use the deadline or </a:t>
            </a:r>
            <a:r>
              <a:rPr lang="en-US" dirty="0" err="1"/>
              <a:t>noop</a:t>
            </a:r>
            <a:r>
              <a:rPr lang="en-US" dirty="0"/>
              <a:t> (FIFO) scheduler.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hlinkClick r:id="rId3"/>
              </a:rPr>
              <a:t>Oracle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Vertica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MySQL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DE3B3-60C4-2549-352B-139BAE47C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E2380F-64FE-044E-80F3-556A7E1B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I/O Scheduling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BCA0CE-E7D9-10AD-FE8E-B37C1D1AB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maintains internal queue(s) to track page read/write requests from the entire system.</a:t>
            </a:r>
          </a:p>
          <a:p>
            <a:endParaRPr lang="en-US" sz="1200" dirty="0"/>
          </a:p>
          <a:p>
            <a:r>
              <a:rPr lang="en-US" dirty="0"/>
              <a:t>Compute priorities based on several factors:</a:t>
            </a:r>
          </a:p>
          <a:p>
            <a:pPr lvl="1"/>
            <a:r>
              <a:rPr lang="en-US" dirty="0"/>
              <a:t>Sequential vs. Random I/O</a:t>
            </a:r>
          </a:p>
          <a:p>
            <a:pPr lvl="1"/>
            <a:r>
              <a:rPr lang="en-US" dirty="0"/>
              <a:t>Critical Path Task vs. Background Task</a:t>
            </a:r>
          </a:p>
          <a:p>
            <a:pPr lvl="1"/>
            <a:r>
              <a:rPr lang="en-US" dirty="0"/>
              <a:t>Table vs. Index vs. Log vs. Ephemeral Data</a:t>
            </a:r>
          </a:p>
          <a:p>
            <a:pPr lvl="1"/>
            <a:r>
              <a:rPr lang="en-US" dirty="0"/>
              <a:t>Transaction Information</a:t>
            </a:r>
          </a:p>
          <a:p>
            <a:pPr lvl="1"/>
            <a:r>
              <a:rPr lang="en-US" dirty="0"/>
              <a:t>User's performance targets</a:t>
            </a:r>
          </a:p>
          <a:p>
            <a:endParaRPr lang="en-US" sz="1200" dirty="0"/>
          </a:p>
          <a:p>
            <a:r>
              <a:rPr lang="en-US" dirty="0"/>
              <a:t>The OS doesn't know these things and is going to get into the way…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CFF7D-40AE-39C3-72C1-FD5356248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3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7C72D5-2348-4009-BF0C-CDDF02B9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Page Cache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5901C-5B72-4293-8BEC-5EA7B1593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71550"/>
            <a:ext cx="4907280" cy="3657600"/>
          </a:xfrm>
        </p:spPr>
        <p:txBody>
          <a:bodyPr/>
          <a:lstStyle/>
          <a:p>
            <a:r>
              <a:rPr lang="en-US" dirty="0"/>
              <a:t>Most disk operations go through the OS API. Unless the DBMS tells it not to, the OS maintains its own filesystem cache (aka page cache, buffer cache).</a:t>
            </a:r>
          </a:p>
          <a:p>
            <a:endParaRPr lang="en-US" sz="1200" dirty="0"/>
          </a:p>
          <a:p>
            <a:r>
              <a:rPr lang="en-US" dirty="0"/>
              <a:t>Most DBMSs use direct I/O (</a:t>
            </a:r>
            <a:r>
              <a:rPr lang="en-US" b="1" dirty="0">
                <a:latin typeface="Inconsolata" panose="00000509000000000000" pitchFamily="49" charset="0"/>
                <a:hlinkClick r:id="rId3"/>
              </a:rPr>
              <a:t>O_DIRECT</a:t>
            </a:r>
            <a:r>
              <a:rPr lang="en-US" dirty="0"/>
              <a:t>) to bypass the OS's cache.</a:t>
            </a:r>
          </a:p>
          <a:p>
            <a:pPr lvl="1"/>
            <a:r>
              <a:rPr lang="en-US" dirty="0"/>
              <a:t>Redundant copies of pages.</a:t>
            </a:r>
          </a:p>
          <a:p>
            <a:pPr lvl="1"/>
            <a:r>
              <a:rPr lang="en-US" dirty="0"/>
              <a:t>Different eviction policies.</a:t>
            </a:r>
          </a:p>
          <a:p>
            <a:pPr lvl="1"/>
            <a:r>
              <a:rPr lang="en-US" dirty="0"/>
              <a:t>Loss of control over file I/O.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DD148-3A08-491C-9028-0A4440B93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t>32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AD3D118-352F-050E-6420-419091EE1BD5}"/>
              </a:ext>
            </a:extLst>
          </p:cNvPr>
          <p:cNvCxnSpPr>
            <a:cxnSpLocks/>
          </p:cNvCxnSpPr>
          <p:nvPr/>
        </p:nvCxnSpPr>
        <p:spPr>
          <a:xfrm>
            <a:off x="5730240" y="2112079"/>
            <a:ext cx="3108960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9C8A07C-D7CA-DF3F-8950-B797F31D2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3235" y="3807250"/>
            <a:ext cx="641131" cy="8853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24AC4E-BEDE-1A49-8DCF-2BD2F67FBA6C}"/>
              </a:ext>
            </a:extLst>
          </p:cNvPr>
          <p:cNvSpPr/>
          <p:nvPr/>
        </p:nvSpPr>
        <p:spPr>
          <a:xfrm>
            <a:off x="6400800" y="1428750"/>
            <a:ext cx="2286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91440" rIns="45720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DBMS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ACCC93-C102-8CDF-492A-98B660A14E44}"/>
              </a:ext>
            </a:extLst>
          </p:cNvPr>
          <p:cNvSpPr/>
          <p:nvPr/>
        </p:nvSpPr>
        <p:spPr>
          <a:xfrm>
            <a:off x="6400800" y="2426076"/>
            <a:ext cx="2286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91440" rIns="45720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Filesystem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EA2905-CB05-EB09-B2ED-A22765777EF7}"/>
              </a:ext>
            </a:extLst>
          </p:cNvPr>
          <p:cNvSpPr/>
          <p:nvPr/>
        </p:nvSpPr>
        <p:spPr>
          <a:xfrm>
            <a:off x="6400800" y="3109406"/>
            <a:ext cx="2286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91440" rIns="45720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OS Page Cache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E869CA-59F0-8C59-2CB6-8A454C059148}"/>
              </a:ext>
            </a:extLst>
          </p:cNvPr>
          <p:cNvSpPr txBox="1"/>
          <p:nvPr/>
        </p:nvSpPr>
        <p:spPr>
          <a:xfrm>
            <a:off x="5839234" y="1863134"/>
            <a:ext cx="94256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User-space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D05483-9EA2-2C93-1690-9A1FE0CFF836}"/>
              </a:ext>
            </a:extLst>
          </p:cNvPr>
          <p:cNvSpPr txBox="1"/>
          <p:nvPr/>
        </p:nvSpPr>
        <p:spPr>
          <a:xfrm>
            <a:off x="5839234" y="2166621"/>
            <a:ext cx="94256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Kernel-space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D8238622-F9F0-DE3C-3C69-67C00DD45512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7543800" y="1798082"/>
            <a:ext cx="0" cy="627994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18">
            <a:extLst>
              <a:ext uri="{FF2B5EF4-FFF2-40B4-BE49-F238E27FC236}">
                <a16:creationId xmlns:a16="http://schemas.microsoft.com/office/drawing/2014/main" id="{8283ADD4-5077-BE98-47FF-ECB819FA694E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7543800" y="2795408"/>
            <a:ext cx="0" cy="31399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18">
            <a:extLst>
              <a:ext uri="{FF2B5EF4-FFF2-40B4-BE49-F238E27FC236}">
                <a16:creationId xmlns:a16="http://schemas.microsoft.com/office/drawing/2014/main" id="{AF5E4E84-0974-4D84-4DF0-1D8B9490D0DB}"/>
              </a:ext>
            </a:extLst>
          </p:cNvPr>
          <p:cNvCxnSpPr>
            <a:cxnSpLocks/>
            <a:stCxn id="16" idx="2"/>
            <a:endCxn id="7" idx="0"/>
          </p:cNvCxnSpPr>
          <p:nvPr/>
        </p:nvCxnSpPr>
        <p:spPr>
          <a:xfrm>
            <a:off x="7543800" y="3478738"/>
            <a:ext cx="1" cy="31399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18">
            <a:extLst>
              <a:ext uri="{FF2B5EF4-FFF2-40B4-BE49-F238E27FC236}">
                <a16:creationId xmlns:a16="http://schemas.microsoft.com/office/drawing/2014/main" id="{425961C1-ED5F-E856-9AAE-2B9304568048}"/>
              </a:ext>
            </a:extLst>
          </p:cNvPr>
          <p:cNvCxnSpPr>
            <a:cxnSpLocks/>
            <a:stCxn id="15" idx="2"/>
            <a:endCxn id="7" idx="3"/>
          </p:cNvCxnSpPr>
          <p:nvPr/>
        </p:nvCxnSpPr>
        <p:spPr>
          <a:xfrm rot="16200000" flipH="1">
            <a:off x="6976819" y="3362389"/>
            <a:ext cx="1454528" cy="320566"/>
          </a:xfrm>
          <a:prstGeom prst="bentConnector4">
            <a:avLst>
              <a:gd name="adj1" fmla="val 11161"/>
              <a:gd name="adj2" fmla="val 427868"/>
            </a:avLst>
          </a:prstGeom>
          <a:ln w="381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4CF5C6-032C-CEA6-743E-13CD8F7F014F}"/>
              </a:ext>
            </a:extLst>
          </p:cNvPr>
          <p:cNvSpPr txBox="1"/>
          <p:nvPr/>
        </p:nvSpPr>
        <p:spPr>
          <a:xfrm>
            <a:off x="7612214" y="1834017"/>
            <a:ext cx="94256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read(...)</a:t>
            </a:r>
          </a:p>
        </p:txBody>
      </p:sp>
      <p:pic>
        <p:nvPicPr>
          <p:cNvPr id="9" name="Picture 8" descr="A screenshot of a computer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F020107B-C52D-E02B-A071-278EBAA28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57477">
            <a:off x="4862732" y="191116"/>
            <a:ext cx="3657600" cy="476127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2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468D33-98EC-41B8-8244-AF0ADB4B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Pool Optimizations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EC34EA-5347-4D4C-9F15-751870DB9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Buffer Pools</a:t>
            </a:r>
          </a:p>
          <a:p>
            <a:r>
              <a:rPr lang="en-US" dirty="0"/>
              <a:t>Pre-Fetching</a:t>
            </a:r>
          </a:p>
          <a:p>
            <a:r>
              <a:rPr lang="en-US" dirty="0"/>
              <a:t>Scan Sharing</a:t>
            </a:r>
          </a:p>
          <a:p>
            <a:r>
              <a:rPr lang="en-US" dirty="0"/>
              <a:t>Buffer Pool Bypass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2BBECF9F-C628-8AE7-7A5C-BCC7A0EBBB1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0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F9D18E-D553-4EAA-A31F-B26A4D97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Buffer Pools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69200-41B1-4AD6-9292-09DBD9E7B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624" y="960357"/>
            <a:ext cx="6400800" cy="3657600"/>
          </a:xfrm>
        </p:spPr>
        <p:txBody>
          <a:bodyPr/>
          <a:lstStyle/>
          <a:p>
            <a:r>
              <a:rPr lang="en-US" dirty="0"/>
              <a:t>The DBMS does not always have a single buffer pool for the entire system.</a:t>
            </a:r>
          </a:p>
          <a:p>
            <a:pPr lvl="1"/>
            <a:r>
              <a:rPr lang="en-US" dirty="0"/>
              <a:t>Multiple buffer pool instances</a:t>
            </a:r>
          </a:p>
          <a:p>
            <a:pPr lvl="1"/>
            <a:r>
              <a:rPr lang="en-US" dirty="0"/>
              <a:t>Per-database buffer pool</a:t>
            </a:r>
          </a:p>
          <a:p>
            <a:pPr lvl="1"/>
            <a:r>
              <a:rPr lang="en-US" dirty="0"/>
              <a:t>Per-page type buffer pool</a:t>
            </a:r>
          </a:p>
          <a:p>
            <a:endParaRPr lang="en-US" sz="1200" dirty="0"/>
          </a:p>
          <a:p>
            <a:r>
              <a:rPr lang="en-US" dirty="0"/>
              <a:t>Partitioning memory across multiple pools helps reduce latch contention and improve locality.</a:t>
            </a:r>
          </a:p>
          <a:p>
            <a:pPr lvl="1"/>
            <a:r>
              <a:rPr lang="en-US" dirty="0"/>
              <a:t>Avoids contention on LRU tracking metadata.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BAC216D-A10A-4423-9F05-E6A2B5BD0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7600" y="3009289"/>
            <a:ext cx="1524000" cy="33011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75E532B-DA19-4D92-96E8-D43834528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7600" y="1993445"/>
            <a:ext cx="1524000" cy="19538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89A3F91-1F07-4EF0-A929-354D1D1CA9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813965" y="1408133"/>
            <a:ext cx="1177634" cy="36518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35C9805-2643-4433-86AE-B48D8A926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67600" y="895350"/>
            <a:ext cx="1524000" cy="29265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FED7730-956C-4CD1-8FB9-B4A44C5506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06146" y="2408961"/>
            <a:ext cx="1385454" cy="38019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890A6A2-B066-4FAA-9568-322A611BC9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67600" y="3559535"/>
            <a:ext cx="1524000" cy="300507"/>
          </a:xfrm>
          <a:prstGeom prst="rect">
            <a:avLst/>
          </a:prstGeom>
        </p:spPr>
      </p:pic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1FB5B01C-9C49-CC71-D48F-1BBDCE52B7B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77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1CDB2281-A480-422D-A271-31596BDD7A3B}"/>
              </a:ext>
            </a:extLst>
          </p:cNvPr>
          <p:cNvGrpSpPr/>
          <p:nvPr/>
        </p:nvGrpSpPr>
        <p:grpSpPr>
          <a:xfrm>
            <a:off x="5593080" y="1254361"/>
            <a:ext cx="2712720" cy="424732"/>
            <a:chOff x="-36575" y="1126927"/>
            <a:chExt cx="2712720" cy="424732"/>
          </a:xfrm>
        </p:grpSpPr>
        <p:sp>
          <p:nvSpPr>
            <p:cNvPr id="38" name="Text Box 4">
              <a:extLst>
                <a:ext uri="{FF2B5EF4-FFF2-40B4-BE49-F238E27FC236}">
                  <a16:creationId xmlns:a16="http://schemas.microsoft.com/office/drawing/2014/main" id="{1B21B9A4-3396-4581-B9CD-FACC34D7C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145" y="1154627"/>
              <a:ext cx="228600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no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GET RECORD #123</a:t>
              </a:r>
              <a:endParaRPr lang="en-US" sz="2000" b="0" dirty="0"/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A3600DEA-9714-4BFA-A2EB-E22B4C0BE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575" y="1126927"/>
              <a:ext cx="448055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400" dirty="0">
                  <a:solidFill>
                    <a:schemeClr val="accent1"/>
                  </a:solidFill>
                </a:rPr>
                <a:t>Q1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6F9D18E-D553-4EAA-A31F-B26A4D97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Buffer Pools</a:t>
            </a: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68A3FDBC-28D6-4084-AB6B-50BE5547E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#1: Object Id</a:t>
            </a:r>
          </a:p>
          <a:p>
            <a:pPr lvl="1"/>
            <a:r>
              <a:rPr lang="en-US" dirty="0"/>
              <a:t>Embed an object identifier in record ids and then maintain a mapping from objects to specific buffer pools.</a:t>
            </a:r>
          </a:p>
          <a:p>
            <a:endParaRPr lang="en-US" sz="1200" dirty="0"/>
          </a:p>
          <a:p>
            <a:r>
              <a:rPr lang="en-US" b="1" dirty="0"/>
              <a:t>Approach #2: Hashing</a:t>
            </a:r>
          </a:p>
          <a:p>
            <a:pPr lvl="1"/>
            <a:r>
              <a:rPr lang="en-US" dirty="0"/>
              <a:t>Hash the page id to select which</a:t>
            </a:r>
            <a:br>
              <a:rPr lang="en-US" dirty="0"/>
            </a:br>
            <a:r>
              <a:rPr lang="en-US" dirty="0"/>
              <a:t>buffer pool to access.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D2A7E6-4613-4129-9ED7-8AE36EA7AFD3}"/>
              </a:ext>
            </a:extLst>
          </p:cNvPr>
          <p:cNvGrpSpPr/>
          <p:nvPr/>
        </p:nvGrpSpPr>
        <p:grpSpPr>
          <a:xfrm>
            <a:off x="4661012" y="2803775"/>
            <a:ext cx="2011680" cy="2035455"/>
            <a:chOff x="2712720" y="2898495"/>
            <a:chExt cx="2011680" cy="203545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956AC30-00C6-4673-9462-3D68927F89F5}"/>
                </a:ext>
              </a:extLst>
            </p:cNvPr>
            <p:cNvGrpSpPr/>
            <p:nvPr/>
          </p:nvGrpSpPr>
          <p:grpSpPr>
            <a:xfrm>
              <a:off x="2712720" y="2898495"/>
              <a:ext cx="2011680" cy="2035455"/>
              <a:chOff x="3246120" y="2495550"/>
              <a:chExt cx="2011680" cy="203545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964879-E927-47F8-8E19-852C8DF4B4DA}"/>
                  </a:ext>
                </a:extLst>
              </p:cNvPr>
              <p:cNvSpPr txBox="1"/>
              <p:nvPr/>
            </p:nvSpPr>
            <p:spPr>
              <a:xfrm>
                <a:off x="3430422" y="2495550"/>
                <a:ext cx="1643079" cy="313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80000"/>
                  </a:lnSpc>
                  <a:defRPr sz="2400">
                    <a:solidFill>
                      <a:srgbClr val="EF3E42"/>
                    </a:solidFill>
                    <a:latin typeface="Museo Sans 700" panose="02000000000000000000" pitchFamily="50" charset="0"/>
                  </a:defRPr>
                </a:lvl1pPr>
              </a:lstStyle>
              <a:p>
                <a:r>
                  <a:rPr lang="en-US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Buffer Pool #1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DC62B20-F30C-41D0-8134-2D05F3B89D43}"/>
                  </a:ext>
                </a:extLst>
              </p:cNvPr>
              <p:cNvSpPr/>
              <p:nvPr/>
            </p:nvSpPr>
            <p:spPr>
              <a:xfrm>
                <a:off x="3246120" y="2793645"/>
                <a:ext cx="2011680" cy="17373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F3E42"/>
                  </a:solidFill>
                </a:endParaRPr>
              </a:p>
            </p:txBody>
          </p:sp>
        </p:grpSp>
        <p:grpSp>
          <p:nvGrpSpPr>
            <p:cNvPr id="16" name="Frames">
              <a:extLst>
                <a:ext uri="{FF2B5EF4-FFF2-40B4-BE49-F238E27FC236}">
                  <a16:creationId xmlns:a16="http://schemas.microsoft.com/office/drawing/2014/main" id="{585563AF-A99C-42D8-AA5E-E8437530DB1F}"/>
                </a:ext>
              </a:extLst>
            </p:cNvPr>
            <p:cNvGrpSpPr/>
            <p:nvPr/>
          </p:nvGrpSpPr>
          <p:grpSpPr>
            <a:xfrm>
              <a:off x="2803604" y="3292170"/>
              <a:ext cx="1828800" cy="1556055"/>
              <a:chOff x="2803604" y="3292170"/>
              <a:chExt cx="1828800" cy="1556055"/>
            </a:xfrm>
          </p:grpSpPr>
          <p:sp>
            <p:nvSpPr>
              <p:cNvPr id="17" name="Page">
                <a:extLst>
                  <a:ext uri="{FF2B5EF4-FFF2-40B4-BE49-F238E27FC236}">
                    <a16:creationId xmlns:a16="http://schemas.microsoft.com/office/drawing/2014/main" id="{694EB3A2-7909-43FE-AC46-D85A0385395B}"/>
                  </a:ext>
                </a:extLst>
              </p:cNvPr>
              <p:cNvSpPr/>
              <p:nvPr/>
            </p:nvSpPr>
            <p:spPr>
              <a:xfrm>
                <a:off x="2803604" y="3292170"/>
                <a:ext cx="1828800" cy="457200"/>
              </a:xfrm>
              <a:prstGeom prst="rect">
                <a:avLst/>
              </a:prstGeom>
              <a:noFill/>
              <a:ln w="19050">
                <a:solidFill>
                  <a:srgbClr val="646464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ctr" anchorCtr="0">
                <a:noAutofit/>
              </a:bodyPr>
              <a:lstStyle/>
              <a:p>
                <a:pPr algn="ctr"/>
                <a:endParaRPr lang="en-US" sz="2800" b="1" i="1" dirty="0">
                  <a:solidFill>
                    <a:schemeClr val="bg1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8" name="Page">
                <a:extLst>
                  <a:ext uri="{FF2B5EF4-FFF2-40B4-BE49-F238E27FC236}">
                    <a16:creationId xmlns:a16="http://schemas.microsoft.com/office/drawing/2014/main" id="{74C73AFA-89BD-4F4E-B254-2F12DE68CEBD}"/>
                  </a:ext>
                </a:extLst>
              </p:cNvPr>
              <p:cNvSpPr/>
              <p:nvPr/>
            </p:nvSpPr>
            <p:spPr>
              <a:xfrm>
                <a:off x="2803604" y="3841208"/>
                <a:ext cx="1828800" cy="457200"/>
              </a:xfrm>
              <a:prstGeom prst="rect">
                <a:avLst/>
              </a:prstGeom>
              <a:noFill/>
              <a:ln w="19050">
                <a:solidFill>
                  <a:srgbClr val="646464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ctr" anchorCtr="0">
                <a:noAutofit/>
              </a:bodyPr>
              <a:lstStyle/>
              <a:p>
                <a:pPr algn="ctr"/>
                <a:endParaRPr lang="en-US" sz="2800" b="1" i="1" dirty="0">
                  <a:solidFill>
                    <a:schemeClr val="bg1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9" name="Page">
                <a:extLst>
                  <a:ext uri="{FF2B5EF4-FFF2-40B4-BE49-F238E27FC236}">
                    <a16:creationId xmlns:a16="http://schemas.microsoft.com/office/drawing/2014/main" id="{940872A0-CC32-42F3-8E7F-A41C53105ADE}"/>
                  </a:ext>
                </a:extLst>
              </p:cNvPr>
              <p:cNvSpPr/>
              <p:nvPr/>
            </p:nvSpPr>
            <p:spPr>
              <a:xfrm>
                <a:off x="2803604" y="4390245"/>
                <a:ext cx="1828800" cy="457980"/>
              </a:xfrm>
              <a:prstGeom prst="rect">
                <a:avLst/>
              </a:prstGeom>
              <a:noFill/>
              <a:ln w="19050">
                <a:solidFill>
                  <a:srgbClr val="646464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ctr" anchorCtr="0">
                <a:noAutofit/>
              </a:bodyPr>
              <a:lstStyle/>
              <a:p>
                <a:pPr algn="ctr"/>
                <a:endParaRPr lang="en-US" sz="2800" b="1" i="1" dirty="0">
                  <a:solidFill>
                    <a:schemeClr val="bg1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9E7A1C1-D087-430B-B248-48E85CE03E3C}"/>
              </a:ext>
            </a:extLst>
          </p:cNvPr>
          <p:cNvGrpSpPr/>
          <p:nvPr/>
        </p:nvGrpSpPr>
        <p:grpSpPr>
          <a:xfrm>
            <a:off x="6893269" y="2812770"/>
            <a:ext cx="2098331" cy="2035455"/>
            <a:chOff x="5094981" y="2898495"/>
            <a:chExt cx="2098331" cy="203545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F891D88-F43D-4B27-80D8-7D35B6C22F6F}"/>
                </a:ext>
              </a:extLst>
            </p:cNvPr>
            <p:cNvGrpSpPr/>
            <p:nvPr/>
          </p:nvGrpSpPr>
          <p:grpSpPr>
            <a:xfrm>
              <a:off x="5094981" y="2898495"/>
              <a:ext cx="2098331" cy="2035455"/>
              <a:chOff x="3202796" y="2495550"/>
              <a:chExt cx="2098331" cy="203545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F07532-2C46-4B12-AB35-495E80EB910A}"/>
                  </a:ext>
                </a:extLst>
              </p:cNvPr>
              <p:cNvSpPr txBox="1"/>
              <p:nvPr/>
            </p:nvSpPr>
            <p:spPr>
              <a:xfrm>
                <a:off x="3202796" y="2495550"/>
                <a:ext cx="2098331" cy="3016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80000"/>
                  </a:lnSpc>
                  <a:defRPr sz="2400" b="1" i="1">
                    <a:solidFill>
                      <a:srgbClr val="646464"/>
                    </a:solidFill>
                    <a:latin typeface="Crimson Text" panose="02000503000000000000" pitchFamily="2" charset="0"/>
                  </a:defRPr>
                </a:lvl1pPr>
              </a:lstStyle>
              <a:p>
                <a:r>
                  <a:rPr lang="en-US" dirty="0"/>
                  <a:t>Buffer Pool #2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215382-9A94-42AC-B810-02F189E0EBD6}"/>
                  </a:ext>
                </a:extLst>
              </p:cNvPr>
              <p:cNvSpPr/>
              <p:nvPr/>
            </p:nvSpPr>
            <p:spPr>
              <a:xfrm>
                <a:off x="3246120" y="2793645"/>
                <a:ext cx="2011680" cy="17373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F3E42"/>
                  </a:solidFill>
                </a:endParaRPr>
              </a:p>
            </p:txBody>
          </p:sp>
        </p:grpSp>
        <p:grpSp>
          <p:nvGrpSpPr>
            <p:cNvPr id="32" name="Frames">
              <a:extLst>
                <a:ext uri="{FF2B5EF4-FFF2-40B4-BE49-F238E27FC236}">
                  <a16:creationId xmlns:a16="http://schemas.microsoft.com/office/drawing/2014/main" id="{80AE67F2-CE58-4C07-9D72-51A6967F722F}"/>
                </a:ext>
              </a:extLst>
            </p:cNvPr>
            <p:cNvGrpSpPr/>
            <p:nvPr/>
          </p:nvGrpSpPr>
          <p:grpSpPr>
            <a:xfrm>
              <a:off x="5229189" y="3292170"/>
              <a:ext cx="1828800" cy="1556055"/>
              <a:chOff x="2803604" y="3292170"/>
              <a:chExt cx="1828800" cy="1556055"/>
            </a:xfrm>
          </p:grpSpPr>
          <p:sp>
            <p:nvSpPr>
              <p:cNvPr id="33" name="Page">
                <a:extLst>
                  <a:ext uri="{FF2B5EF4-FFF2-40B4-BE49-F238E27FC236}">
                    <a16:creationId xmlns:a16="http://schemas.microsoft.com/office/drawing/2014/main" id="{34E9477B-5806-4F38-B588-4D21CC96630E}"/>
                  </a:ext>
                </a:extLst>
              </p:cNvPr>
              <p:cNvSpPr/>
              <p:nvPr/>
            </p:nvSpPr>
            <p:spPr>
              <a:xfrm>
                <a:off x="2803604" y="3292170"/>
                <a:ext cx="1828800" cy="457200"/>
              </a:xfrm>
              <a:prstGeom prst="rect">
                <a:avLst/>
              </a:prstGeom>
              <a:noFill/>
              <a:ln w="19050">
                <a:solidFill>
                  <a:srgbClr val="646464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ctr" anchorCtr="0">
                <a:noAutofit/>
              </a:bodyPr>
              <a:lstStyle/>
              <a:p>
                <a:pPr algn="ctr"/>
                <a:endParaRPr lang="en-US" sz="2800" b="1" i="1" dirty="0">
                  <a:solidFill>
                    <a:schemeClr val="bg1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34" name="Page">
                <a:extLst>
                  <a:ext uri="{FF2B5EF4-FFF2-40B4-BE49-F238E27FC236}">
                    <a16:creationId xmlns:a16="http://schemas.microsoft.com/office/drawing/2014/main" id="{024CCD14-FA1F-4A17-8E04-8547994B2E52}"/>
                  </a:ext>
                </a:extLst>
              </p:cNvPr>
              <p:cNvSpPr/>
              <p:nvPr/>
            </p:nvSpPr>
            <p:spPr>
              <a:xfrm>
                <a:off x="2803604" y="3841208"/>
                <a:ext cx="1828800" cy="457200"/>
              </a:xfrm>
              <a:prstGeom prst="rect">
                <a:avLst/>
              </a:prstGeom>
              <a:noFill/>
              <a:ln w="19050">
                <a:solidFill>
                  <a:srgbClr val="646464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ctr" anchorCtr="0">
                <a:noAutofit/>
              </a:bodyPr>
              <a:lstStyle/>
              <a:p>
                <a:pPr algn="ctr"/>
                <a:endParaRPr lang="en-US" sz="2800" b="1" i="1" dirty="0">
                  <a:solidFill>
                    <a:schemeClr val="bg1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35" name="Page">
                <a:extLst>
                  <a:ext uri="{FF2B5EF4-FFF2-40B4-BE49-F238E27FC236}">
                    <a16:creationId xmlns:a16="http://schemas.microsoft.com/office/drawing/2014/main" id="{A7F712EF-395D-4E1A-95FD-C6806D34B1AB}"/>
                  </a:ext>
                </a:extLst>
              </p:cNvPr>
              <p:cNvSpPr/>
              <p:nvPr/>
            </p:nvSpPr>
            <p:spPr>
              <a:xfrm>
                <a:off x="2803604" y="4390245"/>
                <a:ext cx="1828800" cy="457980"/>
              </a:xfrm>
              <a:prstGeom prst="rect">
                <a:avLst/>
              </a:prstGeom>
              <a:noFill/>
              <a:ln w="19050">
                <a:solidFill>
                  <a:srgbClr val="646464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ctr" anchorCtr="0">
                <a:noAutofit/>
              </a:bodyPr>
              <a:lstStyle/>
              <a:p>
                <a:pPr algn="ctr"/>
                <a:endParaRPr lang="en-US" sz="2800" b="1" i="1" dirty="0">
                  <a:solidFill>
                    <a:schemeClr val="bg1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sp>
        <p:nvSpPr>
          <p:cNvPr id="55" name="Highlight Box">
            <a:extLst>
              <a:ext uri="{FF2B5EF4-FFF2-40B4-BE49-F238E27FC236}">
                <a16:creationId xmlns:a16="http://schemas.microsoft.com/office/drawing/2014/main" id="{C151827E-5DDD-41EB-8832-512A3ECC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337" y="1331706"/>
            <a:ext cx="576863" cy="274320"/>
          </a:xfrm>
          <a:prstGeom prst="roundRect">
            <a:avLst>
              <a:gd name="adj" fmla="val 4709"/>
            </a:avLst>
          </a:prstGeom>
          <a:noFill/>
          <a:ln w="190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B9B7C8FD-779F-4F6F-998E-37D77868ED0F}"/>
              </a:ext>
            </a:extLst>
          </p:cNvPr>
          <p:cNvCxnSpPr>
            <a:cxnSpLocks/>
            <a:stCxn id="27" idx="2"/>
            <a:endCxn id="14" idx="0"/>
          </p:cNvCxnSpPr>
          <p:nvPr/>
        </p:nvCxnSpPr>
        <p:spPr>
          <a:xfrm rot="5400000">
            <a:off x="5482770" y="2266744"/>
            <a:ext cx="721115" cy="352946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6252917-5D75-463F-B31F-8470F8F0B53F}"/>
              </a:ext>
            </a:extLst>
          </p:cNvPr>
          <p:cNvSpPr txBox="1"/>
          <p:nvPr/>
        </p:nvSpPr>
        <p:spPr>
          <a:xfrm>
            <a:off x="5486400" y="1844206"/>
            <a:ext cx="323165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ObjectId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,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PageId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,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SlotNum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&gt; </a:t>
            </a:r>
          </a:p>
        </p:txBody>
      </p:sp>
      <p:sp>
        <p:nvSpPr>
          <p:cNvPr id="27" name="Highlight Box">
            <a:extLst>
              <a:ext uri="{FF2B5EF4-FFF2-40B4-BE49-F238E27FC236}">
                <a16:creationId xmlns:a16="http://schemas.microsoft.com/office/drawing/2014/main" id="{8D6F0F20-168A-42A0-AD62-0A115E8CA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808340"/>
            <a:ext cx="1066800" cy="274320"/>
          </a:xfrm>
          <a:prstGeom prst="roundRect">
            <a:avLst>
              <a:gd name="adj" fmla="val 4709"/>
            </a:avLst>
          </a:prstGeom>
          <a:noFill/>
          <a:ln w="190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A81304-ADCC-458B-99DB-ACF218B9EC96}"/>
              </a:ext>
            </a:extLst>
          </p:cNvPr>
          <p:cNvSpPr txBox="1"/>
          <p:nvPr/>
        </p:nvSpPr>
        <p:spPr>
          <a:xfrm>
            <a:off x="6507181" y="1848976"/>
            <a:ext cx="138499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HASH(123)</a:t>
            </a:r>
            <a:r>
              <a:rPr lang="en-US" b="1" spc="-300" dirty="0">
                <a:solidFill>
                  <a:schemeClr val="accent1"/>
                </a:solidFill>
                <a:latin typeface="Inconsolata" panose="00000509000000000000" pitchFamily="49" charset="0"/>
              </a:rPr>
              <a:t> % </a:t>
            </a:r>
            <a:r>
              <a:rPr lang="en-US" b="1" i="1" dirty="0">
                <a:solidFill>
                  <a:schemeClr val="accent1"/>
                </a:solidFill>
                <a:latin typeface="Inconsolata" panose="00000509000000000000" pitchFamily="49" charset="0"/>
              </a:rPr>
              <a:t>n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E5CCC108-3D67-4C05-94C5-8D0843C9A84A}"/>
              </a:ext>
            </a:extLst>
          </p:cNvPr>
          <p:cNvCxnSpPr>
            <a:cxnSpLocks/>
            <a:stCxn id="40" idx="2"/>
            <a:endCxn id="30" idx="0"/>
          </p:cNvCxnSpPr>
          <p:nvPr/>
        </p:nvCxnSpPr>
        <p:spPr>
          <a:xfrm rot="16200000" flipH="1">
            <a:off x="7199960" y="2070294"/>
            <a:ext cx="742195" cy="742756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9D387FAB-1915-44E8-7CFA-3C0D3EA908C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7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5" grpId="0"/>
      <p:bldP spid="25" grpId="1"/>
      <p:bldP spid="27" grpId="0" animBg="1"/>
      <p:bldP spid="27" grpId="1" animBg="1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8F14E-3370-4D99-9221-A081D890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Pre-Fetching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7D9F8-0F3B-411A-AECD-1DF7B42E2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can also prefetch pages based on a query plan.</a:t>
            </a:r>
          </a:p>
          <a:p>
            <a:pPr lvl="1"/>
            <a:r>
              <a:rPr lang="en-US" dirty="0"/>
              <a:t>Examples: Sequential vs. Index Scans</a:t>
            </a:r>
          </a:p>
          <a:p>
            <a:r>
              <a:rPr lang="en-US" dirty="0"/>
              <a:t>Some DBMS prefetch to fill in empty frames upon start-up.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AA4126A-E360-46DE-A86F-124CAB9F0056}"/>
              </a:ext>
            </a:extLst>
          </p:cNvPr>
          <p:cNvGrpSpPr/>
          <p:nvPr/>
        </p:nvGrpSpPr>
        <p:grpSpPr>
          <a:xfrm>
            <a:off x="2712720" y="2746095"/>
            <a:ext cx="2011680" cy="2035455"/>
            <a:chOff x="3246120" y="2495550"/>
            <a:chExt cx="2011680" cy="20354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D7827E-1E67-463A-9881-E0208BEB9BA3}"/>
                </a:ext>
              </a:extLst>
            </p:cNvPr>
            <p:cNvSpPr txBox="1"/>
            <p:nvPr/>
          </p:nvSpPr>
          <p:spPr>
            <a:xfrm>
              <a:off x="3505346" y="2495550"/>
              <a:ext cx="1493229" cy="2991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dirty="0"/>
                <a:t>Buffer Pool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FCEE9F-A6D5-4E4B-B1B2-56305783BAF5}"/>
                </a:ext>
              </a:extLst>
            </p:cNvPr>
            <p:cNvSpPr/>
            <p:nvPr/>
          </p:nvSpPr>
          <p:spPr>
            <a:xfrm>
              <a:off x="3246120" y="2793645"/>
              <a:ext cx="2011680" cy="1737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F3E42"/>
                </a:solidFill>
              </a:endParaRPr>
            </a:p>
          </p:txBody>
        </p:sp>
      </p:grpSp>
      <p:grpSp>
        <p:nvGrpSpPr>
          <p:cNvPr id="5" name="Frames">
            <a:extLst>
              <a:ext uri="{FF2B5EF4-FFF2-40B4-BE49-F238E27FC236}">
                <a16:creationId xmlns:a16="http://schemas.microsoft.com/office/drawing/2014/main" id="{004EE221-6AD0-4402-81CE-F366588357B1}"/>
              </a:ext>
            </a:extLst>
          </p:cNvPr>
          <p:cNvGrpSpPr/>
          <p:nvPr/>
        </p:nvGrpSpPr>
        <p:grpSpPr>
          <a:xfrm>
            <a:off x="2803604" y="3139770"/>
            <a:ext cx="1828800" cy="1556055"/>
            <a:chOff x="2803604" y="3292170"/>
            <a:chExt cx="1828800" cy="1556055"/>
          </a:xfrm>
        </p:grpSpPr>
        <p:sp>
          <p:nvSpPr>
            <p:cNvPr id="31" name="Page">
              <a:extLst>
                <a:ext uri="{FF2B5EF4-FFF2-40B4-BE49-F238E27FC236}">
                  <a16:creationId xmlns:a16="http://schemas.microsoft.com/office/drawing/2014/main" id="{9BFC72F4-A9E6-404A-8DB4-087B6B43D92C}"/>
                </a:ext>
              </a:extLst>
            </p:cNvPr>
            <p:cNvSpPr/>
            <p:nvPr/>
          </p:nvSpPr>
          <p:spPr>
            <a:xfrm>
              <a:off x="2803604" y="3292170"/>
              <a:ext cx="1828800" cy="4572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2" name="Page">
              <a:extLst>
                <a:ext uri="{FF2B5EF4-FFF2-40B4-BE49-F238E27FC236}">
                  <a16:creationId xmlns:a16="http://schemas.microsoft.com/office/drawing/2014/main" id="{AEFAF194-06DF-4D7B-B7F1-B12809AA4329}"/>
                </a:ext>
              </a:extLst>
            </p:cNvPr>
            <p:cNvSpPr/>
            <p:nvPr/>
          </p:nvSpPr>
          <p:spPr>
            <a:xfrm>
              <a:off x="2803604" y="3841208"/>
              <a:ext cx="1828800" cy="4572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3" name="Page">
              <a:extLst>
                <a:ext uri="{FF2B5EF4-FFF2-40B4-BE49-F238E27FC236}">
                  <a16:creationId xmlns:a16="http://schemas.microsoft.com/office/drawing/2014/main" id="{21A01600-24BB-4917-BB56-7971150A3392}"/>
                </a:ext>
              </a:extLst>
            </p:cNvPr>
            <p:cNvSpPr/>
            <p:nvPr/>
          </p:nvSpPr>
          <p:spPr>
            <a:xfrm>
              <a:off x="2803604" y="4390245"/>
              <a:ext cx="1828800" cy="45798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14" name="bug-page0">
            <a:extLst>
              <a:ext uri="{FF2B5EF4-FFF2-40B4-BE49-F238E27FC236}">
                <a16:creationId xmlns:a16="http://schemas.microsoft.com/office/drawing/2014/main" id="{6EBBD306-DF11-4BD6-BF6D-6395AE76FEDF}"/>
              </a:ext>
            </a:extLst>
          </p:cNvPr>
          <p:cNvSpPr/>
          <p:nvPr/>
        </p:nvSpPr>
        <p:spPr>
          <a:xfrm>
            <a:off x="2804160" y="3142945"/>
            <a:ext cx="1828800" cy="4572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Open Sans" pitchFamily="34" charset="0"/>
              </a:rPr>
              <a:t>page0</a:t>
            </a:r>
          </a:p>
        </p:txBody>
      </p:sp>
      <p:sp>
        <p:nvSpPr>
          <p:cNvPr id="15" name="buf-page1">
            <a:extLst>
              <a:ext uri="{FF2B5EF4-FFF2-40B4-BE49-F238E27FC236}">
                <a16:creationId xmlns:a16="http://schemas.microsoft.com/office/drawing/2014/main" id="{EBB1E28A-8B7A-48F8-9D66-9002F501EA94}"/>
              </a:ext>
            </a:extLst>
          </p:cNvPr>
          <p:cNvSpPr/>
          <p:nvPr/>
        </p:nvSpPr>
        <p:spPr>
          <a:xfrm>
            <a:off x="2804160" y="3688659"/>
            <a:ext cx="1828800" cy="4572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Open Sans" pitchFamily="34" charset="0"/>
              </a:rPr>
              <a:t>page1</a:t>
            </a:r>
          </a:p>
        </p:txBody>
      </p:sp>
      <p:sp>
        <p:nvSpPr>
          <p:cNvPr id="16" name="bug-page2">
            <a:extLst>
              <a:ext uri="{FF2B5EF4-FFF2-40B4-BE49-F238E27FC236}">
                <a16:creationId xmlns:a16="http://schemas.microsoft.com/office/drawing/2014/main" id="{26E59183-A72E-433C-8D2B-01B173942EE1}"/>
              </a:ext>
            </a:extLst>
          </p:cNvPr>
          <p:cNvSpPr/>
          <p:nvPr/>
        </p:nvSpPr>
        <p:spPr>
          <a:xfrm>
            <a:off x="2804160" y="4234373"/>
            <a:ext cx="1828800" cy="4572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Open Sans" pitchFamily="34" charset="0"/>
              </a:rPr>
              <a:t>page2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732D02-4C47-4951-9B1D-C77CC7AB542A}"/>
              </a:ext>
            </a:extLst>
          </p:cNvPr>
          <p:cNvSpPr txBox="1"/>
          <p:nvPr/>
        </p:nvSpPr>
        <p:spPr>
          <a:xfrm>
            <a:off x="6400433" y="1069695"/>
            <a:ext cx="1494255" cy="299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Disk Pages</a:t>
            </a:r>
          </a:p>
        </p:txBody>
      </p:sp>
      <p:sp>
        <p:nvSpPr>
          <p:cNvPr id="18" name="disk-page0">
            <a:extLst>
              <a:ext uri="{FF2B5EF4-FFF2-40B4-BE49-F238E27FC236}">
                <a16:creationId xmlns:a16="http://schemas.microsoft.com/office/drawing/2014/main" id="{8AB93022-654B-4915-89D1-3D4035F6728F}"/>
              </a:ext>
            </a:extLst>
          </p:cNvPr>
          <p:cNvSpPr/>
          <p:nvPr/>
        </p:nvSpPr>
        <p:spPr>
          <a:xfrm>
            <a:off x="6141720" y="1367790"/>
            <a:ext cx="2011680" cy="3383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Disk Pages">
            <a:extLst>
              <a:ext uri="{FF2B5EF4-FFF2-40B4-BE49-F238E27FC236}">
                <a16:creationId xmlns:a16="http://schemas.microsoft.com/office/drawing/2014/main" id="{3AFD6188-E937-4C63-A7EB-C3110C1D08BF}"/>
              </a:ext>
            </a:extLst>
          </p:cNvPr>
          <p:cNvGrpSpPr/>
          <p:nvPr/>
        </p:nvGrpSpPr>
        <p:grpSpPr>
          <a:xfrm>
            <a:off x="6233160" y="1466545"/>
            <a:ext cx="1828800" cy="3185770"/>
            <a:chOff x="5269571" y="1595780"/>
            <a:chExt cx="1828800" cy="3185770"/>
          </a:xfrm>
          <a:solidFill>
            <a:schemeClr val="accent6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39C4EA-18CC-4842-AA64-51AF3B87CF87}"/>
                </a:ext>
              </a:extLst>
            </p:cNvPr>
            <p:cNvSpPr/>
            <p:nvPr/>
          </p:nvSpPr>
          <p:spPr>
            <a:xfrm>
              <a:off x="5269571" y="1595780"/>
              <a:ext cx="1828800" cy="457200"/>
            </a:xfrm>
            <a:prstGeom prst="rect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Open Sans" pitchFamily="34" charset="0"/>
                </a:rPr>
                <a:t>page0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A8EED3B-479D-491D-BE8C-17363A2ECC92}"/>
                </a:ext>
              </a:extLst>
            </p:cNvPr>
            <p:cNvSpPr/>
            <p:nvPr/>
          </p:nvSpPr>
          <p:spPr>
            <a:xfrm>
              <a:off x="5269571" y="2141494"/>
              <a:ext cx="1828800" cy="457200"/>
            </a:xfrm>
            <a:prstGeom prst="rect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Open Sans" pitchFamily="34" charset="0"/>
                </a:rPr>
                <a:t>page1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85B337A-72DC-4334-A5E1-1DF37E74C1E4}"/>
                </a:ext>
              </a:extLst>
            </p:cNvPr>
            <p:cNvSpPr/>
            <p:nvPr/>
          </p:nvSpPr>
          <p:spPr>
            <a:xfrm>
              <a:off x="5269571" y="2687208"/>
              <a:ext cx="1828800" cy="457200"/>
            </a:xfrm>
            <a:prstGeom prst="rect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Open Sans" pitchFamily="34" charset="0"/>
                </a:rPr>
                <a:t>page2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84C8AF8-3A54-4BE8-A8B4-8A4BF64E861D}"/>
                </a:ext>
              </a:extLst>
            </p:cNvPr>
            <p:cNvSpPr/>
            <p:nvPr/>
          </p:nvSpPr>
          <p:spPr>
            <a:xfrm>
              <a:off x="5269571" y="3232922"/>
              <a:ext cx="1828800" cy="457200"/>
            </a:xfrm>
            <a:prstGeom prst="rect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Open Sans" pitchFamily="34" charset="0"/>
                </a:rPr>
                <a:t>page3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4112B0-AFAA-42F7-A6AC-01A8455C4845}"/>
                </a:ext>
              </a:extLst>
            </p:cNvPr>
            <p:cNvSpPr/>
            <p:nvPr/>
          </p:nvSpPr>
          <p:spPr>
            <a:xfrm>
              <a:off x="5269571" y="3778636"/>
              <a:ext cx="1828800" cy="457200"/>
            </a:xfrm>
            <a:prstGeom prst="rect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Open Sans" pitchFamily="34" charset="0"/>
                </a:rPr>
                <a:t>page4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C7B45B4-ACF8-4C42-89B3-F2FF6E52CBA2}"/>
                </a:ext>
              </a:extLst>
            </p:cNvPr>
            <p:cNvSpPr/>
            <p:nvPr/>
          </p:nvSpPr>
          <p:spPr>
            <a:xfrm>
              <a:off x="5269571" y="4324350"/>
              <a:ext cx="1828800" cy="457200"/>
            </a:xfrm>
            <a:prstGeom prst="rect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Open Sans" pitchFamily="34" charset="0"/>
                </a:rPr>
                <a:t>page5</a:t>
              </a:r>
            </a:p>
          </p:txBody>
        </p:sp>
      </p:grpSp>
      <p:grpSp>
        <p:nvGrpSpPr>
          <p:cNvPr id="26" name="Query Cursor">
            <a:extLst>
              <a:ext uri="{FF2B5EF4-FFF2-40B4-BE49-F238E27FC236}">
                <a16:creationId xmlns:a16="http://schemas.microsoft.com/office/drawing/2014/main" id="{7531E403-BB9E-4FB8-A609-BF15061D6B0B}"/>
              </a:ext>
            </a:extLst>
          </p:cNvPr>
          <p:cNvGrpSpPr/>
          <p:nvPr/>
        </p:nvGrpSpPr>
        <p:grpSpPr>
          <a:xfrm>
            <a:off x="5474629" y="1450695"/>
            <a:ext cx="822960" cy="457200"/>
            <a:chOff x="4511040" y="1581150"/>
            <a:chExt cx="822960" cy="457200"/>
          </a:xfrm>
        </p:grpSpPr>
        <p:sp>
          <p:nvSpPr>
            <p:cNvPr id="27" name="Right Arrow 24">
              <a:extLst>
                <a:ext uri="{FF2B5EF4-FFF2-40B4-BE49-F238E27FC236}">
                  <a16:creationId xmlns:a16="http://schemas.microsoft.com/office/drawing/2014/main" id="{E6CEC11C-A241-4EF1-992F-B65165235584}"/>
                </a:ext>
              </a:extLst>
            </p:cNvPr>
            <p:cNvSpPr/>
            <p:nvPr/>
          </p:nvSpPr>
          <p:spPr>
            <a:xfrm>
              <a:off x="4876800" y="1581150"/>
              <a:ext cx="457200" cy="4572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3502D476-D344-49FF-8B72-28A0E79E4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040" y="1625085"/>
              <a:ext cx="36576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i="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Q1</a:t>
              </a:r>
            </a:p>
          </p:txBody>
        </p:sp>
      </p:grpSp>
      <p:sp>
        <p:nvSpPr>
          <p:cNvPr id="29" name="bug-page3">
            <a:extLst>
              <a:ext uri="{FF2B5EF4-FFF2-40B4-BE49-F238E27FC236}">
                <a16:creationId xmlns:a16="http://schemas.microsoft.com/office/drawing/2014/main" id="{79195B9A-9313-47F6-A318-9EAB301329B1}"/>
              </a:ext>
            </a:extLst>
          </p:cNvPr>
          <p:cNvSpPr/>
          <p:nvPr/>
        </p:nvSpPr>
        <p:spPr>
          <a:xfrm>
            <a:off x="2804160" y="3142945"/>
            <a:ext cx="1828800" cy="4572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Open Sans" pitchFamily="34" charset="0"/>
              </a:rPr>
              <a:t>page3</a:t>
            </a:r>
          </a:p>
        </p:txBody>
      </p:sp>
      <p:sp>
        <p:nvSpPr>
          <p:cNvPr id="34" name="buf-page4">
            <a:extLst>
              <a:ext uri="{FF2B5EF4-FFF2-40B4-BE49-F238E27FC236}">
                <a16:creationId xmlns:a16="http://schemas.microsoft.com/office/drawing/2014/main" id="{34CDFD86-882E-4D3B-86E6-1E580718FC91}"/>
              </a:ext>
            </a:extLst>
          </p:cNvPr>
          <p:cNvSpPr/>
          <p:nvPr/>
        </p:nvSpPr>
        <p:spPr>
          <a:xfrm>
            <a:off x="2804160" y="3688659"/>
            <a:ext cx="1828800" cy="4572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Open Sans" pitchFamily="34" charset="0"/>
              </a:rPr>
              <a:t>page4</a:t>
            </a:r>
          </a:p>
        </p:txBody>
      </p:sp>
      <p:sp>
        <p:nvSpPr>
          <p:cNvPr id="35" name="buf-page5">
            <a:extLst>
              <a:ext uri="{FF2B5EF4-FFF2-40B4-BE49-F238E27FC236}">
                <a16:creationId xmlns:a16="http://schemas.microsoft.com/office/drawing/2014/main" id="{660A42FC-9285-4525-A3D5-79B166AFC896}"/>
              </a:ext>
            </a:extLst>
          </p:cNvPr>
          <p:cNvSpPr/>
          <p:nvPr/>
        </p:nvSpPr>
        <p:spPr>
          <a:xfrm>
            <a:off x="2804160" y="4234373"/>
            <a:ext cx="1828800" cy="4572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Open Sans" pitchFamily="34" charset="0"/>
              </a:rPr>
              <a:t>page5</a:t>
            </a:r>
          </a:p>
        </p:txBody>
      </p:sp>
      <p:sp>
        <p:nvSpPr>
          <p:cNvPr id="40" name="Highlight Box">
            <a:extLst>
              <a:ext uri="{FF2B5EF4-FFF2-40B4-BE49-F238E27FC236}">
                <a16:creationId xmlns:a16="http://schemas.microsoft.com/office/drawing/2014/main" id="{AFCA7FFF-A4A6-46A8-ACA0-E11CC3D1F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160" y="2560166"/>
            <a:ext cx="1828800" cy="990480"/>
          </a:xfrm>
          <a:prstGeom prst="roundRect">
            <a:avLst>
              <a:gd name="adj" fmla="val 4709"/>
            </a:avLst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91E0B97-418A-4EB2-90F3-83E0B9E642A1}"/>
              </a:ext>
            </a:extLst>
          </p:cNvPr>
          <p:cNvGrpSpPr/>
          <p:nvPr/>
        </p:nvGrpSpPr>
        <p:grpSpPr>
          <a:xfrm>
            <a:off x="2804160" y="3147931"/>
            <a:ext cx="1828800" cy="1565463"/>
            <a:chOff x="3337560" y="2897386"/>
            <a:chExt cx="1828800" cy="1565463"/>
          </a:xfrm>
        </p:grpSpPr>
        <p:sp>
          <p:nvSpPr>
            <p:cNvPr id="41" name="Highlight Box">
              <a:extLst>
                <a:ext uri="{FF2B5EF4-FFF2-40B4-BE49-F238E27FC236}">
                  <a16:creationId xmlns:a16="http://schemas.microsoft.com/office/drawing/2014/main" id="{EAF2BDDF-8A29-4639-808D-75B40477B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560" y="2897386"/>
              <a:ext cx="1828800" cy="463334"/>
            </a:xfrm>
            <a:prstGeom prst="roundRect">
              <a:avLst>
                <a:gd name="adj" fmla="val 4709"/>
              </a:avLst>
            </a:prstGeom>
            <a:noFill/>
            <a:ln w="571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 dirty="0"/>
            </a:p>
          </p:txBody>
        </p:sp>
        <p:sp>
          <p:nvSpPr>
            <p:cNvPr id="42" name="Highlight Box">
              <a:extLst>
                <a:ext uri="{FF2B5EF4-FFF2-40B4-BE49-F238E27FC236}">
                  <a16:creationId xmlns:a16="http://schemas.microsoft.com/office/drawing/2014/main" id="{4555DD30-29DC-45CA-BB85-6263A96DC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560" y="3999515"/>
              <a:ext cx="1828800" cy="463334"/>
            </a:xfrm>
            <a:prstGeom prst="roundRect">
              <a:avLst>
                <a:gd name="adj" fmla="val 4709"/>
              </a:avLst>
            </a:prstGeom>
            <a:noFill/>
            <a:ln w="571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 dirty="0"/>
            </a:p>
          </p:txBody>
        </p:sp>
      </p:grp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B6740E91-6447-4B96-87D6-364D4C1701E5}"/>
              </a:ext>
            </a:extLst>
          </p:cNvPr>
          <p:cNvCxnSpPr>
            <a:cxnSpLocks/>
            <a:stCxn id="20" idx="2"/>
            <a:endCxn id="29" idx="3"/>
          </p:cNvCxnSpPr>
          <p:nvPr/>
        </p:nvCxnSpPr>
        <p:spPr>
          <a:xfrm rot="5400000">
            <a:off x="5166360" y="1390345"/>
            <a:ext cx="1447800" cy="2514600"/>
          </a:xfrm>
          <a:prstGeom prst="curvedConnector2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58378A63-18EF-424D-B457-06B8680F5273}"/>
              </a:ext>
            </a:extLst>
          </p:cNvPr>
          <p:cNvCxnSpPr>
            <a:cxnSpLocks/>
            <a:stCxn id="21" idx="2"/>
            <a:endCxn id="34" idx="3"/>
          </p:cNvCxnSpPr>
          <p:nvPr/>
        </p:nvCxnSpPr>
        <p:spPr>
          <a:xfrm rot="5400000">
            <a:off x="5166360" y="1936059"/>
            <a:ext cx="1447800" cy="2514600"/>
          </a:xfrm>
          <a:prstGeom prst="curvedConnector2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697C81A4-B652-4E88-9EEC-9A984D5A7805}"/>
              </a:ext>
            </a:extLst>
          </p:cNvPr>
          <p:cNvCxnSpPr>
            <a:cxnSpLocks/>
            <a:stCxn id="22" idx="1"/>
            <a:endCxn id="42" idx="3"/>
          </p:cNvCxnSpPr>
          <p:nvPr/>
        </p:nvCxnSpPr>
        <p:spPr>
          <a:xfrm rot="10800000" flipV="1">
            <a:off x="4632960" y="2786573"/>
            <a:ext cx="1600200" cy="169515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F59426C7-E2EE-4D52-BFDF-D11970003CB7}"/>
              </a:ext>
            </a:extLst>
          </p:cNvPr>
          <p:cNvCxnSpPr>
            <a:cxnSpLocks/>
            <a:stCxn id="23" idx="1"/>
            <a:endCxn id="41" idx="3"/>
          </p:cNvCxnSpPr>
          <p:nvPr/>
        </p:nvCxnSpPr>
        <p:spPr>
          <a:xfrm rot="10800000" flipV="1">
            <a:off x="4632960" y="3332286"/>
            <a:ext cx="1600200" cy="4731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056D3F4E-F2B9-313B-EFF1-68B6BA170FB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96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20988E-6 L 1.11022E-16 0.1185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2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11852 L 1.11022E-16 0.22223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22223 L 1.11022E-16 0.32593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8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32593 L 1.11022E-16 0.5336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7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9" grpId="0" animBg="1"/>
      <p:bldP spid="34" grpId="0" animBg="1"/>
      <p:bldP spid="35" grpId="0" animBg="1"/>
      <p:bldP spid="40" grpId="0" animBg="1"/>
      <p:bldP spid="40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8F14E-3370-4D99-9221-A081D890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Pre-Fetching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AA4126A-E360-46DE-A86F-124CAB9F0056}"/>
              </a:ext>
            </a:extLst>
          </p:cNvPr>
          <p:cNvGrpSpPr/>
          <p:nvPr/>
        </p:nvGrpSpPr>
        <p:grpSpPr>
          <a:xfrm>
            <a:off x="2712720" y="2746095"/>
            <a:ext cx="2011680" cy="2035455"/>
            <a:chOff x="3246120" y="2495550"/>
            <a:chExt cx="2011680" cy="20354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D7827E-1E67-463A-9881-E0208BEB9BA3}"/>
                </a:ext>
              </a:extLst>
            </p:cNvPr>
            <p:cNvSpPr txBox="1"/>
            <p:nvPr/>
          </p:nvSpPr>
          <p:spPr>
            <a:xfrm>
              <a:off x="3505346" y="2495550"/>
              <a:ext cx="1493229" cy="2991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dirty="0"/>
                <a:t>Buffer Pool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FCEE9F-A6D5-4E4B-B1B2-56305783BAF5}"/>
                </a:ext>
              </a:extLst>
            </p:cNvPr>
            <p:cNvSpPr/>
            <p:nvPr/>
          </p:nvSpPr>
          <p:spPr>
            <a:xfrm>
              <a:off x="3246120" y="2793645"/>
              <a:ext cx="2011680" cy="1737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Frames">
            <a:extLst>
              <a:ext uri="{FF2B5EF4-FFF2-40B4-BE49-F238E27FC236}">
                <a16:creationId xmlns:a16="http://schemas.microsoft.com/office/drawing/2014/main" id="{28DB8C43-09E8-4906-B1BF-47731EC1CEB0}"/>
              </a:ext>
            </a:extLst>
          </p:cNvPr>
          <p:cNvGrpSpPr/>
          <p:nvPr/>
        </p:nvGrpSpPr>
        <p:grpSpPr>
          <a:xfrm>
            <a:off x="2803604" y="3139770"/>
            <a:ext cx="1828800" cy="1556055"/>
            <a:chOff x="2803604" y="3292170"/>
            <a:chExt cx="1828800" cy="1556055"/>
          </a:xfrm>
        </p:grpSpPr>
        <p:sp>
          <p:nvSpPr>
            <p:cNvPr id="58" name="Page">
              <a:extLst>
                <a:ext uri="{FF2B5EF4-FFF2-40B4-BE49-F238E27FC236}">
                  <a16:creationId xmlns:a16="http://schemas.microsoft.com/office/drawing/2014/main" id="{940449E1-D412-4C9A-9585-F37E2F279977}"/>
                </a:ext>
              </a:extLst>
            </p:cNvPr>
            <p:cNvSpPr/>
            <p:nvPr/>
          </p:nvSpPr>
          <p:spPr>
            <a:xfrm>
              <a:off x="2803604" y="3292170"/>
              <a:ext cx="1828800" cy="4572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9" name="Page">
              <a:extLst>
                <a:ext uri="{FF2B5EF4-FFF2-40B4-BE49-F238E27FC236}">
                  <a16:creationId xmlns:a16="http://schemas.microsoft.com/office/drawing/2014/main" id="{124FD955-189F-4493-92A0-0FE8D932781E}"/>
                </a:ext>
              </a:extLst>
            </p:cNvPr>
            <p:cNvSpPr/>
            <p:nvPr/>
          </p:nvSpPr>
          <p:spPr>
            <a:xfrm>
              <a:off x="2803604" y="3841208"/>
              <a:ext cx="1828800" cy="4572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63" name="Page">
              <a:extLst>
                <a:ext uri="{FF2B5EF4-FFF2-40B4-BE49-F238E27FC236}">
                  <a16:creationId xmlns:a16="http://schemas.microsoft.com/office/drawing/2014/main" id="{A9084C56-4275-4E06-A013-F1DC17E00180}"/>
                </a:ext>
              </a:extLst>
            </p:cNvPr>
            <p:cNvSpPr/>
            <p:nvPr/>
          </p:nvSpPr>
          <p:spPr>
            <a:xfrm>
              <a:off x="2803604" y="4390245"/>
              <a:ext cx="1828800" cy="45798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14" name="bug-page0">
            <a:extLst>
              <a:ext uri="{FF2B5EF4-FFF2-40B4-BE49-F238E27FC236}">
                <a16:creationId xmlns:a16="http://schemas.microsoft.com/office/drawing/2014/main" id="{6EBBD306-DF11-4BD6-BF6D-6395AE76FEDF}"/>
              </a:ext>
            </a:extLst>
          </p:cNvPr>
          <p:cNvSpPr/>
          <p:nvPr/>
        </p:nvSpPr>
        <p:spPr>
          <a:xfrm>
            <a:off x="2804160" y="3142945"/>
            <a:ext cx="18288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t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646464"/>
                </a:solidFill>
                <a:latin typeface="Inconsolata" panose="00000509000000000000" pitchFamily="49" charset="0"/>
              </a:rPr>
              <a:t>index-page0</a:t>
            </a:r>
          </a:p>
        </p:txBody>
      </p:sp>
      <p:sp>
        <p:nvSpPr>
          <p:cNvPr id="15" name="buf-page1">
            <a:extLst>
              <a:ext uri="{FF2B5EF4-FFF2-40B4-BE49-F238E27FC236}">
                <a16:creationId xmlns:a16="http://schemas.microsoft.com/office/drawing/2014/main" id="{EBB1E28A-8B7A-48F8-9D66-9002F501EA94}"/>
              </a:ext>
            </a:extLst>
          </p:cNvPr>
          <p:cNvSpPr/>
          <p:nvPr/>
        </p:nvSpPr>
        <p:spPr>
          <a:xfrm>
            <a:off x="2804160" y="3688659"/>
            <a:ext cx="18288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t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646464"/>
                </a:solidFill>
                <a:latin typeface="Inconsolata" panose="00000509000000000000" pitchFamily="49" charset="0"/>
              </a:rPr>
              <a:t>index-page1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BE21EB-208F-49DF-99FE-59A880E10E97}"/>
              </a:ext>
            </a:extLst>
          </p:cNvPr>
          <p:cNvSpPr txBox="1"/>
          <p:nvPr/>
        </p:nvSpPr>
        <p:spPr>
          <a:xfrm>
            <a:off x="6400433" y="1069695"/>
            <a:ext cx="1494255" cy="299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Disk Pages</a:t>
            </a:r>
          </a:p>
        </p:txBody>
      </p:sp>
      <p:sp>
        <p:nvSpPr>
          <p:cNvPr id="38" name="disk-page0">
            <a:extLst>
              <a:ext uri="{FF2B5EF4-FFF2-40B4-BE49-F238E27FC236}">
                <a16:creationId xmlns:a16="http://schemas.microsoft.com/office/drawing/2014/main" id="{3197DD76-504A-482E-8F0A-A941625B3004}"/>
              </a:ext>
            </a:extLst>
          </p:cNvPr>
          <p:cNvSpPr/>
          <p:nvPr/>
        </p:nvSpPr>
        <p:spPr>
          <a:xfrm>
            <a:off x="6141720" y="1367790"/>
            <a:ext cx="2011680" cy="3383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Disk Pages">
            <a:extLst>
              <a:ext uri="{FF2B5EF4-FFF2-40B4-BE49-F238E27FC236}">
                <a16:creationId xmlns:a16="http://schemas.microsoft.com/office/drawing/2014/main" id="{5465D516-D59E-4C9B-B530-44B8209E27C5}"/>
              </a:ext>
            </a:extLst>
          </p:cNvPr>
          <p:cNvGrpSpPr/>
          <p:nvPr/>
        </p:nvGrpSpPr>
        <p:grpSpPr>
          <a:xfrm>
            <a:off x="6233160" y="1466545"/>
            <a:ext cx="1828800" cy="3185770"/>
            <a:chOff x="5269571" y="1595780"/>
            <a:chExt cx="1828800" cy="3185770"/>
          </a:xfrm>
          <a:solidFill>
            <a:schemeClr val="accent6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970246E-6EEB-4969-B817-8D14D27AD3C0}"/>
                </a:ext>
              </a:extLst>
            </p:cNvPr>
            <p:cNvSpPr/>
            <p:nvPr/>
          </p:nvSpPr>
          <p:spPr>
            <a:xfrm>
              <a:off x="5269571" y="1595780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index-page0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ADB7DD8-B261-4C44-8E7E-5BC680C19185}"/>
                </a:ext>
              </a:extLst>
            </p:cNvPr>
            <p:cNvSpPr/>
            <p:nvPr/>
          </p:nvSpPr>
          <p:spPr>
            <a:xfrm>
              <a:off x="5269571" y="2141494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index-page1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199B72-8947-44AA-AB73-E6427A0348CD}"/>
                </a:ext>
              </a:extLst>
            </p:cNvPr>
            <p:cNvSpPr/>
            <p:nvPr/>
          </p:nvSpPr>
          <p:spPr>
            <a:xfrm>
              <a:off x="5269571" y="2687208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index-page2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37375BC-3D1F-4467-8488-CBC2C1FD1885}"/>
                </a:ext>
              </a:extLst>
            </p:cNvPr>
            <p:cNvSpPr/>
            <p:nvPr/>
          </p:nvSpPr>
          <p:spPr>
            <a:xfrm>
              <a:off x="5269571" y="3232922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index-page3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F6D6B62-B47B-4C57-B10B-52187C67A705}"/>
                </a:ext>
              </a:extLst>
            </p:cNvPr>
            <p:cNvSpPr/>
            <p:nvPr/>
          </p:nvSpPr>
          <p:spPr>
            <a:xfrm>
              <a:off x="5269571" y="3778636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index-page4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B86EA4B-CE4B-4659-A652-58E71360BA0B}"/>
                </a:ext>
              </a:extLst>
            </p:cNvPr>
            <p:cNvSpPr/>
            <p:nvPr/>
          </p:nvSpPr>
          <p:spPr>
            <a:xfrm>
              <a:off x="5269571" y="4324350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index-page5</a:t>
              </a:r>
            </a:p>
          </p:txBody>
        </p:sp>
      </p:grpSp>
      <p:grpSp>
        <p:nvGrpSpPr>
          <p:cNvPr id="50" name="Query Cursor">
            <a:extLst>
              <a:ext uri="{FF2B5EF4-FFF2-40B4-BE49-F238E27FC236}">
                <a16:creationId xmlns:a16="http://schemas.microsoft.com/office/drawing/2014/main" id="{6546C4D9-2F23-4A67-93E0-C19835732CB7}"/>
              </a:ext>
            </a:extLst>
          </p:cNvPr>
          <p:cNvGrpSpPr/>
          <p:nvPr/>
        </p:nvGrpSpPr>
        <p:grpSpPr>
          <a:xfrm>
            <a:off x="5474629" y="1450695"/>
            <a:ext cx="822960" cy="457200"/>
            <a:chOff x="4511040" y="1581150"/>
            <a:chExt cx="822960" cy="457200"/>
          </a:xfrm>
        </p:grpSpPr>
        <p:sp>
          <p:nvSpPr>
            <p:cNvPr id="51" name="Right Arrow 24">
              <a:extLst>
                <a:ext uri="{FF2B5EF4-FFF2-40B4-BE49-F238E27FC236}">
                  <a16:creationId xmlns:a16="http://schemas.microsoft.com/office/drawing/2014/main" id="{7C77181E-B537-4171-8FEC-0835CE971B8A}"/>
                </a:ext>
              </a:extLst>
            </p:cNvPr>
            <p:cNvSpPr/>
            <p:nvPr/>
          </p:nvSpPr>
          <p:spPr>
            <a:xfrm>
              <a:off x="4876800" y="1581150"/>
              <a:ext cx="457200" cy="4572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15">
              <a:extLst>
                <a:ext uri="{FF2B5EF4-FFF2-40B4-BE49-F238E27FC236}">
                  <a16:creationId xmlns:a16="http://schemas.microsoft.com/office/drawing/2014/main" id="{D522BDD1-D470-4DBE-AA01-E89695B41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040" y="1625085"/>
              <a:ext cx="36576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i="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Q1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1A1BC70-2246-4143-8991-13382D5206F5}"/>
              </a:ext>
            </a:extLst>
          </p:cNvPr>
          <p:cNvGrpSpPr/>
          <p:nvPr/>
        </p:nvGrpSpPr>
        <p:grpSpPr>
          <a:xfrm>
            <a:off x="198048" y="974603"/>
            <a:ext cx="3840552" cy="1319118"/>
            <a:chOff x="198048" y="1011767"/>
            <a:chExt cx="3840552" cy="1319118"/>
          </a:xfrm>
        </p:grpSpPr>
        <p:sp>
          <p:nvSpPr>
            <p:cNvPr id="30" name="idx-page0">
              <a:extLst>
                <a:ext uri="{FF2B5EF4-FFF2-40B4-BE49-F238E27FC236}">
                  <a16:creationId xmlns:a16="http://schemas.microsoft.com/office/drawing/2014/main" id="{A15D6582-1B36-4F51-A7CB-A9596C8EF86B}"/>
                </a:ext>
              </a:extLst>
            </p:cNvPr>
            <p:cNvSpPr/>
            <p:nvPr/>
          </p:nvSpPr>
          <p:spPr>
            <a:xfrm>
              <a:off x="1661124" y="1011767"/>
              <a:ext cx="914400" cy="292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Open Sans" pitchFamily="34" charset="0"/>
                </a:rPr>
                <a:t>index-page0</a:t>
              </a:r>
            </a:p>
          </p:txBody>
        </p:sp>
        <p:sp>
          <p:nvSpPr>
            <p:cNvPr id="31" name="idx-page2">
              <a:extLst>
                <a:ext uri="{FF2B5EF4-FFF2-40B4-BE49-F238E27FC236}">
                  <a16:creationId xmlns:a16="http://schemas.microsoft.com/office/drawing/2014/main" id="{7D71BDA9-3161-4B86-80F9-6C0085F93B52}"/>
                </a:ext>
              </a:extLst>
            </p:cNvPr>
            <p:cNvSpPr/>
            <p:nvPr/>
          </p:nvSpPr>
          <p:spPr>
            <a:xfrm>
              <a:off x="2636508" y="1525059"/>
              <a:ext cx="914400" cy="292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Open Sans" pitchFamily="34" charset="0"/>
                </a:rPr>
                <a:t>index-page4</a:t>
              </a:r>
            </a:p>
          </p:txBody>
        </p:sp>
        <p:sp>
          <p:nvSpPr>
            <p:cNvPr id="32" name="idx-page1">
              <a:extLst>
                <a:ext uri="{FF2B5EF4-FFF2-40B4-BE49-F238E27FC236}">
                  <a16:creationId xmlns:a16="http://schemas.microsoft.com/office/drawing/2014/main" id="{ADEE20F8-E3FE-47FF-8C45-7D75760802DB}"/>
                </a:ext>
              </a:extLst>
            </p:cNvPr>
            <p:cNvSpPr/>
            <p:nvPr/>
          </p:nvSpPr>
          <p:spPr>
            <a:xfrm>
              <a:off x="685740" y="1525059"/>
              <a:ext cx="914400" cy="292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Open Sans" pitchFamily="34" charset="0"/>
                </a:rPr>
                <a:t>index-page1</a:t>
              </a:r>
            </a:p>
          </p:txBody>
        </p:sp>
        <p:sp>
          <p:nvSpPr>
            <p:cNvPr id="33" name="idx-page3">
              <a:extLst>
                <a:ext uri="{FF2B5EF4-FFF2-40B4-BE49-F238E27FC236}">
                  <a16:creationId xmlns:a16="http://schemas.microsoft.com/office/drawing/2014/main" id="{6052A235-B995-40C2-AC26-0E20104E6207}"/>
                </a:ext>
              </a:extLst>
            </p:cNvPr>
            <p:cNvSpPr/>
            <p:nvPr/>
          </p:nvSpPr>
          <p:spPr>
            <a:xfrm>
              <a:off x="198048" y="2038351"/>
              <a:ext cx="914400" cy="292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Open Sans" pitchFamily="34" charset="0"/>
                </a:rPr>
                <a:t>index-page2</a:t>
              </a:r>
            </a:p>
          </p:txBody>
        </p:sp>
        <p:cxnSp>
          <p:nvCxnSpPr>
            <p:cNvPr id="54" name="Straight Arrow Connector 6">
              <a:extLst>
                <a:ext uri="{FF2B5EF4-FFF2-40B4-BE49-F238E27FC236}">
                  <a16:creationId xmlns:a16="http://schemas.microsoft.com/office/drawing/2014/main" id="{A48C1267-4225-431F-8687-1E9C2A73AEAB}"/>
                </a:ext>
              </a:extLst>
            </p:cNvPr>
            <p:cNvCxnSpPr>
              <a:cxnSpLocks/>
              <a:stCxn id="30" idx="2"/>
              <a:endCxn id="32" idx="0"/>
            </p:cNvCxnSpPr>
            <p:nvPr/>
          </p:nvCxnSpPr>
          <p:spPr bwMode="auto">
            <a:xfrm flipH="1">
              <a:off x="1142940" y="1304300"/>
              <a:ext cx="975384" cy="2207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cxnSp>
          <p:nvCxnSpPr>
            <p:cNvPr id="55" name="Straight Arrow Connector 6">
              <a:extLst>
                <a:ext uri="{FF2B5EF4-FFF2-40B4-BE49-F238E27FC236}">
                  <a16:creationId xmlns:a16="http://schemas.microsoft.com/office/drawing/2014/main" id="{21E6D3FF-E8B3-4608-8199-AE38574587DF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 bwMode="auto">
            <a:xfrm>
              <a:off x="2118324" y="1304300"/>
              <a:ext cx="975384" cy="2207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cxnSp>
          <p:nvCxnSpPr>
            <p:cNvPr id="56" name="Straight Arrow Connector 6">
              <a:extLst>
                <a:ext uri="{FF2B5EF4-FFF2-40B4-BE49-F238E27FC236}">
                  <a16:creationId xmlns:a16="http://schemas.microsoft.com/office/drawing/2014/main" id="{D94504D7-E61B-48AC-8C90-B2BDD34362B1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 bwMode="auto">
            <a:xfrm flipH="1">
              <a:off x="655248" y="1817592"/>
              <a:ext cx="487692" cy="2207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sp>
          <p:nvSpPr>
            <p:cNvPr id="60" name="idx-page3">
              <a:extLst>
                <a:ext uri="{FF2B5EF4-FFF2-40B4-BE49-F238E27FC236}">
                  <a16:creationId xmlns:a16="http://schemas.microsoft.com/office/drawing/2014/main" id="{1F3CC4DE-1629-4CF6-8B53-C8076F81F2CF}"/>
                </a:ext>
              </a:extLst>
            </p:cNvPr>
            <p:cNvSpPr/>
            <p:nvPr/>
          </p:nvSpPr>
          <p:spPr>
            <a:xfrm>
              <a:off x="2148816" y="2038351"/>
              <a:ext cx="914400" cy="292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Open Sans" pitchFamily="34" charset="0"/>
                </a:rPr>
                <a:t>index-page5</a:t>
              </a:r>
            </a:p>
          </p:txBody>
        </p:sp>
        <p:sp>
          <p:nvSpPr>
            <p:cNvPr id="61" name="idx-page3">
              <a:extLst>
                <a:ext uri="{FF2B5EF4-FFF2-40B4-BE49-F238E27FC236}">
                  <a16:creationId xmlns:a16="http://schemas.microsoft.com/office/drawing/2014/main" id="{17C34234-ADDD-495A-A292-C7B79D0F2BB5}"/>
                </a:ext>
              </a:extLst>
            </p:cNvPr>
            <p:cNvSpPr/>
            <p:nvPr/>
          </p:nvSpPr>
          <p:spPr>
            <a:xfrm>
              <a:off x="1173432" y="2038350"/>
              <a:ext cx="914400" cy="292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Open Sans" pitchFamily="34" charset="0"/>
                </a:rPr>
                <a:t>index-page3</a:t>
              </a:r>
            </a:p>
          </p:txBody>
        </p:sp>
        <p:sp>
          <p:nvSpPr>
            <p:cNvPr id="62" name="idx-page3">
              <a:extLst>
                <a:ext uri="{FF2B5EF4-FFF2-40B4-BE49-F238E27FC236}">
                  <a16:creationId xmlns:a16="http://schemas.microsoft.com/office/drawing/2014/main" id="{394D80C7-AB1C-475A-83B9-FC61CF061C82}"/>
                </a:ext>
              </a:extLst>
            </p:cNvPr>
            <p:cNvSpPr/>
            <p:nvPr/>
          </p:nvSpPr>
          <p:spPr>
            <a:xfrm>
              <a:off x="3124200" y="2038352"/>
              <a:ext cx="914400" cy="292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12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Open Sans" pitchFamily="34" charset="0"/>
                </a:rPr>
                <a:t>index-page6</a:t>
              </a:r>
            </a:p>
          </p:txBody>
        </p:sp>
        <p:cxnSp>
          <p:nvCxnSpPr>
            <p:cNvPr id="64" name="Straight Arrow Connector 6">
              <a:extLst>
                <a:ext uri="{FF2B5EF4-FFF2-40B4-BE49-F238E27FC236}">
                  <a16:creationId xmlns:a16="http://schemas.microsoft.com/office/drawing/2014/main" id="{FC88DB54-4C7E-4073-8014-C40CD2643F30}"/>
                </a:ext>
              </a:extLst>
            </p:cNvPr>
            <p:cNvCxnSpPr>
              <a:cxnSpLocks/>
              <a:stCxn id="32" idx="2"/>
              <a:endCxn id="61" idx="0"/>
            </p:cNvCxnSpPr>
            <p:nvPr/>
          </p:nvCxnSpPr>
          <p:spPr bwMode="auto">
            <a:xfrm>
              <a:off x="1142940" y="1817592"/>
              <a:ext cx="487692" cy="2207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cxnSp>
          <p:nvCxnSpPr>
            <p:cNvPr id="67" name="Straight Arrow Connector 6">
              <a:extLst>
                <a:ext uri="{FF2B5EF4-FFF2-40B4-BE49-F238E27FC236}">
                  <a16:creationId xmlns:a16="http://schemas.microsoft.com/office/drawing/2014/main" id="{1D5CD250-8E63-477C-9148-158A9AC9AE8C}"/>
                </a:ext>
              </a:extLst>
            </p:cNvPr>
            <p:cNvCxnSpPr>
              <a:cxnSpLocks/>
              <a:stCxn id="31" idx="2"/>
              <a:endCxn id="60" idx="0"/>
            </p:cNvCxnSpPr>
            <p:nvPr/>
          </p:nvCxnSpPr>
          <p:spPr bwMode="auto">
            <a:xfrm flipH="1">
              <a:off x="2606016" y="1817592"/>
              <a:ext cx="487692" cy="2207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cxnSp>
          <p:nvCxnSpPr>
            <p:cNvPr id="70" name="Straight Arrow Connector 6">
              <a:extLst>
                <a:ext uri="{FF2B5EF4-FFF2-40B4-BE49-F238E27FC236}">
                  <a16:creationId xmlns:a16="http://schemas.microsoft.com/office/drawing/2014/main" id="{CE0A07EE-7FE6-414C-B74A-B66075EE59BF}"/>
                </a:ext>
              </a:extLst>
            </p:cNvPr>
            <p:cNvCxnSpPr>
              <a:cxnSpLocks/>
              <a:stCxn id="31" idx="2"/>
              <a:endCxn id="62" idx="0"/>
            </p:cNvCxnSpPr>
            <p:nvPr/>
          </p:nvCxnSpPr>
          <p:spPr bwMode="auto">
            <a:xfrm>
              <a:off x="3093708" y="1817592"/>
              <a:ext cx="487692" cy="2207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</p:grpSp>
      <p:sp>
        <p:nvSpPr>
          <p:cNvPr id="53" name="Highlight Box">
            <a:extLst>
              <a:ext uri="{FF2B5EF4-FFF2-40B4-BE49-F238E27FC236}">
                <a16:creationId xmlns:a16="http://schemas.microsoft.com/office/drawing/2014/main" id="{DB1D7962-F74F-4294-B592-A4FE3A094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124" y="971550"/>
            <a:ext cx="914400" cy="295585"/>
          </a:xfrm>
          <a:prstGeom prst="roundRect">
            <a:avLst>
              <a:gd name="adj" fmla="val 4709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74" name="Highlight Box">
            <a:extLst>
              <a:ext uri="{FF2B5EF4-FFF2-40B4-BE49-F238E27FC236}">
                <a16:creationId xmlns:a16="http://schemas.microsoft.com/office/drawing/2014/main" id="{24EA150A-4763-4566-B335-07E9DC149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295" y="1480660"/>
            <a:ext cx="914400" cy="295585"/>
          </a:xfrm>
          <a:prstGeom prst="roundRect">
            <a:avLst>
              <a:gd name="adj" fmla="val 4709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75" name="Highlight Box">
            <a:extLst>
              <a:ext uri="{FF2B5EF4-FFF2-40B4-BE49-F238E27FC236}">
                <a16:creationId xmlns:a16="http://schemas.microsoft.com/office/drawing/2014/main" id="{B8AFF971-F0E2-4045-9093-55DE8002E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40" y="1999659"/>
            <a:ext cx="929592" cy="295585"/>
          </a:xfrm>
          <a:prstGeom prst="roundRect">
            <a:avLst>
              <a:gd name="adj" fmla="val 4709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76" name="Right Arrow 24">
            <a:extLst>
              <a:ext uri="{FF2B5EF4-FFF2-40B4-BE49-F238E27FC236}">
                <a16:creationId xmlns:a16="http://schemas.microsoft.com/office/drawing/2014/main" id="{AC10A5C4-63D7-4DD4-AF6F-17F486E1B595}"/>
              </a:ext>
            </a:extLst>
          </p:cNvPr>
          <p:cNvSpPr/>
          <p:nvPr/>
        </p:nvSpPr>
        <p:spPr>
          <a:xfrm>
            <a:off x="1889724" y="2419350"/>
            <a:ext cx="457200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E02EA03-E2F6-492D-9DB8-FC730F01D2FC}"/>
              </a:ext>
            </a:extLst>
          </p:cNvPr>
          <p:cNvGrpSpPr/>
          <p:nvPr/>
        </p:nvGrpSpPr>
        <p:grpSpPr>
          <a:xfrm>
            <a:off x="6229021" y="3119368"/>
            <a:ext cx="1832939" cy="1514461"/>
            <a:chOff x="6229021" y="2868823"/>
            <a:chExt cx="1832939" cy="1514461"/>
          </a:xfrm>
        </p:grpSpPr>
        <p:sp>
          <p:nvSpPr>
            <p:cNvPr id="81" name="Highlight Box">
              <a:extLst>
                <a:ext uri="{FF2B5EF4-FFF2-40B4-BE49-F238E27FC236}">
                  <a16:creationId xmlns:a16="http://schemas.microsoft.com/office/drawing/2014/main" id="{FE2CE89A-F4EF-4131-91B8-FF2B9EEE6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021" y="2868823"/>
              <a:ext cx="1832939" cy="438714"/>
            </a:xfrm>
            <a:prstGeom prst="roundRect">
              <a:avLst>
                <a:gd name="adj" fmla="val 4709"/>
              </a:avLst>
            </a:prstGeom>
            <a:noFill/>
            <a:ln w="571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 dirty="0"/>
            </a:p>
          </p:txBody>
        </p:sp>
        <p:sp>
          <p:nvSpPr>
            <p:cNvPr id="82" name="Highlight Box">
              <a:extLst>
                <a:ext uri="{FF2B5EF4-FFF2-40B4-BE49-F238E27FC236}">
                  <a16:creationId xmlns:a16="http://schemas.microsoft.com/office/drawing/2014/main" id="{48E045CA-5169-42E9-9925-35D7F035F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021" y="3944570"/>
              <a:ext cx="1832939" cy="438714"/>
            </a:xfrm>
            <a:prstGeom prst="roundRect">
              <a:avLst>
                <a:gd name="adj" fmla="val 4709"/>
              </a:avLst>
            </a:prstGeom>
            <a:noFill/>
            <a:ln w="571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 dirty="0"/>
            </a:p>
          </p:txBody>
        </p:sp>
      </p:grpSp>
      <p:sp>
        <p:nvSpPr>
          <p:cNvPr id="84" name="Highlight Box">
            <a:extLst>
              <a:ext uri="{FF2B5EF4-FFF2-40B4-BE49-F238E27FC236}">
                <a16:creationId xmlns:a16="http://schemas.microsoft.com/office/drawing/2014/main" id="{BDE7EF01-6FBF-4935-B74D-86B46415D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816" y="1999659"/>
            <a:ext cx="929592" cy="295585"/>
          </a:xfrm>
          <a:prstGeom prst="roundRect">
            <a:avLst>
              <a:gd name="adj" fmla="val 4709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818B693-AFB1-479D-BA37-B69316104D11}"/>
              </a:ext>
            </a:extLst>
          </p:cNvPr>
          <p:cNvGrpSpPr/>
          <p:nvPr/>
        </p:nvGrpSpPr>
        <p:grpSpPr>
          <a:xfrm>
            <a:off x="193286" y="1378119"/>
            <a:ext cx="4150114" cy="545626"/>
            <a:chOff x="-36575" y="1126927"/>
            <a:chExt cx="3627120" cy="545626"/>
          </a:xfrm>
        </p:grpSpPr>
        <p:sp>
          <p:nvSpPr>
            <p:cNvPr id="66" name="SQL Box">
              <a:extLst>
                <a:ext uri="{FF2B5EF4-FFF2-40B4-BE49-F238E27FC236}">
                  <a16:creationId xmlns:a16="http://schemas.microsoft.com/office/drawing/2014/main" id="{97967A88-80A1-463A-A983-5836C0D50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145" y="1154627"/>
              <a:ext cx="3200400" cy="5179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no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1600" dirty="0"/>
                <a:t>SELECT</a:t>
              </a:r>
              <a:r>
                <a:rPr lang="en-US" sz="1600" b="0" dirty="0"/>
                <a:t> * </a:t>
              </a:r>
              <a:r>
                <a:rPr lang="en-US" sz="1600" dirty="0"/>
                <a:t>FROM</a:t>
              </a:r>
              <a:r>
                <a:rPr lang="en-US" sz="1600" b="0" dirty="0"/>
                <a:t> A</a:t>
              </a:r>
              <a:br>
                <a:rPr lang="en-US" sz="1600" b="0" dirty="0"/>
              </a:br>
              <a:r>
                <a:rPr lang="en-US" sz="1600" b="0" dirty="0"/>
                <a:t> </a:t>
              </a:r>
              <a:r>
                <a:rPr lang="en-US" sz="1600" dirty="0"/>
                <a:t>WHERE</a:t>
              </a:r>
              <a:r>
                <a:rPr lang="en-US" sz="1600" b="0" dirty="0"/>
                <a:t> </a:t>
              </a:r>
              <a:r>
                <a:rPr lang="en-US" sz="1600" b="0" dirty="0" err="1"/>
                <a:t>val</a:t>
              </a:r>
              <a:r>
                <a:rPr lang="en-US" sz="1600" b="0" dirty="0"/>
                <a:t> </a:t>
              </a:r>
              <a:r>
                <a:rPr lang="en-US" sz="1600" dirty="0"/>
                <a:t>BETWEEN</a:t>
              </a:r>
              <a:r>
                <a:rPr lang="en-US" sz="1600" b="0" dirty="0"/>
                <a:t> 100 </a:t>
              </a:r>
              <a:r>
                <a:rPr lang="en-US" sz="1600" dirty="0"/>
                <a:t>AND</a:t>
              </a:r>
              <a:r>
                <a:rPr lang="en-US" sz="1600" b="0" dirty="0"/>
                <a:t> 250</a:t>
              </a:r>
            </a:p>
          </p:txBody>
        </p:sp>
        <p:sp>
          <p:nvSpPr>
            <p:cNvPr id="68" name="TextBox 15">
              <a:extLst>
                <a:ext uri="{FF2B5EF4-FFF2-40B4-BE49-F238E27FC236}">
                  <a16:creationId xmlns:a16="http://schemas.microsoft.com/office/drawing/2014/main" id="{441E9C6E-1365-4BF0-9CBA-A2BF09A3D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575" y="1126927"/>
              <a:ext cx="448055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400" dirty="0">
                  <a:solidFill>
                    <a:schemeClr val="accent1"/>
                  </a:solidFill>
                </a:rPr>
                <a:t>Q1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EB604E-EBF9-4F9B-862B-A1F37830A79C}"/>
              </a:ext>
            </a:extLst>
          </p:cNvPr>
          <p:cNvGrpSpPr/>
          <p:nvPr/>
        </p:nvGrpSpPr>
        <p:grpSpPr>
          <a:xfrm>
            <a:off x="207574" y="2323195"/>
            <a:ext cx="3823768" cy="147733"/>
            <a:chOff x="207574" y="2475595"/>
            <a:chExt cx="3823768" cy="14773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B7D18A1-15A1-45B3-98A1-7BBDA35879F5}"/>
                </a:ext>
              </a:extLst>
            </p:cNvPr>
            <p:cNvSpPr txBox="1"/>
            <p:nvPr/>
          </p:nvSpPr>
          <p:spPr>
            <a:xfrm>
              <a:off x="207574" y="2475595"/>
              <a:ext cx="76944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0BDB530-337D-4762-B3C6-F766379EF7D2}"/>
                </a:ext>
              </a:extLst>
            </p:cNvPr>
            <p:cNvSpPr txBox="1"/>
            <p:nvPr/>
          </p:nvSpPr>
          <p:spPr>
            <a:xfrm>
              <a:off x="923386" y="2475595"/>
              <a:ext cx="153888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99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A8B8E41-3822-4DDF-922A-4A45E21DC88D}"/>
                </a:ext>
              </a:extLst>
            </p:cNvPr>
            <p:cNvSpPr txBox="1"/>
            <p:nvPr/>
          </p:nvSpPr>
          <p:spPr>
            <a:xfrm>
              <a:off x="1139575" y="2475595"/>
              <a:ext cx="230832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100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EDE173B-1E30-4AF9-9D44-166B44968F48}"/>
                </a:ext>
              </a:extLst>
            </p:cNvPr>
            <p:cNvSpPr txBox="1"/>
            <p:nvPr/>
          </p:nvSpPr>
          <p:spPr>
            <a:xfrm>
              <a:off x="1848820" y="2475595"/>
              <a:ext cx="230832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199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811DF84-4C52-4444-AFD3-ADC6171182CF}"/>
                </a:ext>
              </a:extLst>
            </p:cNvPr>
            <p:cNvSpPr txBox="1"/>
            <p:nvPr/>
          </p:nvSpPr>
          <p:spPr>
            <a:xfrm>
              <a:off x="2158342" y="2475595"/>
              <a:ext cx="230832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200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BDA1DB8-DD6C-428B-AB00-BB4E3ADBD077}"/>
                </a:ext>
              </a:extLst>
            </p:cNvPr>
            <p:cNvSpPr txBox="1"/>
            <p:nvPr/>
          </p:nvSpPr>
          <p:spPr>
            <a:xfrm>
              <a:off x="2822858" y="2475595"/>
              <a:ext cx="230832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299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57E2BDA-FD7C-4ADB-9EDE-5042BC6C7F9B}"/>
                </a:ext>
              </a:extLst>
            </p:cNvPr>
            <p:cNvSpPr txBox="1"/>
            <p:nvPr/>
          </p:nvSpPr>
          <p:spPr>
            <a:xfrm>
              <a:off x="3132190" y="2475595"/>
              <a:ext cx="230832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300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644C610-84B9-4ACC-8C5A-973294313DC4}"/>
                </a:ext>
              </a:extLst>
            </p:cNvPr>
            <p:cNvSpPr txBox="1"/>
            <p:nvPr/>
          </p:nvSpPr>
          <p:spPr>
            <a:xfrm>
              <a:off x="3800510" y="2475595"/>
              <a:ext cx="230832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399</a:t>
              </a:r>
            </a:p>
          </p:txBody>
        </p:sp>
        <p:cxnSp>
          <p:nvCxnSpPr>
            <p:cNvPr id="86" name="Straight Arrow Connector 6">
              <a:extLst>
                <a:ext uri="{FF2B5EF4-FFF2-40B4-BE49-F238E27FC236}">
                  <a16:creationId xmlns:a16="http://schemas.microsoft.com/office/drawing/2014/main" id="{6F7E0E16-3804-4F8B-B175-E27671C66022}"/>
                </a:ext>
              </a:extLst>
            </p:cNvPr>
            <p:cNvCxnSpPr>
              <a:cxnSpLocks/>
              <a:stCxn id="69" idx="3"/>
              <a:endCxn id="71" idx="1"/>
            </p:cNvCxnSpPr>
            <p:nvPr/>
          </p:nvCxnSpPr>
          <p:spPr bwMode="auto">
            <a:xfrm>
              <a:off x="284518" y="2549462"/>
              <a:ext cx="63886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7" name="Straight Arrow Connector 6">
              <a:extLst>
                <a:ext uri="{FF2B5EF4-FFF2-40B4-BE49-F238E27FC236}">
                  <a16:creationId xmlns:a16="http://schemas.microsoft.com/office/drawing/2014/main" id="{37EF329D-9B86-4A39-98AC-43139DA54281}"/>
                </a:ext>
              </a:extLst>
            </p:cNvPr>
            <p:cNvCxnSpPr>
              <a:cxnSpLocks/>
              <a:stCxn id="72" idx="3"/>
              <a:endCxn id="77" idx="1"/>
            </p:cNvCxnSpPr>
            <p:nvPr/>
          </p:nvCxnSpPr>
          <p:spPr bwMode="auto">
            <a:xfrm>
              <a:off x="1370407" y="2549462"/>
              <a:ext cx="47841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8" name="Straight Arrow Connector 6">
              <a:extLst>
                <a:ext uri="{FF2B5EF4-FFF2-40B4-BE49-F238E27FC236}">
                  <a16:creationId xmlns:a16="http://schemas.microsoft.com/office/drawing/2014/main" id="{1F5F81D0-16CD-4B45-BB5D-D4AF919A45D4}"/>
                </a:ext>
              </a:extLst>
            </p:cNvPr>
            <p:cNvCxnSpPr>
              <a:cxnSpLocks/>
              <a:stCxn id="78" idx="3"/>
              <a:endCxn id="79" idx="1"/>
            </p:cNvCxnSpPr>
            <p:nvPr/>
          </p:nvCxnSpPr>
          <p:spPr bwMode="auto">
            <a:xfrm>
              <a:off x="2389174" y="2549462"/>
              <a:ext cx="43368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9" name="Straight Arrow Connector 6">
              <a:extLst>
                <a:ext uri="{FF2B5EF4-FFF2-40B4-BE49-F238E27FC236}">
                  <a16:creationId xmlns:a16="http://schemas.microsoft.com/office/drawing/2014/main" id="{A9E1CEBB-D4F4-4FF2-B517-E8A621590119}"/>
                </a:ext>
              </a:extLst>
            </p:cNvPr>
            <p:cNvCxnSpPr>
              <a:cxnSpLocks/>
              <a:stCxn id="80" idx="3"/>
              <a:endCxn id="85" idx="1"/>
            </p:cNvCxnSpPr>
            <p:nvPr/>
          </p:nvCxnSpPr>
          <p:spPr bwMode="auto">
            <a:xfrm>
              <a:off x="3363022" y="2549462"/>
              <a:ext cx="43748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6A02B0F3-14AD-C843-B66A-CF4F38CD1A8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6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20988E-6 L 1.11022E-16 0.1185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3" grpId="0" animBg="1"/>
      <p:bldP spid="53" grpId="1" animBg="1"/>
      <p:bldP spid="74" grpId="0" animBg="1"/>
      <p:bldP spid="74" grpId="1" animBg="1"/>
      <p:bldP spid="75" grpId="0" animBg="1"/>
      <p:bldP spid="76" grpId="0" animBg="1"/>
      <p:bldP spid="8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Sharing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multiple queries to attach to a single cursor that scans a table.</a:t>
            </a:r>
          </a:p>
          <a:p>
            <a:pPr lvl="1"/>
            <a:r>
              <a:rPr lang="en-US" dirty="0"/>
              <a:t>Also called </a:t>
            </a:r>
            <a:r>
              <a:rPr lang="en-US" b="1" i="1" dirty="0"/>
              <a:t>synchronized scans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is different from result caching.</a:t>
            </a:r>
          </a:p>
          <a:p>
            <a:pPr marL="0" lvl="1" indent="0">
              <a:buNone/>
            </a:pPr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Fully supported in DB2, MSSQL, Teradata, and Postgres.</a:t>
            </a:r>
          </a:p>
          <a:p>
            <a:pPr lvl="1"/>
            <a:r>
              <a:rPr lang="en-US" dirty="0"/>
              <a:t>Oracle only supports cursor sharing for identical queries.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A807C23C-39BA-4C72-0C42-1AA44BE7635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6D8990-5264-3F5F-87EA-1D32E701DE29}"/>
              </a:ext>
            </a:extLst>
          </p:cNvPr>
          <p:cNvGrpSpPr/>
          <p:nvPr/>
        </p:nvGrpSpPr>
        <p:grpSpPr>
          <a:xfrm>
            <a:off x="838200" y="4361181"/>
            <a:ext cx="7467600" cy="340262"/>
            <a:chOff x="762000" y="4095751"/>
            <a:chExt cx="7467600" cy="340262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512093C-8068-4961-BC84-1F9137190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31720" y="4117331"/>
              <a:ext cx="1371600" cy="297102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956D817-B9DD-48EC-93B6-96AD741F0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96840" y="4177959"/>
              <a:ext cx="1371600" cy="175846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9004CB5-0CE4-467A-87A5-98876299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01440" y="4095751"/>
              <a:ext cx="1097280" cy="340262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4A0835B-C477-49A4-8DEC-AA30BA700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766560" y="4143647"/>
              <a:ext cx="1463040" cy="244471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75260B9-9BC0-0732-122B-31C66C586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2000" y="4108148"/>
              <a:ext cx="1371600" cy="315468"/>
            </a:xfrm>
            <a:prstGeom prst="rect">
              <a:avLst/>
            </a:prstGeom>
          </p:spPr>
        </p:pic>
      </p:grpSp>
      <p:sp>
        <p:nvSpPr>
          <p:cNvPr id="18" name="Highlight Box">
            <a:extLst>
              <a:ext uri="{FF2B5EF4-FFF2-40B4-BE49-F238E27FC236}">
                <a16:creationId xmlns:a16="http://schemas.microsoft.com/office/drawing/2014/main" id="{833BAC7C-7EA8-D481-46F6-B575B9863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126" y="3172934"/>
            <a:ext cx="6325571" cy="320040"/>
          </a:xfrm>
          <a:prstGeom prst="roundRect">
            <a:avLst>
              <a:gd name="adj" fmla="val 4709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0ACAA2-19B5-7B7B-CCDD-BCB1B9D0872D}"/>
              </a:ext>
            </a:extLst>
          </p:cNvPr>
          <p:cNvGrpSpPr/>
          <p:nvPr/>
        </p:nvGrpSpPr>
        <p:grpSpPr>
          <a:xfrm rot="120000">
            <a:off x="1442766" y="2640970"/>
            <a:ext cx="6258468" cy="2031990"/>
            <a:chOff x="1676400" y="1491097"/>
            <a:chExt cx="6258468" cy="2031990"/>
          </a:xfrm>
        </p:grpSpPr>
        <p:pic>
          <p:nvPicPr>
            <p:cNvPr id="3" name="Picture 2">
              <a:hlinkClick r:id="rId13"/>
              <a:extLst>
                <a:ext uri="{FF2B5EF4-FFF2-40B4-BE49-F238E27FC236}">
                  <a16:creationId xmlns:a16="http://schemas.microsoft.com/office/drawing/2014/main" id="{D2DE88C3-5627-D71F-BAE8-34226389B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2572" r="2572" b="-16106"/>
            <a:stretch/>
          </p:blipFill>
          <p:spPr>
            <a:xfrm>
              <a:off x="1676400" y="1491097"/>
              <a:ext cx="6258468" cy="20319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9B4A489-DDCA-2230-6BBB-377180DCA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77000" y="3257550"/>
              <a:ext cx="1371600" cy="175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58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946" y="2746095"/>
            <a:ext cx="1493229" cy="299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Buffer Pool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720" y="3044190"/>
            <a:ext cx="2011680" cy="1737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Frames">
            <a:extLst>
              <a:ext uri="{FF2B5EF4-FFF2-40B4-BE49-F238E27FC236}">
                <a16:creationId xmlns:a16="http://schemas.microsoft.com/office/drawing/2014/main" id="{3817619A-E211-4A70-9C95-F28EF1A297D7}"/>
              </a:ext>
            </a:extLst>
          </p:cNvPr>
          <p:cNvGrpSpPr/>
          <p:nvPr/>
        </p:nvGrpSpPr>
        <p:grpSpPr>
          <a:xfrm>
            <a:off x="2803604" y="3139770"/>
            <a:ext cx="1828800" cy="1556055"/>
            <a:chOff x="2803604" y="3292170"/>
            <a:chExt cx="1828800" cy="1556055"/>
          </a:xfrm>
        </p:grpSpPr>
        <p:sp>
          <p:nvSpPr>
            <p:cNvPr id="56" name="Page">
              <a:extLst>
                <a:ext uri="{FF2B5EF4-FFF2-40B4-BE49-F238E27FC236}">
                  <a16:creationId xmlns:a16="http://schemas.microsoft.com/office/drawing/2014/main" id="{910A9136-12BF-4A02-8FA6-A10AE7FA1628}"/>
                </a:ext>
              </a:extLst>
            </p:cNvPr>
            <p:cNvSpPr/>
            <p:nvPr/>
          </p:nvSpPr>
          <p:spPr>
            <a:xfrm>
              <a:off x="2803604" y="3292170"/>
              <a:ext cx="1828800" cy="4572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7" name="Page">
              <a:extLst>
                <a:ext uri="{FF2B5EF4-FFF2-40B4-BE49-F238E27FC236}">
                  <a16:creationId xmlns:a16="http://schemas.microsoft.com/office/drawing/2014/main" id="{274BDBE1-DA44-4ABA-8B79-19D7E36DE10B}"/>
                </a:ext>
              </a:extLst>
            </p:cNvPr>
            <p:cNvSpPr/>
            <p:nvPr/>
          </p:nvSpPr>
          <p:spPr>
            <a:xfrm>
              <a:off x="2803604" y="3841208"/>
              <a:ext cx="1828800" cy="4572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8" name="Page">
              <a:extLst>
                <a:ext uri="{FF2B5EF4-FFF2-40B4-BE49-F238E27FC236}">
                  <a16:creationId xmlns:a16="http://schemas.microsoft.com/office/drawing/2014/main" id="{05E7025B-363F-4C1D-AE25-A48545EC6CF0}"/>
                </a:ext>
              </a:extLst>
            </p:cNvPr>
            <p:cNvSpPr/>
            <p:nvPr/>
          </p:nvSpPr>
          <p:spPr>
            <a:xfrm>
              <a:off x="2803604" y="4390245"/>
              <a:ext cx="1828800" cy="45798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804160" y="3142945"/>
            <a:ext cx="18288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t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04160" y="3688659"/>
            <a:ext cx="18288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t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804160" y="4234373"/>
            <a:ext cx="18288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t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Sharing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433" y="1069695"/>
            <a:ext cx="1494255" cy="299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Disk Pages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1720" y="1367790"/>
            <a:ext cx="2011680" cy="3383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233160" y="1466545"/>
            <a:ext cx="1828800" cy="3185770"/>
            <a:chOff x="5269571" y="1595780"/>
            <a:chExt cx="1828800" cy="3185770"/>
          </a:xfrm>
          <a:solidFill>
            <a:schemeClr val="accent6"/>
          </a:solidFill>
        </p:grpSpPr>
        <p:sp>
          <p:nvSpPr>
            <p:cNvPr id="10" name="Rectangle 9"/>
            <p:cNvSpPr/>
            <p:nvPr/>
          </p:nvSpPr>
          <p:spPr>
            <a:xfrm>
              <a:off x="5269571" y="1595780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69571" y="2141494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69571" y="2687208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page2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69571" y="3232922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page3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69571" y="3778636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page4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69571" y="4324350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page5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93286" y="1254405"/>
            <a:ext cx="3791292" cy="424732"/>
            <a:chOff x="-36575" y="1126927"/>
            <a:chExt cx="3352800" cy="424732"/>
          </a:xfrm>
        </p:grpSpPr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90145" y="1154627"/>
              <a:ext cx="292608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SELECT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SUM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en-US" sz="20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val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FROM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</a:t>
              </a:r>
            </a:p>
          </p:txBody>
        </p:sp>
        <p:sp>
          <p:nvSpPr>
            <p:cNvPr id="39" name="TextBox 15"/>
            <p:cNvSpPr txBox="1">
              <a:spLocks noChangeArrowheads="1"/>
            </p:cNvSpPr>
            <p:nvPr/>
          </p:nvSpPr>
          <p:spPr bwMode="auto">
            <a:xfrm>
              <a:off x="-36575" y="1126927"/>
              <a:ext cx="448055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400" dirty="0">
                  <a:solidFill>
                    <a:schemeClr val="accent1"/>
                  </a:solidFill>
                </a:rPr>
                <a:t>Q1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3286" y="1787805"/>
            <a:ext cx="3692914" cy="424732"/>
            <a:chOff x="-36575" y="2037490"/>
            <a:chExt cx="3352800" cy="424732"/>
          </a:xfrm>
        </p:grpSpPr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390145" y="2065190"/>
              <a:ext cx="292608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SELECT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AVG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en-US" sz="20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val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FROM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</a:t>
              </a:r>
            </a:p>
          </p:txBody>
        </p:sp>
        <p:sp>
          <p:nvSpPr>
            <p:cNvPr id="40" name="TextBox 15"/>
            <p:cNvSpPr txBox="1">
              <a:spLocks noChangeArrowheads="1"/>
            </p:cNvSpPr>
            <p:nvPr/>
          </p:nvSpPr>
          <p:spPr bwMode="auto">
            <a:xfrm>
              <a:off x="-36575" y="2037490"/>
              <a:ext cx="447141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400" dirty="0">
                  <a:solidFill>
                    <a:srgbClr val="474866"/>
                  </a:solidFill>
                </a:rPr>
                <a:t>Q2</a:t>
              </a:r>
              <a:endParaRPr lang="en-US" dirty="0">
                <a:solidFill>
                  <a:srgbClr val="474866"/>
                </a:solidFill>
              </a:endParaRPr>
            </a:p>
          </p:txBody>
        </p:sp>
      </p:grpSp>
      <p:grpSp>
        <p:nvGrpSpPr>
          <p:cNvPr id="44" name="Q1 Arrow"/>
          <p:cNvGrpSpPr/>
          <p:nvPr/>
        </p:nvGrpSpPr>
        <p:grpSpPr>
          <a:xfrm>
            <a:off x="5474629" y="1450695"/>
            <a:ext cx="822960" cy="457200"/>
            <a:chOff x="4511040" y="1581150"/>
            <a:chExt cx="822960" cy="457200"/>
          </a:xfrm>
        </p:grpSpPr>
        <p:sp>
          <p:nvSpPr>
            <p:cNvPr id="25" name="Right Arrow 24"/>
            <p:cNvSpPr/>
            <p:nvPr/>
          </p:nvSpPr>
          <p:spPr>
            <a:xfrm>
              <a:off x="4876800" y="1581150"/>
              <a:ext cx="457200" cy="4572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15"/>
            <p:cNvSpPr txBox="1">
              <a:spLocks noChangeArrowheads="1"/>
            </p:cNvSpPr>
            <p:nvPr/>
          </p:nvSpPr>
          <p:spPr bwMode="auto">
            <a:xfrm>
              <a:off x="4511040" y="1625085"/>
              <a:ext cx="36576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i="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Q1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804160" y="3142945"/>
            <a:ext cx="18288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t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page3</a:t>
            </a:r>
          </a:p>
        </p:txBody>
      </p:sp>
      <p:grpSp>
        <p:nvGrpSpPr>
          <p:cNvPr id="46" name="Q2 Arrow"/>
          <p:cNvGrpSpPr/>
          <p:nvPr/>
        </p:nvGrpSpPr>
        <p:grpSpPr>
          <a:xfrm>
            <a:off x="5464687" y="1450695"/>
            <a:ext cx="822960" cy="457200"/>
            <a:chOff x="4511040" y="1581150"/>
            <a:chExt cx="822960" cy="457200"/>
          </a:xfrm>
        </p:grpSpPr>
        <p:sp>
          <p:nvSpPr>
            <p:cNvPr id="47" name="Right Arrow 46"/>
            <p:cNvSpPr/>
            <p:nvPr/>
          </p:nvSpPr>
          <p:spPr>
            <a:xfrm>
              <a:off x="4876800" y="1581150"/>
              <a:ext cx="457200" cy="457200"/>
            </a:xfrm>
            <a:prstGeom prst="rightArrow">
              <a:avLst/>
            </a:prstGeom>
            <a:solidFill>
              <a:srgbClr val="4748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15"/>
            <p:cNvSpPr txBox="1">
              <a:spLocks noChangeArrowheads="1"/>
            </p:cNvSpPr>
            <p:nvPr/>
          </p:nvSpPr>
          <p:spPr bwMode="auto">
            <a:xfrm>
              <a:off x="4511040" y="1625085"/>
              <a:ext cx="36576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i="0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Q2</a:t>
              </a:r>
            </a:p>
          </p:txBody>
        </p:sp>
      </p:grp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5137519" y="3172518"/>
            <a:ext cx="36576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r>
              <a:rPr lang="en-US" i="0" dirty="0">
                <a:solidFill>
                  <a:srgbClr val="474866"/>
                </a:solidFill>
                <a:latin typeface="Inconsolata" panose="00000509000000000000" pitchFamily="49" charset="0"/>
              </a:rPr>
              <a:t>Q2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804160" y="3688659"/>
            <a:ext cx="18288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t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04160" y="4234373"/>
            <a:ext cx="18288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t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page5</a:t>
            </a:r>
          </a:p>
        </p:txBody>
      </p:sp>
      <p:sp>
        <p:nvSpPr>
          <p:cNvPr id="59" name="Highlight Box">
            <a:extLst>
              <a:ext uri="{FF2B5EF4-FFF2-40B4-BE49-F238E27FC236}">
                <a16:creationId xmlns:a16="http://schemas.microsoft.com/office/drawing/2014/main" id="{0F2C7FE3-9DE7-4A87-86BF-72ED72BF1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048" y="3131702"/>
            <a:ext cx="1828800" cy="452890"/>
          </a:xfrm>
          <a:prstGeom prst="roundRect">
            <a:avLst>
              <a:gd name="adj" fmla="val 4709"/>
            </a:avLst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C394753-7AB1-401B-AA02-7A5EDD4537E2}"/>
              </a:ext>
            </a:extLst>
          </p:cNvPr>
          <p:cNvGrpSpPr/>
          <p:nvPr/>
        </p:nvGrpSpPr>
        <p:grpSpPr>
          <a:xfrm>
            <a:off x="193285" y="1787805"/>
            <a:ext cx="4944233" cy="424732"/>
            <a:chOff x="-36575" y="2037490"/>
            <a:chExt cx="4632960" cy="424732"/>
          </a:xfrm>
        </p:grpSpPr>
        <p:sp>
          <p:nvSpPr>
            <p:cNvPr id="53" name="Text Box 4">
              <a:extLst>
                <a:ext uri="{FF2B5EF4-FFF2-40B4-BE49-F238E27FC236}">
                  <a16:creationId xmlns:a16="http://schemas.microsoft.com/office/drawing/2014/main" id="{540236FA-0E2D-40B8-94CB-88EE8E77B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145" y="2071540"/>
              <a:ext cx="42062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no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SELECT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AVG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en-US" sz="20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val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FROM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 </a:t>
              </a:r>
              <a:r>
                <a:rPr lang="en-US" sz="2000" dirty="0">
                  <a:solidFill>
                    <a:schemeClr val="accent1"/>
                  </a:solidFill>
                </a:rPr>
                <a:t>LIMIT</a:t>
              </a:r>
              <a:r>
                <a:rPr lang="en-US" sz="2000" b="0" dirty="0">
                  <a:solidFill>
                    <a:schemeClr val="accent1"/>
                  </a:solidFill>
                </a:rPr>
                <a:t> 100</a:t>
              </a:r>
            </a:p>
          </p:txBody>
        </p:sp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id="{1315743F-2116-4C6C-BF45-7EACD6788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575" y="2037490"/>
              <a:ext cx="447141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400" dirty="0">
                  <a:solidFill>
                    <a:srgbClr val="474866"/>
                  </a:solidFill>
                </a:rPr>
                <a:t>Q2</a:t>
              </a:r>
              <a:endParaRPr lang="en-US" dirty="0">
                <a:solidFill>
                  <a:srgbClr val="474866"/>
                </a:solidFill>
              </a:endParaRPr>
            </a:p>
          </p:txBody>
        </p:sp>
      </p:grp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EA7B4C57-E569-769A-0E80-AE37F9BF902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2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20988E-6 L 1.11022E-16 0.1185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11852 L 1.11022E-16 0.2222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22223 L 1.11022E-16 0.3259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64198E-7 L -8.33333E-7 0.2071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4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32593 L 1.11022E-16 0.53365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7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20988E-6 L -4.72222E-6 0.22223 " pathEditMode="relative" rAng="0" ptsTypes="AA">
                                      <p:cBhvr>
                                        <p:cTn id="10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45" grpId="0" animBg="1"/>
      <p:bldP spid="45" grpId="1" animBg="1"/>
      <p:bldP spid="49" grpId="0"/>
      <p:bldP spid="49" grpId="1"/>
      <p:bldP spid="49" grpId="2"/>
      <p:bldP spid="50" grpId="0" animBg="1"/>
      <p:bldP spid="50" grpId="1" animBg="1"/>
      <p:bldP spid="52" grpId="0" animBg="1"/>
      <p:bldP spid="52" grpId="1" animBg="1"/>
      <p:bldP spid="59" grpId="0" animBg="1"/>
      <p:bldP spid="5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7AC71A-6B09-43A2-B140-9BBE21B2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Disk-oriented DBMS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621972-74FC-4D60-873C-3371EF3F5EE1}"/>
              </a:ext>
            </a:extLst>
          </p:cNvPr>
          <p:cNvCxnSpPr>
            <a:cxnSpLocks/>
          </p:cNvCxnSpPr>
          <p:nvPr/>
        </p:nvCxnSpPr>
        <p:spPr>
          <a:xfrm>
            <a:off x="332178" y="3093012"/>
            <a:ext cx="8186325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200518A-46C0-4DA4-B6DB-EB55AECCBC9C}"/>
              </a:ext>
            </a:extLst>
          </p:cNvPr>
          <p:cNvGrpSpPr/>
          <p:nvPr/>
        </p:nvGrpSpPr>
        <p:grpSpPr>
          <a:xfrm>
            <a:off x="411378" y="3407328"/>
            <a:ext cx="641131" cy="1262147"/>
            <a:chOff x="1568669" y="3809592"/>
            <a:chExt cx="641131" cy="1262147"/>
          </a:xfrm>
        </p:grpSpPr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853A74D5-25B7-41BA-A71D-8BEE0D09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68669" y="3809592"/>
              <a:ext cx="641131" cy="88537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96D244-CF8C-4AD5-88C4-19D3C55228A9}"/>
                </a:ext>
              </a:extLst>
            </p:cNvPr>
            <p:cNvSpPr txBox="1"/>
            <p:nvPr/>
          </p:nvSpPr>
          <p:spPr>
            <a:xfrm>
              <a:off x="1625540" y="4757807"/>
              <a:ext cx="527388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Disk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51D3B54-58BB-4042-9145-3E5AB7FA1352}"/>
              </a:ext>
            </a:extLst>
          </p:cNvPr>
          <p:cNvGrpSpPr/>
          <p:nvPr/>
        </p:nvGrpSpPr>
        <p:grpSpPr>
          <a:xfrm>
            <a:off x="228600" y="1695787"/>
            <a:ext cx="1006686" cy="1249168"/>
            <a:chOff x="1310302" y="2114550"/>
            <a:chExt cx="1006686" cy="1249168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57BE8DE9-20DB-40DE-B5B7-B9D92F1B3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77162" y="2114550"/>
              <a:ext cx="472966" cy="9144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A2F9B17-4ED9-46FC-9DC4-58706FB4E180}"/>
                </a:ext>
              </a:extLst>
            </p:cNvPr>
            <p:cNvSpPr txBox="1"/>
            <p:nvPr/>
          </p:nvSpPr>
          <p:spPr>
            <a:xfrm>
              <a:off x="1310302" y="3049786"/>
              <a:ext cx="1006686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Memory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C009B63-159B-4FF3-A222-6585CC0FF0B8}"/>
              </a:ext>
            </a:extLst>
          </p:cNvPr>
          <p:cNvSpPr/>
          <p:nvPr/>
        </p:nvSpPr>
        <p:spPr>
          <a:xfrm>
            <a:off x="1708288" y="3287601"/>
            <a:ext cx="5029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endParaRPr lang="en-US" sz="2800" b="1" i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32092-9ACB-4C91-80EF-FA52A7BB0234}"/>
              </a:ext>
            </a:extLst>
          </p:cNvPr>
          <p:cNvSpPr txBox="1"/>
          <p:nvPr/>
        </p:nvSpPr>
        <p:spPr>
          <a:xfrm rot="16200000">
            <a:off x="914550" y="3852868"/>
            <a:ext cx="1284005" cy="2616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20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pPr algn="ctr"/>
            <a:r>
              <a:rPr lang="en-US" dirty="0"/>
              <a:t>Database File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E0B7F4D-5A08-43E5-94BA-42C170347CC4}"/>
              </a:ext>
            </a:extLst>
          </p:cNvPr>
          <p:cNvGrpSpPr/>
          <p:nvPr/>
        </p:nvGrpSpPr>
        <p:grpSpPr>
          <a:xfrm>
            <a:off x="2612083" y="3514827"/>
            <a:ext cx="640080" cy="914400"/>
            <a:chOff x="4724400" y="1577974"/>
            <a:chExt cx="640080" cy="914400"/>
          </a:xfrm>
        </p:grpSpPr>
        <p:sp>
          <p:nvSpPr>
            <p:cNvPr id="8" name="Page">
              <a:extLst>
                <a:ext uri="{FF2B5EF4-FFF2-40B4-BE49-F238E27FC236}">
                  <a16:creationId xmlns:a16="http://schemas.microsoft.com/office/drawing/2014/main" id="{B91D5588-558E-44C7-A440-8CAEC8A1FABC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28" name="Header">
              <a:extLst>
                <a:ext uri="{FF2B5EF4-FFF2-40B4-BE49-F238E27FC236}">
                  <a16:creationId xmlns:a16="http://schemas.microsoft.com/office/drawing/2014/main" id="{7D3BA458-710E-47B7-82F9-CF5F0D4125C1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1FEBB9A-0127-495A-A48A-A94FABCDE7A6}"/>
              </a:ext>
            </a:extLst>
          </p:cNvPr>
          <p:cNvGrpSpPr/>
          <p:nvPr/>
        </p:nvGrpSpPr>
        <p:grpSpPr>
          <a:xfrm>
            <a:off x="1840678" y="3517666"/>
            <a:ext cx="640080" cy="914400"/>
            <a:chOff x="3561390" y="3873560"/>
            <a:chExt cx="640080" cy="9144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08E5F31-DBF9-4411-8368-AED4A32CF43F}"/>
                </a:ext>
              </a:extLst>
            </p:cNvPr>
            <p:cNvSpPr/>
            <p:nvPr/>
          </p:nvSpPr>
          <p:spPr>
            <a:xfrm>
              <a:off x="3561390" y="3873560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Directory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A548C45-09E6-42F9-A060-C4870F525039}"/>
                </a:ext>
              </a:extLst>
            </p:cNvPr>
            <p:cNvGrpSpPr/>
            <p:nvPr/>
          </p:nvGrpSpPr>
          <p:grpSpPr>
            <a:xfrm>
              <a:off x="3616768" y="4086347"/>
              <a:ext cx="529324" cy="604678"/>
              <a:chOff x="5303520" y="1828802"/>
              <a:chExt cx="822960" cy="940115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9CE32A3-5CF3-4C7D-9337-73D3EB10D1DF}"/>
                  </a:ext>
                </a:extLst>
              </p:cNvPr>
              <p:cNvGrpSpPr/>
              <p:nvPr/>
            </p:nvGrpSpPr>
            <p:grpSpPr>
              <a:xfrm>
                <a:off x="5303520" y="1828802"/>
                <a:ext cx="822960" cy="274320"/>
                <a:chOff x="5394960" y="1901190"/>
                <a:chExt cx="822960" cy="274320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68E8E5D-B7B3-45F2-A7D4-E6C7A40A94DF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12E27A1-E6B1-4F35-8B31-EC6E04A5B3C6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E79CE55-960F-45D0-B17A-4ED97CA62D09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70C7C3A-E264-4F65-BF7C-EBD7FF8A93F9}"/>
                  </a:ext>
                </a:extLst>
              </p:cNvPr>
              <p:cNvGrpSpPr/>
              <p:nvPr/>
            </p:nvGrpSpPr>
            <p:grpSpPr>
              <a:xfrm>
                <a:off x="5303520" y="2161700"/>
                <a:ext cx="822960" cy="274320"/>
                <a:chOff x="5394960" y="1901190"/>
                <a:chExt cx="822960" cy="274320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F316A5B-FF6D-4675-A578-FFEEE6E03278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DB87566-D686-47D9-9B44-E88A3D420846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1703BED2-2726-42F1-9994-5BA2ABBD1F95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1FC4B44-12E0-47E5-B191-B6A658F3AC8F}"/>
                  </a:ext>
                </a:extLst>
              </p:cNvPr>
              <p:cNvGrpSpPr/>
              <p:nvPr/>
            </p:nvGrpSpPr>
            <p:grpSpPr>
              <a:xfrm>
                <a:off x="5303520" y="2494597"/>
                <a:ext cx="822960" cy="274320"/>
                <a:chOff x="5394960" y="1901190"/>
                <a:chExt cx="822960" cy="274320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92B2422-C4A4-4F23-8854-3327F44C5010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9F8BC50-B485-4392-9F45-47D087BE6007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B46A1A4-2312-4F10-B892-6E4F4590C4B4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F818CF5-D65D-4843-8483-993B0EBBF6CE}"/>
              </a:ext>
            </a:extLst>
          </p:cNvPr>
          <p:cNvGrpSpPr/>
          <p:nvPr/>
        </p:nvGrpSpPr>
        <p:grpSpPr>
          <a:xfrm>
            <a:off x="3383488" y="3514827"/>
            <a:ext cx="640080" cy="914400"/>
            <a:chOff x="4724400" y="1577974"/>
            <a:chExt cx="640080" cy="914400"/>
          </a:xfrm>
        </p:grpSpPr>
        <p:sp>
          <p:nvSpPr>
            <p:cNvPr id="63" name="Page">
              <a:extLst>
                <a:ext uri="{FF2B5EF4-FFF2-40B4-BE49-F238E27FC236}">
                  <a16:creationId xmlns:a16="http://schemas.microsoft.com/office/drawing/2014/main" id="{97E30EA3-2F15-4CF5-BFA4-2A6AB8350999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64" name="Header">
              <a:extLst>
                <a:ext uri="{FF2B5EF4-FFF2-40B4-BE49-F238E27FC236}">
                  <a16:creationId xmlns:a16="http://schemas.microsoft.com/office/drawing/2014/main" id="{467E2136-7D7D-4169-90EB-1A7B2A753263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3AF907-A665-4519-B305-34C0673FD5D1}"/>
              </a:ext>
            </a:extLst>
          </p:cNvPr>
          <p:cNvGrpSpPr/>
          <p:nvPr/>
        </p:nvGrpSpPr>
        <p:grpSpPr>
          <a:xfrm>
            <a:off x="4154893" y="3514737"/>
            <a:ext cx="640080" cy="914400"/>
            <a:chOff x="4724400" y="1577974"/>
            <a:chExt cx="640080" cy="914400"/>
          </a:xfrm>
        </p:grpSpPr>
        <p:sp>
          <p:nvSpPr>
            <p:cNvPr id="66" name="Page">
              <a:extLst>
                <a:ext uri="{FF2B5EF4-FFF2-40B4-BE49-F238E27FC236}">
                  <a16:creationId xmlns:a16="http://schemas.microsoft.com/office/drawing/2014/main" id="{F1CBACCE-6F3C-4283-8D85-99CC99EADF9C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67" name="Header">
              <a:extLst>
                <a:ext uri="{FF2B5EF4-FFF2-40B4-BE49-F238E27FC236}">
                  <a16:creationId xmlns:a16="http://schemas.microsoft.com/office/drawing/2014/main" id="{0EFDA9A1-F4B9-4BA1-833D-F2E580AF1D1C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D0D2508E-3762-48EF-A360-46625989DAB1}"/>
              </a:ext>
            </a:extLst>
          </p:cNvPr>
          <p:cNvSpPr txBox="1"/>
          <p:nvPr/>
        </p:nvSpPr>
        <p:spPr>
          <a:xfrm>
            <a:off x="6347876" y="347358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646464"/>
                </a:solidFill>
                <a:latin typeface="Inconsolata" panose="00000509000000000000" pitchFamily="49" charset="0"/>
              </a:rPr>
              <a:t>…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D85B069-C1E1-4860-BB1F-C8E207F45224}"/>
              </a:ext>
            </a:extLst>
          </p:cNvPr>
          <p:cNvGrpSpPr/>
          <p:nvPr/>
        </p:nvGrpSpPr>
        <p:grpSpPr>
          <a:xfrm>
            <a:off x="6606166" y="3440412"/>
            <a:ext cx="974947" cy="1005840"/>
            <a:chOff x="7493306" y="3873561"/>
            <a:chExt cx="974947" cy="10058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7A5E9C-ACEC-40F9-B5B3-A50A1AFF2432}"/>
                </a:ext>
              </a:extLst>
            </p:cNvPr>
            <p:cNvSpPr txBox="1"/>
            <p:nvPr/>
          </p:nvSpPr>
          <p:spPr>
            <a:xfrm>
              <a:off x="7920026" y="4271523"/>
              <a:ext cx="548227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>
                  <a:solidFill>
                    <a:srgbClr val="646464"/>
                  </a:solidFill>
                  <a:latin typeface="Proxima Nova Rg" panose="02000506030000020004" pitchFamily="50" charset="0"/>
                </a:defRPr>
              </a:lvl1pPr>
            </a:lstStyle>
            <a:p>
              <a:r>
                <a:rPr lang="en-US" b="1" i="1" dirty="0">
                  <a:latin typeface="Crimson Text" panose="02000503000000000000" pitchFamily="2" charset="0"/>
                </a:rPr>
                <a:t>Pages</a:t>
              </a:r>
            </a:p>
          </p:txBody>
        </p: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555A1515-66E3-4D21-BFB0-516C775407B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93306" y="3873561"/>
              <a:ext cx="365760" cy="1005840"/>
            </a:xfrm>
            <a:prstGeom prst="rightBrace">
              <a:avLst>
                <a:gd name="adj1" fmla="val 8339"/>
                <a:gd name="adj2" fmla="val 50000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solidFill>
                  <a:srgbClr val="F76D6D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D1DC587-D586-45F2-8114-77FF0E899B43}"/>
              </a:ext>
            </a:extLst>
          </p:cNvPr>
          <p:cNvGrpSpPr/>
          <p:nvPr/>
        </p:nvGrpSpPr>
        <p:grpSpPr>
          <a:xfrm>
            <a:off x="1425747" y="1526823"/>
            <a:ext cx="2842861" cy="1371600"/>
            <a:chOff x="1594044" y="1754309"/>
            <a:chExt cx="2842861" cy="137160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F2B78D3-DE25-4EDD-8252-4A39A25F37B0}"/>
                </a:ext>
              </a:extLst>
            </p:cNvPr>
            <p:cNvSpPr txBox="1"/>
            <p:nvPr/>
          </p:nvSpPr>
          <p:spPr>
            <a:xfrm rot="16200000">
              <a:off x="1157386" y="2309305"/>
              <a:ext cx="1134926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pPr algn="ctr"/>
              <a:r>
                <a:rPr lang="en-US" dirty="0"/>
                <a:t>Buffer Pool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EBE950-EBC7-4D4E-AA26-06D2CD2F80D1}"/>
                </a:ext>
              </a:extLst>
            </p:cNvPr>
            <p:cNvSpPr/>
            <p:nvPr/>
          </p:nvSpPr>
          <p:spPr>
            <a:xfrm>
              <a:off x="1876585" y="1754309"/>
              <a:ext cx="256032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05A2323-AC62-47C5-ADD8-0309F2AA9ABF}"/>
              </a:ext>
            </a:extLst>
          </p:cNvPr>
          <p:cNvGrpSpPr/>
          <p:nvPr/>
        </p:nvGrpSpPr>
        <p:grpSpPr>
          <a:xfrm>
            <a:off x="4926298" y="3514827"/>
            <a:ext cx="640080" cy="914400"/>
            <a:chOff x="4724400" y="1577974"/>
            <a:chExt cx="640080" cy="914400"/>
          </a:xfrm>
        </p:grpSpPr>
        <p:sp>
          <p:nvSpPr>
            <p:cNvPr id="86" name="Page">
              <a:extLst>
                <a:ext uri="{FF2B5EF4-FFF2-40B4-BE49-F238E27FC236}">
                  <a16:creationId xmlns:a16="http://schemas.microsoft.com/office/drawing/2014/main" id="{DE4D7805-D19E-4AE5-8738-04419493A620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  <p:sp>
          <p:nvSpPr>
            <p:cNvPr id="87" name="Header">
              <a:extLst>
                <a:ext uri="{FF2B5EF4-FFF2-40B4-BE49-F238E27FC236}">
                  <a16:creationId xmlns:a16="http://schemas.microsoft.com/office/drawing/2014/main" id="{28342D0E-79CB-47F1-B262-DCD3621E93A6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18F0049-77B6-4CCD-B6FA-A5F41C0FBC05}"/>
              </a:ext>
            </a:extLst>
          </p:cNvPr>
          <p:cNvGrpSpPr/>
          <p:nvPr/>
        </p:nvGrpSpPr>
        <p:grpSpPr>
          <a:xfrm>
            <a:off x="5697704" y="3514737"/>
            <a:ext cx="640080" cy="914400"/>
            <a:chOff x="4724400" y="1577974"/>
            <a:chExt cx="640080" cy="914400"/>
          </a:xfrm>
        </p:grpSpPr>
        <p:sp>
          <p:nvSpPr>
            <p:cNvPr id="89" name="Page">
              <a:extLst>
                <a:ext uri="{FF2B5EF4-FFF2-40B4-BE49-F238E27FC236}">
                  <a16:creationId xmlns:a16="http://schemas.microsoft.com/office/drawing/2014/main" id="{3D6AFEDC-B5B1-44AE-948E-647019F6672B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5</a:t>
              </a:r>
            </a:p>
          </p:txBody>
        </p:sp>
        <p:sp>
          <p:nvSpPr>
            <p:cNvPr id="90" name="Header">
              <a:extLst>
                <a:ext uri="{FF2B5EF4-FFF2-40B4-BE49-F238E27FC236}">
                  <a16:creationId xmlns:a16="http://schemas.microsoft.com/office/drawing/2014/main" id="{C553FB89-4776-4AD1-9394-5EC7505CDE5F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9C5A3F94-3CAC-4C5D-8016-FA94A6CC33DD}"/>
              </a:ext>
            </a:extLst>
          </p:cNvPr>
          <p:cNvCxnSpPr>
            <a:cxnSpLocks/>
            <a:stCxn id="142" idx="1"/>
            <a:endCxn id="75" idx="3"/>
          </p:cNvCxnSpPr>
          <p:nvPr/>
        </p:nvCxnSpPr>
        <p:spPr>
          <a:xfrm rot="10800000" flipV="1">
            <a:off x="1556553" y="1212815"/>
            <a:ext cx="4721609" cy="432345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49C7BD9F-A173-45D6-AAC6-5AF22FF9E693}"/>
              </a:ext>
            </a:extLst>
          </p:cNvPr>
          <p:cNvSpPr txBox="1"/>
          <p:nvPr/>
        </p:nvSpPr>
        <p:spPr>
          <a:xfrm>
            <a:off x="4646541" y="1016000"/>
            <a:ext cx="965009" cy="1831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1" dirty="0">
                <a:solidFill>
                  <a:srgbClr val="C30037"/>
                </a:solidFill>
                <a:latin typeface="+mj-lt"/>
              </a:rPr>
              <a:t>Get Page #2</a:t>
            </a:r>
          </a:p>
        </p:txBody>
      </p:sp>
      <p:sp>
        <p:nvSpPr>
          <p:cNvPr id="107" name="Right Arrow 6">
            <a:extLst>
              <a:ext uri="{FF2B5EF4-FFF2-40B4-BE49-F238E27FC236}">
                <a16:creationId xmlns:a16="http://schemas.microsoft.com/office/drawing/2014/main" id="{F67A6511-38AD-400B-8F02-646642B1E03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82836" y="2999584"/>
            <a:ext cx="457200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Inconsolata" panose="00000509000000000000" pitchFamily="49" charset="0"/>
            </a:endParaRPr>
          </a:p>
        </p:txBody>
      </p:sp>
      <p:grpSp>
        <p:nvGrpSpPr>
          <p:cNvPr id="108" name="MEM-PAGEDIR">
            <a:extLst>
              <a:ext uri="{FF2B5EF4-FFF2-40B4-BE49-F238E27FC236}">
                <a16:creationId xmlns:a16="http://schemas.microsoft.com/office/drawing/2014/main" id="{AE912CD2-FC34-4520-A26B-243FA2555847}"/>
              </a:ext>
            </a:extLst>
          </p:cNvPr>
          <p:cNvGrpSpPr/>
          <p:nvPr/>
        </p:nvGrpSpPr>
        <p:grpSpPr>
          <a:xfrm>
            <a:off x="1840678" y="1755423"/>
            <a:ext cx="640080" cy="914400"/>
            <a:chOff x="3561390" y="3873560"/>
            <a:chExt cx="640080" cy="91440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A5C29E3-C5BE-4238-B4CB-F3B8C913A4E7}"/>
                </a:ext>
              </a:extLst>
            </p:cNvPr>
            <p:cNvSpPr/>
            <p:nvPr/>
          </p:nvSpPr>
          <p:spPr>
            <a:xfrm>
              <a:off x="3561390" y="3873560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Directory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2C4EF1E-136B-48CD-AA00-9F4D991BDE0B}"/>
                </a:ext>
              </a:extLst>
            </p:cNvPr>
            <p:cNvGrpSpPr/>
            <p:nvPr/>
          </p:nvGrpSpPr>
          <p:grpSpPr>
            <a:xfrm>
              <a:off x="3616768" y="4086347"/>
              <a:ext cx="529324" cy="604678"/>
              <a:chOff x="5303520" y="1828802"/>
              <a:chExt cx="822960" cy="940115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B4E52C8F-8D7F-4A5C-9195-05CB3261879D}"/>
                  </a:ext>
                </a:extLst>
              </p:cNvPr>
              <p:cNvGrpSpPr/>
              <p:nvPr/>
            </p:nvGrpSpPr>
            <p:grpSpPr>
              <a:xfrm>
                <a:off x="5303520" y="1828802"/>
                <a:ext cx="822960" cy="274320"/>
                <a:chOff x="5394960" y="1901190"/>
                <a:chExt cx="822960" cy="274320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D0E56785-317E-4A28-8630-4502CD81F9FE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A13C7D10-6B07-4CA8-9682-9DF34825E4C3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70D2C47-1CEB-43E5-BF51-7BF1D7ED1089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D9D2D23A-6F49-4786-B2E0-EC5821986101}"/>
                  </a:ext>
                </a:extLst>
              </p:cNvPr>
              <p:cNvGrpSpPr/>
              <p:nvPr/>
            </p:nvGrpSpPr>
            <p:grpSpPr>
              <a:xfrm>
                <a:off x="5303520" y="2161700"/>
                <a:ext cx="822960" cy="274320"/>
                <a:chOff x="5394960" y="1901190"/>
                <a:chExt cx="822960" cy="274320"/>
              </a:xfrm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C9E5F96E-D589-4AC1-B7AD-062D92604CC2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1ADF9D46-B35D-4CB9-B250-FA239490CA1E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39C00C3A-019A-4048-99BC-8CB3E60A3B8E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23651D1-C8C8-4F5E-9C49-0124CFCA61A6}"/>
                  </a:ext>
                </a:extLst>
              </p:cNvPr>
              <p:cNvGrpSpPr/>
              <p:nvPr/>
            </p:nvGrpSpPr>
            <p:grpSpPr>
              <a:xfrm>
                <a:off x="5303520" y="2494597"/>
                <a:ext cx="822960" cy="274320"/>
                <a:chOff x="5394960" y="1901190"/>
                <a:chExt cx="822960" cy="274320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F770D4B-19E8-4564-9739-5FC06B2814EF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49A9E567-8E92-4BEF-AA33-6C7A677CD4D2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92AB159E-7C3F-4185-B7EE-5AD36AD472AA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</p:grpSp>
      </p:grpSp>
      <p:grpSp>
        <p:nvGrpSpPr>
          <p:cNvPr id="130" name="FRAMES">
            <a:extLst>
              <a:ext uri="{FF2B5EF4-FFF2-40B4-BE49-F238E27FC236}">
                <a16:creationId xmlns:a16="http://schemas.microsoft.com/office/drawing/2014/main" id="{22D0A6FB-65AD-4097-901E-615DED19DF3F}"/>
              </a:ext>
            </a:extLst>
          </p:cNvPr>
          <p:cNvGrpSpPr/>
          <p:nvPr/>
        </p:nvGrpSpPr>
        <p:grpSpPr>
          <a:xfrm>
            <a:off x="1840678" y="1755423"/>
            <a:ext cx="2182863" cy="914400"/>
            <a:chOff x="2008975" y="1982909"/>
            <a:chExt cx="2182863" cy="914400"/>
          </a:xfrm>
        </p:grpSpPr>
        <p:sp>
          <p:nvSpPr>
            <p:cNvPr id="127" name="FRAME">
              <a:extLst>
                <a:ext uri="{FF2B5EF4-FFF2-40B4-BE49-F238E27FC236}">
                  <a16:creationId xmlns:a16="http://schemas.microsoft.com/office/drawing/2014/main" id="{012D4592-D543-4B60-89BB-03332F34D67C}"/>
                </a:ext>
              </a:extLst>
            </p:cNvPr>
            <p:cNvSpPr/>
            <p:nvPr/>
          </p:nvSpPr>
          <p:spPr>
            <a:xfrm>
              <a:off x="2008975" y="1982909"/>
              <a:ext cx="640080" cy="9144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8" name="FRAME">
              <a:extLst>
                <a:ext uri="{FF2B5EF4-FFF2-40B4-BE49-F238E27FC236}">
                  <a16:creationId xmlns:a16="http://schemas.microsoft.com/office/drawing/2014/main" id="{25B772C3-FCCD-4D2E-8787-B695A7E77E70}"/>
                </a:ext>
              </a:extLst>
            </p:cNvPr>
            <p:cNvSpPr/>
            <p:nvPr/>
          </p:nvSpPr>
          <p:spPr>
            <a:xfrm>
              <a:off x="2779289" y="1982909"/>
              <a:ext cx="640080" cy="9144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9" name="FRAME">
              <a:extLst>
                <a:ext uri="{FF2B5EF4-FFF2-40B4-BE49-F238E27FC236}">
                  <a16:creationId xmlns:a16="http://schemas.microsoft.com/office/drawing/2014/main" id="{54CFA1FA-D84C-4EA7-A2F1-8096EFAC367E}"/>
                </a:ext>
              </a:extLst>
            </p:cNvPr>
            <p:cNvSpPr/>
            <p:nvPr/>
          </p:nvSpPr>
          <p:spPr>
            <a:xfrm>
              <a:off x="3551758" y="1982909"/>
              <a:ext cx="640080" cy="9144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135" name="Connector: Curved 134">
            <a:extLst>
              <a:ext uri="{FF2B5EF4-FFF2-40B4-BE49-F238E27FC236}">
                <a16:creationId xmlns:a16="http://schemas.microsoft.com/office/drawing/2014/main" id="{2748D884-CCB6-47E8-90FC-1AD367E71158}"/>
              </a:ext>
            </a:extLst>
          </p:cNvPr>
          <p:cNvCxnSpPr>
            <a:cxnSpLocks/>
            <a:stCxn id="128" idx="0"/>
            <a:endCxn id="139" idx="1"/>
          </p:cNvCxnSpPr>
          <p:nvPr/>
        </p:nvCxnSpPr>
        <p:spPr>
          <a:xfrm rot="5400000" flipH="1" flipV="1">
            <a:off x="4409296" y="-113441"/>
            <a:ext cx="390600" cy="3347129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magnets" hidden="1">
            <a:extLst>
              <a:ext uri="{FF2B5EF4-FFF2-40B4-BE49-F238E27FC236}">
                <a16:creationId xmlns:a16="http://schemas.microsoft.com/office/drawing/2014/main" id="{ED4F8F9E-EE89-4C5A-B83A-3EB5CFADCC8C}"/>
              </a:ext>
            </a:extLst>
          </p:cNvPr>
          <p:cNvGrpSpPr/>
          <p:nvPr/>
        </p:nvGrpSpPr>
        <p:grpSpPr>
          <a:xfrm>
            <a:off x="4087460" y="1126473"/>
            <a:ext cx="2361844" cy="683277"/>
            <a:chOff x="4087460" y="1278873"/>
            <a:chExt cx="2361844" cy="683277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A58F050-0D66-4846-A2FF-79B7D78BAE4C}"/>
                </a:ext>
              </a:extLst>
            </p:cNvPr>
            <p:cNvSpPr/>
            <p:nvPr/>
          </p:nvSpPr>
          <p:spPr>
            <a:xfrm>
              <a:off x="4087460" y="1617306"/>
              <a:ext cx="171143" cy="1755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6D70708-A8AF-4875-8F11-CF60308760A0}"/>
                </a:ext>
              </a:extLst>
            </p:cNvPr>
            <p:cNvSpPr/>
            <p:nvPr/>
          </p:nvSpPr>
          <p:spPr>
            <a:xfrm>
              <a:off x="4087460" y="1786631"/>
              <a:ext cx="171143" cy="1755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21EF2C9-E9E5-4863-B02A-854BCFFC099A}"/>
                </a:ext>
              </a:extLst>
            </p:cNvPr>
            <p:cNvSpPr/>
            <p:nvPr/>
          </p:nvSpPr>
          <p:spPr>
            <a:xfrm>
              <a:off x="6278161" y="1430880"/>
              <a:ext cx="171143" cy="172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EB23EA1-19CD-42CD-B241-FBADB70C8BF6}"/>
                </a:ext>
              </a:extLst>
            </p:cNvPr>
            <p:cNvSpPr/>
            <p:nvPr/>
          </p:nvSpPr>
          <p:spPr>
            <a:xfrm>
              <a:off x="6278161" y="1278873"/>
              <a:ext cx="171143" cy="172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715F986E-737A-48A8-B03E-D83D6381D682}"/>
              </a:ext>
            </a:extLst>
          </p:cNvPr>
          <p:cNvSpPr txBox="1"/>
          <p:nvPr/>
        </p:nvSpPr>
        <p:spPr>
          <a:xfrm>
            <a:off x="4646541" y="1428750"/>
            <a:ext cx="1453924" cy="1831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1" dirty="0">
                <a:solidFill>
                  <a:srgbClr val="C30037"/>
                </a:solidFill>
                <a:latin typeface="+mj-lt"/>
              </a:rPr>
              <a:t>Pointer to Page #2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BC9471-123F-99FA-B582-70D51036474E}"/>
              </a:ext>
            </a:extLst>
          </p:cNvPr>
          <p:cNvGrpSpPr/>
          <p:nvPr/>
        </p:nvGrpSpPr>
        <p:grpSpPr>
          <a:xfrm>
            <a:off x="6155744" y="819150"/>
            <a:ext cx="1921456" cy="914400"/>
            <a:chOff x="6405478" y="1042145"/>
            <a:chExt cx="1921456" cy="9144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6B323FF-DA62-D7D6-72FF-4A36EB12C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05478" y="1042145"/>
              <a:ext cx="923316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2725B6-1D2C-4B81-CA17-FE7ABEAA9784}"/>
                </a:ext>
              </a:extLst>
            </p:cNvPr>
            <p:cNvSpPr txBox="1"/>
            <p:nvPr/>
          </p:nvSpPr>
          <p:spPr>
            <a:xfrm>
              <a:off x="7376353" y="1245430"/>
              <a:ext cx="950581" cy="50783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Execution</a:t>
              </a:r>
              <a:br>
                <a:rPr lang="en-US" sz="2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</a:br>
              <a:r>
                <a:rPr lang="en-US" sz="2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Engine</a:t>
              </a:r>
            </a:p>
          </p:txBody>
        </p:sp>
      </p:grp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6D202961-1C47-528B-58BC-905F6B45DBC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29" name="Connector: Curved 3">
            <a:extLst>
              <a:ext uri="{FF2B5EF4-FFF2-40B4-BE49-F238E27FC236}">
                <a16:creationId xmlns:a16="http://schemas.microsoft.com/office/drawing/2014/main" id="{02608148-02CC-3F52-2406-3AB44E2E7C1C}"/>
              </a:ext>
            </a:extLst>
          </p:cNvPr>
          <p:cNvCxnSpPr>
            <a:cxnSpLocks/>
            <a:stCxn id="63" idx="0"/>
            <a:endCxn id="78" idx="2"/>
          </p:cNvCxnSpPr>
          <p:nvPr/>
        </p:nvCxnSpPr>
        <p:spPr>
          <a:xfrm rot="16200000" flipV="1">
            <a:off x="2894357" y="2705656"/>
            <a:ext cx="845004" cy="773338"/>
          </a:xfrm>
          <a:prstGeom prst="bentConnector3">
            <a:avLst>
              <a:gd name="adj1" fmla="val 58266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8F7702B-7D92-0311-0C57-4F8057219294}"/>
              </a:ext>
            </a:extLst>
          </p:cNvPr>
          <p:cNvGrpSpPr/>
          <p:nvPr/>
        </p:nvGrpSpPr>
        <p:grpSpPr>
          <a:xfrm>
            <a:off x="4167746" y="1709703"/>
            <a:ext cx="1152881" cy="1005840"/>
            <a:chOff x="7493306" y="3873561"/>
            <a:chExt cx="1152881" cy="100584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DB4BFC-8A4C-F1FA-AD0B-766F8D07DD09}"/>
                </a:ext>
              </a:extLst>
            </p:cNvPr>
            <p:cNvSpPr txBox="1"/>
            <p:nvPr/>
          </p:nvSpPr>
          <p:spPr>
            <a:xfrm>
              <a:off x="7920026" y="4271523"/>
              <a:ext cx="726161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>
                  <a:solidFill>
                    <a:srgbClr val="646464"/>
                  </a:solidFill>
                  <a:latin typeface="Proxima Nova Rg" panose="02000506030000020004" pitchFamily="50" charset="0"/>
                </a:defRPr>
              </a:lvl1pPr>
            </a:lstStyle>
            <a:p>
              <a:r>
                <a:rPr lang="en-US" b="1" i="1" dirty="0">
                  <a:latin typeface="Crimson Text" panose="02000503000000000000" pitchFamily="2" charset="0"/>
                </a:rPr>
                <a:t>Frames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B4D46C68-3E54-2DFE-874E-C8ED7DEEE62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93306" y="3873561"/>
              <a:ext cx="365760" cy="1005840"/>
            </a:xfrm>
            <a:prstGeom prst="rightBrace">
              <a:avLst>
                <a:gd name="adj1" fmla="val 8339"/>
                <a:gd name="adj2" fmla="val 50000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solidFill>
                  <a:srgbClr val="F76D6D"/>
                </a:solidFill>
              </a:endParaRPr>
            </a:p>
          </p:txBody>
        </p:sp>
      </p:grpSp>
      <p:grpSp>
        <p:nvGrpSpPr>
          <p:cNvPr id="126" name="MEM-PAGE2 1">
            <a:extLst>
              <a:ext uri="{FF2B5EF4-FFF2-40B4-BE49-F238E27FC236}">
                <a16:creationId xmlns:a16="http://schemas.microsoft.com/office/drawing/2014/main" id="{C83DE658-C14D-4646-BD6F-7906C2BE8143}"/>
              </a:ext>
            </a:extLst>
          </p:cNvPr>
          <p:cNvGrpSpPr/>
          <p:nvPr/>
        </p:nvGrpSpPr>
        <p:grpSpPr>
          <a:xfrm>
            <a:off x="2610150" y="1755423"/>
            <a:ext cx="640080" cy="914400"/>
            <a:chOff x="2804945" y="1923363"/>
            <a:chExt cx="640080" cy="914400"/>
          </a:xfrm>
        </p:grpSpPr>
        <p:sp>
          <p:nvSpPr>
            <p:cNvPr id="78" name="Page">
              <a:extLst>
                <a:ext uri="{FF2B5EF4-FFF2-40B4-BE49-F238E27FC236}">
                  <a16:creationId xmlns:a16="http://schemas.microsoft.com/office/drawing/2014/main" id="{11264445-A43F-4777-A530-8FC8091EA42E}"/>
                </a:ext>
              </a:extLst>
            </p:cNvPr>
            <p:cNvSpPr/>
            <p:nvPr/>
          </p:nvSpPr>
          <p:spPr>
            <a:xfrm>
              <a:off x="2804945" y="1923363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79" name="Header">
              <a:extLst>
                <a:ext uri="{FF2B5EF4-FFF2-40B4-BE49-F238E27FC236}">
                  <a16:creationId xmlns:a16="http://schemas.microsoft.com/office/drawing/2014/main" id="{54663128-A766-4B9B-A3DA-E1CEB33177A0}"/>
                </a:ext>
              </a:extLst>
            </p:cNvPr>
            <p:cNvSpPr/>
            <p:nvPr/>
          </p:nvSpPr>
          <p:spPr>
            <a:xfrm>
              <a:off x="2804945" y="1923363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2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06" grpId="0"/>
      <p:bldP spid="107" grpId="0" animBg="1"/>
      <p:bldP spid="1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6ED4E1-0A09-4B54-8357-C73466BA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Pool Bypass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A19F3-7067-482D-AC2D-90D2D31B5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sequential scan operator will not store fetched pages in the buffer pool to avoid overhead.</a:t>
            </a:r>
          </a:p>
          <a:p>
            <a:pPr lvl="1"/>
            <a:r>
              <a:rPr lang="en-US" dirty="0"/>
              <a:t>Memory is local to running query.</a:t>
            </a:r>
          </a:p>
          <a:p>
            <a:pPr lvl="1"/>
            <a:r>
              <a:rPr lang="en-US" dirty="0"/>
              <a:t>Works well if operator needs to read a large sequence of pages that are contiguous on disk.</a:t>
            </a:r>
          </a:p>
          <a:p>
            <a:pPr lvl="1"/>
            <a:r>
              <a:rPr lang="en-US" dirty="0"/>
              <a:t>Can also be used for temporary data (sorting, joins).</a:t>
            </a:r>
          </a:p>
          <a:p>
            <a:endParaRPr lang="en-US" sz="1200" dirty="0"/>
          </a:p>
          <a:p>
            <a:r>
              <a:rPr lang="en-US" dirty="0"/>
              <a:t>Called "</a:t>
            </a:r>
            <a:r>
              <a:rPr lang="en-US" dirty="0">
                <a:hlinkClick r:id="rId3"/>
              </a:rPr>
              <a:t>Light Scans</a:t>
            </a:r>
            <a:r>
              <a:rPr lang="en-US" dirty="0"/>
              <a:t>" in Informix.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174908-DC1F-42B1-9C7C-99DA3C339BB4}"/>
              </a:ext>
            </a:extLst>
          </p:cNvPr>
          <p:cNvGrpSpPr/>
          <p:nvPr/>
        </p:nvGrpSpPr>
        <p:grpSpPr>
          <a:xfrm>
            <a:off x="1634716" y="4312827"/>
            <a:ext cx="5874569" cy="367784"/>
            <a:chOff x="876300" y="4312827"/>
            <a:chExt cx="5874569" cy="367784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87FE7ECB-1B95-4BF5-9847-EEA578B6C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22069" y="4316415"/>
              <a:ext cx="1828800" cy="36060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417E43BA-0A49-4816-A92A-C525A6D52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6300" y="4379488"/>
              <a:ext cx="1828800" cy="234462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D444A51-E206-4E4F-8FDC-C8CB0814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64630" y="4312827"/>
              <a:ext cx="1697909" cy="367784"/>
            </a:xfrm>
            <a:prstGeom prst="rect">
              <a:avLst/>
            </a:prstGeom>
          </p:spPr>
        </p:pic>
      </p:grpSp>
      <p:sp>
        <p:nvSpPr>
          <p:cNvPr id="10" name="Slide Number Placeholder 3" descr=" 5">
            <a:extLst>
              <a:ext uri="{FF2B5EF4-FFF2-40B4-BE49-F238E27FC236}">
                <a16:creationId xmlns:a16="http://schemas.microsoft.com/office/drawing/2014/main" id="{5E3D63B2-8909-473F-2CB8-C4A374BA65D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09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04EDDE-021F-4A8B-ADA1-9787CDAF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572E9-E9B4-4107-AC95-99271BDC6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can almost always manage memory better than the OS.</a:t>
            </a:r>
          </a:p>
          <a:p>
            <a:endParaRPr lang="en-US" sz="1200" dirty="0"/>
          </a:p>
          <a:p>
            <a:r>
              <a:rPr lang="en-US" dirty="0"/>
              <a:t>Leverage the semantics about the query plan to make better decisions:</a:t>
            </a:r>
          </a:p>
          <a:p>
            <a:pPr lvl="1"/>
            <a:r>
              <a:rPr lang="en-US" dirty="0"/>
              <a:t>Evictions</a:t>
            </a:r>
          </a:p>
          <a:p>
            <a:pPr lvl="1"/>
            <a:r>
              <a:rPr lang="en-US" dirty="0"/>
              <a:t>Allocations</a:t>
            </a:r>
          </a:p>
          <a:p>
            <a:pPr lvl="1"/>
            <a:r>
              <a:rPr lang="en-US" dirty="0"/>
              <a:t>Pre-fetching</a:t>
            </a:r>
          </a:p>
          <a:p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4BA33A56-D392-959D-DA5F-9CC1D24C4E9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6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15B16-D2E3-4D6F-ABDC-AA5E5F24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2332B-C28E-4CEC-8083-D21E0297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Wrapping up storage...</a:t>
            </a:r>
          </a:p>
          <a:p>
            <a:r>
              <a:rPr lang="en-US" dirty="0"/>
              <a:t>	Column stores and compression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D036061E-353A-5B03-BDF3-AF5E61FCD27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hlinkClick r:id="rId3"/>
            <a:extLst>
              <a:ext uri="{FF2B5EF4-FFF2-40B4-BE49-F238E27FC236}">
                <a16:creationId xmlns:a16="http://schemas.microsoft.com/office/drawing/2014/main" id="{CBAEC2A5-9990-4DBD-BE5B-AD739EA5F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6400" y="1200150"/>
            <a:ext cx="2743200" cy="25463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CB31CF-AD06-4CF1-AA54-A7B91503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#1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397FA-0647-4A4F-A09E-943ACAF24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build the first component of your storage manager.</a:t>
            </a:r>
          </a:p>
          <a:p>
            <a:pPr lvl="1"/>
            <a:r>
              <a:rPr lang="en-US" dirty="0"/>
              <a:t>LRU-K Replacement Policy</a:t>
            </a:r>
          </a:p>
          <a:p>
            <a:pPr lvl="1"/>
            <a:r>
              <a:rPr lang="en-US" dirty="0"/>
              <a:t>Disk Scheduler</a:t>
            </a:r>
          </a:p>
          <a:p>
            <a:pPr lvl="1"/>
            <a:r>
              <a:rPr lang="en-US" dirty="0"/>
              <a:t>Buffer Pool Manager Instance</a:t>
            </a:r>
          </a:p>
          <a:p>
            <a:endParaRPr lang="en-US" sz="1200" dirty="0"/>
          </a:p>
          <a:p>
            <a:r>
              <a:rPr lang="en-US" dirty="0"/>
              <a:t>We will provide you with the basic APIs for these components.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5CA35-AECF-4577-9FEF-0A87F1A7B480}"/>
              </a:ext>
            </a:extLst>
          </p:cNvPr>
          <p:cNvSpPr txBox="1"/>
          <p:nvPr/>
        </p:nvSpPr>
        <p:spPr>
          <a:xfrm>
            <a:off x="5181600" y="3906619"/>
            <a:ext cx="3744936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Due Date: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Sunday Sept 29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@ 11:59pm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1220D63E-EF1D-FD9E-AD2C-D11274C73D0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4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C2281-328F-49C1-BAE4-8B2AEE1F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#1 – LRU-K Replacement Policy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27FBC-FF2B-465A-AF9E-B7305B99D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a data structure that tracks the usage of pages using the </a:t>
            </a:r>
            <a:r>
              <a:rPr lang="en-US" u="sng" dirty="0"/>
              <a:t>LRU-K</a:t>
            </a:r>
            <a:r>
              <a:rPr lang="en-US" dirty="0"/>
              <a:t> policy.</a:t>
            </a:r>
          </a:p>
          <a:p>
            <a:endParaRPr lang="en-US" sz="1200" dirty="0"/>
          </a:p>
          <a:p>
            <a:r>
              <a:rPr lang="en-US" dirty="0"/>
              <a:t>General Hints:</a:t>
            </a:r>
          </a:p>
          <a:p>
            <a:pPr lvl="1"/>
            <a:r>
              <a:rPr lang="en-US" dirty="0"/>
              <a:t>Your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LRUKReplacer</a:t>
            </a:r>
            <a:r>
              <a:rPr lang="en-US" dirty="0"/>
              <a:t> needs to check the "pinned" status of a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Page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there are no pages touched since last sweep, then return the lowest page id.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A312C3FB-2606-9732-67D0-0AEEF615BBA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65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D18F-4880-28A3-C85D-19E958B5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#2 – Disk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9A536-6076-5C8B-B726-A3C5D84AA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background worker to read/write pages from disk.</a:t>
            </a:r>
          </a:p>
          <a:p>
            <a:pPr lvl="1"/>
            <a:r>
              <a:rPr lang="en-US" dirty="0"/>
              <a:t>Single request queue.</a:t>
            </a:r>
          </a:p>
          <a:p>
            <a:pPr lvl="1"/>
            <a:r>
              <a:rPr lang="en-US" dirty="0"/>
              <a:t>Simulates asynchronous IO using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std::promise</a:t>
            </a:r>
            <a:r>
              <a:rPr lang="en-US" dirty="0"/>
              <a:t> for callbacks.</a:t>
            </a:r>
            <a:endParaRPr lang="en-US" sz="2400" dirty="0"/>
          </a:p>
          <a:p>
            <a:pPr lvl="1"/>
            <a:endParaRPr lang="en-US" sz="2400" dirty="0"/>
          </a:p>
          <a:p>
            <a:r>
              <a:rPr lang="en-US" dirty="0"/>
              <a:t>It's up to you to decide how you want to batch, reorder, and issue read/write requests to the local disk.</a:t>
            </a:r>
          </a:p>
          <a:p>
            <a:r>
              <a:rPr lang="en-US" dirty="0"/>
              <a:t>Make sure it is thread-safe!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F332F-FB62-1C91-F3F0-3F6CF86BD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B16BF8-B0E2-ECDF-5E7D-176A323A0761}"/>
              </a:ext>
            </a:extLst>
          </p:cNvPr>
          <p:cNvSpPr txBox="1"/>
          <p:nvPr/>
        </p:nvSpPr>
        <p:spPr>
          <a:xfrm>
            <a:off x="7826385" y="1733970"/>
            <a:ext cx="1048364" cy="5570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>
                <a:solidFill>
                  <a:srgbClr val="EF3E42"/>
                </a:solidFill>
                <a:latin typeface="Museo Sans 700" panose="02000000000000000000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rimson Text" panose="02000503000000000000" pitchFamily="2" charset="0"/>
              </a:rPr>
              <a:t>Database</a:t>
            </a:r>
            <a:b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rimson Text" panose="02000503000000000000" pitchFamily="2" charset="0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rimson Text" panose="02000503000000000000" pitchFamily="2" charset="0"/>
              </a:rPr>
              <a:t>(On-Disk)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C846AE-06E5-DB43-8B1E-CA7E3290C502}"/>
              </a:ext>
            </a:extLst>
          </p:cNvPr>
          <p:cNvSpPr/>
          <p:nvPr/>
        </p:nvSpPr>
        <p:spPr>
          <a:xfrm>
            <a:off x="7785735" y="2305322"/>
            <a:ext cx="1129665" cy="1138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BE5715-2837-184C-1FEE-5C4AA44E232F}"/>
              </a:ext>
            </a:extLst>
          </p:cNvPr>
          <p:cNvGrpSpPr/>
          <p:nvPr/>
        </p:nvGrpSpPr>
        <p:grpSpPr>
          <a:xfrm>
            <a:off x="7854722" y="2371905"/>
            <a:ext cx="991690" cy="1005122"/>
            <a:chOff x="3859824" y="2189872"/>
            <a:chExt cx="1752600" cy="17763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A57A1E-8D5E-8B17-958C-DE866A897E43}"/>
                </a:ext>
              </a:extLst>
            </p:cNvPr>
            <p:cNvSpPr/>
            <p:nvPr/>
          </p:nvSpPr>
          <p:spPr>
            <a:xfrm>
              <a:off x="3859824" y="2189872"/>
              <a:ext cx="1752600" cy="54864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page0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574625-C4B3-4C2E-8053-E37C0C09C065}"/>
                </a:ext>
              </a:extLst>
            </p:cNvPr>
            <p:cNvSpPr/>
            <p:nvPr/>
          </p:nvSpPr>
          <p:spPr>
            <a:xfrm>
              <a:off x="3859824" y="2803721"/>
              <a:ext cx="1752600" cy="54864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page1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4AE78C-EC72-5DAB-D739-63A06C9E1A3D}"/>
                </a:ext>
              </a:extLst>
            </p:cNvPr>
            <p:cNvSpPr/>
            <p:nvPr/>
          </p:nvSpPr>
          <p:spPr>
            <a:xfrm>
              <a:off x="3859824" y="3417570"/>
              <a:ext cx="1752600" cy="54864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page2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7CE5346-DD1E-BE8D-8BF1-5F75E1DF7696}"/>
              </a:ext>
            </a:extLst>
          </p:cNvPr>
          <p:cNvSpPr/>
          <p:nvPr/>
        </p:nvSpPr>
        <p:spPr>
          <a:xfrm rot="16200000">
            <a:off x="6379523" y="2624756"/>
            <a:ext cx="146304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rimson Text" panose="02000503000000000000" pitchFamily="2" charset="0"/>
              </a:rPr>
              <a:t>Disk Scheduler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E5778E-71CE-8F22-EF46-B377093177EF}"/>
              </a:ext>
            </a:extLst>
          </p:cNvPr>
          <p:cNvGrpSpPr/>
          <p:nvPr/>
        </p:nvGrpSpPr>
        <p:grpSpPr>
          <a:xfrm>
            <a:off x="6553200" y="2217704"/>
            <a:ext cx="274320" cy="1271303"/>
            <a:chOff x="5660360" y="2291047"/>
            <a:chExt cx="274320" cy="1271303"/>
          </a:xfrm>
        </p:grpSpPr>
        <p:sp>
          <p:nvSpPr>
            <p:cNvPr id="28" name="Right Arrow 6">
              <a:extLst>
                <a:ext uri="{FF2B5EF4-FFF2-40B4-BE49-F238E27FC236}">
                  <a16:creationId xmlns:a16="http://schemas.microsoft.com/office/drawing/2014/main" id="{E5D36B0C-F3C8-5F1B-9B05-1EAC89E06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5660360" y="3288030"/>
              <a:ext cx="274320" cy="27432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Right Arrow 6">
              <a:extLst>
                <a:ext uri="{FF2B5EF4-FFF2-40B4-BE49-F238E27FC236}">
                  <a16:creationId xmlns:a16="http://schemas.microsoft.com/office/drawing/2014/main" id="{78DBACBA-0E5F-B15C-FD18-9BE34001DB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5660360" y="2623375"/>
              <a:ext cx="274320" cy="27432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00" b="0" i="0" u="sng" strike="noStrike" kern="1200" cap="none" spc="0" normalizeH="0" baseline="0" noProof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Right Arrow 6">
              <a:extLst>
                <a:ext uri="{FF2B5EF4-FFF2-40B4-BE49-F238E27FC236}">
                  <a16:creationId xmlns:a16="http://schemas.microsoft.com/office/drawing/2014/main" id="{2EDF5AE4-3DFA-9546-22CC-8853C25FBC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5660360" y="2291047"/>
              <a:ext cx="274320" cy="27432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00" b="0" i="0" u="sng" strike="noStrike" kern="1200" cap="none" spc="0" normalizeH="0" baseline="0" noProof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Right Arrow 6">
              <a:extLst>
                <a:ext uri="{FF2B5EF4-FFF2-40B4-BE49-F238E27FC236}">
                  <a16:creationId xmlns:a16="http://schemas.microsoft.com/office/drawing/2014/main" id="{CDECFE86-CEE5-7B74-5943-5C2291601C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5660360" y="2955703"/>
              <a:ext cx="274320" cy="27432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00" b="0" i="0" u="sng" strike="noStrike" kern="1200" cap="none" spc="0" normalizeH="0" baseline="0" noProof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3" name="Right Arrow 6">
            <a:extLst>
              <a:ext uri="{FF2B5EF4-FFF2-40B4-BE49-F238E27FC236}">
                <a16:creationId xmlns:a16="http://schemas.microsoft.com/office/drawing/2014/main" id="{234BCD69-B47E-7C33-56D8-BEBCE95C2B5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425529" y="2468585"/>
            <a:ext cx="274320" cy="27432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sng" strike="noStrike" kern="1200" cap="none" spc="0" normalizeH="0" baseline="0" noProof="0">
              <a:ln>
                <a:noFill/>
              </a:ln>
              <a:solidFill>
                <a:srgbClr val="EF3E42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" name="Right Arrow 6">
            <a:extLst>
              <a:ext uri="{FF2B5EF4-FFF2-40B4-BE49-F238E27FC236}">
                <a16:creationId xmlns:a16="http://schemas.microsoft.com/office/drawing/2014/main" id="{9120E649-1944-C54D-ACB9-F1F4E3EFDF2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25529" y="3004184"/>
            <a:ext cx="274320" cy="27432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sng" strike="noStrike" kern="1200" cap="none" spc="0" normalizeH="0" baseline="0" noProof="0">
              <a:ln>
                <a:noFill/>
              </a:ln>
              <a:solidFill>
                <a:srgbClr val="EF3E42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9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C2281-328F-49C1-BAE4-8B2AEE1F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#3 – Buffer Pool Manager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27FBC-FF2B-465A-AF9E-B7305B99D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your LRU-K replacer to manage the allocation of pages.</a:t>
            </a:r>
          </a:p>
          <a:p>
            <a:pPr lvl="1"/>
            <a:r>
              <a:rPr lang="en-US" dirty="0"/>
              <a:t>Need to maintain internal data</a:t>
            </a:r>
            <a:br>
              <a:rPr lang="en-US" dirty="0"/>
            </a:br>
            <a:r>
              <a:rPr lang="en-US" dirty="0"/>
              <a:t>structures to track allocated + free pages.</a:t>
            </a:r>
          </a:p>
          <a:p>
            <a:pPr lvl="1"/>
            <a:r>
              <a:rPr lang="en-US" dirty="0"/>
              <a:t>Implement page guards.</a:t>
            </a:r>
          </a:p>
          <a:p>
            <a:pPr lvl="1"/>
            <a:r>
              <a:rPr lang="en-US" dirty="0"/>
              <a:t>Use whatever data structure you want</a:t>
            </a:r>
            <a:br>
              <a:rPr lang="en-US" dirty="0"/>
            </a:br>
            <a:r>
              <a:rPr lang="en-US" dirty="0"/>
              <a:t>for the page table.</a:t>
            </a:r>
            <a:endParaRPr lang="en-US" sz="1200" dirty="0"/>
          </a:p>
          <a:p>
            <a:pPr lvl="1"/>
            <a:endParaRPr lang="en-US" dirty="0"/>
          </a:p>
          <a:p>
            <a:r>
              <a:rPr lang="en-US" dirty="0"/>
              <a:t>Make sure you get the order of operations correct when pinning!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34180E-AB83-4D5B-ACFB-1C471EC7AC57}"/>
              </a:ext>
            </a:extLst>
          </p:cNvPr>
          <p:cNvSpPr txBox="1"/>
          <p:nvPr/>
        </p:nvSpPr>
        <p:spPr>
          <a:xfrm>
            <a:off x="5181600" y="1733970"/>
            <a:ext cx="1359346" cy="5570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>
                <a:solidFill>
                  <a:srgbClr val="EF3E42"/>
                </a:solidFill>
                <a:latin typeface="Proxima Nova Rg" panose="02000506030000020004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rimson Text" panose="02000503000000000000" pitchFamily="2" charset="0"/>
              </a:rPr>
              <a:t>Buffer Pool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rimson Text" panose="02000503000000000000" pitchFamily="2" charset="0"/>
              </a:rPr>
              <a:t>(In-Memory)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4A8C34-7BEA-423F-8F24-20289A630E2F}"/>
              </a:ext>
            </a:extLst>
          </p:cNvPr>
          <p:cNvSpPr/>
          <p:nvPr/>
        </p:nvSpPr>
        <p:spPr>
          <a:xfrm>
            <a:off x="5296440" y="2347176"/>
            <a:ext cx="1129665" cy="1138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BB3D5D-7D6F-4DA6-9F6D-4C68A71F4EC0}"/>
              </a:ext>
            </a:extLst>
          </p:cNvPr>
          <p:cNvGrpSpPr/>
          <p:nvPr/>
        </p:nvGrpSpPr>
        <p:grpSpPr>
          <a:xfrm>
            <a:off x="5365427" y="2413759"/>
            <a:ext cx="991690" cy="1005122"/>
            <a:chOff x="3859824" y="2189872"/>
            <a:chExt cx="1752600" cy="17763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58651C-FFBE-4ED1-AA67-F243827F308B}"/>
                </a:ext>
              </a:extLst>
            </p:cNvPr>
            <p:cNvSpPr/>
            <p:nvPr/>
          </p:nvSpPr>
          <p:spPr>
            <a:xfrm>
              <a:off x="3859824" y="2189872"/>
              <a:ext cx="1752600" cy="54864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page6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77360F-5E25-4F80-A9E1-3EC4A5DE5B47}"/>
                </a:ext>
              </a:extLst>
            </p:cNvPr>
            <p:cNvSpPr/>
            <p:nvPr/>
          </p:nvSpPr>
          <p:spPr>
            <a:xfrm>
              <a:off x="3859824" y="2803721"/>
              <a:ext cx="1752600" cy="54864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page2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F47B77-04E7-4382-B4B3-D550B3ABF304}"/>
                </a:ext>
              </a:extLst>
            </p:cNvPr>
            <p:cNvSpPr/>
            <p:nvPr/>
          </p:nvSpPr>
          <p:spPr>
            <a:xfrm>
              <a:off x="3859824" y="3417570"/>
              <a:ext cx="1752600" cy="54864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page4</a:t>
              </a:r>
            </a:p>
          </p:txBody>
        </p:sp>
      </p:grpSp>
      <p:pic>
        <p:nvPicPr>
          <p:cNvPr id="72" name="Lock">
            <a:extLst>
              <a:ext uri="{FF2B5EF4-FFF2-40B4-BE49-F238E27FC236}">
                <a16:creationId xmlns:a16="http://schemas.microsoft.com/office/drawing/2014/main" id="{CE616F8F-BF2E-4EA5-8D98-890D91E3A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4074" y="2393825"/>
            <a:ext cx="242115" cy="315267"/>
          </a:xfrm>
          <a:prstGeom prst="rect">
            <a:avLst/>
          </a:prstGeom>
        </p:spPr>
      </p:pic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C5B42D89-FAB3-307E-4896-B5BE6635AA3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B4588-2FB1-43A0-B4E7-08C97A538412}"/>
              </a:ext>
            </a:extLst>
          </p:cNvPr>
          <p:cNvSpPr txBox="1"/>
          <p:nvPr/>
        </p:nvSpPr>
        <p:spPr>
          <a:xfrm>
            <a:off x="7826385" y="1733970"/>
            <a:ext cx="1048364" cy="5570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>
                <a:solidFill>
                  <a:srgbClr val="EF3E42"/>
                </a:solidFill>
                <a:latin typeface="Museo Sans 700" panose="02000000000000000000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rimson Text" panose="02000503000000000000" pitchFamily="2" charset="0"/>
              </a:rPr>
              <a:t>Database</a:t>
            </a:r>
            <a:b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rimson Text" panose="02000503000000000000" pitchFamily="2" charset="0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rimson Text" panose="02000503000000000000" pitchFamily="2" charset="0"/>
              </a:rPr>
              <a:t>(On-Disk)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8BB0EA-CDDD-5EAA-238F-4CEF6DD050DC}"/>
              </a:ext>
            </a:extLst>
          </p:cNvPr>
          <p:cNvSpPr/>
          <p:nvPr/>
        </p:nvSpPr>
        <p:spPr>
          <a:xfrm>
            <a:off x="7785735" y="2305322"/>
            <a:ext cx="1129665" cy="1138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372B99-483D-0638-3189-6151669D56CA}"/>
              </a:ext>
            </a:extLst>
          </p:cNvPr>
          <p:cNvGrpSpPr/>
          <p:nvPr/>
        </p:nvGrpSpPr>
        <p:grpSpPr>
          <a:xfrm>
            <a:off x="7854722" y="2371905"/>
            <a:ext cx="991690" cy="1005122"/>
            <a:chOff x="3859824" y="2189872"/>
            <a:chExt cx="1752600" cy="17763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D625E4-63D4-1D53-A8BD-0837A3C13942}"/>
                </a:ext>
              </a:extLst>
            </p:cNvPr>
            <p:cNvSpPr/>
            <p:nvPr/>
          </p:nvSpPr>
          <p:spPr>
            <a:xfrm>
              <a:off x="3859824" y="2189872"/>
              <a:ext cx="1752600" cy="54864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page0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F20969-A696-2CAC-4FF7-B08379E6528F}"/>
                </a:ext>
              </a:extLst>
            </p:cNvPr>
            <p:cNvSpPr/>
            <p:nvPr/>
          </p:nvSpPr>
          <p:spPr>
            <a:xfrm>
              <a:off x="3859824" y="2803721"/>
              <a:ext cx="1752600" cy="54864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page1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287E3B-5E66-C084-042A-8B90FF684A42}"/>
                </a:ext>
              </a:extLst>
            </p:cNvPr>
            <p:cNvSpPr/>
            <p:nvPr/>
          </p:nvSpPr>
          <p:spPr>
            <a:xfrm>
              <a:off x="3859824" y="3417570"/>
              <a:ext cx="1752600" cy="54864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page2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22FE774-3858-A7EE-029D-9A2114AD19F6}"/>
              </a:ext>
            </a:extLst>
          </p:cNvPr>
          <p:cNvSpPr/>
          <p:nvPr/>
        </p:nvSpPr>
        <p:spPr>
          <a:xfrm rot="16200000">
            <a:off x="6379523" y="2624756"/>
            <a:ext cx="146304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rimson Text" panose="02000503000000000000" pitchFamily="2" charset="0"/>
              </a:rPr>
              <a:t>Disk Scheduler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D9A610-3173-68C2-AB81-025465D7F182}"/>
              </a:ext>
            </a:extLst>
          </p:cNvPr>
          <p:cNvGrpSpPr/>
          <p:nvPr/>
        </p:nvGrpSpPr>
        <p:grpSpPr>
          <a:xfrm>
            <a:off x="6553200" y="2217704"/>
            <a:ext cx="274320" cy="1271303"/>
            <a:chOff x="5660360" y="2291047"/>
            <a:chExt cx="274320" cy="1271303"/>
          </a:xfrm>
        </p:grpSpPr>
        <p:sp>
          <p:nvSpPr>
            <p:cNvPr id="13" name="Right Arrow 6">
              <a:extLst>
                <a:ext uri="{FF2B5EF4-FFF2-40B4-BE49-F238E27FC236}">
                  <a16:creationId xmlns:a16="http://schemas.microsoft.com/office/drawing/2014/main" id="{E2C79F3D-CFF4-005D-8F8E-1348D7021E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5660360" y="3288030"/>
              <a:ext cx="274320" cy="27432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" name="Right Arrow 6">
              <a:extLst>
                <a:ext uri="{FF2B5EF4-FFF2-40B4-BE49-F238E27FC236}">
                  <a16:creationId xmlns:a16="http://schemas.microsoft.com/office/drawing/2014/main" id="{23611EC8-F913-18D5-35B2-40B8DD871F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5660360" y="2623375"/>
              <a:ext cx="274320" cy="27432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00" b="0" i="0" u="sng" strike="noStrike" kern="1200" cap="none" spc="0" normalizeH="0" baseline="0" noProof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" name="Right Arrow 6">
              <a:extLst>
                <a:ext uri="{FF2B5EF4-FFF2-40B4-BE49-F238E27FC236}">
                  <a16:creationId xmlns:a16="http://schemas.microsoft.com/office/drawing/2014/main" id="{B260EE21-3D16-B36D-F1C6-DE1DC4E911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5660360" y="2291047"/>
              <a:ext cx="274320" cy="27432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00" b="0" i="0" u="sng" strike="noStrike" kern="1200" cap="none" spc="0" normalizeH="0" baseline="0" noProof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" name="Right Arrow 6">
              <a:extLst>
                <a:ext uri="{FF2B5EF4-FFF2-40B4-BE49-F238E27FC236}">
                  <a16:creationId xmlns:a16="http://schemas.microsoft.com/office/drawing/2014/main" id="{FBC2B1B3-2808-8C88-8EE0-F2DFEA26F4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5660360" y="2955703"/>
              <a:ext cx="274320" cy="274320"/>
            </a:xfrm>
            <a:prstGeom prst="rightArrow">
              <a:avLst>
                <a:gd name="adj1" fmla="val 50000"/>
                <a:gd name="adj2" fmla="val 50019"/>
              </a:avLst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00" b="0" i="0" u="sng" strike="noStrike" kern="1200" cap="none" spc="0" normalizeH="0" baseline="0" noProof="0">
                <a:ln>
                  <a:noFill/>
                </a:ln>
                <a:solidFill>
                  <a:srgbClr val="EF3E42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7" name="Right Arrow 6">
            <a:extLst>
              <a:ext uri="{FF2B5EF4-FFF2-40B4-BE49-F238E27FC236}">
                <a16:creationId xmlns:a16="http://schemas.microsoft.com/office/drawing/2014/main" id="{44A8B708-D9C5-30CC-B8CE-608339468B7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425529" y="2468585"/>
            <a:ext cx="274320" cy="27432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sng" strike="noStrike" kern="1200" cap="none" spc="0" normalizeH="0" baseline="0" noProof="0">
              <a:ln>
                <a:noFill/>
              </a:ln>
              <a:solidFill>
                <a:srgbClr val="EF3E42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Right Arrow 6">
            <a:extLst>
              <a:ext uri="{FF2B5EF4-FFF2-40B4-BE49-F238E27FC236}">
                <a16:creationId xmlns:a16="http://schemas.microsoft.com/office/drawing/2014/main" id="{81FC46B9-6F3F-0048-BC5A-916E2B8F63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25529" y="3004184"/>
            <a:ext cx="274320" cy="27432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sng" strike="noStrike" kern="1200" cap="none" spc="0" normalizeH="0" baseline="0" noProof="0">
              <a:ln>
                <a:noFill/>
              </a:ln>
              <a:solidFill>
                <a:srgbClr val="EF3E42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8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03A83-CD3B-4EBA-83DB-A5817997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Note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95E06-833D-4B14-9C18-3FE489CA3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b="1" u="sng" dirty="0"/>
              <a:t>not</a:t>
            </a:r>
            <a:r>
              <a:rPr lang="en-US" dirty="0"/>
              <a:t> change any file other than the six that you must hand in. Other changes will not be graded.</a:t>
            </a:r>
          </a:p>
          <a:p>
            <a:endParaRPr lang="en-US" sz="1200" dirty="0"/>
          </a:p>
          <a:p>
            <a:r>
              <a:rPr lang="en-US" dirty="0"/>
              <a:t>The projects are cumulative.</a:t>
            </a:r>
          </a:p>
          <a:p>
            <a:endParaRPr lang="en-US" sz="1200" dirty="0"/>
          </a:p>
          <a:p>
            <a:r>
              <a:rPr lang="en-US" dirty="0"/>
              <a:t>We will </a:t>
            </a:r>
            <a:r>
              <a:rPr lang="en-US" b="1" u="sng" dirty="0"/>
              <a:t>not</a:t>
            </a:r>
            <a:r>
              <a:rPr lang="en-US" dirty="0"/>
              <a:t> be providing solutions.</a:t>
            </a:r>
          </a:p>
          <a:p>
            <a:endParaRPr lang="en-US" sz="1200" dirty="0"/>
          </a:p>
          <a:p>
            <a:r>
              <a:rPr lang="en-US" dirty="0"/>
              <a:t>Come to office hours for high-level questions, but we will </a:t>
            </a:r>
            <a:r>
              <a:rPr lang="en-US" b="1" u="sng" dirty="0"/>
              <a:t>not</a:t>
            </a:r>
            <a:r>
              <a:rPr lang="en-US" dirty="0"/>
              <a:t> help you debug.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EA141D21-6993-F390-8EEE-2164DE09A56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5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1363B0-49C0-4B73-8282-F9C0359D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Quality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F2E48C-7476-4F0C-8336-C131FA552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automatically check whether you are writing good code.</a:t>
            </a:r>
          </a:p>
          <a:p>
            <a:pPr lvl="1"/>
            <a:r>
              <a:rPr lang="en-US" dirty="0">
                <a:hlinkClick r:id="rId3"/>
              </a:rPr>
              <a:t>Google C++ Style Guide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Doxygen Javadoc Style</a:t>
            </a:r>
            <a:endParaRPr lang="en-US" dirty="0"/>
          </a:p>
          <a:p>
            <a:pPr marL="0" lvl="1" indent="0">
              <a:buNone/>
            </a:pPr>
            <a:endParaRPr lang="en-US" sz="200" dirty="0"/>
          </a:p>
          <a:p>
            <a:endParaRPr lang="en-US" dirty="0"/>
          </a:p>
          <a:p>
            <a:r>
              <a:rPr lang="en-US" dirty="0"/>
              <a:t>You need to run these targets before you submit your implementation to </a:t>
            </a:r>
            <a:r>
              <a:rPr lang="en-US" dirty="0" err="1"/>
              <a:t>Gradescope</a:t>
            </a:r>
            <a:r>
              <a:rPr lang="en-US" dirty="0"/>
              <a:t>.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make format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make check-clang-tidy-p1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ABABE072-DC84-A11E-03A7-06E1BFB86B2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8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3FDB-7B64-4D98-90C6-71FB36A6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Credit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05D897-91A4-4F97-8E5B-FFB9A1A7D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Gradescope</a:t>
            </a:r>
            <a:r>
              <a:rPr lang="en-US" dirty="0"/>
              <a:t> Leaderboard runs your code with a specialized in-memory version of BusTub.</a:t>
            </a:r>
          </a:p>
          <a:p>
            <a:endParaRPr lang="en-US" sz="200" dirty="0"/>
          </a:p>
          <a:p>
            <a:r>
              <a:rPr lang="en-US" dirty="0"/>
              <a:t>The top 20 fastest implementations in the class will receive extra credit for this assignment.</a:t>
            </a:r>
          </a:p>
          <a:p>
            <a:pPr lvl="1"/>
            <a:r>
              <a:rPr lang="en-US" b="1" dirty="0"/>
              <a:t>#1:</a:t>
            </a:r>
            <a:r>
              <a:rPr lang="en-US" dirty="0"/>
              <a:t> 50% bonus points</a:t>
            </a:r>
          </a:p>
          <a:p>
            <a:pPr lvl="1"/>
            <a:r>
              <a:rPr lang="en-US" b="1" dirty="0"/>
              <a:t>#2–10:</a:t>
            </a:r>
            <a:r>
              <a:rPr lang="en-US" dirty="0"/>
              <a:t> 25% bonus points</a:t>
            </a:r>
          </a:p>
          <a:p>
            <a:pPr lvl="1"/>
            <a:r>
              <a:rPr lang="en-US" b="1" dirty="0"/>
              <a:t>#11–20:</a:t>
            </a:r>
            <a:r>
              <a:rPr lang="en-US" dirty="0"/>
              <a:t> 10% bonus points</a:t>
            </a:r>
          </a:p>
          <a:p>
            <a:endParaRPr lang="en-US" sz="200" dirty="0"/>
          </a:p>
          <a:p>
            <a:r>
              <a:rPr lang="en-US" dirty="0"/>
              <a:t>Student with the most bonus points at the end of the semester will get some prize TBD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82068A5F-829E-AA70-FF75-E2109CB1102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9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7AC71A-6B09-43A2-B140-9BBE21B2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Disk-oriented DBMS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621972-74FC-4D60-873C-3371EF3F5EE1}"/>
              </a:ext>
            </a:extLst>
          </p:cNvPr>
          <p:cNvCxnSpPr>
            <a:cxnSpLocks/>
          </p:cNvCxnSpPr>
          <p:nvPr/>
        </p:nvCxnSpPr>
        <p:spPr>
          <a:xfrm>
            <a:off x="332178" y="3093012"/>
            <a:ext cx="8186325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200518A-46C0-4DA4-B6DB-EB55AECCBC9C}"/>
              </a:ext>
            </a:extLst>
          </p:cNvPr>
          <p:cNvGrpSpPr/>
          <p:nvPr/>
        </p:nvGrpSpPr>
        <p:grpSpPr>
          <a:xfrm>
            <a:off x="411378" y="3407328"/>
            <a:ext cx="641131" cy="1262147"/>
            <a:chOff x="1568669" y="3809592"/>
            <a:chExt cx="641131" cy="1262147"/>
          </a:xfrm>
        </p:grpSpPr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853A74D5-25B7-41BA-A71D-8BEE0D09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68669" y="3809592"/>
              <a:ext cx="641131" cy="88537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96D244-CF8C-4AD5-88C4-19D3C55228A9}"/>
                </a:ext>
              </a:extLst>
            </p:cNvPr>
            <p:cNvSpPr txBox="1"/>
            <p:nvPr/>
          </p:nvSpPr>
          <p:spPr>
            <a:xfrm>
              <a:off x="1625540" y="4757807"/>
              <a:ext cx="527388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Disk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51D3B54-58BB-4042-9145-3E5AB7FA1352}"/>
              </a:ext>
            </a:extLst>
          </p:cNvPr>
          <p:cNvGrpSpPr/>
          <p:nvPr/>
        </p:nvGrpSpPr>
        <p:grpSpPr>
          <a:xfrm>
            <a:off x="228600" y="1695787"/>
            <a:ext cx="1006686" cy="1249168"/>
            <a:chOff x="1310302" y="2114550"/>
            <a:chExt cx="1006686" cy="1249168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57BE8DE9-20DB-40DE-B5B7-B9D92F1B3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77162" y="2114550"/>
              <a:ext cx="472966" cy="9144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A2F9B17-4ED9-46FC-9DC4-58706FB4E180}"/>
                </a:ext>
              </a:extLst>
            </p:cNvPr>
            <p:cNvSpPr txBox="1"/>
            <p:nvPr/>
          </p:nvSpPr>
          <p:spPr>
            <a:xfrm>
              <a:off x="1310302" y="3049786"/>
              <a:ext cx="1006686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Memory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C009B63-159B-4FF3-A222-6585CC0FF0B8}"/>
              </a:ext>
            </a:extLst>
          </p:cNvPr>
          <p:cNvSpPr/>
          <p:nvPr/>
        </p:nvSpPr>
        <p:spPr>
          <a:xfrm>
            <a:off x="1708288" y="3287601"/>
            <a:ext cx="5029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endParaRPr lang="en-US" sz="2800" b="1" i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32092-9ACB-4C91-80EF-FA52A7BB0234}"/>
              </a:ext>
            </a:extLst>
          </p:cNvPr>
          <p:cNvSpPr txBox="1"/>
          <p:nvPr/>
        </p:nvSpPr>
        <p:spPr>
          <a:xfrm rot="16200000">
            <a:off x="914550" y="3852868"/>
            <a:ext cx="1284005" cy="2616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20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pPr algn="ctr"/>
            <a:r>
              <a:rPr lang="en-US" dirty="0"/>
              <a:t>Database File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E0B7F4D-5A08-43E5-94BA-42C170347CC4}"/>
              </a:ext>
            </a:extLst>
          </p:cNvPr>
          <p:cNvGrpSpPr/>
          <p:nvPr/>
        </p:nvGrpSpPr>
        <p:grpSpPr>
          <a:xfrm>
            <a:off x="2612083" y="3514827"/>
            <a:ext cx="640080" cy="914400"/>
            <a:chOff x="4724400" y="1577974"/>
            <a:chExt cx="640080" cy="914400"/>
          </a:xfrm>
        </p:grpSpPr>
        <p:sp>
          <p:nvSpPr>
            <p:cNvPr id="8" name="Page">
              <a:extLst>
                <a:ext uri="{FF2B5EF4-FFF2-40B4-BE49-F238E27FC236}">
                  <a16:creationId xmlns:a16="http://schemas.microsoft.com/office/drawing/2014/main" id="{B91D5588-558E-44C7-A440-8CAEC8A1FABC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28" name="Header">
              <a:extLst>
                <a:ext uri="{FF2B5EF4-FFF2-40B4-BE49-F238E27FC236}">
                  <a16:creationId xmlns:a16="http://schemas.microsoft.com/office/drawing/2014/main" id="{7D3BA458-710E-47B7-82F9-CF5F0D4125C1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1FEBB9A-0127-495A-A48A-A94FABCDE7A6}"/>
              </a:ext>
            </a:extLst>
          </p:cNvPr>
          <p:cNvGrpSpPr/>
          <p:nvPr/>
        </p:nvGrpSpPr>
        <p:grpSpPr>
          <a:xfrm>
            <a:off x="1840678" y="3517666"/>
            <a:ext cx="640080" cy="914400"/>
            <a:chOff x="3561390" y="3873560"/>
            <a:chExt cx="640080" cy="9144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08E5F31-DBF9-4411-8368-AED4A32CF43F}"/>
                </a:ext>
              </a:extLst>
            </p:cNvPr>
            <p:cNvSpPr/>
            <p:nvPr/>
          </p:nvSpPr>
          <p:spPr>
            <a:xfrm>
              <a:off x="3561390" y="3873560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Directory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A548C45-09E6-42F9-A060-C4870F525039}"/>
                </a:ext>
              </a:extLst>
            </p:cNvPr>
            <p:cNvGrpSpPr/>
            <p:nvPr/>
          </p:nvGrpSpPr>
          <p:grpSpPr>
            <a:xfrm>
              <a:off x="3616768" y="4086347"/>
              <a:ext cx="529324" cy="604678"/>
              <a:chOff x="5303520" y="1828802"/>
              <a:chExt cx="822960" cy="940115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9CE32A3-5CF3-4C7D-9337-73D3EB10D1DF}"/>
                  </a:ext>
                </a:extLst>
              </p:cNvPr>
              <p:cNvGrpSpPr/>
              <p:nvPr/>
            </p:nvGrpSpPr>
            <p:grpSpPr>
              <a:xfrm>
                <a:off x="5303520" y="1828802"/>
                <a:ext cx="822960" cy="274320"/>
                <a:chOff x="5394960" y="1901190"/>
                <a:chExt cx="822960" cy="274320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68E8E5D-B7B3-45F2-A7D4-E6C7A40A94DF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12E27A1-E6B1-4F35-8B31-EC6E04A5B3C6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E79CE55-960F-45D0-B17A-4ED97CA62D09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70C7C3A-E264-4F65-BF7C-EBD7FF8A93F9}"/>
                  </a:ext>
                </a:extLst>
              </p:cNvPr>
              <p:cNvGrpSpPr/>
              <p:nvPr/>
            </p:nvGrpSpPr>
            <p:grpSpPr>
              <a:xfrm>
                <a:off x="5303520" y="2161700"/>
                <a:ext cx="822960" cy="274320"/>
                <a:chOff x="5394960" y="1901190"/>
                <a:chExt cx="822960" cy="274320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F316A5B-FF6D-4675-A578-FFEEE6E03278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DB87566-D686-47D9-9B44-E88A3D420846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1703BED2-2726-42F1-9994-5BA2ABBD1F95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1FC4B44-12E0-47E5-B191-B6A658F3AC8F}"/>
                  </a:ext>
                </a:extLst>
              </p:cNvPr>
              <p:cNvGrpSpPr/>
              <p:nvPr/>
            </p:nvGrpSpPr>
            <p:grpSpPr>
              <a:xfrm>
                <a:off x="5303520" y="2494597"/>
                <a:ext cx="822960" cy="274320"/>
                <a:chOff x="5394960" y="1901190"/>
                <a:chExt cx="822960" cy="274320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92B2422-C4A4-4F23-8854-3327F44C5010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9F8BC50-B485-4392-9F45-47D087BE6007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B46A1A4-2312-4F10-B892-6E4F4590C4B4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F818CF5-D65D-4843-8483-993B0EBBF6CE}"/>
              </a:ext>
            </a:extLst>
          </p:cNvPr>
          <p:cNvGrpSpPr/>
          <p:nvPr/>
        </p:nvGrpSpPr>
        <p:grpSpPr>
          <a:xfrm>
            <a:off x="3383488" y="3514827"/>
            <a:ext cx="640080" cy="914400"/>
            <a:chOff x="4724400" y="1577974"/>
            <a:chExt cx="640080" cy="914400"/>
          </a:xfrm>
        </p:grpSpPr>
        <p:sp>
          <p:nvSpPr>
            <p:cNvPr id="63" name="Page">
              <a:extLst>
                <a:ext uri="{FF2B5EF4-FFF2-40B4-BE49-F238E27FC236}">
                  <a16:creationId xmlns:a16="http://schemas.microsoft.com/office/drawing/2014/main" id="{97E30EA3-2F15-4CF5-BFA4-2A6AB8350999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64" name="Header">
              <a:extLst>
                <a:ext uri="{FF2B5EF4-FFF2-40B4-BE49-F238E27FC236}">
                  <a16:creationId xmlns:a16="http://schemas.microsoft.com/office/drawing/2014/main" id="{467E2136-7D7D-4169-90EB-1A7B2A753263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3AF907-A665-4519-B305-34C0673FD5D1}"/>
              </a:ext>
            </a:extLst>
          </p:cNvPr>
          <p:cNvGrpSpPr/>
          <p:nvPr/>
        </p:nvGrpSpPr>
        <p:grpSpPr>
          <a:xfrm>
            <a:off x="4154893" y="3514737"/>
            <a:ext cx="640080" cy="914400"/>
            <a:chOff x="4724400" y="1577974"/>
            <a:chExt cx="640080" cy="914400"/>
          </a:xfrm>
        </p:grpSpPr>
        <p:sp>
          <p:nvSpPr>
            <p:cNvPr id="66" name="Page">
              <a:extLst>
                <a:ext uri="{FF2B5EF4-FFF2-40B4-BE49-F238E27FC236}">
                  <a16:creationId xmlns:a16="http://schemas.microsoft.com/office/drawing/2014/main" id="{F1CBACCE-6F3C-4283-8D85-99CC99EADF9C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67" name="Header">
              <a:extLst>
                <a:ext uri="{FF2B5EF4-FFF2-40B4-BE49-F238E27FC236}">
                  <a16:creationId xmlns:a16="http://schemas.microsoft.com/office/drawing/2014/main" id="{0EFDA9A1-F4B9-4BA1-833D-F2E580AF1D1C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D0D2508E-3762-48EF-A360-46625989DAB1}"/>
              </a:ext>
            </a:extLst>
          </p:cNvPr>
          <p:cNvSpPr txBox="1"/>
          <p:nvPr/>
        </p:nvSpPr>
        <p:spPr>
          <a:xfrm>
            <a:off x="6347876" y="347358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646464"/>
                </a:solidFill>
                <a:latin typeface="Inconsolata" panose="00000509000000000000" pitchFamily="49" charset="0"/>
              </a:rPr>
              <a:t>…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D85B069-C1E1-4860-BB1F-C8E207F45224}"/>
              </a:ext>
            </a:extLst>
          </p:cNvPr>
          <p:cNvGrpSpPr/>
          <p:nvPr/>
        </p:nvGrpSpPr>
        <p:grpSpPr>
          <a:xfrm>
            <a:off x="6606166" y="3440412"/>
            <a:ext cx="974947" cy="1005840"/>
            <a:chOff x="7493306" y="3873561"/>
            <a:chExt cx="974947" cy="10058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7A5E9C-ACEC-40F9-B5B3-A50A1AFF2432}"/>
                </a:ext>
              </a:extLst>
            </p:cNvPr>
            <p:cNvSpPr txBox="1"/>
            <p:nvPr/>
          </p:nvSpPr>
          <p:spPr>
            <a:xfrm>
              <a:off x="7920026" y="4271523"/>
              <a:ext cx="548227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>
                  <a:solidFill>
                    <a:srgbClr val="646464"/>
                  </a:solidFill>
                  <a:latin typeface="Proxima Nova Rg" panose="02000506030000020004" pitchFamily="50" charset="0"/>
                </a:defRPr>
              </a:lvl1pPr>
            </a:lstStyle>
            <a:p>
              <a:r>
                <a:rPr lang="en-US" b="1" i="1" dirty="0">
                  <a:latin typeface="Crimson Text" panose="02000503000000000000" pitchFamily="2" charset="0"/>
                </a:rPr>
                <a:t>Pages</a:t>
              </a:r>
            </a:p>
          </p:txBody>
        </p: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555A1515-66E3-4D21-BFB0-516C775407B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93306" y="3873561"/>
              <a:ext cx="365760" cy="1005840"/>
            </a:xfrm>
            <a:prstGeom prst="rightBrace">
              <a:avLst>
                <a:gd name="adj1" fmla="val 8339"/>
                <a:gd name="adj2" fmla="val 50000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solidFill>
                  <a:srgbClr val="F76D6D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D1DC587-D586-45F2-8114-77FF0E899B43}"/>
              </a:ext>
            </a:extLst>
          </p:cNvPr>
          <p:cNvGrpSpPr/>
          <p:nvPr/>
        </p:nvGrpSpPr>
        <p:grpSpPr>
          <a:xfrm>
            <a:off x="1425747" y="1526823"/>
            <a:ext cx="2842861" cy="1371600"/>
            <a:chOff x="1594044" y="1754309"/>
            <a:chExt cx="2842861" cy="137160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F2B78D3-DE25-4EDD-8252-4A39A25F37B0}"/>
                </a:ext>
              </a:extLst>
            </p:cNvPr>
            <p:cNvSpPr txBox="1"/>
            <p:nvPr/>
          </p:nvSpPr>
          <p:spPr>
            <a:xfrm rot="16200000">
              <a:off x="1157386" y="2309305"/>
              <a:ext cx="1134926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pPr algn="ctr"/>
              <a:r>
                <a:rPr lang="en-US" dirty="0"/>
                <a:t>Buffer Pool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EBE950-EBC7-4D4E-AA26-06D2CD2F80D1}"/>
                </a:ext>
              </a:extLst>
            </p:cNvPr>
            <p:cNvSpPr/>
            <p:nvPr/>
          </p:nvSpPr>
          <p:spPr>
            <a:xfrm>
              <a:off x="1876585" y="1754309"/>
              <a:ext cx="256032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05A2323-AC62-47C5-ADD8-0309F2AA9ABF}"/>
              </a:ext>
            </a:extLst>
          </p:cNvPr>
          <p:cNvGrpSpPr/>
          <p:nvPr/>
        </p:nvGrpSpPr>
        <p:grpSpPr>
          <a:xfrm>
            <a:off x="4926298" y="3514827"/>
            <a:ext cx="640080" cy="914400"/>
            <a:chOff x="4724400" y="1577974"/>
            <a:chExt cx="640080" cy="914400"/>
          </a:xfrm>
        </p:grpSpPr>
        <p:sp>
          <p:nvSpPr>
            <p:cNvPr id="86" name="Page">
              <a:extLst>
                <a:ext uri="{FF2B5EF4-FFF2-40B4-BE49-F238E27FC236}">
                  <a16:creationId xmlns:a16="http://schemas.microsoft.com/office/drawing/2014/main" id="{DE4D7805-D19E-4AE5-8738-04419493A620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  <p:sp>
          <p:nvSpPr>
            <p:cNvPr id="87" name="Header">
              <a:extLst>
                <a:ext uri="{FF2B5EF4-FFF2-40B4-BE49-F238E27FC236}">
                  <a16:creationId xmlns:a16="http://schemas.microsoft.com/office/drawing/2014/main" id="{28342D0E-79CB-47F1-B262-DCD3621E93A6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18F0049-77B6-4CCD-B6FA-A5F41C0FBC05}"/>
              </a:ext>
            </a:extLst>
          </p:cNvPr>
          <p:cNvGrpSpPr/>
          <p:nvPr/>
        </p:nvGrpSpPr>
        <p:grpSpPr>
          <a:xfrm>
            <a:off x="5697704" y="3514737"/>
            <a:ext cx="640080" cy="914400"/>
            <a:chOff x="4724400" y="1577974"/>
            <a:chExt cx="640080" cy="914400"/>
          </a:xfrm>
        </p:grpSpPr>
        <p:sp>
          <p:nvSpPr>
            <p:cNvPr id="89" name="Page">
              <a:extLst>
                <a:ext uri="{FF2B5EF4-FFF2-40B4-BE49-F238E27FC236}">
                  <a16:creationId xmlns:a16="http://schemas.microsoft.com/office/drawing/2014/main" id="{3D6AFEDC-B5B1-44AE-948E-647019F6672B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5</a:t>
              </a:r>
            </a:p>
          </p:txBody>
        </p:sp>
        <p:sp>
          <p:nvSpPr>
            <p:cNvPr id="90" name="Header">
              <a:extLst>
                <a:ext uri="{FF2B5EF4-FFF2-40B4-BE49-F238E27FC236}">
                  <a16:creationId xmlns:a16="http://schemas.microsoft.com/office/drawing/2014/main" id="{C553FB89-4776-4AD1-9394-5EC7505CDE5F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9C5A3F94-3CAC-4C5D-8016-FA94A6CC33DD}"/>
              </a:ext>
            </a:extLst>
          </p:cNvPr>
          <p:cNvCxnSpPr>
            <a:cxnSpLocks/>
            <a:stCxn id="142" idx="1"/>
            <a:endCxn id="75" idx="3"/>
          </p:cNvCxnSpPr>
          <p:nvPr/>
        </p:nvCxnSpPr>
        <p:spPr>
          <a:xfrm rot="10800000" flipV="1">
            <a:off x="1556553" y="1212815"/>
            <a:ext cx="4721609" cy="432345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49C7BD9F-A173-45D6-AAC6-5AF22FF9E693}"/>
              </a:ext>
            </a:extLst>
          </p:cNvPr>
          <p:cNvSpPr txBox="1"/>
          <p:nvPr/>
        </p:nvSpPr>
        <p:spPr>
          <a:xfrm>
            <a:off x="4646541" y="1016000"/>
            <a:ext cx="965009" cy="1831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1" dirty="0">
                <a:solidFill>
                  <a:srgbClr val="C30037"/>
                </a:solidFill>
                <a:latin typeface="+mj-lt"/>
              </a:rPr>
              <a:t>Get Page #2</a:t>
            </a:r>
          </a:p>
        </p:txBody>
      </p:sp>
      <p:sp>
        <p:nvSpPr>
          <p:cNvPr id="107" name="Right Arrow 6">
            <a:extLst>
              <a:ext uri="{FF2B5EF4-FFF2-40B4-BE49-F238E27FC236}">
                <a16:creationId xmlns:a16="http://schemas.microsoft.com/office/drawing/2014/main" id="{F67A6511-38AD-400B-8F02-646642B1E03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82836" y="2999584"/>
            <a:ext cx="457200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Inconsolata" panose="00000509000000000000" pitchFamily="49" charset="0"/>
            </a:endParaRPr>
          </a:p>
        </p:txBody>
      </p:sp>
      <p:grpSp>
        <p:nvGrpSpPr>
          <p:cNvPr id="108" name="MEM-PAGEDIR">
            <a:extLst>
              <a:ext uri="{FF2B5EF4-FFF2-40B4-BE49-F238E27FC236}">
                <a16:creationId xmlns:a16="http://schemas.microsoft.com/office/drawing/2014/main" id="{AE912CD2-FC34-4520-A26B-243FA2555847}"/>
              </a:ext>
            </a:extLst>
          </p:cNvPr>
          <p:cNvGrpSpPr/>
          <p:nvPr/>
        </p:nvGrpSpPr>
        <p:grpSpPr>
          <a:xfrm>
            <a:off x="1840678" y="1755423"/>
            <a:ext cx="640080" cy="914400"/>
            <a:chOff x="3561390" y="3873560"/>
            <a:chExt cx="640080" cy="91440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A5C29E3-C5BE-4238-B4CB-F3B8C913A4E7}"/>
                </a:ext>
              </a:extLst>
            </p:cNvPr>
            <p:cNvSpPr/>
            <p:nvPr/>
          </p:nvSpPr>
          <p:spPr>
            <a:xfrm>
              <a:off x="3561390" y="3873560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Directory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2C4EF1E-136B-48CD-AA00-9F4D991BDE0B}"/>
                </a:ext>
              </a:extLst>
            </p:cNvPr>
            <p:cNvGrpSpPr/>
            <p:nvPr/>
          </p:nvGrpSpPr>
          <p:grpSpPr>
            <a:xfrm>
              <a:off x="3616768" y="4086347"/>
              <a:ext cx="529324" cy="604678"/>
              <a:chOff x="5303520" y="1828802"/>
              <a:chExt cx="822960" cy="940115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B4E52C8F-8D7F-4A5C-9195-05CB3261879D}"/>
                  </a:ext>
                </a:extLst>
              </p:cNvPr>
              <p:cNvGrpSpPr/>
              <p:nvPr/>
            </p:nvGrpSpPr>
            <p:grpSpPr>
              <a:xfrm>
                <a:off x="5303520" y="1828802"/>
                <a:ext cx="822960" cy="274320"/>
                <a:chOff x="5394960" y="1901190"/>
                <a:chExt cx="822960" cy="274320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D0E56785-317E-4A28-8630-4502CD81F9FE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A13C7D10-6B07-4CA8-9682-9DF34825E4C3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70D2C47-1CEB-43E5-BF51-7BF1D7ED1089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D9D2D23A-6F49-4786-B2E0-EC5821986101}"/>
                  </a:ext>
                </a:extLst>
              </p:cNvPr>
              <p:cNvGrpSpPr/>
              <p:nvPr/>
            </p:nvGrpSpPr>
            <p:grpSpPr>
              <a:xfrm>
                <a:off x="5303520" y="2161700"/>
                <a:ext cx="822960" cy="274320"/>
                <a:chOff x="5394960" y="1901190"/>
                <a:chExt cx="822960" cy="274320"/>
              </a:xfrm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C9E5F96E-D589-4AC1-B7AD-062D92604CC2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1ADF9D46-B35D-4CB9-B250-FA239490CA1E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39C00C3A-019A-4048-99BC-8CB3E60A3B8E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23651D1-C8C8-4F5E-9C49-0124CFCA61A6}"/>
                  </a:ext>
                </a:extLst>
              </p:cNvPr>
              <p:cNvGrpSpPr/>
              <p:nvPr/>
            </p:nvGrpSpPr>
            <p:grpSpPr>
              <a:xfrm>
                <a:off x="5303520" y="2494597"/>
                <a:ext cx="822960" cy="274320"/>
                <a:chOff x="5394960" y="1901190"/>
                <a:chExt cx="822960" cy="274320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F770D4B-19E8-4564-9739-5FC06B2814EF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49A9E567-8E92-4BEF-AA33-6C7A677CD4D2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92AB159E-7C3F-4185-B7EE-5AD36AD472AA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</p:grpSp>
      </p:grpSp>
      <p:grpSp>
        <p:nvGrpSpPr>
          <p:cNvPr id="130" name="FRAMES">
            <a:extLst>
              <a:ext uri="{FF2B5EF4-FFF2-40B4-BE49-F238E27FC236}">
                <a16:creationId xmlns:a16="http://schemas.microsoft.com/office/drawing/2014/main" id="{22D0A6FB-65AD-4097-901E-615DED19DF3F}"/>
              </a:ext>
            </a:extLst>
          </p:cNvPr>
          <p:cNvGrpSpPr/>
          <p:nvPr/>
        </p:nvGrpSpPr>
        <p:grpSpPr>
          <a:xfrm>
            <a:off x="1840678" y="1755423"/>
            <a:ext cx="2182863" cy="914400"/>
            <a:chOff x="2008975" y="1982909"/>
            <a:chExt cx="2182863" cy="914400"/>
          </a:xfrm>
        </p:grpSpPr>
        <p:sp>
          <p:nvSpPr>
            <p:cNvPr id="127" name="FRAME">
              <a:extLst>
                <a:ext uri="{FF2B5EF4-FFF2-40B4-BE49-F238E27FC236}">
                  <a16:creationId xmlns:a16="http://schemas.microsoft.com/office/drawing/2014/main" id="{012D4592-D543-4B60-89BB-03332F34D67C}"/>
                </a:ext>
              </a:extLst>
            </p:cNvPr>
            <p:cNvSpPr/>
            <p:nvPr/>
          </p:nvSpPr>
          <p:spPr>
            <a:xfrm>
              <a:off x="2008975" y="1982909"/>
              <a:ext cx="640080" cy="9144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8" name="FRAME">
              <a:extLst>
                <a:ext uri="{FF2B5EF4-FFF2-40B4-BE49-F238E27FC236}">
                  <a16:creationId xmlns:a16="http://schemas.microsoft.com/office/drawing/2014/main" id="{25B772C3-FCCD-4D2E-8787-B695A7E77E70}"/>
                </a:ext>
              </a:extLst>
            </p:cNvPr>
            <p:cNvSpPr/>
            <p:nvPr/>
          </p:nvSpPr>
          <p:spPr>
            <a:xfrm>
              <a:off x="2779289" y="1982909"/>
              <a:ext cx="640080" cy="9144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9" name="FRAME">
              <a:extLst>
                <a:ext uri="{FF2B5EF4-FFF2-40B4-BE49-F238E27FC236}">
                  <a16:creationId xmlns:a16="http://schemas.microsoft.com/office/drawing/2014/main" id="{54CFA1FA-D84C-4EA7-A2F1-8096EFAC367E}"/>
                </a:ext>
              </a:extLst>
            </p:cNvPr>
            <p:cNvSpPr/>
            <p:nvPr/>
          </p:nvSpPr>
          <p:spPr>
            <a:xfrm>
              <a:off x="3551758" y="1982909"/>
              <a:ext cx="640080" cy="9144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146" name="magnets" hidden="1">
            <a:extLst>
              <a:ext uri="{FF2B5EF4-FFF2-40B4-BE49-F238E27FC236}">
                <a16:creationId xmlns:a16="http://schemas.microsoft.com/office/drawing/2014/main" id="{ED4F8F9E-EE89-4C5A-B83A-3EB5CFADCC8C}"/>
              </a:ext>
            </a:extLst>
          </p:cNvPr>
          <p:cNvGrpSpPr/>
          <p:nvPr/>
        </p:nvGrpSpPr>
        <p:grpSpPr>
          <a:xfrm>
            <a:off x="4087460" y="1126473"/>
            <a:ext cx="2361844" cy="683277"/>
            <a:chOff x="4087460" y="1278873"/>
            <a:chExt cx="2361844" cy="683277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A58F050-0D66-4846-A2FF-79B7D78BAE4C}"/>
                </a:ext>
              </a:extLst>
            </p:cNvPr>
            <p:cNvSpPr/>
            <p:nvPr/>
          </p:nvSpPr>
          <p:spPr>
            <a:xfrm>
              <a:off x="4087460" y="1617306"/>
              <a:ext cx="171143" cy="1755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6D70708-A8AF-4875-8F11-CF60308760A0}"/>
                </a:ext>
              </a:extLst>
            </p:cNvPr>
            <p:cNvSpPr/>
            <p:nvPr/>
          </p:nvSpPr>
          <p:spPr>
            <a:xfrm>
              <a:off x="4087460" y="1786631"/>
              <a:ext cx="171143" cy="1755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21EF2C9-E9E5-4863-B02A-854BCFFC099A}"/>
                </a:ext>
              </a:extLst>
            </p:cNvPr>
            <p:cNvSpPr/>
            <p:nvPr/>
          </p:nvSpPr>
          <p:spPr>
            <a:xfrm>
              <a:off x="6278161" y="1430880"/>
              <a:ext cx="171143" cy="172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EB23EA1-19CD-42CD-B241-FBADB70C8BF6}"/>
                </a:ext>
              </a:extLst>
            </p:cNvPr>
            <p:cNvSpPr/>
            <p:nvPr/>
          </p:nvSpPr>
          <p:spPr>
            <a:xfrm>
              <a:off x="6278161" y="1278873"/>
              <a:ext cx="171143" cy="172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BC9471-123F-99FA-B582-70D51036474E}"/>
              </a:ext>
            </a:extLst>
          </p:cNvPr>
          <p:cNvGrpSpPr/>
          <p:nvPr/>
        </p:nvGrpSpPr>
        <p:grpSpPr>
          <a:xfrm>
            <a:off x="6155744" y="819150"/>
            <a:ext cx="1921456" cy="914400"/>
            <a:chOff x="6405478" y="1042145"/>
            <a:chExt cx="1921456" cy="9144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6B323FF-DA62-D7D6-72FF-4A36EB12C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05478" y="1042145"/>
              <a:ext cx="923316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2725B6-1D2C-4B81-CA17-FE7ABEAA9784}"/>
                </a:ext>
              </a:extLst>
            </p:cNvPr>
            <p:cNvSpPr txBox="1"/>
            <p:nvPr/>
          </p:nvSpPr>
          <p:spPr>
            <a:xfrm>
              <a:off x="7376353" y="1245430"/>
              <a:ext cx="950581" cy="50783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Execution</a:t>
              </a:r>
              <a:br>
                <a:rPr lang="en-US" sz="2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</a:br>
              <a:r>
                <a:rPr lang="en-US" sz="2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Engine</a:t>
              </a:r>
            </a:p>
          </p:txBody>
        </p:sp>
      </p:grp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6D202961-1C47-528B-58BC-905F6B45DBC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25" name="Connector: Curved 3">
            <a:extLst>
              <a:ext uri="{FF2B5EF4-FFF2-40B4-BE49-F238E27FC236}">
                <a16:creationId xmlns:a16="http://schemas.microsoft.com/office/drawing/2014/main" id="{47454C2B-8C38-7631-1A75-FFE3E6D41389}"/>
              </a:ext>
            </a:extLst>
          </p:cNvPr>
          <p:cNvCxnSpPr>
            <a:cxnSpLocks/>
            <a:endCxn id="129" idx="2"/>
          </p:cNvCxnSpPr>
          <p:nvPr/>
        </p:nvCxnSpPr>
        <p:spPr>
          <a:xfrm flipH="1" flipV="1">
            <a:off x="3703501" y="2669823"/>
            <a:ext cx="5946" cy="84491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8F7702B-7D92-0311-0C57-4F8057219294}"/>
              </a:ext>
            </a:extLst>
          </p:cNvPr>
          <p:cNvGrpSpPr/>
          <p:nvPr/>
        </p:nvGrpSpPr>
        <p:grpSpPr>
          <a:xfrm>
            <a:off x="4167746" y="1709703"/>
            <a:ext cx="1152881" cy="1005840"/>
            <a:chOff x="7493306" y="3873561"/>
            <a:chExt cx="1152881" cy="100584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DB4BFC-8A4C-F1FA-AD0B-766F8D07DD09}"/>
                </a:ext>
              </a:extLst>
            </p:cNvPr>
            <p:cNvSpPr txBox="1"/>
            <p:nvPr/>
          </p:nvSpPr>
          <p:spPr>
            <a:xfrm>
              <a:off x="7920026" y="4271523"/>
              <a:ext cx="726161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>
                  <a:solidFill>
                    <a:srgbClr val="646464"/>
                  </a:solidFill>
                  <a:latin typeface="Proxima Nova Rg" panose="02000506030000020004" pitchFamily="50" charset="0"/>
                </a:defRPr>
              </a:lvl1pPr>
            </a:lstStyle>
            <a:p>
              <a:r>
                <a:rPr lang="en-US" b="1" i="1" dirty="0">
                  <a:latin typeface="Crimson Text" panose="02000503000000000000" pitchFamily="2" charset="0"/>
                </a:rPr>
                <a:t>Frames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B4D46C68-3E54-2DFE-874E-C8ED7DEEE62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93306" y="3873561"/>
              <a:ext cx="365760" cy="1005840"/>
            </a:xfrm>
            <a:prstGeom prst="rightBrace">
              <a:avLst>
                <a:gd name="adj1" fmla="val 8339"/>
                <a:gd name="adj2" fmla="val 50000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solidFill>
                  <a:srgbClr val="F76D6D"/>
                </a:solidFill>
              </a:endParaRPr>
            </a:p>
          </p:txBody>
        </p:sp>
      </p:grpSp>
      <p:grpSp>
        <p:nvGrpSpPr>
          <p:cNvPr id="16" name="MEM-PAGE2 2">
            <a:extLst>
              <a:ext uri="{FF2B5EF4-FFF2-40B4-BE49-F238E27FC236}">
                <a16:creationId xmlns:a16="http://schemas.microsoft.com/office/drawing/2014/main" id="{03A3F07E-2F6B-BD00-C165-B9951EB2622D}"/>
              </a:ext>
            </a:extLst>
          </p:cNvPr>
          <p:cNvGrpSpPr/>
          <p:nvPr/>
        </p:nvGrpSpPr>
        <p:grpSpPr>
          <a:xfrm>
            <a:off x="3380654" y="1752592"/>
            <a:ext cx="640080" cy="914400"/>
            <a:chOff x="2804945" y="1923363"/>
            <a:chExt cx="640080" cy="914400"/>
          </a:xfrm>
        </p:grpSpPr>
        <p:sp>
          <p:nvSpPr>
            <p:cNvPr id="17" name="Page">
              <a:extLst>
                <a:ext uri="{FF2B5EF4-FFF2-40B4-BE49-F238E27FC236}">
                  <a16:creationId xmlns:a16="http://schemas.microsoft.com/office/drawing/2014/main" id="{8205FC44-DEF7-7EC5-D923-4580FDEE3909}"/>
                </a:ext>
              </a:extLst>
            </p:cNvPr>
            <p:cNvSpPr/>
            <p:nvPr/>
          </p:nvSpPr>
          <p:spPr>
            <a:xfrm>
              <a:off x="2804945" y="1923363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21" name="Header">
              <a:extLst>
                <a:ext uri="{FF2B5EF4-FFF2-40B4-BE49-F238E27FC236}">
                  <a16:creationId xmlns:a16="http://schemas.microsoft.com/office/drawing/2014/main" id="{7D4A80D1-889C-10BA-5F75-33C29DA5E22D}"/>
                </a:ext>
              </a:extLst>
            </p:cNvPr>
            <p:cNvSpPr/>
            <p:nvPr/>
          </p:nvSpPr>
          <p:spPr>
            <a:xfrm>
              <a:off x="2804945" y="1923363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18" name="MEM-PAGE2 2">
            <a:extLst>
              <a:ext uri="{FF2B5EF4-FFF2-40B4-BE49-F238E27FC236}">
                <a16:creationId xmlns:a16="http://schemas.microsoft.com/office/drawing/2014/main" id="{2315B5A7-BFC4-7682-7A4C-5653433AF862}"/>
              </a:ext>
            </a:extLst>
          </p:cNvPr>
          <p:cNvGrpSpPr/>
          <p:nvPr/>
        </p:nvGrpSpPr>
        <p:grpSpPr>
          <a:xfrm>
            <a:off x="3384523" y="1755423"/>
            <a:ext cx="640080" cy="914400"/>
            <a:chOff x="2804945" y="1923363"/>
            <a:chExt cx="640080" cy="914400"/>
          </a:xfrm>
        </p:grpSpPr>
        <p:sp>
          <p:nvSpPr>
            <p:cNvPr id="19" name="Page">
              <a:extLst>
                <a:ext uri="{FF2B5EF4-FFF2-40B4-BE49-F238E27FC236}">
                  <a16:creationId xmlns:a16="http://schemas.microsoft.com/office/drawing/2014/main" id="{04875139-4DB3-3AE9-73E8-34778AA25B4D}"/>
                </a:ext>
              </a:extLst>
            </p:cNvPr>
            <p:cNvSpPr/>
            <p:nvPr/>
          </p:nvSpPr>
          <p:spPr>
            <a:xfrm>
              <a:off x="2804945" y="1923363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20" name="Header">
              <a:extLst>
                <a:ext uri="{FF2B5EF4-FFF2-40B4-BE49-F238E27FC236}">
                  <a16:creationId xmlns:a16="http://schemas.microsoft.com/office/drawing/2014/main" id="{C6E3782A-00E0-F729-CFF5-0775C25C341F}"/>
                </a:ext>
              </a:extLst>
            </p:cNvPr>
            <p:cNvSpPr/>
            <p:nvPr/>
          </p:nvSpPr>
          <p:spPr>
            <a:xfrm>
              <a:off x="2804945" y="1923363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13" name="MEM-PAGE2 2">
            <a:extLst>
              <a:ext uri="{FF2B5EF4-FFF2-40B4-BE49-F238E27FC236}">
                <a16:creationId xmlns:a16="http://schemas.microsoft.com/office/drawing/2014/main" id="{E8D7EC61-1F72-916C-AB72-648A2581F4D0}"/>
              </a:ext>
            </a:extLst>
          </p:cNvPr>
          <p:cNvGrpSpPr/>
          <p:nvPr/>
        </p:nvGrpSpPr>
        <p:grpSpPr>
          <a:xfrm>
            <a:off x="2612984" y="1759460"/>
            <a:ext cx="640080" cy="914400"/>
            <a:chOff x="2804945" y="1923363"/>
            <a:chExt cx="640080" cy="914400"/>
          </a:xfrm>
        </p:grpSpPr>
        <p:sp>
          <p:nvSpPr>
            <p:cNvPr id="14" name="Page">
              <a:extLst>
                <a:ext uri="{FF2B5EF4-FFF2-40B4-BE49-F238E27FC236}">
                  <a16:creationId xmlns:a16="http://schemas.microsoft.com/office/drawing/2014/main" id="{0377DDC1-B346-A117-1D3C-82D027EF9F33}"/>
                </a:ext>
              </a:extLst>
            </p:cNvPr>
            <p:cNvSpPr/>
            <p:nvPr/>
          </p:nvSpPr>
          <p:spPr>
            <a:xfrm>
              <a:off x="2804945" y="1923363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15" name="Header">
              <a:extLst>
                <a:ext uri="{FF2B5EF4-FFF2-40B4-BE49-F238E27FC236}">
                  <a16:creationId xmlns:a16="http://schemas.microsoft.com/office/drawing/2014/main" id="{51A5CCFA-BF44-4A44-FAE0-12B7E43AD455}"/>
                </a:ext>
              </a:extLst>
            </p:cNvPr>
            <p:cNvSpPr/>
            <p:nvPr/>
          </p:nvSpPr>
          <p:spPr>
            <a:xfrm>
              <a:off x="2804945" y="1923363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0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6EB3-F109-B395-7B1B-6F89135F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FSYNC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A7C22-B59F-E0B4-53CA-AAAFF238F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DBMS calls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fwrite</a:t>
            </a:r>
            <a:r>
              <a:rPr lang="en-US" dirty="0"/>
              <a:t>, what happens?</a:t>
            </a:r>
          </a:p>
          <a:p>
            <a:endParaRPr lang="en-US" dirty="0"/>
          </a:p>
          <a:p>
            <a:r>
              <a:rPr lang="en-US" dirty="0"/>
              <a:t>If the DBMS calls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fsync</a:t>
            </a:r>
            <a:r>
              <a:rPr lang="en-US" dirty="0"/>
              <a:t>, what happens?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fsync</a:t>
            </a:r>
            <a:r>
              <a:rPr lang="en-US" dirty="0"/>
              <a:t> fails (EIO), what happens?</a:t>
            </a:r>
          </a:p>
          <a:p>
            <a:pPr lvl="1"/>
            <a:r>
              <a:rPr lang="en-US" dirty="0"/>
              <a:t>Linux marks the dirty pages as clean.</a:t>
            </a:r>
          </a:p>
          <a:p>
            <a:pPr lvl="1"/>
            <a:r>
              <a:rPr lang="en-US" dirty="0"/>
              <a:t>If the DBMS calls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fsync</a:t>
            </a:r>
            <a:r>
              <a:rPr lang="en-US" dirty="0"/>
              <a:t> again, then Linux tells you that the flush was successful. Since the DBMS thought the OS was its friend, it assumed the write was successful…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829C3-E21D-407A-AE78-48EECC40A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9AC018-B021-CF06-6A86-19A3CE9161F7}"/>
              </a:ext>
            </a:extLst>
          </p:cNvPr>
          <p:cNvGrpSpPr/>
          <p:nvPr/>
        </p:nvGrpSpPr>
        <p:grpSpPr>
          <a:xfrm>
            <a:off x="183113" y="3028950"/>
            <a:ext cx="948978" cy="1318058"/>
            <a:chOff x="89391" y="3074670"/>
            <a:chExt cx="948978" cy="131805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FB50004-D4DC-852E-0010-925DF9323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43840" y="3074670"/>
              <a:ext cx="640080" cy="640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FEEB22-856C-475A-8421-1A300EEEF1D0}"/>
                </a:ext>
              </a:extLst>
            </p:cNvPr>
            <p:cNvSpPr txBox="1"/>
            <p:nvPr/>
          </p:nvSpPr>
          <p:spPr>
            <a:xfrm>
              <a:off x="89391" y="3783330"/>
              <a:ext cx="948978" cy="6093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>
                  <a:solidFill>
                    <a:srgbClr val="EF3E42"/>
                  </a:solidFill>
                  <a:latin typeface="Museo Sans 700" panose="02000000000000000000" pitchFamily="50" charset="0"/>
                </a:defRPr>
              </a:lvl1pPr>
            </a:lstStyle>
            <a:p>
              <a:r>
                <a:rPr lang="en-US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Don't</a:t>
              </a:r>
              <a:br>
                <a:rPr lang="en-US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</a:br>
              <a:r>
                <a:rPr lang="en-US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Do This!</a:t>
              </a:r>
            </a:p>
          </p:txBody>
        </p:sp>
      </p:grpSp>
      <p:sp>
        <p:nvSpPr>
          <p:cNvPr id="12" name="Right Arrow 6">
            <a:extLst>
              <a:ext uri="{FF2B5EF4-FFF2-40B4-BE49-F238E27FC236}">
                <a16:creationId xmlns:a16="http://schemas.microsoft.com/office/drawing/2014/main" id="{4A4EDB0F-ADEA-B214-FBD3-8E12C4B196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7129" y="3204210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>
              <a:latin typeface="Inconsolata" panose="00000509000000000000" pitchFamily="49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B3C3A4D-6A33-DC7C-4D24-7A253A68B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000">
            <a:off x="3183402" y="154748"/>
            <a:ext cx="5943600" cy="486660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4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C2281-328F-49C1-BAE4-8B2AEE1F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#1 – EXTENDIBLE HASH TABLE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27FBC-FF2B-465A-AF9E-B7305B99D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a thread-safe extendible hash table to manage the DBMS's buffer pool page table.</a:t>
            </a:r>
          </a:p>
          <a:p>
            <a:pPr lvl="1"/>
            <a:r>
              <a:rPr lang="en-US" dirty="0"/>
              <a:t>Use unordered buckets to store key/value pairs.</a:t>
            </a:r>
          </a:p>
          <a:p>
            <a:pPr lvl="1"/>
            <a:r>
              <a:rPr lang="en-US" dirty="0"/>
              <a:t>You must support growing table size.</a:t>
            </a:r>
          </a:p>
          <a:p>
            <a:pPr lvl="1"/>
            <a:r>
              <a:rPr lang="en-US" dirty="0"/>
              <a:t>You do </a:t>
            </a:r>
            <a:r>
              <a:rPr lang="en-US" u="sng" dirty="0"/>
              <a:t>not</a:t>
            </a:r>
            <a:r>
              <a:rPr lang="en-US" dirty="0"/>
              <a:t> need to support shrinking.</a:t>
            </a:r>
          </a:p>
          <a:p>
            <a:pPr indent="-365760"/>
            <a:endParaRPr lang="en-US" sz="1200" dirty="0"/>
          </a:p>
          <a:p>
            <a:r>
              <a:rPr lang="en-US" dirty="0"/>
              <a:t>General Hints:</a:t>
            </a:r>
          </a:p>
          <a:p>
            <a:pPr lvl="1"/>
            <a:r>
              <a:rPr lang="en-US" dirty="0"/>
              <a:t>You can use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std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::hash</a:t>
            </a:r>
            <a:r>
              <a:rPr lang="en-US" dirty="0"/>
              <a:t> and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std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::mutex</a:t>
            </a:r>
            <a:r>
              <a:rPr lang="en-US" dirty="0"/>
              <a:t>.</a:t>
            </a:r>
          </a:p>
        </p:txBody>
      </p:sp>
      <p:cxnSp>
        <p:nvCxnSpPr>
          <p:cNvPr id="17" name="Straight Connector 36">
            <a:extLst>
              <a:ext uri="{FF2B5EF4-FFF2-40B4-BE49-F238E27FC236}">
                <a16:creationId xmlns:a16="http://schemas.microsoft.com/office/drawing/2014/main" id="{27591AB9-C561-479F-BEE3-D5653BEB8245}"/>
              </a:ext>
            </a:extLst>
          </p:cNvPr>
          <p:cNvCxnSpPr>
            <a:cxnSpLocks noChangeShapeType="1"/>
            <a:stCxn id="7" idx="3"/>
            <a:endCxn id="149" idx="1"/>
          </p:cNvCxnSpPr>
          <p:nvPr/>
        </p:nvCxnSpPr>
        <p:spPr bwMode="auto">
          <a:xfrm flipV="1">
            <a:off x="6249174" y="1718310"/>
            <a:ext cx="1346061" cy="523957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6">
            <a:extLst>
              <a:ext uri="{FF2B5EF4-FFF2-40B4-BE49-F238E27FC236}">
                <a16:creationId xmlns:a16="http://schemas.microsoft.com/office/drawing/2014/main" id="{3A94D259-4ADB-4B2F-99A1-8019AC201A92}"/>
              </a:ext>
            </a:extLst>
          </p:cNvPr>
          <p:cNvCxnSpPr>
            <a:cxnSpLocks noChangeShapeType="1"/>
            <a:stCxn id="13" idx="3"/>
            <a:endCxn id="159" idx="1"/>
          </p:cNvCxnSpPr>
          <p:nvPr/>
        </p:nvCxnSpPr>
        <p:spPr bwMode="auto">
          <a:xfrm flipV="1">
            <a:off x="6249174" y="2668393"/>
            <a:ext cx="1346061" cy="141652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6">
            <a:extLst>
              <a:ext uri="{FF2B5EF4-FFF2-40B4-BE49-F238E27FC236}">
                <a16:creationId xmlns:a16="http://schemas.microsoft.com/office/drawing/2014/main" id="{BDD2094B-3DF2-4FA8-B33F-AB000F571EE2}"/>
              </a:ext>
            </a:extLst>
          </p:cNvPr>
          <p:cNvCxnSpPr>
            <a:cxnSpLocks noChangeShapeType="1"/>
            <a:stCxn id="16" idx="3"/>
            <a:endCxn id="54" idx="1"/>
          </p:cNvCxnSpPr>
          <p:nvPr/>
        </p:nvCxnSpPr>
        <p:spPr bwMode="auto">
          <a:xfrm>
            <a:off x="6249174" y="3093933"/>
            <a:ext cx="1346061" cy="539533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4AC26D3-5EE7-42AF-879C-6BBE90E07A37}"/>
              </a:ext>
            </a:extLst>
          </p:cNvPr>
          <p:cNvGrpSpPr/>
          <p:nvPr/>
        </p:nvGrpSpPr>
        <p:grpSpPr>
          <a:xfrm>
            <a:off x="5706249" y="1817408"/>
            <a:ext cx="542925" cy="1417495"/>
            <a:chOff x="4944249" y="1589436"/>
            <a:chExt cx="542925" cy="14174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23F42B-2D56-4CA3-B944-4EA037E040B4}"/>
                </a:ext>
              </a:extLst>
            </p:cNvPr>
            <p:cNvGrpSpPr/>
            <p:nvPr/>
          </p:nvGrpSpPr>
          <p:grpSpPr>
            <a:xfrm>
              <a:off x="4944249" y="1873325"/>
              <a:ext cx="542925" cy="281940"/>
              <a:chOff x="1698611" y="3461328"/>
              <a:chExt cx="457200" cy="31345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0E97ECC-C4B6-472C-9F31-7DEB82ED1A05}"/>
                  </a:ext>
                </a:extLst>
              </p:cNvPr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3ADC3E-6852-4848-9BE1-10A5A591440C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00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BD748CF-6D7F-4575-9E53-D4416C59786F}"/>
                </a:ext>
              </a:extLst>
            </p:cNvPr>
            <p:cNvGrpSpPr/>
            <p:nvPr/>
          </p:nvGrpSpPr>
          <p:grpSpPr>
            <a:xfrm>
              <a:off x="4944249" y="2157214"/>
              <a:ext cx="542925" cy="281940"/>
              <a:chOff x="1698611" y="3461328"/>
              <a:chExt cx="457200" cy="31345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3409CB4-9EC3-41A8-8109-A932C1F26D7A}"/>
                  </a:ext>
                </a:extLst>
              </p:cNvPr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595F1E-8BFA-4E21-9926-2C383E195CF1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01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880023-CDC9-43D8-8E1E-E95E0CA613DE}"/>
                </a:ext>
              </a:extLst>
            </p:cNvPr>
            <p:cNvGrpSpPr/>
            <p:nvPr/>
          </p:nvGrpSpPr>
          <p:grpSpPr>
            <a:xfrm>
              <a:off x="4944249" y="2441103"/>
              <a:ext cx="542925" cy="281940"/>
              <a:chOff x="1698611" y="3461328"/>
              <a:chExt cx="457200" cy="31345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E2AC48-50B7-4DA9-BFA8-8FC3739DEA12}"/>
                  </a:ext>
                </a:extLst>
              </p:cNvPr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0490695-FB84-4612-9433-71F0E3FDFD25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10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66B563-11E7-4BA6-9B09-E54B5F783B3C}"/>
                </a:ext>
              </a:extLst>
            </p:cNvPr>
            <p:cNvGrpSpPr/>
            <p:nvPr/>
          </p:nvGrpSpPr>
          <p:grpSpPr>
            <a:xfrm>
              <a:off x="4944249" y="2724991"/>
              <a:ext cx="542925" cy="281940"/>
              <a:chOff x="1698611" y="3461328"/>
              <a:chExt cx="457200" cy="31345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8B5AF22-3C5B-4615-B0BC-BD1EA4194DA5}"/>
                  </a:ext>
                </a:extLst>
              </p:cNvPr>
              <p:cNvSpPr/>
              <p:nvPr/>
            </p:nvSpPr>
            <p:spPr>
              <a:xfrm>
                <a:off x="1743061" y="354185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0DE5F4C-9582-423A-A1DE-9B8467B3C9C8}"/>
                  </a:ext>
                </a:extLst>
              </p:cNvPr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11</a:t>
                </a:r>
              </a:p>
            </p:txBody>
          </p:sp>
        </p:grp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EA460D9-BE25-4718-BD0F-EF86355C84DE}"/>
                </a:ext>
              </a:extLst>
            </p:cNvPr>
            <p:cNvSpPr/>
            <p:nvPr/>
          </p:nvSpPr>
          <p:spPr>
            <a:xfrm>
              <a:off x="4944250" y="1589436"/>
              <a:ext cx="269954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</a:t>
              </a:r>
            </a:p>
          </p:txBody>
        </p:sp>
      </p:grpSp>
      <p:cxnSp>
        <p:nvCxnSpPr>
          <p:cNvPr id="134" name="Straight Connector 36">
            <a:extLst>
              <a:ext uri="{FF2B5EF4-FFF2-40B4-BE49-F238E27FC236}">
                <a16:creationId xmlns:a16="http://schemas.microsoft.com/office/drawing/2014/main" id="{2434A996-A19B-45D4-A96F-34C0123D4E7A}"/>
              </a:ext>
            </a:extLst>
          </p:cNvPr>
          <p:cNvCxnSpPr>
            <a:cxnSpLocks noChangeShapeType="1"/>
            <a:stCxn id="10" idx="3"/>
            <a:endCxn id="149" idx="1"/>
          </p:cNvCxnSpPr>
          <p:nvPr/>
        </p:nvCxnSpPr>
        <p:spPr bwMode="auto">
          <a:xfrm flipV="1">
            <a:off x="6249174" y="1718310"/>
            <a:ext cx="1346061" cy="807846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DD96EA9-3F93-40EF-A1D7-93B2B583440D}"/>
              </a:ext>
            </a:extLst>
          </p:cNvPr>
          <p:cNvGrpSpPr/>
          <p:nvPr/>
        </p:nvGrpSpPr>
        <p:grpSpPr>
          <a:xfrm>
            <a:off x="7595235" y="3105150"/>
            <a:ext cx="634365" cy="772156"/>
            <a:chOff x="6096000" y="2866394"/>
            <a:chExt cx="634365" cy="77215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C34C117-8BAB-42D1-955E-A746A5E4FE58}"/>
                </a:ext>
              </a:extLst>
            </p:cNvPr>
            <p:cNvGrpSpPr/>
            <p:nvPr/>
          </p:nvGrpSpPr>
          <p:grpSpPr>
            <a:xfrm>
              <a:off x="6096000" y="3150870"/>
              <a:ext cx="634365" cy="487680"/>
              <a:chOff x="2987040" y="2120406"/>
              <a:chExt cx="822960" cy="632666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7A0FC66-94A0-4393-A018-6AB2BAB3FE7E}"/>
                  </a:ext>
                </a:extLst>
              </p:cNvPr>
              <p:cNvSpPr/>
              <p:nvPr/>
            </p:nvSpPr>
            <p:spPr>
              <a:xfrm>
                <a:off x="2987040" y="2120406"/>
                <a:ext cx="822960" cy="6326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endParaRPr lang="en-US" sz="2400">
                  <a:solidFill>
                    <a:srgbClr val="4B4B4B"/>
                  </a:solidFill>
                  <a:latin typeface="Inconsolata" panose="00000509000000000000" pitchFamily="49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F3BD2F7-084C-4416-B8BF-E3377FE717FC}"/>
                  </a:ext>
                </a:extLst>
              </p:cNvPr>
              <p:cNvSpPr/>
              <p:nvPr/>
            </p:nvSpPr>
            <p:spPr>
              <a:xfrm>
                <a:off x="3078480" y="2211846"/>
                <a:ext cx="640080" cy="9312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2C04DC4-36E7-4C3D-8ED8-B89A4440D016}"/>
                  </a:ext>
                </a:extLst>
              </p:cNvPr>
              <p:cNvSpPr/>
              <p:nvPr/>
            </p:nvSpPr>
            <p:spPr>
              <a:xfrm>
                <a:off x="3078480" y="2363684"/>
                <a:ext cx="640080" cy="9312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270E7BD-107B-40C9-A4F6-8DCFBDC08463}"/>
                  </a:ext>
                </a:extLst>
              </p:cNvPr>
              <p:cNvSpPr/>
              <p:nvPr/>
            </p:nvSpPr>
            <p:spPr>
              <a:xfrm>
                <a:off x="3078480" y="2515521"/>
                <a:ext cx="640080" cy="9312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F068D53F-1E80-455A-8FCB-AD3045BB360A}"/>
                </a:ext>
              </a:extLst>
            </p:cNvPr>
            <p:cNvSpPr/>
            <p:nvPr/>
          </p:nvSpPr>
          <p:spPr>
            <a:xfrm>
              <a:off x="6096000" y="2866394"/>
              <a:ext cx="269954" cy="2819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3C2A2A0-2B1A-4367-9F24-ECCDC48314AD}"/>
              </a:ext>
            </a:extLst>
          </p:cNvPr>
          <p:cNvGrpSpPr/>
          <p:nvPr/>
        </p:nvGrpSpPr>
        <p:grpSpPr>
          <a:xfrm>
            <a:off x="7595235" y="1189994"/>
            <a:ext cx="634365" cy="772156"/>
            <a:chOff x="6625378" y="651761"/>
            <a:chExt cx="634365" cy="772156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48247EFD-7DC2-42D8-A305-FAE78F216A92}"/>
                </a:ext>
              </a:extLst>
            </p:cNvPr>
            <p:cNvGrpSpPr/>
            <p:nvPr/>
          </p:nvGrpSpPr>
          <p:grpSpPr>
            <a:xfrm>
              <a:off x="6625378" y="936237"/>
              <a:ext cx="634365" cy="487680"/>
              <a:chOff x="2987040" y="2120406"/>
              <a:chExt cx="822960" cy="632666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B3E234C2-F0C6-4180-B8F9-3E14C5485543}"/>
                  </a:ext>
                </a:extLst>
              </p:cNvPr>
              <p:cNvSpPr/>
              <p:nvPr/>
            </p:nvSpPr>
            <p:spPr>
              <a:xfrm>
                <a:off x="2987040" y="2120406"/>
                <a:ext cx="822960" cy="6326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endParaRPr lang="en-US" sz="2400">
                  <a:solidFill>
                    <a:srgbClr val="4B4B4B"/>
                  </a:solidFill>
                  <a:latin typeface="Inconsolata" panose="00000509000000000000" pitchFamily="49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C20144E3-87DD-49AE-9F8A-0BD8F7A94EAB}"/>
                  </a:ext>
                </a:extLst>
              </p:cNvPr>
              <p:cNvSpPr/>
              <p:nvPr/>
            </p:nvSpPr>
            <p:spPr>
              <a:xfrm>
                <a:off x="3078480" y="2211846"/>
                <a:ext cx="640080" cy="9312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1F0B48B-ADEB-4EFD-8C48-65A6FB0B5CB7}"/>
                  </a:ext>
                </a:extLst>
              </p:cNvPr>
              <p:cNvSpPr/>
              <p:nvPr/>
            </p:nvSpPr>
            <p:spPr>
              <a:xfrm>
                <a:off x="3078480" y="2363684"/>
                <a:ext cx="640080" cy="9312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4106DF5-AE30-4364-B981-96C4A5ACA31E}"/>
                  </a:ext>
                </a:extLst>
              </p:cNvPr>
              <p:cNvSpPr/>
              <p:nvPr/>
            </p:nvSpPr>
            <p:spPr>
              <a:xfrm>
                <a:off x="3078480" y="2515521"/>
                <a:ext cx="640080" cy="9312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EBFB65E-A743-44F0-90D4-0B264A012786}"/>
                </a:ext>
              </a:extLst>
            </p:cNvPr>
            <p:cNvSpPr/>
            <p:nvPr/>
          </p:nvSpPr>
          <p:spPr>
            <a:xfrm>
              <a:off x="6625378" y="651761"/>
              <a:ext cx="269954" cy="2819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42A3AC5-7F74-467D-B615-5EB3916381DF}"/>
              </a:ext>
            </a:extLst>
          </p:cNvPr>
          <p:cNvGrpSpPr/>
          <p:nvPr/>
        </p:nvGrpSpPr>
        <p:grpSpPr>
          <a:xfrm>
            <a:off x="7595235" y="2140077"/>
            <a:ext cx="634365" cy="772156"/>
            <a:chOff x="6625378" y="651761"/>
            <a:chExt cx="634365" cy="772156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94C19427-90EF-44DB-9951-1831564BEDED}"/>
                </a:ext>
              </a:extLst>
            </p:cNvPr>
            <p:cNvGrpSpPr/>
            <p:nvPr/>
          </p:nvGrpSpPr>
          <p:grpSpPr>
            <a:xfrm>
              <a:off x="6625378" y="936237"/>
              <a:ext cx="634365" cy="487680"/>
              <a:chOff x="2987040" y="2120406"/>
              <a:chExt cx="822960" cy="632666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9368B0DB-2E55-43E3-9BB9-686B94B755C6}"/>
                  </a:ext>
                </a:extLst>
              </p:cNvPr>
              <p:cNvSpPr/>
              <p:nvPr/>
            </p:nvSpPr>
            <p:spPr>
              <a:xfrm>
                <a:off x="2987040" y="2120406"/>
                <a:ext cx="822960" cy="6326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endParaRPr lang="en-US" sz="2400">
                  <a:solidFill>
                    <a:srgbClr val="4B4B4B"/>
                  </a:solidFill>
                  <a:latin typeface="Inconsolata" panose="00000509000000000000" pitchFamily="49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E25CD4B-0710-4E36-A0DC-F2B8D5674957}"/>
                  </a:ext>
                </a:extLst>
              </p:cNvPr>
              <p:cNvSpPr/>
              <p:nvPr/>
            </p:nvSpPr>
            <p:spPr>
              <a:xfrm>
                <a:off x="3078480" y="2211846"/>
                <a:ext cx="640080" cy="9312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D8815BCB-A2CE-4E75-A08C-18A8B0610119}"/>
                  </a:ext>
                </a:extLst>
              </p:cNvPr>
              <p:cNvSpPr/>
              <p:nvPr/>
            </p:nvSpPr>
            <p:spPr>
              <a:xfrm>
                <a:off x="3078480" y="2363684"/>
                <a:ext cx="640080" cy="9312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B71C0ACF-55CA-417A-B9A2-3D3A6508A484}"/>
                  </a:ext>
                </a:extLst>
              </p:cNvPr>
              <p:cNvSpPr/>
              <p:nvPr/>
            </p:nvSpPr>
            <p:spPr>
              <a:xfrm>
                <a:off x="3078480" y="2515521"/>
                <a:ext cx="640080" cy="9312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369E4989-6A51-42B1-87FC-21B220900F9C}"/>
                </a:ext>
              </a:extLst>
            </p:cNvPr>
            <p:cNvSpPr/>
            <p:nvPr/>
          </p:nvSpPr>
          <p:spPr>
            <a:xfrm>
              <a:off x="6625378" y="651761"/>
              <a:ext cx="269954" cy="2819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</p:grpSp>
      <p:sp>
        <p:nvSpPr>
          <p:cNvPr id="18" name="Slide Number Placeholder 3" descr=" 5">
            <a:extLst>
              <a:ext uri="{FF2B5EF4-FFF2-40B4-BE49-F238E27FC236}">
                <a16:creationId xmlns:a16="http://schemas.microsoft.com/office/drawing/2014/main" id="{06B6F817-EC0C-1521-16FF-AE1218D90F5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2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1CDB2281-A480-422D-A271-31596BDD7A3B}"/>
              </a:ext>
            </a:extLst>
          </p:cNvPr>
          <p:cNvGrpSpPr/>
          <p:nvPr/>
        </p:nvGrpSpPr>
        <p:grpSpPr>
          <a:xfrm>
            <a:off x="5593080" y="1254361"/>
            <a:ext cx="2712720" cy="424732"/>
            <a:chOff x="-36575" y="1126927"/>
            <a:chExt cx="2712720" cy="424732"/>
          </a:xfrm>
        </p:grpSpPr>
        <p:sp>
          <p:nvSpPr>
            <p:cNvPr id="38" name="Text Box 4">
              <a:extLst>
                <a:ext uri="{FF2B5EF4-FFF2-40B4-BE49-F238E27FC236}">
                  <a16:creationId xmlns:a16="http://schemas.microsoft.com/office/drawing/2014/main" id="{1B21B9A4-3396-4581-B9CD-FACC34D7C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145" y="1154627"/>
              <a:ext cx="228600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no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GET RECORD 123</a:t>
              </a:r>
              <a:endParaRPr lang="en-US" sz="2000" b="0" dirty="0"/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A3600DEA-9714-4BFA-A2EB-E22B4C0BE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575" y="1126927"/>
              <a:ext cx="448055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400" dirty="0">
                  <a:solidFill>
                    <a:schemeClr val="accent1"/>
                  </a:solidFill>
                </a:rPr>
                <a:t>Q1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6F9D18E-D553-4EAA-A31F-B26A4D97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#3 – MULTIPLE BUFFER POOLS</a:t>
            </a: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68A3FDBC-28D6-4084-AB6B-50BE5547E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#1: Object Id</a:t>
            </a:r>
          </a:p>
          <a:p>
            <a:pPr lvl="1"/>
            <a:r>
              <a:rPr lang="en-US" dirty="0"/>
              <a:t>Embed an object identifier in record ids and then maintain a mapping from objects to specific buffer pools.</a:t>
            </a:r>
          </a:p>
          <a:p>
            <a:endParaRPr lang="en-US" sz="1200" dirty="0"/>
          </a:p>
          <a:p>
            <a:r>
              <a:rPr lang="en-US" b="1" dirty="0"/>
              <a:t>Approach #2: Hashing</a:t>
            </a:r>
          </a:p>
          <a:p>
            <a:pPr lvl="1"/>
            <a:r>
              <a:rPr lang="en-US" dirty="0"/>
              <a:t>Hash the page id to select which</a:t>
            </a:r>
            <a:br>
              <a:rPr lang="en-US" dirty="0"/>
            </a:br>
            <a:r>
              <a:rPr lang="en-US" dirty="0"/>
              <a:t>buffer pool to access.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D2A7E6-4613-4129-9ED7-8AE36EA7AFD3}"/>
              </a:ext>
            </a:extLst>
          </p:cNvPr>
          <p:cNvGrpSpPr/>
          <p:nvPr/>
        </p:nvGrpSpPr>
        <p:grpSpPr>
          <a:xfrm>
            <a:off x="4628107" y="2803775"/>
            <a:ext cx="2077493" cy="2035455"/>
            <a:chOff x="2679815" y="2898495"/>
            <a:chExt cx="2077493" cy="203545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956AC30-00C6-4673-9462-3D68927F89F5}"/>
                </a:ext>
              </a:extLst>
            </p:cNvPr>
            <p:cNvGrpSpPr/>
            <p:nvPr/>
          </p:nvGrpSpPr>
          <p:grpSpPr>
            <a:xfrm>
              <a:off x="2679815" y="2898495"/>
              <a:ext cx="2077493" cy="2035455"/>
              <a:chOff x="3213215" y="2495550"/>
              <a:chExt cx="2077493" cy="203545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964879-E927-47F8-8E19-852C8DF4B4DA}"/>
                  </a:ext>
                </a:extLst>
              </p:cNvPr>
              <p:cNvSpPr txBox="1"/>
              <p:nvPr/>
            </p:nvSpPr>
            <p:spPr>
              <a:xfrm>
                <a:off x="3213215" y="2495550"/>
                <a:ext cx="2077493" cy="3016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80000"/>
                  </a:lnSpc>
                  <a:defRPr sz="2400">
                    <a:solidFill>
                      <a:srgbClr val="EF3E42"/>
                    </a:solidFill>
                    <a:latin typeface="Museo Sans 700" panose="02000000000000000000" pitchFamily="50" charset="0"/>
                  </a:defRPr>
                </a:lvl1pPr>
              </a:lstStyle>
              <a:p>
                <a:r>
                  <a:rPr lang="en-US" dirty="0"/>
                  <a:t>Buffer Pool #1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DC62B20-F30C-41D0-8134-2D05F3B89D43}"/>
                  </a:ext>
                </a:extLst>
              </p:cNvPr>
              <p:cNvSpPr/>
              <p:nvPr/>
            </p:nvSpPr>
            <p:spPr>
              <a:xfrm>
                <a:off x="3246120" y="2793645"/>
                <a:ext cx="2011680" cy="17373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F3E42"/>
                  </a:solidFill>
                </a:endParaRPr>
              </a:p>
            </p:txBody>
          </p:sp>
        </p:grpSp>
        <p:grpSp>
          <p:nvGrpSpPr>
            <p:cNvPr id="16" name="Frames">
              <a:extLst>
                <a:ext uri="{FF2B5EF4-FFF2-40B4-BE49-F238E27FC236}">
                  <a16:creationId xmlns:a16="http://schemas.microsoft.com/office/drawing/2014/main" id="{585563AF-A99C-42D8-AA5E-E8437530DB1F}"/>
                </a:ext>
              </a:extLst>
            </p:cNvPr>
            <p:cNvGrpSpPr/>
            <p:nvPr/>
          </p:nvGrpSpPr>
          <p:grpSpPr>
            <a:xfrm>
              <a:off x="2803604" y="3292170"/>
              <a:ext cx="1828800" cy="1556055"/>
              <a:chOff x="2803604" y="3292170"/>
              <a:chExt cx="1828800" cy="1556055"/>
            </a:xfrm>
          </p:grpSpPr>
          <p:sp>
            <p:nvSpPr>
              <p:cNvPr id="17" name="Page">
                <a:extLst>
                  <a:ext uri="{FF2B5EF4-FFF2-40B4-BE49-F238E27FC236}">
                    <a16:creationId xmlns:a16="http://schemas.microsoft.com/office/drawing/2014/main" id="{694EB3A2-7909-43FE-AC46-D85A0385395B}"/>
                  </a:ext>
                </a:extLst>
              </p:cNvPr>
              <p:cNvSpPr/>
              <p:nvPr/>
            </p:nvSpPr>
            <p:spPr>
              <a:xfrm>
                <a:off x="2803604" y="3292170"/>
                <a:ext cx="1828800" cy="457200"/>
              </a:xfrm>
              <a:prstGeom prst="rect">
                <a:avLst/>
              </a:prstGeom>
              <a:noFill/>
              <a:ln w="19050">
                <a:solidFill>
                  <a:srgbClr val="646464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ctr" anchorCtr="0">
                <a:noAutofit/>
              </a:bodyPr>
              <a:lstStyle/>
              <a:p>
                <a:pPr algn="ctr"/>
                <a:endParaRPr lang="en-US" sz="2800" b="1" i="1" dirty="0">
                  <a:solidFill>
                    <a:schemeClr val="bg1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8" name="Page">
                <a:extLst>
                  <a:ext uri="{FF2B5EF4-FFF2-40B4-BE49-F238E27FC236}">
                    <a16:creationId xmlns:a16="http://schemas.microsoft.com/office/drawing/2014/main" id="{74C73AFA-89BD-4F4E-B254-2F12DE68CEBD}"/>
                  </a:ext>
                </a:extLst>
              </p:cNvPr>
              <p:cNvSpPr/>
              <p:nvPr/>
            </p:nvSpPr>
            <p:spPr>
              <a:xfrm>
                <a:off x="2803604" y="3841208"/>
                <a:ext cx="1828800" cy="457200"/>
              </a:xfrm>
              <a:prstGeom prst="rect">
                <a:avLst/>
              </a:prstGeom>
              <a:noFill/>
              <a:ln w="19050">
                <a:solidFill>
                  <a:srgbClr val="646464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ctr" anchorCtr="0">
                <a:noAutofit/>
              </a:bodyPr>
              <a:lstStyle/>
              <a:p>
                <a:pPr algn="ctr"/>
                <a:endParaRPr lang="en-US" sz="2800" b="1" i="1" dirty="0">
                  <a:solidFill>
                    <a:schemeClr val="bg1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9" name="Page">
                <a:extLst>
                  <a:ext uri="{FF2B5EF4-FFF2-40B4-BE49-F238E27FC236}">
                    <a16:creationId xmlns:a16="http://schemas.microsoft.com/office/drawing/2014/main" id="{940872A0-CC32-42F3-8E7F-A41C53105ADE}"/>
                  </a:ext>
                </a:extLst>
              </p:cNvPr>
              <p:cNvSpPr/>
              <p:nvPr/>
            </p:nvSpPr>
            <p:spPr>
              <a:xfrm>
                <a:off x="2803604" y="4390245"/>
                <a:ext cx="1828800" cy="457980"/>
              </a:xfrm>
              <a:prstGeom prst="rect">
                <a:avLst/>
              </a:prstGeom>
              <a:noFill/>
              <a:ln w="19050">
                <a:solidFill>
                  <a:srgbClr val="646464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ctr" anchorCtr="0">
                <a:noAutofit/>
              </a:bodyPr>
              <a:lstStyle/>
              <a:p>
                <a:pPr algn="ctr"/>
                <a:endParaRPr lang="en-US" sz="2800" b="1" i="1" dirty="0">
                  <a:solidFill>
                    <a:schemeClr val="bg1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9E7A1C1-D087-430B-B248-48E85CE03E3C}"/>
              </a:ext>
            </a:extLst>
          </p:cNvPr>
          <p:cNvGrpSpPr/>
          <p:nvPr/>
        </p:nvGrpSpPr>
        <p:grpSpPr>
          <a:xfrm>
            <a:off x="6893269" y="2812770"/>
            <a:ext cx="2098331" cy="2035455"/>
            <a:chOff x="5094981" y="2898495"/>
            <a:chExt cx="2098331" cy="203545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F891D88-F43D-4B27-80D8-7D35B6C22F6F}"/>
                </a:ext>
              </a:extLst>
            </p:cNvPr>
            <p:cNvGrpSpPr/>
            <p:nvPr/>
          </p:nvGrpSpPr>
          <p:grpSpPr>
            <a:xfrm>
              <a:off x="5094981" y="2898495"/>
              <a:ext cx="2098331" cy="2035455"/>
              <a:chOff x="3202796" y="2495550"/>
              <a:chExt cx="2098331" cy="203545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F07532-2C46-4B12-AB35-495E80EB910A}"/>
                  </a:ext>
                </a:extLst>
              </p:cNvPr>
              <p:cNvSpPr txBox="1"/>
              <p:nvPr/>
            </p:nvSpPr>
            <p:spPr>
              <a:xfrm>
                <a:off x="3202796" y="2495550"/>
                <a:ext cx="2098331" cy="3016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80000"/>
                  </a:lnSpc>
                  <a:defRPr sz="2400">
                    <a:solidFill>
                      <a:srgbClr val="EF3E42"/>
                    </a:solidFill>
                    <a:latin typeface="Museo Sans 700" panose="02000000000000000000" pitchFamily="50" charset="0"/>
                  </a:defRPr>
                </a:lvl1pPr>
              </a:lstStyle>
              <a:p>
                <a:r>
                  <a:rPr lang="en-US" dirty="0"/>
                  <a:t>Buffer Pool #2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215382-9A94-42AC-B810-02F189E0EBD6}"/>
                  </a:ext>
                </a:extLst>
              </p:cNvPr>
              <p:cNvSpPr/>
              <p:nvPr/>
            </p:nvSpPr>
            <p:spPr>
              <a:xfrm>
                <a:off x="3246120" y="2793645"/>
                <a:ext cx="2011680" cy="17373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F3E42"/>
                  </a:solidFill>
                </a:endParaRPr>
              </a:p>
            </p:txBody>
          </p:sp>
        </p:grpSp>
        <p:grpSp>
          <p:nvGrpSpPr>
            <p:cNvPr id="32" name="Frames">
              <a:extLst>
                <a:ext uri="{FF2B5EF4-FFF2-40B4-BE49-F238E27FC236}">
                  <a16:creationId xmlns:a16="http://schemas.microsoft.com/office/drawing/2014/main" id="{80AE67F2-CE58-4C07-9D72-51A6967F722F}"/>
                </a:ext>
              </a:extLst>
            </p:cNvPr>
            <p:cNvGrpSpPr/>
            <p:nvPr/>
          </p:nvGrpSpPr>
          <p:grpSpPr>
            <a:xfrm>
              <a:off x="5229189" y="3292170"/>
              <a:ext cx="1828800" cy="1556055"/>
              <a:chOff x="2803604" y="3292170"/>
              <a:chExt cx="1828800" cy="1556055"/>
            </a:xfrm>
          </p:grpSpPr>
          <p:sp>
            <p:nvSpPr>
              <p:cNvPr id="33" name="Page">
                <a:extLst>
                  <a:ext uri="{FF2B5EF4-FFF2-40B4-BE49-F238E27FC236}">
                    <a16:creationId xmlns:a16="http://schemas.microsoft.com/office/drawing/2014/main" id="{34E9477B-5806-4F38-B588-4D21CC96630E}"/>
                  </a:ext>
                </a:extLst>
              </p:cNvPr>
              <p:cNvSpPr/>
              <p:nvPr/>
            </p:nvSpPr>
            <p:spPr>
              <a:xfrm>
                <a:off x="2803604" y="3292170"/>
                <a:ext cx="1828800" cy="457200"/>
              </a:xfrm>
              <a:prstGeom prst="rect">
                <a:avLst/>
              </a:prstGeom>
              <a:noFill/>
              <a:ln w="19050">
                <a:solidFill>
                  <a:srgbClr val="646464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ctr" anchorCtr="0">
                <a:noAutofit/>
              </a:bodyPr>
              <a:lstStyle/>
              <a:p>
                <a:pPr algn="ctr"/>
                <a:endParaRPr lang="en-US" sz="2800" b="1" i="1" dirty="0">
                  <a:solidFill>
                    <a:schemeClr val="bg1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34" name="Page">
                <a:extLst>
                  <a:ext uri="{FF2B5EF4-FFF2-40B4-BE49-F238E27FC236}">
                    <a16:creationId xmlns:a16="http://schemas.microsoft.com/office/drawing/2014/main" id="{024CCD14-FA1F-4A17-8E04-8547994B2E52}"/>
                  </a:ext>
                </a:extLst>
              </p:cNvPr>
              <p:cNvSpPr/>
              <p:nvPr/>
            </p:nvSpPr>
            <p:spPr>
              <a:xfrm>
                <a:off x="2803604" y="3841208"/>
                <a:ext cx="1828800" cy="457200"/>
              </a:xfrm>
              <a:prstGeom prst="rect">
                <a:avLst/>
              </a:prstGeom>
              <a:noFill/>
              <a:ln w="19050">
                <a:solidFill>
                  <a:srgbClr val="646464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ctr" anchorCtr="0">
                <a:noAutofit/>
              </a:bodyPr>
              <a:lstStyle/>
              <a:p>
                <a:pPr algn="ctr"/>
                <a:endParaRPr lang="en-US" sz="2800" b="1" i="1" dirty="0">
                  <a:solidFill>
                    <a:schemeClr val="bg1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35" name="Page">
                <a:extLst>
                  <a:ext uri="{FF2B5EF4-FFF2-40B4-BE49-F238E27FC236}">
                    <a16:creationId xmlns:a16="http://schemas.microsoft.com/office/drawing/2014/main" id="{A7F712EF-395D-4E1A-95FD-C6806D34B1AB}"/>
                  </a:ext>
                </a:extLst>
              </p:cNvPr>
              <p:cNvSpPr/>
              <p:nvPr/>
            </p:nvSpPr>
            <p:spPr>
              <a:xfrm>
                <a:off x="2803604" y="4390245"/>
                <a:ext cx="1828800" cy="457980"/>
              </a:xfrm>
              <a:prstGeom prst="rect">
                <a:avLst/>
              </a:prstGeom>
              <a:noFill/>
              <a:ln w="19050">
                <a:solidFill>
                  <a:srgbClr val="646464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tIns="0" rIns="45720" rtlCol="0" anchor="ctr" anchorCtr="0">
                <a:noAutofit/>
              </a:bodyPr>
              <a:lstStyle/>
              <a:p>
                <a:pPr algn="ctr"/>
                <a:endParaRPr lang="en-US" sz="2800" b="1" i="1" dirty="0">
                  <a:solidFill>
                    <a:schemeClr val="bg1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sp>
        <p:nvSpPr>
          <p:cNvPr id="55" name="Highlight Box">
            <a:extLst>
              <a:ext uri="{FF2B5EF4-FFF2-40B4-BE49-F238E27FC236}">
                <a16:creationId xmlns:a16="http://schemas.microsoft.com/office/drawing/2014/main" id="{C151827E-5DDD-41EB-8832-512A3ECC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137" y="1331706"/>
            <a:ext cx="457200" cy="274320"/>
          </a:xfrm>
          <a:prstGeom prst="roundRect">
            <a:avLst>
              <a:gd name="adj" fmla="val 4709"/>
            </a:avLst>
          </a:prstGeom>
          <a:noFill/>
          <a:ln w="19050" algn="ctr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A81304-ADCC-458B-99DB-ACF218B9EC96}"/>
              </a:ext>
            </a:extLst>
          </p:cNvPr>
          <p:cNvSpPr txBox="1"/>
          <p:nvPr/>
        </p:nvSpPr>
        <p:spPr>
          <a:xfrm>
            <a:off x="6564889" y="1848976"/>
            <a:ext cx="126957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HASH(123)%</a:t>
            </a:r>
            <a:r>
              <a:rPr lang="en-US" b="1" i="1" dirty="0">
                <a:solidFill>
                  <a:schemeClr val="accent1"/>
                </a:solidFill>
                <a:latin typeface="Inconsolata" panose="00000509000000000000" pitchFamily="49" charset="0"/>
              </a:rPr>
              <a:t>n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E5CCC108-3D67-4C05-94C5-8D0843C9A84A}"/>
              </a:ext>
            </a:extLst>
          </p:cNvPr>
          <p:cNvCxnSpPr>
            <a:cxnSpLocks/>
            <a:stCxn id="40" idx="2"/>
            <a:endCxn id="14" idx="0"/>
          </p:cNvCxnSpPr>
          <p:nvPr/>
        </p:nvCxnSpPr>
        <p:spPr>
          <a:xfrm rot="5400000">
            <a:off x="6066666" y="1670763"/>
            <a:ext cx="733200" cy="1532824"/>
          </a:xfrm>
          <a:prstGeom prst="curvedConnector3">
            <a:avLst>
              <a:gd name="adj1" fmla="val 50000"/>
            </a:avLst>
          </a:prstGeom>
          <a:ln w="28575">
            <a:solidFill>
              <a:srgbClr val="EF3E4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7782C8C-0820-45E8-BF36-638CAD9AB3EC}"/>
              </a:ext>
            </a:extLst>
          </p:cNvPr>
          <p:cNvGrpSpPr/>
          <p:nvPr/>
        </p:nvGrpSpPr>
        <p:grpSpPr>
          <a:xfrm>
            <a:off x="457200" y="2982106"/>
            <a:ext cx="3676830" cy="1491691"/>
            <a:chOff x="228600" y="1735521"/>
            <a:chExt cx="6126480" cy="220466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0BE75B-A867-44A4-8CD5-43D77310E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735521"/>
              <a:ext cx="6126480" cy="1645920"/>
            </a:xfrm>
            <a:prstGeom prst="rect">
              <a:avLst/>
            </a:prstGeom>
            <a:noFill/>
            <a:ln w="508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9A86883-36E1-4FB3-AF5B-28E04D033190}"/>
                </a:ext>
              </a:extLst>
            </p:cNvPr>
            <p:cNvSpPr txBox="1"/>
            <p:nvPr/>
          </p:nvSpPr>
          <p:spPr>
            <a:xfrm>
              <a:off x="638392" y="3394324"/>
              <a:ext cx="5306897" cy="545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page_id</a:t>
              </a: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 mod </a:t>
              </a:r>
              <a:r>
                <a:rPr lang="en-US" b="1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num_instances</a:t>
              </a:r>
              <a:endParaRPr lang="en-US" b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4948D7C2-8556-F4A8-F838-10528F59FF4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0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F9D18E-D553-4EAA-A31F-B26A4D97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BUFFER POOLS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649C52-E33A-AA4B-4F81-F73C6ED4A513}"/>
              </a:ext>
            </a:extLst>
          </p:cNvPr>
          <p:cNvGrpSpPr/>
          <p:nvPr/>
        </p:nvGrpSpPr>
        <p:grpSpPr>
          <a:xfrm>
            <a:off x="1828800" y="1593021"/>
            <a:ext cx="5486400" cy="1957459"/>
            <a:chOff x="792307" y="3306440"/>
            <a:chExt cx="5486400" cy="1957459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CC98D779-1CCC-377C-F669-A6C27624B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307" y="3306440"/>
              <a:ext cx="5486400" cy="1957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91440" rIns="91440" bIns="91440" rtlCol="0" anchor="ctr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CREATE</a:t>
              </a:r>
              <a:r>
                <a:rPr lang="en-US" sz="20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BUFFERPOOL</a:t>
              </a:r>
              <a:r>
                <a:rPr lang="en-US" sz="20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000" b="0" dirty="0" err="1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custom_pool</a:t>
              </a:r>
              <a:endParaRPr lang="en-US" sz="2000" b="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r>
                <a:rPr lang="en-US" sz="20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 </a:t>
              </a:r>
              <a:r>
                <a:rPr lang="en-US" sz="20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⮱SIZE</a:t>
              </a:r>
              <a:r>
                <a:rPr lang="en-US" sz="20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250 </a:t>
              </a:r>
              <a:r>
                <a:rPr lang="en-US" sz="20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PAGESIZE</a:t>
              </a:r>
              <a:r>
                <a:rPr lang="en-US" sz="20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8k;</a:t>
              </a:r>
            </a:p>
            <a:p>
              <a:endPara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r>
                <a:rPr lang="en-US" sz="20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CREATE</a:t>
              </a:r>
              <a:r>
                <a:rPr lang="en-US" sz="20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TABLESPACE</a:t>
              </a:r>
              <a:r>
                <a:rPr lang="en-US" sz="20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000" b="0" dirty="0" err="1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custom_tablespace</a:t>
              </a:r>
              <a:endParaRPr lang="en-US" sz="2000" b="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r>
                <a:rPr lang="en-US" sz="20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 </a:t>
              </a:r>
              <a:r>
                <a:rPr lang="en-US" sz="20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⮱PAGESIZE</a:t>
              </a:r>
              <a:r>
                <a:rPr lang="en-US" sz="20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8k </a:t>
              </a:r>
              <a:r>
                <a:rPr lang="en-US" sz="20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BUFFERPOOL</a:t>
              </a:r>
              <a:r>
                <a:rPr lang="en-US" sz="20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000" b="0" dirty="0" err="1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custom_pool</a:t>
              </a:r>
              <a:r>
                <a:rPr lang="en-US" sz="20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;</a:t>
              </a:r>
            </a:p>
            <a:p>
              <a:endPara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r>
                <a:rPr lang="en-US" sz="20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CREATE</a:t>
              </a:r>
              <a:r>
                <a:rPr lang="en-US" sz="20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TABLE</a:t>
              </a:r>
              <a:r>
                <a:rPr lang="en-US" sz="20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000" b="0" dirty="0" err="1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new_table</a:t>
              </a:r>
              <a:endParaRPr lang="en-US" sz="2000" b="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r>
                <a:rPr lang="en-US" sz="20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 </a:t>
              </a:r>
              <a:r>
                <a:rPr lang="en-US" sz="20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⮱TABLESPACE</a:t>
              </a:r>
              <a:r>
                <a:rPr lang="en-US" sz="20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000" b="0" dirty="0" err="1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custom_tablespace</a:t>
              </a:r>
              <a:r>
                <a:rPr lang="en-US" sz="2000" b="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( ... );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BF400E-E113-0D7F-33A0-8009FF13EE9F}"/>
                </a:ext>
              </a:extLst>
            </p:cNvPr>
            <p:cNvSpPr txBox="1"/>
            <p:nvPr/>
          </p:nvSpPr>
          <p:spPr>
            <a:xfrm>
              <a:off x="5803256" y="3306440"/>
              <a:ext cx="475451" cy="246221"/>
            </a:xfrm>
            <a:prstGeom prst="rect">
              <a:avLst/>
            </a:prstGeom>
            <a:noFill/>
          </p:spPr>
          <p:txBody>
            <a:bodyPr wrap="none" lIns="0" tIns="0" bIns="0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chemeClr val="accent1"/>
                  </a:solidFill>
                  <a:latin typeface="Lato" panose="020F0502020204030203" pitchFamily="34" charset="0"/>
                </a:rPr>
                <a:t>DB2</a:t>
              </a:r>
            </a:p>
          </p:txBody>
        </p:sp>
      </p:grp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5FC4B04B-AA0C-F7C6-B214-CD69F405701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24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CONTIONOUS SCAN SHARING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48AA06A-C798-54E9-854B-CBBD3C38E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trying to be clever, the DBMS continuously scans the database files repeatedly.</a:t>
            </a:r>
          </a:p>
          <a:p>
            <a:pPr lvl="1"/>
            <a:r>
              <a:rPr lang="en-US" dirty="0"/>
              <a:t>One continuous cursor per table.</a:t>
            </a:r>
          </a:p>
          <a:p>
            <a:pPr lvl="1"/>
            <a:r>
              <a:rPr lang="en-US" dirty="0"/>
              <a:t>Queries "hop" on board the cursor while it is running and then disconnect once they have enough data.</a:t>
            </a:r>
          </a:p>
          <a:p>
            <a:endParaRPr lang="en-US" dirty="0"/>
          </a:p>
          <a:p>
            <a:r>
              <a:rPr lang="en-US" dirty="0"/>
              <a:t>Not viable if you pay per IOP.</a:t>
            </a:r>
          </a:p>
          <a:p>
            <a:r>
              <a:rPr lang="en-US" dirty="0"/>
              <a:t>Only done in academic prototypes.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433" y="1222095"/>
            <a:ext cx="1494255" cy="299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Disk Pages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1720" y="1520190"/>
            <a:ext cx="2011680" cy="33832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233160" y="1618945"/>
            <a:ext cx="1828800" cy="3185770"/>
            <a:chOff x="5269571" y="1595780"/>
            <a:chExt cx="1828800" cy="3185770"/>
          </a:xfrm>
          <a:solidFill>
            <a:schemeClr val="accent6"/>
          </a:solidFill>
        </p:grpSpPr>
        <p:sp>
          <p:nvSpPr>
            <p:cNvPr id="10" name="Rectangle 9"/>
            <p:cNvSpPr/>
            <p:nvPr/>
          </p:nvSpPr>
          <p:spPr>
            <a:xfrm>
              <a:off x="5269571" y="1595780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69571" y="2141494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69571" y="2687208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page2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69571" y="3232922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page3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69571" y="3778636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page4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69571" y="4324350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page5</a:t>
              </a:r>
            </a:p>
          </p:txBody>
        </p:sp>
      </p:grp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5440496" y="2164659"/>
            <a:ext cx="36576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r>
              <a:rPr lang="en-US" i="0" dirty="0">
                <a:solidFill>
                  <a:schemeClr val="accent1"/>
                </a:solidFill>
                <a:latin typeface="Inconsolata" panose="00000509000000000000" pitchFamily="49" charset="0"/>
              </a:rPr>
              <a:t>Q1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EA7B4C57-E569-769A-0E80-AE37F9BF902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13" name="Graphic 12">
            <a:hlinkClick r:id="rId3"/>
            <a:extLst>
              <a:ext uri="{FF2B5EF4-FFF2-40B4-BE49-F238E27FC236}">
                <a16:creationId xmlns:a16="http://schemas.microsoft.com/office/drawing/2014/main" id="{65C2075B-EB36-001C-2A8A-C87849BC2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0451" y="3945082"/>
            <a:ext cx="822960" cy="841879"/>
          </a:xfrm>
          <a:prstGeom prst="rect">
            <a:avLst/>
          </a:prstGeom>
        </p:spPr>
      </p:pic>
      <p:sp>
        <p:nvSpPr>
          <p:cNvPr id="14" name="Train Arrow">
            <a:extLst>
              <a:ext uri="{FF2B5EF4-FFF2-40B4-BE49-F238E27FC236}">
                <a16:creationId xmlns:a16="http://schemas.microsoft.com/office/drawing/2014/main" id="{E6A961DA-4F38-889F-3744-05B5EDFC2AC9}"/>
              </a:ext>
            </a:extLst>
          </p:cNvPr>
          <p:cNvSpPr/>
          <p:nvPr/>
        </p:nvSpPr>
        <p:spPr>
          <a:xfrm>
            <a:off x="5840389" y="1603095"/>
            <a:ext cx="457200" cy="4572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3951E-6 L 4.72222E-6 0.578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1.23457E-7 L -0.00156 0.43302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49" grpId="2"/>
      <p:bldP spid="14" grpId="0" animBg="1"/>
      <p:bldP spid="14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954201-7629-4093-9BD9-CBD30AD5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POLICIES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7AF09-E359-4C0B-8D89-B52F1F8D9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Global Policies:</a:t>
            </a:r>
          </a:p>
          <a:p>
            <a:pPr lvl="1"/>
            <a:r>
              <a:rPr lang="en-US" dirty="0"/>
              <a:t>Make decisions for all active queries.</a:t>
            </a:r>
          </a:p>
          <a:p>
            <a:endParaRPr lang="en-US" sz="1200" b="1" dirty="0"/>
          </a:p>
          <a:p>
            <a:r>
              <a:rPr lang="en-US" b="1" dirty="0"/>
              <a:t>Local Policies:</a:t>
            </a:r>
          </a:p>
          <a:p>
            <a:pPr lvl="1"/>
            <a:r>
              <a:rPr lang="en-US" dirty="0"/>
              <a:t>Allocate frames to a specific queries without considering the behavior of concurrent queries.</a:t>
            </a:r>
          </a:p>
          <a:p>
            <a:pPr lvl="1"/>
            <a:r>
              <a:rPr lang="en-US" dirty="0"/>
              <a:t>Still need to support sharing pages.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C88DFD2F-BB8A-660D-9464-724944B4016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2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LRU-K</a:t>
            </a:r>
          </a:p>
        </p:txBody>
      </p:sp>
      <p:grpSp>
        <p:nvGrpSpPr>
          <p:cNvPr id="42" name="Q1-SQL"/>
          <p:cNvGrpSpPr/>
          <p:nvPr/>
        </p:nvGrpSpPr>
        <p:grpSpPr>
          <a:xfrm>
            <a:off x="914400" y="1200150"/>
            <a:ext cx="4170680" cy="424732"/>
            <a:chOff x="-36575" y="1126927"/>
            <a:chExt cx="4170680" cy="424732"/>
          </a:xfrm>
        </p:grpSpPr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90145" y="1154627"/>
              <a:ext cx="374396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SELECT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*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FROM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WHERE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id = 1</a:t>
              </a:r>
            </a:p>
          </p:txBody>
        </p:sp>
        <p:sp>
          <p:nvSpPr>
            <p:cNvPr id="39" name="TextBox 15"/>
            <p:cNvSpPr txBox="1">
              <a:spLocks noChangeArrowheads="1"/>
            </p:cNvSpPr>
            <p:nvPr/>
          </p:nvSpPr>
          <p:spPr bwMode="auto">
            <a:xfrm>
              <a:off x="-36575" y="1126927"/>
              <a:ext cx="448055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400" dirty="0">
                  <a:solidFill>
                    <a:schemeClr val="accent1"/>
                  </a:solidFill>
                </a:rPr>
                <a:t>Q1</a:t>
              </a:r>
            </a:p>
          </p:txBody>
        </p:sp>
      </p:grpSp>
      <p:grpSp>
        <p:nvGrpSpPr>
          <p:cNvPr id="41" name="Q2-SQL"/>
          <p:cNvGrpSpPr/>
          <p:nvPr/>
        </p:nvGrpSpPr>
        <p:grpSpPr>
          <a:xfrm>
            <a:off x="914400" y="1695450"/>
            <a:ext cx="3352800" cy="424732"/>
            <a:chOff x="-36575" y="2037490"/>
            <a:chExt cx="3352800" cy="424732"/>
          </a:xfrm>
        </p:grpSpPr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390145" y="2065190"/>
              <a:ext cx="292608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SELECT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AVG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en-US" sz="20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val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 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FROM</a:t>
              </a:r>
              <a:r>
                <a: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</a:t>
              </a:r>
            </a:p>
          </p:txBody>
        </p:sp>
        <p:sp>
          <p:nvSpPr>
            <p:cNvPr id="40" name="TextBox 15"/>
            <p:cNvSpPr txBox="1">
              <a:spLocks noChangeArrowheads="1"/>
            </p:cNvSpPr>
            <p:nvPr/>
          </p:nvSpPr>
          <p:spPr bwMode="auto">
            <a:xfrm>
              <a:off x="-36575" y="2037490"/>
              <a:ext cx="447141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400" dirty="0">
                  <a:solidFill>
                    <a:srgbClr val="474866"/>
                  </a:solidFill>
                </a:rPr>
                <a:t>Q2</a:t>
              </a:r>
              <a:endParaRPr lang="en-US" dirty="0">
                <a:solidFill>
                  <a:srgbClr val="474866"/>
                </a:solidFill>
              </a:endParaRPr>
            </a:p>
          </p:txBody>
        </p:sp>
      </p:grp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D397802E-3E40-98E9-16B7-EB19193E988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5674E-3F8C-4637-712F-C38CEAF714AB}"/>
              </a:ext>
            </a:extLst>
          </p:cNvPr>
          <p:cNvSpPr txBox="1"/>
          <p:nvPr/>
        </p:nvSpPr>
        <p:spPr>
          <a:xfrm>
            <a:off x="6400433" y="1222095"/>
            <a:ext cx="1494255" cy="299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Disk Pages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A214E0-E655-D6C0-F105-DEE8239AC873}"/>
              </a:ext>
            </a:extLst>
          </p:cNvPr>
          <p:cNvSpPr/>
          <p:nvPr/>
        </p:nvSpPr>
        <p:spPr>
          <a:xfrm>
            <a:off x="6141720" y="1520190"/>
            <a:ext cx="2011680" cy="3383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6BBAEA-DC23-9D00-D789-705DD63FB75A}"/>
              </a:ext>
            </a:extLst>
          </p:cNvPr>
          <p:cNvGrpSpPr/>
          <p:nvPr/>
        </p:nvGrpSpPr>
        <p:grpSpPr>
          <a:xfrm>
            <a:off x="6233160" y="1618945"/>
            <a:ext cx="1828800" cy="3185770"/>
            <a:chOff x="5269571" y="1595780"/>
            <a:chExt cx="1828800" cy="3185770"/>
          </a:xfrm>
          <a:solidFill>
            <a:schemeClr val="accent6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E0D3FB-944E-164A-BE50-E1D19C52ABF4}"/>
                </a:ext>
              </a:extLst>
            </p:cNvPr>
            <p:cNvSpPr/>
            <p:nvPr/>
          </p:nvSpPr>
          <p:spPr>
            <a:xfrm>
              <a:off x="5269571" y="1595780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D69F7D-8881-0F12-5A9D-B8C65720E814}"/>
                </a:ext>
              </a:extLst>
            </p:cNvPr>
            <p:cNvSpPr/>
            <p:nvPr/>
          </p:nvSpPr>
          <p:spPr>
            <a:xfrm>
              <a:off x="5269571" y="2141494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7A83CD-9BD3-B35B-504F-F02ACEBB821B}"/>
                </a:ext>
              </a:extLst>
            </p:cNvPr>
            <p:cNvSpPr/>
            <p:nvPr/>
          </p:nvSpPr>
          <p:spPr>
            <a:xfrm>
              <a:off x="5269571" y="2687208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4D6ED2-B482-D491-E4AD-91C14B4C66D9}"/>
                </a:ext>
              </a:extLst>
            </p:cNvPr>
            <p:cNvSpPr/>
            <p:nvPr/>
          </p:nvSpPr>
          <p:spPr>
            <a:xfrm>
              <a:off x="5269571" y="3232922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4ADEE2-830E-AB9E-21E8-9CC1BCCA5643}"/>
                </a:ext>
              </a:extLst>
            </p:cNvPr>
            <p:cNvSpPr/>
            <p:nvPr/>
          </p:nvSpPr>
          <p:spPr>
            <a:xfrm>
              <a:off x="5269571" y="3778636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663E128-8880-AEB5-8F7E-0CBB355E6202}"/>
                </a:ext>
              </a:extLst>
            </p:cNvPr>
            <p:cNvSpPr/>
            <p:nvPr/>
          </p:nvSpPr>
          <p:spPr>
            <a:xfrm>
              <a:off x="5269571" y="4324350"/>
              <a:ext cx="1828800" cy="4572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page5</a:t>
              </a:r>
            </a:p>
          </p:txBody>
        </p:sp>
      </p:grpSp>
      <p:grpSp>
        <p:nvGrpSpPr>
          <p:cNvPr id="18" name="LRU1">
            <a:extLst>
              <a:ext uri="{FF2B5EF4-FFF2-40B4-BE49-F238E27FC236}">
                <a16:creationId xmlns:a16="http://schemas.microsoft.com/office/drawing/2014/main" id="{6CD4FB3D-D6D0-5C88-C82F-2417C00F870E}"/>
              </a:ext>
            </a:extLst>
          </p:cNvPr>
          <p:cNvGrpSpPr/>
          <p:nvPr/>
        </p:nvGrpSpPr>
        <p:grpSpPr>
          <a:xfrm>
            <a:off x="2863750" y="3867745"/>
            <a:ext cx="2133255" cy="274320"/>
            <a:chOff x="2863750" y="3867745"/>
            <a:chExt cx="2133255" cy="2743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4736E2-D2A4-6C0F-9E6B-4D1591B54143}"/>
                </a:ext>
              </a:extLst>
            </p:cNvPr>
            <p:cNvSpPr/>
            <p:nvPr/>
          </p:nvSpPr>
          <p:spPr>
            <a:xfrm>
              <a:off x="2863750" y="3867745"/>
              <a:ext cx="548640" cy="27432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1E337C-FAA8-EF56-7882-5E241CB7849C}"/>
                </a:ext>
              </a:extLst>
            </p:cNvPr>
            <p:cNvSpPr/>
            <p:nvPr/>
          </p:nvSpPr>
          <p:spPr>
            <a:xfrm>
              <a:off x="3656058" y="3867745"/>
              <a:ext cx="548640" cy="27432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F36498-C058-01BE-B5FF-AB9DE65DFC82}"/>
                </a:ext>
              </a:extLst>
            </p:cNvPr>
            <p:cNvSpPr/>
            <p:nvPr/>
          </p:nvSpPr>
          <p:spPr>
            <a:xfrm>
              <a:off x="4448365" y="3867745"/>
              <a:ext cx="548640" cy="27432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page2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A07E64-F041-68CC-2000-B68C7FCDF909}"/>
                </a:ext>
              </a:extLst>
            </p:cNvPr>
            <p:cNvCxnSpPr>
              <a:cxnSpLocks/>
            </p:cNvCxnSpPr>
            <p:nvPr/>
          </p:nvCxnSpPr>
          <p:spPr>
            <a:xfrm>
              <a:off x="3412390" y="4004905"/>
              <a:ext cx="243668" cy="0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DDE8689-FDE9-E7F0-F5AF-F630B86DB09E}"/>
                </a:ext>
              </a:extLst>
            </p:cNvPr>
            <p:cNvCxnSpPr>
              <a:cxnSpLocks/>
            </p:cNvCxnSpPr>
            <p:nvPr/>
          </p:nvCxnSpPr>
          <p:spPr>
            <a:xfrm>
              <a:off x="4204698" y="4004905"/>
              <a:ext cx="243667" cy="0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ight Arrow 6">
            <a:extLst>
              <a:ext uri="{FF2B5EF4-FFF2-40B4-BE49-F238E27FC236}">
                <a16:creationId xmlns:a16="http://schemas.microsoft.com/office/drawing/2014/main" id="{41EE1193-A31E-2027-4B54-322E79ABDD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63750" y="4244402"/>
            <a:ext cx="2165450" cy="548640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b="1" i="1" u="none" dirty="0" err="1">
                <a:solidFill>
                  <a:schemeClr val="bg1"/>
                </a:solidFill>
                <a:latin typeface="Crimson Text" panose="02000503000000000000" pitchFamily="2" charset="0"/>
              </a:rPr>
              <a:t>Newest←Oldest</a:t>
            </a:r>
            <a:endParaRPr lang="en-US" altLang="en-US" sz="1600" b="1" i="1" u="none" dirty="0">
              <a:solidFill>
                <a:schemeClr val="bg1"/>
              </a:solidFill>
              <a:latin typeface="Crimson Text" panose="02000503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7D6B0F5-2072-78B3-4FC2-6D610F7B1D3F}"/>
              </a:ext>
            </a:extLst>
          </p:cNvPr>
          <p:cNvSpPr txBox="1"/>
          <p:nvPr/>
        </p:nvSpPr>
        <p:spPr>
          <a:xfrm>
            <a:off x="3411806" y="3451476"/>
            <a:ext cx="1037143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r>
              <a:rPr lang="en-US" dirty="0"/>
              <a:t>LRU List</a:t>
            </a:r>
          </a:p>
        </p:txBody>
      </p:sp>
      <p:grpSp>
        <p:nvGrpSpPr>
          <p:cNvPr id="52" name="Q1-Cursor">
            <a:extLst>
              <a:ext uri="{FF2B5EF4-FFF2-40B4-BE49-F238E27FC236}">
                <a16:creationId xmlns:a16="http://schemas.microsoft.com/office/drawing/2014/main" id="{7B741F31-69E7-6598-93DA-399843BAFC36}"/>
              </a:ext>
            </a:extLst>
          </p:cNvPr>
          <p:cNvGrpSpPr/>
          <p:nvPr/>
        </p:nvGrpSpPr>
        <p:grpSpPr>
          <a:xfrm>
            <a:off x="5474629" y="2186209"/>
            <a:ext cx="822960" cy="457200"/>
            <a:chOff x="4511040" y="1581150"/>
            <a:chExt cx="822960" cy="457200"/>
          </a:xfrm>
        </p:grpSpPr>
        <p:sp>
          <p:nvSpPr>
            <p:cNvPr id="61" name="Right Arrow 24">
              <a:extLst>
                <a:ext uri="{FF2B5EF4-FFF2-40B4-BE49-F238E27FC236}">
                  <a16:creationId xmlns:a16="http://schemas.microsoft.com/office/drawing/2014/main" id="{9736CF7C-8A35-5631-CFAC-FD5691044080}"/>
                </a:ext>
              </a:extLst>
            </p:cNvPr>
            <p:cNvSpPr/>
            <p:nvPr/>
          </p:nvSpPr>
          <p:spPr>
            <a:xfrm>
              <a:off x="4876800" y="1581150"/>
              <a:ext cx="457200" cy="4572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15">
              <a:extLst>
                <a:ext uri="{FF2B5EF4-FFF2-40B4-BE49-F238E27FC236}">
                  <a16:creationId xmlns:a16="http://schemas.microsoft.com/office/drawing/2014/main" id="{81D79F7E-9004-2043-162B-5E683DE8F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040" y="1625085"/>
              <a:ext cx="36576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i="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Q1</a:t>
              </a:r>
            </a:p>
          </p:txBody>
        </p:sp>
      </p:grpSp>
      <p:grpSp>
        <p:nvGrpSpPr>
          <p:cNvPr id="63" name="LRU2">
            <a:extLst>
              <a:ext uri="{FF2B5EF4-FFF2-40B4-BE49-F238E27FC236}">
                <a16:creationId xmlns:a16="http://schemas.microsoft.com/office/drawing/2014/main" id="{BACA9A87-364E-B7EA-49A7-1CA318D5D4D4}"/>
              </a:ext>
            </a:extLst>
          </p:cNvPr>
          <p:cNvGrpSpPr/>
          <p:nvPr/>
        </p:nvGrpSpPr>
        <p:grpSpPr>
          <a:xfrm>
            <a:off x="2863750" y="3867745"/>
            <a:ext cx="2133255" cy="274320"/>
            <a:chOff x="2863750" y="3867745"/>
            <a:chExt cx="2133255" cy="27432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456D7B8-CAF6-8F54-ECE7-C97C0BE2165E}"/>
                </a:ext>
              </a:extLst>
            </p:cNvPr>
            <p:cNvSpPr/>
            <p:nvPr/>
          </p:nvSpPr>
          <p:spPr>
            <a:xfrm>
              <a:off x="2863750" y="3867745"/>
              <a:ext cx="548640" cy="27432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page1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9E08A8F-D0FE-CEF0-92D7-0574068F7FEC}"/>
                </a:ext>
              </a:extLst>
            </p:cNvPr>
            <p:cNvSpPr/>
            <p:nvPr/>
          </p:nvSpPr>
          <p:spPr>
            <a:xfrm>
              <a:off x="3656058" y="3867745"/>
              <a:ext cx="548640" cy="27432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1B315F2-3449-3173-8F9E-88F9AD9AA32F}"/>
                </a:ext>
              </a:extLst>
            </p:cNvPr>
            <p:cNvSpPr/>
            <p:nvPr/>
          </p:nvSpPr>
          <p:spPr>
            <a:xfrm>
              <a:off x="4448365" y="3867745"/>
              <a:ext cx="548640" cy="27432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page2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6ECB2DC-4FC6-9D47-F377-621E57800A98}"/>
                </a:ext>
              </a:extLst>
            </p:cNvPr>
            <p:cNvCxnSpPr>
              <a:cxnSpLocks/>
            </p:cNvCxnSpPr>
            <p:nvPr/>
          </p:nvCxnSpPr>
          <p:spPr>
            <a:xfrm>
              <a:off x="3412390" y="4004905"/>
              <a:ext cx="243668" cy="0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F708BE1-2590-95BB-A680-8E5CD9A4D5F2}"/>
                </a:ext>
              </a:extLst>
            </p:cNvPr>
            <p:cNvCxnSpPr>
              <a:cxnSpLocks/>
            </p:cNvCxnSpPr>
            <p:nvPr/>
          </p:nvCxnSpPr>
          <p:spPr>
            <a:xfrm>
              <a:off x="4204698" y="4004905"/>
              <a:ext cx="243667" cy="0"/>
            </a:xfrm>
            <a:prstGeom prst="straightConnector1">
              <a:avLst/>
            </a:prstGeom>
            <a:ln>
              <a:solidFill>
                <a:srgbClr val="64646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Highlight Box">
            <a:extLst>
              <a:ext uri="{FF2B5EF4-FFF2-40B4-BE49-F238E27FC236}">
                <a16:creationId xmlns:a16="http://schemas.microsoft.com/office/drawing/2014/main" id="{A8493C4E-3D3B-BBF7-9A1F-3FD0F8853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379" y="3867745"/>
            <a:ext cx="548640" cy="274320"/>
          </a:xfrm>
          <a:prstGeom prst="roundRect">
            <a:avLst>
              <a:gd name="adj" fmla="val 4709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pic>
        <p:nvPicPr>
          <p:cNvPr id="70" name="X">
            <a:extLst>
              <a:ext uri="{FF2B5EF4-FFF2-40B4-BE49-F238E27FC236}">
                <a16:creationId xmlns:a16="http://schemas.microsoft.com/office/drawing/2014/main" id="{2C13FD39-9B26-32AA-C2C5-768B82DCA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10482" y="380180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CE09D-4B59-4243-9B72-18DA9817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Memory Pools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9EB70-B53F-4F83-B9DB-0DDE2BB6E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needs memory for things other than just tuples and indexes.</a:t>
            </a:r>
          </a:p>
          <a:p>
            <a:r>
              <a:rPr lang="en-US" dirty="0"/>
              <a:t>These other memory pools may not always backed by disk. Depends on implementation.</a:t>
            </a:r>
          </a:p>
          <a:p>
            <a:pPr lvl="1"/>
            <a:r>
              <a:rPr lang="en-US" dirty="0"/>
              <a:t>Sorting + Join Buffers</a:t>
            </a:r>
          </a:p>
          <a:p>
            <a:pPr lvl="1"/>
            <a:r>
              <a:rPr lang="en-US" dirty="0"/>
              <a:t>Query Caches</a:t>
            </a:r>
          </a:p>
          <a:p>
            <a:pPr lvl="1"/>
            <a:r>
              <a:rPr lang="en-US" dirty="0"/>
              <a:t>Maintenance Buffers</a:t>
            </a:r>
          </a:p>
          <a:p>
            <a:pPr lvl="1"/>
            <a:r>
              <a:rPr lang="en-US" dirty="0"/>
              <a:t>Log Buffers</a:t>
            </a:r>
          </a:p>
          <a:p>
            <a:pPr lvl="1"/>
            <a:r>
              <a:rPr lang="en-US" dirty="0"/>
              <a:t>Dictionary Caches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EB9EB5FE-8378-5BFA-B62C-BD99A0F2FF8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2" name="Picture 1" descr="Image of Right, a buffer. The family had a lot of buffers!">
            <a:extLst>
              <a:ext uri="{FF2B5EF4-FFF2-40B4-BE49-F238E27FC236}">
                <a16:creationId xmlns:a16="http://schemas.microsoft.com/office/drawing/2014/main" id="{7A83794D-D893-589D-D097-3121AB955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71750"/>
            <a:ext cx="3581400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2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9BE067-BF7A-4732-8312-AF3444FB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5587B-EBA5-48F1-AE16-81CBE6D5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Buffer Pool Manager</a:t>
            </a:r>
          </a:p>
          <a:p>
            <a:r>
              <a:rPr lang="en-US" dirty="0"/>
              <a:t>Why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mmap</a:t>
            </a:r>
            <a:r>
              <a:rPr lang="en-US" dirty="0"/>
              <a:t> Will Murder Your DBMS</a:t>
            </a:r>
          </a:p>
          <a:p>
            <a:r>
              <a:rPr lang="en-US" dirty="0"/>
              <a:t>Disk I/O Scheduling</a:t>
            </a:r>
          </a:p>
          <a:p>
            <a:r>
              <a:rPr lang="en-US" dirty="0"/>
              <a:t>Replacement Policies</a:t>
            </a:r>
          </a:p>
          <a:p>
            <a:r>
              <a:rPr lang="en-US" dirty="0"/>
              <a:t>Optimizations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3D86801A-8445-EC08-9E36-F225017772D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28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1473E7-F5E1-4C36-BD55-FC4AAE186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Pool Organization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2D04C-957A-45C4-B465-21C45FF7F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95" y="765733"/>
            <a:ext cx="4754880" cy="3657600"/>
          </a:xfrm>
        </p:spPr>
        <p:txBody>
          <a:bodyPr/>
          <a:lstStyle/>
          <a:p>
            <a:r>
              <a:rPr lang="en-US" dirty="0"/>
              <a:t>Memory region organized as an array of fixed-size pages.</a:t>
            </a:r>
            <a:br>
              <a:rPr lang="en-US" dirty="0"/>
            </a:br>
            <a:r>
              <a:rPr lang="en-US" dirty="0"/>
              <a:t>An array entry is called a </a:t>
            </a:r>
            <a:r>
              <a:rPr lang="en-US" b="1" u="sng" dirty="0"/>
              <a:t>frame</a:t>
            </a:r>
            <a:r>
              <a:rPr lang="en-US" dirty="0"/>
              <a:t>.</a:t>
            </a:r>
          </a:p>
          <a:p>
            <a:endParaRPr lang="en-US" sz="500" dirty="0"/>
          </a:p>
          <a:p>
            <a:r>
              <a:rPr lang="en-US" dirty="0"/>
              <a:t>When the DBMS requests a page, an exact copy is placed into one of these frames.</a:t>
            </a:r>
          </a:p>
          <a:p>
            <a:endParaRPr lang="en-US" sz="500" dirty="0"/>
          </a:p>
          <a:p>
            <a:r>
              <a:rPr lang="en-US" dirty="0"/>
              <a:t>When page is written in memory, it is marked "dirty"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Dirty pages are buffered and </a:t>
            </a:r>
            <a:r>
              <a:rPr lang="en-US" u="sng" dirty="0"/>
              <a:t>not</a:t>
            </a:r>
            <a:r>
              <a:rPr lang="en-US" dirty="0"/>
              <a:t> written to disk immediately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Write-Back Cache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FE068F-38AC-49E1-8CA3-D5E62F332659}"/>
              </a:ext>
            </a:extLst>
          </p:cNvPr>
          <p:cNvSpPr txBox="1"/>
          <p:nvPr/>
        </p:nvSpPr>
        <p:spPr>
          <a:xfrm>
            <a:off x="7944667" y="1151909"/>
            <a:ext cx="822341" cy="6093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>
                <a:solidFill>
                  <a:srgbClr val="EF3E42"/>
                </a:solidFill>
                <a:latin typeface="Museo Sans 700" panose="02000000000000000000" pitchFamily="50" charset="0"/>
              </a:defRPr>
            </a:lvl1pPr>
          </a:lstStyle>
          <a:p>
            <a:r>
              <a:rPr lang="en-US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Buffer</a:t>
            </a:r>
            <a:br>
              <a:rPr lang="en-US" b="1" i="1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Pool</a:t>
            </a:r>
          </a:p>
        </p:txBody>
      </p:sp>
      <p:grpSp>
        <p:nvGrpSpPr>
          <p:cNvPr id="7" name="FRAMES">
            <a:extLst>
              <a:ext uri="{FF2B5EF4-FFF2-40B4-BE49-F238E27FC236}">
                <a16:creationId xmlns:a16="http://schemas.microsoft.com/office/drawing/2014/main" id="{EBC97832-689A-49A3-8033-791066A90A77}"/>
              </a:ext>
            </a:extLst>
          </p:cNvPr>
          <p:cNvGrpSpPr/>
          <p:nvPr/>
        </p:nvGrpSpPr>
        <p:grpSpPr>
          <a:xfrm>
            <a:off x="7990077" y="1847567"/>
            <a:ext cx="731520" cy="1459002"/>
            <a:chOff x="6102617" y="1619246"/>
            <a:chExt cx="731520" cy="1459002"/>
          </a:xfrm>
        </p:grpSpPr>
        <p:sp>
          <p:nvSpPr>
            <p:cNvPr id="8" name="FRAME1">
              <a:extLst>
                <a:ext uri="{FF2B5EF4-FFF2-40B4-BE49-F238E27FC236}">
                  <a16:creationId xmlns:a16="http://schemas.microsoft.com/office/drawing/2014/main" id="{16139743-7718-40D5-8686-A5EB10A1E278}"/>
                </a:ext>
              </a:extLst>
            </p:cNvPr>
            <p:cNvSpPr/>
            <p:nvPr/>
          </p:nvSpPr>
          <p:spPr>
            <a:xfrm>
              <a:off x="6102617" y="1619246"/>
              <a:ext cx="731520" cy="338554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frame1</a:t>
              </a:r>
            </a:p>
          </p:txBody>
        </p:sp>
        <p:sp>
          <p:nvSpPr>
            <p:cNvPr id="9" name="FRAME2">
              <a:extLst>
                <a:ext uri="{FF2B5EF4-FFF2-40B4-BE49-F238E27FC236}">
                  <a16:creationId xmlns:a16="http://schemas.microsoft.com/office/drawing/2014/main" id="{E1D41D34-96B7-4471-949A-B25E863E151E}"/>
                </a:ext>
              </a:extLst>
            </p:cNvPr>
            <p:cNvSpPr/>
            <p:nvPr/>
          </p:nvSpPr>
          <p:spPr>
            <a:xfrm>
              <a:off x="6102617" y="1992729"/>
              <a:ext cx="731520" cy="338554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frame2</a:t>
              </a:r>
            </a:p>
          </p:txBody>
        </p:sp>
        <p:sp>
          <p:nvSpPr>
            <p:cNvPr id="10" name="FRAME3">
              <a:extLst>
                <a:ext uri="{FF2B5EF4-FFF2-40B4-BE49-F238E27FC236}">
                  <a16:creationId xmlns:a16="http://schemas.microsoft.com/office/drawing/2014/main" id="{DB3734D6-27FC-4137-942A-C86864CD6E7B}"/>
                </a:ext>
              </a:extLst>
            </p:cNvPr>
            <p:cNvSpPr/>
            <p:nvPr/>
          </p:nvSpPr>
          <p:spPr>
            <a:xfrm>
              <a:off x="6102617" y="2366212"/>
              <a:ext cx="731520" cy="338554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frame3</a:t>
              </a:r>
            </a:p>
          </p:txBody>
        </p:sp>
        <p:sp>
          <p:nvSpPr>
            <p:cNvPr id="11" name="FRAME4">
              <a:extLst>
                <a:ext uri="{FF2B5EF4-FFF2-40B4-BE49-F238E27FC236}">
                  <a16:creationId xmlns:a16="http://schemas.microsoft.com/office/drawing/2014/main" id="{E12EB1F5-F323-47B4-8026-3743AAA38394}"/>
                </a:ext>
              </a:extLst>
            </p:cNvPr>
            <p:cNvSpPr/>
            <p:nvPr/>
          </p:nvSpPr>
          <p:spPr>
            <a:xfrm>
              <a:off x="6102617" y="2739694"/>
              <a:ext cx="731520" cy="338554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frame4</a:t>
              </a:r>
            </a:p>
          </p:txBody>
        </p:sp>
      </p:grpSp>
      <p:sp>
        <p:nvSpPr>
          <p:cNvPr id="12" name="VM-page1">
            <a:extLst>
              <a:ext uri="{FF2B5EF4-FFF2-40B4-BE49-F238E27FC236}">
                <a16:creationId xmlns:a16="http://schemas.microsoft.com/office/drawing/2014/main" id="{5407F1BF-A249-4CF9-BCC0-F4AFBBEC40B3}"/>
              </a:ext>
            </a:extLst>
          </p:cNvPr>
          <p:cNvSpPr/>
          <p:nvPr/>
        </p:nvSpPr>
        <p:spPr>
          <a:xfrm>
            <a:off x="7985314" y="1847567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page1</a:t>
            </a:r>
          </a:p>
        </p:txBody>
      </p:sp>
      <p:sp>
        <p:nvSpPr>
          <p:cNvPr id="13" name="VM-page3">
            <a:extLst>
              <a:ext uri="{FF2B5EF4-FFF2-40B4-BE49-F238E27FC236}">
                <a16:creationId xmlns:a16="http://schemas.microsoft.com/office/drawing/2014/main" id="{DFAA61DF-867F-4F7C-93AE-2256BB4573E2}"/>
              </a:ext>
            </a:extLst>
          </p:cNvPr>
          <p:cNvSpPr/>
          <p:nvPr/>
        </p:nvSpPr>
        <p:spPr>
          <a:xfrm>
            <a:off x="7985314" y="2221050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0B1BAB-FA92-4D25-BA62-97CF3E0E28A6}"/>
              </a:ext>
            </a:extLst>
          </p:cNvPr>
          <p:cNvCxnSpPr/>
          <p:nvPr/>
        </p:nvCxnSpPr>
        <p:spPr>
          <a:xfrm>
            <a:off x="5334000" y="3536671"/>
            <a:ext cx="3749040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54A6A5-AEA1-4CCE-AD72-614A3A6479E5}"/>
              </a:ext>
            </a:extLst>
          </p:cNvPr>
          <p:cNvSpPr txBox="1"/>
          <p:nvPr/>
        </p:nvSpPr>
        <p:spPr>
          <a:xfrm>
            <a:off x="6475948" y="4253766"/>
            <a:ext cx="1465145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>
                <a:solidFill>
                  <a:srgbClr val="EF3E42"/>
                </a:solidFill>
                <a:latin typeface="Museo Sans 700" panose="02000000000000000000" pitchFamily="50" charset="0"/>
              </a:defRPr>
            </a:lvl1pPr>
          </a:lstStyle>
          <a:p>
            <a:r>
              <a:rPr lang="en-US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On-Disk File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609150-1480-4530-9137-FA5D66D9005C}"/>
              </a:ext>
            </a:extLst>
          </p:cNvPr>
          <p:cNvSpPr/>
          <p:nvPr/>
        </p:nvSpPr>
        <p:spPr>
          <a:xfrm>
            <a:off x="5562600" y="3765271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D67599-70FB-43F8-9B6A-7C8859E63EBE}"/>
              </a:ext>
            </a:extLst>
          </p:cNvPr>
          <p:cNvSpPr/>
          <p:nvPr/>
        </p:nvSpPr>
        <p:spPr>
          <a:xfrm>
            <a:off x="6399107" y="3765271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57B133-BB36-456F-818E-94CE4DB5A83A}"/>
              </a:ext>
            </a:extLst>
          </p:cNvPr>
          <p:cNvSpPr/>
          <p:nvPr/>
        </p:nvSpPr>
        <p:spPr>
          <a:xfrm>
            <a:off x="7235614" y="3765271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0F0515-4099-4B09-9BA3-E63C7299375B}"/>
              </a:ext>
            </a:extLst>
          </p:cNvPr>
          <p:cNvSpPr/>
          <p:nvPr/>
        </p:nvSpPr>
        <p:spPr>
          <a:xfrm>
            <a:off x="8072120" y="3765271"/>
            <a:ext cx="731520" cy="338328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page4</a:t>
            </a:r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94594C8E-EF95-4CE3-8B86-86C541C318BC}"/>
              </a:ext>
            </a:extLst>
          </p:cNvPr>
          <p:cNvCxnSpPr>
            <a:cxnSpLocks/>
            <a:stCxn id="23" idx="0"/>
            <a:endCxn id="12" idx="1"/>
          </p:cNvCxnSpPr>
          <p:nvPr/>
        </p:nvCxnSpPr>
        <p:spPr>
          <a:xfrm rot="5400000" flipH="1" flipV="1">
            <a:off x="6082624" y="1862581"/>
            <a:ext cx="1748427" cy="2056954"/>
          </a:xfrm>
          <a:prstGeom prst="curvedConnector2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843631A0-4705-4585-9CEA-9E3EEFAF8DA6}"/>
              </a:ext>
            </a:extLst>
          </p:cNvPr>
          <p:cNvCxnSpPr>
            <a:cxnSpLocks/>
            <a:stCxn id="27" idx="0"/>
            <a:endCxn id="13" idx="1"/>
          </p:cNvCxnSpPr>
          <p:nvPr/>
        </p:nvCxnSpPr>
        <p:spPr>
          <a:xfrm rot="5400000" flipH="1" flipV="1">
            <a:off x="7105872" y="2885829"/>
            <a:ext cx="1374944" cy="383940"/>
          </a:xfrm>
          <a:prstGeom prst="curvedConnector2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1700FC0F-D907-8FB6-6498-5344B885991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1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FRAMES">
            <a:extLst>
              <a:ext uri="{FF2B5EF4-FFF2-40B4-BE49-F238E27FC236}">
                <a16:creationId xmlns:a16="http://schemas.microsoft.com/office/drawing/2014/main" id="{2F377A7F-20BA-BD11-4F1E-E4EC8363DE46}"/>
              </a:ext>
            </a:extLst>
          </p:cNvPr>
          <p:cNvGrpSpPr/>
          <p:nvPr/>
        </p:nvGrpSpPr>
        <p:grpSpPr>
          <a:xfrm>
            <a:off x="7990077" y="1847567"/>
            <a:ext cx="731520" cy="1459002"/>
            <a:chOff x="6102617" y="1619246"/>
            <a:chExt cx="731520" cy="1459002"/>
          </a:xfrm>
        </p:grpSpPr>
        <p:sp>
          <p:nvSpPr>
            <p:cNvPr id="12" name="FRAME1">
              <a:extLst>
                <a:ext uri="{FF2B5EF4-FFF2-40B4-BE49-F238E27FC236}">
                  <a16:creationId xmlns:a16="http://schemas.microsoft.com/office/drawing/2014/main" id="{6BDA6DFA-9FB8-B3CA-A0A8-69FC0554C433}"/>
                </a:ext>
              </a:extLst>
            </p:cNvPr>
            <p:cNvSpPr/>
            <p:nvPr/>
          </p:nvSpPr>
          <p:spPr>
            <a:xfrm>
              <a:off x="6102617" y="1619246"/>
              <a:ext cx="731520" cy="338554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frame1</a:t>
              </a:r>
            </a:p>
          </p:txBody>
        </p:sp>
        <p:sp>
          <p:nvSpPr>
            <p:cNvPr id="13" name="FRAME2">
              <a:extLst>
                <a:ext uri="{FF2B5EF4-FFF2-40B4-BE49-F238E27FC236}">
                  <a16:creationId xmlns:a16="http://schemas.microsoft.com/office/drawing/2014/main" id="{39A2EADA-670A-A940-AB54-68B3335F5C84}"/>
                </a:ext>
              </a:extLst>
            </p:cNvPr>
            <p:cNvSpPr/>
            <p:nvPr/>
          </p:nvSpPr>
          <p:spPr>
            <a:xfrm>
              <a:off x="6102617" y="1992729"/>
              <a:ext cx="731520" cy="338554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frame2</a:t>
              </a:r>
            </a:p>
          </p:txBody>
        </p:sp>
        <p:sp>
          <p:nvSpPr>
            <p:cNvPr id="15" name="FRAME3">
              <a:extLst>
                <a:ext uri="{FF2B5EF4-FFF2-40B4-BE49-F238E27FC236}">
                  <a16:creationId xmlns:a16="http://schemas.microsoft.com/office/drawing/2014/main" id="{46F2FE23-7FB2-80B3-DC0E-7FA51960BC78}"/>
                </a:ext>
              </a:extLst>
            </p:cNvPr>
            <p:cNvSpPr/>
            <p:nvPr/>
          </p:nvSpPr>
          <p:spPr>
            <a:xfrm>
              <a:off x="6102617" y="2366212"/>
              <a:ext cx="731520" cy="338554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frame3</a:t>
              </a:r>
            </a:p>
          </p:txBody>
        </p:sp>
        <p:sp>
          <p:nvSpPr>
            <p:cNvPr id="16" name="FRAME4">
              <a:extLst>
                <a:ext uri="{FF2B5EF4-FFF2-40B4-BE49-F238E27FC236}">
                  <a16:creationId xmlns:a16="http://schemas.microsoft.com/office/drawing/2014/main" id="{E52EC890-8692-7B80-0D32-40C536607EA1}"/>
                </a:ext>
              </a:extLst>
            </p:cNvPr>
            <p:cNvSpPr/>
            <p:nvPr/>
          </p:nvSpPr>
          <p:spPr>
            <a:xfrm>
              <a:off x="6102617" y="2739694"/>
              <a:ext cx="731520" cy="338554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frame4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F1473E7-F5E1-4C36-BD55-FC4AAE186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Pool Metadata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2D04C-957A-45C4-B465-21C45FF7F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u="sng" dirty="0"/>
              <a:t>page table</a:t>
            </a:r>
            <a:r>
              <a:rPr lang="en-US" dirty="0"/>
              <a:t> keeps track of pages that are currently in memory.</a:t>
            </a:r>
          </a:p>
          <a:p>
            <a:pPr lvl="1"/>
            <a:r>
              <a:rPr lang="en-US" dirty="0"/>
              <a:t>Usually a fixed-size hash table protected with latches to ensure thread-safe access.</a:t>
            </a:r>
          </a:p>
          <a:p>
            <a:endParaRPr lang="en-US" sz="1200" dirty="0"/>
          </a:p>
          <a:p>
            <a:r>
              <a:rPr lang="en-US" dirty="0"/>
              <a:t>Additional meta-data per page:</a:t>
            </a:r>
          </a:p>
          <a:p>
            <a:pPr lvl="1"/>
            <a:r>
              <a:rPr lang="en-US" b="1" dirty="0"/>
              <a:t>Dirty Flag</a:t>
            </a:r>
          </a:p>
          <a:p>
            <a:pPr lvl="1"/>
            <a:r>
              <a:rPr lang="en-US" b="1" dirty="0"/>
              <a:t>Pin/Reference Counter</a:t>
            </a:r>
          </a:p>
          <a:p>
            <a:pPr lvl="1"/>
            <a:r>
              <a:rPr lang="en-US" b="1" dirty="0"/>
              <a:t>Access Tracking Information</a:t>
            </a:r>
          </a:p>
          <a:p>
            <a:pPr lvl="1"/>
            <a:endParaRPr lang="en-US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0B1BAB-FA92-4D25-BA62-97CF3E0E28A6}"/>
              </a:ext>
            </a:extLst>
          </p:cNvPr>
          <p:cNvCxnSpPr/>
          <p:nvPr/>
        </p:nvCxnSpPr>
        <p:spPr>
          <a:xfrm>
            <a:off x="5334000" y="3536671"/>
            <a:ext cx="3749040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54A6A5-AEA1-4CCE-AD72-614A3A6479E5}"/>
              </a:ext>
            </a:extLst>
          </p:cNvPr>
          <p:cNvSpPr txBox="1"/>
          <p:nvPr/>
        </p:nvSpPr>
        <p:spPr>
          <a:xfrm>
            <a:off x="6475949" y="4253766"/>
            <a:ext cx="1465145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>
                <a:solidFill>
                  <a:srgbClr val="EF3E42"/>
                </a:solidFill>
                <a:latin typeface="Museo Sans 700" panose="02000000000000000000" pitchFamily="50" charset="0"/>
              </a:defRPr>
            </a:lvl1pPr>
          </a:lstStyle>
          <a:p>
            <a:r>
              <a:rPr lang="en-US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On-Disk File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EE009B-F75C-40AF-BB54-3356EF255D5C}"/>
              </a:ext>
            </a:extLst>
          </p:cNvPr>
          <p:cNvSpPr txBox="1"/>
          <p:nvPr/>
        </p:nvSpPr>
        <p:spPr>
          <a:xfrm>
            <a:off x="7944667" y="1151909"/>
            <a:ext cx="822341" cy="6093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>
                <a:solidFill>
                  <a:srgbClr val="EF3E42"/>
                </a:solidFill>
                <a:latin typeface="Museo Sans 700" panose="02000000000000000000" pitchFamily="50" charset="0"/>
              </a:defRPr>
            </a:lvl1pPr>
          </a:lstStyle>
          <a:p>
            <a:r>
              <a:rPr lang="en-US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Buffer</a:t>
            </a:r>
            <a:br>
              <a:rPr lang="en-US" b="1" i="1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Pool</a:t>
            </a:r>
          </a:p>
        </p:txBody>
      </p:sp>
      <p:sp>
        <p:nvSpPr>
          <p:cNvPr id="33" name="VM-page1">
            <a:extLst>
              <a:ext uri="{FF2B5EF4-FFF2-40B4-BE49-F238E27FC236}">
                <a16:creationId xmlns:a16="http://schemas.microsoft.com/office/drawing/2014/main" id="{FEB355CA-DDC2-4A5A-B07C-E5CE140FB686}"/>
              </a:ext>
            </a:extLst>
          </p:cNvPr>
          <p:cNvSpPr/>
          <p:nvPr/>
        </p:nvSpPr>
        <p:spPr>
          <a:xfrm>
            <a:off x="7990077" y="1847740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page1</a:t>
            </a:r>
          </a:p>
        </p:txBody>
      </p:sp>
      <p:sp>
        <p:nvSpPr>
          <p:cNvPr id="34" name="VM-page3">
            <a:extLst>
              <a:ext uri="{FF2B5EF4-FFF2-40B4-BE49-F238E27FC236}">
                <a16:creationId xmlns:a16="http://schemas.microsoft.com/office/drawing/2014/main" id="{BD5EEEC6-AA1A-4688-9B0B-BA3678D8A4DE}"/>
              </a:ext>
            </a:extLst>
          </p:cNvPr>
          <p:cNvSpPr/>
          <p:nvPr/>
        </p:nvSpPr>
        <p:spPr>
          <a:xfrm>
            <a:off x="7990077" y="2219654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BEA9D5-4186-4314-895D-FA5573450E81}"/>
              </a:ext>
            </a:extLst>
          </p:cNvPr>
          <p:cNvSpPr txBox="1"/>
          <p:nvPr/>
        </p:nvSpPr>
        <p:spPr>
          <a:xfrm>
            <a:off x="6360394" y="1151909"/>
            <a:ext cx="625172" cy="6093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>
                <a:solidFill>
                  <a:srgbClr val="EF3E42"/>
                </a:solidFill>
                <a:latin typeface="Museo Sans 700" panose="02000000000000000000" pitchFamily="50" charset="0"/>
              </a:defRPr>
            </a:lvl1pPr>
          </a:lstStyle>
          <a:p>
            <a:r>
              <a:rPr lang="en-US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Page</a:t>
            </a:r>
            <a:br>
              <a:rPr lang="en-US" b="1" i="1" dirty="0">
                <a:solidFill>
                  <a:srgbClr val="646464"/>
                </a:solidFill>
                <a:latin typeface="Crimson Text" panose="02000503000000000000" pitchFamily="2" charset="0"/>
              </a:rPr>
            </a:br>
            <a:r>
              <a:rPr lang="en-US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Table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732C7F-903C-4886-8197-0A343D483E3C}"/>
              </a:ext>
            </a:extLst>
          </p:cNvPr>
          <p:cNvSpPr/>
          <p:nvPr/>
        </p:nvSpPr>
        <p:spPr>
          <a:xfrm>
            <a:off x="6307219" y="2670675"/>
            <a:ext cx="731520" cy="26699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" tIns="9144" rIns="9144" bIns="9144" rtlCol="0" anchor="t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page2</a:t>
            </a:r>
            <a:br>
              <a:rPr lang="en-US" sz="1000" b="1" dirty="0">
                <a:solidFill>
                  <a:schemeClr val="accent1"/>
                </a:solidFill>
                <a:latin typeface="Inconsolata" panose="00000509000000000000" pitchFamily="49" charset="0"/>
              </a:rPr>
            </a:br>
            <a:r>
              <a:rPr lang="en-US" sz="800" b="1" i="1" dirty="0">
                <a:solidFill>
                  <a:schemeClr val="accent1"/>
                </a:solidFill>
                <a:latin typeface="Inconsolata" panose="00000509000000000000" pitchFamily="49" charset="0"/>
              </a:rPr>
              <a:t>meta-data</a:t>
            </a:r>
          </a:p>
        </p:txBody>
      </p:sp>
      <p:sp>
        <p:nvSpPr>
          <p:cNvPr id="35" name="Right Arrow 6">
            <a:extLst>
              <a:ext uri="{FF2B5EF4-FFF2-40B4-BE49-F238E27FC236}">
                <a16:creationId xmlns:a16="http://schemas.microsoft.com/office/drawing/2014/main" id="{E32BA5C0-C514-4CF7-887F-4A58B1DFB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1608" y="2628742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04698A-CF41-4DDA-BD8F-5DCF3AF47C92}"/>
              </a:ext>
            </a:extLst>
          </p:cNvPr>
          <p:cNvSpPr/>
          <p:nvPr/>
        </p:nvSpPr>
        <p:spPr>
          <a:xfrm>
            <a:off x="7990077" y="2588636"/>
            <a:ext cx="731520" cy="338554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646464"/>
                </a:solidFill>
                <a:latin typeface="Inconsolata" panose="00000509000000000000" pitchFamily="49" charset="0"/>
              </a:rPr>
              <a:t>page2</a:t>
            </a:r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0D75ED35-AF79-4E20-A6F0-B724F69AF80E}"/>
              </a:ext>
            </a:extLst>
          </p:cNvPr>
          <p:cNvCxnSpPr>
            <a:cxnSpLocks/>
            <a:stCxn id="8" idx="0"/>
            <a:endCxn id="36" idx="2"/>
          </p:cNvCxnSpPr>
          <p:nvPr/>
        </p:nvCxnSpPr>
        <p:spPr>
          <a:xfrm rot="5400000" flipH="1" flipV="1">
            <a:off x="7141312" y="2550746"/>
            <a:ext cx="838081" cy="159097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312C8486-AA5A-CB93-C34C-29A4F7FAC1D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A87D63-C08C-4F9A-2FCC-28E2C6AEAD3A}"/>
              </a:ext>
            </a:extLst>
          </p:cNvPr>
          <p:cNvGrpSpPr/>
          <p:nvPr/>
        </p:nvGrpSpPr>
        <p:grpSpPr>
          <a:xfrm>
            <a:off x="5562600" y="3765271"/>
            <a:ext cx="3241040" cy="338554"/>
            <a:chOff x="5715000" y="3486150"/>
            <a:chExt cx="3241040" cy="3385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22168A-BEA6-A3E9-7696-46FAA71148B2}"/>
                </a:ext>
              </a:extLst>
            </p:cNvPr>
            <p:cNvSpPr/>
            <p:nvPr/>
          </p:nvSpPr>
          <p:spPr>
            <a:xfrm>
              <a:off x="5715000" y="3486150"/>
              <a:ext cx="731520" cy="338554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ECA55F-634C-2ADA-4A9C-424D8CC623F8}"/>
                </a:ext>
              </a:extLst>
            </p:cNvPr>
            <p:cNvSpPr/>
            <p:nvPr/>
          </p:nvSpPr>
          <p:spPr>
            <a:xfrm>
              <a:off x="6551507" y="3486150"/>
              <a:ext cx="731520" cy="338554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D99401-7ECD-1EE5-F1F3-CC8DF458444E}"/>
                </a:ext>
              </a:extLst>
            </p:cNvPr>
            <p:cNvSpPr/>
            <p:nvPr/>
          </p:nvSpPr>
          <p:spPr>
            <a:xfrm>
              <a:off x="7388014" y="3486150"/>
              <a:ext cx="731520" cy="338554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F362C9-81CA-7F96-5D0D-DE5B2E66CE5D}"/>
                </a:ext>
              </a:extLst>
            </p:cNvPr>
            <p:cNvSpPr/>
            <p:nvPr/>
          </p:nvSpPr>
          <p:spPr>
            <a:xfrm>
              <a:off x="8224520" y="3486150"/>
              <a:ext cx="731520" cy="338328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88DEEF-2F23-D333-1F3C-CAC2F11B3F0E}"/>
              </a:ext>
            </a:extLst>
          </p:cNvPr>
          <p:cNvGrpSpPr/>
          <p:nvPr/>
        </p:nvGrpSpPr>
        <p:grpSpPr>
          <a:xfrm>
            <a:off x="6307219" y="1873250"/>
            <a:ext cx="731520" cy="1064421"/>
            <a:chOff x="5021580" y="1352550"/>
            <a:chExt cx="731520" cy="10644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6CE4AA2-6E6C-EFA4-668A-4A71743F5B8C}"/>
                </a:ext>
              </a:extLst>
            </p:cNvPr>
            <p:cNvSpPr/>
            <p:nvPr/>
          </p:nvSpPr>
          <p:spPr>
            <a:xfrm>
              <a:off x="5021580" y="1352550"/>
              <a:ext cx="731520" cy="26699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" tIns="9144" rIns="9144" bIns="9144" rtlCol="0" anchor="t" anchorCtr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page1</a:t>
              </a:r>
              <a:br>
                <a:rPr lang="en-US" sz="1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</a:br>
              <a:r>
                <a:rPr lang="en-US" sz="800" b="1" i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meta-data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FEB7936-32D7-4B9A-8880-22A603F248D3}"/>
                </a:ext>
              </a:extLst>
            </p:cNvPr>
            <p:cNvSpPr/>
            <p:nvPr/>
          </p:nvSpPr>
          <p:spPr>
            <a:xfrm>
              <a:off x="5021580" y="1619572"/>
              <a:ext cx="731520" cy="26699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" tIns="9144" rIns="9144" bIns="9144" rtlCol="0" anchor="t" anchorCtr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page3</a:t>
              </a:r>
              <a:br>
                <a:rPr lang="en-US" sz="1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</a:br>
              <a:r>
                <a:rPr lang="en-US" sz="800" b="1" i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meta-data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1E859E-5A44-4AB2-A30A-5EFF65A86B78}"/>
                </a:ext>
              </a:extLst>
            </p:cNvPr>
            <p:cNvSpPr/>
            <p:nvPr/>
          </p:nvSpPr>
          <p:spPr>
            <a:xfrm>
              <a:off x="5021580" y="1886594"/>
              <a:ext cx="731520" cy="26517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" tIns="9144" rIns="9144" bIns="9144" rtlCol="0" anchor="t" anchorCtr="0">
              <a:spAutoFit/>
            </a:bodyPr>
            <a:lstStyle/>
            <a:p>
              <a:pPr algn="ctr">
                <a:lnSpc>
                  <a:spcPct val="85000"/>
                </a:lnSpc>
              </a:pPr>
              <a:endParaRPr lang="en-US" sz="800" b="1" i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CB619B9-14A2-3983-5133-E0B332059284}"/>
                </a:ext>
              </a:extLst>
            </p:cNvPr>
            <p:cNvSpPr/>
            <p:nvPr/>
          </p:nvSpPr>
          <p:spPr>
            <a:xfrm>
              <a:off x="5021580" y="2151795"/>
              <a:ext cx="731520" cy="26517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" tIns="9144" rIns="9144" bIns="9144" rtlCol="0" anchor="t" anchorCtr="0">
              <a:spAutoFit/>
            </a:bodyPr>
            <a:lstStyle/>
            <a:p>
              <a:pPr algn="ctr">
                <a:lnSpc>
                  <a:spcPct val="85000"/>
                </a:lnSpc>
              </a:pPr>
              <a:endParaRPr lang="en-US" sz="800" b="1" i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</p:grpSp>
      <p:pic>
        <p:nvPicPr>
          <p:cNvPr id="50" name="Graphic 49">
            <a:extLst>
              <a:ext uri="{FF2B5EF4-FFF2-40B4-BE49-F238E27FC236}">
                <a16:creationId xmlns:a16="http://schemas.microsoft.com/office/drawing/2014/main" id="{C038AF6A-45D5-4E8A-ADF8-77875F12B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94373">
            <a:off x="6197500" y="2147349"/>
            <a:ext cx="204957" cy="204957"/>
          </a:xfrm>
          <a:prstGeom prst="rect">
            <a:avLst/>
          </a:prstGeom>
        </p:spPr>
      </p:pic>
      <p:pic>
        <p:nvPicPr>
          <p:cNvPr id="51" name="Lock">
            <a:extLst>
              <a:ext uri="{FF2B5EF4-FFF2-40B4-BE49-F238E27FC236}">
                <a16:creationId xmlns:a16="http://schemas.microsoft.com/office/drawing/2014/main" id="{AC94F2BB-966C-46F3-8F58-A92F03518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2955" y="2704326"/>
            <a:ext cx="146341" cy="190556"/>
          </a:xfrm>
          <a:prstGeom prst="rect">
            <a:avLst/>
          </a:prstGeom>
        </p:spPr>
      </p:pic>
      <p:cxnSp>
        <p:nvCxnSpPr>
          <p:cNvPr id="45" name="Straight Arrow Connector 6">
            <a:extLst>
              <a:ext uri="{FF2B5EF4-FFF2-40B4-BE49-F238E27FC236}">
                <a16:creationId xmlns:a16="http://schemas.microsoft.com/office/drawing/2014/main" id="{CE39B104-653A-4CD3-B043-7B769FB49EC3}"/>
              </a:ext>
            </a:extLst>
          </p:cNvPr>
          <p:cNvCxnSpPr>
            <a:cxnSpLocks/>
            <a:stCxn id="21" idx="3"/>
            <a:endCxn id="33" idx="1"/>
          </p:cNvCxnSpPr>
          <p:nvPr/>
        </p:nvCxnSpPr>
        <p:spPr bwMode="auto">
          <a:xfrm>
            <a:off x="7038739" y="2006748"/>
            <a:ext cx="951338" cy="102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oval" w="lg" len="lg"/>
            <a:tailEnd type="triangle" w="med" len="med"/>
          </a:ln>
          <a:effectLst/>
        </p:spPr>
      </p:cxnSp>
      <p:cxnSp>
        <p:nvCxnSpPr>
          <p:cNvPr id="46" name="Straight Arrow Connector 6">
            <a:extLst>
              <a:ext uri="{FF2B5EF4-FFF2-40B4-BE49-F238E27FC236}">
                <a16:creationId xmlns:a16="http://schemas.microsoft.com/office/drawing/2014/main" id="{31DF5A66-8112-417A-9670-C8493891B2E0}"/>
              </a:ext>
            </a:extLst>
          </p:cNvPr>
          <p:cNvCxnSpPr>
            <a:cxnSpLocks/>
            <a:stCxn id="22" idx="3"/>
            <a:endCxn id="34" idx="1"/>
          </p:cNvCxnSpPr>
          <p:nvPr/>
        </p:nvCxnSpPr>
        <p:spPr bwMode="auto">
          <a:xfrm>
            <a:off x="7038739" y="2273770"/>
            <a:ext cx="951338" cy="1151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oval" w="lg" len="lg"/>
            <a:tailEnd type="triangle" w="med" len="med"/>
          </a:ln>
          <a:effectLst/>
        </p:spPr>
      </p:cxnSp>
      <p:cxnSp>
        <p:nvCxnSpPr>
          <p:cNvPr id="44" name="Straight Arrow Connector 6">
            <a:extLst>
              <a:ext uri="{FF2B5EF4-FFF2-40B4-BE49-F238E27FC236}">
                <a16:creationId xmlns:a16="http://schemas.microsoft.com/office/drawing/2014/main" id="{001794A7-AAB7-45EC-98D9-84B90B1665B3}"/>
              </a:ext>
            </a:extLst>
          </p:cNvPr>
          <p:cNvCxnSpPr>
            <a:cxnSpLocks/>
            <a:stCxn id="24" idx="3"/>
            <a:endCxn id="36" idx="1"/>
          </p:cNvCxnSpPr>
          <p:nvPr/>
        </p:nvCxnSpPr>
        <p:spPr bwMode="auto">
          <a:xfrm flipV="1">
            <a:off x="7038739" y="2757913"/>
            <a:ext cx="951338" cy="471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oval" w="lg" len="lg"/>
            <a:tailEnd type="triangle" w="med" len="med"/>
          </a:ln>
          <a:effectLst/>
        </p:spPr>
      </p:cxnSp>
      <p:sp>
        <p:nvSpPr>
          <p:cNvPr id="54" name="Right Arrow 6">
            <a:extLst>
              <a:ext uri="{FF2B5EF4-FFF2-40B4-BE49-F238E27FC236}">
                <a16:creationId xmlns:a16="http://schemas.microsoft.com/office/drawing/2014/main" id="{B551608E-BACE-A76F-3CE8-69F38E5AAF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1608" y="2100349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/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57AC68A0-1074-F9F0-7A81-8A1D13307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94373">
            <a:off x="6224801" y="2707146"/>
            <a:ext cx="204957" cy="2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5" grpId="0" animBg="1"/>
      <p:bldP spid="35" grpId="1" animBg="1"/>
      <p:bldP spid="36" grpId="0" animBg="1"/>
      <p:bldP spid="54" grpId="0" animBg="1"/>
      <p:bldP spid="54" grpId="1" animBg="1"/>
    </p:bldLst>
  </p:timing>
</p:sld>
</file>

<file path=ppt/theme/theme1.xml><?xml version="1.0" encoding="utf-8"?>
<a:theme xmlns:a="http://schemas.openxmlformats.org/drawingml/2006/main" name="421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-theme" id="{8266886C-00C5-0E41-B657-C3D05B8200D6}" vid="{2B8BD0A5-B052-7545-BBE7-7583420439F3}"/>
    </a:ext>
  </a:extLst>
</a:theme>
</file>

<file path=ppt/theme/theme2.xml><?xml version="1.0" encoding="utf-8"?>
<a:theme xmlns:a="http://schemas.openxmlformats.org/drawingml/2006/main" name="1_F2024 Theme">
  <a:themeElements>
    <a:clrScheme name="CMU-DB F20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123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9D9D9"/>
      </a:accent6>
      <a:hlink>
        <a:srgbClr val="C41230"/>
      </a:hlink>
      <a:folHlink>
        <a:srgbClr val="C412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72933</TotalTime>
  <Words>3347</Words>
  <Application>Microsoft Macintosh PowerPoint</Application>
  <PresentationFormat>On-screen Show (16:9)</PresentationFormat>
  <Paragraphs>795</Paragraphs>
  <Slides>56</Slides>
  <Notes>56</Notes>
  <HiddenSlides>7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Arial</vt:lpstr>
      <vt:lpstr>Calibri</vt:lpstr>
      <vt:lpstr>Consolas</vt:lpstr>
      <vt:lpstr>Courier New</vt:lpstr>
      <vt:lpstr>CRIMSON TEXT</vt:lpstr>
      <vt:lpstr>CRIMSON TEXT</vt:lpstr>
      <vt:lpstr>Gentium Book Basic</vt:lpstr>
      <vt:lpstr>Inconsolata</vt:lpstr>
      <vt:lpstr>Lato</vt:lpstr>
      <vt:lpstr>Pragmata</vt:lpstr>
      <vt:lpstr>Proxima Nova Rg</vt:lpstr>
      <vt:lpstr>System Font Regular</vt:lpstr>
      <vt:lpstr>Times New Roman</vt:lpstr>
      <vt:lpstr>421-theme</vt:lpstr>
      <vt:lpstr>1_F2024 Theme</vt:lpstr>
      <vt:lpstr>PowerPoint Presentation</vt:lpstr>
      <vt:lpstr>Last Class</vt:lpstr>
      <vt:lpstr>Database Storage</vt:lpstr>
      <vt:lpstr>Disk-oriented DBMS</vt:lpstr>
      <vt:lpstr>Disk-oriented DBMS</vt:lpstr>
      <vt:lpstr>Other Memory Pools</vt:lpstr>
      <vt:lpstr>Today's Agenda</vt:lpstr>
      <vt:lpstr>Buffer Pool Organization</vt:lpstr>
      <vt:lpstr>Buffer Pool Metadata</vt:lpstr>
      <vt:lpstr>Locks vs. Latches</vt:lpstr>
      <vt:lpstr>Page Table vs. Page Directory</vt:lpstr>
      <vt:lpstr>The Dark Side</vt:lpstr>
      <vt:lpstr>Virtual Memory Crash Course</vt:lpstr>
      <vt:lpstr>Virtual Memory Crash Course</vt:lpstr>
      <vt:lpstr>Why Not Use The OS?</vt:lpstr>
      <vt:lpstr>Memory Mapped I/O Problems</vt:lpstr>
      <vt:lpstr>Why Not Use The OS?</vt:lpstr>
      <vt:lpstr>Why Not Use The OS?</vt:lpstr>
      <vt:lpstr>Buffer Replacement Policies</vt:lpstr>
      <vt:lpstr>Least Recently Used (LRU)</vt:lpstr>
      <vt:lpstr>CLOCK</vt:lpstr>
      <vt:lpstr>Observation</vt:lpstr>
      <vt:lpstr>Sequential Flooding</vt:lpstr>
      <vt:lpstr>Better Policies: LRU-K</vt:lpstr>
      <vt:lpstr>MySQL: Approximate LRU-K</vt:lpstr>
      <vt:lpstr>Better Policies: Localization</vt:lpstr>
      <vt:lpstr>Better Policies: Priority Hints</vt:lpstr>
      <vt:lpstr>Dirty Pages</vt:lpstr>
      <vt:lpstr>Background Writing</vt:lpstr>
      <vt:lpstr>Observation</vt:lpstr>
      <vt:lpstr>Disk I/O Scheduling</vt:lpstr>
      <vt:lpstr>OS Page Cache</vt:lpstr>
      <vt:lpstr>Buffer Pool Optimizations</vt:lpstr>
      <vt:lpstr>Multiple Buffer Pools</vt:lpstr>
      <vt:lpstr>Multiple Buffer Pools</vt:lpstr>
      <vt:lpstr>Pre-Fetching</vt:lpstr>
      <vt:lpstr>Pre-Fetching</vt:lpstr>
      <vt:lpstr>Scan Sharing</vt:lpstr>
      <vt:lpstr>Scan Sharing</vt:lpstr>
      <vt:lpstr>Buffer Pool Bypass</vt:lpstr>
      <vt:lpstr>Conclusion</vt:lpstr>
      <vt:lpstr>Next Class</vt:lpstr>
      <vt:lpstr>Project #1</vt:lpstr>
      <vt:lpstr>Task #1 – LRU-K Replacement Policy</vt:lpstr>
      <vt:lpstr>Task #2 – Disk Scheduler</vt:lpstr>
      <vt:lpstr>Task #3 – Buffer Pool Manager</vt:lpstr>
      <vt:lpstr>Things To Note</vt:lpstr>
      <vt:lpstr>Code Quality</vt:lpstr>
      <vt:lpstr>Extra Credit</vt:lpstr>
      <vt:lpstr>FSYNC Problems</vt:lpstr>
      <vt:lpstr>TASK #1 – EXTENDIBLE HASH TABLE</vt:lpstr>
      <vt:lpstr>TASK #3 – MULTIPLE BUFFER POOLS</vt:lpstr>
      <vt:lpstr>MULTIPLE BUFFER POOLS</vt:lpstr>
      <vt:lpstr>CONTIONOUS SCAN SHARING</vt:lpstr>
      <vt:lpstr>ALLOCATION POLICIES</vt:lpstr>
      <vt:lpstr>LRU-K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15-445/645 Database Systems (Fall 2024) :: Buffer Pool Management</dc:title>
  <dc:creator>Andy Pavlo</dc:creator>
  <cp:keywords>Databases, Carnegie Mellon University</cp:keywords>
  <cp:lastModifiedBy>Benjamin S. Berg</cp:lastModifiedBy>
  <cp:revision>5864</cp:revision>
  <dcterms:created xsi:type="dcterms:W3CDTF">2015-12-22T16:36:30Z</dcterms:created>
  <dcterms:modified xsi:type="dcterms:W3CDTF">2025-09-16T17:38:53Z</dcterms:modified>
</cp:coreProperties>
</file>