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  <p:sldMasterId id="2147483732" r:id="rId2"/>
  </p:sldMasterIdLst>
  <p:notesMasterIdLst>
    <p:notesMasterId r:id="rId64"/>
  </p:notesMasterIdLst>
  <p:sldIdLst>
    <p:sldId id="1951" r:id="rId3"/>
    <p:sldId id="1933" r:id="rId4"/>
    <p:sldId id="572" r:id="rId5"/>
    <p:sldId id="590" r:id="rId6"/>
    <p:sldId id="326" r:id="rId7"/>
    <p:sldId id="1908" r:id="rId8"/>
    <p:sldId id="625" r:id="rId9"/>
    <p:sldId id="624" r:id="rId10"/>
    <p:sldId id="626" r:id="rId11"/>
    <p:sldId id="627" r:id="rId12"/>
    <p:sldId id="350" r:id="rId13"/>
    <p:sldId id="1921" r:id="rId14"/>
    <p:sldId id="1109" r:id="rId15"/>
    <p:sldId id="630" r:id="rId16"/>
    <p:sldId id="631" r:id="rId17"/>
    <p:sldId id="321" r:id="rId18"/>
    <p:sldId id="1922" r:id="rId19"/>
    <p:sldId id="1104" r:id="rId20"/>
    <p:sldId id="634" r:id="rId21"/>
    <p:sldId id="1923" r:id="rId22"/>
    <p:sldId id="1106" r:id="rId23"/>
    <p:sldId id="1924" r:id="rId24"/>
    <p:sldId id="1110" r:id="rId25"/>
    <p:sldId id="1111" r:id="rId26"/>
    <p:sldId id="1950" r:id="rId27"/>
    <p:sldId id="445" r:id="rId28"/>
    <p:sldId id="463" r:id="rId29"/>
    <p:sldId id="455" r:id="rId30"/>
    <p:sldId id="433" r:id="rId31"/>
    <p:sldId id="440" r:id="rId32"/>
    <p:sldId id="452" r:id="rId33"/>
    <p:sldId id="447" r:id="rId34"/>
    <p:sldId id="1920" r:id="rId35"/>
    <p:sldId id="453" r:id="rId36"/>
    <p:sldId id="454" r:id="rId37"/>
    <p:sldId id="487" r:id="rId38"/>
    <p:sldId id="1927" r:id="rId39"/>
    <p:sldId id="1928" r:id="rId40"/>
    <p:sldId id="488" r:id="rId41"/>
    <p:sldId id="1930" r:id="rId42"/>
    <p:sldId id="490" r:id="rId43"/>
    <p:sldId id="461" r:id="rId44"/>
    <p:sldId id="1929" r:id="rId45"/>
    <p:sldId id="436" r:id="rId46"/>
    <p:sldId id="476" r:id="rId47"/>
    <p:sldId id="1114" r:id="rId48"/>
    <p:sldId id="499" r:id="rId49"/>
    <p:sldId id="1931" r:id="rId50"/>
    <p:sldId id="414" r:id="rId51"/>
    <p:sldId id="444" r:id="rId52"/>
    <p:sldId id="438" r:id="rId53"/>
    <p:sldId id="437" r:id="rId54"/>
    <p:sldId id="1044" r:id="rId55"/>
    <p:sldId id="1099" r:id="rId56"/>
    <p:sldId id="458" r:id="rId57"/>
    <p:sldId id="475" r:id="rId58"/>
    <p:sldId id="446" r:id="rId59"/>
    <p:sldId id="459" r:id="rId60"/>
    <p:sldId id="1917" r:id="rId61"/>
    <p:sldId id="442" r:id="rId62"/>
    <p:sldId id="473" r:id="rId6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55B3B8-7F58-478B-A231-0FE90BFAB063}">
          <p14:sldIdLst>
            <p14:sldId id="1951"/>
            <p14:sldId id="1933"/>
            <p14:sldId id="572"/>
            <p14:sldId id="590"/>
          </p14:sldIdLst>
        </p14:section>
        <p14:section name="Workloads" id="{E96D7A06-212F-4996-8109-A0A79A6EE49F}">
          <p14:sldIdLst>
            <p14:sldId id="326"/>
            <p14:sldId id="1908"/>
            <p14:sldId id="625"/>
            <p14:sldId id="624"/>
            <p14:sldId id="626"/>
            <p14:sldId id="627"/>
          </p14:sldIdLst>
        </p14:section>
        <p14:section name="Storage Models" id="{C537A9E0-6DA0-450E-A351-85E0504F551C}">
          <p14:sldIdLst>
            <p14:sldId id="350"/>
          </p14:sldIdLst>
        </p14:section>
        <p14:section name="NSM" id="{EA0881D8-BCF6-4F0A-A393-4D4A78074700}">
          <p14:sldIdLst>
            <p14:sldId id="1921"/>
            <p14:sldId id="1109"/>
            <p14:sldId id="630"/>
            <p14:sldId id="631"/>
            <p14:sldId id="321"/>
          </p14:sldIdLst>
        </p14:section>
        <p14:section name="DSM" id="{9D4C3403-B71B-4071-BDFE-561A868EC466}">
          <p14:sldIdLst>
            <p14:sldId id="1922"/>
            <p14:sldId id="1104"/>
            <p14:sldId id="634"/>
            <p14:sldId id="1923"/>
            <p14:sldId id="1106"/>
            <p14:sldId id="1924"/>
          </p14:sldIdLst>
        </p14:section>
        <p14:section name="PAX" id="{84C5E393-E28A-4C99-83B5-51F785A50CB9}">
          <p14:sldIdLst>
            <p14:sldId id="1110"/>
            <p14:sldId id="1111"/>
            <p14:sldId id="1950"/>
          </p14:sldIdLst>
        </p14:section>
        <p14:section name="Compression" id="{6D1E1EEC-1444-4265-852A-0E9610DB4CAA}">
          <p14:sldIdLst>
            <p14:sldId id="445"/>
            <p14:sldId id="463"/>
            <p14:sldId id="455"/>
          </p14:sldIdLst>
        </p14:section>
        <p14:section name="Naive Compression" id="{29E46321-2455-4647-B34D-A0ACACFAE839}">
          <p14:sldIdLst>
            <p14:sldId id="433"/>
            <p14:sldId id="440"/>
            <p14:sldId id="452"/>
            <p14:sldId id="447"/>
          </p14:sldIdLst>
        </p14:section>
        <p14:section name="Columnar Compression" id="{B9891B9C-56BF-4ADB-877D-EC6A29E6684F}">
          <p14:sldIdLst>
            <p14:sldId id="1920"/>
            <p14:sldId id="453"/>
          </p14:sldIdLst>
        </p14:section>
        <p14:section name="RLE" id="{E49974DC-1559-49F2-B255-C0A0729F9E39}">
          <p14:sldIdLst>
            <p14:sldId id="454"/>
            <p14:sldId id="487"/>
          </p14:sldIdLst>
        </p14:section>
        <p14:section name="Bit Packing" id="{7140D8E3-EF49-42C3-81D1-034BE9B76F5B}">
          <p14:sldIdLst>
            <p14:sldId id="1927"/>
            <p14:sldId id="1928"/>
          </p14:sldIdLst>
        </p14:section>
        <p14:section name="BitMap Encoding" id="{533338AE-2DF3-44BD-9712-55ED36AD3AFD}">
          <p14:sldIdLst>
            <p14:sldId id="488"/>
            <p14:sldId id="1930"/>
            <p14:sldId id="490"/>
          </p14:sldIdLst>
        </p14:section>
        <p14:section name="Delta Encoding" id="{99C0000F-2214-4AD6-919A-A7953FCC273D}">
          <p14:sldIdLst>
            <p14:sldId id="461"/>
          </p14:sldIdLst>
        </p14:section>
        <p14:section name="Dictionary Encoding" id="{11578879-BDAD-4AC6-8799-CFE800D4FE5B}">
          <p14:sldIdLst>
            <p14:sldId id="1929"/>
            <p14:sldId id="436"/>
            <p14:sldId id="476"/>
            <p14:sldId id="1114"/>
          </p14:sldIdLst>
        </p14:section>
        <p14:section name="Conclusion" id="{DEB9626B-B8CD-44DA-BE8F-C04D2D73E369}">
          <p14:sldIdLst>
            <p14:sldId id="499"/>
            <p14:sldId id="1931"/>
          </p14:sldIdLst>
        </p14:section>
        <p14:section name="OLD" id="{DBF1B9B2-9CD8-4FF4-A125-973806F1AFE7}">
          <p14:sldIdLst>
            <p14:sldId id="414"/>
            <p14:sldId id="444"/>
            <p14:sldId id="438"/>
            <p14:sldId id="437"/>
            <p14:sldId id="1044"/>
            <p14:sldId id="1099"/>
            <p14:sldId id="458"/>
            <p14:sldId id="475"/>
            <p14:sldId id="446"/>
            <p14:sldId id="459"/>
            <p14:sldId id="1917"/>
            <p14:sldId id="442"/>
            <p14:sldId id="4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6464"/>
    <a:srgbClr val="2C6BD8"/>
    <a:srgbClr val="C30037"/>
    <a:srgbClr val="595959"/>
    <a:srgbClr val="EF3E42"/>
    <a:srgbClr val="474866"/>
    <a:srgbClr val="84BCDA"/>
    <a:srgbClr val="101010"/>
    <a:srgbClr val="F76D6D"/>
    <a:srgbClr val="38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1" autoAdjust="0"/>
    <p:restoredTop sz="68999" autoAdjust="0"/>
  </p:normalViewPr>
  <p:slideViewPr>
    <p:cSldViewPr>
      <p:cViewPr varScale="1">
        <p:scale>
          <a:sx n="116" d="100"/>
          <a:sy n="116" d="100"/>
        </p:scale>
        <p:origin x="159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0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95"/>
    </p:cViewPr>
  </p:sorterViewPr>
  <p:notesViewPr>
    <p:cSldViewPr>
      <p:cViewPr varScale="1">
        <p:scale>
          <a:sx n="82" d="100"/>
          <a:sy n="82" d="100"/>
        </p:scale>
        <p:origin x="298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9/21/25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5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8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940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01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707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29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16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57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84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503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2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16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299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43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70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52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29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60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93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22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77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1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24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132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63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07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26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71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677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395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684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144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7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57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859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632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134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490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393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676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076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500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005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992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812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427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23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561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2FDE-2E55-4B3D-B7EA-09D0CC108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7033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348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8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368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787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1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709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962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7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25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7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171881540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54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8205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359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781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5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0861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2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4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15445.courses.cs.cmu.edu/fall2024/schedule.html#sep-04-202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5/971699.31892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15445.courses.cs.cmu.edu/fall2024/schedule.html#oct-21-202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arquet.apache.org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doi/10.5555/645927.672367" TargetMode="External"/><Relationship Id="rId5" Type="http://schemas.openxmlformats.org/officeDocument/2006/relationships/hyperlink" Target="https://arrow.apache.org/" TargetMode="External"/><Relationship Id="rId4" Type="http://schemas.openxmlformats.org/officeDocument/2006/relationships/hyperlink" Target="https://orc.apache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j8SdS7s_NY?t=70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mpel%E2%80%93Ziv%E2%80%93Oberhumer" TargetMode="External"/><Relationship Id="rId7" Type="http://schemas.openxmlformats.org/officeDocument/2006/relationships/hyperlink" Target="https://en.wikipedia.org/wiki/Zstandard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tents.google.com/patent/US9697221B2/en" TargetMode="External"/><Relationship Id="rId5" Type="http://schemas.openxmlformats.org/officeDocument/2006/relationships/hyperlink" Target="https://en.wikipedia.org/wiki/Snappy_(software)" TargetMode="External"/><Relationship Id="rId4" Type="http://schemas.openxmlformats.org/officeDocument/2006/relationships/hyperlink" Target="https://en.wikipedia.org/wiki/LZ4_(compression_algorithm)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c/refman/5.7/en/innodb-compression-internals.html" TargetMode="External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aws.amazon.com/redshift/latest/dg/c_MostlyN_encoding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bdb.io/browse?indexes=bitmap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hyperlink" Target="https://roaringbitmap.org/" TargetMode="External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15721.courses.cs.cmu.edu/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3.svg"/><Relationship Id="rId10" Type="http://schemas.microsoft.com/office/2007/relationships/hdphoto" Target="../media/hdphoto1.wdp"/><Relationship Id="rId4" Type="http://schemas.openxmlformats.org/officeDocument/2006/relationships/image" Target="../media/image42.png"/><Relationship Id="rId9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18" Type="http://schemas.openxmlformats.org/officeDocument/2006/relationships/image" Target="../media/image5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8.svg"/><Relationship Id="rId21" Type="http://schemas.openxmlformats.org/officeDocument/2006/relationships/image" Target="../media/image83.png"/><Relationship Id="rId34" Type="http://schemas.openxmlformats.org/officeDocument/2006/relationships/image" Target="../media/image96.svg"/><Relationship Id="rId42" Type="http://schemas.openxmlformats.org/officeDocument/2006/relationships/image" Target="../media/image104.svg"/><Relationship Id="rId47" Type="http://schemas.openxmlformats.org/officeDocument/2006/relationships/image" Target="../media/image109.svg"/><Relationship Id="rId50" Type="http://schemas.openxmlformats.org/officeDocument/2006/relationships/image" Target="../media/image112.svg"/><Relationship Id="rId55" Type="http://schemas.openxmlformats.org/officeDocument/2006/relationships/image" Target="../media/image117.png"/><Relationship Id="rId63" Type="http://schemas.openxmlformats.org/officeDocument/2006/relationships/image" Target="../media/image123.png"/><Relationship Id="rId7" Type="http://schemas.openxmlformats.org/officeDocument/2006/relationships/image" Target="../media/image69.sv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78.png"/><Relationship Id="rId29" Type="http://schemas.openxmlformats.org/officeDocument/2006/relationships/image" Target="../media/image91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svg"/><Relationship Id="rId37" Type="http://schemas.openxmlformats.org/officeDocument/2006/relationships/image" Target="../media/image99.png"/><Relationship Id="rId40" Type="http://schemas.openxmlformats.org/officeDocument/2006/relationships/image" Target="../media/image102.png"/><Relationship Id="rId45" Type="http://schemas.openxmlformats.org/officeDocument/2006/relationships/image" Target="../media/image107.svg"/><Relationship Id="rId53" Type="http://schemas.openxmlformats.org/officeDocument/2006/relationships/image" Target="../media/image115.png"/><Relationship Id="rId58" Type="http://schemas.openxmlformats.org/officeDocument/2006/relationships/image" Target="../media/image120.svg"/><Relationship Id="rId66" Type="http://schemas.openxmlformats.org/officeDocument/2006/relationships/image" Target="../media/image126.png"/><Relationship Id="rId5" Type="http://schemas.openxmlformats.org/officeDocument/2006/relationships/hyperlink" Target="https://orc.apache.org/" TargetMode="External"/><Relationship Id="rId61" Type="http://schemas.openxmlformats.org/officeDocument/2006/relationships/image" Target="../media/image36.png"/><Relationship Id="rId19" Type="http://schemas.openxmlformats.org/officeDocument/2006/relationships/image" Target="../media/image8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svg"/><Relationship Id="rId35" Type="http://schemas.openxmlformats.org/officeDocument/2006/relationships/image" Target="../media/image97.png"/><Relationship Id="rId43" Type="http://schemas.openxmlformats.org/officeDocument/2006/relationships/image" Target="../media/image105.png"/><Relationship Id="rId48" Type="http://schemas.openxmlformats.org/officeDocument/2006/relationships/image" Target="../media/image110.png"/><Relationship Id="rId56" Type="http://schemas.openxmlformats.org/officeDocument/2006/relationships/image" Target="../media/image118.svg"/><Relationship Id="rId64" Type="http://schemas.openxmlformats.org/officeDocument/2006/relationships/image" Target="../media/image124.png"/><Relationship Id="rId8" Type="http://schemas.openxmlformats.org/officeDocument/2006/relationships/image" Target="../media/image70.png"/><Relationship Id="rId51" Type="http://schemas.openxmlformats.org/officeDocument/2006/relationships/image" Target="../media/image113.png"/><Relationship Id="rId3" Type="http://schemas.openxmlformats.org/officeDocument/2006/relationships/hyperlink" Target="http://dl.acm.org/citation.cfm?id=655555" TargetMode="External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svg"/><Relationship Id="rId46" Type="http://schemas.openxmlformats.org/officeDocument/2006/relationships/image" Target="../media/image108.png"/><Relationship Id="rId59" Type="http://schemas.openxmlformats.org/officeDocument/2006/relationships/image" Target="../media/image121.png"/><Relationship Id="rId67" Type="http://schemas.openxmlformats.org/officeDocument/2006/relationships/image" Target="../media/image127.svg"/><Relationship Id="rId20" Type="http://schemas.openxmlformats.org/officeDocument/2006/relationships/image" Target="../media/image82.svg"/><Relationship Id="rId41" Type="http://schemas.openxmlformats.org/officeDocument/2006/relationships/image" Target="../media/image103.png"/><Relationship Id="rId54" Type="http://schemas.openxmlformats.org/officeDocument/2006/relationships/image" Target="../media/image116.svg"/><Relationship Id="rId62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5" Type="http://schemas.openxmlformats.org/officeDocument/2006/relationships/image" Target="../media/image77.png"/><Relationship Id="rId23" Type="http://schemas.openxmlformats.org/officeDocument/2006/relationships/image" Target="../media/image85.svg"/><Relationship Id="rId28" Type="http://schemas.openxmlformats.org/officeDocument/2006/relationships/image" Target="../media/image90.svg"/><Relationship Id="rId36" Type="http://schemas.openxmlformats.org/officeDocument/2006/relationships/image" Target="../media/image98.svg"/><Relationship Id="rId49" Type="http://schemas.openxmlformats.org/officeDocument/2006/relationships/image" Target="../media/image111.png"/><Relationship Id="rId57" Type="http://schemas.openxmlformats.org/officeDocument/2006/relationships/image" Target="../media/image119.png"/><Relationship Id="rId10" Type="http://schemas.openxmlformats.org/officeDocument/2006/relationships/image" Target="../media/image72.png"/><Relationship Id="rId31" Type="http://schemas.openxmlformats.org/officeDocument/2006/relationships/image" Target="../media/image93.png"/><Relationship Id="rId44" Type="http://schemas.openxmlformats.org/officeDocument/2006/relationships/image" Target="../media/image106.png"/><Relationship Id="rId52" Type="http://schemas.openxmlformats.org/officeDocument/2006/relationships/image" Target="../media/image114.svg"/><Relationship Id="rId60" Type="http://schemas.openxmlformats.org/officeDocument/2006/relationships/image" Target="../media/image122.svg"/><Relationship Id="rId65" Type="http://schemas.openxmlformats.org/officeDocument/2006/relationships/image" Target="../media/image125.svg"/><Relationship Id="rId4" Type="http://schemas.openxmlformats.org/officeDocument/2006/relationships/hyperlink" Target="https://parquet.apache.org/" TargetMode="External"/><Relationship Id="rId9" Type="http://schemas.openxmlformats.org/officeDocument/2006/relationships/image" Target="../media/image71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9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own_Corpus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hyperlink" Target="http://cacm.acm.org/magazines/2011/6/108651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ap.edu/read/12473/chapter/15#82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en.wikipedia.org/wiki/Jim_Gray_(computer_scientist)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C9E91-1D73-D79C-1EF9-46DD5B371B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6: Column Stores and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D5E43-2346-7DD7-53A0-86B5763C51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30163"/>
            <a:ext cx="385762" cy="255587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87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On-line Analytical Processing:</a:t>
            </a:r>
          </a:p>
          <a:p>
            <a:pPr lvl="1"/>
            <a:r>
              <a:rPr lang="en-US" dirty="0"/>
              <a:t>Complex queries that read large portions of the database spanning multiple entities.</a:t>
            </a:r>
          </a:p>
          <a:p>
            <a:endParaRPr lang="en-US" dirty="0"/>
          </a:p>
          <a:p>
            <a:r>
              <a:rPr lang="en-US" dirty="0"/>
              <a:t>You execute these workloads on the data you have collected from your OLTP application(s).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BD8ABE-4573-4B30-B024-B0330B2BEA2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34000" y="1176223"/>
            <a:ext cx="3581400" cy="16435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U.lastLogin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</a:t>
            </a:r>
          </a:p>
          <a:p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EXTRACT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(month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</a:t>
            </a:r>
            <a:r>
              <a:rPr lang="en-US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U.lastLogin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month</a:t>
            </a:r>
          </a:p>
          <a:p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useracct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</a:t>
            </a:r>
          </a:p>
          <a:p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U.hostname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LIKE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'%.</a:t>
            </a:r>
            <a:r>
              <a:rPr lang="en-US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gov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'</a:t>
            </a:r>
          </a:p>
          <a:p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GROUP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b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EXTRACT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(month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</a:t>
            </a:r>
            <a:r>
              <a:rPr lang="en-US" sz="16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U.lastLogin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95177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Models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DBMS's </a:t>
            </a:r>
            <a:r>
              <a:rPr lang="en-US" b="1" u="sng" dirty="0"/>
              <a:t>storage model</a:t>
            </a:r>
            <a:r>
              <a:rPr lang="en-US" dirty="0"/>
              <a:t> specifies how it physically organizes tuples on disk and in memory.</a:t>
            </a:r>
          </a:p>
          <a:p>
            <a:pPr lvl="1"/>
            <a:r>
              <a:rPr lang="en-US" dirty="0"/>
              <a:t>Can have different performance characteristics based on the target workload (OLTP vs. OLAP).</a:t>
            </a:r>
          </a:p>
          <a:p>
            <a:pPr lvl="1"/>
            <a:r>
              <a:rPr lang="en-US" dirty="0"/>
              <a:t>Influences the design choices of the rest of the DBMS.</a:t>
            </a:r>
            <a:endParaRPr lang="en-US" i="1" dirty="0"/>
          </a:p>
          <a:p>
            <a:endParaRPr lang="en-US" i="1" dirty="0"/>
          </a:p>
          <a:p>
            <a:r>
              <a:rPr lang="en-US" b="1" dirty="0"/>
              <a:t>Choice #1: N-</a:t>
            </a:r>
            <a:r>
              <a:rPr lang="en-US" b="1" dirty="0" err="1"/>
              <a:t>ary</a:t>
            </a:r>
            <a:r>
              <a:rPr lang="en-US" b="1" dirty="0"/>
              <a:t> Storage Model (NSM)</a:t>
            </a:r>
          </a:p>
          <a:p>
            <a:r>
              <a:rPr lang="en-US" b="1" dirty="0"/>
              <a:t>Choice #2: Decomposition Storage Model (DSM)</a:t>
            </a:r>
          </a:p>
          <a:p>
            <a:r>
              <a:rPr lang="en-US" b="1" dirty="0"/>
              <a:t>Choice #3: Hybrid Storage Model (PAX)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A5A22A99-845C-9C86-6306-BD4AE644DD0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7207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Storage Model (NSM)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stores (almost) all attributes for a single tuple contiguously in a single page.</a:t>
            </a:r>
          </a:p>
          <a:p>
            <a:pPr lvl="1"/>
            <a:r>
              <a:rPr lang="en-US" dirty="0"/>
              <a:t>Also commonly known as a </a:t>
            </a:r>
            <a:r>
              <a:rPr lang="en-US" b="1" u="sng" dirty="0"/>
              <a:t>row store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Ideal for OLTP workloads where queries are more likely to access individual entities and execute write-heavy workloads.</a:t>
            </a:r>
          </a:p>
          <a:p>
            <a:endParaRPr lang="en-US" sz="1200" dirty="0"/>
          </a:p>
          <a:p>
            <a:r>
              <a:rPr lang="en-US" dirty="0"/>
              <a:t>NSM database page sizes are typically some constant multiple of 4 KB</a:t>
            </a:r>
            <a:r>
              <a:rPr lang="en-US" b="1" dirty="0"/>
              <a:t> </a:t>
            </a:r>
            <a:r>
              <a:rPr lang="en-US" dirty="0"/>
              <a:t>hardware pages.</a:t>
            </a:r>
          </a:p>
          <a:p>
            <a:pPr lvl="1"/>
            <a:r>
              <a:rPr lang="en-US" dirty="0">
                <a:hlinkClick r:id="rId3"/>
              </a:rPr>
              <a:t>See Lecture #03</a:t>
            </a:r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FE3AF65C-EA42-88DE-96D6-0443075B6EB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101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271CD91-785C-3CB1-403A-171970C0EF8A}"/>
              </a:ext>
            </a:extLst>
          </p:cNvPr>
          <p:cNvGrpSpPr/>
          <p:nvPr/>
        </p:nvGrpSpPr>
        <p:grpSpPr>
          <a:xfrm>
            <a:off x="5486400" y="3532810"/>
            <a:ext cx="3017520" cy="1248740"/>
            <a:chOff x="5486400" y="3532810"/>
            <a:chExt cx="3017520" cy="1248740"/>
          </a:xfrm>
        </p:grpSpPr>
        <p:sp>
          <p:nvSpPr>
            <p:cNvPr id="77" name="Text Box 4">
              <a:extLst>
                <a:ext uri="{FF2B5EF4-FFF2-40B4-BE49-F238E27FC236}">
                  <a16:creationId xmlns:a16="http://schemas.microsoft.com/office/drawing/2014/main" id="{914AC83A-2271-136E-4DC6-07DE9D94C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0720" y="3638550"/>
              <a:ext cx="2743200" cy="1097280"/>
            </a:xfrm>
            <a:prstGeom prst="rect">
              <a:avLst/>
            </a:prstGeom>
            <a:solidFill>
              <a:schemeClr val="accent6"/>
            </a:solidFill>
            <a:ln w="254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1D59953-7739-B8B9-A8A5-EF8C6AE1FD36}"/>
                </a:ext>
              </a:extLst>
            </p:cNvPr>
            <p:cNvSpPr txBox="1"/>
            <p:nvPr/>
          </p:nvSpPr>
          <p:spPr>
            <a:xfrm rot="16200000">
              <a:off x="4979755" y="4039455"/>
              <a:ext cx="1248740" cy="2354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Database Page</a:t>
              </a:r>
            </a:p>
          </p:txBody>
        </p:sp>
      </p:grpSp>
      <p:sp>
        <p:nvSpPr>
          <p:cNvPr id="66" name="Text Box 4">
            <a:extLst>
              <a:ext uri="{FF2B5EF4-FFF2-40B4-BE49-F238E27FC236}">
                <a16:creationId xmlns:a16="http://schemas.microsoft.com/office/drawing/2014/main" id="{09BC8D44-9256-0367-3C37-8D123B89D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560" y="1230630"/>
            <a:ext cx="1737360" cy="16157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NSM: Physical Organization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disk-oriented NSM system stores a tuple's fixed-length and variable-length attributes contiguously in a single slotted page.</a:t>
            </a:r>
          </a:p>
          <a:p>
            <a:endParaRPr lang="en-US" sz="1200" dirty="0"/>
          </a:p>
          <a:p>
            <a:r>
              <a:rPr lang="en-US" dirty="0"/>
              <a:t>The tuple's </a:t>
            </a:r>
            <a:r>
              <a:rPr lang="en-US" b="1" dirty="0"/>
              <a:t>record id</a:t>
            </a:r>
            <a:r>
              <a:rPr lang="en-US" dirty="0"/>
              <a:t> (page#, slot#) is how the DBMS uniquely identifies a physical tuple.</a:t>
            </a:r>
          </a:p>
        </p:txBody>
      </p:sp>
      <p:sp>
        <p:nvSpPr>
          <p:cNvPr id="84" name="magnet" hidden="1">
            <a:extLst>
              <a:ext uri="{FF2B5EF4-FFF2-40B4-BE49-F238E27FC236}">
                <a16:creationId xmlns:a16="http://schemas.microsoft.com/office/drawing/2014/main" id="{73EE5173-0646-36AC-89CB-2629B35C00F7}"/>
              </a:ext>
            </a:extLst>
          </p:cNvPr>
          <p:cNvSpPr/>
          <p:nvPr/>
        </p:nvSpPr>
        <p:spPr>
          <a:xfrm rot="16200000">
            <a:off x="6123305" y="3716336"/>
            <a:ext cx="91440" cy="91440"/>
          </a:xfrm>
          <a:prstGeom prst="rect">
            <a:avLst/>
          </a:prstGeom>
          <a:solidFill>
            <a:srgbClr val="EF3E4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0370832-B584-27DB-AF09-D4E8FE809343}"/>
              </a:ext>
            </a:extLst>
          </p:cNvPr>
          <p:cNvGrpSpPr/>
          <p:nvPr/>
        </p:nvGrpSpPr>
        <p:grpSpPr>
          <a:xfrm>
            <a:off x="6865620" y="1316818"/>
            <a:ext cx="1539240" cy="1443324"/>
            <a:chOff x="6248400" y="1558659"/>
            <a:chExt cx="1539240" cy="14433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40677FA-66F2-3942-5711-DD0ECF6082DE}"/>
                </a:ext>
              </a:extLst>
            </p:cNvPr>
            <p:cNvGrpSpPr/>
            <p:nvPr/>
          </p:nvGrpSpPr>
          <p:grpSpPr>
            <a:xfrm>
              <a:off x="6743700" y="1558659"/>
              <a:ext cx="365760" cy="1443324"/>
              <a:chOff x="6248400" y="1572180"/>
              <a:chExt cx="365760" cy="1443324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D34E782-1BBA-F962-1D23-1A22C7F48820}"/>
                  </a:ext>
                </a:extLst>
              </p:cNvPr>
              <p:cNvSpPr/>
              <p:nvPr/>
            </p:nvSpPr>
            <p:spPr>
              <a:xfrm>
                <a:off x="6248400" y="1572180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b0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4EDA30-775C-BEB7-BE8C-F3598FDA1E37}"/>
                  </a:ext>
                </a:extLst>
              </p:cNvPr>
              <p:cNvSpPr/>
              <p:nvPr/>
            </p:nvSpPr>
            <p:spPr>
              <a:xfrm>
                <a:off x="6248400" y="1824269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b1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E49475A-DC10-0C64-407B-3B0FEC4C7C89}"/>
                  </a:ext>
                </a:extLst>
              </p:cNvPr>
              <p:cNvSpPr/>
              <p:nvPr/>
            </p:nvSpPr>
            <p:spPr>
              <a:xfrm>
                <a:off x="6248400" y="2076358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b2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5A07B3-2187-4472-CF66-02E8438BD904}"/>
                  </a:ext>
                </a:extLst>
              </p:cNvPr>
              <p:cNvSpPr/>
              <p:nvPr/>
            </p:nvSpPr>
            <p:spPr>
              <a:xfrm>
                <a:off x="6248400" y="2328447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b3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7477E1-37F7-8B3E-5541-63150F2A8EE2}"/>
                  </a:ext>
                </a:extLst>
              </p:cNvPr>
              <p:cNvSpPr/>
              <p:nvPr/>
            </p:nvSpPr>
            <p:spPr>
              <a:xfrm>
                <a:off x="6248400" y="2580536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2B2CA5-40DE-B0DF-2BAA-1E0C66CA72AA}"/>
                  </a:ext>
                </a:extLst>
              </p:cNvPr>
              <p:cNvSpPr/>
              <p:nvPr/>
            </p:nvSpPr>
            <p:spPr>
              <a:xfrm>
                <a:off x="6248400" y="2832624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b5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9D1A64-CD85-0C1D-A0DB-441469A6D160}"/>
                </a:ext>
              </a:extLst>
            </p:cNvPr>
            <p:cNvGrpSpPr/>
            <p:nvPr/>
          </p:nvGrpSpPr>
          <p:grpSpPr>
            <a:xfrm>
              <a:off x="6248400" y="1558659"/>
              <a:ext cx="365760" cy="1443324"/>
              <a:chOff x="6248400" y="1572180"/>
              <a:chExt cx="365760" cy="144332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4C8A5F-5A12-731E-CCAE-EA97FB8D20EA}"/>
                  </a:ext>
                </a:extLst>
              </p:cNvPr>
              <p:cNvSpPr/>
              <p:nvPr/>
            </p:nvSpPr>
            <p:spPr>
              <a:xfrm>
                <a:off x="6248400" y="1572180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774A4E-EF31-D737-4EA6-4204A5CDA414}"/>
                  </a:ext>
                </a:extLst>
              </p:cNvPr>
              <p:cNvSpPr/>
              <p:nvPr/>
            </p:nvSpPr>
            <p:spPr>
              <a:xfrm>
                <a:off x="6248400" y="1824269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a1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15D1006-7336-E14D-F926-777C5E8ED948}"/>
                  </a:ext>
                </a:extLst>
              </p:cNvPr>
              <p:cNvSpPr/>
              <p:nvPr/>
            </p:nvSpPr>
            <p:spPr>
              <a:xfrm>
                <a:off x="6248400" y="2076358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8FB0E5-1CAE-2B91-D95B-2ED1CD8117A3}"/>
                  </a:ext>
                </a:extLst>
              </p:cNvPr>
              <p:cNvSpPr/>
              <p:nvPr/>
            </p:nvSpPr>
            <p:spPr>
              <a:xfrm>
                <a:off x="6248400" y="2328447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431E29F-5D84-3996-6140-036D361AF079}"/>
                  </a:ext>
                </a:extLst>
              </p:cNvPr>
              <p:cNvSpPr/>
              <p:nvPr/>
            </p:nvSpPr>
            <p:spPr>
              <a:xfrm>
                <a:off x="6248400" y="2580536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1685771-37C2-ACD1-0721-63C91246C542}"/>
                  </a:ext>
                </a:extLst>
              </p:cNvPr>
              <p:cNvSpPr/>
              <p:nvPr/>
            </p:nvSpPr>
            <p:spPr>
              <a:xfrm>
                <a:off x="6248400" y="2832624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a5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445C0AE-7F37-378A-AD82-BF8980DE5C6E}"/>
                </a:ext>
              </a:extLst>
            </p:cNvPr>
            <p:cNvGrpSpPr/>
            <p:nvPr/>
          </p:nvGrpSpPr>
          <p:grpSpPr>
            <a:xfrm>
              <a:off x="7239000" y="1558659"/>
              <a:ext cx="548640" cy="1443324"/>
              <a:chOff x="6248400" y="1572180"/>
              <a:chExt cx="365760" cy="1443324"/>
            </a:xfrm>
            <a:solidFill>
              <a:schemeClr val="bg1">
                <a:lumMod val="65000"/>
              </a:schemeClr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825D8A8-A5F8-2BEB-65CF-CB31A9BE2CA0}"/>
                  </a:ext>
                </a:extLst>
              </p:cNvPr>
              <p:cNvSpPr/>
              <p:nvPr/>
            </p:nvSpPr>
            <p:spPr>
              <a:xfrm>
                <a:off x="6248400" y="1572180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c0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4B3D935-E7E0-386B-5E77-C182072080A0}"/>
                  </a:ext>
                </a:extLst>
              </p:cNvPr>
              <p:cNvSpPr/>
              <p:nvPr/>
            </p:nvSpPr>
            <p:spPr>
              <a:xfrm>
                <a:off x="6248400" y="1824269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c1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282A7CE-5509-DF8B-6B2B-899CBADA880D}"/>
                  </a:ext>
                </a:extLst>
              </p:cNvPr>
              <p:cNvSpPr/>
              <p:nvPr/>
            </p:nvSpPr>
            <p:spPr>
              <a:xfrm>
                <a:off x="6248400" y="2076358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c2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F883EA6-F548-FEF6-D99D-AA1FD5176D74}"/>
                  </a:ext>
                </a:extLst>
              </p:cNvPr>
              <p:cNvSpPr/>
              <p:nvPr/>
            </p:nvSpPr>
            <p:spPr>
              <a:xfrm>
                <a:off x="6248400" y="2328447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c3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B94EAD6-83B8-E40B-8A6A-2915C7E9FE9E}"/>
                  </a:ext>
                </a:extLst>
              </p:cNvPr>
              <p:cNvSpPr/>
              <p:nvPr/>
            </p:nvSpPr>
            <p:spPr>
              <a:xfrm>
                <a:off x="6248400" y="2580536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c4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7B7B4DB-E926-9677-5043-2D785CA1A95A}"/>
                  </a:ext>
                </a:extLst>
              </p:cNvPr>
              <p:cNvSpPr/>
              <p:nvPr/>
            </p:nvSpPr>
            <p:spPr>
              <a:xfrm>
                <a:off x="6248400" y="2832624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c5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CA4A2B-87CE-38C6-BA16-171D287DB750}"/>
              </a:ext>
            </a:extLst>
          </p:cNvPr>
          <p:cNvGrpSpPr/>
          <p:nvPr/>
        </p:nvGrpSpPr>
        <p:grpSpPr>
          <a:xfrm>
            <a:off x="5897880" y="1316818"/>
            <a:ext cx="807720" cy="1443324"/>
            <a:chOff x="6248400" y="1572180"/>
            <a:chExt cx="365760" cy="1443324"/>
          </a:xfrm>
          <a:noFill/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6D1A14B-31D3-0AB2-B6BB-AF7FC7F1988C}"/>
                </a:ext>
              </a:extLst>
            </p:cNvPr>
            <p:cNvSpPr/>
            <p:nvPr/>
          </p:nvSpPr>
          <p:spPr>
            <a:xfrm>
              <a:off x="6248400" y="1572180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A62E51-357B-6C3A-BED5-2EC49E7A0F6F}"/>
                </a:ext>
              </a:extLst>
            </p:cNvPr>
            <p:cNvSpPr/>
            <p:nvPr/>
          </p:nvSpPr>
          <p:spPr>
            <a:xfrm>
              <a:off x="6248400" y="1824269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62CDC96-BB80-DD6E-3750-AD77EFFC4F08}"/>
                </a:ext>
              </a:extLst>
            </p:cNvPr>
            <p:cNvSpPr/>
            <p:nvPr/>
          </p:nvSpPr>
          <p:spPr>
            <a:xfrm>
              <a:off x="6248400" y="2076358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#2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82C1843-02F7-49F4-02DF-9062BF8B7DC3}"/>
                </a:ext>
              </a:extLst>
            </p:cNvPr>
            <p:cNvSpPr/>
            <p:nvPr/>
          </p:nvSpPr>
          <p:spPr>
            <a:xfrm>
              <a:off x="6248400" y="2328447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#3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45179E-4CAA-DF94-3057-D8FAE409F9D2}"/>
                </a:ext>
              </a:extLst>
            </p:cNvPr>
            <p:cNvSpPr/>
            <p:nvPr/>
          </p:nvSpPr>
          <p:spPr>
            <a:xfrm>
              <a:off x="6248400" y="2580536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#4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B3AFE0A-9A3C-417B-6620-C8B7019ED62B}"/>
                </a:ext>
              </a:extLst>
            </p:cNvPr>
            <p:cNvSpPr/>
            <p:nvPr/>
          </p:nvSpPr>
          <p:spPr>
            <a:xfrm>
              <a:off x="6248400" y="2832624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#5</a:t>
              </a:r>
            </a:p>
          </p:txBody>
        </p:sp>
      </p:grpSp>
      <p:sp>
        <p:nvSpPr>
          <p:cNvPr id="70" name="Highlight Box">
            <a:extLst>
              <a:ext uri="{FF2B5EF4-FFF2-40B4-BE49-F238E27FC236}">
                <a16:creationId xmlns:a16="http://schemas.microsoft.com/office/drawing/2014/main" id="{46500F0D-C37D-C4D7-64BA-0AB0C63CDA82}"/>
              </a:ext>
            </a:extLst>
          </p:cNvPr>
          <p:cNvSpPr/>
          <p:nvPr/>
        </p:nvSpPr>
        <p:spPr>
          <a:xfrm>
            <a:off x="6172200" y="1281861"/>
            <a:ext cx="2377440" cy="256032"/>
          </a:xfrm>
          <a:prstGeom prst="roundRect">
            <a:avLst>
              <a:gd name="adj" fmla="val 4675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0C0BB48-D55E-B4DA-2C37-5A5FE26813C0}"/>
              </a:ext>
            </a:extLst>
          </p:cNvPr>
          <p:cNvGrpSpPr/>
          <p:nvPr/>
        </p:nvGrpSpPr>
        <p:grpSpPr>
          <a:xfrm>
            <a:off x="6819900" y="1047750"/>
            <a:ext cx="1539240" cy="182880"/>
            <a:chOff x="6697980" y="1306570"/>
            <a:chExt cx="1539240" cy="18288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14EE9BF-7C9B-979F-7CD0-1FC3238BBC69}"/>
                </a:ext>
              </a:extLst>
            </p:cNvPr>
            <p:cNvSpPr/>
            <p:nvPr/>
          </p:nvSpPr>
          <p:spPr>
            <a:xfrm>
              <a:off x="6697980" y="1306570"/>
              <a:ext cx="457200" cy="182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Col</a:t>
              </a:r>
              <a:r>
                <a:rPr kumimoji="0" lang="en-US" sz="1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A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53A7EEB-7462-C7FA-1528-40767E486D41}"/>
                </a:ext>
              </a:extLst>
            </p:cNvPr>
            <p:cNvSpPr/>
            <p:nvPr/>
          </p:nvSpPr>
          <p:spPr>
            <a:xfrm>
              <a:off x="7193280" y="1306570"/>
              <a:ext cx="457200" cy="182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Col</a:t>
              </a:r>
              <a:r>
                <a:rPr kumimoji="0" lang="en-US" sz="1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B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9BA5434-A95D-A893-CC14-E0499F5BC58F}"/>
                </a:ext>
              </a:extLst>
            </p:cNvPr>
            <p:cNvSpPr/>
            <p:nvPr/>
          </p:nvSpPr>
          <p:spPr>
            <a:xfrm>
              <a:off x="7780020" y="1306570"/>
              <a:ext cx="457200" cy="182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Col</a:t>
              </a:r>
              <a:r>
                <a:rPr kumimoji="0" lang="en-US" sz="1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3C65D10-B273-7661-F6B7-F04B6CECEBA5}"/>
              </a:ext>
            </a:extLst>
          </p:cNvPr>
          <p:cNvGrpSpPr/>
          <p:nvPr/>
        </p:nvGrpSpPr>
        <p:grpSpPr>
          <a:xfrm>
            <a:off x="5767863" y="3642179"/>
            <a:ext cx="2193607" cy="182880"/>
            <a:chOff x="5760720" y="3638550"/>
            <a:chExt cx="2193607" cy="18288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7AD776F-B8A4-37E0-FA96-594CC6245F50}"/>
                </a:ext>
              </a:extLst>
            </p:cNvPr>
            <p:cNvSpPr/>
            <p:nvPr/>
          </p:nvSpPr>
          <p:spPr>
            <a:xfrm>
              <a:off x="5760720" y="3638550"/>
              <a:ext cx="9144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header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FBA221E-E5C6-B75C-FEFE-00507BC96967}"/>
                </a:ext>
              </a:extLst>
            </p:cNvPr>
            <p:cNvGrpSpPr/>
            <p:nvPr/>
          </p:nvGrpSpPr>
          <p:grpSpPr>
            <a:xfrm>
              <a:off x="6675120" y="3638550"/>
              <a:ext cx="182880" cy="182880"/>
              <a:chOff x="7696200" y="1375410"/>
              <a:chExt cx="182880" cy="18288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999D459-9D96-F09D-5890-7CF5C92D2C62}"/>
                  </a:ext>
                </a:extLst>
              </p:cNvPr>
              <p:cNvSpPr/>
              <p:nvPr/>
            </p:nvSpPr>
            <p:spPr>
              <a:xfrm>
                <a:off x="7696200" y="1375410"/>
                <a:ext cx="182880" cy="1828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  <p:sp>
            <p:nvSpPr>
              <p:cNvPr id="85" name="Rectangle 84" hidden="1">
                <a:extLst>
                  <a:ext uri="{FF2B5EF4-FFF2-40B4-BE49-F238E27FC236}">
                    <a16:creationId xmlns:a16="http://schemas.microsoft.com/office/drawing/2014/main" id="{16F7166F-3E1F-B825-ED90-5D227A6DE3B7}"/>
                  </a:ext>
                </a:extLst>
              </p:cNvPr>
              <p:cNvSpPr/>
              <p:nvPr/>
            </p:nvSpPr>
            <p:spPr>
              <a:xfrm>
                <a:off x="7741920" y="1434703"/>
                <a:ext cx="91440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007C28E-B621-344B-E392-92AFB9825A6F}"/>
                </a:ext>
              </a:extLst>
            </p:cNvPr>
            <p:cNvGrpSpPr/>
            <p:nvPr/>
          </p:nvGrpSpPr>
          <p:grpSpPr>
            <a:xfrm>
              <a:off x="6858000" y="3638550"/>
              <a:ext cx="182880" cy="182880"/>
              <a:chOff x="7696200" y="1375410"/>
              <a:chExt cx="182880" cy="182880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5EF801B-C0AA-37ED-3AD2-2C9BF5F148DF}"/>
                  </a:ext>
                </a:extLst>
              </p:cNvPr>
              <p:cNvSpPr/>
              <p:nvPr/>
            </p:nvSpPr>
            <p:spPr>
              <a:xfrm>
                <a:off x="7696200" y="1375410"/>
                <a:ext cx="182880" cy="1828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  <p:sp>
            <p:nvSpPr>
              <p:cNvPr id="91" name="Rectangle 90" hidden="1">
                <a:extLst>
                  <a:ext uri="{FF2B5EF4-FFF2-40B4-BE49-F238E27FC236}">
                    <a16:creationId xmlns:a16="http://schemas.microsoft.com/office/drawing/2014/main" id="{57D1F126-714C-77B3-238F-B5C97695ED84}"/>
                  </a:ext>
                </a:extLst>
              </p:cNvPr>
              <p:cNvSpPr/>
              <p:nvPr/>
            </p:nvSpPr>
            <p:spPr>
              <a:xfrm>
                <a:off x="7741920" y="1434703"/>
                <a:ext cx="91440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FD5412D-BC32-B557-D17B-1FF30F808FB5}"/>
                </a:ext>
              </a:extLst>
            </p:cNvPr>
            <p:cNvGrpSpPr/>
            <p:nvPr/>
          </p:nvGrpSpPr>
          <p:grpSpPr>
            <a:xfrm>
              <a:off x="7040880" y="3638550"/>
              <a:ext cx="182880" cy="182880"/>
              <a:chOff x="7696200" y="1375410"/>
              <a:chExt cx="182880" cy="182880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B3194DE-60A2-1F0B-B418-F2E21563B16F}"/>
                  </a:ext>
                </a:extLst>
              </p:cNvPr>
              <p:cNvSpPr/>
              <p:nvPr/>
            </p:nvSpPr>
            <p:spPr>
              <a:xfrm>
                <a:off x="7696200" y="1375410"/>
                <a:ext cx="182880" cy="1828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  <p:sp>
            <p:nvSpPr>
              <p:cNvPr id="100" name="Rectangle 99" hidden="1">
                <a:extLst>
                  <a:ext uri="{FF2B5EF4-FFF2-40B4-BE49-F238E27FC236}">
                    <a16:creationId xmlns:a16="http://schemas.microsoft.com/office/drawing/2014/main" id="{DC5FD3C2-F90D-7F68-BF18-8311DF6928C1}"/>
                  </a:ext>
                </a:extLst>
              </p:cNvPr>
              <p:cNvSpPr/>
              <p:nvPr/>
            </p:nvSpPr>
            <p:spPr>
              <a:xfrm>
                <a:off x="7741920" y="1434703"/>
                <a:ext cx="91440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E38891C-79FF-B4AD-DA4A-D49735F6BF7D}"/>
                </a:ext>
              </a:extLst>
            </p:cNvPr>
            <p:cNvGrpSpPr/>
            <p:nvPr/>
          </p:nvGrpSpPr>
          <p:grpSpPr>
            <a:xfrm>
              <a:off x="7223760" y="3638550"/>
              <a:ext cx="182880" cy="182880"/>
              <a:chOff x="7696200" y="1375410"/>
              <a:chExt cx="182880" cy="182880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2C3D895-AAE3-511E-E618-88017E705E88}"/>
                  </a:ext>
                </a:extLst>
              </p:cNvPr>
              <p:cNvSpPr/>
              <p:nvPr/>
            </p:nvSpPr>
            <p:spPr>
              <a:xfrm>
                <a:off x="7696200" y="1375410"/>
                <a:ext cx="182880" cy="1828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  <p:sp>
            <p:nvSpPr>
              <p:cNvPr id="103" name="Rectangle 102" hidden="1">
                <a:extLst>
                  <a:ext uri="{FF2B5EF4-FFF2-40B4-BE49-F238E27FC236}">
                    <a16:creationId xmlns:a16="http://schemas.microsoft.com/office/drawing/2014/main" id="{2B4C4F99-92E2-B83D-1A61-F705E554F69E}"/>
                  </a:ext>
                </a:extLst>
              </p:cNvPr>
              <p:cNvSpPr/>
              <p:nvPr/>
            </p:nvSpPr>
            <p:spPr>
              <a:xfrm>
                <a:off x="7741920" y="1434703"/>
                <a:ext cx="91440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F9FAC7A-9EF7-1C1C-C385-47D769B5E10E}"/>
                </a:ext>
              </a:extLst>
            </p:cNvPr>
            <p:cNvGrpSpPr/>
            <p:nvPr/>
          </p:nvGrpSpPr>
          <p:grpSpPr>
            <a:xfrm>
              <a:off x="7405687" y="3638550"/>
              <a:ext cx="182880" cy="182880"/>
              <a:chOff x="7696200" y="1375410"/>
              <a:chExt cx="182880" cy="18288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6278578-7CFD-BA16-3A91-627C4BF0DB83}"/>
                  </a:ext>
                </a:extLst>
              </p:cNvPr>
              <p:cNvSpPr/>
              <p:nvPr/>
            </p:nvSpPr>
            <p:spPr>
              <a:xfrm>
                <a:off x="7696200" y="1375410"/>
                <a:ext cx="182880" cy="1828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  <p:sp>
            <p:nvSpPr>
              <p:cNvPr id="107" name="Rectangle 106" hidden="1">
                <a:extLst>
                  <a:ext uri="{FF2B5EF4-FFF2-40B4-BE49-F238E27FC236}">
                    <a16:creationId xmlns:a16="http://schemas.microsoft.com/office/drawing/2014/main" id="{965BA3DE-93EA-3F67-F941-9485B3C5EB27}"/>
                  </a:ext>
                </a:extLst>
              </p:cNvPr>
              <p:cNvSpPr/>
              <p:nvPr/>
            </p:nvSpPr>
            <p:spPr>
              <a:xfrm>
                <a:off x="7741920" y="1434703"/>
                <a:ext cx="91440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AAB9078-C671-C2B1-ACD4-5AA260CF258A}"/>
                </a:ext>
              </a:extLst>
            </p:cNvPr>
            <p:cNvGrpSpPr/>
            <p:nvPr/>
          </p:nvGrpSpPr>
          <p:grpSpPr>
            <a:xfrm>
              <a:off x="7588567" y="3638550"/>
              <a:ext cx="182880" cy="182880"/>
              <a:chOff x="7696200" y="1375410"/>
              <a:chExt cx="182880" cy="18288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2E252827-87F0-12C2-7416-DE2EF36C191A}"/>
                  </a:ext>
                </a:extLst>
              </p:cNvPr>
              <p:cNvSpPr/>
              <p:nvPr/>
            </p:nvSpPr>
            <p:spPr>
              <a:xfrm>
                <a:off x="7696200" y="1375410"/>
                <a:ext cx="182880" cy="1828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  <p:sp>
            <p:nvSpPr>
              <p:cNvPr id="110" name="Rectangle 109" hidden="1">
                <a:extLst>
                  <a:ext uri="{FF2B5EF4-FFF2-40B4-BE49-F238E27FC236}">
                    <a16:creationId xmlns:a16="http://schemas.microsoft.com/office/drawing/2014/main" id="{ACD96419-72B3-04CB-4560-14CB4140260C}"/>
                  </a:ext>
                </a:extLst>
              </p:cNvPr>
              <p:cNvSpPr/>
              <p:nvPr/>
            </p:nvSpPr>
            <p:spPr>
              <a:xfrm>
                <a:off x="7741920" y="1434703"/>
                <a:ext cx="91440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BE34B41-A70E-D32E-23E0-47EB5F6DEE50}"/>
                </a:ext>
              </a:extLst>
            </p:cNvPr>
            <p:cNvGrpSpPr/>
            <p:nvPr/>
          </p:nvGrpSpPr>
          <p:grpSpPr>
            <a:xfrm>
              <a:off x="7771447" y="3638550"/>
              <a:ext cx="182880" cy="182880"/>
              <a:chOff x="7696200" y="1375410"/>
              <a:chExt cx="182880" cy="18288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363AFD2-75BA-82A4-88C2-1FC88666BAF0}"/>
                  </a:ext>
                </a:extLst>
              </p:cNvPr>
              <p:cNvSpPr/>
              <p:nvPr/>
            </p:nvSpPr>
            <p:spPr>
              <a:xfrm>
                <a:off x="7696200" y="1375410"/>
                <a:ext cx="182880" cy="1828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  <p:sp>
            <p:nvSpPr>
              <p:cNvPr id="113" name="Rectangle 112" hidden="1">
                <a:extLst>
                  <a:ext uri="{FF2B5EF4-FFF2-40B4-BE49-F238E27FC236}">
                    <a16:creationId xmlns:a16="http://schemas.microsoft.com/office/drawing/2014/main" id="{D1704C90-9C04-482E-538A-A52BFCAA1C0D}"/>
                  </a:ext>
                </a:extLst>
              </p:cNvPr>
              <p:cNvSpPr/>
              <p:nvPr/>
            </p:nvSpPr>
            <p:spPr>
              <a:xfrm>
                <a:off x="7741920" y="1434703"/>
                <a:ext cx="91440" cy="642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66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8" name="Right Arrow 6">
            <a:extLst>
              <a:ext uri="{FF2B5EF4-FFF2-40B4-BE49-F238E27FC236}">
                <a16:creationId xmlns:a16="http://schemas.microsoft.com/office/drawing/2014/main" id="{26CE9F90-DA8D-50CE-6DDF-55704B457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8140" y="3632890"/>
            <a:ext cx="182880" cy="202965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0000509000000000000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6037CBC-E000-DBC1-DB81-1E17BC58B99F}"/>
              </a:ext>
            </a:extLst>
          </p:cNvPr>
          <p:cNvGrpSpPr/>
          <p:nvPr/>
        </p:nvGrpSpPr>
        <p:grpSpPr>
          <a:xfrm>
            <a:off x="6649163" y="4551876"/>
            <a:ext cx="1853895" cy="182880"/>
            <a:chOff x="1049960" y="4171950"/>
            <a:chExt cx="1853895" cy="18288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68C807B-E862-75FC-EADF-DA544C84E416}"/>
                </a:ext>
              </a:extLst>
            </p:cNvPr>
            <p:cNvSpPr/>
            <p:nvPr/>
          </p:nvSpPr>
          <p:spPr>
            <a:xfrm>
              <a:off x="1988343" y="4171950"/>
              <a:ext cx="365760" cy="182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b0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AF005E1-9F1F-4043-FD7A-264AAD9AC677}"/>
                </a:ext>
              </a:extLst>
            </p:cNvPr>
            <p:cNvSpPr/>
            <p:nvPr/>
          </p:nvSpPr>
          <p:spPr>
            <a:xfrm>
              <a:off x="1623060" y="4171950"/>
              <a:ext cx="365760" cy="182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a0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7E00610-E480-7BE7-3AA1-FA9AEFA47990}"/>
                </a:ext>
              </a:extLst>
            </p:cNvPr>
            <p:cNvSpPr/>
            <p:nvPr/>
          </p:nvSpPr>
          <p:spPr>
            <a:xfrm>
              <a:off x="2355215" y="4171950"/>
              <a:ext cx="548640" cy="1828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c0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3D9012C-FB97-6AD6-FEC0-1090309F1AC9}"/>
                </a:ext>
              </a:extLst>
            </p:cNvPr>
            <p:cNvSpPr/>
            <p:nvPr/>
          </p:nvSpPr>
          <p:spPr>
            <a:xfrm>
              <a:off x="1049960" y="4171950"/>
              <a:ext cx="57310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header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1A844E4-DD6A-922D-587F-1EB41BBAE44A}"/>
              </a:ext>
            </a:extLst>
          </p:cNvPr>
          <p:cNvGrpSpPr/>
          <p:nvPr/>
        </p:nvGrpSpPr>
        <p:grpSpPr>
          <a:xfrm>
            <a:off x="5757623" y="4551876"/>
            <a:ext cx="915512" cy="182880"/>
            <a:chOff x="5330903" y="4751070"/>
            <a:chExt cx="915512" cy="18288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7CBEB83-B7C0-D4D5-1A77-AB84E64DEBC5}"/>
                </a:ext>
              </a:extLst>
            </p:cNvPr>
            <p:cNvSpPr/>
            <p:nvPr/>
          </p:nvSpPr>
          <p:spPr>
            <a:xfrm>
              <a:off x="5330903" y="4751070"/>
              <a:ext cx="365760" cy="182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b1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BF5D72F-5641-08A0-090D-ABD29D25C8B8}"/>
                </a:ext>
              </a:extLst>
            </p:cNvPr>
            <p:cNvSpPr/>
            <p:nvPr/>
          </p:nvSpPr>
          <p:spPr>
            <a:xfrm>
              <a:off x="5697775" y="4751070"/>
              <a:ext cx="548640" cy="1828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c1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BC96EF3-6D25-35C5-C622-0DC07AD16BAE}"/>
              </a:ext>
            </a:extLst>
          </p:cNvPr>
          <p:cNvGrpSpPr/>
          <p:nvPr/>
        </p:nvGrpSpPr>
        <p:grpSpPr>
          <a:xfrm>
            <a:off x="7562065" y="4366721"/>
            <a:ext cx="940743" cy="182880"/>
            <a:chOff x="4390637" y="4751070"/>
            <a:chExt cx="940743" cy="18288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AE214CA-3E9C-AE64-3E2A-6D2101C1C2A7}"/>
                </a:ext>
              </a:extLst>
            </p:cNvPr>
            <p:cNvSpPr/>
            <p:nvPr/>
          </p:nvSpPr>
          <p:spPr>
            <a:xfrm>
              <a:off x="4965620" y="4751070"/>
              <a:ext cx="365760" cy="182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a1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D104B6C-D97C-6300-6844-C9A071C01053}"/>
                </a:ext>
              </a:extLst>
            </p:cNvPr>
            <p:cNvSpPr/>
            <p:nvPr/>
          </p:nvSpPr>
          <p:spPr>
            <a:xfrm>
              <a:off x="4390637" y="4751070"/>
              <a:ext cx="57498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header</a:t>
              </a:r>
            </a:p>
          </p:txBody>
        </p:sp>
      </p:grpSp>
      <p:sp>
        <p:nvSpPr>
          <p:cNvPr id="137" name="Right Arrow 6">
            <a:extLst>
              <a:ext uri="{FF2B5EF4-FFF2-40B4-BE49-F238E27FC236}">
                <a16:creationId xmlns:a16="http://schemas.microsoft.com/office/drawing/2014/main" id="{E0B6FA84-54D0-BEF0-5E1B-B5CA500DA58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6443422" y="4540484"/>
            <a:ext cx="182880" cy="202965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0000509000000000000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9" name="Right Brace 138">
            <a:extLst>
              <a:ext uri="{FF2B5EF4-FFF2-40B4-BE49-F238E27FC236}">
                <a16:creationId xmlns:a16="http://schemas.microsoft.com/office/drawing/2014/main" id="{980EFD90-5D33-0DE8-3A53-A5BB08F0D8D8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7211218" y="2880360"/>
            <a:ext cx="211931" cy="1273968"/>
          </a:xfrm>
          <a:prstGeom prst="rightBrace">
            <a:avLst>
              <a:gd name="adj1" fmla="val 8339"/>
              <a:gd name="adj2" fmla="val 50000"/>
            </a:avLst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sng" strike="noStrike" kern="1200" cap="none" spc="0" normalizeH="0" baseline="0" noProof="0">
              <a:ln>
                <a:noFill/>
              </a:ln>
              <a:solidFill>
                <a:srgbClr val="F76D6D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42B6119-7916-5AAF-971B-7A2DCF882373}"/>
              </a:ext>
            </a:extLst>
          </p:cNvPr>
          <p:cNvSpPr txBox="1"/>
          <p:nvPr/>
        </p:nvSpPr>
        <p:spPr>
          <a:xfrm>
            <a:off x="6960514" y="3231651"/>
            <a:ext cx="713336" cy="1831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rimson Text" panose="02000503000000000000" pitchFamily="2" charset="0"/>
                <a:ea typeface="+mn-ea"/>
                <a:cs typeface="+mn-cs"/>
              </a:rPr>
              <a:t>Slot Array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BE64D1D-6E6C-CC73-0646-DE264095824C}"/>
              </a:ext>
            </a:extLst>
          </p:cNvPr>
          <p:cNvGrpSpPr/>
          <p:nvPr/>
        </p:nvGrpSpPr>
        <p:grpSpPr>
          <a:xfrm>
            <a:off x="5758972" y="4367858"/>
            <a:ext cx="1829436" cy="182880"/>
            <a:chOff x="1074419" y="4171950"/>
            <a:chExt cx="1829436" cy="18288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131C09E-2E40-9B24-F194-544E7127064C}"/>
                </a:ext>
              </a:extLst>
            </p:cNvPr>
            <p:cNvSpPr/>
            <p:nvPr/>
          </p:nvSpPr>
          <p:spPr>
            <a:xfrm>
              <a:off x="1988343" y="4171950"/>
              <a:ext cx="365760" cy="182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b2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FBAF18A-3538-20AA-B970-A3239A50BD9E}"/>
                </a:ext>
              </a:extLst>
            </p:cNvPr>
            <p:cNvSpPr/>
            <p:nvPr/>
          </p:nvSpPr>
          <p:spPr>
            <a:xfrm>
              <a:off x="1623060" y="4171950"/>
              <a:ext cx="365760" cy="182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a2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7196A2B-794C-2DCB-185E-9A94502A5137}"/>
                </a:ext>
              </a:extLst>
            </p:cNvPr>
            <p:cNvSpPr/>
            <p:nvPr/>
          </p:nvSpPr>
          <p:spPr>
            <a:xfrm>
              <a:off x="2355215" y="4171950"/>
              <a:ext cx="548640" cy="1828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c2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55171D3-42E2-A020-74B1-EB5E34499C58}"/>
                </a:ext>
              </a:extLst>
            </p:cNvPr>
            <p:cNvSpPr/>
            <p:nvPr/>
          </p:nvSpPr>
          <p:spPr>
            <a:xfrm>
              <a:off x="1074419" y="4171950"/>
              <a:ext cx="569765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header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F1E889C-02BD-B93B-97AC-116C06B646C2}"/>
              </a:ext>
            </a:extLst>
          </p:cNvPr>
          <p:cNvGrpSpPr/>
          <p:nvPr/>
        </p:nvGrpSpPr>
        <p:grpSpPr>
          <a:xfrm>
            <a:off x="6673622" y="4182703"/>
            <a:ext cx="1829436" cy="182880"/>
            <a:chOff x="1074419" y="4171950"/>
            <a:chExt cx="1829436" cy="18288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599851F2-3E4E-1421-F01C-B03E84F0D555}"/>
                </a:ext>
              </a:extLst>
            </p:cNvPr>
            <p:cNvSpPr/>
            <p:nvPr/>
          </p:nvSpPr>
          <p:spPr>
            <a:xfrm>
              <a:off x="1988343" y="4171950"/>
              <a:ext cx="365760" cy="182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b3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A378EA4-4521-A72F-37BA-FD7D18DF0294}"/>
                </a:ext>
              </a:extLst>
            </p:cNvPr>
            <p:cNvSpPr/>
            <p:nvPr/>
          </p:nvSpPr>
          <p:spPr>
            <a:xfrm>
              <a:off x="1623060" y="4171950"/>
              <a:ext cx="365760" cy="182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a3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47F4F4F-A774-7BF8-A818-55A582BFC20F}"/>
                </a:ext>
              </a:extLst>
            </p:cNvPr>
            <p:cNvSpPr/>
            <p:nvPr/>
          </p:nvSpPr>
          <p:spPr>
            <a:xfrm>
              <a:off x="2355215" y="4171950"/>
              <a:ext cx="548640" cy="1828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c3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22F59D36-D37D-A0E0-9F33-63F59C059F3C}"/>
                </a:ext>
              </a:extLst>
            </p:cNvPr>
            <p:cNvSpPr/>
            <p:nvPr/>
          </p:nvSpPr>
          <p:spPr>
            <a:xfrm>
              <a:off x="1074419" y="4171950"/>
              <a:ext cx="568017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header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5D71C11-2824-5411-BB3A-47A47DD6F1D8}"/>
              </a:ext>
            </a:extLst>
          </p:cNvPr>
          <p:cNvGrpSpPr/>
          <p:nvPr/>
        </p:nvGrpSpPr>
        <p:grpSpPr>
          <a:xfrm>
            <a:off x="5757623" y="3997548"/>
            <a:ext cx="2745185" cy="368035"/>
            <a:chOff x="5757623" y="4272942"/>
            <a:chExt cx="2745185" cy="36803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9CCD67C-49A7-EB41-C4A1-7C76E53DA9B8}"/>
                </a:ext>
              </a:extLst>
            </p:cNvPr>
            <p:cNvGrpSpPr/>
            <p:nvPr/>
          </p:nvGrpSpPr>
          <p:grpSpPr>
            <a:xfrm>
              <a:off x="5757623" y="4458097"/>
              <a:ext cx="915512" cy="182880"/>
              <a:chOff x="5330903" y="4751070"/>
              <a:chExt cx="915512" cy="182880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BC9090A-BC6E-AAFB-2440-A4A70BCF1DE4}"/>
                  </a:ext>
                </a:extLst>
              </p:cNvPr>
              <p:cNvSpPr/>
              <p:nvPr/>
            </p:nvSpPr>
            <p:spPr>
              <a:xfrm>
                <a:off x="5330903" y="4751070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b4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ADB0A444-BCA7-5598-1C63-DB4BC6F77953}"/>
                  </a:ext>
                </a:extLst>
              </p:cNvPr>
              <p:cNvSpPr/>
              <p:nvPr/>
            </p:nvSpPr>
            <p:spPr>
              <a:xfrm>
                <a:off x="5697775" y="4751070"/>
                <a:ext cx="548640" cy="1828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c4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B42D207-4DF5-25E6-BF7D-40411BA95DDF}"/>
                </a:ext>
              </a:extLst>
            </p:cNvPr>
            <p:cNvGrpSpPr/>
            <p:nvPr/>
          </p:nvGrpSpPr>
          <p:grpSpPr>
            <a:xfrm>
              <a:off x="7562065" y="4272942"/>
              <a:ext cx="940743" cy="182880"/>
              <a:chOff x="4390637" y="4751070"/>
              <a:chExt cx="940743" cy="182880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A843402-9B67-C2DD-4FCE-548EF02A383E}"/>
                  </a:ext>
                </a:extLst>
              </p:cNvPr>
              <p:cNvSpPr/>
              <p:nvPr/>
            </p:nvSpPr>
            <p:spPr>
              <a:xfrm>
                <a:off x="4965620" y="4751070"/>
                <a:ext cx="365760" cy="18288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a4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894827C3-9CEA-7235-A13E-69C705974576}"/>
                  </a:ext>
                </a:extLst>
              </p:cNvPr>
              <p:cNvSpPr/>
              <p:nvPr/>
            </p:nvSpPr>
            <p:spPr>
              <a:xfrm>
                <a:off x="4390637" y="4751070"/>
                <a:ext cx="574983" cy="1828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header</a:t>
                </a:r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E66B2933-B66C-354F-DA8C-D11E183922EE}"/>
              </a:ext>
            </a:extLst>
          </p:cNvPr>
          <p:cNvGrpSpPr/>
          <p:nvPr/>
        </p:nvGrpSpPr>
        <p:grpSpPr>
          <a:xfrm>
            <a:off x="5758972" y="3998685"/>
            <a:ext cx="1829436" cy="182880"/>
            <a:chOff x="1074419" y="4171950"/>
            <a:chExt cx="1829436" cy="18288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DDF7395-B5AE-111D-167A-34BAFA48DEB5}"/>
                </a:ext>
              </a:extLst>
            </p:cNvPr>
            <p:cNvSpPr/>
            <p:nvPr/>
          </p:nvSpPr>
          <p:spPr>
            <a:xfrm>
              <a:off x="1988343" y="4171950"/>
              <a:ext cx="365760" cy="1828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b5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86C80F5-3FB7-4283-6EE0-0A78452546BA}"/>
                </a:ext>
              </a:extLst>
            </p:cNvPr>
            <p:cNvSpPr/>
            <p:nvPr/>
          </p:nvSpPr>
          <p:spPr>
            <a:xfrm>
              <a:off x="1623060" y="4171950"/>
              <a:ext cx="365760" cy="1828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a5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07CB39D-9521-E157-B5A4-B1BC87DCD018}"/>
                </a:ext>
              </a:extLst>
            </p:cNvPr>
            <p:cNvSpPr/>
            <p:nvPr/>
          </p:nvSpPr>
          <p:spPr>
            <a:xfrm>
              <a:off x="2355215" y="4171950"/>
              <a:ext cx="548640" cy="1828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c5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AF68F0E-6D4E-1740-F8A2-030E9D039DD3}"/>
                </a:ext>
              </a:extLst>
            </p:cNvPr>
            <p:cNvSpPr/>
            <p:nvPr/>
          </p:nvSpPr>
          <p:spPr>
            <a:xfrm>
              <a:off x="1074419" y="4171950"/>
              <a:ext cx="570773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+mn-cs"/>
                </a:rPr>
                <a:t>header</a:t>
              </a:r>
            </a:p>
          </p:txBody>
        </p:sp>
      </p:grpSp>
      <p:cxnSp>
        <p:nvCxnSpPr>
          <p:cNvPr id="130" name="Straight Arrow Connector 6">
            <a:extLst>
              <a:ext uri="{FF2B5EF4-FFF2-40B4-BE49-F238E27FC236}">
                <a16:creationId xmlns:a16="http://schemas.microsoft.com/office/drawing/2014/main" id="{415DF21E-D2BC-092D-7B6B-B78A982AA46B}"/>
              </a:ext>
            </a:extLst>
          </p:cNvPr>
          <p:cNvCxnSpPr>
            <a:cxnSpLocks/>
            <a:stCxn id="85" idx="2"/>
            <a:endCxn id="176" idx="3"/>
          </p:cNvCxnSpPr>
          <p:nvPr/>
        </p:nvCxnSpPr>
        <p:spPr bwMode="auto">
          <a:xfrm rot="5400000">
            <a:off x="6342038" y="4120211"/>
            <a:ext cx="786111" cy="772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133" name="Straight Arrow Connector 6">
            <a:extLst>
              <a:ext uri="{FF2B5EF4-FFF2-40B4-BE49-F238E27FC236}">
                <a16:creationId xmlns:a16="http://schemas.microsoft.com/office/drawing/2014/main" id="{61FECD62-7B15-43F4-9197-5F8F61496E29}"/>
              </a:ext>
            </a:extLst>
          </p:cNvPr>
          <p:cNvCxnSpPr>
            <a:cxnSpLocks/>
            <a:stCxn id="91" idx="2"/>
            <a:endCxn id="175" idx="3"/>
          </p:cNvCxnSpPr>
          <p:nvPr/>
        </p:nvCxnSpPr>
        <p:spPr bwMode="auto">
          <a:xfrm rot="16200000" flipH="1">
            <a:off x="6981590" y="3740758"/>
            <a:ext cx="604670" cy="65468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167" name="Straight Arrow Connector 6">
            <a:extLst>
              <a:ext uri="{FF2B5EF4-FFF2-40B4-BE49-F238E27FC236}">
                <a16:creationId xmlns:a16="http://schemas.microsoft.com/office/drawing/2014/main" id="{B7BC87C8-D855-F4E9-82AC-0CA38753C9DD}"/>
              </a:ext>
            </a:extLst>
          </p:cNvPr>
          <p:cNvCxnSpPr>
            <a:cxnSpLocks/>
            <a:stCxn id="100" idx="2"/>
            <a:endCxn id="170" idx="0"/>
          </p:cNvCxnSpPr>
          <p:nvPr/>
        </p:nvCxnSpPr>
        <p:spPr bwMode="auto">
          <a:xfrm rot="5400000">
            <a:off x="6136742" y="3387997"/>
            <a:ext cx="624953" cy="1380490"/>
          </a:xfrm>
          <a:prstGeom prst="bentConnector4">
            <a:avLst>
              <a:gd name="adj1" fmla="val 48171"/>
              <a:gd name="adj2" fmla="val 116559"/>
            </a:avLst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177" name="magnets" hidden="1">
            <a:extLst>
              <a:ext uri="{FF2B5EF4-FFF2-40B4-BE49-F238E27FC236}">
                <a16:creationId xmlns:a16="http://schemas.microsoft.com/office/drawing/2014/main" id="{CA4052F7-E8F0-DD1D-B11C-AC62CBFB4BEF}"/>
              </a:ext>
            </a:extLst>
          </p:cNvPr>
          <p:cNvGrpSpPr/>
          <p:nvPr/>
        </p:nvGrpSpPr>
        <p:grpSpPr>
          <a:xfrm>
            <a:off x="5758973" y="3995312"/>
            <a:ext cx="1875155" cy="602285"/>
            <a:chOff x="5758973" y="4270706"/>
            <a:chExt cx="1875155" cy="602285"/>
          </a:xfrm>
        </p:grpSpPr>
        <p:sp>
          <p:nvSpPr>
            <p:cNvPr id="170" name="magnet">
              <a:extLst>
                <a:ext uri="{FF2B5EF4-FFF2-40B4-BE49-F238E27FC236}">
                  <a16:creationId xmlns:a16="http://schemas.microsoft.com/office/drawing/2014/main" id="{5AE11B0F-CFD0-D3D6-C62B-1858B5D51C4C}"/>
                </a:ext>
              </a:extLst>
            </p:cNvPr>
            <p:cNvSpPr/>
            <p:nvPr/>
          </p:nvSpPr>
          <p:spPr>
            <a:xfrm rot="16200000">
              <a:off x="5758973" y="4643253"/>
              <a:ext cx="45720" cy="45720"/>
            </a:xfrm>
            <a:prstGeom prst="rect">
              <a:avLst/>
            </a:prstGeom>
            <a:solidFill>
              <a:srgbClr val="EF3E4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endParaRPr>
            </a:p>
          </p:txBody>
        </p:sp>
        <p:sp>
          <p:nvSpPr>
            <p:cNvPr id="172" name="magnet">
              <a:extLst>
                <a:ext uri="{FF2B5EF4-FFF2-40B4-BE49-F238E27FC236}">
                  <a16:creationId xmlns:a16="http://schemas.microsoft.com/office/drawing/2014/main" id="{5BD9A5FE-4EFC-2007-C722-AFC34F9CD008}"/>
                </a:ext>
              </a:extLst>
            </p:cNvPr>
            <p:cNvSpPr/>
            <p:nvPr/>
          </p:nvSpPr>
          <p:spPr>
            <a:xfrm rot="16200000">
              <a:off x="5758973" y="4274080"/>
              <a:ext cx="45720" cy="45720"/>
            </a:xfrm>
            <a:prstGeom prst="rect">
              <a:avLst/>
            </a:prstGeom>
            <a:solidFill>
              <a:srgbClr val="EF3E4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endParaRPr>
            </a:p>
          </p:txBody>
        </p:sp>
        <p:sp>
          <p:nvSpPr>
            <p:cNvPr id="173" name="magnet">
              <a:extLst>
                <a:ext uri="{FF2B5EF4-FFF2-40B4-BE49-F238E27FC236}">
                  <a16:creationId xmlns:a16="http://schemas.microsoft.com/office/drawing/2014/main" id="{7D74F2B9-A18D-1DCD-0A59-DE958B808E12}"/>
                </a:ext>
              </a:extLst>
            </p:cNvPr>
            <p:cNvSpPr/>
            <p:nvPr/>
          </p:nvSpPr>
          <p:spPr>
            <a:xfrm rot="16200000">
              <a:off x="6673623" y="4458098"/>
              <a:ext cx="45720" cy="45720"/>
            </a:xfrm>
            <a:prstGeom prst="rect">
              <a:avLst/>
            </a:prstGeom>
            <a:solidFill>
              <a:srgbClr val="EF3E4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endParaRPr>
            </a:p>
          </p:txBody>
        </p:sp>
        <p:sp>
          <p:nvSpPr>
            <p:cNvPr id="174" name="magnet">
              <a:extLst>
                <a:ext uri="{FF2B5EF4-FFF2-40B4-BE49-F238E27FC236}">
                  <a16:creationId xmlns:a16="http://schemas.microsoft.com/office/drawing/2014/main" id="{EB57C58B-E2A8-6894-F564-B4C4C4DF530E}"/>
                </a:ext>
              </a:extLst>
            </p:cNvPr>
            <p:cNvSpPr/>
            <p:nvPr/>
          </p:nvSpPr>
          <p:spPr>
            <a:xfrm rot="16200000">
              <a:off x="7581185" y="4270706"/>
              <a:ext cx="45720" cy="45720"/>
            </a:xfrm>
            <a:prstGeom prst="rect">
              <a:avLst/>
            </a:prstGeom>
            <a:solidFill>
              <a:srgbClr val="EF3E4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endParaRPr>
            </a:p>
          </p:txBody>
        </p:sp>
        <p:sp>
          <p:nvSpPr>
            <p:cNvPr id="175" name="magnet">
              <a:extLst>
                <a:ext uri="{FF2B5EF4-FFF2-40B4-BE49-F238E27FC236}">
                  <a16:creationId xmlns:a16="http://schemas.microsoft.com/office/drawing/2014/main" id="{9BA3F88C-C028-842E-B727-C42EB3D0ADAD}"/>
                </a:ext>
              </a:extLst>
            </p:cNvPr>
            <p:cNvSpPr/>
            <p:nvPr/>
          </p:nvSpPr>
          <p:spPr>
            <a:xfrm rot="16200000">
              <a:off x="7588408" y="4645830"/>
              <a:ext cx="45720" cy="45720"/>
            </a:xfrm>
            <a:prstGeom prst="rect">
              <a:avLst/>
            </a:prstGeom>
            <a:solidFill>
              <a:srgbClr val="EF3E4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endParaRPr>
            </a:p>
          </p:txBody>
        </p:sp>
        <p:sp>
          <p:nvSpPr>
            <p:cNvPr id="176" name="magnet">
              <a:extLst>
                <a:ext uri="{FF2B5EF4-FFF2-40B4-BE49-F238E27FC236}">
                  <a16:creationId xmlns:a16="http://schemas.microsoft.com/office/drawing/2014/main" id="{42B5B4A1-538D-84D3-FD18-0190341899A7}"/>
                </a:ext>
              </a:extLst>
            </p:cNvPr>
            <p:cNvSpPr/>
            <p:nvPr/>
          </p:nvSpPr>
          <p:spPr>
            <a:xfrm rot="16200000">
              <a:off x="6673623" y="4827271"/>
              <a:ext cx="45720" cy="45720"/>
            </a:xfrm>
            <a:prstGeom prst="rect">
              <a:avLst/>
            </a:prstGeom>
            <a:solidFill>
              <a:srgbClr val="EF3E4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0" rIns="342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Rg" panose="02000506030000020004" pitchFamily="50" charset="0"/>
                <a:ea typeface="+mn-ea"/>
                <a:cs typeface="+mn-cs"/>
              </a:endParaRPr>
            </a:p>
          </p:txBody>
        </p:sp>
      </p:grpSp>
      <p:cxnSp>
        <p:nvCxnSpPr>
          <p:cNvPr id="180" name="Straight Arrow Connector 6">
            <a:extLst>
              <a:ext uri="{FF2B5EF4-FFF2-40B4-BE49-F238E27FC236}">
                <a16:creationId xmlns:a16="http://schemas.microsoft.com/office/drawing/2014/main" id="{4671B70E-CC39-CA8C-08DB-158DC7A3AE9A}"/>
              </a:ext>
            </a:extLst>
          </p:cNvPr>
          <p:cNvCxnSpPr>
            <a:cxnSpLocks/>
            <a:stCxn id="103" idx="2"/>
            <a:endCxn id="173" idx="0"/>
          </p:cNvCxnSpPr>
          <p:nvPr/>
        </p:nvCxnSpPr>
        <p:spPr bwMode="auto">
          <a:xfrm rot="5400000">
            <a:off x="6778084" y="3661305"/>
            <a:ext cx="439798" cy="648720"/>
          </a:xfrm>
          <a:prstGeom prst="bentConnector4">
            <a:avLst>
              <a:gd name="adj1" fmla="val 47401"/>
              <a:gd name="adj2" fmla="val 135239"/>
            </a:avLst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184" name="Straight Arrow Connector 6">
            <a:extLst>
              <a:ext uri="{FF2B5EF4-FFF2-40B4-BE49-F238E27FC236}">
                <a16:creationId xmlns:a16="http://schemas.microsoft.com/office/drawing/2014/main" id="{406EEABF-B7A9-C6B2-47FB-80EAA928390D}"/>
              </a:ext>
            </a:extLst>
          </p:cNvPr>
          <p:cNvCxnSpPr>
            <a:cxnSpLocks/>
            <a:stCxn id="107" idx="2"/>
            <a:endCxn id="174" idx="3"/>
          </p:cNvCxnSpPr>
          <p:nvPr/>
        </p:nvCxnSpPr>
        <p:spPr bwMode="auto">
          <a:xfrm rot="16200000" flipH="1">
            <a:off x="7439384" y="3830651"/>
            <a:ext cx="229546" cy="997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187" name="Straight Arrow Connector 6">
            <a:extLst>
              <a:ext uri="{FF2B5EF4-FFF2-40B4-BE49-F238E27FC236}">
                <a16:creationId xmlns:a16="http://schemas.microsoft.com/office/drawing/2014/main" id="{C2016413-A669-B6E8-18D2-CB8D6055F8F1}"/>
              </a:ext>
            </a:extLst>
          </p:cNvPr>
          <p:cNvCxnSpPr>
            <a:cxnSpLocks/>
            <a:stCxn id="110" idx="2"/>
            <a:endCxn id="172" idx="3"/>
          </p:cNvCxnSpPr>
          <p:nvPr/>
        </p:nvCxnSpPr>
        <p:spPr bwMode="auto">
          <a:xfrm rot="5400000">
            <a:off x="6618032" y="2929568"/>
            <a:ext cx="232920" cy="190531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sp>
        <p:nvSpPr>
          <p:cNvPr id="10" name="Slide Number Placeholder 3" descr=" 5">
            <a:extLst>
              <a:ext uri="{FF2B5EF4-FFF2-40B4-BE49-F238E27FC236}">
                <a16:creationId xmlns:a16="http://schemas.microsoft.com/office/drawing/2014/main" id="{081943EF-D4B5-12DE-76B5-F18DE585757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392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4.72222E-6 0.0493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4939 L -4.72222E-6 0.25 " pathEditMode="relative" rAng="0" ptsTypes="AA">
                                      <p:cBhvr>
                                        <p:cTn id="70" dur="1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3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118" grpId="0" animBg="1"/>
      <p:bldP spid="137" grpId="0" animBg="1"/>
      <p:bldP spid="137" grpId="1" animBg="1"/>
      <p:bldP spid="139" grpId="0" animBg="1"/>
      <p:bldP spid="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3033C68-9B5F-2C76-9145-A8361BB5782B}"/>
              </a:ext>
            </a:extLst>
          </p:cNvPr>
          <p:cNvGrpSpPr/>
          <p:nvPr/>
        </p:nvGrpSpPr>
        <p:grpSpPr>
          <a:xfrm>
            <a:off x="228600" y="3363801"/>
            <a:ext cx="2836276" cy="1381874"/>
            <a:chOff x="228600" y="3363801"/>
            <a:chExt cx="2836276" cy="13818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1ACB22-F272-59B8-B2AA-1F3C7A496A4C}"/>
                </a:ext>
              </a:extLst>
            </p:cNvPr>
            <p:cNvSpPr/>
            <p:nvPr/>
          </p:nvSpPr>
          <p:spPr>
            <a:xfrm>
              <a:off x="1349341" y="3363801"/>
              <a:ext cx="1715535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6B1B11-43E1-E8EF-A1AC-B628EF424230}"/>
                </a:ext>
              </a:extLst>
            </p:cNvPr>
            <p:cNvGrpSpPr/>
            <p:nvPr/>
          </p:nvGrpSpPr>
          <p:grpSpPr>
            <a:xfrm>
              <a:off x="228600" y="3483528"/>
              <a:ext cx="641131" cy="1262147"/>
              <a:chOff x="1568669" y="3809592"/>
              <a:chExt cx="641131" cy="1262147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4EBAC0B4-784D-F676-3EFF-364C8898A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68669" y="3809592"/>
                <a:ext cx="641131" cy="8853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5EC757-1F62-B0A0-F40D-D4BB3F454C8D}"/>
                  </a:ext>
                </a:extLst>
              </p:cNvPr>
              <p:cNvSpPr txBox="1"/>
              <p:nvPr/>
            </p:nvSpPr>
            <p:spPr>
              <a:xfrm>
                <a:off x="1625540" y="4757807"/>
                <a:ext cx="527388" cy="313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Disk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7BB8C4-CBCD-4C16-D22C-2B408382AB3C}"/>
                </a:ext>
              </a:extLst>
            </p:cNvPr>
            <p:cNvSpPr txBox="1"/>
            <p:nvPr/>
          </p:nvSpPr>
          <p:spPr>
            <a:xfrm rot="16200000">
              <a:off x="555603" y="3929068"/>
              <a:ext cx="1284005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ctr"/>
              <a:r>
                <a:rPr lang="en-US" dirty="0"/>
                <a:t>Database File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7742C4-8D16-04A7-762D-3C0E4BA00388}"/>
              </a:ext>
            </a:extLst>
          </p:cNvPr>
          <p:cNvGrpSpPr/>
          <p:nvPr/>
        </p:nvGrpSpPr>
        <p:grpSpPr>
          <a:xfrm>
            <a:off x="2771268" y="2718119"/>
            <a:ext cx="600582" cy="1714500"/>
            <a:chOff x="2171024" y="3624158"/>
            <a:chExt cx="800776" cy="22860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026238C-2156-F43B-3339-B33BCCDC08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71024" y="3624158"/>
              <a:ext cx="800776" cy="1584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0DC575-F0B5-BD16-A1BD-D6818B5D7D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71024" y="5503118"/>
              <a:ext cx="800776" cy="407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NSM: OLTP Example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E9F624-1085-6E7A-BC60-35F1B15D2F04}"/>
              </a:ext>
            </a:extLst>
          </p:cNvPr>
          <p:cNvGrpSpPr/>
          <p:nvPr/>
        </p:nvGrpSpPr>
        <p:grpSpPr>
          <a:xfrm>
            <a:off x="1642949" y="3617095"/>
            <a:ext cx="1128320" cy="783455"/>
            <a:chOff x="1750415" y="3617095"/>
            <a:chExt cx="1128320" cy="78345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0415" y="3617095"/>
              <a:ext cx="548248" cy="23703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0415" y="3890304"/>
              <a:ext cx="548248" cy="23703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0415" y="4163514"/>
              <a:ext cx="548248" cy="23703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0487" y="3617095"/>
              <a:ext cx="548248" cy="23703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0487" y="3890304"/>
              <a:ext cx="548248" cy="23703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0487" y="4163514"/>
              <a:ext cx="548248" cy="237036"/>
            </a:xfrm>
            <a:prstGeom prst="rect">
              <a:avLst/>
            </a:prstGeom>
          </p:spPr>
        </p:pic>
      </p:grp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066800" y="1085850"/>
            <a:ext cx="3505200" cy="867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useracct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userName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userPass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3" name="Isosceles Triangle 42"/>
          <p:cNvSpPr/>
          <p:nvPr/>
        </p:nvSpPr>
        <p:spPr bwMode="auto">
          <a:xfrm>
            <a:off x="5314950" y="1028700"/>
            <a:ext cx="1485900" cy="11430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646464"/>
                </a:solidFill>
                <a:latin typeface="Lato Black" panose="020F0A02020204030203" pitchFamily="34" charset="0"/>
              </a:rPr>
              <a:t>Index</a:t>
            </a:r>
          </a:p>
        </p:txBody>
      </p:sp>
      <p:sp>
        <p:nvSpPr>
          <p:cNvPr id="48" name="Right Arrow 6"/>
          <p:cNvSpPr>
            <a:spLocks noChangeArrowheads="1"/>
          </p:cNvSpPr>
          <p:nvPr/>
        </p:nvSpPr>
        <p:spPr bwMode="auto">
          <a:xfrm>
            <a:off x="4743450" y="1453821"/>
            <a:ext cx="457200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76412" tIns="38206" rIns="76412" bIns="38206" anchor="ctr"/>
          <a:lstStyle/>
          <a:p>
            <a:endParaRPr lang="en-US" sz="135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021" y="3890304"/>
            <a:ext cx="548248" cy="237036"/>
          </a:xfrm>
          <a:prstGeom prst="rect">
            <a:avLst/>
          </a:prstGeom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203340" y="3887985"/>
            <a:ext cx="567929" cy="244675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1066800" y="2001619"/>
            <a:ext cx="3499640" cy="5909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useracct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VALUES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,…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BFC977-B5FE-44F0-9F7E-161A09646AEE}"/>
              </a:ext>
            </a:extLst>
          </p:cNvPr>
          <p:cNvGrpSpPr/>
          <p:nvPr/>
        </p:nvGrpSpPr>
        <p:grpSpPr>
          <a:xfrm>
            <a:off x="3371850" y="2668620"/>
            <a:ext cx="4114800" cy="1764000"/>
            <a:chOff x="3371850" y="2668620"/>
            <a:chExt cx="4114800" cy="1764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60BC89-18A7-4093-B31F-AE1C34C562C2}"/>
                </a:ext>
              </a:extLst>
            </p:cNvPr>
            <p:cNvGrpSpPr/>
            <p:nvPr/>
          </p:nvGrpSpPr>
          <p:grpSpPr>
            <a:xfrm>
              <a:off x="3371850" y="2668620"/>
              <a:ext cx="4114800" cy="1764000"/>
              <a:chOff x="3371850" y="2668620"/>
              <a:chExt cx="4114800" cy="17640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371850" y="2685169"/>
                <a:ext cx="4114800" cy="1747451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u="sng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516336" y="2668620"/>
                <a:ext cx="1166986" cy="307777"/>
              </a:xfrm>
              <a:prstGeom prst="rect">
                <a:avLst/>
              </a:prstGeom>
            </p:spPr>
            <p:txBody>
              <a:bodyPr wrap="none" lIns="0" rIns="0" anchor="ctr" anchorCtr="0">
                <a:spAutoFit/>
              </a:bodyPr>
              <a:lstStyle/>
              <a:p>
                <a:pPr eaLnBrk="0" hangingPunct="0"/>
                <a:r>
                  <a:rPr lang="en-US" sz="1400" b="1" i="1" dirty="0">
                    <a:solidFill>
                      <a:srgbClr val="646464"/>
                    </a:solidFill>
                  </a:rPr>
                  <a:t>NSM Disk Page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FA66BD5-7080-461E-BD70-F8230393B3CC}"/>
                </a:ext>
              </a:extLst>
            </p:cNvPr>
            <p:cNvGrpSpPr/>
            <p:nvPr/>
          </p:nvGrpSpPr>
          <p:grpSpPr>
            <a:xfrm>
              <a:off x="3586030" y="2957101"/>
              <a:ext cx="3686440" cy="1367249"/>
              <a:chOff x="3460524" y="2938179"/>
              <a:chExt cx="3686440" cy="136724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B846B-C809-47DE-A103-9AC1360F4B9F}"/>
                  </a:ext>
                </a:extLst>
              </p:cNvPr>
              <p:cNvSpPr/>
              <p:nvPr/>
            </p:nvSpPr>
            <p:spPr bwMode="auto">
              <a:xfrm>
                <a:off x="4098125" y="2939575"/>
                <a:ext cx="517467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6840EE7-CF39-4909-B15F-6A61085849F8}"/>
                  </a:ext>
                </a:extLst>
              </p:cNvPr>
              <p:cNvSpPr/>
              <p:nvPr/>
            </p:nvSpPr>
            <p:spPr bwMode="auto">
              <a:xfrm>
                <a:off x="4617435" y="2939575"/>
                <a:ext cx="567044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24E24D2-C56E-4A51-A9C5-0D458E77620F}"/>
                  </a:ext>
                </a:extLst>
              </p:cNvPr>
              <p:cNvSpPr/>
              <p:nvPr/>
            </p:nvSpPr>
            <p:spPr bwMode="auto">
              <a:xfrm>
                <a:off x="5184479" y="2939575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EB049D1-B691-41DB-B6B8-23E3AE1AE63E}"/>
                  </a:ext>
                </a:extLst>
              </p:cNvPr>
              <p:cNvSpPr/>
              <p:nvPr/>
            </p:nvSpPr>
            <p:spPr bwMode="auto">
              <a:xfrm>
                <a:off x="6319344" y="2939575"/>
                <a:ext cx="827620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8934D9-6B51-4D24-BE99-0D6EA15AD1E4}"/>
                  </a:ext>
                </a:extLst>
              </p:cNvPr>
              <p:cNvSpPr/>
              <p:nvPr/>
            </p:nvSpPr>
            <p:spPr bwMode="auto">
              <a:xfrm>
                <a:off x="5751912" y="2939575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5F74A7A-F964-49A9-8BCB-8E2A2C25E89A}"/>
                  </a:ext>
                </a:extLst>
              </p:cNvPr>
              <p:cNvSpPr/>
              <p:nvPr/>
            </p:nvSpPr>
            <p:spPr bwMode="auto">
              <a:xfrm>
                <a:off x="4098125" y="3282475"/>
                <a:ext cx="517467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918893-4686-430A-A2C2-D5E9FA786BF5}"/>
                  </a:ext>
                </a:extLst>
              </p:cNvPr>
              <p:cNvSpPr/>
              <p:nvPr/>
            </p:nvSpPr>
            <p:spPr bwMode="auto">
              <a:xfrm>
                <a:off x="4617435" y="3282475"/>
                <a:ext cx="567044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AC46E4E-0A95-4AFD-A3FF-9648AE978C0A}"/>
                  </a:ext>
                </a:extLst>
              </p:cNvPr>
              <p:cNvSpPr/>
              <p:nvPr/>
            </p:nvSpPr>
            <p:spPr bwMode="auto">
              <a:xfrm>
                <a:off x="5184479" y="3282475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04DE73F-4B9A-418D-BAEB-8F5E774E92F1}"/>
                  </a:ext>
                </a:extLst>
              </p:cNvPr>
              <p:cNvSpPr/>
              <p:nvPr/>
            </p:nvSpPr>
            <p:spPr bwMode="auto">
              <a:xfrm>
                <a:off x="6319344" y="3282475"/>
                <a:ext cx="827620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C97523D-5838-4905-878B-1AFC14F91CC4}"/>
                  </a:ext>
                </a:extLst>
              </p:cNvPr>
              <p:cNvSpPr/>
              <p:nvPr/>
            </p:nvSpPr>
            <p:spPr bwMode="auto">
              <a:xfrm>
                <a:off x="5751912" y="3282475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D00AB6-039F-4A1F-AB1C-14C78C1B0C4D}"/>
                  </a:ext>
                </a:extLst>
              </p:cNvPr>
              <p:cNvSpPr/>
              <p:nvPr/>
            </p:nvSpPr>
            <p:spPr bwMode="auto">
              <a:xfrm>
                <a:off x="4098125" y="3618231"/>
                <a:ext cx="517467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ED2E4A9-B672-44DA-9272-235294EBBDE0}"/>
                  </a:ext>
                </a:extLst>
              </p:cNvPr>
              <p:cNvSpPr/>
              <p:nvPr/>
            </p:nvSpPr>
            <p:spPr bwMode="auto">
              <a:xfrm>
                <a:off x="4617435" y="3618231"/>
                <a:ext cx="567044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7C564F4-2E40-464A-9629-9858EB3B4B25}"/>
                  </a:ext>
                </a:extLst>
              </p:cNvPr>
              <p:cNvSpPr/>
              <p:nvPr/>
            </p:nvSpPr>
            <p:spPr bwMode="auto">
              <a:xfrm>
                <a:off x="5184479" y="3618231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64C3F2A-31A0-4EA5-9E0B-21D8739498E2}"/>
                  </a:ext>
                </a:extLst>
              </p:cNvPr>
              <p:cNvSpPr/>
              <p:nvPr/>
            </p:nvSpPr>
            <p:spPr bwMode="auto">
              <a:xfrm>
                <a:off x="6319344" y="3618231"/>
                <a:ext cx="827620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650A477-8125-494E-9B2F-57FD29227087}"/>
                  </a:ext>
                </a:extLst>
              </p:cNvPr>
              <p:cNvSpPr/>
              <p:nvPr/>
            </p:nvSpPr>
            <p:spPr bwMode="auto">
              <a:xfrm>
                <a:off x="5751912" y="3618231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4D855A2-7B45-405E-80F4-BB99A3344F3F}"/>
                  </a:ext>
                </a:extLst>
              </p:cNvPr>
              <p:cNvSpPr/>
              <p:nvPr/>
            </p:nvSpPr>
            <p:spPr bwMode="auto">
              <a:xfrm>
                <a:off x="4098125" y="3961131"/>
                <a:ext cx="517467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D1AD129-71CC-463C-BF56-17E5D223AADB}"/>
                  </a:ext>
                </a:extLst>
              </p:cNvPr>
              <p:cNvSpPr/>
              <p:nvPr/>
            </p:nvSpPr>
            <p:spPr bwMode="auto">
              <a:xfrm>
                <a:off x="4617435" y="3961131"/>
                <a:ext cx="567044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65F9899-4F58-43BE-BE6E-2FAB1409642D}"/>
                  </a:ext>
                </a:extLst>
              </p:cNvPr>
              <p:cNvSpPr/>
              <p:nvPr/>
            </p:nvSpPr>
            <p:spPr bwMode="auto">
              <a:xfrm>
                <a:off x="5184479" y="3961131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633786C-9AAE-414F-8655-07CD1C5AD81B}"/>
                  </a:ext>
                </a:extLst>
              </p:cNvPr>
              <p:cNvSpPr/>
              <p:nvPr/>
            </p:nvSpPr>
            <p:spPr bwMode="auto">
              <a:xfrm>
                <a:off x="6319344" y="3961131"/>
                <a:ext cx="827620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E085CEB-6FA6-4CEC-844B-5CAE82D89343}"/>
                  </a:ext>
                </a:extLst>
              </p:cNvPr>
              <p:cNvSpPr/>
              <p:nvPr/>
            </p:nvSpPr>
            <p:spPr bwMode="auto">
              <a:xfrm>
                <a:off x="5751912" y="3961131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64F925-A545-4402-BB05-FEE439A9D016}"/>
                  </a:ext>
                </a:extLst>
              </p:cNvPr>
              <p:cNvSpPr/>
              <p:nvPr/>
            </p:nvSpPr>
            <p:spPr>
              <a:xfrm>
                <a:off x="3460524" y="2938179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DBDA5BC-BD52-452A-A1BC-913812970101}"/>
                  </a:ext>
                </a:extLst>
              </p:cNvPr>
              <p:cNvSpPr/>
              <p:nvPr/>
            </p:nvSpPr>
            <p:spPr>
              <a:xfrm>
                <a:off x="3460524" y="3285650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62A3951-A48C-43F8-90D2-30D1F5360BB1}"/>
                  </a:ext>
                </a:extLst>
              </p:cNvPr>
              <p:cNvSpPr/>
              <p:nvPr/>
            </p:nvSpPr>
            <p:spPr>
              <a:xfrm>
                <a:off x="3460524" y="3621406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83DD4DD-D03D-4712-BA79-4AF09915D147}"/>
                  </a:ext>
                </a:extLst>
              </p:cNvPr>
              <p:cNvSpPr/>
              <p:nvPr/>
            </p:nvSpPr>
            <p:spPr>
              <a:xfrm>
                <a:off x="3460524" y="3957956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</p:grpSp>
      </p:grp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577395" y="3303175"/>
            <a:ext cx="3695075" cy="329858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D773AD-2353-4D60-873C-2B807965998C}"/>
              </a:ext>
            </a:extLst>
          </p:cNvPr>
          <p:cNvGrpSpPr/>
          <p:nvPr/>
        </p:nvGrpSpPr>
        <p:grpSpPr>
          <a:xfrm>
            <a:off x="3586030" y="3976878"/>
            <a:ext cx="3686440" cy="347472"/>
            <a:chOff x="3738430" y="3789553"/>
            <a:chExt cx="3686440" cy="347472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2D35380-C6F0-4B4D-8676-C81DBE0A74C0}"/>
                </a:ext>
              </a:extLst>
            </p:cNvPr>
            <p:cNvSpPr/>
            <p:nvPr/>
          </p:nvSpPr>
          <p:spPr bwMode="auto">
            <a:xfrm>
              <a:off x="4376031" y="3789553"/>
              <a:ext cx="517467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userID</a:t>
              </a:r>
              <a:endParaRPr lang="en-US" sz="10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46EE6C2-327A-4401-AA35-B49912130C1E}"/>
                </a:ext>
              </a:extLst>
            </p:cNvPr>
            <p:cNvSpPr/>
            <p:nvPr/>
          </p:nvSpPr>
          <p:spPr bwMode="auto">
            <a:xfrm>
              <a:off x="4895341" y="3789553"/>
              <a:ext cx="567044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userName</a:t>
              </a:r>
              <a:endParaRPr lang="en-US" sz="10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C142658-B537-46DE-A407-859D4E7DC276}"/>
                </a:ext>
              </a:extLst>
            </p:cNvPr>
            <p:cNvSpPr/>
            <p:nvPr/>
          </p:nvSpPr>
          <p:spPr bwMode="auto">
            <a:xfrm>
              <a:off x="5462385" y="3789553"/>
              <a:ext cx="567432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userPass</a:t>
              </a:r>
              <a:endParaRPr lang="en-US" sz="10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4682DFF-8B77-4F43-AC55-144878A0615F}"/>
                </a:ext>
              </a:extLst>
            </p:cNvPr>
            <p:cNvSpPr/>
            <p:nvPr/>
          </p:nvSpPr>
          <p:spPr bwMode="auto">
            <a:xfrm>
              <a:off x="6597250" y="3789553"/>
              <a:ext cx="827620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lastLogin</a:t>
              </a:r>
              <a:endParaRPr lang="en-US" sz="10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BE0B6C0-AA46-41EA-A2EF-4D1ECB823F6F}"/>
                </a:ext>
              </a:extLst>
            </p:cNvPr>
            <p:cNvSpPr/>
            <p:nvPr/>
          </p:nvSpPr>
          <p:spPr bwMode="auto">
            <a:xfrm>
              <a:off x="6029818" y="3789553"/>
              <a:ext cx="567432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hostname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1255745-64D9-4AFC-BE35-4077C7318262}"/>
                </a:ext>
              </a:extLst>
            </p:cNvPr>
            <p:cNvSpPr/>
            <p:nvPr/>
          </p:nvSpPr>
          <p:spPr>
            <a:xfrm>
              <a:off x="3738430" y="3789553"/>
              <a:ext cx="635757" cy="347472"/>
            </a:xfrm>
            <a:prstGeom prst="rect">
              <a:avLst/>
            </a:prstGeom>
            <a:solidFill>
              <a:srgbClr val="FBFBFF"/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100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577395" y="3982700"/>
            <a:ext cx="3695075" cy="329858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2A11297B-F3FE-4C8B-83A5-5A9C58F40631}"/>
              </a:ext>
            </a:extLst>
          </p:cNvPr>
          <p:cNvSpPr/>
          <p:nvPr/>
        </p:nvSpPr>
        <p:spPr>
          <a:xfrm>
            <a:off x="6629400" y="1270941"/>
            <a:ext cx="1554480" cy="274320"/>
          </a:xfrm>
          <a:prstGeom prst="roundRect">
            <a:avLst/>
          </a:prstGeom>
          <a:solidFill>
            <a:srgbClr val="C3003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45720" rtlCol="0" anchor="ctr"/>
          <a:lstStyle/>
          <a:p>
            <a:pPr algn="ctr"/>
            <a:r>
              <a:rPr lang="en-US" sz="1400" dirty="0">
                <a:latin typeface="+mj-lt"/>
              </a:rPr>
              <a:t>Next class!</a:t>
            </a:r>
          </a:p>
        </p:txBody>
      </p:sp>
      <p:sp>
        <p:nvSpPr>
          <p:cNvPr id="49" name="Right Arrow 6"/>
          <p:cNvSpPr>
            <a:spLocks noChangeArrowheads="1"/>
          </p:cNvSpPr>
          <p:nvPr/>
        </p:nvSpPr>
        <p:spPr bwMode="auto">
          <a:xfrm rot="5400000">
            <a:off x="5837514" y="2273141"/>
            <a:ext cx="457200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76412" tIns="38206" rIns="76412" bIns="38206" anchor="ctr"/>
          <a:lstStyle/>
          <a:p>
            <a:endParaRPr lang="en-US" sz="135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C14CD4FE-9A40-9EE0-3FB1-AED4AF8CBCF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163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 animBg="1"/>
      <p:bldP spid="50" grpId="0" animBg="1"/>
      <p:bldP spid="59" grpId="0" animBg="1"/>
      <p:bldP spid="51" grpId="0" animBg="1"/>
      <p:bldP spid="51" grpId="1" animBg="1"/>
      <p:bldP spid="60" grpId="0" animBg="1"/>
      <p:bldP spid="11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5662604-5876-0CF1-DCFD-D585980C3EE6}"/>
              </a:ext>
            </a:extLst>
          </p:cNvPr>
          <p:cNvGrpSpPr/>
          <p:nvPr/>
        </p:nvGrpSpPr>
        <p:grpSpPr>
          <a:xfrm>
            <a:off x="228600" y="3363801"/>
            <a:ext cx="2836276" cy="1381874"/>
            <a:chOff x="228600" y="3363801"/>
            <a:chExt cx="2836276" cy="13818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8CD8FB-2273-6168-5AF7-C7802298FF35}"/>
                </a:ext>
              </a:extLst>
            </p:cNvPr>
            <p:cNvSpPr/>
            <p:nvPr/>
          </p:nvSpPr>
          <p:spPr>
            <a:xfrm>
              <a:off x="1349341" y="3363801"/>
              <a:ext cx="1715535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B8F8DE-16AA-2D76-AE7E-6B9DF3ADD388}"/>
                </a:ext>
              </a:extLst>
            </p:cNvPr>
            <p:cNvGrpSpPr/>
            <p:nvPr/>
          </p:nvGrpSpPr>
          <p:grpSpPr>
            <a:xfrm>
              <a:off x="228600" y="3483528"/>
              <a:ext cx="641131" cy="1262147"/>
              <a:chOff x="1568669" y="3809592"/>
              <a:chExt cx="641131" cy="1262147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8C27CF38-CC73-5BD2-6687-E8B4D22CF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68669" y="3809592"/>
                <a:ext cx="641131" cy="8853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51874CA-014E-C03D-8E57-2F747CD05D83}"/>
                  </a:ext>
                </a:extLst>
              </p:cNvPr>
              <p:cNvSpPr txBox="1"/>
              <p:nvPr/>
            </p:nvSpPr>
            <p:spPr>
              <a:xfrm>
                <a:off x="1625540" y="4757807"/>
                <a:ext cx="527388" cy="313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Disk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B4377A-8B57-F141-6BF6-9516A0257F30}"/>
                </a:ext>
              </a:extLst>
            </p:cNvPr>
            <p:cNvSpPr txBox="1"/>
            <p:nvPr/>
          </p:nvSpPr>
          <p:spPr>
            <a:xfrm rot="16200000">
              <a:off x="555603" y="3929068"/>
              <a:ext cx="1284005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ctr"/>
              <a:r>
                <a:rPr lang="en-US" dirty="0"/>
                <a:t>Database File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D26918-116B-5C8C-FB4C-49398F8DE407}"/>
              </a:ext>
            </a:extLst>
          </p:cNvPr>
          <p:cNvGrpSpPr/>
          <p:nvPr/>
        </p:nvGrpSpPr>
        <p:grpSpPr>
          <a:xfrm>
            <a:off x="2771268" y="2718119"/>
            <a:ext cx="600582" cy="1714500"/>
            <a:chOff x="2171024" y="3624158"/>
            <a:chExt cx="800776" cy="2286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36324F-9C45-E496-387A-014500D922A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71024" y="3624158"/>
              <a:ext cx="800776" cy="1584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B712A3-CBCC-C181-93E4-1869E815DC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71024" y="5503118"/>
              <a:ext cx="800776" cy="407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NSM: OLAP Example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642949" y="3617095"/>
            <a:ext cx="1128321" cy="783455"/>
            <a:chOff x="809886" y="4822793"/>
            <a:chExt cx="1504428" cy="104460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886" y="4822793"/>
              <a:ext cx="730997" cy="31604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886" y="5187072"/>
              <a:ext cx="730997" cy="31604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886" y="5551351"/>
              <a:ext cx="730997" cy="31604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3317" y="4822793"/>
              <a:ext cx="730997" cy="31604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3316" y="5551351"/>
              <a:ext cx="730997" cy="316049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3316" y="5187072"/>
              <a:ext cx="730997" cy="316049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1642949" y="3617094"/>
            <a:ext cx="1128320" cy="783454"/>
            <a:chOff x="809886" y="4822793"/>
            <a:chExt cx="1504427" cy="104460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9886" y="4822793"/>
              <a:ext cx="730997" cy="31604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9886" y="5187072"/>
              <a:ext cx="730997" cy="31604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9886" y="5551351"/>
              <a:ext cx="730997" cy="316048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83316" y="4822793"/>
              <a:ext cx="730997" cy="316048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83316" y="5551351"/>
              <a:ext cx="730997" cy="31604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83316" y="5187072"/>
              <a:ext cx="730997" cy="3160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5D26B7-F8FF-45FD-A4CB-5C57BD881A01}"/>
              </a:ext>
            </a:extLst>
          </p:cNvPr>
          <p:cNvGrpSpPr/>
          <p:nvPr/>
        </p:nvGrpSpPr>
        <p:grpSpPr>
          <a:xfrm>
            <a:off x="3371850" y="2668620"/>
            <a:ext cx="4114800" cy="1764000"/>
            <a:chOff x="4495752" y="174277"/>
            <a:chExt cx="4114800" cy="17640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9E32715-2C26-4D51-9644-69B805FACC2A}"/>
                </a:ext>
              </a:extLst>
            </p:cNvPr>
            <p:cNvGrpSpPr/>
            <p:nvPr/>
          </p:nvGrpSpPr>
          <p:grpSpPr>
            <a:xfrm>
              <a:off x="4495752" y="174277"/>
              <a:ext cx="4114800" cy="1764000"/>
              <a:chOff x="2971800" y="3558159"/>
              <a:chExt cx="5486400" cy="235199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0B66F01-59DA-46E8-B65F-10476205CA44}"/>
                  </a:ext>
                </a:extLst>
              </p:cNvPr>
              <p:cNvSpPr/>
              <p:nvPr/>
            </p:nvSpPr>
            <p:spPr bwMode="auto">
              <a:xfrm>
                <a:off x="2971800" y="3580224"/>
                <a:ext cx="5486400" cy="2329934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00" u="sng" dirty="0">
                  <a:latin typeface="Times New Roman" pitchFamily="-112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C60B56A-0C92-4CCA-AA9C-80A013834173}"/>
                  </a:ext>
                </a:extLst>
              </p:cNvPr>
              <p:cNvSpPr/>
              <p:nvPr/>
            </p:nvSpPr>
            <p:spPr>
              <a:xfrm>
                <a:off x="3164448" y="3558159"/>
                <a:ext cx="1555981" cy="410369"/>
              </a:xfrm>
              <a:prstGeom prst="rect">
                <a:avLst/>
              </a:prstGeom>
            </p:spPr>
            <p:txBody>
              <a:bodyPr wrap="none" lIns="0" rIns="0" anchor="ctr" anchorCtr="0">
                <a:spAutoFit/>
              </a:bodyPr>
              <a:lstStyle/>
              <a:p>
                <a:pPr eaLnBrk="0" hangingPunct="0"/>
                <a:r>
                  <a:rPr lang="en-US" sz="1400" b="1" i="1" dirty="0">
                    <a:solidFill>
                      <a:srgbClr val="646464"/>
                    </a:solidFill>
                  </a:rPr>
                  <a:t>NSM Disk Page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36DF2C2-12B2-416C-AC83-65EB146FF092}"/>
                </a:ext>
              </a:extLst>
            </p:cNvPr>
            <p:cNvGrpSpPr/>
            <p:nvPr/>
          </p:nvGrpSpPr>
          <p:grpSpPr>
            <a:xfrm>
              <a:off x="4709932" y="462758"/>
              <a:ext cx="3686440" cy="1367249"/>
              <a:chOff x="3460524" y="2938179"/>
              <a:chExt cx="3686440" cy="136724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B800857-902F-4E8E-953E-9D159A946E30}"/>
                  </a:ext>
                </a:extLst>
              </p:cNvPr>
              <p:cNvSpPr/>
              <p:nvPr/>
            </p:nvSpPr>
            <p:spPr bwMode="auto">
              <a:xfrm>
                <a:off x="4098125" y="2939575"/>
                <a:ext cx="517467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B5385EC-3588-4A0E-A297-6C94FADCD8A2}"/>
                  </a:ext>
                </a:extLst>
              </p:cNvPr>
              <p:cNvSpPr/>
              <p:nvPr/>
            </p:nvSpPr>
            <p:spPr bwMode="auto">
              <a:xfrm>
                <a:off x="4617435" y="2939575"/>
                <a:ext cx="567044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7531D85-A400-4207-BDD0-AA35594D913A}"/>
                  </a:ext>
                </a:extLst>
              </p:cNvPr>
              <p:cNvSpPr/>
              <p:nvPr/>
            </p:nvSpPr>
            <p:spPr bwMode="auto">
              <a:xfrm>
                <a:off x="5184479" y="2939575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92B8098-74EE-462C-BD9B-16EBC95068FC}"/>
                  </a:ext>
                </a:extLst>
              </p:cNvPr>
              <p:cNvSpPr/>
              <p:nvPr/>
            </p:nvSpPr>
            <p:spPr bwMode="auto">
              <a:xfrm>
                <a:off x="6319344" y="2939575"/>
                <a:ext cx="827620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83AC179-A8AD-4CE6-B851-31055E72B461}"/>
                  </a:ext>
                </a:extLst>
              </p:cNvPr>
              <p:cNvSpPr/>
              <p:nvPr/>
            </p:nvSpPr>
            <p:spPr bwMode="auto">
              <a:xfrm>
                <a:off x="5751912" y="2939575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962263D-194B-4E7C-9AA8-CB46E5FD79EA}"/>
                  </a:ext>
                </a:extLst>
              </p:cNvPr>
              <p:cNvSpPr/>
              <p:nvPr/>
            </p:nvSpPr>
            <p:spPr bwMode="auto">
              <a:xfrm>
                <a:off x="4098125" y="3282475"/>
                <a:ext cx="517467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3E0A9C1-4391-4F94-99FD-024EC92A2254}"/>
                  </a:ext>
                </a:extLst>
              </p:cNvPr>
              <p:cNvSpPr/>
              <p:nvPr/>
            </p:nvSpPr>
            <p:spPr bwMode="auto">
              <a:xfrm>
                <a:off x="4617435" y="3282475"/>
                <a:ext cx="567044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EEB5661-DBF3-4D3A-8DD8-15D20678A076}"/>
                  </a:ext>
                </a:extLst>
              </p:cNvPr>
              <p:cNvSpPr/>
              <p:nvPr/>
            </p:nvSpPr>
            <p:spPr bwMode="auto">
              <a:xfrm>
                <a:off x="5184479" y="3282475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B8C1747-39E2-4788-A8CB-24CDF0BAF32F}"/>
                  </a:ext>
                </a:extLst>
              </p:cNvPr>
              <p:cNvSpPr/>
              <p:nvPr/>
            </p:nvSpPr>
            <p:spPr bwMode="auto">
              <a:xfrm>
                <a:off x="6319344" y="3282475"/>
                <a:ext cx="827620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2E3091C-E8ED-472E-A58C-206BB2ABA39E}"/>
                  </a:ext>
                </a:extLst>
              </p:cNvPr>
              <p:cNvSpPr/>
              <p:nvPr/>
            </p:nvSpPr>
            <p:spPr bwMode="auto">
              <a:xfrm>
                <a:off x="5751912" y="3282475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06923C3-EE2E-4D2D-A1D0-A81AC23DC242}"/>
                  </a:ext>
                </a:extLst>
              </p:cNvPr>
              <p:cNvSpPr/>
              <p:nvPr/>
            </p:nvSpPr>
            <p:spPr bwMode="auto">
              <a:xfrm>
                <a:off x="4098125" y="3618231"/>
                <a:ext cx="517467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F92F440-162C-4C41-9D0C-8B45D88A3112}"/>
                  </a:ext>
                </a:extLst>
              </p:cNvPr>
              <p:cNvSpPr/>
              <p:nvPr/>
            </p:nvSpPr>
            <p:spPr bwMode="auto">
              <a:xfrm>
                <a:off x="4617435" y="3618231"/>
                <a:ext cx="567044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4482C6D-41A9-49BC-B73C-51D00ED36D98}"/>
                  </a:ext>
                </a:extLst>
              </p:cNvPr>
              <p:cNvSpPr/>
              <p:nvPr/>
            </p:nvSpPr>
            <p:spPr bwMode="auto">
              <a:xfrm>
                <a:off x="5184479" y="3618231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AAB50D7-F93A-4663-9C9E-24D21AD005EC}"/>
                  </a:ext>
                </a:extLst>
              </p:cNvPr>
              <p:cNvSpPr/>
              <p:nvPr/>
            </p:nvSpPr>
            <p:spPr bwMode="auto">
              <a:xfrm>
                <a:off x="6319344" y="3618231"/>
                <a:ext cx="827620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4F72371-CA66-4177-8A93-B00B5858478E}"/>
                  </a:ext>
                </a:extLst>
              </p:cNvPr>
              <p:cNvSpPr/>
              <p:nvPr/>
            </p:nvSpPr>
            <p:spPr bwMode="auto">
              <a:xfrm>
                <a:off x="5751912" y="3618231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D47B32C-05F2-4776-BD25-EE139AB2F233}"/>
                  </a:ext>
                </a:extLst>
              </p:cNvPr>
              <p:cNvSpPr/>
              <p:nvPr/>
            </p:nvSpPr>
            <p:spPr bwMode="auto">
              <a:xfrm>
                <a:off x="4098125" y="3961131"/>
                <a:ext cx="517467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5A419DE-73F2-4A79-804F-6D88566AE3A5}"/>
                  </a:ext>
                </a:extLst>
              </p:cNvPr>
              <p:cNvSpPr/>
              <p:nvPr/>
            </p:nvSpPr>
            <p:spPr bwMode="auto">
              <a:xfrm>
                <a:off x="4617435" y="3961131"/>
                <a:ext cx="567044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4FBDEF2-C8E7-4715-B429-987A421CD124}"/>
                  </a:ext>
                </a:extLst>
              </p:cNvPr>
              <p:cNvSpPr/>
              <p:nvPr/>
            </p:nvSpPr>
            <p:spPr bwMode="auto">
              <a:xfrm>
                <a:off x="5184479" y="3961131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8D543C4-A1F2-4D4D-826B-BE495874026B}"/>
                  </a:ext>
                </a:extLst>
              </p:cNvPr>
              <p:cNvSpPr/>
              <p:nvPr/>
            </p:nvSpPr>
            <p:spPr bwMode="auto">
              <a:xfrm>
                <a:off x="6319344" y="3961131"/>
                <a:ext cx="827620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98B32FF-8109-4FE9-B958-5ADD9989FFA7}"/>
                  </a:ext>
                </a:extLst>
              </p:cNvPr>
              <p:cNvSpPr/>
              <p:nvPr/>
            </p:nvSpPr>
            <p:spPr bwMode="auto">
              <a:xfrm>
                <a:off x="5751912" y="3961131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CB8C984-5F7D-463A-903E-A5A1AF50B844}"/>
                  </a:ext>
                </a:extLst>
              </p:cNvPr>
              <p:cNvSpPr/>
              <p:nvPr/>
            </p:nvSpPr>
            <p:spPr>
              <a:xfrm>
                <a:off x="3460524" y="2938179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4A28622-0CFF-4C4E-A0F7-30ACBDDB9C59}"/>
                  </a:ext>
                </a:extLst>
              </p:cNvPr>
              <p:cNvSpPr/>
              <p:nvPr/>
            </p:nvSpPr>
            <p:spPr>
              <a:xfrm>
                <a:off x="3460524" y="3285650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E84D036-F5F1-4B42-B912-DE51754B7EF6}"/>
                  </a:ext>
                </a:extLst>
              </p:cNvPr>
              <p:cNvSpPr/>
              <p:nvPr/>
            </p:nvSpPr>
            <p:spPr>
              <a:xfrm>
                <a:off x="3460524" y="3621406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AFCDCAC-F4A1-4787-AECE-CAE7747E2D0F}"/>
                  </a:ext>
                </a:extLst>
              </p:cNvPr>
              <p:cNvSpPr/>
              <p:nvPr/>
            </p:nvSpPr>
            <p:spPr>
              <a:xfrm>
                <a:off x="3460524" y="3957956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</p:grpSp>
      </p:grp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203341" y="3887985"/>
            <a:ext cx="567929" cy="244675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877025" y="2953860"/>
            <a:ext cx="567432" cy="342901"/>
          </a:xfrm>
          <a:prstGeom prst="rect">
            <a:avLst/>
          </a:prstGeom>
          <a:noFill/>
          <a:ln w="38100" algn="ctr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444459" y="2956217"/>
            <a:ext cx="828011" cy="340544"/>
          </a:xfrm>
          <a:prstGeom prst="rect">
            <a:avLst/>
          </a:prstGeom>
          <a:noFill/>
          <a:ln w="38100" algn="ctr">
            <a:solidFill>
              <a:srgbClr val="2C6BD8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877025" y="3294405"/>
            <a:ext cx="567432" cy="342901"/>
          </a:xfrm>
          <a:prstGeom prst="rect">
            <a:avLst/>
          </a:prstGeom>
          <a:noFill/>
          <a:ln w="38100" algn="ctr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877025" y="3634950"/>
            <a:ext cx="567432" cy="342901"/>
          </a:xfrm>
          <a:prstGeom prst="rect">
            <a:avLst/>
          </a:prstGeom>
          <a:noFill/>
          <a:ln w="38100" algn="ctr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877025" y="3975495"/>
            <a:ext cx="567432" cy="342901"/>
          </a:xfrm>
          <a:prstGeom prst="rect">
            <a:avLst/>
          </a:prstGeom>
          <a:noFill/>
          <a:ln w="38100" algn="ctr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444459" y="3296762"/>
            <a:ext cx="828011" cy="340544"/>
          </a:xfrm>
          <a:prstGeom prst="rect">
            <a:avLst/>
          </a:prstGeom>
          <a:noFill/>
          <a:ln w="38100" algn="ctr">
            <a:solidFill>
              <a:srgbClr val="2C6BD8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6444459" y="3637307"/>
            <a:ext cx="828011" cy="340544"/>
          </a:xfrm>
          <a:prstGeom prst="rect">
            <a:avLst/>
          </a:prstGeom>
          <a:noFill/>
          <a:ln w="38100" algn="ctr">
            <a:solidFill>
              <a:srgbClr val="2C6BD8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6444459" y="3977852"/>
            <a:ext cx="828011" cy="340544"/>
          </a:xfrm>
          <a:prstGeom prst="rect">
            <a:avLst/>
          </a:prstGeom>
          <a:noFill/>
          <a:ln w="38100" algn="ctr">
            <a:solidFill>
              <a:srgbClr val="2C6BD8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221787" y="2939575"/>
            <a:ext cx="1655629" cy="1364456"/>
          </a:xfrm>
          <a:prstGeom prst="rect">
            <a:avLst/>
          </a:prstGeom>
          <a:noFill/>
          <a:ln w="762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id="{47D4B1FA-9A6A-49B3-9FB3-A57768CA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085850"/>
            <a:ext cx="5829300" cy="13388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U.lastLogin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EXTRACT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(month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U.lastLogin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month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useracct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U.hostname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'%.gov'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GROUP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EXTRACT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(month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U.lastLogin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A04F87A-F3CB-4D22-B920-5B08BCA4D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1884997"/>
            <a:ext cx="1228725" cy="224790"/>
          </a:xfrm>
          <a:prstGeom prst="rect">
            <a:avLst/>
          </a:prstGeom>
          <a:noFill/>
          <a:ln w="38100" algn="ctr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E6BEBC2-4A7E-4E0D-A943-010D18075CC5}"/>
              </a:ext>
            </a:extLst>
          </p:cNvPr>
          <p:cNvGrpSpPr/>
          <p:nvPr/>
        </p:nvGrpSpPr>
        <p:grpSpPr>
          <a:xfrm>
            <a:off x="3168288" y="1144596"/>
            <a:ext cx="3118211" cy="1211254"/>
            <a:chOff x="2700377" y="1526119"/>
            <a:chExt cx="4157618" cy="161500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4164E48-AB5D-4EE1-B063-1FA769BE4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377" y="1526119"/>
              <a:ext cx="1727681" cy="304799"/>
            </a:xfrm>
            <a:prstGeom prst="rect">
              <a:avLst/>
            </a:prstGeom>
            <a:noFill/>
            <a:ln w="38100" algn="ctr">
              <a:solidFill>
                <a:srgbClr val="2C6BD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06A177B-D7DE-4AA7-8DFE-3E40456EA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311" y="2836321"/>
              <a:ext cx="1727684" cy="304799"/>
            </a:xfrm>
            <a:prstGeom prst="rect">
              <a:avLst/>
            </a:prstGeom>
            <a:noFill/>
            <a:ln w="38100" algn="ctr">
              <a:solidFill>
                <a:srgbClr val="2C6BD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0329F28-6749-40D5-AC8F-F02137C48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110" y="1845723"/>
              <a:ext cx="1727683" cy="304799"/>
            </a:xfrm>
            <a:prstGeom prst="rect">
              <a:avLst/>
            </a:prstGeom>
            <a:noFill/>
            <a:ln w="38100" algn="ctr">
              <a:solidFill>
                <a:srgbClr val="2C6BD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/>
            </a:p>
          </p:txBody>
        </p:sp>
      </p:grp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35A4A483-B0DD-472B-E6A3-98838152029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8227CE-F1C6-B91B-2048-B6EE62DC7482}"/>
              </a:ext>
            </a:extLst>
          </p:cNvPr>
          <p:cNvGrpSpPr/>
          <p:nvPr/>
        </p:nvGrpSpPr>
        <p:grpSpPr>
          <a:xfrm>
            <a:off x="3775614" y="4463426"/>
            <a:ext cx="2430245" cy="640080"/>
            <a:chOff x="92413" y="3110461"/>
            <a:chExt cx="2430245" cy="64008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F1C0E6B-2E5C-01AB-2DFC-FAE282FE0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92413" y="3110461"/>
              <a:ext cx="640080" cy="6400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B132E0-ACDA-06E2-C590-554893B6FEFB}"/>
                </a:ext>
              </a:extLst>
            </p:cNvPr>
            <p:cNvSpPr txBox="1"/>
            <p:nvPr/>
          </p:nvSpPr>
          <p:spPr>
            <a:xfrm>
              <a:off x="772178" y="3247374"/>
              <a:ext cx="1750480" cy="3662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>
                  <a:solidFill>
                    <a:srgbClr val="EF3E42"/>
                  </a:solidFill>
                  <a:latin typeface="Museo Sans 700" panose="02000000000000000000" pitchFamily="50" charset="0"/>
                </a:defRPr>
              </a:lvl1pPr>
            </a:lstStyle>
            <a:p>
              <a:r>
                <a:rPr lang="en-US" sz="28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Useless Data!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4311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67" grpId="0" animBg="1"/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NSM: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Advantages</a:t>
            </a:r>
          </a:p>
          <a:p>
            <a:pPr marL="342900" lvl="1"/>
            <a:r>
              <a:rPr lang="en-US" dirty="0"/>
              <a:t>Fast inserts, updates, and deletes.</a:t>
            </a:r>
          </a:p>
          <a:p>
            <a:pPr marL="342900" lvl="1"/>
            <a:r>
              <a:rPr lang="en-US" dirty="0"/>
              <a:t>Good for queries that need the entire tuple (OLTP).</a:t>
            </a:r>
          </a:p>
          <a:p>
            <a:pPr marL="342900" lvl="1"/>
            <a:r>
              <a:rPr lang="en-US" dirty="0"/>
              <a:t>Can use index-oriented physical storage for clustering.</a:t>
            </a:r>
          </a:p>
          <a:p>
            <a:endParaRPr lang="en-US" sz="1200" dirty="0"/>
          </a:p>
          <a:p>
            <a:r>
              <a:rPr lang="en-US" b="1" dirty="0"/>
              <a:t>Disadvantages</a:t>
            </a:r>
          </a:p>
          <a:p>
            <a:pPr marL="342900" lvl="1"/>
            <a:r>
              <a:rPr lang="en-US" dirty="0"/>
              <a:t>Not good for scanning large portions of the table and/or a subset of the attributes.</a:t>
            </a:r>
          </a:p>
          <a:p>
            <a:pPr marL="342900" lvl="1"/>
            <a:r>
              <a:rPr lang="en-US" dirty="0"/>
              <a:t>Terrible memory locality in access patterns.</a:t>
            </a:r>
          </a:p>
          <a:p>
            <a:pPr marL="342900" lvl="1"/>
            <a:r>
              <a:rPr lang="en-US" dirty="0"/>
              <a:t>Not ideal for compression because of multiple value domains within a single page.</a:t>
            </a:r>
          </a:p>
          <a:p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09373125-8BC4-B0E4-E1B0-148EC208C0D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16711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 Storage Model (DSM)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1550"/>
            <a:ext cx="4876800" cy="3657600"/>
          </a:xfrm>
        </p:spPr>
        <p:txBody>
          <a:bodyPr/>
          <a:lstStyle/>
          <a:p>
            <a:r>
              <a:rPr lang="en-US" dirty="0"/>
              <a:t>Store a single attribute for all tuples contiguously in a block of data.</a:t>
            </a:r>
          </a:p>
          <a:p>
            <a:pPr lvl="1"/>
            <a:r>
              <a:rPr lang="en-US" dirty="0"/>
              <a:t>Also known as a "column store"</a:t>
            </a:r>
          </a:p>
          <a:p>
            <a:endParaRPr lang="en-US" sz="1200" dirty="0"/>
          </a:p>
          <a:p>
            <a:r>
              <a:rPr lang="en-US" dirty="0"/>
              <a:t>Ideal for OLAP workloads where read-only queries perform large scans over a subset of the table’s attributes.</a:t>
            </a:r>
          </a:p>
          <a:p>
            <a:endParaRPr lang="en-US" sz="1200" dirty="0"/>
          </a:p>
          <a:p>
            <a:r>
              <a:rPr lang="en-US" dirty="0"/>
              <a:t>DBMS is responsible for combining/splitting a tuple's attributes when reading/writing.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8F0C9A35-FDAD-8468-2C3D-0F97A47F30B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166BBB1-695D-9FEF-CDC3-EE197EAAC8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6503" y="971550"/>
            <a:ext cx="2810565" cy="3657600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2552219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DSM: Physical Organization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71550"/>
            <a:ext cx="5059680" cy="3657600"/>
          </a:xfrm>
        </p:spPr>
        <p:txBody>
          <a:bodyPr/>
          <a:lstStyle/>
          <a:p>
            <a:r>
              <a:rPr lang="en-US" dirty="0"/>
              <a:t>Store attributes and meta-data (e.g., nulls) in separate arrays of </a:t>
            </a:r>
            <a:r>
              <a:rPr lang="en-US" b="1" dirty="0"/>
              <a:t>fixed-length</a:t>
            </a:r>
            <a:r>
              <a:rPr lang="en-US" dirty="0"/>
              <a:t> values.</a:t>
            </a:r>
          </a:p>
          <a:p>
            <a:pPr lvl="1"/>
            <a:r>
              <a:rPr lang="en-US" dirty="0"/>
              <a:t>Most systems identify unique physical tuples using offsets into these arrays.</a:t>
            </a:r>
          </a:p>
          <a:p>
            <a:pPr lvl="1"/>
            <a:r>
              <a:rPr lang="en-US" dirty="0"/>
              <a:t>Need to handle variable-length values…</a:t>
            </a:r>
          </a:p>
          <a:p>
            <a:pPr lvl="1"/>
            <a:endParaRPr lang="en-US" dirty="0"/>
          </a:p>
          <a:p>
            <a:r>
              <a:rPr lang="en-US" dirty="0"/>
              <a:t>Maintain separate pages per attribute with a dedicated header area for meta-data about entire column.</a:t>
            </a:r>
          </a:p>
          <a:p>
            <a:endParaRPr lang="en-US" dirty="0"/>
          </a:p>
        </p:txBody>
      </p:sp>
      <p:sp>
        <p:nvSpPr>
          <p:cNvPr id="84" name="magnet" hidden="1">
            <a:extLst>
              <a:ext uri="{FF2B5EF4-FFF2-40B4-BE49-F238E27FC236}">
                <a16:creationId xmlns:a16="http://schemas.microsoft.com/office/drawing/2014/main" id="{73EE5173-0646-36AC-89CB-2629B35C00F7}"/>
              </a:ext>
            </a:extLst>
          </p:cNvPr>
          <p:cNvSpPr/>
          <p:nvPr/>
        </p:nvSpPr>
        <p:spPr>
          <a:xfrm rot="16200000">
            <a:off x="6278880" y="3564824"/>
            <a:ext cx="91440" cy="91440"/>
          </a:xfrm>
          <a:prstGeom prst="rect">
            <a:avLst/>
          </a:prstGeom>
          <a:solidFill>
            <a:srgbClr val="EF3E4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 panose="02000506030000020004" pitchFamily="50" charset="0"/>
              <a:ea typeface="+mn-ea"/>
              <a:cs typeface="+mn-cs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8C81AA4-1B31-0942-C8CA-CC6A63D19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560" y="1237402"/>
            <a:ext cx="1737360" cy="16157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C529C1-5224-4D3F-5263-1C0A8DE36D04}"/>
              </a:ext>
            </a:extLst>
          </p:cNvPr>
          <p:cNvGrpSpPr/>
          <p:nvPr/>
        </p:nvGrpSpPr>
        <p:grpSpPr>
          <a:xfrm>
            <a:off x="6865620" y="1323590"/>
            <a:ext cx="1539240" cy="1443324"/>
            <a:chOff x="6248400" y="1558659"/>
            <a:chExt cx="1539240" cy="14433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639BC4-4ECC-8455-9285-684165B3FBD3}"/>
                </a:ext>
              </a:extLst>
            </p:cNvPr>
            <p:cNvGrpSpPr/>
            <p:nvPr/>
          </p:nvGrpSpPr>
          <p:grpSpPr>
            <a:xfrm>
              <a:off x="6743700" y="1558659"/>
              <a:ext cx="365760" cy="1443324"/>
              <a:chOff x="6248400" y="1572180"/>
              <a:chExt cx="365760" cy="144332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7370507-B237-3D61-3AB5-BF94190C3EE4}"/>
                  </a:ext>
                </a:extLst>
              </p:cNvPr>
              <p:cNvSpPr/>
              <p:nvPr/>
            </p:nvSpPr>
            <p:spPr>
              <a:xfrm>
                <a:off x="6248400" y="1572180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b0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8D3D4BA-8C0B-B210-425F-FA7F8E002934}"/>
                  </a:ext>
                </a:extLst>
              </p:cNvPr>
              <p:cNvSpPr/>
              <p:nvPr/>
            </p:nvSpPr>
            <p:spPr>
              <a:xfrm>
                <a:off x="6248400" y="1824269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b1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ABE6E7F-16A2-6FE9-05F2-A8E249D424E8}"/>
                  </a:ext>
                </a:extLst>
              </p:cNvPr>
              <p:cNvSpPr/>
              <p:nvPr/>
            </p:nvSpPr>
            <p:spPr>
              <a:xfrm>
                <a:off x="6248400" y="2076358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b2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42FA3F9-2FAE-1A5F-2F5D-44AB14D89E76}"/>
                  </a:ext>
                </a:extLst>
              </p:cNvPr>
              <p:cNvSpPr/>
              <p:nvPr/>
            </p:nvSpPr>
            <p:spPr>
              <a:xfrm>
                <a:off x="6248400" y="2328447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b3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A09C691-7E9E-11DB-8C24-0B55277ECBE8}"/>
                  </a:ext>
                </a:extLst>
              </p:cNvPr>
              <p:cNvSpPr/>
              <p:nvPr/>
            </p:nvSpPr>
            <p:spPr>
              <a:xfrm>
                <a:off x="6248400" y="2580536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b4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57702C2-5243-4BCB-BE34-461CFD3A0488}"/>
                  </a:ext>
                </a:extLst>
              </p:cNvPr>
              <p:cNvSpPr/>
              <p:nvPr/>
            </p:nvSpPr>
            <p:spPr>
              <a:xfrm>
                <a:off x="6248400" y="2832624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b5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20FA47-C7C1-80E9-F6B2-2935094138AF}"/>
                </a:ext>
              </a:extLst>
            </p:cNvPr>
            <p:cNvGrpSpPr/>
            <p:nvPr/>
          </p:nvGrpSpPr>
          <p:grpSpPr>
            <a:xfrm>
              <a:off x="6248400" y="1558659"/>
              <a:ext cx="365760" cy="1443324"/>
              <a:chOff x="6248400" y="1572180"/>
              <a:chExt cx="365760" cy="144332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3048985-907F-2108-0621-E445DDFB6368}"/>
                  </a:ext>
                </a:extLst>
              </p:cNvPr>
              <p:cNvSpPr/>
              <p:nvPr/>
            </p:nvSpPr>
            <p:spPr>
              <a:xfrm>
                <a:off x="6248400" y="1572180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a0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3932A60-1740-3D5D-D6E5-D825A0A946EA}"/>
                  </a:ext>
                </a:extLst>
              </p:cNvPr>
              <p:cNvSpPr/>
              <p:nvPr/>
            </p:nvSpPr>
            <p:spPr>
              <a:xfrm>
                <a:off x="6248400" y="1824269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a1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6356825-8F85-9B58-6BF4-892E863C3564}"/>
                  </a:ext>
                </a:extLst>
              </p:cNvPr>
              <p:cNvSpPr/>
              <p:nvPr/>
            </p:nvSpPr>
            <p:spPr>
              <a:xfrm>
                <a:off x="6248400" y="2076358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a2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CAA517B-F870-DCDF-6D80-B61C0279792E}"/>
                  </a:ext>
                </a:extLst>
              </p:cNvPr>
              <p:cNvSpPr/>
              <p:nvPr/>
            </p:nvSpPr>
            <p:spPr>
              <a:xfrm>
                <a:off x="6248400" y="2328447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a3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48760D6-C865-4266-3ADD-63E83F6CB825}"/>
                  </a:ext>
                </a:extLst>
              </p:cNvPr>
              <p:cNvSpPr/>
              <p:nvPr/>
            </p:nvSpPr>
            <p:spPr>
              <a:xfrm>
                <a:off x="6248400" y="2580536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a4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43C9D7A-6FC1-8B02-16F3-EE54AE4AFCB3}"/>
                  </a:ext>
                </a:extLst>
              </p:cNvPr>
              <p:cNvSpPr/>
              <p:nvPr/>
            </p:nvSpPr>
            <p:spPr>
              <a:xfrm>
                <a:off x="6248400" y="2832624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a5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25E3341-D10E-CF00-826B-9DE98546ECE6}"/>
                </a:ext>
              </a:extLst>
            </p:cNvPr>
            <p:cNvGrpSpPr/>
            <p:nvPr/>
          </p:nvGrpSpPr>
          <p:grpSpPr>
            <a:xfrm>
              <a:off x="7239000" y="1558659"/>
              <a:ext cx="548640" cy="1443324"/>
              <a:chOff x="6248400" y="1572180"/>
              <a:chExt cx="365760" cy="1443324"/>
            </a:xfrm>
            <a:solidFill>
              <a:schemeClr val="bg1">
                <a:lumMod val="65000"/>
              </a:schemeClr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759D3AC-A493-D659-878D-BC77D50D56BA}"/>
                  </a:ext>
                </a:extLst>
              </p:cNvPr>
              <p:cNvSpPr/>
              <p:nvPr/>
            </p:nvSpPr>
            <p:spPr>
              <a:xfrm>
                <a:off x="6248400" y="1572180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c0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0056A4-BD9F-411A-66E9-E79A628FDDD1}"/>
                  </a:ext>
                </a:extLst>
              </p:cNvPr>
              <p:cNvSpPr/>
              <p:nvPr/>
            </p:nvSpPr>
            <p:spPr>
              <a:xfrm>
                <a:off x="6248400" y="1824269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742B31-6DE2-AC51-DFAF-9917C0CD1CAB}"/>
                  </a:ext>
                </a:extLst>
              </p:cNvPr>
              <p:cNvSpPr/>
              <p:nvPr/>
            </p:nvSpPr>
            <p:spPr>
              <a:xfrm>
                <a:off x="6248400" y="2076358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7EA4A5-0297-7AE8-8943-F981C6FF352E}"/>
                  </a:ext>
                </a:extLst>
              </p:cNvPr>
              <p:cNvSpPr/>
              <p:nvPr/>
            </p:nvSpPr>
            <p:spPr>
              <a:xfrm>
                <a:off x="6248400" y="2328447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c3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3EDFAC8-4286-D95C-CCBA-5EAB0F5BC1C0}"/>
                  </a:ext>
                </a:extLst>
              </p:cNvPr>
              <p:cNvSpPr/>
              <p:nvPr/>
            </p:nvSpPr>
            <p:spPr>
              <a:xfrm>
                <a:off x="6248400" y="2580536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c4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1EA75A-0964-CBC3-E96C-F8B396202157}"/>
                  </a:ext>
                </a:extLst>
              </p:cNvPr>
              <p:cNvSpPr/>
              <p:nvPr/>
            </p:nvSpPr>
            <p:spPr>
              <a:xfrm>
                <a:off x="6248400" y="2832624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c5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6971C1A-742C-3695-5831-052B4C98C631}"/>
              </a:ext>
            </a:extLst>
          </p:cNvPr>
          <p:cNvGrpSpPr/>
          <p:nvPr/>
        </p:nvGrpSpPr>
        <p:grpSpPr>
          <a:xfrm>
            <a:off x="5760720" y="1323590"/>
            <a:ext cx="914400" cy="1443324"/>
            <a:chOff x="6248400" y="1572180"/>
            <a:chExt cx="365760" cy="1443324"/>
          </a:xfrm>
          <a:noFill/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DDA4174-72A4-F6C9-9674-10AEFCDA0238}"/>
                </a:ext>
              </a:extLst>
            </p:cNvPr>
            <p:cNvSpPr/>
            <p:nvPr/>
          </p:nvSpPr>
          <p:spPr>
            <a:xfrm>
              <a:off x="6248400" y="1572180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9534737-0FA6-D350-F44E-AF5D8E404B63}"/>
                </a:ext>
              </a:extLst>
            </p:cNvPr>
            <p:cNvSpPr/>
            <p:nvPr/>
          </p:nvSpPr>
          <p:spPr>
            <a:xfrm>
              <a:off x="6248400" y="1824269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BE87F28-FA4C-9685-5B77-19E915CE32CE}"/>
                </a:ext>
              </a:extLst>
            </p:cNvPr>
            <p:cNvSpPr/>
            <p:nvPr/>
          </p:nvSpPr>
          <p:spPr>
            <a:xfrm>
              <a:off x="6248400" y="2076358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#2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E063C64-A0E2-2239-96A7-E14CFC4DD5E9}"/>
                </a:ext>
              </a:extLst>
            </p:cNvPr>
            <p:cNvSpPr/>
            <p:nvPr/>
          </p:nvSpPr>
          <p:spPr>
            <a:xfrm>
              <a:off x="6248400" y="2328447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#3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C45E383-A94E-77CD-FF78-0657A0A1772B}"/>
                </a:ext>
              </a:extLst>
            </p:cNvPr>
            <p:cNvSpPr/>
            <p:nvPr/>
          </p:nvSpPr>
          <p:spPr>
            <a:xfrm>
              <a:off x="6248400" y="2580536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A614D30-13B5-E3CD-287A-6C84BC599148}"/>
                </a:ext>
              </a:extLst>
            </p:cNvPr>
            <p:cNvSpPr/>
            <p:nvPr/>
          </p:nvSpPr>
          <p:spPr>
            <a:xfrm>
              <a:off x="6248400" y="2832624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Row #5</a:t>
              </a:r>
            </a:p>
          </p:txBody>
        </p:sp>
      </p:grpSp>
      <p:sp>
        <p:nvSpPr>
          <p:cNvPr id="68" name="Highlight Box">
            <a:extLst>
              <a:ext uri="{FF2B5EF4-FFF2-40B4-BE49-F238E27FC236}">
                <a16:creationId xmlns:a16="http://schemas.microsoft.com/office/drawing/2014/main" id="{F95887D9-AB7E-0C80-03B5-2EE1AD65BAB4}"/>
              </a:ext>
            </a:extLst>
          </p:cNvPr>
          <p:cNvSpPr/>
          <p:nvPr/>
        </p:nvSpPr>
        <p:spPr>
          <a:xfrm>
            <a:off x="6819900" y="1047750"/>
            <a:ext cx="457200" cy="1828800"/>
          </a:xfrm>
          <a:prstGeom prst="roundRect">
            <a:avLst>
              <a:gd name="adj" fmla="val 4675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2AA55E-2667-5EE9-0DD8-8CD30EE5E84B}"/>
              </a:ext>
            </a:extLst>
          </p:cNvPr>
          <p:cNvGrpSpPr/>
          <p:nvPr/>
        </p:nvGrpSpPr>
        <p:grpSpPr>
          <a:xfrm>
            <a:off x="6819900" y="1054522"/>
            <a:ext cx="1539240" cy="182880"/>
            <a:chOff x="6697980" y="1306570"/>
            <a:chExt cx="1539240" cy="18288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E087FFB-F6FA-9076-F165-60E45AF3FB49}"/>
                </a:ext>
              </a:extLst>
            </p:cNvPr>
            <p:cNvSpPr/>
            <p:nvPr/>
          </p:nvSpPr>
          <p:spPr>
            <a:xfrm>
              <a:off x="6697980" y="1306570"/>
              <a:ext cx="457200" cy="182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Col</a:t>
              </a:r>
              <a:r>
                <a:rPr kumimoji="0" lang="en-US" sz="1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A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D3A4EB0-AA9A-7DC4-96EA-01D27472F414}"/>
                </a:ext>
              </a:extLst>
            </p:cNvPr>
            <p:cNvSpPr/>
            <p:nvPr/>
          </p:nvSpPr>
          <p:spPr>
            <a:xfrm>
              <a:off x="7193280" y="1306570"/>
              <a:ext cx="457200" cy="182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Col</a:t>
              </a:r>
              <a:r>
                <a:rPr kumimoji="0" lang="en-US" sz="1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B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CF5D0E-A993-7CDD-15FA-4611FECFDAC6}"/>
                </a:ext>
              </a:extLst>
            </p:cNvPr>
            <p:cNvSpPr/>
            <p:nvPr/>
          </p:nvSpPr>
          <p:spPr>
            <a:xfrm>
              <a:off x="7780020" y="1306570"/>
              <a:ext cx="457200" cy="182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Col</a:t>
              </a:r>
              <a:r>
                <a:rPr kumimoji="0" lang="en-US" sz="1200" b="1" i="0" u="none" strike="noStrike" kern="1200" cap="none" spc="-30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+mn-ea"/>
                  <a:cs typeface="Consolas" pitchFamily="49" charset="0"/>
                </a:rPr>
                <a:t>C</a:t>
              </a:r>
            </a:p>
          </p:txBody>
        </p:sp>
      </p:grpSp>
      <p:sp>
        <p:nvSpPr>
          <p:cNvPr id="127" name="Highlight Box">
            <a:extLst>
              <a:ext uri="{FF2B5EF4-FFF2-40B4-BE49-F238E27FC236}">
                <a16:creationId xmlns:a16="http://schemas.microsoft.com/office/drawing/2014/main" id="{15DAD101-9CBA-8283-5473-4F9B09FBD79F}"/>
              </a:ext>
            </a:extLst>
          </p:cNvPr>
          <p:cNvSpPr/>
          <p:nvPr/>
        </p:nvSpPr>
        <p:spPr>
          <a:xfrm>
            <a:off x="7319010" y="1047750"/>
            <a:ext cx="457200" cy="1828800"/>
          </a:xfrm>
          <a:prstGeom prst="roundRect">
            <a:avLst>
              <a:gd name="adj" fmla="val 4675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Highlight Box">
            <a:extLst>
              <a:ext uri="{FF2B5EF4-FFF2-40B4-BE49-F238E27FC236}">
                <a16:creationId xmlns:a16="http://schemas.microsoft.com/office/drawing/2014/main" id="{D3DF7542-1854-F600-808B-F623BAB40112}"/>
              </a:ext>
            </a:extLst>
          </p:cNvPr>
          <p:cNvSpPr/>
          <p:nvPr/>
        </p:nvSpPr>
        <p:spPr>
          <a:xfrm>
            <a:off x="7818120" y="1047750"/>
            <a:ext cx="640080" cy="1828800"/>
          </a:xfrm>
          <a:prstGeom prst="roundRect">
            <a:avLst>
              <a:gd name="adj" fmla="val 4675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33F129B-D1DE-A1B4-1DE4-FF75864CA3DD}"/>
              </a:ext>
            </a:extLst>
          </p:cNvPr>
          <p:cNvGrpSpPr/>
          <p:nvPr/>
        </p:nvGrpSpPr>
        <p:grpSpPr>
          <a:xfrm>
            <a:off x="5578613" y="3257550"/>
            <a:ext cx="2925307" cy="457200"/>
            <a:chOff x="5578613" y="3312578"/>
            <a:chExt cx="2925307" cy="45720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E9E6F88-B919-CA49-928A-A38653DE1DB7}"/>
                </a:ext>
              </a:extLst>
            </p:cNvPr>
            <p:cNvGrpSpPr/>
            <p:nvPr/>
          </p:nvGrpSpPr>
          <p:grpSpPr>
            <a:xfrm>
              <a:off x="5760720" y="3312578"/>
              <a:ext cx="2743200" cy="457200"/>
              <a:chOff x="5074920" y="3638550"/>
              <a:chExt cx="2743200" cy="457200"/>
            </a:xfrm>
          </p:grpSpPr>
          <p:sp>
            <p:nvSpPr>
              <p:cNvPr id="78" name="Text Box 4">
                <a:extLst>
                  <a:ext uri="{FF2B5EF4-FFF2-40B4-BE49-F238E27FC236}">
                    <a16:creationId xmlns:a16="http://schemas.microsoft.com/office/drawing/2014/main" id="{A2ADE6E3-DEE3-C4E5-3717-99AEAC7906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4920" y="3638550"/>
                <a:ext cx="2743200" cy="45720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07FEEE3-F25E-9EEF-26FD-38169DDEB96F}"/>
                  </a:ext>
                </a:extLst>
              </p:cNvPr>
              <p:cNvSpPr/>
              <p:nvPr/>
            </p:nvSpPr>
            <p:spPr>
              <a:xfrm>
                <a:off x="5074920" y="3638550"/>
                <a:ext cx="91440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header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F8DE7B5-ACF3-E7EB-D1BA-20D5869EFE12}"/>
                  </a:ext>
                </a:extLst>
              </p:cNvPr>
              <p:cNvSpPr/>
              <p:nvPr/>
            </p:nvSpPr>
            <p:spPr>
              <a:xfrm>
                <a:off x="5989320" y="3638550"/>
                <a:ext cx="182880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null bitmap</a:t>
                </a: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EAEDB7F9-260F-C7AE-C716-1E00065DF5D1}"/>
                  </a:ext>
                </a:extLst>
              </p:cNvPr>
              <p:cNvGrpSpPr/>
              <p:nvPr/>
            </p:nvGrpSpPr>
            <p:grpSpPr>
              <a:xfrm>
                <a:off x="5074920" y="3822700"/>
                <a:ext cx="2194560" cy="182880"/>
                <a:chOff x="7856220" y="3982744"/>
                <a:chExt cx="2194560" cy="182880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11972A7D-5804-BC49-7893-408D73C8F9C3}"/>
                    </a:ext>
                  </a:extLst>
                </p:cNvPr>
                <p:cNvSpPr/>
                <p:nvPr/>
              </p:nvSpPr>
              <p:spPr>
                <a:xfrm>
                  <a:off x="785622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a0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54FBE04E-D61E-0B6F-7A89-98ACBB757F77}"/>
                    </a:ext>
                  </a:extLst>
                </p:cNvPr>
                <p:cNvSpPr/>
                <p:nvPr/>
              </p:nvSpPr>
              <p:spPr>
                <a:xfrm>
                  <a:off x="822198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a1</a:t>
                  </a: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F35FE02-DB67-699D-FD75-A1C42569ED51}"/>
                    </a:ext>
                  </a:extLst>
                </p:cNvPr>
                <p:cNvSpPr/>
                <p:nvPr/>
              </p:nvSpPr>
              <p:spPr>
                <a:xfrm>
                  <a:off x="858774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a2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A68C9169-DABC-82BB-8002-9372FFD8E54F}"/>
                    </a:ext>
                  </a:extLst>
                </p:cNvPr>
                <p:cNvSpPr/>
                <p:nvPr/>
              </p:nvSpPr>
              <p:spPr>
                <a:xfrm>
                  <a:off x="895350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a3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AD5EF20D-EEBD-E626-E739-B90039062C04}"/>
                    </a:ext>
                  </a:extLst>
                </p:cNvPr>
                <p:cNvSpPr/>
                <p:nvPr/>
              </p:nvSpPr>
              <p:spPr>
                <a:xfrm>
                  <a:off x="931926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a4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9BD6C26-5FD9-D2C0-4DCD-90778BEDC54D}"/>
                    </a:ext>
                  </a:extLst>
                </p:cNvPr>
                <p:cNvSpPr/>
                <p:nvPr/>
              </p:nvSpPr>
              <p:spPr>
                <a:xfrm>
                  <a:off x="968502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a5</a:t>
                  </a:r>
                </a:p>
              </p:txBody>
            </p:sp>
          </p:grp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5BB610E-A1C1-376C-02A7-4FC5D9924DE9}"/>
                </a:ext>
              </a:extLst>
            </p:cNvPr>
            <p:cNvSpPr txBox="1"/>
            <p:nvPr/>
          </p:nvSpPr>
          <p:spPr>
            <a:xfrm rot="16200000">
              <a:off x="5431874" y="3462695"/>
              <a:ext cx="450444" cy="156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Page  #1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614F2F8-BC5B-C2E2-62AF-6466BE25E65C}"/>
              </a:ext>
            </a:extLst>
          </p:cNvPr>
          <p:cNvGrpSpPr/>
          <p:nvPr/>
        </p:nvGrpSpPr>
        <p:grpSpPr>
          <a:xfrm>
            <a:off x="5578613" y="3844868"/>
            <a:ext cx="2925307" cy="471284"/>
            <a:chOff x="5578613" y="3860107"/>
            <a:chExt cx="2925307" cy="471284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A19A66D-640C-F4A1-778B-A8ED03A6E6B7}"/>
                </a:ext>
              </a:extLst>
            </p:cNvPr>
            <p:cNvGrpSpPr/>
            <p:nvPr/>
          </p:nvGrpSpPr>
          <p:grpSpPr>
            <a:xfrm>
              <a:off x="5760720" y="3874191"/>
              <a:ext cx="2743200" cy="457200"/>
              <a:chOff x="5074920" y="3638550"/>
              <a:chExt cx="2743200" cy="457200"/>
            </a:xfrm>
          </p:grpSpPr>
          <p:sp>
            <p:nvSpPr>
              <p:cNvPr id="97" name="Text Box 4">
                <a:extLst>
                  <a:ext uri="{FF2B5EF4-FFF2-40B4-BE49-F238E27FC236}">
                    <a16:creationId xmlns:a16="http://schemas.microsoft.com/office/drawing/2014/main" id="{61365301-2E7F-F5D6-47EE-1CE7B54CED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4920" y="3638550"/>
                <a:ext cx="2743200" cy="45720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AC3BEEF-BCD2-4A50-B6D4-C40B7CFD9DAD}"/>
                  </a:ext>
                </a:extLst>
              </p:cNvPr>
              <p:cNvSpPr/>
              <p:nvPr/>
            </p:nvSpPr>
            <p:spPr>
              <a:xfrm>
                <a:off x="5074920" y="3638550"/>
                <a:ext cx="91440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header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B0AAD12-42AE-7D58-376D-CF99453CC227}"/>
                  </a:ext>
                </a:extLst>
              </p:cNvPr>
              <p:cNvSpPr/>
              <p:nvPr/>
            </p:nvSpPr>
            <p:spPr>
              <a:xfrm>
                <a:off x="5989320" y="3638550"/>
                <a:ext cx="182880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null bitmap</a:t>
                </a: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6AC53A2-186A-3D88-00C1-BD37FD6B6BE4}"/>
                  </a:ext>
                </a:extLst>
              </p:cNvPr>
              <p:cNvGrpSpPr/>
              <p:nvPr/>
            </p:nvGrpSpPr>
            <p:grpSpPr>
              <a:xfrm>
                <a:off x="5074920" y="3822700"/>
                <a:ext cx="2194560" cy="182880"/>
                <a:chOff x="7856220" y="3982744"/>
                <a:chExt cx="2194560" cy="182880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EDDB20F-CDD6-46F1-4B11-F6563D0D1939}"/>
                    </a:ext>
                  </a:extLst>
                </p:cNvPr>
                <p:cNvSpPr/>
                <p:nvPr/>
              </p:nvSpPr>
              <p:spPr>
                <a:xfrm>
                  <a:off x="785622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b0</a:t>
                  </a: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C7B4ACE-CD03-DFBE-F732-C9FF9C48A338}"/>
                    </a:ext>
                  </a:extLst>
                </p:cNvPr>
                <p:cNvSpPr/>
                <p:nvPr/>
              </p:nvSpPr>
              <p:spPr>
                <a:xfrm>
                  <a:off x="822198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b1</a:t>
                  </a: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C1137DFF-11CE-68ED-3881-94D0487F4F33}"/>
                    </a:ext>
                  </a:extLst>
                </p:cNvPr>
                <p:cNvSpPr/>
                <p:nvPr/>
              </p:nvSpPr>
              <p:spPr>
                <a:xfrm>
                  <a:off x="858774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b2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0374BAA-74D9-EFD5-9BE3-0ADB25AFDE25}"/>
                    </a:ext>
                  </a:extLst>
                </p:cNvPr>
                <p:cNvSpPr/>
                <p:nvPr/>
              </p:nvSpPr>
              <p:spPr>
                <a:xfrm>
                  <a:off x="895350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b3</a:t>
                  </a: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3729C90E-431F-4C86-28EA-380B50288347}"/>
                    </a:ext>
                  </a:extLst>
                </p:cNvPr>
                <p:cNvSpPr/>
                <p:nvPr/>
              </p:nvSpPr>
              <p:spPr>
                <a:xfrm>
                  <a:off x="931926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b4</a:t>
                  </a: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4A66F526-2FD8-6284-A0FD-BF64DEE7F250}"/>
                    </a:ext>
                  </a:extLst>
                </p:cNvPr>
                <p:cNvSpPr/>
                <p:nvPr/>
              </p:nvSpPr>
              <p:spPr>
                <a:xfrm>
                  <a:off x="9685020" y="3982744"/>
                  <a:ext cx="365760" cy="18288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b5</a:t>
                  </a:r>
                </a:p>
              </p:txBody>
            </p:sp>
          </p:grp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4B17629-6AB8-B7FC-943A-D509E76E8A8A}"/>
                </a:ext>
              </a:extLst>
            </p:cNvPr>
            <p:cNvSpPr txBox="1"/>
            <p:nvPr/>
          </p:nvSpPr>
          <p:spPr>
            <a:xfrm rot="16200000">
              <a:off x="5421454" y="4017266"/>
              <a:ext cx="471284" cy="156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Page  #2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211A01A-4E33-4140-D1D8-D19866E9936E}"/>
              </a:ext>
            </a:extLst>
          </p:cNvPr>
          <p:cNvGrpSpPr/>
          <p:nvPr/>
        </p:nvGrpSpPr>
        <p:grpSpPr>
          <a:xfrm>
            <a:off x="5578612" y="4446270"/>
            <a:ext cx="2925308" cy="640080"/>
            <a:chOff x="5578612" y="4400550"/>
            <a:chExt cx="2925308" cy="64008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EAFDAD7-1613-9477-FB4E-E45150AF8D79}"/>
                </a:ext>
              </a:extLst>
            </p:cNvPr>
            <p:cNvGrpSpPr/>
            <p:nvPr/>
          </p:nvGrpSpPr>
          <p:grpSpPr>
            <a:xfrm>
              <a:off x="5760720" y="4400550"/>
              <a:ext cx="2743200" cy="640080"/>
              <a:chOff x="5760720" y="4400550"/>
              <a:chExt cx="2743200" cy="640080"/>
            </a:xfrm>
          </p:grpSpPr>
          <p:sp>
            <p:nvSpPr>
              <p:cNvPr id="108" name="Text Box 4">
                <a:extLst>
                  <a:ext uri="{FF2B5EF4-FFF2-40B4-BE49-F238E27FC236}">
                    <a16:creationId xmlns:a16="http://schemas.microsoft.com/office/drawing/2014/main" id="{52C41323-3117-7254-62BF-F3DF30344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0720" y="4400550"/>
                <a:ext cx="2743200" cy="64008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65047AC-D475-D26E-076A-2AE34FF2B1DF}"/>
                  </a:ext>
                </a:extLst>
              </p:cNvPr>
              <p:cNvSpPr/>
              <p:nvPr/>
            </p:nvSpPr>
            <p:spPr>
              <a:xfrm>
                <a:off x="5760720" y="4400550"/>
                <a:ext cx="91440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header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9EF3375-5D69-591A-CA2D-75E3787F2E82}"/>
                  </a:ext>
                </a:extLst>
              </p:cNvPr>
              <p:cNvSpPr/>
              <p:nvPr/>
            </p:nvSpPr>
            <p:spPr>
              <a:xfrm>
                <a:off x="6675120" y="4400550"/>
                <a:ext cx="182880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+mn-cs"/>
                  </a:rPr>
                  <a:t>null bitmap</a:t>
                </a: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3D08EB74-2C8F-7836-DB06-9DEC2857D676}"/>
                  </a:ext>
                </a:extLst>
              </p:cNvPr>
              <p:cNvGrpSpPr/>
              <p:nvPr/>
            </p:nvGrpSpPr>
            <p:grpSpPr>
              <a:xfrm>
                <a:off x="5760720" y="4583430"/>
                <a:ext cx="2743200" cy="361506"/>
                <a:chOff x="5760720" y="4583430"/>
                <a:chExt cx="2743200" cy="361506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88E50E0-C610-906F-CDCA-6103516CD599}"/>
                    </a:ext>
                  </a:extLst>
                </p:cNvPr>
                <p:cNvSpPr/>
                <p:nvPr/>
              </p:nvSpPr>
              <p:spPr>
                <a:xfrm>
                  <a:off x="5760720" y="4762056"/>
                  <a:ext cx="548640" cy="18288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c5</a:t>
                  </a: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50C908B-870A-7665-23DD-0D760B806816}"/>
                    </a:ext>
                  </a:extLst>
                </p:cNvPr>
                <p:cNvSpPr/>
                <p:nvPr/>
              </p:nvSpPr>
              <p:spPr>
                <a:xfrm>
                  <a:off x="5760720" y="4583430"/>
                  <a:ext cx="548640" cy="18288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c0</a:t>
                  </a: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183F960C-9278-E768-8AAA-3676582DC742}"/>
                    </a:ext>
                  </a:extLst>
                </p:cNvPr>
                <p:cNvSpPr/>
                <p:nvPr/>
              </p:nvSpPr>
              <p:spPr>
                <a:xfrm>
                  <a:off x="6309360" y="4583430"/>
                  <a:ext cx="548640" cy="18288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c1</a:t>
                  </a: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8778BFC6-AC0D-E041-890D-CEE0FDD462DE}"/>
                    </a:ext>
                  </a:extLst>
                </p:cNvPr>
                <p:cNvSpPr/>
                <p:nvPr/>
              </p:nvSpPr>
              <p:spPr>
                <a:xfrm>
                  <a:off x="6858000" y="4583430"/>
                  <a:ext cx="548640" cy="18288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c2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7A9C931C-7B72-9B5F-BACA-CD33C60140EB}"/>
                    </a:ext>
                  </a:extLst>
                </p:cNvPr>
                <p:cNvSpPr/>
                <p:nvPr/>
              </p:nvSpPr>
              <p:spPr>
                <a:xfrm>
                  <a:off x="7406640" y="4583430"/>
                  <a:ext cx="548640" cy="18288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c3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5C689682-6444-1CC0-86FF-26CA83364610}"/>
                    </a:ext>
                  </a:extLst>
                </p:cNvPr>
                <p:cNvSpPr/>
                <p:nvPr/>
              </p:nvSpPr>
              <p:spPr>
                <a:xfrm>
                  <a:off x="7955280" y="4583430"/>
                  <a:ext cx="548640" cy="18288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Inconsolata" panose="00000509000000000000" pitchFamily="49" charset="0"/>
                      <a:ea typeface="+mn-ea"/>
                      <a:cs typeface="Consolas" pitchFamily="49" charset="0"/>
                    </a:rPr>
                    <a:t>c4</a:t>
                  </a:r>
                </a:p>
              </p:txBody>
            </p:sp>
          </p:grp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5E891B8-6251-3CF8-5F60-F1DBF9B097D1}"/>
                </a:ext>
              </a:extLst>
            </p:cNvPr>
            <p:cNvSpPr txBox="1"/>
            <p:nvPr/>
          </p:nvSpPr>
          <p:spPr>
            <a:xfrm rot="16200000">
              <a:off x="5423056" y="4642108"/>
              <a:ext cx="468078" cy="156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Crimson Text" panose="02000503000000000000" pitchFamily="2" charset="0"/>
                  <a:ea typeface="+mn-ea"/>
                  <a:cs typeface="+mn-cs"/>
                </a:rPr>
                <a:t>Page  #3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9493050E-78AB-FC31-98C0-75D479B0584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556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127" grpId="0" animBg="1"/>
      <p:bldP spid="127" grpId="1" animBg="1"/>
      <p:bldP spid="1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DSM hostname">
            <a:extLst>
              <a:ext uri="{FF2B5EF4-FFF2-40B4-BE49-F238E27FC236}">
                <a16:creationId xmlns:a16="http://schemas.microsoft.com/office/drawing/2014/main" id="{FD1E98BE-344C-ADDE-59A0-08CA5AF77AAE}"/>
              </a:ext>
            </a:extLst>
          </p:cNvPr>
          <p:cNvGrpSpPr/>
          <p:nvPr/>
        </p:nvGrpSpPr>
        <p:grpSpPr>
          <a:xfrm>
            <a:off x="3371850" y="2667698"/>
            <a:ext cx="4114800" cy="1764000"/>
            <a:chOff x="3371850" y="2668620"/>
            <a:chExt cx="4114800" cy="17640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87AD217-40C2-86A0-FCC1-CB13338709E2}"/>
                </a:ext>
              </a:extLst>
            </p:cNvPr>
            <p:cNvSpPr/>
            <p:nvPr/>
          </p:nvSpPr>
          <p:spPr bwMode="auto">
            <a:xfrm>
              <a:off x="3371850" y="2685169"/>
              <a:ext cx="4114800" cy="1747451"/>
            </a:xfrm>
            <a:prstGeom prst="rect">
              <a:avLst/>
            </a:prstGeom>
            <a:solidFill>
              <a:schemeClr val="accent6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u="sng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26FD737-8EB9-3D8B-684B-26993CF56D11}"/>
                </a:ext>
              </a:extLst>
            </p:cNvPr>
            <p:cNvSpPr/>
            <p:nvPr/>
          </p:nvSpPr>
          <p:spPr>
            <a:xfrm>
              <a:off x="3516336" y="2668620"/>
              <a:ext cx="1166986" cy="307777"/>
            </a:xfrm>
            <a:prstGeom prst="rect">
              <a:avLst/>
            </a:prstGeom>
          </p:spPr>
          <p:txBody>
            <a:bodyPr wrap="none" lIns="0" rIns="0" anchor="ctr" anchorCtr="0">
              <a:spAutoFit/>
            </a:bodyPr>
            <a:lstStyle/>
            <a:p>
              <a:pPr eaLnBrk="0" hangingPunct="0"/>
              <a:r>
                <a:rPr lang="en-US" sz="1400" b="1" i="1" dirty="0">
                  <a:solidFill>
                    <a:srgbClr val="646464"/>
                  </a:solidFill>
                </a:rPr>
                <a:t>DSM Disk Page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97AF30F-70EB-B00A-5E71-520ABE8B6E15}"/>
                </a:ext>
              </a:extLst>
            </p:cNvPr>
            <p:cNvGrpSpPr/>
            <p:nvPr/>
          </p:nvGrpSpPr>
          <p:grpSpPr>
            <a:xfrm>
              <a:off x="3586030" y="2957101"/>
              <a:ext cx="3388633" cy="1365854"/>
              <a:chOff x="809305" y="1116540"/>
              <a:chExt cx="3388633" cy="1365854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6E17F28C-79C8-051D-722E-E665960FA782}"/>
                  </a:ext>
                </a:extLst>
              </p:cNvPr>
              <p:cNvGrpSpPr/>
              <p:nvPr/>
            </p:nvGrpSpPr>
            <p:grpSpPr>
              <a:xfrm>
                <a:off x="809305" y="1117938"/>
                <a:ext cx="1135506" cy="1364456"/>
                <a:chOff x="620180" y="1355060"/>
                <a:chExt cx="1135506" cy="1364456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4AEE1210-7745-7B75-61C2-009FEA42071F}"/>
                    </a:ext>
                  </a:extLst>
                </p:cNvPr>
                <p:cNvSpPr/>
                <p:nvPr/>
              </p:nvSpPr>
              <p:spPr bwMode="auto">
                <a:xfrm>
                  <a:off x="620180" y="1355060"/>
                  <a:ext cx="1135506" cy="342900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i="1" dirty="0">
                      <a:solidFill>
                        <a:schemeClr val="accent1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header</a:t>
                  </a: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3123691F-1784-CEB3-B85F-6F47448CC6BE}"/>
                    </a:ext>
                  </a:extLst>
                </p:cNvPr>
                <p:cNvSpPr/>
                <p:nvPr/>
              </p:nvSpPr>
              <p:spPr bwMode="auto">
                <a:xfrm>
                  <a:off x="62018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hostname</a:t>
                  </a: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CBB572CB-A0F1-1D36-4CC8-F9A603284ED7}"/>
                    </a:ext>
                  </a:extLst>
                </p:cNvPr>
                <p:cNvSpPr/>
                <p:nvPr/>
              </p:nvSpPr>
              <p:spPr bwMode="auto">
                <a:xfrm>
                  <a:off x="62018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hostname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C1688AB4-3A62-65CD-0877-38F4CF000800}"/>
                    </a:ext>
                  </a:extLst>
                </p:cNvPr>
                <p:cNvSpPr/>
                <p:nvPr/>
              </p:nvSpPr>
              <p:spPr bwMode="auto">
                <a:xfrm>
                  <a:off x="62018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hostname</a:t>
                  </a:r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396BDB0A-30B2-B964-5F87-23D6C0C9D81B}"/>
                  </a:ext>
                </a:extLst>
              </p:cNvPr>
              <p:cNvGrpSpPr/>
              <p:nvPr/>
            </p:nvGrpSpPr>
            <p:grpSpPr>
              <a:xfrm>
                <a:off x="1372575" y="1460838"/>
                <a:ext cx="567432" cy="1021556"/>
                <a:chOff x="1183450" y="1697960"/>
                <a:chExt cx="567432" cy="1021556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D4BF3AB-252B-6566-9AFC-AE778EA859E6}"/>
                    </a:ext>
                  </a:extLst>
                </p:cNvPr>
                <p:cNvSpPr/>
                <p:nvPr/>
              </p:nvSpPr>
              <p:spPr bwMode="auto">
                <a:xfrm>
                  <a:off x="118345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hostname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A93F1BE4-8B7D-D5FE-71E0-1127F0F01EA5}"/>
                    </a:ext>
                  </a:extLst>
                </p:cNvPr>
                <p:cNvSpPr/>
                <p:nvPr/>
              </p:nvSpPr>
              <p:spPr bwMode="auto">
                <a:xfrm>
                  <a:off x="118345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hostname</a:t>
                  </a: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BD846489-C0BA-DE61-AEA1-ADA55AEC5AEB}"/>
                    </a:ext>
                  </a:extLst>
                </p:cNvPr>
                <p:cNvSpPr/>
                <p:nvPr/>
              </p:nvSpPr>
              <p:spPr bwMode="auto">
                <a:xfrm>
                  <a:off x="118345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hostname</a:t>
                  </a: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004E0EA-E058-CE76-264A-22B118C35396}"/>
                  </a:ext>
                </a:extLst>
              </p:cNvPr>
              <p:cNvGrpSpPr/>
              <p:nvPr/>
            </p:nvGrpSpPr>
            <p:grpSpPr>
              <a:xfrm>
                <a:off x="1937158" y="1116540"/>
                <a:ext cx="567432" cy="1364456"/>
                <a:chOff x="620180" y="1355060"/>
                <a:chExt cx="567432" cy="1364456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6C2F162-7A7C-A0E6-545C-115813811E95}"/>
                    </a:ext>
                  </a:extLst>
                </p:cNvPr>
                <p:cNvSpPr/>
                <p:nvPr/>
              </p:nvSpPr>
              <p:spPr bwMode="auto">
                <a:xfrm>
                  <a:off x="620180" y="13550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hostname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3D383671-ACA5-3370-76F9-6C14D01AC8EE}"/>
                    </a:ext>
                  </a:extLst>
                </p:cNvPr>
                <p:cNvSpPr/>
                <p:nvPr/>
              </p:nvSpPr>
              <p:spPr bwMode="auto">
                <a:xfrm>
                  <a:off x="62018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hostname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4BBE4422-A66E-DEDB-1BB5-FD45CFC0591C}"/>
                    </a:ext>
                  </a:extLst>
                </p:cNvPr>
                <p:cNvSpPr/>
                <p:nvPr/>
              </p:nvSpPr>
              <p:spPr bwMode="auto">
                <a:xfrm>
                  <a:off x="62018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hostname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0D0B67A-7E97-B3C4-7303-8C83AEA2AE0C}"/>
                    </a:ext>
                  </a:extLst>
                </p:cNvPr>
                <p:cNvSpPr/>
                <p:nvPr/>
              </p:nvSpPr>
              <p:spPr bwMode="auto">
                <a:xfrm>
                  <a:off x="62018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hostname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0FC8B05D-2317-C557-6820-BF9C86C88FCD}"/>
                  </a:ext>
                </a:extLst>
              </p:cNvPr>
              <p:cNvGrpSpPr/>
              <p:nvPr/>
            </p:nvGrpSpPr>
            <p:grpSpPr>
              <a:xfrm>
                <a:off x="2500428" y="1116540"/>
                <a:ext cx="567432" cy="1364456"/>
                <a:chOff x="1183450" y="1355060"/>
                <a:chExt cx="567432" cy="1364456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F75F899-9357-0FE2-8D6F-FFF22D27D17A}"/>
                    </a:ext>
                  </a:extLst>
                </p:cNvPr>
                <p:cNvSpPr/>
                <p:nvPr/>
              </p:nvSpPr>
              <p:spPr bwMode="auto">
                <a:xfrm>
                  <a:off x="1183450" y="13550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hostname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15FDF06E-8020-C5A2-656F-A624233397FC}"/>
                    </a:ext>
                  </a:extLst>
                </p:cNvPr>
                <p:cNvSpPr/>
                <p:nvPr/>
              </p:nvSpPr>
              <p:spPr bwMode="auto">
                <a:xfrm>
                  <a:off x="118345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hostname</a:t>
                  </a: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FF48EB79-62E6-355A-5E76-E7AF32D11131}"/>
                    </a:ext>
                  </a:extLst>
                </p:cNvPr>
                <p:cNvSpPr/>
                <p:nvPr/>
              </p:nvSpPr>
              <p:spPr bwMode="auto">
                <a:xfrm>
                  <a:off x="118345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hostname</a:t>
                  </a: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990F1A62-157A-5D31-071A-6E0C0E38133B}"/>
                    </a:ext>
                  </a:extLst>
                </p:cNvPr>
                <p:cNvSpPr/>
                <p:nvPr/>
              </p:nvSpPr>
              <p:spPr bwMode="auto">
                <a:xfrm>
                  <a:off x="118345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hostname</a:t>
                  </a: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07E83E7-0002-BD27-5377-14BF9306B845}"/>
                  </a:ext>
                </a:extLst>
              </p:cNvPr>
              <p:cNvGrpSpPr/>
              <p:nvPr/>
            </p:nvGrpSpPr>
            <p:grpSpPr>
              <a:xfrm>
                <a:off x="3067875" y="1116686"/>
                <a:ext cx="567432" cy="1364456"/>
                <a:chOff x="620180" y="1355060"/>
                <a:chExt cx="567432" cy="1364456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75D50A45-F216-A473-236B-0C2963516322}"/>
                    </a:ext>
                  </a:extLst>
                </p:cNvPr>
                <p:cNvSpPr/>
                <p:nvPr/>
              </p:nvSpPr>
              <p:spPr bwMode="auto">
                <a:xfrm>
                  <a:off x="620180" y="13550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hostname</a:t>
                  </a: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F98381D-5B39-DDB8-527F-9027CC01DA74}"/>
                    </a:ext>
                  </a:extLst>
                </p:cNvPr>
                <p:cNvSpPr/>
                <p:nvPr/>
              </p:nvSpPr>
              <p:spPr bwMode="auto">
                <a:xfrm>
                  <a:off x="62018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hostname</a:t>
                  </a: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203E8D87-90CD-3907-66F9-8D16E2BA19D9}"/>
                    </a:ext>
                  </a:extLst>
                </p:cNvPr>
                <p:cNvSpPr/>
                <p:nvPr/>
              </p:nvSpPr>
              <p:spPr bwMode="auto">
                <a:xfrm>
                  <a:off x="62018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hostname</a:t>
                  </a: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E030C30-922B-76B8-D226-057E4582EC49}"/>
                    </a:ext>
                  </a:extLst>
                </p:cNvPr>
                <p:cNvSpPr/>
                <p:nvPr/>
              </p:nvSpPr>
              <p:spPr bwMode="auto">
                <a:xfrm>
                  <a:off x="62018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hostname</a:t>
                  </a: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432349DE-F992-DA8D-5592-CAC3753D88A7}"/>
                  </a:ext>
                </a:extLst>
              </p:cNvPr>
              <p:cNvGrpSpPr/>
              <p:nvPr/>
            </p:nvGrpSpPr>
            <p:grpSpPr>
              <a:xfrm>
                <a:off x="3630506" y="1116540"/>
                <a:ext cx="567432" cy="1364456"/>
                <a:chOff x="1183450" y="1355060"/>
                <a:chExt cx="567432" cy="1364456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86F9D2B9-6712-9C3C-2BBD-29F83F56C4D6}"/>
                    </a:ext>
                  </a:extLst>
                </p:cNvPr>
                <p:cNvSpPr/>
                <p:nvPr/>
              </p:nvSpPr>
              <p:spPr bwMode="auto">
                <a:xfrm>
                  <a:off x="1183450" y="13550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hostname</a:t>
                  </a: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B5DE33EB-389A-2D8A-F85A-6EDD225D72CC}"/>
                    </a:ext>
                  </a:extLst>
                </p:cNvPr>
                <p:cNvSpPr/>
                <p:nvPr/>
              </p:nvSpPr>
              <p:spPr bwMode="auto">
                <a:xfrm>
                  <a:off x="118345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hostname</a:t>
                  </a: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96CC9ABA-946A-F7BD-5AAF-0C4BCBE43E6D}"/>
                    </a:ext>
                  </a:extLst>
                </p:cNvPr>
                <p:cNvSpPr/>
                <p:nvPr/>
              </p:nvSpPr>
              <p:spPr bwMode="auto">
                <a:xfrm>
                  <a:off x="118345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hostname</a:t>
                  </a: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5864B48D-3515-6889-FB96-BBF868EA4273}"/>
                    </a:ext>
                  </a:extLst>
                </p:cNvPr>
                <p:cNvSpPr/>
                <p:nvPr/>
              </p:nvSpPr>
              <p:spPr bwMode="auto">
                <a:xfrm>
                  <a:off x="118345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hostname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B5425B-07C9-4091-0C56-31551816D89E}"/>
              </a:ext>
            </a:extLst>
          </p:cNvPr>
          <p:cNvGrpSpPr/>
          <p:nvPr/>
        </p:nvGrpSpPr>
        <p:grpSpPr>
          <a:xfrm>
            <a:off x="228600" y="3363801"/>
            <a:ext cx="2836276" cy="1381874"/>
            <a:chOff x="228600" y="3363801"/>
            <a:chExt cx="2836276" cy="13818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FD2B56-18BA-1A20-395F-2C46BD94076E}"/>
                </a:ext>
              </a:extLst>
            </p:cNvPr>
            <p:cNvSpPr/>
            <p:nvPr/>
          </p:nvSpPr>
          <p:spPr>
            <a:xfrm>
              <a:off x="1349341" y="3363801"/>
              <a:ext cx="1715535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139AB97-0ACB-1B21-CFFB-63436CF9C729}"/>
                </a:ext>
              </a:extLst>
            </p:cNvPr>
            <p:cNvGrpSpPr/>
            <p:nvPr/>
          </p:nvGrpSpPr>
          <p:grpSpPr>
            <a:xfrm>
              <a:off x="228600" y="3483528"/>
              <a:ext cx="641131" cy="1262147"/>
              <a:chOff x="1568669" y="3809592"/>
              <a:chExt cx="641131" cy="1262147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4D5B2273-027E-13BB-8D8B-CB01C37127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68669" y="3809592"/>
                <a:ext cx="641131" cy="885371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FDA130-830C-B9AD-4C21-9EF83B1C51AA}"/>
                  </a:ext>
                </a:extLst>
              </p:cNvPr>
              <p:cNvSpPr txBox="1"/>
              <p:nvPr/>
            </p:nvSpPr>
            <p:spPr>
              <a:xfrm>
                <a:off x="1625540" y="4757807"/>
                <a:ext cx="527388" cy="313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Disk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A817A5-EE50-ADB2-67E7-9955578B3ECD}"/>
                </a:ext>
              </a:extLst>
            </p:cNvPr>
            <p:cNvSpPr txBox="1"/>
            <p:nvPr/>
          </p:nvSpPr>
          <p:spPr>
            <a:xfrm rot="16200000">
              <a:off x="555603" y="3929068"/>
              <a:ext cx="1284005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ctr"/>
              <a:r>
                <a:rPr lang="en-US" dirty="0"/>
                <a:t>Database File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992A088-DD4A-5CE4-B0DD-3F5E882F57D0}"/>
              </a:ext>
            </a:extLst>
          </p:cNvPr>
          <p:cNvGrpSpPr/>
          <p:nvPr/>
        </p:nvGrpSpPr>
        <p:grpSpPr>
          <a:xfrm>
            <a:off x="2751189" y="2718119"/>
            <a:ext cx="620662" cy="1714500"/>
            <a:chOff x="2144251" y="3624158"/>
            <a:chExt cx="827549" cy="2286000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A895707-97C6-F266-B101-AA435A0FFAB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71004" y="3624158"/>
              <a:ext cx="800796" cy="11827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C7FDADD-D349-03DF-44FE-681E799CCB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44251" y="5128833"/>
              <a:ext cx="827549" cy="7813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Lines hostname">
            <a:extLst>
              <a:ext uri="{FF2B5EF4-FFF2-40B4-BE49-F238E27FC236}">
                <a16:creationId xmlns:a16="http://schemas.microsoft.com/office/drawing/2014/main" id="{C3DBF4C5-9392-1397-16ED-AE082ECC7692}"/>
              </a:ext>
            </a:extLst>
          </p:cNvPr>
          <p:cNvGrpSpPr/>
          <p:nvPr/>
        </p:nvGrpSpPr>
        <p:grpSpPr>
          <a:xfrm>
            <a:off x="2771268" y="2718119"/>
            <a:ext cx="600582" cy="1714500"/>
            <a:chOff x="2171024" y="3624158"/>
            <a:chExt cx="800776" cy="2286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512792-E213-3FB4-D465-E3EEEFDDC38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71024" y="3624158"/>
              <a:ext cx="800776" cy="1584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813256-EDC5-A648-725D-7243E4D1EA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71024" y="5503118"/>
              <a:ext cx="800776" cy="407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DSM: OLAP Example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642949" y="3617093"/>
            <a:ext cx="1128319" cy="783453"/>
            <a:chOff x="609863" y="4574314"/>
            <a:chExt cx="1504424" cy="10446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863" y="4574314"/>
              <a:ext cx="730994" cy="31604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863" y="4938592"/>
              <a:ext cx="730994" cy="31604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863" y="5302872"/>
              <a:ext cx="730994" cy="31604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3293" y="4574314"/>
              <a:ext cx="730994" cy="31604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3293" y="4938593"/>
              <a:ext cx="730994" cy="316047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3293" y="5302872"/>
              <a:ext cx="730994" cy="316046"/>
            </a:xfrm>
            <a:prstGeom prst="rect">
              <a:avLst/>
            </a:prstGeom>
          </p:spPr>
        </p:pic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020" y="3617093"/>
            <a:ext cx="548248" cy="23703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020" y="3890302"/>
            <a:ext cx="548248" cy="237036"/>
          </a:xfrm>
          <a:prstGeom prst="rect">
            <a:avLst/>
          </a:prstGeom>
        </p:spPr>
      </p:pic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232484" y="3605213"/>
            <a:ext cx="538784" cy="248919"/>
          </a:xfrm>
          <a:prstGeom prst="rect">
            <a:avLst/>
          </a:prstGeom>
          <a:noFill/>
          <a:ln w="38100" algn="ctr">
            <a:solidFill>
              <a:srgbClr val="2C6BD8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 dirty="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232484" y="3884363"/>
            <a:ext cx="538784" cy="248919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 dirty="0"/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id="{570523F8-7A9F-49D2-A194-E9882B66B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085850"/>
            <a:ext cx="5829300" cy="13388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U.lastLogin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EXTRACT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(month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U.lastLogin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month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useracct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U.hostname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LIKE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'%.gov'</a:t>
            </a:r>
          </a:p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GROUP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EXTRACT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(month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U.lastLogin</a:t>
            </a:r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A266015-4FE1-40D3-8946-43BD2ED2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1884997"/>
            <a:ext cx="1228725" cy="224790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B2AF5CA-A941-435D-8F2B-698826A4C7CB}"/>
              </a:ext>
            </a:extLst>
          </p:cNvPr>
          <p:cNvGrpSpPr/>
          <p:nvPr/>
        </p:nvGrpSpPr>
        <p:grpSpPr>
          <a:xfrm>
            <a:off x="3168288" y="1144596"/>
            <a:ext cx="3118211" cy="1211254"/>
            <a:chOff x="2700377" y="1526119"/>
            <a:chExt cx="4157618" cy="161500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F122DB5-2AB3-487B-9DAE-C914FCE93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377" y="1526119"/>
              <a:ext cx="1727681" cy="304799"/>
            </a:xfrm>
            <a:prstGeom prst="rect">
              <a:avLst/>
            </a:prstGeom>
            <a:noFill/>
            <a:ln w="38100" algn="ctr">
              <a:solidFill>
                <a:srgbClr val="2C6BD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DA30723-7E73-4C72-AB87-09B5A8324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0311" y="2836321"/>
              <a:ext cx="1727684" cy="304799"/>
            </a:xfrm>
            <a:prstGeom prst="rect">
              <a:avLst/>
            </a:prstGeom>
            <a:noFill/>
            <a:ln w="38100" algn="ctr">
              <a:solidFill>
                <a:srgbClr val="2C6BD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51C52FA-E3AA-4F86-9932-600F0DEF0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110" y="1845723"/>
              <a:ext cx="1727683" cy="304799"/>
            </a:xfrm>
            <a:prstGeom prst="rect">
              <a:avLst/>
            </a:prstGeom>
            <a:noFill/>
            <a:ln w="38100" algn="ctr">
              <a:solidFill>
                <a:srgbClr val="2C6BD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 dirty="0"/>
            </a:p>
          </p:txBody>
        </p:sp>
      </p:grp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43FBD41D-6B05-B532-F6CF-E47BE8E1C35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49" name="DSM lastLogin">
            <a:extLst>
              <a:ext uri="{FF2B5EF4-FFF2-40B4-BE49-F238E27FC236}">
                <a16:creationId xmlns:a16="http://schemas.microsoft.com/office/drawing/2014/main" id="{A81F19D6-B312-7BDC-20AB-81FD18A45FC9}"/>
              </a:ext>
            </a:extLst>
          </p:cNvPr>
          <p:cNvGrpSpPr/>
          <p:nvPr/>
        </p:nvGrpSpPr>
        <p:grpSpPr>
          <a:xfrm>
            <a:off x="3371850" y="2667698"/>
            <a:ext cx="4114800" cy="1764000"/>
            <a:chOff x="3371850" y="2668620"/>
            <a:chExt cx="4114800" cy="1764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1EA1803-054E-C9C1-9813-4DFDBF3740EF}"/>
                </a:ext>
              </a:extLst>
            </p:cNvPr>
            <p:cNvSpPr/>
            <p:nvPr/>
          </p:nvSpPr>
          <p:spPr bwMode="auto">
            <a:xfrm>
              <a:off x="3371850" y="2685169"/>
              <a:ext cx="4114800" cy="1747451"/>
            </a:xfrm>
            <a:prstGeom prst="rect">
              <a:avLst/>
            </a:prstGeom>
            <a:solidFill>
              <a:schemeClr val="accent6"/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u="sng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B8CB8F2-18C0-601D-AEC5-3ACDB064D1A7}"/>
                </a:ext>
              </a:extLst>
            </p:cNvPr>
            <p:cNvSpPr/>
            <p:nvPr/>
          </p:nvSpPr>
          <p:spPr>
            <a:xfrm>
              <a:off x="3516336" y="2668620"/>
              <a:ext cx="1166986" cy="307777"/>
            </a:xfrm>
            <a:prstGeom prst="rect">
              <a:avLst/>
            </a:prstGeom>
          </p:spPr>
          <p:txBody>
            <a:bodyPr wrap="none" lIns="0" rIns="0" anchor="ctr" anchorCtr="0">
              <a:spAutoFit/>
            </a:bodyPr>
            <a:lstStyle/>
            <a:p>
              <a:pPr eaLnBrk="0" hangingPunct="0"/>
              <a:r>
                <a:rPr lang="en-US" sz="1400" b="1" i="1" dirty="0">
                  <a:solidFill>
                    <a:srgbClr val="646464"/>
                  </a:solidFill>
                </a:rPr>
                <a:t>DSM Disk Page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8B00DF5-898E-08E1-91FA-FEEC097A60B0}"/>
                </a:ext>
              </a:extLst>
            </p:cNvPr>
            <p:cNvGrpSpPr/>
            <p:nvPr/>
          </p:nvGrpSpPr>
          <p:grpSpPr>
            <a:xfrm>
              <a:off x="3586030" y="2957101"/>
              <a:ext cx="3388633" cy="1365854"/>
              <a:chOff x="809305" y="1116540"/>
              <a:chExt cx="3388633" cy="1365854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C648F77-994A-DE47-3522-47D92119B1D7}"/>
                  </a:ext>
                </a:extLst>
              </p:cNvPr>
              <p:cNvGrpSpPr/>
              <p:nvPr/>
            </p:nvGrpSpPr>
            <p:grpSpPr>
              <a:xfrm>
                <a:off x="809305" y="1117938"/>
                <a:ext cx="1135506" cy="1364456"/>
                <a:chOff x="620180" y="1355060"/>
                <a:chExt cx="1135506" cy="1364456"/>
              </a:xfrm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EC2DDA75-41D0-15B7-40AE-75889825FF26}"/>
                    </a:ext>
                  </a:extLst>
                </p:cNvPr>
                <p:cNvSpPr/>
                <p:nvPr/>
              </p:nvSpPr>
              <p:spPr bwMode="auto">
                <a:xfrm>
                  <a:off x="620180" y="1355060"/>
                  <a:ext cx="1135506" cy="342900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i="1" dirty="0">
                      <a:solidFill>
                        <a:schemeClr val="accent1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header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3BF3AE76-4C44-E944-A628-B3E95C9CB88B}"/>
                    </a:ext>
                  </a:extLst>
                </p:cNvPr>
                <p:cNvSpPr/>
                <p:nvPr/>
              </p:nvSpPr>
              <p:spPr bwMode="auto">
                <a:xfrm>
                  <a:off x="62018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E0D45321-FB1D-A93E-A641-FC35A1CE5B65}"/>
                    </a:ext>
                  </a:extLst>
                </p:cNvPr>
                <p:cNvSpPr/>
                <p:nvPr/>
              </p:nvSpPr>
              <p:spPr bwMode="auto">
                <a:xfrm>
                  <a:off x="62018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1A44794B-5FD5-5A07-DDEB-091FABC6C643}"/>
                    </a:ext>
                  </a:extLst>
                </p:cNvPr>
                <p:cNvSpPr/>
                <p:nvPr/>
              </p:nvSpPr>
              <p:spPr bwMode="auto">
                <a:xfrm>
                  <a:off x="62018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4906AE7C-7E56-25EE-8BD0-7F3CD0C1C71B}"/>
                  </a:ext>
                </a:extLst>
              </p:cNvPr>
              <p:cNvGrpSpPr/>
              <p:nvPr/>
            </p:nvGrpSpPr>
            <p:grpSpPr>
              <a:xfrm>
                <a:off x="1372575" y="1460838"/>
                <a:ext cx="567432" cy="1021556"/>
                <a:chOff x="1183450" y="1697960"/>
                <a:chExt cx="567432" cy="1021556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98CC723F-C714-1F06-1860-A16C360CBD9B}"/>
                    </a:ext>
                  </a:extLst>
                </p:cNvPr>
                <p:cNvSpPr/>
                <p:nvPr/>
              </p:nvSpPr>
              <p:spPr bwMode="auto">
                <a:xfrm>
                  <a:off x="118345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268CB32F-D01F-38AD-708C-ED8C759C06F7}"/>
                    </a:ext>
                  </a:extLst>
                </p:cNvPr>
                <p:cNvSpPr/>
                <p:nvPr/>
              </p:nvSpPr>
              <p:spPr bwMode="auto">
                <a:xfrm>
                  <a:off x="118345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2BE02137-A452-4DDB-4A33-B024291330AC}"/>
                    </a:ext>
                  </a:extLst>
                </p:cNvPr>
                <p:cNvSpPr/>
                <p:nvPr/>
              </p:nvSpPr>
              <p:spPr bwMode="auto">
                <a:xfrm>
                  <a:off x="118345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ED1A9CA-96A5-3C69-CACA-BCB661BE3A72}"/>
                  </a:ext>
                </a:extLst>
              </p:cNvPr>
              <p:cNvGrpSpPr/>
              <p:nvPr/>
            </p:nvGrpSpPr>
            <p:grpSpPr>
              <a:xfrm>
                <a:off x="1937158" y="1116540"/>
                <a:ext cx="567432" cy="1364456"/>
                <a:chOff x="620180" y="1355060"/>
                <a:chExt cx="567432" cy="1364456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11809C09-485E-9192-C5B0-420B0177AF89}"/>
                    </a:ext>
                  </a:extLst>
                </p:cNvPr>
                <p:cNvSpPr/>
                <p:nvPr/>
              </p:nvSpPr>
              <p:spPr bwMode="auto">
                <a:xfrm>
                  <a:off x="620180" y="13550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DC8338D2-C841-FA0E-FB19-78F6F0C797F2}"/>
                    </a:ext>
                  </a:extLst>
                </p:cNvPr>
                <p:cNvSpPr/>
                <p:nvPr/>
              </p:nvSpPr>
              <p:spPr bwMode="auto">
                <a:xfrm>
                  <a:off x="62018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A7519C20-F82E-E7D8-C50B-6E27C6F2D60F}"/>
                    </a:ext>
                  </a:extLst>
                </p:cNvPr>
                <p:cNvSpPr/>
                <p:nvPr/>
              </p:nvSpPr>
              <p:spPr bwMode="auto">
                <a:xfrm>
                  <a:off x="62018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E4A5998-9B70-BCB7-428E-5D0081963FAB}"/>
                    </a:ext>
                  </a:extLst>
                </p:cNvPr>
                <p:cNvSpPr/>
                <p:nvPr/>
              </p:nvSpPr>
              <p:spPr bwMode="auto">
                <a:xfrm>
                  <a:off x="62018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endParaRPr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8462E89-5A04-72CA-85B9-53C6910D2D29}"/>
                  </a:ext>
                </a:extLst>
              </p:cNvPr>
              <p:cNvGrpSpPr/>
              <p:nvPr/>
            </p:nvGrpSpPr>
            <p:grpSpPr>
              <a:xfrm>
                <a:off x="2500428" y="1116540"/>
                <a:ext cx="567432" cy="1364456"/>
                <a:chOff x="1183450" y="1355060"/>
                <a:chExt cx="567432" cy="1364456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5314BAC5-042C-9B45-ABBF-764773F43A9D}"/>
                    </a:ext>
                  </a:extLst>
                </p:cNvPr>
                <p:cNvSpPr/>
                <p:nvPr/>
              </p:nvSpPr>
              <p:spPr bwMode="auto">
                <a:xfrm>
                  <a:off x="1183450" y="13550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05BAD6C-C76A-94C9-2123-07BB53FDBC5A}"/>
                    </a:ext>
                  </a:extLst>
                </p:cNvPr>
                <p:cNvSpPr/>
                <p:nvPr/>
              </p:nvSpPr>
              <p:spPr bwMode="auto">
                <a:xfrm>
                  <a:off x="118345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D713E3C0-C793-99F7-5CE7-2AAA103D2184}"/>
                    </a:ext>
                  </a:extLst>
                </p:cNvPr>
                <p:cNvSpPr/>
                <p:nvPr/>
              </p:nvSpPr>
              <p:spPr bwMode="auto">
                <a:xfrm>
                  <a:off x="118345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2B45B5E6-8E68-E19D-E5A7-6A28A2D0C70D}"/>
                    </a:ext>
                  </a:extLst>
                </p:cNvPr>
                <p:cNvSpPr/>
                <p:nvPr/>
              </p:nvSpPr>
              <p:spPr bwMode="auto">
                <a:xfrm>
                  <a:off x="118345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84AC136-3933-7C40-E273-AA9E2894CB41}"/>
                  </a:ext>
                </a:extLst>
              </p:cNvPr>
              <p:cNvGrpSpPr/>
              <p:nvPr/>
            </p:nvGrpSpPr>
            <p:grpSpPr>
              <a:xfrm>
                <a:off x="3067875" y="1116686"/>
                <a:ext cx="567432" cy="1364456"/>
                <a:chOff x="620180" y="1355060"/>
                <a:chExt cx="567432" cy="1364456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1093845-98F7-1658-5EF1-58C66D473A3E}"/>
                    </a:ext>
                  </a:extLst>
                </p:cNvPr>
                <p:cNvSpPr/>
                <p:nvPr/>
              </p:nvSpPr>
              <p:spPr bwMode="auto">
                <a:xfrm>
                  <a:off x="620180" y="13550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1A371442-EFBB-65AA-D69B-FB8A88E752C8}"/>
                    </a:ext>
                  </a:extLst>
                </p:cNvPr>
                <p:cNvSpPr/>
                <p:nvPr/>
              </p:nvSpPr>
              <p:spPr bwMode="auto">
                <a:xfrm>
                  <a:off x="62018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07ECB694-C83D-8F66-6267-BF7F3D1242BF}"/>
                    </a:ext>
                  </a:extLst>
                </p:cNvPr>
                <p:cNvSpPr/>
                <p:nvPr/>
              </p:nvSpPr>
              <p:spPr bwMode="auto">
                <a:xfrm>
                  <a:off x="62018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B91D69EF-DD89-DE37-9A98-2D1C04C3B56B}"/>
                    </a:ext>
                  </a:extLst>
                </p:cNvPr>
                <p:cNvSpPr/>
                <p:nvPr/>
              </p:nvSpPr>
              <p:spPr bwMode="auto">
                <a:xfrm>
                  <a:off x="62018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  <a:ea typeface="DejaVu Sans Mono" pitchFamily="49" charset="0"/>
                      <a:cs typeface="DejaVu Sans Mono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DE415099-BF98-967D-D9E0-E905FE98068E}"/>
                  </a:ext>
                </a:extLst>
              </p:cNvPr>
              <p:cNvGrpSpPr/>
              <p:nvPr/>
            </p:nvGrpSpPr>
            <p:grpSpPr>
              <a:xfrm>
                <a:off x="3630506" y="1116540"/>
                <a:ext cx="567432" cy="1364456"/>
                <a:chOff x="1183450" y="1355060"/>
                <a:chExt cx="567432" cy="1364456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CBA8AB2C-FFD7-EA23-3376-D1AD06039D4B}"/>
                    </a:ext>
                  </a:extLst>
                </p:cNvPr>
                <p:cNvSpPr/>
                <p:nvPr/>
              </p:nvSpPr>
              <p:spPr bwMode="auto">
                <a:xfrm>
                  <a:off x="1183450" y="13550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EDD0C5C1-2C91-BAE1-059C-453F81773E1F}"/>
                    </a:ext>
                  </a:extLst>
                </p:cNvPr>
                <p:cNvSpPr/>
                <p:nvPr/>
              </p:nvSpPr>
              <p:spPr bwMode="auto">
                <a:xfrm>
                  <a:off x="1183450" y="1697960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754EBEB-4393-BE34-8AA7-83DF67BBCDCC}"/>
                    </a:ext>
                  </a:extLst>
                </p:cNvPr>
                <p:cNvSpPr/>
                <p:nvPr/>
              </p:nvSpPr>
              <p:spPr bwMode="auto">
                <a:xfrm>
                  <a:off x="1183450" y="20337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17B1702C-2F3E-0843-BD04-542CC6332792}"/>
                    </a:ext>
                  </a:extLst>
                </p:cNvPr>
                <p:cNvSpPr/>
                <p:nvPr/>
              </p:nvSpPr>
              <p:spPr bwMode="auto">
                <a:xfrm>
                  <a:off x="1183450" y="2376616"/>
                  <a:ext cx="567432" cy="34290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rgbClr val="646464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68580" tIns="34290" rIns="68580" bIns="3429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err="1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lastLogin</a:t>
                  </a:r>
                  <a:endParaRPr lang="en-US" sz="800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149" name="Matches hostname">
            <a:extLst>
              <a:ext uri="{FF2B5EF4-FFF2-40B4-BE49-F238E27FC236}">
                <a16:creationId xmlns:a16="http://schemas.microsoft.com/office/drawing/2014/main" id="{E92CA79C-35A6-A842-6DEE-1023DB0B82F1}"/>
              </a:ext>
            </a:extLst>
          </p:cNvPr>
          <p:cNvGrpSpPr/>
          <p:nvPr/>
        </p:nvGrpSpPr>
        <p:grpSpPr>
          <a:xfrm>
            <a:off x="3584513" y="2945387"/>
            <a:ext cx="3390149" cy="1374725"/>
            <a:chOff x="3584513" y="2945387"/>
            <a:chExt cx="3390149" cy="1374725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0998E84-08AC-7567-AC32-5682EEB25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079" y="2945387"/>
              <a:ext cx="566928" cy="347472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EF02984-DC9F-8D33-52FA-8560B71EE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845" y="3646585"/>
              <a:ext cx="566928" cy="347472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8834D48-DB68-06BE-E6A8-3E3D7418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287" y="2957627"/>
              <a:ext cx="1134375" cy="347472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27878CC-494A-CE86-B2C2-B89ADD31A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513" y="3294925"/>
              <a:ext cx="566928" cy="347472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0A464CB-576D-862F-C4C4-BD32710B0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690" y="3972640"/>
              <a:ext cx="566928" cy="347472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 dirty="0"/>
            </a:p>
          </p:txBody>
        </p:sp>
      </p:grpSp>
      <p:grpSp>
        <p:nvGrpSpPr>
          <p:cNvPr id="155" name="Matches lastLogin">
            <a:extLst>
              <a:ext uri="{FF2B5EF4-FFF2-40B4-BE49-F238E27FC236}">
                <a16:creationId xmlns:a16="http://schemas.microsoft.com/office/drawing/2014/main" id="{A14EB2B0-EE5F-18C5-3B68-5222684EAB94}"/>
              </a:ext>
            </a:extLst>
          </p:cNvPr>
          <p:cNvGrpSpPr/>
          <p:nvPr/>
        </p:nvGrpSpPr>
        <p:grpSpPr>
          <a:xfrm>
            <a:off x="3584513" y="2945387"/>
            <a:ext cx="3390149" cy="1374725"/>
            <a:chOff x="3584513" y="2945387"/>
            <a:chExt cx="3390149" cy="1374725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C12F978-66D0-1F11-552E-B0EC4489F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079" y="2945387"/>
              <a:ext cx="566928" cy="347472"/>
            </a:xfrm>
            <a:prstGeom prst="rect">
              <a:avLst/>
            </a:prstGeom>
            <a:noFill/>
            <a:ln w="38100" algn="ctr">
              <a:solidFill>
                <a:srgbClr val="2C6BD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654D342C-BB63-8030-FC5B-127452B0A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845" y="3646585"/>
              <a:ext cx="566928" cy="347472"/>
            </a:xfrm>
            <a:prstGeom prst="rect">
              <a:avLst/>
            </a:prstGeom>
            <a:noFill/>
            <a:ln w="38100" algn="ctr">
              <a:solidFill>
                <a:srgbClr val="2C6BD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DBA47C5-7E94-EE48-1CDE-58D3186D3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287" y="2957627"/>
              <a:ext cx="1134375" cy="347472"/>
            </a:xfrm>
            <a:prstGeom prst="rect">
              <a:avLst/>
            </a:prstGeom>
            <a:noFill/>
            <a:ln w="38100" algn="ctr">
              <a:solidFill>
                <a:srgbClr val="2C6BD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72491E4-CB89-1927-C077-29731FEC5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513" y="3294925"/>
              <a:ext cx="566928" cy="347472"/>
            </a:xfrm>
            <a:prstGeom prst="rect">
              <a:avLst/>
            </a:prstGeom>
            <a:noFill/>
            <a:ln w="38100" algn="ctr">
              <a:solidFill>
                <a:srgbClr val="2C6BD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D4E7950-ECD5-0CBC-FC18-97245FEA9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690" y="3972640"/>
              <a:ext cx="566928" cy="347472"/>
            </a:xfrm>
            <a:prstGeom prst="rect">
              <a:avLst/>
            </a:prstGeom>
            <a:noFill/>
            <a:ln w="38100" algn="ctr">
              <a:solidFill>
                <a:srgbClr val="2C6BD8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6403" tIns="38201" rIns="76403" bIns="38201" anchor="ctr"/>
            <a:lstStyle/>
            <a:p>
              <a:endParaRPr lang="en-US" sz="1350" dirty="0"/>
            </a:p>
          </p:txBody>
        </p:sp>
      </p:grpSp>
      <p:sp>
        <p:nvSpPr>
          <p:cNvPr id="74" name="Rounded Rectangular Callout 75">
            <a:extLst>
              <a:ext uri="{FF2B5EF4-FFF2-40B4-BE49-F238E27FC236}">
                <a16:creationId xmlns:a16="http://schemas.microsoft.com/office/drawing/2014/main" id="{C3DA1E5D-E078-7BEA-FEE1-CA230B056FFB}"/>
              </a:ext>
            </a:extLst>
          </p:cNvPr>
          <p:cNvSpPr/>
          <p:nvPr/>
        </p:nvSpPr>
        <p:spPr bwMode="auto">
          <a:xfrm flipH="1">
            <a:off x="1323738" y="3272124"/>
            <a:ext cx="1076563" cy="245174"/>
          </a:xfrm>
          <a:prstGeom prst="wedgeRoundRectCallout">
            <a:avLst>
              <a:gd name="adj1" fmla="val 7061"/>
              <a:gd name="adj2" fmla="val 8576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18288" rIns="0" bIns="18288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5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userID</a:t>
            </a:r>
            <a:endParaRPr lang="en-US" sz="1500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sp>
        <p:nvSpPr>
          <p:cNvPr id="75" name="Rounded Rectangular Callout 76">
            <a:extLst>
              <a:ext uri="{FF2B5EF4-FFF2-40B4-BE49-F238E27FC236}">
                <a16:creationId xmlns:a16="http://schemas.microsoft.com/office/drawing/2014/main" id="{00A5AEBA-2A35-1A6B-A6EA-A883C338A4E7}"/>
              </a:ext>
            </a:extLst>
          </p:cNvPr>
          <p:cNvSpPr/>
          <p:nvPr/>
        </p:nvSpPr>
        <p:spPr bwMode="auto">
          <a:xfrm flipH="1">
            <a:off x="1313964" y="4186524"/>
            <a:ext cx="1076563" cy="245174"/>
          </a:xfrm>
          <a:prstGeom prst="wedgeRoundRectCallout">
            <a:avLst>
              <a:gd name="adj1" fmla="val -8044"/>
              <a:gd name="adj2" fmla="val -10087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18288" rIns="0" bIns="18288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5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userName</a:t>
            </a:r>
            <a:endParaRPr lang="en-US" sz="1500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sp>
        <p:nvSpPr>
          <p:cNvPr id="78" name="Rounded Rectangular Callout 78">
            <a:extLst>
              <a:ext uri="{FF2B5EF4-FFF2-40B4-BE49-F238E27FC236}">
                <a16:creationId xmlns:a16="http://schemas.microsoft.com/office/drawing/2014/main" id="{689869A3-BA5E-8A7B-13D5-C65B5916BB8C}"/>
              </a:ext>
            </a:extLst>
          </p:cNvPr>
          <p:cNvSpPr/>
          <p:nvPr/>
        </p:nvSpPr>
        <p:spPr bwMode="auto">
          <a:xfrm flipH="1">
            <a:off x="2066330" y="4483704"/>
            <a:ext cx="1076563" cy="245174"/>
          </a:xfrm>
          <a:prstGeom prst="wedgeRoundRectCallout">
            <a:avLst>
              <a:gd name="adj1" fmla="val -8044"/>
              <a:gd name="adj2" fmla="val -10087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18288" rIns="0" bIns="18288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5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userPass</a:t>
            </a:r>
            <a:endParaRPr lang="en-US" sz="1500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142" name="table rows">
            <a:extLst>
              <a:ext uri="{FF2B5EF4-FFF2-40B4-BE49-F238E27FC236}">
                <a16:creationId xmlns:a16="http://schemas.microsoft.com/office/drawing/2014/main" id="{62534123-617F-44F2-EFE5-40F623F11B1B}"/>
              </a:ext>
            </a:extLst>
          </p:cNvPr>
          <p:cNvGrpSpPr/>
          <p:nvPr/>
        </p:nvGrpSpPr>
        <p:grpSpPr>
          <a:xfrm>
            <a:off x="3586030" y="2957101"/>
            <a:ext cx="3686440" cy="1367249"/>
            <a:chOff x="3460524" y="2938179"/>
            <a:chExt cx="3686440" cy="1367249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CB4595F-AD73-B9CF-0790-FC6A95E754B6}"/>
                </a:ext>
              </a:extLst>
            </p:cNvPr>
            <p:cNvSpPr/>
            <p:nvPr/>
          </p:nvSpPr>
          <p:spPr bwMode="auto">
            <a:xfrm>
              <a:off x="4098125" y="2939575"/>
              <a:ext cx="517467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userID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44E7C68-5DA8-538E-2105-5B74F7B88151}"/>
                </a:ext>
              </a:extLst>
            </p:cNvPr>
            <p:cNvSpPr/>
            <p:nvPr/>
          </p:nvSpPr>
          <p:spPr bwMode="auto">
            <a:xfrm>
              <a:off x="4617435" y="2939575"/>
              <a:ext cx="567044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userName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9AC5C61-D967-B28B-DB88-7C28CA3C8F30}"/>
                </a:ext>
              </a:extLst>
            </p:cNvPr>
            <p:cNvSpPr/>
            <p:nvPr/>
          </p:nvSpPr>
          <p:spPr bwMode="auto">
            <a:xfrm>
              <a:off x="5184479" y="2939575"/>
              <a:ext cx="567432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userPass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5019EFB-E5AF-E38D-142E-BBFFFB76B041}"/>
                </a:ext>
              </a:extLst>
            </p:cNvPr>
            <p:cNvSpPr/>
            <p:nvPr/>
          </p:nvSpPr>
          <p:spPr bwMode="auto">
            <a:xfrm>
              <a:off x="6319344" y="2939575"/>
              <a:ext cx="82762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lastLogin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2C0A3DA-CB58-11B3-01B2-8969135FD814}"/>
                </a:ext>
              </a:extLst>
            </p:cNvPr>
            <p:cNvSpPr/>
            <p:nvPr/>
          </p:nvSpPr>
          <p:spPr bwMode="auto">
            <a:xfrm>
              <a:off x="5751912" y="2939575"/>
              <a:ext cx="567432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hostname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C67C4AC-B19F-C60F-9ADE-8976644A64EA}"/>
                </a:ext>
              </a:extLst>
            </p:cNvPr>
            <p:cNvSpPr/>
            <p:nvPr/>
          </p:nvSpPr>
          <p:spPr bwMode="auto">
            <a:xfrm>
              <a:off x="4098125" y="3282475"/>
              <a:ext cx="517467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userID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B6B1C2D-B3BD-42C7-2544-CA9609BB982A}"/>
                </a:ext>
              </a:extLst>
            </p:cNvPr>
            <p:cNvSpPr/>
            <p:nvPr/>
          </p:nvSpPr>
          <p:spPr bwMode="auto">
            <a:xfrm>
              <a:off x="4617435" y="3282475"/>
              <a:ext cx="567044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userName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CB81CDF4-6AA4-DDF9-ED2C-899C7B198EBF}"/>
                </a:ext>
              </a:extLst>
            </p:cNvPr>
            <p:cNvSpPr/>
            <p:nvPr/>
          </p:nvSpPr>
          <p:spPr bwMode="auto">
            <a:xfrm>
              <a:off x="5184479" y="3282475"/>
              <a:ext cx="567432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userPass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843D16BD-D05E-BEE8-5A08-01001B3D6D5F}"/>
                </a:ext>
              </a:extLst>
            </p:cNvPr>
            <p:cNvSpPr/>
            <p:nvPr/>
          </p:nvSpPr>
          <p:spPr bwMode="auto">
            <a:xfrm>
              <a:off x="6319344" y="3282475"/>
              <a:ext cx="827620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lastLogin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37B7AAF6-75C9-8F16-9184-59B0C22ED260}"/>
                </a:ext>
              </a:extLst>
            </p:cNvPr>
            <p:cNvSpPr/>
            <p:nvPr/>
          </p:nvSpPr>
          <p:spPr bwMode="auto">
            <a:xfrm>
              <a:off x="5751912" y="3282475"/>
              <a:ext cx="567432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hostname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2DB8BD5-899A-7D8F-362A-69C0FB27B477}"/>
                </a:ext>
              </a:extLst>
            </p:cNvPr>
            <p:cNvSpPr/>
            <p:nvPr/>
          </p:nvSpPr>
          <p:spPr bwMode="auto">
            <a:xfrm>
              <a:off x="4098125" y="3618231"/>
              <a:ext cx="517467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userID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C276DEA-7876-2E50-296B-CF3CD9EE0DAB}"/>
                </a:ext>
              </a:extLst>
            </p:cNvPr>
            <p:cNvSpPr/>
            <p:nvPr/>
          </p:nvSpPr>
          <p:spPr bwMode="auto">
            <a:xfrm>
              <a:off x="4617435" y="3618231"/>
              <a:ext cx="567044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userName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E3413A83-8AF2-3AE7-9CC8-BAE873C6B753}"/>
                </a:ext>
              </a:extLst>
            </p:cNvPr>
            <p:cNvSpPr/>
            <p:nvPr/>
          </p:nvSpPr>
          <p:spPr bwMode="auto">
            <a:xfrm>
              <a:off x="5184479" y="3618231"/>
              <a:ext cx="567432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userPass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5AF8CFD-743A-8653-D573-477DE792108F}"/>
                </a:ext>
              </a:extLst>
            </p:cNvPr>
            <p:cNvSpPr/>
            <p:nvPr/>
          </p:nvSpPr>
          <p:spPr bwMode="auto">
            <a:xfrm>
              <a:off x="6319344" y="3618231"/>
              <a:ext cx="82762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lastLogin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8EA2955D-D95B-72E4-CEDE-CF4C903AB842}"/>
                </a:ext>
              </a:extLst>
            </p:cNvPr>
            <p:cNvSpPr/>
            <p:nvPr/>
          </p:nvSpPr>
          <p:spPr bwMode="auto">
            <a:xfrm>
              <a:off x="5751912" y="3618231"/>
              <a:ext cx="567432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hostname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FE8CC64-9CC9-F354-3D9B-205909ADD3EA}"/>
                </a:ext>
              </a:extLst>
            </p:cNvPr>
            <p:cNvSpPr/>
            <p:nvPr/>
          </p:nvSpPr>
          <p:spPr bwMode="auto">
            <a:xfrm>
              <a:off x="4098125" y="3961131"/>
              <a:ext cx="517467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userID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B6BBE50-D131-F673-373D-8FD25152EBDB}"/>
                </a:ext>
              </a:extLst>
            </p:cNvPr>
            <p:cNvSpPr/>
            <p:nvPr/>
          </p:nvSpPr>
          <p:spPr bwMode="auto">
            <a:xfrm>
              <a:off x="4617435" y="3961131"/>
              <a:ext cx="567044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userName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9AD7AE2-F865-D6F7-3EBC-2DB0F3EF300D}"/>
                </a:ext>
              </a:extLst>
            </p:cNvPr>
            <p:cNvSpPr/>
            <p:nvPr/>
          </p:nvSpPr>
          <p:spPr bwMode="auto">
            <a:xfrm>
              <a:off x="5184479" y="3961131"/>
              <a:ext cx="567432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userPass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4867239-F752-525F-BC12-7AF195567035}"/>
                </a:ext>
              </a:extLst>
            </p:cNvPr>
            <p:cNvSpPr/>
            <p:nvPr/>
          </p:nvSpPr>
          <p:spPr bwMode="auto">
            <a:xfrm>
              <a:off x="6319344" y="3961131"/>
              <a:ext cx="827620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lastLogin</a:t>
              </a:r>
              <a:endParaRPr lang="en-US" sz="1000" dirty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67F6953B-DF9D-C3C1-DBC1-B47796683029}"/>
                </a:ext>
              </a:extLst>
            </p:cNvPr>
            <p:cNvSpPr/>
            <p:nvPr/>
          </p:nvSpPr>
          <p:spPr bwMode="auto">
            <a:xfrm>
              <a:off x="5751912" y="3961131"/>
              <a:ext cx="567432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rPr>
                <a:t>hostname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879E594-89EF-3C22-6607-89D3BC5D1E55}"/>
                </a:ext>
              </a:extLst>
            </p:cNvPr>
            <p:cNvSpPr/>
            <p:nvPr/>
          </p:nvSpPr>
          <p:spPr>
            <a:xfrm>
              <a:off x="3460524" y="2938179"/>
              <a:ext cx="635757" cy="3474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100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A1DE578-10EA-38F3-CFD9-52E3FBF59FD2}"/>
                </a:ext>
              </a:extLst>
            </p:cNvPr>
            <p:cNvSpPr/>
            <p:nvPr/>
          </p:nvSpPr>
          <p:spPr>
            <a:xfrm>
              <a:off x="3460524" y="3285650"/>
              <a:ext cx="635757" cy="3474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100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DB12985C-E21D-2FF4-8514-F2A4F38444AB}"/>
                </a:ext>
              </a:extLst>
            </p:cNvPr>
            <p:cNvSpPr/>
            <p:nvPr/>
          </p:nvSpPr>
          <p:spPr>
            <a:xfrm>
              <a:off x="3460524" y="3621406"/>
              <a:ext cx="635757" cy="3474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100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4AC18D10-8DAF-90F7-123E-2E08BBCDBFB9}"/>
                </a:ext>
              </a:extLst>
            </p:cNvPr>
            <p:cNvSpPr/>
            <p:nvPr/>
          </p:nvSpPr>
          <p:spPr>
            <a:xfrm>
              <a:off x="3460524" y="3957956"/>
              <a:ext cx="635757" cy="3474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100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5FAC8BC-D52F-4C32-1246-E4A085713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70" y="2960497"/>
            <a:ext cx="525866" cy="1353312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4454B45-24E5-5E2D-094B-300D56FAD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336" y="2960497"/>
            <a:ext cx="559779" cy="1353312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7886E6B-1F90-E5A9-F550-E978E6C31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533" y="2960497"/>
            <a:ext cx="580653" cy="1353312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E6AE389-0C8C-1B11-CA10-74935DDE7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604" y="2960497"/>
            <a:ext cx="566109" cy="1353312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B082E28-4352-A8D8-F817-2D7244818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130" y="2960497"/>
            <a:ext cx="826107" cy="1353312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187" name="Rounded Rectangular Callout 80">
            <a:extLst>
              <a:ext uri="{FF2B5EF4-FFF2-40B4-BE49-F238E27FC236}">
                <a16:creationId xmlns:a16="http://schemas.microsoft.com/office/drawing/2014/main" id="{A5BC8867-8355-888F-975C-BFB1A455C90A}"/>
              </a:ext>
            </a:extLst>
          </p:cNvPr>
          <p:cNvSpPr/>
          <p:nvPr/>
        </p:nvSpPr>
        <p:spPr bwMode="auto">
          <a:xfrm flipH="1">
            <a:off x="2428637" y="3329274"/>
            <a:ext cx="1076563" cy="245174"/>
          </a:xfrm>
          <a:prstGeom prst="wedgeRoundRectCallout">
            <a:avLst>
              <a:gd name="adj1" fmla="val 37271"/>
              <a:gd name="adj2" fmla="val 8834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18288" rIns="0" bIns="18288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5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lastLogin</a:t>
            </a:r>
            <a:endParaRPr lang="en-US" sz="1500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69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8" grpId="1" animBg="1"/>
      <p:bldP spid="76" grpId="0" animBg="1"/>
      <p:bldP spid="77" grpId="0" animBg="1"/>
      <p:bldP spid="74" grpId="0" animBg="1"/>
      <p:bldP spid="75" grpId="0" animBg="1"/>
      <p:bldP spid="78" grpId="0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Announcements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Project 1 is due 9/29</a:t>
            </a:r>
          </a:p>
          <a:p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If you have not started, you are now behind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709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DSM: Tuple Identification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Choice #1: Fixed-length Offsets</a:t>
            </a:r>
          </a:p>
          <a:p>
            <a:pPr marL="342900" lvl="1"/>
            <a:r>
              <a:rPr lang="en-US" dirty="0"/>
              <a:t>Each value is the same length for an attribute.</a:t>
            </a:r>
          </a:p>
          <a:p>
            <a:endParaRPr lang="en-US" sz="1200" b="1" dirty="0"/>
          </a:p>
          <a:p>
            <a:r>
              <a:rPr lang="en-US" b="1" dirty="0"/>
              <a:t>Choice #2: Embedded Tuple Ids</a:t>
            </a:r>
          </a:p>
          <a:p>
            <a:pPr marL="342900" lvl="1"/>
            <a:r>
              <a:rPr lang="en-US" dirty="0"/>
              <a:t>Each value is stored with its tuple id in a column.</a:t>
            </a:r>
          </a:p>
          <a:p>
            <a:pPr marL="342900" lvl="1"/>
            <a:endParaRPr lang="en-US" dirty="0"/>
          </a:p>
        </p:txBody>
      </p:sp>
      <p:sp>
        <p:nvSpPr>
          <p:cNvPr id="172" name="Text Box 4"/>
          <p:cNvSpPr txBox="1">
            <a:spLocks noChangeArrowheads="1"/>
          </p:cNvSpPr>
          <p:nvPr/>
        </p:nvSpPr>
        <p:spPr bwMode="auto">
          <a:xfrm>
            <a:off x="1066800" y="3312555"/>
            <a:ext cx="3017520" cy="16213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173" name="TextBox 15"/>
          <p:cNvSpPr txBox="1">
            <a:spLocks noChangeArrowheads="1"/>
          </p:cNvSpPr>
          <p:nvPr/>
        </p:nvSpPr>
        <p:spPr bwMode="auto">
          <a:xfrm>
            <a:off x="1063526" y="2952750"/>
            <a:ext cx="1937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rimson Text" pitchFamily="2" charset="0"/>
                <a:cs typeface="+mn-cs"/>
              </a:rPr>
              <a:t>Offsets</a:t>
            </a:r>
          </a:p>
        </p:txBody>
      </p:sp>
      <p:grpSp>
        <p:nvGrpSpPr>
          <p:cNvPr id="287" name="Group 286"/>
          <p:cNvGrpSpPr/>
          <p:nvPr/>
        </p:nvGrpSpPr>
        <p:grpSpPr>
          <a:xfrm>
            <a:off x="1220906" y="3427785"/>
            <a:ext cx="2045316" cy="1374279"/>
            <a:chOff x="339382" y="3176705"/>
            <a:chExt cx="2045316" cy="1374279"/>
          </a:xfrm>
        </p:grpSpPr>
        <p:grpSp>
          <p:nvGrpSpPr>
            <p:cNvPr id="237" name="Group 236"/>
            <p:cNvGrpSpPr/>
            <p:nvPr/>
          </p:nvGrpSpPr>
          <p:grpSpPr>
            <a:xfrm>
              <a:off x="339382" y="3451025"/>
              <a:ext cx="115416" cy="1099959"/>
              <a:chOff x="348435" y="2841425"/>
              <a:chExt cx="115416" cy="1099959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348435" y="2841425"/>
                <a:ext cx="115416" cy="27699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48435" y="3115745"/>
                <a:ext cx="115416" cy="27699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48435" y="3390065"/>
                <a:ext cx="115416" cy="27699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348435" y="3664385"/>
                <a:ext cx="115416" cy="276999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3</a:t>
                </a: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82331" y="3176705"/>
              <a:ext cx="1802367" cy="1372939"/>
              <a:chOff x="582331" y="2567105"/>
              <a:chExt cx="1802367" cy="1372939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582446" y="2567105"/>
                <a:ext cx="36576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36576" rIns="4572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582331" y="284276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582331" y="311842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582331" y="339140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582331" y="366572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061277" y="2567105"/>
                <a:ext cx="36576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36576" rIns="4572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B</a:t>
                </a: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061277" y="284276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1061277" y="311842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1061277" y="339140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1061277" y="366572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1540108" y="2567105"/>
                <a:ext cx="36576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36576" rIns="4572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C</a:t>
                </a: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1540108" y="284276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540108" y="311842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1540108" y="339140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1540108" y="366572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2018938" y="2567105"/>
                <a:ext cx="36576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36576" rIns="4572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D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2018938" y="284276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2018938" y="311842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2018938" y="339140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018938" y="3665724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sp>
        <p:nvSpPr>
          <p:cNvPr id="238" name="Text Box 4"/>
          <p:cNvSpPr txBox="1">
            <a:spLocks noChangeArrowheads="1"/>
          </p:cNvSpPr>
          <p:nvPr/>
        </p:nvSpPr>
        <p:spPr bwMode="auto">
          <a:xfrm>
            <a:off x="4880072" y="3312555"/>
            <a:ext cx="3017520" cy="16213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239" name="TextBox 15"/>
          <p:cNvSpPr txBox="1">
            <a:spLocks noChangeArrowheads="1"/>
          </p:cNvSpPr>
          <p:nvPr/>
        </p:nvSpPr>
        <p:spPr bwMode="auto">
          <a:xfrm>
            <a:off x="4876800" y="2952750"/>
            <a:ext cx="1937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rimson Text" pitchFamily="2" charset="0"/>
                <a:cs typeface="+mn-cs"/>
              </a:rPr>
              <a:t>Embedded Ids</a:t>
            </a:r>
          </a:p>
        </p:txBody>
      </p:sp>
      <p:grpSp>
        <p:nvGrpSpPr>
          <p:cNvPr id="290" name="Group 289"/>
          <p:cNvGrpSpPr/>
          <p:nvPr/>
        </p:nvGrpSpPr>
        <p:grpSpPr>
          <a:xfrm>
            <a:off x="4993448" y="3427785"/>
            <a:ext cx="2790768" cy="1372939"/>
            <a:chOff x="4999615" y="3186232"/>
            <a:chExt cx="2790768" cy="1372939"/>
          </a:xfrm>
        </p:grpSpPr>
        <p:grpSp>
          <p:nvGrpSpPr>
            <p:cNvPr id="282" name="Group 281"/>
            <p:cNvGrpSpPr/>
            <p:nvPr/>
          </p:nvGrpSpPr>
          <p:grpSpPr>
            <a:xfrm>
              <a:off x="4999615" y="3186232"/>
              <a:ext cx="627468" cy="1372939"/>
              <a:chOff x="4913634" y="3186232"/>
              <a:chExt cx="627468" cy="1372939"/>
            </a:xfrm>
          </p:grpSpPr>
          <p:sp>
            <p:nvSpPr>
              <p:cNvPr id="246" name="Rectangle 245"/>
              <p:cNvSpPr/>
              <p:nvPr/>
            </p:nvSpPr>
            <p:spPr>
              <a:xfrm>
                <a:off x="5175342" y="3186232"/>
                <a:ext cx="36576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36576" rIns="4572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5175342" y="346189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5175342" y="373755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5175342" y="401053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5175342" y="428485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4913750" y="346189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4913635" y="373755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4913634" y="401053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4913634" y="428485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3</a:t>
                </a: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5720601" y="3186232"/>
              <a:ext cx="627581" cy="1372939"/>
              <a:chOff x="5729958" y="3186232"/>
              <a:chExt cx="627581" cy="1372939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5991779" y="3186232"/>
                <a:ext cx="36576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36576" rIns="4572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B</a:t>
                </a: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5991779" y="346189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5991779" y="373755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5991779" y="401053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5991779" y="428485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5730074" y="346189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5729959" y="373755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5729958" y="401053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5729958" y="428485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3</a:t>
                </a:r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>
              <a:off x="6441700" y="3186232"/>
              <a:ext cx="627583" cy="1372939"/>
              <a:chOff x="6513587" y="3186232"/>
              <a:chExt cx="627583" cy="1372939"/>
            </a:xfrm>
          </p:grpSpPr>
          <p:sp>
            <p:nvSpPr>
              <p:cNvPr id="256" name="Rectangle 255"/>
              <p:cNvSpPr/>
              <p:nvPr/>
            </p:nvSpPr>
            <p:spPr>
              <a:xfrm>
                <a:off x="6775410" y="3186232"/>
                <a:ext cx="36576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36576" rIns="4572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C</a:t>
                </a:r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6775410" y="346189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6775410" y="373755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6775410" y="401053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6775410" y="428485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6513703" y="346189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6513588" y="373755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6513587" y="401053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6513587" y="428485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3</a:t>
                </a:r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7162800" y="3186232"/>
              <a:ext cx="627583" cy="1372939"/>
              <a:chOff x="7449617" y="3186232"/>
              <a:chExt cx="627583" cy="1372939"/>
            </a:xfrm>
          </p:grpSpPr>
          <p:sp>
            <p:nvSpPr>
              <p:cNvPr id="261" name="Rectangle 260"/>
              <p:cNvSpPr/>
              <p:nvPr/>
            </p:nvSpPr>
            <p:spPr>
              <a:xfrm>
                <a:off x="7711440" y="3186232"/>
                <a:ext cx="36576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36576" rIns="4572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D</a:t>
                </a: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711440" y="346189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711440" y="373755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711440" y="401053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711440" y="4284851"/>
                <a:ext cx="36576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433F"/>
                  </a:solidFill>
                  <a:effectLst/>
                  <a:uLnTx/>
                  <a:uFillTx/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7449733" y="346189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7449618" y="373755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7449617" y="401053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7449617" y="4284851"/>
                <a:ext cx="261707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Inconsolata" panose="00000509000000000000" pitchFamily="49" charset="0"/>
                    <a:ea typeface="+mn-ea"/>
                    <a:cs typeface="Consolas" pitchFamily="49" charset="0"/>
                  </a:rPr>
                  <a:t>3</a:t>
                </a:r>
              </a:p>
            </p:txBody>
          </p:sp>
        </p:grpSp>
      </p:grp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11D4D709-3943-BE65-4B89-2B0C072BFDB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22B4CF-44C5-5E68-7840-FC3E58F8409D}"/>
              </a:ext>
            </a:extLst>
          </p:cNvPr>
          <p:cNvGrpSpPr/>
          <p:nvPr/>
        </p:nvGrpSpPr>
        <p:grpSpPr>
          <a:xfrm>
            <a:off x="182880" y="1710892"/>
            <a:ext cx="948978" cy="1318058"/>
            <a:chOff x="89391" y="3074670"/>
            <a:chExt cx="948978" cy="1318058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E7F08FD-5B41-90EF-5CC8-69D33D862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43840" y="3074670"/>
              <a:ext cx="640080" cy="64008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8DD3CB-5B2F-F01B-BB6B-A0E0DBBAE8E3}"/>
                </a:ext>
              </a:extLst>
            </p:cNvPr>
            <p:cNvSpPr txBox="1"/>
            <p:nvPr/>
          </p:nvSpPr>
          <p:spPr>
            <a:xfrm>
              <a:off x="89391" y="3783330"/>
              <a:ext cx="948978" cy="6093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>
                  <a:solidFill>
                    <a:srgbClr val="EF3E42"/>
                  </a:solidFill>
                  <a:latin typeface="Museo Sans 700" panose="02000000000000000000" pitchFamily="50" charset="0"/>
                </a:defRPr>
              </a:lvl1pPr>
            </a:lstStyle>
            <a:p>
              <a: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Don't</a:t>
              </a:r>
              <a:b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</a:br>
              <a:r>
                <a:rPr lang="en-US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Do This!</a:t>
              </a:r>
            </a:p>
          </p:txBody>
        </p:sp>
      </p:grpSp>
      <p:sp>
        <p:nvSpPr>
          <p:cNvPr id="8" name="Right Arrow 6">
            <a:extLst>
              <a:ext uri="{FF2B5EF4-FFF2-40B4-BE49-F238E27FC236}">
                <a16:creationId xmlns:a16="http://schemas.microsoft.com/office/drawing/2014/main" id="{8B4B20FF-B1C1-4904-4B53-0A28CD5149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6896" y="1886152"/>
            <a:ext cx="329565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45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4E673B-B553-E43E-C08A-A8F0E885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DSM: Variable-length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F5A0E-B952-24F5-F5E2-D99E6C16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Padding variable-length fields to ensure they are fixed-length is wasteful, especially for large attributes.</a:t>
            </a:r>
          </a:p>
          <a:p>
            <a:endParaRPr lang="en-US" sz="1200" dirty="0"/>
          </a:p>
          <a:p>
            <a:r>
              <a:rPr lang="en-US" dirty="0"/>
              <a:t>A better approach is to use </a:t>
            </a:r>
            <a:r>
              <a:rPr lang="en-US" b="1" i="1" dirty="0"/>
              <a:t>dictionary compression</a:t>
            </a:r>
            <a:r>
              <a:rPr lang="en-US" dirty="0"/>
              <a:t> to convert repetitive variable-length data into fixed-length values (typically 32-bit integers).</a:t>
            </a:r>
          </a:p>
          <a:p>
            <a:pPr lvl="1"/>
            <a:r>
              <a:rPr lang="en-US" dirty="0"/>
              <a:t>More on this later in this lecture…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3FD6223-644E-CF6C-6B3D-C9BAE1289F9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83431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 Storage Model (DSM)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Advantages</a:t>
            </a:r>
          </a:p>
          <a:p>
            <a:pPr lvl="1"/>
            <a:r>
              <a:rPr lang="en-US" dirty="0"/>
              <a:t>Reduces the amount wasted I/O per query because the DBMS only reads the data that it needs.</a:t>
            </a:r>
          </a:p>
          <a:p>
            <a:pPr lvl="1"/>
            <a:r>
              <a:rPr lang="en-US" dirty="0"/>
              <a:t>Faster query processing because of increased locality and cached data reuse (</a:t>
            </a:r>
            <a:r>
              <a:rPr lang="en-US" dirty="0">
                <a:hlinkClick r:id="rId3"/>
              </a:rPr>
              <a:t>Lecture #13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Better data compression.</a:t>
            </a:r>
          </a:p>
          <a:p>
            <a:endParaRPr lang="en-US" sz="1200" dirty="0"/>
          </a:p>
          <a:p>
            <a:r>
              <a:rPr lang="en-US" b="1" dirty="0"/>
              <a:t>Disadvantages</a:t>
            </a:r>
          </a:p>
          <a:p>
            <a:pPr lvl="1"/>
            <a:r>
              <a:rPr lang="en-US" dirty="0"/>
              <a:t>Slow for point queries, inserts, updates, and deletes because of tuple splitting/stitching/reorganization.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3C31A766-05C0-4E47-1AC3-B648F8D8954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6123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059D-95E6-D279-26FA-151FE3CA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1A83A0-B146-931E-FB2A-548476BAA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OLAP queries almost never access a single column in a table by itself.</a:t>
            </a:r>
          </a:p>
          <a:p>
            <a:pPr lvl="1"/>
            <a:r>
              <a:rPr lang="en-US" dirty="0"/>
              <a:t>At some point during query execution, the DBMS must get other columns and stitch the original tuple back together.</a:t>
            </a:r>
          </a:p>
          <a:p>
            <a:r>
              <a:rPr lang="en-US" dirty="0"/>
              <a:t>But we still need to store data in a columnar format to get the storage + execution benefits.</a:t>
            </a:r>
          </a:p>
          <a:p>
            <a:endParaRPr lang="en-US" sz="1200" dirty="0"/>
          </a:p>
          <a:p>
            <a:r>
              <a:rPr lang="en-US" dirty="0"/>
              <a:t>We need columnar scheme that still stores attributes separately but keeps the data for each tuple physically close to each other…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CE4B6473-E7BC-65C9-EB38-1BEBAC198A9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209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E841DC-165A-7B33-54CB-C8B28ADB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 Storage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4E829-D45D-B715-2FA1-3A702C2E3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Partition Attributes Across</a:t>
            </a:r>
            <a:r>
              <a:rPr lang="en-US" dirty="0"/>
              <a:t> (PAX) is a hybrid storage model that vertically partitions attributes within a database page.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hlinkClick r:id="rId3"/>
              </a:rPr>
              <a:t>Parquet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ORC</a:t>
            </a:r>
            <a:r>
              <a:rPr lang="en-US" dirty="0"/>
              <a:t>, and </a:t>
            </a:r>
            <a:r>
              <a:rPr lang="en-US" dirty="0">
                <a:hlinkClick r:id="rId5"/>
              </a:rPr>
              <a:t>Arrow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The goal is to get the benefit of </a:t>
            </a:r>
            <a:r>
              <a:rPr lang="en-US" u="sng" dirty="0"/>
              <a:t>faster processing</a:t>
            </a:r>
            <a:r>
              <a:rPr lang="en-US" dirty="0"/>
              <a:t> on columnar storage while retaining the </a:t>
            </a:r>
            <a:r>
              <a:rPr lang="en-US" u="sng" dirty="0"/>
              <a:t>spatial locality</a:t>
            </a:r>
            <a:r>
              <a:rPr lang="en-US" dirty="0"/>
              <a:t> benefits of row storage.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7A3A49C7-6798-2AA2-2A6D-F82153317F6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pic>
        <p:nvPicPr>
          <p:cNvPr id="7" name="Picture 6" descr="A close-up of a paper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4F97DD9C-341F-1224-B16C-043EBAD3A46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622" y="971550"/>
            <a:ext cx="2826328" cy="3657600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0438037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PAX: Physical Organization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71550"/>
            <a:ext cx="4907280" cy="3657600"/>
          </a:xfrm>
        </p:spPr>
        <p:txBody>
          <a:bodyPr/>
          <a:lstStyle/>
          <a:p>
            <a:r>
              <a:rPr lang="en-US" dirty="0"/>
              <a:t>Horizontally partition data into </a:t>
            </a:r>
            <a:r>
              <a:rPr lang="en-US" b="1" i="1" dirty="0"/>
              <a:t>row groups</a:t>
            </a:r>
            <a:r>
              <a:rPr lang="en-US" dirty="0"/>
              <a:t>. Then vertically partition their attributes into </a:t>
            </a:r>
            <a:r>
              <a:rPr lang="en-US" b="1" i="1" dirty="0"/>
              <a:t>column chunks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Global meta-data directory contains offsets to the file's row groups.</a:t>
            </a:r>
          </a:p>
          <a:p>
            <a:pPr lvl="1"/>
            <a:r>
              <a:rPr lang="en-US" dirty="0"/>
              <a:t>This is stored in the footer if the file is immutable (Parquet, Orc).</a:t>
            </a:r>
          </a:p>
          <a:p>
            <a:endParaRPr lang="en-US" sz="1200" dirty="0"/>
          </a:p>
          <a:p>
            <a:r>
              <a:rPr lang="en-US" dirty="0"/>
              <a:t>Each row group contains its own meta-data header about its contents.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4" name="magnet" hidden="1">
            <a:extLst>
              <a:ext uri="{FF2B5EF4-FFF2-40B4-BE49-F238E27FC236}">
                <a16:creationId xmlns:a16="http://schemas.microsoft.com/office/drawing/2014/main" id="{73EE5173-0646-36AC-89CB-2629B35C00F7}"/>
              </a:ext>
            </a:extLst>
          </p:cNvPr>
          <p:cNvSpPr/>
          <p:nvPr/>
        </p:nvSpPr>
        <p:spPr>
          <a:xfrm rot="16200000">
            <a:off x="6278880" y="3564824"/>
            <a:ext cx="91440" cy="91440"/>
          </a:xfrm>
          <a:prstGeom prst="rect">
            <a:avLst/>
          </a:prstGeom>
          <a:solidFill>
            <a:srgbClr val="EF3E4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anchor="ctr"/>
          <a:lstStyle/>
          <a:p>
            <a:pPr algn="ctr"/>
            <a:endParaRPr lang="en-US" sz="2000" b="1" dirty="0">
              <a:solidFill>
                <a:schemeClr val="bg1"/>
              </a:solidFill>
              <a:latin typeface="Proxima Nova Rg" panose="02000506030000020004" pitchFamily="50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8C81AA4-1B31-0942-C8CA-CC6A63D19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560" y="1002030"/>
            <a:ext cx="1737360" cy="16157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C529C1-5224-4D3F-5263-1C0A8DE36D04}"/>
              </a:ext>
            </a:extLst>
          </p:cNvPr>
          <p:cNvGrpSpPr/>
          <p:nvPr/>
        </p:nvGrpSpPr>
        <p:grpSpPr>
          <a:xfrm>
            <a:off x="6865620" y="1088218"/>
            <a:ext cx="1539240" cy="1443324"/>
            <a:chOff x="6248400" y="1558659"/>
            <a:chExt cx="1539240" cy="14433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639BC4-4ECC-8455-9285-684165B3FBD3}"/>
                </a:ext>
              </a:extLst>
            </p:cNvPr>
            <p:cNvGrpSpPr/>
            <p:nvPr/>
          </p:nvGrpSpPr>
          <p:grpSpPr>
            <a:xfrm>
              <a:off x="6743700" y="1558659"/>
              <a:ext cx="365760" cy="1443324"/>
              <a:chOff x="6248400" y="1572180"/>
              <a:chExt cx="365760" cy="144332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7370507-B237-3D61-3AB5-BF94190C3EE4}"/>
                  </a:ext>
                </a:extLst>
              </p:cNvPr>
              <p:cNvSpPr/>
              <p:nvPr/>
            </p:nvSpPr>
            <p:spPr>
              <a:xfrm>
                <a:off x="6248400" y="1572180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b0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8D3D4BA-8C0B-B210-425F-FA7F8E002934}"/>
                  </a:ext>
                </a:extLst>
              </p:cNvPr>
              <p:cNvSpPr/>
              <p:nvPr/>
            </p:nvSpPr>
            <p:spPr>
              <a:xfrm>
                <a:off x="6248400" y="1824269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b1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ABE6E7F-16A2-6FE9-05F2-A8E249D424E8}"/>
                  </a:ext>
                </a:extLst>
              </p:cNvPr>
              <p:cNvSpPr/>
              <p:nvPr/>
            </p:nvSpPr>
            <p:spPr>
              <a:xfrm>
                <a:off x="6248400" y="2076358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b2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42FA3F9-2FAE-1A5F-2F5D-44AB14D89E76}"/>
                  </a:ext>
                </a:extLst>
              </p:cNvPr>
              <p:cNvSpPr/>
              <p:nvPr/>
            </p:nvSpPr>
            <p:spPr>
              <a:xfrm>
                <a:off x="6248400" y="2328447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b3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A09C691-7E9E-11DB-8C24-0B55277ECBE8}"/>
                  </a:ext>
                </a:extLst>
              </p:cNvPr>
              <p:cNvSpPr/>
              <p:nvPr/>
            </p:nvSpPr>
            <p:spPr>
              <a:xfrm>
                <a:off x="6248400" y="2580536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b4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57702C2-5243-4BCB-BE34-461CFD3A0488}"/>
                  </a:ext>
                </a:extLst>
              </p:cNvPr>
              <p:cNvSpPr/>
              <p:nvPr/>
            </p:nvSpPr>
            <p:spPr>
              <a:xfrm>
                <a:off x="6248400" y="2832624"/>
                <a:ext cx="365760" cy="18288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b5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20FA47-C7C1-80E9-F6B2-2935094138AF}"/>
                </a:ext>
              </a:extLst>
            </p:cNvPr>
            <p:cNvGrpSpPr/>
            <p:nvPr/>
          </p:nvGrpSpPr>
          <p:grpSpPr>
            <a:xfrm>
              <a:off x="6248400" y="1558659"/>
              <a:ext cx="365760" cy="1443324"/>
              <a:chOff x="6248400" y="1572180"/>
              <a:chExt cx="365760" cy="144332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3048985-907F-2108-0621-E445DDFB6368}"/>
                  </a:ext>
                </a:extLst>
              </p:cNvPr>
              <p:cNvSpPr/>
              <p:nvPr/>
            </p:nvSpPr>
            <p:spPr>
              <a:xfrm>
                <a:off x="6248400" y="1572180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a0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3932A60-1740-3D5D-D6E5-D825A0A946EA}"/>
                  </a:ext>
                </a:extLst>
              </p:cNvPr>
              <p:cNvSpPr/>
              <p:nvPr/>
            </p:nvSpPr>
            <p:spPr>
              <a:xfrm>
                <a:off x="6248400" y="1824269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a1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6356825-8F85-9B58-6BF4-892E863C3564}"/>
                  </a:ext>
                </a:extLst>
              </p:cNvPr>
              <p:cNvSpPr/>
              <p:nvPr/>
            </p:nvSpPr>
            <p:spPr>
              <a:xfrm>
                <a:off x="6248400" y="2076358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a2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CAA517B-F870-DCDF-6D80-B61C0279792E}"/>
                  </a:ext>
                </a:extLst>
              </p:cNvPr>
              <p:cNvSpPr/>
              <p:nvPr/>
            </p:nvSpPr>
            <p:spPr>
              <a:xfrm>
                <a:off x="6248400" y="2328447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a3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48760D6-C865-4266-3ADD-63E83F6CB825}"/>
                  </a:ext>
                </a:extLst>
              </p:cNvPr>
              <p:cNvSpPr/>
              <p:nvPr/>
            </p:nvSpPr>
            <p:spPr>
              <a:xfrm>
                <a:off x="6248400" y="2580536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a4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43C9D7A-6FC1-8B02-16F3-EE54AE4AFCB3}"/>
                  </a:ext>
                </a:extLst>
              </p:cNvPr>
              <p:cNvSpPr/>
              <p:nvPr/>
            </p:nvSpPr>
            <p:spPr>
              <a:xfrm>
                <a:off x="6248400" y="2832624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a5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25E3341-D10E-CF00-826B-9DE98546ECE6}"/>
                </a:ext>
              </a:extLst>
            </p:cNvPr>
            <p:cNvGrpSpPr/>
            <p:nvPr/>
          </p:nvGrpSpPr>
          <p:grpSpPr>
            <a:xfrm>
              <a:off x="7239000" y="1558659"/>
              <a:ext cx="548640" cy="1443324"/>
              <a:chOff x="6248400" y="1572180"/>
              <a:chExt cx="365760" cy="1443324"/>
            </a:xfrm>
            <a:solidFill>
              <a:schemeClr val="bg1">
                <a:lumMod val="65000"/>
              </a:schemeClr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759D3AC-A493-D659-878D-BC77D50D56BA}"/>
                  </a:ext>
                </a:extLst>
              </p:cNvPr>
              <p:cNvSpPr/>
              <p:nvPr/>
            </p:nvSpPr>
            <p:spPr>
              <a:xfrm>
                <a:off x="6248400" y="1572180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c0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A0056A4-BD9F-411A-66E9-E79A628FDDD1}"/>
                  </a:ext>
                </a:extLst>
              </p:cNvPr>
              <p:cNvSpPr/>
              <p:nvPr/>
            </p:nvSpPr>
            <p:spPr>
              <a:xfrm>
                <a:off x="6248400" y="1824269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c1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C742B31-6DE2-AC51-DFAF-9917C0CD1CAB}"/>
                  </a:ext>
                </a:extLst>
              </p:cNvPr>
              <p:cNvSpPr/>
              <p:nvPr/>
            </p:nvSpPr>
            <p:spPr>
              <a:xfrm>
                <a:off x="6248400" y="2076358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c2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A7EA4A5-0297-7AE8-8943-F981C6FF352E}"/>
                  </a:ext>
                </a:extLst>
              </p:cNvPr>
              <p:cNvSpPr/>
              <p:nvPr/>
            </p:nvSpPr>
            <p:spPr>
              <a:xfrm>
                <a:off x="6248400" y="2328447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c3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3EDFAC8-4286-D95C-CCBA-5EAB0F5BC1C0}"/>
                  </a:ext>
                </a:extLst>
              </p:cNvPr>
              <p:cNvSpPr/>
              <p:nvPr/>
            </p:nvSpPr>
            <p:spPr>
              <a:xfrm>
                <a:off x="6248400" y="2580536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c4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1EA75A-0964-CBC3-E96C-F8B396202157}"/>
                  </a:ext>
                </a:extLst>
              </p:cNvPr>
              <p:cNvSpPr/>
              <p:nvPr/>
            </p:nvSpPr>
            <p:spPr>
              <a:xfrm>
                <a:off x="6248400" y="2832624"/>
                <a:ext cx="365760" cy="18288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latin typeface="Inconsolata" panose="00000509000000000000" pitchFamily="49" charset="0"/>
                    <a:cs typeface="Consolas" pitchFamily="49" charset="0"/>
                  </a:rPr>
                  <a:t>c5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6971C1A-742C-3695-5831-052B4C98C631}"/>
              </a:ext>
            </a:extLst>
          </p:cNvPr>
          <p:cNvGrpSpPr/>
          <p:nvPr/>
        </p:nvGrpSpPr>
        <p:grpSpPr>
          <a:xfrm>
            <a:off x="5943600" y="1088218"/>
            <a:ext cx="731520" cy="1443324"/>
            <a:chOff x="6248400" y="1572180"/>
            <a:chExt cx="365760" cy="1443324"/>
          </a:xfrm>
          <a:noFill/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DDA4174-72A4-F6C9-9674-10AEFCDA0238}"/>
                </a:ext>
              </a:extLst>
            </p:cNvPr>
            <p:cNvSpPr/>
            <p:nvPr/>
          </p:nvSpPr>
          <p:spPr>
            <a:xfrm>
              <a:off x="6248400" y="1572180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Row #0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9534737-0FA6-D350-F44E-AF5D8E404B63}"/>
                </a:ext>
              </a:extLst>
            </p:cNvPr>
            <p:cNvSpPr/>
            <p:nvPr/>
          </p:nvSpPr>
          <p:spPr>
            <a:xfrm>
              <a:off x="6248400" y="1824269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Row #1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BE87F28-FA4C-9685-5B77-19E915CE32CE}"/>
                </a:ext>
              </a:extLst>
            </p:cNvPr>
            <p:cNvSpPr/>
            <p:nvPr/>
          </p:nvSpPr>
          <p:spPr>
            <a:xfrm>
              <a:off x="6248400" y="2076358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Row #2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E063C64-A0E2-2239-96A7-E14CFC4DD5E9}"/>
                </a:ext>
              </a:extLst>
            </p:cNvPr>
            <p:cNvSpPr/>
            <p:nvPr/>
          </p:nvSpPr>
          <p:spPr>
            <a:xfrm>
              <a:off x="6248400" y="2328447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Row #3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C45E383-A94E-77CD-FF78-0657A0A1772B}"/>
                </a:ext>
              </a:extLst>
            </p:cNvPr>
            <p:cNvSpPr/>
            <p:nvPr/>
          </p:nvSpPr>
          <p:spPr>
            <a:xfrm>
              <a:off x="6248400" y="2580536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Row #4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A614D30-13B5-E3CD-287A-6C84BC599148}"/>
                </a:ext>
              </a:extLst>
            </p:cNvPr>
            <p:cNvSpPr/>
            <p:nvPr/>
          </p:nvSpPr>
          <p:spPr>
            <a:xfrm>
              <a:off x="6248400" y="2832624"/>
              <a:ext cx="365760" cy="18288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Row #5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C2AA55E-2667-5EE9-0DD8-8CD30EE5E84B}"/>
              </a:ext>
            </a:extLst>
          </p:cNvPr>
          <p:cNvGrpSpPr/>
          <p:nvPr/>
        </p:nvGrpSpPr>
        <p:grpSpPr>
          <a:xfrm>
            <a:off x="6819900" y="819150"/>
            <a:ext cx="1539240" cy="182880"/>
            <a:chOff x="6697980" y="1306570"/>
            <a:chExt cx="1539240" cy="18288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E087FFB-F6FA-9076-F165-60E45AF3FB49}"/>
                </a:ext>
              </a:extLst>
            </p:cNvPr>
            <p:cNvSpPr/>
            <p:nvPr/>
          </p:nvSpPr>
          <p:spPr>
            <a:xfrm>
              <a:off x="6697980" y="1306570"/>
              <a:ext cx="457200" cy="182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Col</a:t>
              </a:r>
              <a:r>
                <a:rPr lang="en-US" sz="1200" b="1" spc="-300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 </a:t>
              </a:r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A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D3A4EB0-AA9A-7DC4-96EA-01D27472F414}"/>
                </a:ext>
              </a:extLst>
            </p:cNvPr>
            <p:cNvSpPr/>
            <p:nvPr/>
          </p:nvSpPr>
          <p:spPr>
            <a:xfrm>
              <a:off x="7193280" y="1306570"/>
              <a:ext cx="457200" cy="182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Col</a:t>
              </a:r>
              <a:r>
                <a:rPr lang="en-US" sz="1200" b="1" spc="-300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 </a:t>
              </a:r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B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CF5D0E-A993-7CDD-15FA-4611FECFDAC6}"/>
                </a:ext>
              </a:extLst>
            </p:cNvPr>
            <p:cNvSpPr/>
            <p:nvPr/>
          </p:nvSpPr>
          <p:spPr>
            <a:xfrm>
              <a:off x="7780020" y="1306570"/>
              <a:ext cx="457200" cy="1828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Col</a:t>
              </a:r>
              <a:r>
                <a:rPr lang="en-US" sz="1200" b="1" spc="-300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 </a:t>
              </a:r>
              <a:r>
                <a:rPr lang="en-US" sz="1200" b="1" dirty="0">
                  <a:solidFill>
                    <a:srgbClr val="44433F"/>
                  </a:solidFill>
                  <a:latin typeface="Inconsolata" panose="00000509000000000000" pitchFamily="49" charset="0"/>
                  <a:cs typeface="Consolas" pitchFamily="49" charset="0"/>
                </a:rPr>
                <a:t>C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F83B3E-0089-8CCF-386E-78AFA466BC21}"/>
              </a:ext>
            </a:extLst>
          </p:cNvPr>
          <p:cNvGrpSpPr/>
          <p:nvPr/>
        </p:nvGrpSpPr>
        <p:grpSpPr>
          <a:xfrm>
            <a:off x="6819900" y="1064789"/>
            <a:ext cx="1638300" cy="743564"/>
            <a:chOff x="6819900" y="1047750"/>
            <a:chExt cx="1638300" cy="757787"/>
          </a:xfrm>
        </p:grpSpPr>
        <p:sp>
          <p:nvSpPr>
            <p:cNvPr id="68" name="Highlight Box">
              <a:extLst>
                <a:ext uri="{FF2B5EF4-FFF2-40B4-BE49-F238E27FC236}">
                  <a16:creationId xmlns:a16="http://schemas.microsoft.com/office/drawing/2014/main" id="{F95887D9-AB7E-0C80-03B5-2EE1AD65BAB4}"/>
                </a:ext>
              </a:extLst>
            </p:cNvPr>
            <p:cNvSpPr/>
            <p:nvPr/>
          </p:nvSpPr>
          <p:spPr>
            <a:xfrm>
              <a:off x="6819900" y="1047750"/>
              <a:ext cx="457200" cy="757787"/>
            </a:xfrm>
            <a:prstGeom prst="roundRect">
              <a:avLst>
                <a:gd name="adj" fmla="val 4675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Highlight Box">
              <a:extLst>
                <a:ext uri="{FF2B5EF4-FFF2-40B4-BE49-F238E27FC236}">
                  <a16:creationId xmlns:a16="http://schemas.microsoft.com/office/drawing/2014/main" id="{15DAD101-9CBA-8283-5473-4F9B09FBD79F}"/>
                </a:ext>
              </a:extLst>
            </p:cNvPr>
            <p:cNvSpPr/>
            <p:nvPr/>
          </p:nvSpPr>
          <p:spPr>
            <a:xfrm>
              <a:off x="7319010" y="1047750"/>
              <a:ext cx="457200" cy="757787"/>
            </a:xfrm>
            <a:prstGeom prst="roundRect">
              <a:avLst>
                <a:gd name="adj" fmla="val 4675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Highlight Box">
              <a:extLst>
                <a:ext uri="{FF2B5EF4-FFF2-40B4-BE49-F238E27FC236}">
                  <a16:creationId xmlns:a16="http://schemas.microsoft.com/office/drawing/2014/main" id="{D3DF7542-1854-F600-808B-F623BAB40112}"/>
                </a:ext>
              </a:extLst>
            </p:cNvPr>
            <p:cNvSpPr/>
            <p:nvPr/>
          </p:nvSpPr>
          <p:spPr>
            <a:xfrm>
              <a:off x="7818120" y="1047750"/>
              <a:ext cx="640080" cy="757787"/>
            </a:xfrm>
            <a:prstGeom prst="roundRect">
              <a:avLst>
                <a:gd name="adj" fmla="val 4675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3BA381-A9A2-BC50-20E4-E155490B3260}"/>
              </a:ext>
            </a:extLst>
          </p:cNvPr>
          <p:cNvGrpSpPr/>
          <p:nvPr/>
        </p:nvGrpSpPr>
        <p:grpSpPr>
          <a:xfrm>
            <a:off x="6819900" y="1808353"/>
            <a:ext cx="1638300" cy="753658"/>
            <a:chOff x="6819900" y="1047750"/>
            <a:chExt cx="1638300" cy="757787"/>
          </a:xfrm>
        </p:grpSpPr>
        <p:sp>
          <p:nvSpPr>
            <p:cNvPr id="12" name="Highlight Box">
              <a:extLst>
                <a:ext uri="{FF2B5EF4-FFF2-40B4-BE49-F238E27FC236}">
                  <a16:creationId xmlns:a16="http://schemas.microsoft.com/office/drawing/2014/main" id="{3CC0A241-D902-F1BE-5437-58F652D2F2CD}"/>
                </a:ext>
              </a:extLst>
            </p:cNvPr>
            <p:cNvSpPr/>
            <p:nvPr/>
          </p:nvSpPr>
          <p:spPr>
            <a:xfrm>
              <a:off x="6819900" y="1047750"/>
              <a:ext cx="457200" cy="757787"/>
            </a:xfrm>
            <a:prstGeom prst="roundRect">
              <a:avLst>
                <a:gd name="adj" fmla="val 4675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ighlight Box">
              <a:extLst>
                <a:ext uri="{FF2B5EF4-FFF2-40B4-BE49-F238E27FC236}">
                  <a16:creationId xmlns:a16="http://schemas.microsoft.com/office/drawing/2014/main" id="{A621E2FC-2713-F5D9-51F5-DCF426C47E36}"/>
                </a:ext>
              </a:extLst>
            </p:cNvPr>
            <p:cNvSpPr/>
            <p:nvPr/>
          </p:nvSpPr>
          <p:spPr>
            <a:xfrm>
              <a:off x="7319010" y="1047750"/>
              <a:ext cx="457200" cy="757787"/>
            </a:xfrm>
            <a:prstGeom prst="roundRect">
              <a:avLst>
                <a:gd name="adj" fmla="val 4675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ghlight Box">
              <a:extLst>
                <a:ext uri="{FF2B5EF4-FFF2-40B4-BE49-F238E27FC236}">
                  <a16:creationId xmlns:a16="http://schemas.microsoft.com/office/drawing/2014/main" id="{AF6281FA-95A1-9C99-E0A1-58ADB57E9B40}"/>
                </a:ext>
              </a:extLst>
            </p:cNvPr>
            <p:cNvSpPr/>
            <p:nvPr/>
          </p:nvSpPr>
          <p:spPr>
            <a:xfrm>
              <a:off x="7818120" y="1047750"/>
              <a:ext cx="640080" cy="757787"/>
            </a:xfrm>
            <a:prstGeom prst="roundRect">
              <a:avLst>
                <a:gd name="adj" fmla="val 4675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50B70D5-775E-51B6-2434-F28CC2F2BEF6}"/>
              </a:ext>
            </a:extLst>
          </p:cNvPr>
          <p:cNvGrpSpPr/>
          <p:nvPr/>
        </p:nvGrpSpPr>
        <p:grpSpPr>
          <a:xfrm>
            <a:off x="5709173" y="2876550"/>
            <a:ext cx="2977627" cy="2103120"/>
            <a:chOff x="5709173" y="2963545"/>
            <a:chExt cx="2977627" cy="2103120"/>
          </a:xfrm>
        </p:grpSpPr>
        <p:sp>
          <p:nvSpPr>
            <p:cNvPr id="78" name="Text Box 4">
              <a:extLst>
                <a:ext uri="{FF2B5EF4-FFF2-40B4-BE49-F238E27FC236}">
                  <a16:creationId xmlns:a16="http://schemas.microsoft.com/office/drawing/2014/main" id="{A2ADE6E3-DEE3-C4E5-3717-99AEAC790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963545"/>
              <a:ext cx="2743200" cy="2103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07FEEE3-F25E-9EEF-26FD-38169DDEB96F}"/>
                </a:ext>
              </a:extLst>
            </p:cNvPr>
            <p:cNvSpPr/>
            <p:nvPr/>
          </p:nvSpPr>
          <p:spPr>
            <a:xfrm>
              <a:off x="6000238" y="4811176"/>
              <a:ext cx="2467208" cy="1828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r>
                <a:rPr lang="en-US" sz="1200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File Meta-Data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5BB610E-A1C1-376C-02A7-4FC5D9924DE9}"/>
                </a:ext>
              </a:extLst>
            </p:cNvPr>
            <p:cNvSpPr txBox="1"/>
            <p:nvPr/>
          </p:nvSpPr>
          <p:spPr>
            <a:xfrm rot="16200000">
              <a:off x="5390335" y="3884300"/>
              <a:ext cx="899285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2000" dirty="0"/>
                <a:t>PAX File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7CCCE9E-BE63-BC08-C6FA-9E7F54A53E81}"/>
              </a:ext>
            </a:extLst>
          </p:cNvPr>
          <p:cNvGrpSpPr/>
          <p:nvPr/>
        </p:nvGrpSpPr>
        <p:grpSpPr>
          <a:xfrm>
            <a:off x="5988808" y="2970176"/>
            <a:ext cx="2635605" cy="822960"/>
            <a:chOff x="5988808" y="3227070"/>
            <a:chExt cx="2635605" cy="82296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4389E6B-AC50-2C65-30DC-E0B0BF7DF342}"/>
                </a:ext>
              </a:extLst>
            </p:cNvPr>
            <p:cNvGrpSpPr/>
            <p:nvPr/>
          </p:nvGrpSpPr>
          <p:grpSpPr>
            <a:xfrm>
              <a:off x="5988808" y="3227070"/>
              <a:ext cx="2468880" cy="822960"/>
              <a:chOff x="5805928" y="3386186"/>
              <a:chExt cx="2468880" cy="82296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37CA1AB5-71CA-7AC3-B06D-C79453F8D7B9}"/>
                  </a:ext>
                </a:extLst>
              </p:cNvPr>
              <p:cNvSpPr/>
              <p:nvPr/>
            </p:nvSpPr>
            <p:spPr>
              <a:xfrm>
                <a:off x="5805928" y="3386186"/>
                <a:ext cx="2468880" cy="822960"/>
              </a:xfrm>
              <a:prstGeom prst="roundRect">
                <a:avLst>
                  <a:gd name="adj" fmla="val 1694"/>
                </a:avLst>
              </a:prstGeom>
              <a:noFill/>
              <a:ln w="12700">
                <a:solidFill>
                  <a:srgbClr val="44433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3F9425CE-60AD-FAA0-99B4-7A8AA6CC6EB9}"/>
                  </a:ext>
                </a:extLst>
              </p:cNvPr>
              <p:cNvGrpSpPr/>
              <p:nvPr/>
            </p:nvGrpSpPr>
            <p:grpSpPr>
              <a:xfrm>
                <a:off x="5908798" y="3470287"/>
                <a:ext cx="2263140" cy="654758"/>
                <a:chOff x="5908798" y="3471472"/>
                <a:chExt cx="2263140" cy="654758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B89FACBC-7966-D55F-B48E-7746D05C9238}"/>
                    </a:ext>
                  </a:extLst>
                </p:cNvPr>
                <p:cNvGrpSpPr/>
                <p:nvPr/>
              </p:nvGrpSpPr>
              <p:grpSpPr>
                <a:xfrm>
                  <a:off x="5908798" y="3707411"/>
                  <a:ext cx="1094899" cy="182880"/>
                  <a:chOff x="5867400" y="3639820"/>
                  <a:chExt cx="1094899" cy="182880"/>
                </a:xfrm>
              </p:grpSpPr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11972A7D-5804-BC49-7893-408D73C8F9C3}"/>
                      </a:ext>
                    </a:extLst>
                  </p:cNvPr>
                  <p:cNvSpPr/>
                  <p:nvPr/>
                </p:nvSpPr>
                <p:spPr>
                  <a:xfrm>
                    <a:off x="5867400" y="3639820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a0</a:t>
                    </a:r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4FBE04E-D61E-0B6F-7A89-98ACBB757F77}"/>
                      </a:ext>
                    </a:extLst>
                  </p:cNvPr>
                  <p:cNvSpPr/>
                  <p:nvPr/>
                </p:nvSpPr>
                <p:spPr>
                  <a:xfrm>
                    <a:off x="6231969" y="3639820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a1</a:t>
                    </a:r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54FD8833-209F-586D-636B-594AB134E069}"/>
                      </a:ext>
                    </a:extLst>
                  </p:cNvPr>
                  <p:cNvSpPr/>
                  <p:nvPr/>
                </p:nvSpPr>
                <p:spPr>
                  <a:xfrm>
                    <a:off x="6596539" y="3639820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a2</a:t>
                    </a:r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C9975184-38D9-ED58-1EFD-086C6150EE7F}"/>
                    </a:ext>
                  </a:extLst>
                </p:cNvPr>
                <p:cNvGrpSpPr/>
                <p:nvPr/>
              </p:nvGrpSpPr>
              <p:grpSpPr>
                <a:xfrm>
                  <a:off x="7077039" y="3707411"/>
                  <a:ext cx="1094899" cy="182880"/>
                  <a:chOff x="5867400" y="3895476"/>
                  <a:chExt cx="1094899" cy="182880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1EDDB20F-CDD6-46F1-4B11-F6563D0D1939}"/>
                      </a:ext>
                    </a:extLst>
                  </p:cNvPr>
                  <p:cNvSpPr/>
                  <p:nvPr/>
                </p:nvSpPr>
                <p:spPr>
                  <a:xfrm>
                    <a:off x="5867400" y="3895476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b0</a:t>
                    </a: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6C7B4ACE-CD03-DFBE-F732-C9FF9C48A338}"/>
                      </a:ext>
                    </a:extLst>
                  </p:cNvPr>
                  <p:cNvSpPr/>
                  <p:nvPr/>
                </p:nvSpPr>
                <p:spPr>
                  <a:xfrm>
                    <a:off x="6233160" y="3895476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b1</a:t>
                    </a:r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992E7B8F-3C03-D732-6CB9-37A07F1B0683}"/>
                      </a:ext>
                    </a:extLst>
                  </p:cNvPr>
                  <p:cNvSpPr/>
                  <p:nvPr/>
                </p:nvSpPr>
                <p:spPr>
                  <a:xfrm>
                    <a:off x="6596539" y="3895476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b2</a:t>
                    </a:r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1406C57A-4F7A-FC50-2CED-EEAB608B4D8B}"/>
                    </a:ext>
                  </a:extLst>
                </p:cNvPr>
                <p:cNvGrpSpPr/>
                <p:nvPr/>
              </p:nvGrpSpPr>
              <p:grpSpPr>
                <a:xfrm>
                  <a:off x="5908798" y="3943350"/>
                  <a:ext cx="1645920" cy="182880"/>
                  <a:chOff x="5873254" y="4151132"/>
                  <a:chExt cx="1645920" cy="182880"/>
                </a:xfrm>
              </p:grpSpPr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550C908B-870A-7665-23DD-0D760B806816}"/>
                      </a:ext>
                    </a:extLst>
                  </p:cNvPr>
                  <p:cNvSpPr/>
                  <p:nvPr/>
                </p:nvSpPr>
                <p:spPr>
                  <a:xfrm>
                    <a:off x="5873254" y="4151132"/>
                    <a:ext cx="548640" cy="1828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c0</a:t>
                    </a:r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183F960C-9278-E768-8AAA-3676582DC742}"/>
                      </a:ext>
                    </a:extLst>
                  </p:cNvPr>
                  <p:cNvSpPr/>
                  <p:nvPr/>
                </p:nvSpPr>
                <p:spPr>
                  <a:xfrm>
                    <a:off x="6421894" y="4151132"/>
                    <a:ext cx="548640" cy="1828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c1</a:t>
                    </a: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E1664F7D-5121-6AB1-ABAA-F196433BF541}"/>
                      </a:ext>
                    </a:extLst>
                  </p:cNvPr>
                  <p:cNvSpPr/>
                  <p:nvPr/>
                </p:nvSpPr>
                <p:spPr>
                  <a:xfrm>
                    <a:off x="6970534" y="4151132"/>
                    <a:ext cx="548640" cy="1828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c2</a:t>
                    </a:r>
                  </a:p>
                </p:txBody>
              </p:sp>
            </p:grp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E78AA3B-7395-CAA4-18DD-9F281BD0749C}"/>
                    </a:ext>
                  </a:extLst>
                </p:cNvPr>
                <p:cNvSpPr/>
                <p:nvPr/>
              </p:nvSpPr>
              <p:spPr>
                <a:xfrm>
                  <a:off x="5908798" y="3471472"/>
                  <a:ext cx="2263140" cy="1828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r>
                    <a:rPr lang="en-US" sz="1200" b="1" i="1" dirty="0">
                      <a:solidFill>
                        <a:schemeClr val="accent1"/>
                      </a:solidFill>
                      <a:latin typeface="Inconsolata" panose="00000509000000000000" pitchFamily="49" charset="0"/>
                    </a:rPr>
                    <a:t>Row Group Meta-Data</a:t>
                  </a:r>
                </a:p>
              </p:txBody>
            </p:sp>
          </p:grp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AB09C5A-AB62-1577-EE10-C22D63765F0F}"/>
                </a:ext>
              </a:extLst>
            </p:cNvPr>
            <p:cNvSpPr txBox="1"/>
            <p:nvPr/>
          </p:nvSpPr>
          <p:spPr>
            <a:xfrm rot="5400000">
              <a:off x="8218917" y="3560067"/>
              <a:ext cx="654025" cy="156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dirty="0"/>
                <a:t>Row Group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6B17A67-E9F2-BC1B-3F7E-E9C50271E97B}"/>
              </a:ext>
            </a:extLst>
          </p:cNvPr>
          <p:cNvGrpSpPr/>
          <p:nvPr/>
        </p:nvGrpSpPr>
        <p:grpSpPr>
          <a:xfrm>
            <a:off x="5988808" y="3836670"/>
            <a:ext cx="2635605" cy="822960"/>
            <a:chOff x="5988808" y="4103089"/>
            <a:chExt cx="2635605" cy="82296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E93523B-2CF2-C3B5-B0E4-65FEB71B14CD}"/>
                </a:ext>
              </a:extLst>
            </p:cNvPr>
            <p:cNvGrpSpPr/>
            <p:nvPr/>
          </p:nvGrpSpPr>
          <p:grpSpPr>
            <a:xfrm>
              <a:off x="5988808" y="4103089"/>
              <a:ext cx="2468880" cy="822960"/>
              <a:chOff x="5805928" y="3386186"/>
              <a:chExt cx="2468880" cy="822960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61362F6D-F787-BAFF-0F9D-DA72966EC2A4}"/>
                  </a:ext>
                </a:extLst>
              </p:cNvPr>
              <p:cNvSpPr/>
              <p:nvPr/>
            </p:nvSpPr>
            <p:spPr>
              <a:xfrm>
                <a:off x="5805928" y="3386186"/>
                <a:ext cx="2468880" cy="822960"/>
              </a:xfrm>
              <a:prstGeom prst="roundRect">
                <a:avLst>
                  <a:gd name="adj" fmla="val 1694"/>
                </a:avLst>
              </a:prstGeom>
              <a:noFill/>
              <a:ln w="12700">
                <a:solidFill>
                  <a:srgbClr val="44433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281E8629-8C50-AE6A-53FC-A1C48658A2FA}"/>
                  </a:ext>
                </a:extLst>
              </p:cNvPr>
              <p:cNvGrpSpPr/>
              <p:nvPr/>
            </p:nvGrpSpPr>
            <p:grpSpPr>
              <a:xfrm>
                <a:off x="5908798" y="3470287"/>
                <a:ext cx="2263140" cy="654758"/>
                <a:chOff x="5908798" y="3471472"/>
                <a:chExt cx="2263140" cy="654758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7CA8336D-24CC-FED0-4CA1-53920CE9D91D}"/>
                    </a:ext>
                  </a:extLst>
                </p:cNvPr>
                <p:cNvGrpSpPr/>
                <p:nvPr/>
              </p:nvGrpSpPr>
              <p:grpSpPr>
                <a:xfrm>
                  <a:off x="5908798" y="3707411"/>
                  <a:ext cx="1094899" cy="182880"/>
                  <a:chOff x="5867400" y="3639820"/>
                  <a:chExt cx="1094899" cy="182880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AF88AF2-AFF8-784A-70EA-CFA44360F9AE}"/>
                      </a:ext>
                    </a:extLst>
                  </p:cNvPr>
                  <p:cNvSpPr/>
                  <p:nvPr/>
                </p:nvSpPr>
                <p:spPr>
                  <a:xfrm>
                    <a:off x="5867400" y="3639820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a3</a:t>
                    </a:r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B95E838C-4C1B-C1CE-FE95-918D34B12DE4}"/>
                      </a:ext>
                    </a:extLst>
                  </p:cNvPr>
                  <p:cNvSpPr/>
                  <p:nvPr/>
                </p:nvSpPr>
                <p:spPr>
                  <a:xfrm>
                    <a:off x="6231969" y="3639820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a4</a:t>
                    </a:r>
                  </a:p>
                </p:txBody>
              </p:sp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1CCA4A50-47DE-5C90-7B12-FD0D0E4A2BD1}"/>
                      </a:ext>
                    </a:extLst>
                  </p:cNvPr>
                  <p:cNvSpPr/>
                  <p:nvPr/>
                </p:nvSpPr>
                <p:spPr>
                  <a:xfrm>
                    <a:off x="6596539" y="3639820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a5</a:t>
                    </a:r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65A58ABF-E034-4645-D7C6-18C3BBA206C5}"/>
                    </a:ext>
                  </a:extLst>
                </p:cNvPr>
                <p:cNvGrpSpPr/>
                <p:nvPr/>
              </p:nvGrpSpPr>
              <p:grpSpPr>
                <a:xfrm>
                  <a:off x="7077039" y="3707411"/>
                  <a:ext cx="1094899" cy="182880"/>
                  <a:chOff x="5867400" y="3895476"/>
                  <a:chExt cx="1094899" cy="182880"/>
                </a:xfrm>
              </p:grpSpPr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432CC767-0566-8FD8-9DD2-8BBE2CDD99D1}"/>
                      </a:ext>
                    </a:extLst>
                  </p:cNvPr>
                  <p:cNvSpPr/>
                  <p:nvPr/>
                </p:nvSpPr>
                <p:spPr>
                  <a:xfrm>
                    <a:off x="5867400" y="3895476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b3</a:t>
                    </a:r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663DE03E-0067-C05E-7267-9C2674F9683E}"/>
                      </a:ext>
                    </a:extLst>
                  </p:cNvPr>
                  <p:cNvSpPr/>
                  <p:nvPr/>
                </p:nvSpPr>
                <p:spPr>
                  <a:xfrm>
                    <a:off x="6233160" y="3895476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b4</a:t>
                    </a:r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FE7DF3C7-8DF2-987A-2785-ABE36AED6599}"/>
                      </a:ext>
                    </a:extLst>
                  </p:cNvPr>
                  <p:cNvSpPr/>
                  <p:nvPr/>
                </p:nvSpPr>
                <p:spPr>
                  <a:xfrm>
                    <a:off x="6596539" y="3895476"/>
                    <a:ext cx="365760" cy="182880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b5</a:t>
                    </a:r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429B0816-5E39-1800-5A10-AA6D7858C9D5}"/>
                    </a:ext>
                  </a:extLst>
                </p:cNvPr>
                <p:cNvGrpSpPr/>
                <p:nvPr/>
              </p:nvGrpSpPr>
              <p:grpSpPr>
                <a:xfrm>
                  <a:off x="5908798" y="3943350"/>
                  <a:ext cx="1645920" cy="182880"/>
                  <a:chOff x="5873254" y="4151132"/>
                  <a:chExt cx="1645920" cy="182880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705657DA-D0B1-25FD-01CE-4E50AA1A3A1F}"/>
                      </a:ext>
                    </a:extLst>
                  </p:cNvPr>
                  <p:cNvSpPr/>
                  <p:nvPr/>
                </p:nvSpPr>
                <p:spPr>
                  <a:xfrm>
                    <a:off x="5873254" y="4151132"/>
                    <a:ext cx="548640" cy="1828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c3</a:t>
                    </a:r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5F2E3126-4EA8-7799-94E5-012F27FE841E}"/>
                      </a:ext>
                    </a:extLst>
                  </p:cNvPr>
                  <p:cNvSpPr/>
                  <p:nvPr/>
                </p:nvSpPr>
                <p:spPr>
                  <a:xfrm>
                    <a:off x="6421894" y="4151132"/>
                    <a:ext cx="548640" cy="1828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c4</a:t>
                    </a:r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A70EFE69-7660-3CCC-22BB-C9566CC14390}"/>
                      </a:ext>
                    </a:extLst>
                  </p:cNvPr>
                  <p:cNvSpPr/>
                  <p:nvPr/>
                </p:nvSpPr>
                <p:spPr>
                  <a:xfrm>
                    <a:off x="6970534" y="4151132"/>
                    <a:ext cx="548640" cy="18288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r>
                      <a:rPr lang="en-US" sz="1200" dirty="0">
                        <a:latin typeface="Inconsolata" panose="00000509000000000000" pitchFamily="49" charset="0"/>
                        <a:cs typeface="Consolas" pitchFamily="49" charset="0"/>
                      </a:rPr>
                      <a:t>c5</a:t>
                    </a:r>
                  </a:p>
                </p:txBody>
              </p:sp>
            </p:grp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3BF982CC-7FD5-31C8-C56A-B28F2464948E}"/>
                    </a:ext>
                  </a:extLst>
                </p:cNvPr>
                <p:cNvSpPr/>
                <p:nvPr/>
              </p:nvSpPr>
              <p:spPr>
                <a:xfrm>
                  <a:off x="5908798" y="3471472"/>
                  <a:ext cx="2263140" cy="1828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r>
                    <a:rPr lang="en-US" sz="1200" b="1" i="1" dirty="0">
                      <a:solidFill>
                        <a:schemeClr val="accent1"/>
                      </a:solidFill>
                      <a:latin typeface="Inconsolata" panose="00000509000000000000" pitchFamily="49" charset="0"/>
                    </a:rPr>
                    <a:t>Row Group Meta-Data</a:t>
                  </a:r>
                </a:p>
              </p:txBody>
            </p:sp>
          </p:grp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E8C7214-D918-7838-A108-AFE36573BBD1}"/>
                </a:ext>
              </a:extLst>
            </p:cNvPr>
            <p:cNvSpPr txBox="1"/>
            <p:nvPr/>
          </p:nvSpPr>
          <p:spPr>
            <a:xfrm rot="5400000">
              <a:off x="8218917" y="4436086"/>
              <a:ext cx="654025" cy="1569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24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sz="1200" dirty="0"/>
                <a:t>Row Group</a:t>
              </a:r>
            </a:p>
          </p:txBody>
        </p:sp>
      </p:grpSp>
      <p:sp>
        <p:nvSpPr>
          <p:cNvPr id="6" name="Highlight Box">
            <a:extLst>
              <a:ext uri="{FF2B5EF4-FFF2-40B4-BE49-F238E27FC236}">
                <a16:creationId xmlns:a16="http://schemas.microsoft.com/office/drawing/2014/main" id="{A9F6A9B9-AA46-6C2D-617D-092AA2FDA430}"/>
              </a:ext>
            </a:extLst>
          </p:cNvPr>
          <p:cNvSpPr/>
          <p:nvPr/>
        </p:nvSpPr>
        <p:spPr>
          <a:xfrm>
            <a:off x="6089297" y="3288575"/>
            <a:ext cx="1097280" cy="189892"/>
          </a:xfrm>
          <a:prstGeom prst="roundRect">
            <a:avLst>
              <a:gd name="adj" fmla="val 4675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LineArrow">
            <a:extLst>
              <a:ext uri="{FF2B5EF4-FFF2-40B4-BE49-F238E27FC236}">
                <a16:creationId xmlns:a16="http://schemas.microsoft.com/office/drawing/2014/main" id="{5729169F-47D5-AC03-CBAE-BD6522EEBFD6}"/>
              </a:ext>
            </a:extLst>
          </p:cNvPr>
          <p:cNvCxnSpPr>
            <a:cxnSpLocks/>
            <a:stCxn id="10" idx="3"/>
            <a:endCxn id="88" idx="1"/>
          </p:cNvCxnSpPr>
          <p:nvPr/>
        </p:nvCxnSpPr>
        <p:spPr>
          <a:xfrm>
            <a:off x="5715000" y="3181401"/>
            <a:ext cx="376678" cy="20025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926AE0-F1B4-B336-0D5F-93E6336B2B75}"/>
              </a:ext>
            </a:extLst>
          </p:cNvPr>
          <p:cNvSpPr txBox="1"/>
          <p:nvPr/>
        </p:nvSpPr>
        <p:spPr>
          <a:xfrm>
            <a:off x="5262953" y="3029051"/>
            <a:ext cx="452047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80000"/>
              </a:lnSpc>
              <a:defRPr sz="24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pPr algn="r"/>
            <a:r>
              <a:rPr lang="en-US" sz="1200" dirty="0">
                <a:solidFill>
                  <a:schemeClr val="accent1"/>
                </a:solidFill>
              </a:rPr>
              <a:t>Column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Chunk</a:t>
            </a:r>
          </a:p>
        </p:txBody>
      </p:sp>
      <p:pic>
        <p:nvPicPr>
          <p:cNvPr id="149" name="Picture 148">
            <a:hlinkClick r:id="rId3"/>
            <a:extLst>
              <a:ext uri="{FF2B5EF4-FFF2-40B4-BE49-F238E27FC236}">
                <a16:creationId xmlns:a16="http://schemas.microsoft.com/office/drawing/2014/main" id="{A01D3919-81D2-E068-BADB-88DE377BAE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20000">
            <a:off x="2971799" y="857727"/>
            <a:ext cx="5943600" cy="3343274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49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I/O is the main bottleneck if the DBMS fetches data from disk during query execution.</a:t>
            </a:r>
          </a:p>
          <a:p>
            <a:endParaRPr lang="en-US" sz="1200" dirty="0"/>
          </a:p>
          <a:p>
            <a:r>
              <a:rPr lang="en-US" dirty="0"/>
              <a:t>The DBMS can </a:t>
            </a:r>
            <a:r>
              <a:rPr lang="en-US" b="1" u="sng" dirty="0"/>
              <a:t>compress</a:t>
            </a:r>
            <a:r>
              <a:rPr lang="en-US" dirty="0"/>
              <a:t> pages to increase the utility of the data moved per I/O operation.</a:t>
            </a:r>
          </a:p>
          <a:p>
            <a:endParaRPr lang="en-US" sz="1200" dirty="0"/>
          </a:p>
          <a:p>
            <a:r>
              <a:rPr lang="en-US" dirty="0"/>
              <a:t>Key trade-off is speed vs. compression ratio</a:t>
            </a:r>
          </a:p>
          <a:p>
            <a:pPr lvl="1"/>
            <a:r>
              <a:rPr lang="en-US" dirty="0"/>
              <a:t>Compressing the database reduces DRAM requirements.</a:t>
            </a:r>
          </a:p>
          <a:p>
            <a:pPr lvl="1"/>
            <a:r>
              <a:rPr lang="en-US" dirty="0"/>
              <a:t>It </a:t>
            </a:r>
            <a:r>
              <a:rPr lang="en-US" u="sng" dirty="0"/>
              <a:t>may</a:t>
            </a:r>
            <a:r>
              <a:rPr lang="en-US" dirty="0"/>
              <a:t> decrease CPU costs during query execution.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19D764EB-72AB-977D-0B16-23040229A9B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38571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Compression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 #1:</a:t>
            </a:r>
            <a:r>
              <a:rPr lang="en-US" dirty="0"/>
              <a:t> Must produce fixed-length values.</a:t>
            </a:r>
          </a:p>
          <a:p>
            <a:pPr lvl="1"/>
            <a:r>
              <a:rPr lang="en-US" dirty="0"/>
              <a:t>Only exception is var-length data stored in separate pool.</a:t>
            </a:r>
          </a:p>
          <a:p>
            <a:endParaRPr lang="en-US" sz="1200" dirty="0"/>
          </a:p>
          <a:p>
            <a:r>
              <a:rPr lang="en-US" b="1" dirty="0"/>
              <a:t>Goal #2:</a:t>
            </a:r>
            <a:r>
              <a:rPr lang="en-US" dirty="0"/>
              <a:t> Postpone decompression for as long as possible during query execution.</a:t>
            </a:r>
          </a:p>
          <a:p>
            <a:pPr lvl="1"/>
            <a:r>
              <a:rPr lang="en-US" dirty="0"/>
              <a:t>Also known as </a:t>
            </a:r>
            <a:r>
              <a:rPr lang="en-US" u="sng" dirty="0"/>
              <a:t>late materialization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b="1" dirty="0"/>
              <a:t>Goal #3:</a:t>
            </a:r>
            <a:r>
              <a:rPr lang="en-US" dirty="0"/>
              <a:t> Must be a </a:t>
            </a:r>
            <a:r>
              <a:rPr lang="en-US" u="sng" dirty="0"/>
              <a:t>lossless</a:t>
            </a:r>
            <a:r>
              <a:rPr lang="en-US" dirty="0"/>
              <a:t> scheme.</a:t>
            </a:r>
          </a:p>
          <a:p>
            <a:pPr lvl="1"/>
            <a:r>
              <a:rPr lang="en-US" dirty="0"/>
              <a:t>People (typically) don't like losing data.</a:t>
            </a:r>
          </a:p>
          <a:p>
            <a:pPr lvl="1"/>
            <a:r>
              <a:rPr lang="en-US" dirty="0"/>
              <a:t>Any </a:t>
            </a:r>
            <a:r>
              <a:rPr lang="en-US" b="1" u="sng" dirty="0"/>
              <a:t>lossy</a:t>
            </a:r>
            <a:r>
              <a:rPr lang="en-US" dirty="0"/>
              <a:t> compression must be performed by application.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B0B680EA-5ECD-561A-1C38-EE75C5C8A9C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3784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Granularity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Choice #1: Block-level</a:t>
            </a:r>
          </a:p>
          <a:p>
            <a:pPr marL="342900" lvl="1"/>
            <a:r>
              <a:rPr lang="en-US" dirty="0"/>
              <a:t>Compress a block of tuples for the same table.</a:t>
            </a:r>
          </a:p>
          <a:p>
            <a:r>
              <a:rPr lang="en-US" b="1" dirty="0"/>
              <a:t>Choice #2: Tuple-level </a:t>
            </a:r>
          </a:p>
          <a:p>
            <a:pPr marL="342900" lvl="1"/>
            <a:r>
              <a:rPr lang="en-US" dirty="0"/>
              <a:t>Compress the contents of the entire tuple (NSM-only).</a:t>
            </a:r>
          </a:p>
          <a:p>
            <a:r>
              <a:rPr lang="en-US" b="1" dirty="0"/>
              <a:t>Choice #3: Attribute-level</a:t>
            </a:r>
          </a:p>
          <a:p>
            <a:pPr marL="342900" lvl="1"/>
            <a:r>
              <a:rPr lang="en-US" dirty="0"/>
              <a:t>Compress a single attribute within one tuple (overflow).</a:t>
            </a:r>
          </a:p>
          <a:p>
            <a:pPr marL="342900" lvl="1"/>
            <a:r>
              <a:rPr lang="en-US" dirty="0"/>
              <a:t>Can target multiple attributes for the same tuple.</a:t>
            </a:r>
          </a:p>
          <a:p>
            <a:r>
              <a:rPr lang="en-US" b="1" dirty="0"/>
              <a:t>Choice #4: Column-level</a:t>
            </a:r>
          </a:p>
          <a:p>
            <a:pPr marL="342900" lvl="1"/>
            <a:r>
              <a:rPr lang="en-US" dirty="0"/>
              <a:t>Compress multiple values for one or more attributes stored for multiple tuples (DSM-only).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Highlight Box">
            <a:extLst>
              <a:ext uri="{FF2B5EF4-FFF2-40B4-BE49-F238E27FC236}">
                <a16:creationId xmlns:a16="http://schemas.microsoft.com/office/drawing/2014/main" id="{99E93E61-BF93-2967-12E3-05F23ADB1910}"/>
              </a:ext>
            </a:extLst>
          </p:cNvPr>
          <p:cNvSpPr/>
          <p:nvPr/>
        </p:nvSpPr>
        <p:spPr>
          <a:xfrm>
            <a:off x="1359300" y="1009070"/>
            <a:ext cx="6035040" cy="640080"/>
          </a:xfrm>
          <a:prstGeom prst="roundRect">
            <a:avLst>
              <a:gd name="adj" fmla="val 4675"/>
            </a:avLst>
          </a:prstGeom>
          <a:noFill/>
          <a:ln w="38100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569E9138-53DE-3D59-C174-36625BD4FF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65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Compression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 data using a general-purpose algorithm. Scope of compression is only based on the data provided as input.</a:t>
            </a:r>
          </a:p>
          <a:p>
            <a:pPr lvl="1"/>
            <a:r>
              <a:rPr lang="en-US" dirty="0">
                <a:hlinkClick r:id="rId3"/>
              </a:rPr>
              <a:t>LZO</a:t>
            </a:r>
            <a:r>
              <a:rPr lang="en-US" dirty="0"/>
              <a:t> (1996), </a:t>
            </a:r>
            <a:r>
              <a:rPr lang="en-US" dirty="0">
                <a:hlinkClick r:id="rId4"/>
              </a:rPr>
              <a:t>LZ4</a:t>
            </a:r>
            <a:r>
              <a:rPr lang="en-US" dirty="0"/>
              <a:t> (2011), </a:t>
            </a:r>
            <a:r>
              <a:rPr lang="en-US" dirty="0">
                <a:hlinkClick r:id="rId5"/>
              </a:rPr>
              <a:t>Snappy</a:t>
            </a:r>
            <a:r>
              <a:rPr lang="en-US" dirty="0"/>
              <a:t> (2011),</a:t>
            </a:r>
            <a:br>
              <a:rPr lang="en-US" dirty="0"/>
            </a:br>
            <a:r>
              <a:rPr lang="en-US" dirty="0">
                <a:hlinkClick r:id="rId6"/>
              </a:rPr>
              <a:t>Oracle OZIP</a:t>
            </a:r>
            <a:r>
              <a:rPr lang="en-US" dirty="0"/>
              <a:t> (2014), </a:t>
            </a:r>
            <a:r>
              <a:rPr lang="en-US" dirty="0" err="1">
                <a:hlinkClick r:id="rId7"/>
              </a:rPr>
              <a:t>Zstd</a:t>
            </a:r>
            <a:r>
              <a:rPr lang="en-US" dirty="0"/>
              <a:t> (2015)</a:t>
            </a:r>
          </a:p>
          <a:p>
            <a:endParaRPr lang="en-US" sz="1200" dirty="0"/>
          </a:p>
          <a:p>
            <a:r>
              <a:rPr lang="en-US" dirty="0"/>
              <a:t>Considerations</a:t>
            </a:r>
          </a:p>
          <a:p>
            <a:pPr marL="342900" lvl="1"/>
            <a:r>
              <a:rPr lang="en-US" dirty="0"/>
              <a:t>Computational overhead</a:t>
            </a:r>
          </a:p>
          <a:p>
            <a:pPr marL="342900" lvl="1"/>
            <a:r>
              <a:rPr lang="en-US" dirty="0"/>
              <a:t>Compress vs. decompress speed.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8C63782E-62B8-3BDF-A749-5B04EF23283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53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16933C-F6D1-4CE9-9C00-E49B956C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so far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513C1-1978-4D0C-BECC-4BB36FC1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discussed storage architecture alternatives to tuple-oriented scheme.</a:t>
            </a:r>
          </a:p>
          <a:p>
            <a:pPr lvl="1"/>
            <a:r>
              <a:rPr lang="en-US" dirty="0"/>
              <a:t>Buffer pool for memory </a:t>
            </a:r>
            <a:r>
              <a:rPr lang="en-US" dirty="0" err="1"/>
              <a:t>mgmt</a:t>
            </a:r>
            <a:endParaRPr lang="en-US" dirty="0"/>
          </a:p>
          <a:p>
            <a:pPr lvl="1"/>
            <a:r>
              <a:rPr lang="en-US" dirty="0"/>
              <a:t>Heap file with slotted pages</a:t>
            </a:r>
          </a:p>
          <a:p>
            <a:pPr lvl="1"/>
            <a:r>
              <a:rPr lang="en-US" dirty="0"/>
              <a:t>Log-structured storage</a:t>
            </a:r>
          </a:p>
          <a:p>
            <a:pPr lvl="1"/>
            <a:endParaRPr lang="en-US" dirty="0"/>
          </a:p>
          <a:p>
            <a:r>
              <a:rPr lang="en-US" dirty="0"/>
              <a:t>These approaches are ideal for write-heavy (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INSERT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UPDATE</a:t>
            </a:r>
            <a:r>
              <a:rPr lang="en-US" dirty="0"/>
              <a:t>/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DELETE</a:t>
            </a:r>
            <a:r>
              <a:rPr lang="en-US" dirty="0"/>
              <a:t>) workloads.</a:t>
            </a:r>
          </a:p>
          <a:p>
            <a:r>
              <a:rPr lang="en-US" dirty="0"/>
              <a:t>But the most important query for some workloads may be read (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SELECT</a:t>
            </a:r>
            <a:r>
              <a:rPr lang="en-US" dirty="0"/>
              <a:t> ) performance…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48BE4E9C-0113-CBC1-028F-CE55BB27246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5231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</a:t>
            </a:r>
            <a:r>
              <a:rPr lang="en-US" dirty="0" err="1"/>
              <a:t>InnoDB</a:t>
            </a:r>
            <a:r>
              <a:rPr lang="en-US" dirty="0"/>
              <a:t> Compression</a:t>
            </a:r>
          </a:p>
        </p:txBody>
      </p:sp>
      <p:sp>
        <p:nvSpPr>
          <p:cNvPr id="30" name="Right Arrow 29"/>
          <p:cNvSpPr/>
          <p:nvPr/>
        </p:nvSpPr>
        <p:spPr>
          <a:xfrm rot="10800000">
            <a:off x="4297680" y="1820887"/>
            <a:ext cx="548640" cy="5486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49689" y="2952750"/>
            <a:ext cx="927600" cy="4262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US" sz="2800" dirty="0">
                <a:solidFill>
                  <a:schemeClr val="accent1"/>
                </a:solidFill>
                <a:latin typeface="Crimson Text" pitchFamily="2" charset="0"/>
                <a:ea typeface="Crimson Text" pitchFamily="2" charset="0"/>
              </a:rPr>
              <a:t>16 KB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09661" y="4804946"/>
            <a:ext cx="2034339" cy="338554"/>
          </a:xfrm>
          <a:prstGeom prst="rect">
            <a:avLst/>
          </a:prstGeom>
          <a:noFill/>
        </p:spPr>
        <p:txBody>
          <a:bodyPr wrap="none" lIns="0" tIns="0" rIns="73152" bIns="182880" rtlCol="0">
            <a:spAutoFit/>
          </a:bodyPr>
          <a:lstStyle>
            <a:defPPr>
              <a:defRPr lang="en-US"/>
            </a:defPPr>
            <a:lvl1pPr lvl="0"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useo Sans 300" panose="02000000000000000000" pitchFamily="50" charset="0"/>
              </a:defRPr>
            </a:lvl1pPr>
          </a:lstStyle>
          <a:p>
            <a:pPr algn="r"/>
            <a:r>
              <a:rPr lang="en-US" dirty="0">
                <a:latin typeface="Lato" panose="020F0502020204030203" pitchFamily="34" charset="0"/>
              </a:rPr>
              <a:t>Source: </a:t>
            </a:r>
            <a:r>
              <a:rPr lang="en-US" dirty="0">
                <a:latin typeface="Lato" panose="020F0502020204030203" pitchFamily="34" charset="0"/>
                <a:hlinkClick r:id="rId3"/>
              </a:rPr>
              <a:t>MySQL 5.7 Documentation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9429" y="1657350"/>
            <a:ext cx="1996440" cy="256032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3249" y="2617470"/>
            <a:ext cx="1828800" cy="10972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Crimson Text" pitchFamily="2" charset="0"/>
                <a:cs typeface="Open Sans" pitchFamily="34" charset="0"/>
              </a:rPr>
              <a:t>Uncompressed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Crimson Text" pitchFamily="2" charset="0"/>
                <a:cs typeface="Open Sans" pitchFamily="34" charset="0"/>
              </a:rPr>
              <a:t>Page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Crimson Text" pitchFamily="2" charset="0"/>
                <a:cs typeface="Open Sans" pitchFamily="34" charset="0"/>
              </a:rPr>
              <a:t>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53249" y="1775021"/>
            <a:ext cx="1828800" cy="640372"/>
            <a:chOff x="4753122" y="2297064"/>
            <a:chExt cx="1828800" cy="640372"/>
          </a:xfrm>
        </p:grpSpPr>
        <p:sp>
          <p:nvSpPr>
            <p:cNvPr id="24" name="Rectangle 23"/>
            <p:cNvSpPr/>
            <p:nvPr/>
          </p:nvSpPr>
          <p:spPr>
            <a:xfrm>
              <a:off x="4753122" y="2571676"/>
              <a:ext cx="1828800" cy="36576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Crimson Text" pitchFamily="2" charset="0"/>
                  <a:cs typeface="Open Sans" pitchFamily="34" charset="0"/>
                </a:rPr>
                <a:t>Compressed Page</a:t>
              </a:r>
              <a:r>
                <a:rPr lang="en-US" sz="1600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Crimson Text" pitchFamily="2" charset="0"/>
                  <a:cs typeface="Open Sans" pitchFamily="34" charset="0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53122" y="2297064"/>
              <a:ext cx="1828800" cy="2743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Inconsolata" panose="00000509000000000000" pitchFamily="49" charset="0"/>
                  <a:ea typeface="Crimson Text" pitchFamily="2" charset="0"/>
                  <a:cs typeface="Open Sans" pitchFamily="34" charset="0"/>
                </a:rPr>
                <a:t>mod log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178131" y="1657350"/>
            <a:ext cx="1996440" cy="2560320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rimson Text" pitchFamily="2" charset="0"/>
              <a:ea typeface="Crimson Text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61951" y="1775021"/>
            <a:ext cx="1828800" cy="640372"/>
            <a:chOff x="4753122" y="2297064"/>
            <a:chExt cx="1828800" cy="640372"/>
          </a:xfrm>
        </p:grpSpPr>
        <p:sp>
          <p:nvSpPr>
            <p:cNvPr id="27" name="Rectangle 26"/>
            <p:cNvSpPr/>
            <p:nvPr/>
          </p:nvSpPr>
          <p:spPr>
            <a:xfrm>
              <a:off x="4753122" y="2571676"/>
              <a:ext cx="1828800" cy="36576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Crimson Text" pitchFamily="2" charset="0"/>
                  <a:cs typeface="Open Sans" pitchFamily="34" charset="0"/>
                </a:rPr>
                <a:t>Compressed Page</a:t>
              </a:r>
              <a:r>
                <a:rPr lang="en-US" sz="1600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Crimson Text" pitchFamily="2" charset="0"/>
                  <a:cs typeface="Open Sans" pitchFamily="34" charset="0"/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753122" y="2297064"/>
              <a:ext cx="1828800" cy="2743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Inconsolata" panose="00000509000000000000" pitchFamily="49" charset="0"/>
                  <a:cs typeface="Open Sans" pitchFamily="34" charset="0"/>
                </a:rPr>
                <a:t>mod log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61951" y="2592485"/>
            <a:ext cx="1828800" cy="640372"/>
            <a:chOff x="4753122" y="2297064"/>
            <a:chExt cx="1828800" cy="640372"/>
          </a:xfrm>
        </p:grpSpPr>
        <p:sp>
          <p:nvSpPr>
            <p:cNvPr id="32" name="Rectangle 31"/>
            <p:cNvSpPr/>
            <p:nvPr/>
          </p:nvSpPr>
          <p:spPr>
            <a:xfrm>
              <a:off x="4753122" y="2571676"/>
              <a:ext cx="1828800" cy="36576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Crimson Text" pitchFamily="2" charset="0"/>
                  <a:cs typeface="Open Sans" pitchFamily="34" charset="0"/>
                </a:rPr>
                <a:t>Compressed Page</a:t>
              </a:r>
              <a:r>
                <a:rPr lang="en-US" sz="1600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Crimson Text" pitchFamily="2" charset="0"/>
                  <a:cs typeface="Open Sans" pitchFamily="34" charset="0"/>
                </a:rPr>
                <a:t>1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53122" y="2297064"/>
              <a:ext cx="1828800" cy="2743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Inconsolata" panose="00000509000000000000" pitchFamily="49" charset="0"/>
                  <a:cs typeface="Open Sans" pitchFamily="34" charset="0"/>
                </a:rPr>
                <a:t>mod log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61951" y="3409950"/>
            <a:ext cx="1828800" cy="640372"/>
            <a:chOff x="4753122" y="2297064"/>
            <a:chExt cx="1828800" cy="640372"/>
          </a:xfrm>
        </p:grpSpPr>
        <p:sp>
          <p:nvSpPr>
            <p:cNvPr id="35" name="Rectangle 34"/>
            <p:cNvSpPr/>
            <p:nvPr/>
          </p:nvSpPr>
          <p:spPr>
            <a:xfrm>
              <a:off x="4753122" y="2571676"/>
              <a:ext cx="1828800" cy="365760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Crimson Text" pitchFamily="2" charset="0"/>
                  <a:cs typeface="Open Sans" pitchFamily="34" charset="0"/>
                </a:rPr>
                <a:t>Compressed Page</a:t>
              </a:r>
              <a:r>
                <a:rPr lang="en-US" sz="1600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Crimson Text" pitchFamily="2" charset="0"/>
                  <a:cs typeface="Open Sans" pitchFamily="34" charset="0"/>
                </a:rPr>
                <a:t>2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53122" y="2297064"/>
              <a:ext cx="1828800" cy="2743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Inconsolata" panose="00000509000000000000" pitchFamily="49" charset="0"/>
                  <a:cs typeface="Open Sans" pitchFamily="34" charset="0"/>
                </a:rPr>
                <a:t>mod log</a:t>
              </a: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1691640" y="1748464"/>
            <a:ext cx="365760" cy="36576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WRITE"/>
          <p:cNvSpPr txBox="1">
            <a:spLocks noChangeArrowheads="1"/>
          </p:cNvSpPr>
          <p:nvPr/>
        </p:nvSpPr>
        <p:spPr bwMode="auto">
          <a:xfrm>
            <a:off x="750608" y="1733550"/>
            <a:ext cx="849592" cy="4262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US" sz="2800" dirty="0">
                <a:solidFill>
                  <a:schemeClr val="accent1"/>
                </a:solidFill>
                <a:latin typeface="Crimson Text" pitchFamily="2" charset="0"/>
                <a:ea typeface="Crimson Text" pitchFamily="2" charset="0"/>
              </a:rPr>
              <a:t>Write</a:t>
            </a:r>
          </a:p>
        </p:txBody>
      </p:sp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843C9A99-8835-8BF4-33A2-5621808BEE5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6DDEB9-92B0-137B-BF79-EFAFD2494430}"/>
              </a:ext>
            </a:extLst>
          </p:cNvPr>
          <p:cNvGrpSpPr/>
          <p:nvPr/>
        </p:nvGrpSpPr>
        <p:grpSpPr>
          <a:xfrm>
            <a:off x="5178131" y="1195685"/>
            <a:ext cx="1996440" cy="461665"/>
            <a:chOff x="1869440" y="563133"/>
            <a:chExt cx="199644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133600" y="563133"/>
              <a:ext cx="1732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>
                  <a:solidFill>
                    <a:srgbClr val="646464"/>
                  </a:solidFill>
                </a:rPr>
                <a:t>Database File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6947BC9-EC47-C304-9845-519FC32EF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869440" y="661159"/>
              <a:ext cx="192340" cy="26561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F85A62-1F5A-68B6-8FD3-905B0468AFCD}"/>
              </a:ext>
            </a:extLst>
          </p:cNvPr>
          <p:cNvGrpSpPr/>
          <p:nvPr/>
        </p:nvGrpSpPr>
        <p:grpSpPr>
          <a:xfrm>
            <a:off x="1969429" y="1195685"/>
            <a:ext cx="2042510" cy="461665"/>
            <a:chOff x="1919890" y="1219200"/>
            <a:chExt cx="204251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133600" y="1219200"/>
              <a:ext cx="1828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>
                  <a:solidFill>
                    <a:srgbClr val="646464"/>
                  </a:solidFill>
                </a:rPr>
                <a:t>Buffer Pool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0220566-113C-1B97-CD28-B8AD3BF8A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19890" y="1312872"/>
              <a:ext cx="141890" cy="274320"/>
            </a:xfrm>
            <a:prstGeom prst="rect">
              <a:avLst/>
            </a:prstGeom>
          </p:spPr>
        </p:pic>
      </p:grpSp>
      <p:sp>
        <p:nvSpPr>
          <p:cNvPr id="28" name="Right Arrow 37">
            <a:extLst>
              <a:ext uri="{FF2B5EF4-FFF2-40B4-BE49-F238E27FC236}">
                <a16:creationId xmlns:a16="http://schemas.microsoft.com/office/drawing/2014/main" id="{B8D78F2F-7BCF-7D36-8090-1DCB4CFC6343}"/>
              </a:ext>
            </a:extLst>
          </p:cNvPr>
          <p:cNvSpPr/>
          <p:nvPr/>
        </p:nvSpPr>
        <p:spPr>
          <a:xfrm rot="5400000">
            <a:off x="2784769" y="2354888"/>
            <a:ext cx="365760" cy="36576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 flipH="1">
            <a:off x="7086600" y="1789722"/>
            <a:ext cx="182880" cy="640080"/>
          </a:xfrm>
          <a:prstGeom prst="leftBrace">
            <a:avLst>
              <a:gd name="adj1" fmla="val 249081"/>
              <a:gd name="adj2" fmla="val 50000"/>
            </a:avLst>
          </a:prstGeom>
          <a:ln w="28575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335957" y="1885950"/>
            <a:ext cx="1655643" cy="4262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chemeClr val="accent1"/>
                </a:solidFill>
                <a:latin typeface="Crimson Text" pitchFamily="2" charset="0"/>
                <a:ea typeface="Crimson Text" pitchFamily="2" charset="0"/>
              </a:rPr>
              <a:t>[1,2,4,8] KB</a:t>
            </a:r>
          </a:p>
        </p:txBody>
      </p:sp>
      <p:sp>
        <p:nvSpPr>
          <p:cNvPr id="18" name="Left Brace 17"/>
          <p:cNvSpPr/>
          <p:nvPr/>
        </p:nvSpPr>
        <p:spPr>
          <a:xfrm flipH="1">
            <a:off x="3948894" y="2617470"/>
            <a:ext cx="182880" cy="1097280"/>
          </a:xfrm>
          <a:prstGeom prst="leftBrace">
            <a:avLst>
              <a:gd name="adj1" fmla="val 249081"/>
              <a:gd name="adj2" fmla="val 50000"/>
            </a:avLst>
          </a:prstGeom>
          <a:ln w="28575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AD2">
            <a:extLst>
              <a:ext uri="{FF2B5EF4-FFF2-40B4-BE49-F238E27FC236}">
                <a16:creationId xmlns:a16="http://schemas.microsoft.com/office/drawing/2014/main" id="{95521724-6056-BE5A-5AE1-5AB90D947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67" y="2830384"/>
            <a:ext cx="843033" cy="4262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US" sz="2800" dirty="0">
                <a:solidFill>
                  <a:schemeClr val="accent1"/>
                </a:solidFill>
                <a:latin typeface="Crimson Text" pitchFamily="2" charset="0"/>
                <a:ea typeface="Crimson Text" pitchFamily="2" charset="0"/>
              </a:rPr>
              <a:t>Read</a:t>
            </a:r>
          </a:p>
        </p:txBody>
      </p:sp>
      <p:sp>
        <p:nvSpPr>
          <p:cNvPr id="41" name="Right Arrow 37">
            <a:extLst>
              <a:ext uri="{FF2B5EF4-FFF2-40B4-BE49-F238E27FC236}">
                <a16:creationId xmlns:a16="http://schemas.microsoft.com/office/drawing/2014/main" id="{06EFB993-E441-FA8C-73FE-397E67CEB502}"/>
              </a:ext>
            </a:extLst>
          </p:cNvPr>
          <p:cNvSpPr/>
          <p:nvPr/>
        </p:nvSpPr>
        <p:spPr>
          <a:xfrm>
            <a:off x="1691640" y="2838929"/>
            <a:ext cx="365760" cy="36576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AD1">
            <a:extLst>
              <a:ext uri="{FF2B5EF4-FFF2-40B4-BE49-F238E27FC236}">
                <a16:creationId xmlns:a16="http://schemas.microsoft.com/office/drawing/2014/main" id="{F715BF23-CE6A-98A3-F260-D0CFCDB1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08" y="1733550"/>
            <a:ext cx="849592" cy="4262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US" sz="2800" dirty="0">
                <a:solidFill>
                  <a:schemeClr val="accent1"/>
                </a:solidFill>
                <a:latin typeface="Crimson Text" pitchFamily="2" charset="0"/>
                <a:ea typeface="Crimson Text" pitchFamily="2" charset="0"/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4162741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/>
      <p:bldP spid="8" grpId="0" animBg="1"/>
      <p:bldP spid="38" grpId="0" animBg="1"/>
      <p:bldP spid="38" grpId="1" animBg="1"/>
      <p:bldP spid="38" grpId="2" animBg="1"/>
      <p:bldP spid="38" grpId="3" animBg="1"/>
      <p:bldP spid="40" grpId="0"/>
      <p:bldP spid="40" grpId="1"/>
      <p:bldP spid="28" grpId="0" animBg="1"/>
      <p:bldP spid="20" grpId="0" animBg="1"/>
      <p:bldP spid="21" grpId="0"/>
      <p:bldP spid="18" grpId="0" animBg="1"/>
      <p:bldP spid="37" grpId="0"/>
      <p:bldP spid="41" grpId="0" animBg="1"/>
      <p:bldP spid="3" grpId="0"/>
      <p:bldP spid="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Compression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must decompress data first before it can be read and (potentially) modified.</a:t>
            </a:r>
          </a:p>
          <a:p>
            <a:pPr marL="342900" lvl="1"/>
            <a:r>
              <a:rPr lang="en-US" dirty="0"/>
              <a:t>This limits the "scope" of the compression scheme.</a:t>
            </a:r>
          </a:p>
          <a:p>
            <a:endParaRPr lang="en-US" sz="1200" dirty="0"/>
          </a:p>
          <a:p>
            <a:r>
              <a:rPr lang="en-US" dirty="0"/>
              <a:t>These schemes also do not consider the high-level meaning or semantics of the data.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E4BF40A4-97B3-1B4E-ED71-02BEA5D5D5E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06981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Ideally, we want the DBMS to operate on compressed data without decompressing it first.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1643" y="2549132"/>
            <a:ext cx="2926714" cy="6278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SELECT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*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FROM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users</a:t>
            </a:r>
          </a:p>
          <a:p>
            <a:pPr algn="l">
              <a:lnSpc>
                <a:spcPct val="8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WHERE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name = 'Andy'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5643" y="2549132"/>
            <a:ext cx="2926714" cy="6278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SELECT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*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FROM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users</a:t>
            </a:r>
          </a:p>
          <a:p>
            <a:pPr algn="l">
              <a:lnSpc>
                <a:spcPct val="8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WHERE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name = </a:t>
            </a:r>
            <a:r>
              <a:rPr lang="en-US" sz="18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XX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143000" y="3715534"/>
            <a:ext cx="2225357" cy="822960"/>
            <a:chOff x="701357" y="3562350"/>
            <a:chExt cx="2225357" cy="822960"/>
          </a:xfrm>
        </p:grpSpPr>
        <p:sp>
          <p:nvSpPr>
            <p:cNvPr id="6" name="Rectangle 5"/>
            <p:cNvSpPr/>
            <p:nvPr/>
          </p:nvSpPr>
          <p:spPr>
            <a:xfrm>
              <a:off x="701357" y="3562350"/>
              <a:ext cx="1218883" cy="2743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NAME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20874" y="3562350"/>
              <a:ext cx="1005840" cy="2743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SALARY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357" y="3836670"/>
              <a:ext cx="1218883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Andy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20874" y="383667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99999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1357" y="4110990"/>
              <a:ext cx="1218883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Jignesh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20874" y="411099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88888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75643" y="3715534"/>
            <a:ext cx="2012314" cy="822960"/>
            <a:chOff x="914400" y="3562350"/>
            <a:chExt cx="2012314" cy="822960"/>
          </a:xfrm>
        </p:grpSpPr>
        <p:sp>
          <p:nvSpPr>
            <p:cNvPr id="26" name="Rectangle 25"/>
            <p:cNvSpPr/>
            <p:nvPr/>
          </p:nvSpPr>
          <p:spPr>
            <a:xfrm>
              <a:off x="914400" y="3562350"/>
              <a:ext cx="1005840" cy="2743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NAME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20874" y="3562350"/>
              <a:ext cx="1005840" cy="2743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SALARY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4400" y="383667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XX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920874" y="383667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AA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4400" y="411099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YY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20874" y="411099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BB</a:t>
              </a:r>
            </a:p>
          </p:txBody>
        </p:sp>
      </p:grpSp>
      <p:sp>
        <p:nvSpPr>
          <p:cNvPr id="32" name="Right Arrow 31"/>
          <p:cNvSpPr/>
          <p:nvPr/>
        </p:nvSpPr>
        <p:spPr>
          <a:xfrm>
            <a:off x="3573357" y="3898414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3806" y="3733014"/>
            <a:ext cx="616387" cy="914400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5113443" y="3898414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>
            <a:off x="4114800" y="2634464"/>
            <a:ext cx="9144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B1A04-3E9D-CAA6-EB53-A912F7DED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857" y="2371876"/>
            <a:ext cx="2202286" cy="2743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dirty="0">
                <a:solidFill>
                  <a:schemeClr val="accent1"/>
                </a:solidFill>
              </a:rPr>
              <a:t>Database Magic!</a:t>
            </a:r>
          </a:p>
        </p:txBody>
      </p:sp>
      <p:sp>
        <p:nvSpPr>
          <p:cNvPr id="12" name="Slide Number Placeholder 3" descr=" 5">
            <a:extLst>
              <a:ext uri="{FF2B5EF4-FFF2-40B4-BE49-F238E27FC236}">
                <a16:creationId xmlns:a16="http://schemas.microsoft.com/office/drawing/2014/main" id="{B9250D1D-A2D1-8B4B-93A3-1551AAD8E78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33BF250-B079-B8D1-0705-2E5B0138D888}"/>
              </a:ext>
            </a:extLst>
          </p:cNvPr>
          <p:cNvCxnSpPr>
            <a:stCxn id="11" idx="2"/>
            <a:endCxn id="26" idx="0"/>
          </p:cNvCxnSpPr>
          <p:nvPr/>
        </p:nvCxnSpPr>
        <p:spPr>
          <a:xfrm rot="5400000">
            <a:off x="6489513" y="2966047"/>
            <a:ext cx="538538" cy="960437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82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2" grpId="0" animBg="1"/>
      <p:bldP spid="34" grpId="0" animBg="1"/>
      <p:bldP spid="35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Granularity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Choice #1: Block-level</a:t>
            </a:r>
          </a:p>
          <a:p>
            <a:pPr marL="342900" lvl="1"/>
            <a:r>
              <a:rPr lang="en-US" dirty="0"/>
              <a:t>Compress a block of tuples for the same table.</a:t>
            </a:r>
          </a:p>
          <a:p>
            <a:r>
              <a:rPr lang="en-US" b="1" dirty="0"/>
              <a:t>Choice #2: Tuple-level </a:t>
            </a:r>
          </a:p>
          <a:p>
            <a:pPr marL="342900" lvl="1"/>
            <a:r>
              <a:rPr lang="en-US" dirty="0"/>
              <a:t>Compress the contents of the entire tuple (NSM-only).</a:t>
            </a:r>
          </a:p>
          <a:p>
            <a:r>
              <a:rPr lang="en-US" b="1" dirty="0"/>
              <a:t>Choice #3: Attribute-level</a:t>
            </a:r>
          </a:p>
          <a:p>
            <a:pPr marL="342900" lvl="1"/>
            <a:r>
              <a:rPr lang="en-US" dirty="0"/>
              <a:t>Compress a single attribute within one tuple (overflow).</a:t>
            </a:r>
          </a:p>
          <a:p>
            <a:pPr marL="342900" lvl="1"/>
            <a:r>
              <a:rPr lang="en-US" dirty="0"/>
              <a:t>Can target multiple attributes for the same tuple.</a:t>
            </a:r>
          </a:p>
          <a:p>
            <a:r>
              <a:rPr lang="en-US" b="1" dirty="0"/>
              <a:t>Choice #4: Column-level</a:t>
            </a:r>
          </a:p>
          <a:p>
            <a:pPr marL="342900" lvl="1"/>
            <a:r>
              <a:rPr lang="en-US" dirty="0"/>
              <a:t>Compress multiple values for one or more attributes stored for multiple tuples (DSM-only).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Highlight Box">
            <a:extLst>
              <a:ext uri="{FF2B5EF4-FFF2-40B4-BE49-F238E27FC236}">
                <a16:creationId xmlns:a16="http://schemas.microsoft.com/office/drawing/2014/main" id="{99E93E61-BF93-2967-12E3-05F23ADB1910}"/>
              </a:ext>
            </a:extLst>
          </p:cNvPr>
          <p:cNvSpPr/>
          <p:nvPr/>
        </p:nvSpPr>
        <p:spPr>
          <a:xfrm>
            <a:off x="1356360" y="3257550"/>
            <a:ext cx="6400800" cy="1005840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0A3CB299-A501-3586-C084-909F77A3E8E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125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Columnar Compression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Run-length Encoding</a:t>
            </a:r>
          </a:p>
          <a:p>
            <a:r>
              <a:rPr lang="en-US" dirty="0"/>
              <a:t>Bit-Packing Encoding</a:t>
            </a:r>
          </a:p>
          <a:p>
            <a:r>
              <a:rPr lang="en-US" dirty="0"/>
              <a:t>Bitmap Encoding</a:t>
            </a:r>
          </a:p>
          <a:p>
            <a:r>
              <a:rPr lang="en-US" dirty="0"/>
              <a:t>Delta / Frame-of-Reference Encoding</a:t>
            </a:r>
          </a:p>
          <a:p>
            <a:r>
              <a:rPr lang="en-US" dirty="0"/>
              <a:t>Incremental Encoding</a:t>
            </a:r>
          </a:p>
          <a:p>
            <a:r>
              <a:rPr lang="en-US" dirty="0"/>
              <a:t>Dictionary Encoding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40BB2C73-DBDD-B4BB-3F1B-45924A2D6D6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06336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Run-length Encoding (RLE)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 runs of the same value in a single column into triplets:</a:t>
            </a:r>
          </a:p>
          <a:p>
            <a:pPr marL="342900" lvl="1"/>
            <a:r>
              <a:rPr lang="en-US" dirty="0"/>
              <a:t>The value of the attribute.</a:t>
            </a:r>
          </a:p>
          <a:p>
            <a:pPr marL="342900" lvl="1"/>
            <a:r>
              <a:rPr lang="en-US" dirty="0"/>
              <a:t>The start position in the column segment.</a:t>
            </a:r>
          </a:p>
          <a:p>
            <a:pPr marL="342900" lvl="1"/>
            <a:r>
              <a:rPr lang="en-US" dirty="0"/>
              <a:t>The # of elements in the run.</a:t>
            </a:r>
          </a:p>
          <a:p>
            <a:endParaRPr lang="en-US" sz="1200" dirty="0"/>
          </a:p>
          <a:p>
            <a:r>
              <a:rPr lang="en-US" dirty="0"/>
              <a:t>Requires the columns to be sorted intelligently to maximize compression opportunities.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306D96FA-A5E9-885A-1FFE-E818BD9C89A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51481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Run-length Encoding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5445954" y="1207294"/>
            <a:ext cx="2290693" cy="3370181"/>
            <a:chOff x="647700" y="1131095"/>
            <a:chExt cx="1598158" cy="3370181"/>
          </a:xfrm>
        </p:grpSpPr>
        <p:sp>
          <p:nvSpPr>
            <p:cNvPr id="160" name="Text Box 4"/>
            <p:cNvSpPr txBox="1">
              <a:spLocks noChangeArrowheads="1"/>
            </p:cNvSpPr>
            <p:nvPr/>
          </p:nvSpPr>
          <p:spPr bwMode="auto">
            <a:xfrm>
              <a:off x="650974" y="1483756"/>
              <a:ext cx="1594884" cy="3017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61" name="TextBox 15"/>
            <p:cNvSpPr txBox="1">
              <a:spLocks noChangeArrowheads="1"/>
            </p:cNvSpPr>
            <p:nvPr/>
          </p:nvSpPr>
          <p:spPr bwMode="auto">
            <a:xfrm>
              <a:off x="647700" y="1131095"/>
              <a:ext cx="1598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>
                  <a:solidFill>
                    <a:srgbClr val="646464"/>
                  </a:solidFill>
                </a:rPr>
                <a:t>Compressed Data</a:t>
              </a:r>
            </a:p>
          </p:txBody>
        </p:sp>
      </p:grpSp>
      <p:grpSp>
        <p:nvGrpSpPr>
          <p:cNvPr id="7" name="Unsorted RLE"/>
          <p:cNvGrpSpPr/>
          <p:nvPr/>
        </p:nvGrpSpPr>
        <p:grpSpPr>
          <a:xfrm>
            <a:off x="5778993" y="1822864"/>
            <a:ext cx="1624615" cy="2478609"/>
            <a:chOff x="5149687" y="1950739"/>
            <a:chExt cx="1624615" cy="2478609"/>
          </a:xfrm>
        </p:grpSpPr>
        <p:grpSp>
          <p:nvGrpSpPr>
            <p:cNvPr id="186" name="Group 185"/>
            <p:cNvGrpSpPr/>
            <p:nvPr/>
          </p:nvGrpSpPr>
          <p:grpSpPr>
            <a:xfrm>
              <a:off x="5149687" y="1950739"/>
              <a:ext cx="548640" cy="2478609"/>
              <a:chOff x="5791200" y="1751492"/>
              <a:chExt cx="548640" cy="2478609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5791200" y="1751492"/>
                <a:ext cx="54864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id</a:t>
                </a: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791200" y="2306870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5791200" y="2032143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5791200" y="2856802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5791200" y="2582075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791200" y="3405849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7</a:t>
                </a: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791200" y="3131122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6</a:t>
                </a: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791200" y="3955781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</a:t>
                </a: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5791200" y="3681054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rgbClr val="44433F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8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768462" y="1950739"/>
              <a:ext cx="1005840" cy="1653950"/>
              <a:chOff x="5768462" y="1950739"/>
              <a:chExt cx="1005840" cy="1653950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5768462" y="1950739"/>
                <a:ext cx="100584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 err="1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isDead</a:t>
                </a:r>
                <a:endParaRPr lang="en-US" sz="1400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768462" y="2506117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(N,3,1)</a:t>
                </a: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5768462" y="223139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(Y,0,3)</a:t>
                </a: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5768462" y="3056049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(N,5,1)</a:t>
                </a: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768462" y="2781322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(Y,4,1)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5768462" y="3330369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(Y,6,2)</a:t>
                </a:r>
              </a:p>
            </p:txBody>
          </p:sp>
        </p:grpSp>
      </p:grpSp>
      <p:sp>
        <p:nvSpPr>
          <p:cNvPr id="194" name="Right Arrow 193"/>
          <p:cNvSpPr/>
          <p:nvPr/>
        </p:nvSpPr>
        <p:spPr>
          <a:xfrm>
            <a:off x="4299814" y="2579589"/>
            <a:ext cx="539681" cy="61844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07354" y="1200150"/>
            <a:ext cx="2286000" cy="3377325"/>
            <a:chOff x="914400" y="1328025"/>
            <a:chExt cx="2286000" cy="3377325"/>
          </a:xfrm>
        </p:grpSpPr>
        <p:grpSp>
          <p:nvGrpSpPr>
            <p:cNvPr id="78" name="Group 77"/>
            <p:cNvGrpSpPr/>
            <p:nvPr/>
          </p:nvGrpSpPr>
          <p:grpSpPr>
            <a:xfrm>
              <a:off x="914400" y="1328025"/>
              <a:ext cx="2286000" cy="3377325"/>
              <a:chOff x="647700" y="1123951"/>
              <a:chExt cx="2286000" cy="3377325"/>
            </a:xfrm>
          </p:grpSpPr>
          <p:sp>
            <p:nvSpPr>
              <p:cNvPr id="76" name="Text Box 4"/>
              <p:cNvSpPr txBox="1">
                <a:spLocks noChangeArrowheads="1"/>
              </p:cNvSpPr>
              <p:nvPr/>
            </p:nvSpPr>
            <p:spPr bwMode="auto">
              <a:xfrm>
                <a:off x="650974" y="1483756"/>
                <a:ext cx="2282726" cy="30175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u="none" dirty="0"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77" name="TextBox 15"/>
              <p:cNvSpPr txBox="1">
                <a:spLocks noChangeArrowheads="1"/>
              </p:cNvSpPr>
              <p:nvPr/>
            </p:nvSpPr>
            <p:spPr bwMode="auto">
              <a:xfrm>
                <a:off x="647700" y="1123951"/>
                <a:ext cx="19379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defRPr>
                </a:lvl1pPr>
              </a:lstStyle>
              <a:p>
                <a:r>
                  <a:rPr lang="en-US" dirty="0">
                    <a:solidFill>
                      <a:srgbClr val="646464"/>
                    </a:solidFill>
                  </a:rPr>
                  <a:t>Original Data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473693" y="1914543"/>
              <a:ext cx="1167415" cy="2478609"/>
              <a:chOff x="1062213" y="1914543"/>
              <a:chExt cx="1167415" cy="247860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062213" y="1914543"/>
                <a:ext cx="548640" cy="2478609"/>
                <a:chOff x="1062213" y="1914543"/>
                <a:chExt cx="548640" cy="2478609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062213" y="1914543"/>
                  <a:ext cx="548640" cy="274320"/>
                </a:xfrm>
                <a:prstGeom prst="rect">
                  <a:avLst/>
                </a:prstGeom>
                <a:solidFill>
                  <a:srgbClr val="44433F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45720" rIns="45720" bIns="0" rtlCol="0" anchor="ctr" anchorCtr="0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400" dirty="0"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id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062213" y="2469921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2</a:t>
                  </a: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062213" y="2195194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1</a:t>
                  </a: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1062213" y="3019853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4</a:t>
                  </a: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1062213" y="2745126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3</a:t>
                  </a: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1062213" y="3568900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7</a:t>
                  </a: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1062213" y="3294173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6</a:t>
                  </a: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1062213" y="4118832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9</a:t>
                  </a: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1062213" y="3844105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8</a:t>
                  </a: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680988" y="1914543"/>
                <a:ext cx="548640" cy="2478609"/>
                <a:chOff x="1062213" y="1914543"/>
                <a:chExt cx="548640" cy="2478609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1062213" y="1914543"/>
                  <a:ext cx="548640" cy="274320"/>
                </a:xfrm>
                <a:prstGeom prst="rect">
                  <a:avLst/>
                </a:prstGeom>
                <a:solidFill>
                  <a:srgbClr val="44433F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45720" rIns="45720" bIns="0" rtlCol="0" anchor="ctr" anchorCtr="0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dirty="0" err="1"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isDead</a:t>
                  </a:r>
                  <a:endParaRPr lang="en-US" sz="12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062213" y="2469921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062213" y="2195194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1062213" y="3019853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N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1062213" y="2745126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1062213" y="3568900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N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062213" y="3294173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062213" y="4118832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062213" y="3844105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</p:grpSp>
        </p:grpSp>
      </p:grpSp>
      <p:grpSp>
        <p:nvGrpSpPr>
          <p:cNvPr id="220" name="Sorted Data"/>
          <p:cNvGrpSpPr/>
          <p:nvPr/>
        </p:nvGrpSpPr>
        <p:grpSpPr>
          <a:xfrm>
            <a:off x="1407354" y="1200150"/>
            <a:ext cx="2286000" cy="3377325"/>
            <a:chOff x="914400" y="1328025"/>
            <a:chExt cx="2286000" cy="3377325"/>
          </a:xfrm>
        </p:grpSpPr>
        <p:grpSp>
          <p:nvGrpSpPr>
            <p:cNvPr id="221" name="Group 220"/>
            <p:cNvGrpSpPr/>
            <p:nvPr/>
          </p:nvGrpSpPr>
          <p:grpSpPr>
            <a:xfrm>
              <a:off x="914400" y="1328025"/>
              <a:ext cx="2286000" cy="3377325"/>
              <a:chOff x="647700" y="1123951"/>
              <a:chExt cx="2286000" cy="3377325"/>
            </a:xfrm>
          </p:grpSpPr>
          <p:sp>
            <p:nvSpPr>
              <p:cNvPr id="243" name="Text Box 4"/>
              <p:cNvSpPr txBox="1">
                <a:spLocks noChangeArrowheads="1"/>
              </p:cNvSpPr>
              <p:nvPr/>
            </p:nvSpPr>
            <p:spPr bwMode="auto">
              <a:xfrm>
                <a:off x="650974" y="1483756"/>
                <a:ext cx="2282726" cy="30175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u="none" dirty="0"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244" name="TextBox 15"/>
              <p:cNvSpPr txBox="1">
                <a:spLocks noChangeArrowheads="1"/>
              </p:cNvSpPr>
              <p:nvPr/>
            </p:nvSpPr>
            <p:spPr bwMode="auto">
              <a:xfrm>
                <a:off x="647700" y="1123951"/>
                <a:ext cx="19379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no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defRPr>
                </a:lvl1pPr>
              </a:lstStyle>
              <a:p>
                <a:r>
                  <a:rPr lang="en-US" dirty="0">
                    <a:solidFill>
                      <a:srgbClr val="646464"/>
                    </a:solidFill>
                  </a:rPr>
                  <a:t>Sorted Data</a:t>
                </a: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1473693" y="1914543"/>
              <a:ext cx="1167415" cy="2478609"/>
              <a:chOff x="1062213" y="1914543"/>
              <a:chExt cx="1167415" cy="2478609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1062213" y="1914543"/>
                <a:ext cx="548640" cy="2478609"/>
                <a:chOff x="1062213" y="1914543"/>
                <a:chExt cx="548640" cy="2478609"/>
              </a:xfrm>
            </p:grpSpPr>
            <p:sp>
              <p:nvSpPr>
                <p:cNvPr id="234" name="Rectangle 233"/>
                <p:cNvSpPr/>
                <p:nvPr/>
              </p:nvSpPr>
              <p:spPr>
                <a:xfrm>
                  <a:off x="1062213" y="1914543"/>
                  <a:ext cx="548640" cy="274320"/>
                </a:xfrm>
                <a:prstGeom prst="rect">
                  <a:avLst/>
                </a:prstGeom>
                <a:solidFill>
                  <a:srgbClr val="44433F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45720" rIns="45720" bIns="0" rtlCol="0" anchor="ctr" anchorCtr="0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400" dirty="0"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id</a:t>
                  </a: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1062213" y="2469921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2</a:t>
                  </a: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1062213" y="2195194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1</a:t>
                  </a:r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1062213" y="3019853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6</a:t>
                  </a:r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1062213" y="2745126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3</a:t>
                  </a:r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1062213" y="3568900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9</a:t>
                  </a:r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1062213" y="3294173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8</a:t>
                  </a:r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1062213" y="4118832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7</a:t>
                  </a:r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1062213" y="3844105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4</a:t>
                  </a:r>
                </a:p>
              </p:txBody>
            </p:sp>
          </p:grpSp>
          <p:grpSp>
            <p:nvGrpSpPr>
              <p:cNvPr id="224" name="Group 223"/>
              <p:cNvGrpSpPr/>
              <p:nvPr/>
            </p:nvGrpSpPr>
            <p:grpSpPr>
              <a:xfrm>
                <a:off x="1680988" y="1914543"/>
                <a:ext cx="548640" cy="2478609"/>
                <a:chOff x="1062213" y="1914543"/>
                <a:chExt cx="548640" cy="2478609"/>
              </a:xfrm>
            </p:grpSpPr>
            <p:sp>
              <p:nvSpPr>
                <p:cNvPr id="225" name="Rectangle 224"/>
                <p:cNvSpPr/>
                <p:nvPr/>
              </p:nvSpPr>
              <p:spPr>
                <a:xfrm>
                  <a:off x="1062213" y="1914543"/>
                  <a:ext cx="548640" cy="274320"/>
                </a:xfrm>
                <a:prstGeom prst="rect">
                  <a:avLst/>
                </a:prstGeom>
                <a:solidFill>
                  <a:srgbClr val="44433F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tIns="45720" rIns="45720" bIns="0" rtlCol="0" anchor="ctr" anchorCtr="0"/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1200" dirty="0" err="1"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isDead</a:t>
                  </a:r>
                  <a:endParaRPr lang="en-US" sz="12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1062213" y="2469921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1062213" y="2195194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1062213" y="3019853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1062213" y="2745126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1062213" y="3568900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1062213" y="3294173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Y</a:t>
                  </a:r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1062213" y="4118832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N</a:t>
                  </a:r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1062213" y="3844105"/>
                  <a:ext cx="548640" cy="2743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4443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Inconsolata" panose="00000509000000000000" pitchFamily="49" charset="0"/>
                      <a:ea typeface="DejaVu Sans Mono" pitchFamily="49" charset="0"/>
                      <a:cs typeface="Consolas" pitchFamily="49" charset="0"/>
                    </a:rPr>
                    <a:t>N</a:t>
                  </a:r>
                </a:p>
              </p:txBody>
            </p:sp>
          </p:grpSp>
        </p:grpSp>
      </p:grpSp>
      <p:grpSp>
        <p:nvGrpSpPr>
          <p:cNvPr id="270" name="Sorted RLE"/>
          <p:cNvGrpSpPr/>
          <p:nvPr/>
        </p:nvGrpSpPr>
        <p:grpSpPr>
          <a:xfrm>
            <a:off x="5778993" y="1822864"/>
            <a:ext cx="1624615" cy="2478609"/>
            <a:chOff x="5149687" y="1950739"/>
            <a:chExt cx="1624615" cy="2478609"/>
          </a:xfrm>
        </p:grpSpPr>
        <p:grpSp>
          <p:nvGrpSpPr>
            <p:cNvPr id="271" name="Group 270"/>
            <p:cNvGrpSpPr/>
            <p:nvPr/>
          </p:nvGrpSpPr>
          <p:grpSpPr>
            <a:xfrm>
              <a:off x="5149687" y="1950739"/>
              <a:ext cx="548640" cy="2478609"/>
              <a:chOff x="5791200" y="1751492"/>
              <a:chExt cx="548640" cy="2478609"/>
            </a:xfrm>
          </p:grpSpPr>
          <p:sp>
            <p:nvSpPr>
              <p:cNvPr id="279" name="Rectangle 278"/>
              <p:cNvSpPr/>
              <p:nvPr/>
            </p:nvSpPr>
            <p:spPr>
              <a:xfrm>
                <a:off x="5791200" y="1751492"/>
                <a:ext cx="54864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id</a:t>
                </a:r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5791200" y="2306870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5791200" y="2032143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5791200" y="2856802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6</a:t>
                </a:r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5791200" y="2582075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791200" y="3405849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</a:t>
                </a:r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5791200" y="3131122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8</a:t>
                </a:r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5791200" y="3955781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7</a:t>
                </a:r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5791200" y="3681054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</a:t>
                </a:r>
              </a:p>
            </p:txBody>
          </p:sp>
        </p:grpSp>
        <p:grpSp>
          <p:nvGrpSpPr>
            <p:cNvPr id="272" name="Group 271"/>
            <p:cNvGrpSpPr/>
            <p:nvPr/>
          </p:nvGrpSpPr>
          <p:grpSpPr>
            <a:xfrm>
              <a:off x="5768462" y="1950739"/>
              <a:ext cx="1005840" cy="829698"/>
              <a:chOff x="5768462" y="1950739"/>
              <a:chExt cx="1005840" cy="829698"/>
            </a:xfrm>
          </p:grpSpPr>
          <p:sp>
            <p:nvSpPr>
              <p:cNvPr id="273" name="Rectangle 272"/>
              <p:cNvSpPr/>
              <p:nvPr/>
            </p:nvSpPr>
            <p:spPr>
              <a:xfrm>
                <a:off x="5768462" y="1950739"/>
                <a:ext cx="100584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 err="1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isDead</a:t>
                </a:r>
                <a:endParaRPr lang="en-US" sz="1400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5768462" y="2506117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(N,7,2)</a:t>
                </a: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5768462" y="223139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(Y,0,6)</a:t>
                </a:r>
              </a:p>
            </p:txBody>
          </p:sp>
        </p:grpSp>
      </p:grpSp>
      <p:sp>
        <p:nvSpPr>
          <p:cNvPr id="196" name="Highlight Box"/>
          <p:cNvSpPr/>
          <p:nvPr/>
        </p:nvSpPr>
        <p:spPr>
          <a:xfrm>
            <a:off x="2585422" y="1786667"/>
            <a:ext cx="548640" cy="2478609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TextBox 15"/>
          <p:cNvSpPr txBox="1">
            <a:spLocks noChangeArrowheads="1"/>
          </p:cNvSpPr>
          <p:nvPr/>
        </p:nvSpPr>
        <p:spPr bwMode="auto">
          <a:xfrm>
            <a:off x="6433980" y="3577734"/>
            <a:ext cx="1302667" cy="8988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1"/>
                </a:solidFill>
                <a:latin typeface="Crimson Text" pitchFamily="2" charset="0"/>
              </a:rPr>
              <a:t>RLE Triplet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1"/>
                </a:solidFill>
                <a:latin typeface="Crimson Text" pitchFamily="2" charset="0"/>
              </a:rPr>
              <a:t> - Value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1"/>
                </a:solidFill>
                <a:latin typeface="Crimson Text" pitchFamily="2" charset="0"/>
              </a:rPr>
              <a:t> - Offset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accent1"/>
                </a:solidFill>
                <a:latin typeface="Crimson Text" pitchFamily="2" charset="0"/>
              </a:rPr>
              <a:t> - Length</a:t>
            </a:r>
          </a:p>
        </p:txBody>
      </p:sp>
      <p:sp>
        <p:nvSpPr>
          <p:cNvPr id="289" name="Highlight Box"/>
          <p:cNvSpPr/>
          <p:nvPr/>
        </p:nvSpPr>
        <p:spPr>
          <a:xfrm>
            <a:off x="6397768" y="2378243"/>
            <a:ext cx="1005840" cy="824252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ighlight Box">
            <a:extLst>
              <a:ext uri="{FF2B5EF4-FFF2-40B4-BE49-F238E27FC236}">
                <a16:creationId xmlns:a16="http://schemas.microsoft.com/office/drawing/2014/main" id="{65FD9B15-B281-4E28-9936-38CF423617BC}"/>
              </a:ext>
            </a:extLst>
          </p:cNvPr>
          <p:cNvSpPr/>
          <p:nvPr/>
        </p:nvSpPr>
        <p:spPr>
          <a:xfrm>
            <a:off x="2585422" y="2888812"/>
            <a:ext cx="548640" cy="826533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 Box 4">
            <a:extLst>
              <a:ext uri="{FF2B5EF4-FFF2-40B4-BE49-F238E27FC236}">
                <a16:creationId xmlns:a16="http://schemas.microsoft.com/office/drawing/2014/main" id="{AE029E23-3082-44AD-BC27-C00AE3D48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68806"/>
            <a:ext cx="2926080" cy="8494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SELECT </a:t>
            </a:r>
            <a:r>
              <a:rPr 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isDead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COUNT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(*)</a:t>
            </a:r>
            <a:b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</a:b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FROM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users</a:t>
            </a:r>
            <a:b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</a:b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GROUP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BY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isDead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8" name="Slide Number Placeholder 3" descr=" 5">
            <a:extLst>
              <a:ext uri="{FF2B5EF4-FFF2-40B4-BE49-F238E27FC236}">
                <a16:creationId xmlns:a16="http://schemas.microsoft.com/office/drawing/2014/main" id="{5986C222-88BA-9861-D097-172F20E6799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878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6" grpId="0" animBg="1"/>
      <p:bldP spid="196" grpId="1" animBg="1"/>
      <p:bldP spid="288" grpId="0"/>
      <p:bldP spid="288" grpId="1"/>
      <p:bldP spid="289" grpId="0" animBg="1"/>
      <p:bldP spid="289" grpId="1" animBg="1"/>
      <p:bldP spid="94" grpId="0" animBg="1"/>
      <p:bldP spid="94" grpId="1" animBg="1"/>
      <p:bldP spid="95" grpId="0" animBg="1"/>
      <p:bldP spid="9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F21B-4C91-6DD4-D873-713E8677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Packing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CE69B-9942-69AC-C92D-A337E6B28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971550"/>
            <a:ext cx="4983481" cy="3657600"/>
          </a:xfrm>
        </p:spPr>
        <p:txBody>
          <a:bodyPr/>
          <a:lstStyle/>
          <a:p>
            <a:r>
              <a:rPr lang="en-US" dirty="0"/>
              <a:t>If the values for an integer attribute are </a:t>
            </a:r>
            <a:r>
              <a:rPr lang="en-US" u="sng" dirty="0"/>
              <a:t>smaller</a:t>
            </a:r>
            <a:r>
              <a:rPr lang="en-US" dirty="0"/>
              <a:t> than the range of its given data type size, then reduce the number of bits to represent each value.</a:t>
            </a:r>
          </a:p>
          <a:p>
            <a:endParaRPr lang="en-US" sz="1200" dirty="0"/>
          </a:p>
          <a:p>
            <a:r>
              <a:rPr lang="en-US" dirty="0"/>
              <a:t>Use bit-shifting tricks to operate on multiple values in a single word.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5C2C0-8451-5305-5AE9-E51ED5AB9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2CB8B0-110F-B0FA-7EF7-827520E917BC}"/>
              </a:ext>
            </a:extLst>
          </p:cNvPr>
          <p:cNvGrpSpPr/>
          <p:nvPr/>
        </p:nvGrpSpPr>
        <p:grpSpPr>
          <a:xfrm>
            <a:off x="5499100" y="895350"/>
            <a:ext cx="1937954" cy="3331159"/>
            <a:chOff x="187111" y="975164"/>
            <a:chExt cx="1937954" cy="3331159"/>
          </a:xfrm>
        </p:grpSpPr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0523E56A-1CEE-8E57-FC89-4E4E9C812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11" y="975164"/>
              <a:ext cx="1937954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itchFamily="2" charset="0"/>
                </a:rPr>
                <a:t>Original Data</a:t>
              </a:r>
            </a:p>
          </p:txBody>
        </p:sp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42CC558E-3440-4C58-23A5-8A6EA1C1B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385" y="1288803"/>
              <a:ext cx="1371600" cy="3017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4FC254-1B2F-0C71-7070-D94D011081E2}"/>
                </a:ext>
              </a:extLst>
            </p:cNvPr>
            <p:cNvGrpSpPr/>
            <p:nvPr/>
          </p:nvGrpSpPr>
          <p:grpSpPr>
            <a:xfrm>
              <a:off x="478624" y="1513185"/>
              <a:ext cx="795122" cy="2477317"/>
              <a:chOff x="365720" y="1555737"/>
              <a:chExt cx="795122" cy="247731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3DF00E-C4F7-A8D9-72F3-CD719C15ED92}"/>
                  </a:ext>
                </a:extLst>
              </p:cNvPr>
              <p:cNvSpPr/>
              <p:nvPr/>
            </p:nvSpPr>
            <p:spPr>
              <a:xfrm>
                <a:off x="365720" y="1555737"/>
                <a:ext cx="795122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6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int32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A936F2-4EDE-5E61-2DDB-D939D7708B7E}"/>
                  </a:ext>
                </a:extLst>
              </p:cNvPr>
              <p:cNvSpPr/>
              <p:nvPr/>
            </p:nvSpPr>
            <p:spPr>
              <a:xfrm>
                <a:off x="365720" y="2106487"/>
                <a:ext cx="795122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191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9C6D15-7366-557B-2176-BD09DC2950D9}"/>
                  </a:ext>
                </a:extLst>
              </p:cNvPr>
              <p:cNvSpPr/>
              <p:nvPr/>
            </p:nvSpPr>
            <p:spPr>
              <a:xfrm>
                <a:off x="365720" y="1831112"/>
                <a:ext cx="795122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13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352A489-A924-FA68-19B2-9149CA6D1D1B}"/>
                  </a:ext>
                </a:extLst>
              </p:cNvPr>
              <p:cNvSpPr/>
              <p:nvPr/>
            </p:nvSpPr>
            <p:spPr>
              <a:xfrm>
                <a:off x="365720" y="2657237"/>
                <a:ext cx="795122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9D130A-ED3E-0A62-BA68-92BACCC67153}"/>
                  </a:ext>
                </a:extLst>
              </p:cNvPr>
              <p:cNvSpPr/>
              <p:nvPr/>
            </p:nvSpPr>
            <p:spPr>
              <a:xfrm>
                <a:off x="365720" y="2381862"/>
                <a:ext cx="795122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56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5EA317-69AB-A482-78D9-0DFB948D3B47}"/>
                  </a:ext>
                </a:extLst>
              </p:cNvPr>
              <p:cNvSpPr/>
              <p:nvPr/>
            </p:nvSpPr>
            <p:spPr>
              <a:xfrm>
                <a:off x="365720" y="3207987"/>
                <a:ext cx="795122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120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41FBC01-3E7B-6B02-FB01-885F96BCFDF8}"/>
                  </a:ext>
                </a:extLst>
              </p:cNvPr>
              <p:cNvSpPr/>
              <p:nvPr/>
            </p:nvSpPr>
            <p:spPr>
              <a:xfrm>
                <a:off x="365720" y="2932612"/>
                <a:ext cx="795122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81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01B4EB-A44E-6B79-B7FA-7C23594F6BB7}"/>
                  </a:ext>
                </a:extLst>
              </p:cNvPr>
              <p:cNvSpPr/>
              <p:nvPr/>
            </p:nvSpPr>
            <p:spPr>
              <a:xfrm>
                <a:off x="365720" y="3758734"/>
                <a:ext cx="795122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172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EEC0D19-B78E-95A8-072E-DE74ABB79879}"/>
                  </a:ext>
                </a:extLst>
              </p:cNvPr>
              <p:cNvSpPr/>
              <p:nvPr/>
            </p:nvSpPr>
            <p:spPr>
              <a:xfrm>
                <a:off x="365720" y="3483362"/>
                <a:ext cx="795122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231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E12A5C-7077-B534-7C78-DE5FFE8A6227}"/>
              </a:ext>
            </a:extLst>
          </p:cNvPr>
          <p:cNvGrpSpPr/>
          <p:nvPr/>
        </p:nvGrpSpPr>
        <p:grpSpPr>
          <a:xfrm>
            <a:off x="6812280" y="1707691"/>
            <a:ext cx="2103120" cy="2201942"/>
            <a:chOff x="6235113" y="1940960"/>
            <a:chExt cx="795122" cy="220194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6CEBE8-8FF9-0132-6725-88B752017A56}"/>
                </a:ext>
              </a:extLst>
            </p:cNvPr>
            <p:cNvSpPr/>
            <p:nvPr/>
          </p:nvSpPr>
          <p:spPr>
            <a:xfrm>
              <a:off x="6235113" y="2216335"/>
              <a:ext cx="795122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00000000 00000000 00000000 10111111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72780D-B72F-49AC-1F88-C0982857DD9C}"/>
                </a:ext>
              </a:extLst>
            </p:cNvPr>
            <p:cNvSpPr/>
            <p:nvPr/>
          </p:nvSpPr>
          <p:spPr>
            <a:xfrm>
              <a:off x="6235113" y="1940960"/>
              <a:ext cx="795122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00000000 00000000 00000000 00001101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04C4A4-E87D-590C-3B7E-63C9D798C810}"/>
                </a:ext>
              </a:extLst>
            </p:cNvPr>
            <p:cNvSpPr/>
            <p:nvPr/>
          </p:nvSpPr>
          <p:spPr>
            <a:xfrm>
              <a:off x="6235113" y="2767085"/>
              <a:ext cx="795122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00000000 00000000 00000000 01011100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B5CD33-F498-2D29-02DD-61261688B59D}"/>
                </a:ext>
              </a:extLst>
            </p:cNvPr>
            <p:cNvSpPr/>
            <p:nvPr/>
          </p:nvSpPr>
          <p:spPr>
            <a:xfrm>
              <a:off x="6235113" y="2491710"/>
              <a:ext cx="795122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00000000 00000000 00000000 00111000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49274B-5BE9-F136-9829-2174B72F8E06}"/>
                </a:ext>
              </a:extLst>
            </p:cNvPr>
            <p:cNvSpPr/>
            <p:nvPr/>
          </p:nvSpPr>
          <p:spPr>
            <a:xfrm>
              <a:off x="6235113" y="3317835"/>
              <a:ext cx="795122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00000000 00000000 00000000 01111000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43D20E0-E1EF-F242-A82A-980C500CAFA1}"/>
                </a:ext>
              </a:extLst>
            </p:cNvPr>
            <p:cNvSpPr/>
            <p:nvPr/>
          </p:nvSpPr>
          <p:spPr>
            <a:xfrm>
              <a:off x="6235113" y="3042460"/>
              <a:ext cx="795122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00000000 00000000 00000000 01010001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2BEF7A-0E51-6D00-35B7-BEEAE5250D93}"/>
                </a:ext>
              </a:extLst>
            </p:cNvPr>
            <p:cNvSpPr/>
            <p:nvPr/>
          </p:nvSpPr>
          <p:spPr>
            <a:xfrm>
              <a:off x="6235113" y="3868582"/>
              <a:ext cx="795122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00000000 00000000 00000000 10101100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000CEE5-295F-590A-9850-96C937CAE9DF}"/>
                </a:ext>
              </a:extLst>
            </p:cNvPr>
            <p:cNvSpPr/>
            <p:nvPr/>
          </p:nvSpPr>
          <p:spPr>
            <a:xfrm>
              <a:off x="6235113" y="3593210"/>
              <a:ext cx="795122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00000000 00000000 00000000 11100111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D12112E-1D50-8A22-97D4-2567D47D7FFC}"/>
              </a:ext>
            </a:extLst>
          </p:cNvPr>
          <p:cNvGrpSpPr/>
          <p:nvPr/>
        </p:nvGrpSpPr>
        <p:grpSpPr>
          <a:xfrm>
            <a:off x="6585735" y="1768651"/>
            <a:ext cx="226545" cy="1928677"/>
            <a:chOff x="6496835" y="1848465"/>
            <a:chExt cx="226545" cy="1928677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3C9ED63-0AD2-1CAC-63B3-D8B181BF558C}"/>
                </a:ext>
              </a:extLst>
            </p:cNvPr>
            <p:cNvCxnSpPr>
              <a:cxnSpLocks/>
              <a:stCxn id="12" idx="3"/>
              <a:endCxn id="21" idx="1"/>
            </p:cNvCxnSpPr>
            <p:nvPr/>
          </p:nvCxnSpPr>
          <p:spPr>
            <a:xfrm flipV="1">
              <a:off x="6496835" y="1848465"/>
              <a:ext cx="226545" cy="1055"/>
            </a:xfrm>
            <a:prstGeom prst="straightConnector1">
              <a:avLst/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047A412-DA02-C70C-DBE4-51CCF9B41AC6}"/>
                </a:ext>
              </a:extLst>
            </p:cNvPr>
            <p:cNvCxnSpPr>
              <a:cxnSpLocks/>
              <a:stCxn id="11" idx="3"/>
              <a:endCxn id="20" idx="1"/>
            </p:cNvCxnSpPr>
            <p:nvPr/>
          </p:nvCxnSpPr>
          <p:spPr>
            <a:xfrm flipV="1">
              <a:off x="6496835" y="2123840"/>
              <a:ext cx="226545" cy="1055"/>
            </a:xfrm>
            <a:prstGeom prst="straightConnector1">
              <a:avLst/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077A55E-E88E-4C0F-E87F-C89B1076E932}"/>
                </a:ext>
              </a:extLst>
            </p:cNvPr>
            <p:cNvCxnSpPr>
              <a:cxnSpLocks/>
              <a:stCxn id="14" idx="3"/>
              <a:endCxn id="23" idx="1"/>
            </p:cNvCxnSpPr>
            <p:nvPr/>
          </p:nvCxnSpPr>
          <p:spPr>
            <a:xfrm flipV="1">
              <a:off x="6496835" y="2399215"/>
              <a:ext cx="226545" cy="1055"/>
            </a:xfrm>
            <a:prstGeom prst="straightConnector1">
              <a:avLst/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9CCCD09-55FD-968C-22DA-B92E18FE5690}"/>
                </a:ext>
              </a:extLst>
            </p:cNvPr>
            <p:cNvCxnSpPr>
              <a:cxnSpLocks/>
              <a:stCxn id="13" idx="3"/>
              <a:endCxn id="22" idx="1"/>
            </p:cNvCxnSpPr>
            <p:nvPr/>
          </p:nvCxnSpPr>
          <p:spPr>
            <a:xfrm flipV="1">
              <a:off x="6496835" y="2674590"/>
              <a:ext cx="226545" cy="1055"/>
            </a:xfrm>
            <a:prstGeom prst="straightConnector1">
              <a:avLst/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EE1EE73-E387-191F-D590-A987BCEEBBB1}"/>
                </a:ext>
              </a:extLst>
            </p:cNvPr>
            <p:cNvCxnSpPr>
              <a:cxnSpLocks/>
              <a:stCxn id="16" idx="3"/>
              <a:endCxn id="25" idx="1"/>
            </p:cNvCxnSpPr>
            <p:nvPr/>
          </p:nvCxnSpPr>
          <p:spPr>
            <a:xfrm flipV="1">
              <a:off x="6496835" y="2949965"/>
              <a:ext cx="226545" cy="1055"/>
            </a:xfrm>
            <a:prstGeom prst="straightConnector1">
              <a:avLst/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C2235C9-3262-68AB-B1CF-C57030BE6244}"/>
                </a:ext>
              </a:extLst>
            </p:cNvPr>
            <p:cNvCxnSpPr>
              <a:cxnSpLocks/>
              <a:stCxn id="15" idx="3"/>
              <a:endCxn id="24" idx="1"/>
            </p:cNvCxnSpPr>
            <p:nvPr/>
          </p:nvCxnSpPr>
          <p:spPr>
            <a:xfrm flipV="1">
              <a:off x="6496835" y="3225340"/>
              <a:ext cx="226545" cy="1055"/>
            </a:xfrm>
            <a:prstGeom prst="straightConnector1">
              <a:avLst/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A36DB5A-7FEC-B046-D8E5-FE55A19BC777}"/>
                </a:ext>
              </a:extLst>
            </p:cNvPr>
            <p:cNvCxnSpPr>
              <a:cxnSpLocks/>
              <a:stCxn id="18" idx="3"/>
              <a:endCxn id="27" idx="1"/>
            </p:cNvCxnSpPr>
            <p:nvPr/>
          </p:nvCxnSpPr>
          <p:spPr>
            <a:xfrm flipV="1">
              <a:off x="6496835" y="3500715"/>
              <a:ext cx="226545" cy="1055"/>
            </a:xfrm>
            <a:prstGeom prst="straightConnector1">
              <a:avLst/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F4614F4-E6DA-087E-43C5-4B37C99D7EE3}"/>
                </a:ext>
              </a:extLst>
            </p:cNvPr>
            <p:cNvCxnSpPr>
              <a:cxnSpLocks/>
              <a:stCxn id="17" idx="3"/>
              <a:endCxn id="26" idx="1"/>
            </p:cNvCxnSpPr>
            <p:nvPr/>
          </p:nvCxnSpPr>
          <p:spPr>
            <a:xfrm flipV="1">
              <a:off x="6496835" y="3776087"/>
              <a:ext cx="226545" cy="1055"/>
            </a:xfrm>
            <a:prstGeom prst="straightConnector1">
              <a:avLst/>
            </a:prstGeom>
            <a:noFill/>
            <a:ln w="3175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E8D685-F17C-E13F-82BF-C936491BDBB2}"/>
              </a:ext>
            </a:extLst>
          </p:cNvPr>
          <p:cNvGrpSpPr/>
          <p:nvPr/>
        </p:nvGrpSpPr>
        <p:grpSpPr>
          <a:xfrm>
            <a:off x="6812280" y="1707691"/>
            <a:ext cx="1571625" cy="2212600"/>
            <a:chOff x="6812280" y="1787505"/>
            <a:chExt cx="1571625" cy="2212600"/>
          </a:xfrm>
        </p:grpSpPr>
        <p:sp>
          <p:nvSpPr>
            <p:cNvPr id="57" name="Rounded Rectangle 69">
              <a:extLst>
                <a:ext uri="{FF2B5EF4-FFF2-40B4-BE49-F238E27FC236}">
                  <a16:creationId xmlns:a16="http://schemas.microsoft.com/office/drawing/2014/main" id="{F6B26851-29D9-C83A-A296-CE2E66183993}"/>
                </a:ext>
              </a:extLst>
            </p:cNvPr>
            <p:cNvSpPr/>
            <p:nvPr/>
          </p:nvSpPr>
          <p:spPr>
            <a:xfrm>
              <a:off x="6812280" y="1787505"/>
              <a:ext cx="1571625" cy="2212600"/>
            </a:xfrm>
            <a:prstGeom prst="roundRect">
              <a:avLst>
                <a:gd name="adj" fmla="val 3468"/>
              </a:avLst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ctr"/>
            <a:lstStyle/>
            <a:p>
              <a:pPr algn="ctr">
                <a:lnSpc>
                  <a:spcPct val="80000"/>
                </a:lnSpc>
              </a:pPr>
              <a:endParaRPr lang="en-US" sz="3600" dirty="0">
                <a:solidFill>
                  <a:srgbClr val="EF3E42"/>
                </a:solidFill>
                <a:latin typeface="Inconsolata" panose="00000509000000000000" pitchFamily="49" charset="0"/>
              </a:endParaRPr>
            </a:p>
          </p:txBody>
        </p:sp>
        <p:pic>
          <p:nvPicPr>
            <p:cNvPr id="58" name="X">
              <a:extLst>
                <a:ext uri="{FF2B5EF4-FFF2-40B4-BE49-F238E27FC236}">
                  <a16:creationId xmlns:a16="http://schemas.microsoft.com/office/drawing/2014/main" id="{4C680B00-B21A-9323-C12F-01278D05F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09540" y="2305253"/>
              <a:ext cx="1177105" cy="1177105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8504DDE-1553-744B-5FB5-B4043E949D12}"/>
              </a:ext>
            </a:extLst>
          </p:cNvPr>
          <p:cNvSpPr txBox="1"/>
          <p:nvPr/>
        </p:nvSpPr>
        <p:spPr>
          <a:xfrm>
            <a:off x="7186195" y="957430"/>
            <a:ext cx="1355291" cy="7117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Original:</a:t>
            </a:r>
            <a:b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</a:b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8 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32-bits = 256 bits</a:t>
            </a:r>
            <a:endParaRPr lang="en-US" sz="2000" b="1" i="1" dirty="0">
              <a:solidFill>
                <a:schemeClr val="accent1"/>
              </a:solidFill>
              <a:latin typeface="Crimson Text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45E4EAD-3071-7837-AD61-6140EB478FD3}"/>
              </a:ext>
            </a:extLst>
          </p:cNvPr>
          <p:cNvSpPr txBox="1"/>
          <p:nvPr/>
        </p:nvSpPr>
        <p:spPr>
          <a:xfrm>
            <a:off x="6967444" y="3976792"/>
            <a:ext cx="1399315" cy="7117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Compressed:</a:t>
            </a:r>
            <a:b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</a:b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8 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8-bits = 64 bits</a:t>
            </a:r>
            <a:endParaRPr lang="en-US" sz="2000" b="1" i="1" dirty="0">
              <a:solidFill>
                <a:schemeClr val="accent1"/>
              </a:solidFill>
              <a:latin typeface="Crimson Text" pitchFamily="2" charset="0"/>
            </a:endParaRPr>
          </a:p>
        </p:txBody>
      </p:sp>
      <p:grpSp>
        <p:nvGrpSpPr>
          <p:cNvPr id="39" name="Packed Bits">
            <a:extLst>
              <a:ext uri="{FF2B5EF4-FFF2-40B4-BE49-F238E27FC236}">
                <a16:creationId xmlns:a16="http://schemas.microsoft.com/office/drawing/2014/main" id="{197DD1D6-E195-0FE1-EAE0-0BC4E4D23AAD}"/>
              </a:ext>
            </a:extLst>
          </p:cNvPr>
          <p:cNvGrpSpPr/>
          <p:nvPr/>
        </p:nvGrpSpPr>
        <p:grpSpPr>
          <a:xfrm>
            <a:off x="8366760" y="1707691"/>
            <a:ext cx="548640" cy="2201942"/>
            <a:chOff x="1219200" y="553911"/>
            <a:chExt cx="548640" cy="22019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A81AC-B597-FD65-7121-2AD1675A3808}"/>
                </a:ext>
              </a:extLst>
            </p:cNvPr>
            <p:cNvSpPr/>
            <p:nvPr/>
          </p:nvSpPr>
          <p:spPr>
            <a:xfrm>
              <a:off x="1219200" y="829286"/>
              <a:ext cx="548640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10111111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B26D5C-AF41-B23E-B8E2-7C0118749183}"/>
                </a:ext>
              </a:extLst>
            </p:cNvPr>
            <p:cNvSpPr/>
            <p:nvPr/>
          </p:nvSpPr>
          <p:spPr>
            <a:xfrm>
              <a:off x="1219200" y="553911"/>
              <a:ext cx="548640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00001101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842EF3-CE20-AE98-A5F2-69B3FF077EBE}"/>
                </a:ext>
              </a:extLst>
            </p:cNvPr>
            <p:cNvSpPr/>
            <p:nvPr/>
          </p:nvSpPr>
          <p:spPr>
            <a:xfrm>
              <a:off x="1219200" y="1380036"/>
              <a:ext cx="548640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01011100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E0C9906-A067-3A91-4093-9395F54BFAA9}"/>
                </a:ext>
              </a:extLst>
            </p:cNvPr>
            <p:cNvSpPr/>
            <p:nvPr/>
          </p:nvSpPr>
          <p:spPr>
            <a:xfrm>
              <a:off x="1219200" y="1104661"/>
              <a:ext cx="548640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00111000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708EB08-DAC3-BEAB-04F0-00ED77A55219}"/>
                </a:ext>
              </a:extLst>
            </p:cNvPr>
            <p:cNvSpPr/>
            <p:nvPr/>
          </p:nvSpPr>
          <p:spPr>
            <a:xfrm>
              <a:off x="1219200" y="1930786"/>
              <a:ext cx="548640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01111000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C37B41E-D73B-5F8C-0EAE-F06DD546B8B1}"/>
                </a:ext>
              </a:extLst>
            </p:cNvPr>
            <p:cNvSpPr/>
            <p:nvPr/>
          </p:nvSpPr>
          <p:spPr>
            <a:xfrm>
              <a:off x="1219200" y="1655411"/>
              <a:ext cx="548640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01010001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18607A2-19D7-75C5-54CB-6B6E0E5374BC}"/>
                </a:ext>
              </a:extLst>
            </p:cNvPr>
            <p:cNvSpPr/>
            <p:nvPr/>
          </p:nvSpPr>
          <p:spPr>
            <a:xfrm>
              <a:off x="1219200" y="2481533"/>
              <a:ext cx="548640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10101100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FD69EE-E048-A415-003E-797DFD2C501B}"/>
                </a:ext>
              </a:extLst>
            </p:cNvPr>
            <p:cNvSpPr/>
            <p:nvPr/>
          </p:nvSpPr>
          <p:spPr>
            <a:xfrm>
              <a:off x="1219200" y="2206161"/>
              <a:ext cx="548640" cy="2743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r"/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11100111</a:t>
              </a:r>
            </a:p>
          </p:txBody>
        </p:sp>
      </p:grpSp>
      <p:sp>
        <p:nvSpPr>
          <p:cNvPr id="29" name="Rounded Rectangle 69">
            <a:extLst>
              <a:ext uri="{FF2B5EF4-FFF2-40B4-BE49-F238E27FC236}">
                <a16:creationId xmlns:a16="http://schemas.microsoft.com/office/drawing/2014/main" id="{FC158C0E-C98D-05BC-E704-A29DF0BB72A8}"/>
              </a:ext>
            </a:extLst>
          </p:cNvPr>
          <p:cNvSpPr/>
          <p:nvPr/>
        </p:nvSpPr>
        <p:spPr>
          <a:xfrm>
            <a:off x="8366761" y="1697033"/>
            <a:ext cx="548640" cy="2212600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30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34568E-6 L -0.16997 2.34568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29" grpId="0" animBg="1"/>
      <p:bldP spid="2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Patching / Mostly Encoding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variation of bit packing for when an attribute's values are "mostly" less than the largest size, store them with smaller data type.</a:t>
            </a:r>
          </a:p>
          <a:p>
            <a:pPr marL="342900" lvl="1"/>
            <a:r>
              <a:rPr lang="en-US" dirty="0"/>
              <a:t>The remaining values that cannot be compressed are stored in their raw form.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9154" y="4382115"/>
            <a:ext cx="1987852" cy="523220"/>
          </a:xfrm>
          <a:prstGeom prst="rect">
            <a:avLst/>
          </a:prstGeom>
          <a:noFill/>
        </p:spPr>
        <p:txBody>
          <a:bodyPr wrap="none" lIns="73152" rIns="0" bIns="320040" rtlCol="0">
            <a:spAutoFit/>
          </a:bodyPr>
          <a:lstStyle>
            <a:defPPr>
              <a:defRPr lang="en-US"/>
            </a:defPPr>
            <a:lvl1pPr lvl="0"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useo Sans 300" panose="02000000000000000000" pitchFamily="50" charset="0"/>
              </a:defRPr>
            </a:lvl1pPr>
          </a:lstStyle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Redshift Documentation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3877077" y="3144703"/>
            <a:ext cx="539681" cy="61844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056864" y="2918548"/>
            <a:ext cx="1554480" cy="19202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2053590" y="2647950"/>
            <a:ext cx="1463040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sz="1800" dirty="0">
                <a:solidFill>
                  <a:srgbClr val="646464"/>
                </a:solidFill>
                <a:latin typeface="Crimson Text" pitchFamily="2" charset="0"/>
                <a:ea typeface="Crimson Text" pitchFamily="2" charset="0"/>
              </a:rPr>
              <a:t>Original Data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682490" y="2646089"/>
            <a:ext cx="2480310" cy="2186539"/>
            <a:chOff x="3793123" y="3435890"/>
            <a:chExt cx="2480310" cy="2186539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3796397" y="3708349"/>
              <a:ext cx="2477036" cy="1914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3793123" y="3435890"/>
              <a:ext cx="1794510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itchFamily="2" charset="0"/>
                  <a:ea typeface="Crimson Text" pitchFamily="2" charset="0"/>
                </a:rPr>
                <a:t>Compressed Data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642610" y="3014560"/>
            <a:ext cx="1371600" cy="365760"/>
            <a:chOff x="6693634" y="4051921"/>
            <a:chExt cx="1371600" cy="365760"/>
          </a:xfrm>
        </p:grpSpPr>
        <p:sp>
          <p:nvSpPr>
            <p:cNvPr id="81" name="Rectangle 80"/>
            <p:cNvSpPr/>
            <p:nvPr/>
          </p:nvSpPr>
          <p:spPr>
            <a:xfrm>
              <a:off x="6693634" y="4051921"/>
              <a:ext cx="640080" cy="1828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 anchorCtr="0"/>
            <a:lstStyle/>
            <a:p>
              <a:pPr algn="ctr">
                <a:lnSpc>
                  <a:spcPct val="70000"/>
                </a:lnSpc>
              </a:pPr>
              <a:r>
                <a:rPr lang="en-US" sz="1200" i="1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offset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693634" y="4234801"/>
              <a:ext cx="64008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333714" y="4051921"/>
              <a:ext cx="731520" cy="1828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 anchorCtr="0"/>
            <a:lstStyle/>
            <a:p>
              <a:pPr algn="ctr">
                <a:lnSpc>
                  <a:spcPct val="70000"/>
                </a:lnSpc>
              </a:pPr>
              <a:r>
                <a:rPr lang="en-US" sz="1200" i="1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value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333714" y="4234801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99999999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FD62D45-6A8C-481C-B3D8-0ABC5E32F5AC}"/>
              </a:ext>
            </a:extLst>
          </p:cNvPr>
          <p:cNvSpPr txBox="1"/>
          <p:nvPr/>
        </p:nvSpPr>
        <p:spPr>
          <a:xfrm>
            <a:off x="731164" y="3166667"/>
            <a:ext cx="1355291" cy="7117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Original:</a:t>
            </a:r>
            <a:b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</a:b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8 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32-bits = 256 bits</a:t>
            </a:r>
            <a:endParaRPr lang="en-US" sz="2000" b="1" i="1" dirty="0">
              <a:solidFill>
                <a:schemeClr val="accent1"/>
              </a:solidFill>
              <a:latin typeface="Crimson Text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FED018-42FE-4C3E-AA17-9FE23DFCA178}"/>
              </a:ext>
            </a:extLst>
          </p:cNvPr>
          <p:cNvSpPr txBox="1"/>
          <p:nvPr/>
        </p:nvSpPr>
        <p:spPr>
          <a:xfrm>
            <a:off x="7250966" y="3166667"/>
            <a:ext cx="1768664" cy="9425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Compressed:</a:t>
            </a:r>
            <a:b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</a:b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(8 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8-bits) +</a:t>
            </a:r>
          </a:p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16-bits + 32-bits</a:t>
            </a:r>
          </a:p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112 bits</a:t>
            </a:r>
            <a:endParaRPr lang="en-US" sz="2000" b="1" i="1" dirty="0">
              <a:solidFill>
                <a:schemeClr val="accent1"/>
              </a:solidFill>
              <a:latin typeface="Crimson Text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AC2B7C-ACE7-3AFB-EF05-4D00884687F9}"/>
              </a:ext>
            </a:extLst>
          </p:cNvPr>
          <p:cNvGrpSpPr/>
          <p:nvPr/>
        </p:nvGrpSpPr>
        <p:grpSpPr>
          <a:xfrm>
            <a:off x="2468344" y="3014560"/>
            <a:ext cx="731520" cy="1629117"/>
            <a:chOff x="2468344" y="3243160"/>
            <a:chExt cx="731520" cy="1629117"/>
          </a:xfrm>
        </p:grpSpPr>
        <p:sp>
          <p:nvSpPr>
            <p:cNvPr id="45" name="Rectangle 44"/>
            <p:cNvSpPr/>
            <p:nvPr/>
          </p:nvSpPr>
          <p:spPr>
            <a:xfrm>
              <a:off x="2468344" y="3243160"/>
              <a:ext cx="731520" cy="182880"/>
            </a:xfrm>
            <a:prstGeom prst="rect">
              <a:avLst/>
            </a:prstGeom>
            <a:solidFill>
              <a:srgbClr val="44433F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0" rtlCol="0" anchor="ctr" anchorCtr="0"/>
            <a:lstStyle/>
            <a:p>
              <a:pPr algn="ctr">
                <a:lnSpc>
                  <a:spcPct val="70000"/>
                </a:lnSpc>
              </a:pPr>
              <a:r>
                <a:rPr lang="en-US" sz="1200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int32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68344" y="360472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191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68344" y="342394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68344" y="396628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92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468344" y="378550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99999999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68344" y="414706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81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9E5D64-72BA-019E-7344-58E6691773EE}"/>
                </a:ext>
              </a:extLst>
            </p:cNvPr>
            <p:cNvSpPr/>
            <p:nvPr/>
          </p:nvSpPr>
          <p:spPr>
            <a:xfrm>
              <a:off x="2468344" y="432784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120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EA79B9-4702-7FEF-6427-B55DCFEE7AE1}"/>
                </a:ext>
              </a:extLst>
            </p:cNvPr>
            <p:cNvSpPr/>
            <p:nvPr/>
          </p:nvSpPr>
          <p:spPr>
            <a:xfrm>
              <a:off x="2468344" y="450862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231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C588B6-90B5-5796-C5A2-3D33C27D6130}"/>
                </a:ext>
              </a:extLst>
            </p:cNvPr>
            <p:cNvSpPr/>
            <p:nvPr/>
          </p:nvSpPr>
          <p:spPr>
            <a:xfrm>
              <a:off x="2468344" y="4689397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172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37F3B8-405C-BB64-DA74-01F0FA5F7EED}"/>
              </a:ext>
            </a:extLst>
          </p:cNvPr>
          <p:cNvGrpSpPr/>
          <p:nvPr/>
        </p:nvGrpSpPr>
        <p:grpSpPr>
          <a:xfrm>
            <a:off x="4773930" y="3014560"/>
            <a:ext cx="731520" cy="1629117"/>
            <a:chOff x="4773930" y="3243160"/>
            <a:chExt cx="731520" cy="1629117"/>
          </a:xfrm>
        </p:grpSpPr>
        <p:sp>
          <p:nvSpPr>
            <p:cNvPr id="71" name="Rectangle 70"/>
            <p:cNvSpPr/>
            <p:nvPr/>
          </p:nvSpPr>
          <p:spPr>
            <a:xfrm>
              <a:off x="4773930" y="3243160"/>
              <a:ext cx="731520" cy="182880"/>
            </a:xfrm>
            <a:prstGeom prst="rect">
              <a:avLst/>
            </a:prstGeom>
            <a:solidFill>
              <a:srgbClr val="44433F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0" rtlCol="0" anchor="ctr" anchorCtr="0"/>
            <a:lstStyle/>
            <a:p>
              <a:pPr algn="ctr">
                <a:lnSpc>
                  <a:spcPct val="70000"/>
                </a:lnSpc>
              </a:pPr>
              <a:r>
                <a:rPr lang="en-US" sz="1200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mostly8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773930" y="360472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181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73930" y="342394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773930" y="378550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XXX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77B2D9-EE33-DAC9-78AD-1BEC026D2C62}"/>
                </a:ext>
              </a:extLst>
            </p:cNvPr>
            <p:cNvSpPr/>
            <p:nvPr/>
          </p:nvSpPr>
          <p:spPr>
            <a:xfrm>
              <a:off x="4773930" y="396628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92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073513-7747-910A-DA6C-1236D6AC6A2C}"/>
                </a:ext>
              </a:extLst>
            </p:cNvPr>
            <p:cNvSpPr/>
            <p:nvPr/>
          </p:nvSpPr>
          <p:spPr>
            <a:xfrm>
              <a:off x="4773930" y="414706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81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CAFCF4-2240-C899-F5CE-BC41D10026FC}"/>
                </a:ext>
              </a:extLst>
            </p:cNvPr>
            <p:cNvSpPr/>
            <p:nvPr/>
          </p:nvSpPr>
          <p:spPr>
            <a:xfrm>
              <a:off x="4773930" y="432784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120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72E685-5E3E-97D3-A6A9-701472B05507}"/>
                </a:ext>
              </a:extLst>
            </p:cNvPr>
            <p:cNvSpPr/>
            <p:nvPr/>
          </p:nvSpPr>
          <p:spPr>
            <a:xfrm>
              <a:off x="4773930" y="4508620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231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442C58-A499-7CF4-6025-DE88F21B66E2}"/>
                </a:ext>
              </a:extLst>
            </p:cNvPr>
            <p:cNvSpPr/>
            <p:nvPr/>
          </p:nvSpPr>
          <p:spPr>
            <a:xfrm>
              <a:off x="4773930" y="4689397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102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Encoding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a separate bitmap for each unique value for an attribute where an offset in the vector corresponds to a tuple.</a:t>
            </a:r>
          </a:p>
          <a:p>
            <a:pPr marL="342900" lvl="1"/>
            <a:r>
              <a:rPr lang="en-US" dirty="0"/>
              <a:t>The </a:t>
            </a:r>
            <a:r>
              <a:rPr lang="en-US" dirty="0" err="1"/>
              <a:t>i</a:t>
            </a:r>
            <a:r>
              <a:rPr lang="en-US" i="1" baseline="30000" dirty="0" err="1"/>
              <a:t>th</a:t>
            </a:r>
            <a:r>
              <a:rPr lang="en-US" dirty="0"/>
              <a:t> position in the Bitmap corresponds to the </a:t>
            </a:r>
            <a:r>
              <a:rPr lang="en-US" dirty="0" err="1"/>
              <a:t>i</a:t>
            </a:r>
            <a:r>
              <a:rPr lang="en-US" i="1" baseline="30000" dirty="0" err="1"/>
              <a:t>th</a:t>
            </a:r>
            <a:r>
              <a:rPr lang="en-US" dirty="0"/>
              <a:t> tuple in the table.</a:t>
            </a:r>
          </a:p>
          <a:p>
            <a:pPr marL="342900" lvl="1"/>
            <a:r>
              <a:rPr lang="en-US" dirty="0"/>
              <a:t>Typically segmented into chunks to avoid allocating large blocks of contiguous memory.</a:t>
            </a:r>
          </a:p>
          <a:p>
            <a:endParaRPr lang="en-US" sz="1200" dirty="0"/>
          </a:p>
          <a:p>
            <a:r>
              <a:rPr lang="en-US" dirty="0"/>
              <a:t>Only practical if the value cardinality is low.</a:t>
            </a:r>
          </a:p>
          <a:p>
            <a:r>
              <a:rPr lang="en-US" dirty="0"/>
              <a:t>Some DBMSs provide </a:t>
            </a:r>
            <a:r>
              <a:rPr lang="en-US" dirty="0">
                <a:hlinkClick r:id="rId3"/>
              </a:rPr>
              <a:t>bitmap indexes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4F137ECB-1AAE-4CA7-005B-5036AB5F335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2414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BE067-BF7A-4732-8312-AF3444FB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587B-EBA5-48F1-AE16-81CBE6D5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Workloads</a:t>
            </a:r>
          </a:p>
          <a:p>
            <a:r>
              <a:rPr lang="en-US" dirty="0"/>
              <a:t>Storage Models</a:t>
            </a:r>
          </a:p>
          <a:p>
            <a:r>
              <a:rPr lang="en-US" dirty="0"/>
              <a:t>Data Compression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F85813B2-7089-6B01-A4C3-71B1151674A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8875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FB66D07-6B3C-025A-1DB5-CAFC4E85E7B4}"/>
              </a:ext>
            </a:extLst>
          </p:cNvPr>
          <p:cNvGrpSpPr/>
          <p:nvPr/>
        </p:nvGrpSpPr>
        <p:grpSpPr>
          <a:xfrm>
            <a:off x="1407354" y="1200150"/>
            <a:ext cx="2286000" cy="3377325"/>
            <a:chOff x="1407354" y="1200150"/>
            <a:chExt cx="2286000" cy="3377325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157010F6-0C8A-B7A2-9E35-1D4147957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0628" y="1559955"/>
              <a:ext cx="2282726" cy="30175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41135A34-FA04-CD35-8598-51C13FEF0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7354" y="1200150"/>
              <a:ext cx="1937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>
                  <a:solidFill>
                    <a:srgbClr val="646464"/>
                  </a:solidFill>
                </a:rPr>
                <a:t>Original Data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Encoding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5638800" y="1204947"/>
            <a:ext cx="2289272" cy="3441517"/>
            <a:chOff x="648691" y="1003871"/>
            <a:chExt cx="1597167" cy="3204143"/>
          </a:xfrm>
        </p:grpSpPr>
        <p:sp>
          <p:nvSpPr>
            <p:cNvPr id="160" name="Text Box 4"/>
            <p:cNvSpPr txBox="1">
              <a:spLocks noChangeArrowheads="1"/>
            </p:cNvSpPr>
            <p:nvPr/>
          </p:nvSpPr>
          <p:spPr bwMode="auto">
            <a:xfrm>
              <a:off x="650974" y="1334394"/>
              <a:ext cx="1594884" cy="28736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161" name="TextBox 15"/>
            <p:cNvSpPr txBox="1">
              <a:spLocks noChangeArrowheads="1"/>
            </p:cNvSpPr>
            <p:nvPr/>
          </p:nvSpPr>
          <p:spPr bwMode="auto">
            <a:xfrm>
              <a:off x="648691" y="1003871"/>
              <a:ext cx="1594884" cy="3438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Compressed Data</a:t>
              </a:r>
            </a:p>
          </p:txBody>
        </p:sp>
      </p:grpSp>
      <p:sp>
        <p:nvSpPr>
          <p:cNvPr id="194" name="Right Arrow 193"/>
          <p:cNvSpPr/>
          <p:nvPr/>
        </p:nvSpPr>
        <p:spPr>
          <a:xfrm>
            <a:off x="4299811" y="2530483"/>
            <a:ext cx="539681" cy="61844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66647" y="1785170"/>
            <a:ext cx="1167415" cy="2478609"/>
            <a:chOff x="1062213" y="1914543"/>
            <a:chExt cx="1167415" cy="2478609"/>
          </a:xfrm>
        </p:grpSpPr>
        <p:grpSp>
          <p:nvGrpSpPr>
            <p:cNvPr id="4" name="Group 3"/>
            <p:cNvGrpSpPr/>
            <p:nvPr/>
          </p:nvGrpSpPr>
          <p:grpSpPr>
            <a:xfrm>
              <a:off x="1062213" y="1914543"/>
              <a:ext cx="548640" cy="2478609"/>
              <a:chOff x="1062213" y="1914543"/>
              <a:chExt cx="548640" cy="2478609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062213" y="1914543"/>
                <a:ext cx="54864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id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062213" y="2469921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062213" y="2195194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062213" y="3019853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</a:t>
                </a: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062213" y="2745126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062213" y="3568900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6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062213" y="3294173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062213" y="4118832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8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062213" y="3844105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7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680988" y="1914543"/>
              <a:ext cx="548640" cy="2478609"/>
              <a:chOff x="1062213" y="1914543"/>
              <a:chExt cx="548640" cy="247860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062213" y="1914543"/>
                <a:ext cx="54864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 err="1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isDead</a:t>
                </a:r>
                <a:endParaRPr lang="en-US" sz="1200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062213" y="2469921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Y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062213" y="2195194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Y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062213" y="3019853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N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062213" y="2745126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Y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062213" y="3568900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N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062213" y="3294173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Y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062213" y="4118832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Y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062213" y="3844105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Y</a:t>
                </a:r>
              </a:p>
            </p:txBody>
          </p:sp>
        </p:grpSp>
      </p:grpSp>
      <p:sp>
        <p:nvSpPr>
          <p:cNvPr id="196" name="Highlight Box"/>
          <p:cNvSpPr/>
          <p:nvPr/>
        </p:nvSpPr>
        <p:spPr>
          <a:xfrm>
            <a:off x="2585422" y="1785169"/>
            <a:ext cx="548640" cy="2478609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199020" y="1777272"/>
            <a:ext cx="1231407" cy="2688455"/>
            <a:chOff x="6007593" y="1740893"/>
            <a:chExt cx="1231407" cy="2688455"/>
          </a:xfrm>
        </p:grpSpPr>
        <p:grpSp>
          <p:nvGrpSpPr>
            <p:cNvPr id="10" name="Group 9"/>
            <p:cNvGrpSpPr/>
            <p:nvPr/>
          </p:nvGrpSpPr>
          <p:grpSpPr>
            <a:xfrm>
              <a:off x="6007593" y="1950739"/>
              <a:ext cx="548640" cy="2478609"/>
              <a:chOff x="5778993" y="1950739"/>
              <a:chExt cx="548640" cy="2478609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5778993" y="1950739"/>
                <a:ext cx="548640" cy="27432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id</a:t>
                </a: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778993" y="2506117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5778993" y="2231390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5778993" y="3056049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5778993" y="2781322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5778993" y="3605096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6</a:t>
                </a: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778993" y="3330369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778993" y="4155028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8</a:t>
                </a: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5778993" y="3880301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7</a:t>
                </a: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6626368" y="1950739"/>
              <a:ext cx="274320" cy="2743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0" rtlCol="0" anchor="ctr" anchorCtr="0"/>
            <a:lstStyle/>
            <a:p>
              <a:pPr algn="ctr">
                <a:lnSpc>
                  <a:spcPct val="60000"/>
                </a:lnSpc>
              </a:pPr>
              <a:r>
                <a:rPr lang="en-US" sz="1400" b="1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Y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626368" y="2231390"/>
              <a:ext cx="274320" cy="2197958"/>
              <a:chOff x="5931393" y="2383790"/>
              <a:chExt cx="548640" cy="2197958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5931393" y="2658517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931393" y="2383790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931393" y="3208449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931393" y="2933722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931393" y="3757496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931393" y="3482769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931393" y="4307428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931393" y="4032701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</p:grpSp>
        <p:sp>
          <p:nvSpPr>
            <p:cNvPr id="104" name="Rectangle 103"/>
            <p:cNvSpPr/>
            <p:nvPr/>
          </p:nvSpPr>
          <p:spPr>
            <a:xfrm>
              <a:off x="6964680" y="1950739"/>
              <a:ext cx="274320" cy="27432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0" rtlCol="0" anchor="ctr" anchorCtr="0"/>
            <a:lstStyle/>
            <a:p>
              <a:pPr algn="ctr">
                <a:lnSpc>
                  <a:spcPct val="60000"/>
                </a:lnSpc>
              </a:pPr>
              <a:r>
                <a:rPr lang="en-US" sz="1400" b="1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N</a:t>
              </a: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964680" y="2231390"/>
              <a:ext cx="274320" cy="2197958"/>
              <a:chOff x="5931393" y="2383790"/>
              <a:chExt cx="548640" cy="2197958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931393" y="2658517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931393" y="2383790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931393" y="3208449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931393" y="2933722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931393" y="3757496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5931393" y="3482769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931393" y="4307428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931393" y="4032701"/>
                <a:ext cx="548640" cy="27432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</a:t>
                </a:r>
              </a:p>
            </p:txBody>
          </p:sp>
        </p:grpSp>
        <p:sp>
          <p:nvSpPr>
            <p:cNvPr id="114" name="Rectangle 113"/>
            <p:cNvSpPr/>
            <p:nvPr/>
          </p:nvSpPr>
          <p:spPr>
            <a:xfrm>
              <a:off x="6626368" y="1740893"/>
              <a:ext cx="612632" cy="206406"/>
            </a:xfrm>
            <a:prstGeom prst="rect">
              <a:avLst/>
            </a:prstGeom>
            <a:solidFill>
              <a:srgbClr val="44433F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7432" rIns="45720" bIns="0" rtlCol="0" anchor="ctr" anchorCtr="0"/>
            <a:lstStyle/>
            <a:p>
              <a:pPr algn="ctr">
                <a:lnSpc>
                  <a:spcPct val="70000"/>
                </a:lnSpc>
              </a:pPr>
              <a:r>
                <a:rPr lang="en-US" sz="1200" dirty="0" err="1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isDead</a:t>
              </a:r>
              <a:endParaRPr lang="en-US" sz="1200" dirty="0"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DC91C81-1F5E-40B0-8096-F8E7F55C8292}"/>
              </a:ext>
            </a:extLst>
          </p:cNvPr>
          <p:cNvSpPr txBox="1"/>
          <p:nvPr/>
        </p:nvSpPr>
        <p:spPr>
          <a:xfrm>
            <a:off x="3581400" y="2961536"/>
            <a:ext cx="1960613" cy="4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Original:</a:t>
            </a:r>
          </a:p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8 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8-bits = 64 bits</a:t>
            </a:r>
            <a:endParaRPr lang="en-US" sz="2000" b="1" i="1" dirty="0">
              <a:solidFill>
                <a:schemeClr val="accent1"/>
              </a:solidFill>
              <a:latin typeface="Crimson Text" pitchFamily="2" charset="0"/>
            </a:endParaRPr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611847D3-036D-458D-A6E1-8239C1209E71}"/>
              </a:ext>
            </a:extLst>
          </p:cNvPr>
          <p:cNvSpPr/>
          <p:nvPr/>
        </p:nvSpPr>
        <p:spPr>
          <a:xfrm rot="10800000">
            <a:off x="7557696" y="2322380"/>
            <a:ext cx="172356" cy="2090004"/>
          </a:xfrm>
          <a:prstGeom prst="leftBrace">
            <a:avLst>
              <a:gd name="adj1" fmla="val 249081"/>
              <a:gd name="adj2" fmla="val 50000"/>
            </a:avLst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7B107E-A6A3-46DE-A290-2496E50DC56B}"/>
              </a:ext>
            </a:extLst>
          </p:cNvPr>
          <p:cNvSpPr txBox="1"/>
          <p:nvPr/>
        </p:nvSpPr>
        <p:spPr>
          <a:xfrm>
            <a:off x="7827736" y="3107461"/>
            <a:ext cx="1355291" cy="4809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8 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2-bits = 16 bits</a:t>
            </a:r>
            <a:endParaRPr lang="en-US" sz="2000" b="1" i="1" dirty="0">
              <a:solidFill>
                <a:schemeClr val="accent1"/>
              </a:solidFill>
              <a:latin typeface="Crimson Text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5CCF1E5-CE3D-4DD6-AEAC-91BBEE3865EF}"/>
              </a:ext>
            </a:extLst>
          </p:cNvPr>
          <p:cNvSpPr txBox="1"/>
          <p:nvPr/>
        </p:nvSpPr>
        <p:spPr>
          <a:xfrm>
            <a:off x="7748503" y="1896106"/>
            <a:ext cx="1355291" cy="4809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2 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8-bits = 16 bits</a:t>
            </a:r>
            <a:endParaRPr lang="en-US" sz="2000" b="1" i="1" dirty="0">
              <a:solidFill>
                <a:schemeClr val="accent1"/>
              </a:solidFill>
              <a:latin typeface="Crimson Text" pitchFamily="2" charset="0"/>
            </a:endParaRPr>
          </a:p>
        </p:txBody>
      </p:sp>
      <p:sp>
        <p:nvSpPr>
          <p:cNvPr id="84" name="Left Brace 83">
            <a:extLst>
              <a:ext uri="{FF2B5EF4-FFF2-40B4-BE49-F238E27FC236}">
                <a16:creationId xmlns:a16="http://schemas.microsoft.com/office/drawing/2014/main" id="{3E23D61B-A681-4C37-8956-65C81F653E75}"/>
              </a:ext>
            </a:extLst>
          </p:cNvPr>
          <p:cNvSpPr/>
          <p:nvPr/>
        </p:nvSpPr>
        <p:spPr>
          <a:xfrm rot="10800000">
            <a:off x="3276601" y="2126148"/>
            <a:ext cx="172356" cy="2090004"/>
          </a:xfrm>
          <a:prstGeom prst="leftBrace">
            <a:avLst>
              <a:gd name="adj1" fmla="val 249081"/>
              <a:gd name="adj2" fmla="val 50000"/>
            </a:avLst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36C73-B68D-1E42-226F-98A83D663CF6}"/>
              </a:ext>
            </a:extLst>
          </p:cNvPr>
          <p:cNvSpPr txBox="1"/>
          <p:nvPr/>
        </p:nvSpPr>
        <p:spPr>
          <a:xfrm>
            <a:off x="6070868" y="766967"/>
            <a:ext cx="2590800" cy="4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Compressed:</a:t>
            </a:r>
          </a:p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itchFamily="2" charset="0"/>
              </a:rPr>
              <a:t>16 bits + 16 bits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32 bits</a:t>
            </a:r>
            <a:endParaRPr lang="en-US" sz="2000" b="1" i="1" dirty="0">
              <a:solidFill>
                <a:schemeClr val="accent1"/>
              </a:solidFill>
              <a:latin typeface="Crimson Text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452B9A-28D2-D3BD-A524-65795CBC32F7}"/>
              </a:ext>
            </a:extLst>
          </p:cNvPr>
          <p:cNvCxnSpPr>
            <a:cxnSpLocks/>
          </p:cNvCxnSpPr>
          <p:nvPr/>
        </p:nvCxnSpPr>
        <p:spPr>
          <a:xfrm flipV="1">
            <a:off x="7461525" y="2117079"/>
            <a:ext cx="226545" cy="1055"/>
          </a:xfrm>
          <a:prstGeom prst="straightConnector1">
            <a:avLst/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27739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4" grpId="1" animBg="1"/>
      <p:bldP spid="196" grpId="0" animBg="1"/>
      <p:bldP spid="196" grpId="1" animBg="1"/>
      <p:bldP spid="72" grpId="0"/>
      <p:bldP spid="73" grpId="0" animBg="1"/>
      <p:bldP spid="74" grpId="0"/>
      <p:bldP spid="79" grpId="0"/>
      <p:bldP spid="84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Encoding: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478" y="817406"/>
            <a:ext cx="4907280" cy="3657600"/>
          </a:xfrm>
        </p:spPr>
        <p:txBody>
          <a:bodyPr/>
          <a:lstStyle/>
          <a:p>
            <a:r>
              <a:rPr lang="en-US" dirty="0"/>
              <a:t>Assume we have 10 million tuples.</a:t>
            </a:r>
            <a:br>
              <a:rPr lang="en-US" dirty="0"/>
            </a:br>
            <a:r>
              <a:rPr lang="en-US" dirty="0"/>
              <a:t>43,000 zip codes in the US.</a:t>
            </a:r>
          </a:p>
          <a:p>
            <a:pPr lvl="1"/>
            <a:r>
              <a:rPr lang="en-US" b="1" dirty="0">
                <a:cs typeface="Consolas" pitchFamily="49" charset="0"/>
              </a:rPr>
              <a:t>10000000 × 32-bits = 40 MB</a:t>
            </a:r>
          </a:p>
          <a:p>
            <a:pPr marL="342900" lvl="1"/>
            <a:r>
              <a:rPr lang="en-US" b="1" dirty="0">
                <a:solidFill>
                  <a:schemeClr val="accent1"/>
                </a:solidFill>
                <a:cs typeface="Consolas" pitchFamily="49" charset="0"/>
              </a:rPr>
              <a:t>10000000 × 43000 = 53.75 GB</a:t>
            </a:r>
          </a:p>
          <a:p>
            <a:endParaRPr lang="en-US" sz="1200" dirty="0"/>
          </a:p>
          <a:p>
            <a:r>
              <a:rPr lang="en-US" dirty="0"/>
              <a:t>Every time the application inserts a new tuple, the DBMS must extend 43,000 different bitmaps.</a:t>
            </a:r>
          </a:p>
          <a:p>
            <a:endParaRPr lang="en-US" sz="1200" dirty="0"/>
          </a:p>
          <a:p>
            <a:r>
              <a:rPr lang="en-US" dirty="0"/>
              <a:t>There are compressed data structures for sparse data sets:</a:t>
            </a:r>
          </a:p>
          <a:p>
            <a:pPr lvl="1"/>
            <a:r>
              <a:rPr lang="en-US" dirty="0">
                <a:hlinkClick r:id="rId3"/>
              </a:rPr>
              <a:t>Roaring Bitmaps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275947" y="1123950"/>
            <a:ext cx="3563253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4572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CREATE TABLE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customer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(</a:t>
            </a:r>
          </a:p>
          <a:p>
            <a:pPr algn="l"/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id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INT PRIMARY KEY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,</a:t>
            </a:r>
          </a:p>
          <a:p>
            <a:pPr algn="l"/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name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VARCHAR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(32),</a:t>
            </a:r>
          </a:p>
          <a:p>
            <a:pPr algn="l"/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email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VARCHAR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(64),</a:t>
            </a:r>
          </a:p>
          <a:p>
            <a:pPr algn="l"/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address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VARCHAR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(64),</a:t>
            </a:r>
          </a:p>
          <a:p>
            <a:pPr algn="l"/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</a:t>
            </a:r>
            <a:r>
              <a:rPr lang="en-US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zip_code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INT</a:t>
            </a:r>
          </a:p>
          <a:p>
            <a:pPr algn="l"/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7" name="Highlight Box"/>
          <p:cNvSpPr/>
          <p:nvPr/>
        </p:nvSpPr>
        <p:spPr>
          <a:xfrm>
            <a:off x="5536358" y="2602374"/>
            <a:ext cx="1676400" cy="277367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146ED8-F830-D1DD-AB19-552ACF16CC0F}"/>
              </a:ext>
            </a:extLst>
          </p:cNvPr>
          <p:cNvGrpSpPr/>
          <p:nvPr/>
        </p:nvGrpSpPr>
        <p:grpSpPr>
          <a:xfrm>
            <a:off x="4106503" y="4133745"/>
            <a:ext cx="4536110" cy="949034"/>
            <a:chOff x="3345184" y="4126272"/>
            <a:chExt cx="4536110" cy="949034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62DEB78-BDD5-BF7D-5234-15F056A57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01236" y="4126272"/>
              <a:ext cx="1005840" cy="386499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C1CF205-3CD7-AB02-E1A6-CA4E9B707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00062" y="4629150"/>
              <a:ext cx="1005840" cy="320821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F65A5BC-24A4-EABB-338A-19D727C18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12080" y="4552950"/>
              <a:ext cx="1005840" cy="522356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45CE79E-9BE2-A5A8-EBCD-B6E0B3F11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75454" y="4211176"/>
              <a:ext cx="1005840" cy="216689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0CDF6D9-2DEF-258C-5310-FF8D8AF49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36444" y="4537684"/>
              <a:ext cx="548640" cy="49377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C5387D7-55DC-C6BF-FFD0-FC021367B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27018" y="4238677"/>
              <a:ext cx="1005840" cy="23391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1FAC394-E2EE-A62B-3697-440952AC5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3345184" y="4566583"/>
              <a:ext cx="1005840" cy="241999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25676E0-039B-AEE7-4E1B-CA8855BB4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352800" y="4291772"/>
              <a:ext cx="1005840" cy="127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8767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Encoding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 the difference between values that follow each other in the same column.</a:t>
            </a:r>
          </a:p>
          <a:p>
            <a:pPr marL="342900" lvl="1"/>
            <a:r>
              <a:rPr lang="en-US" dirty="0"/>
              <a:t>Store base value in-line or in a separate look-up table. </a:t>
            </a:r>
          </a:p>
          <a:p>
            <a:pPr marL="342900" lvl="1"/>
            <a:r>
              <a:rPr lang="en-US" dirty="0"/>
              <a:t>Combine with RLE to get even better compression ratios.</a:t>
            </a:r>
          </a:p>
          <a:p>
            <a:r>
              <a:rPr lang="en-US" dirty="0"/>
              <a:t>Frame-of-Reference Variant: Use global min value.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987710" y="3373303"/>
            <a:ext cx="539681" cy="61844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consolata" panose="00000509000000000000" pitchFamily="49" charset="0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5660693" y="3373303"/>
            <a:ext cx="539681" cy="61844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consolata" panose="00000509000000000000" pitchFamily="49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7497" y="3147148"/>
            <a:ext cx="1554480" cy="12801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164223" y="2876550"/>
            <a:ext cx="1463040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sz="1800" dirty="0">
                <a:solidFill>
                  <a:srgbClr val="646464"/>
                </a:solidFill>
                <a:latin typeface="Crimson Text" pitchFamily="2" charset="0"/>
                <a:ea typeface="Crimson Text" pitchFamily="2" charset="0"/>
              </a:rPr>
              <a:t>Original Data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97037" y="3243160"/>
            <a:ext cx="1295400" cy="1088136"/>
            <a:chOff x="2445092" y="3599806"/>
            <a:chExt cx="1295400" cy="1088136"/>
          </a:xfrm>
        </p:grpSpPr>
        <p:grpSp>
          <p:nvGrpSpPr>
            <p:cNvPr id="2" name="Group 1"/>
            <p:cNvGrpSpPr/>
            <p:nvPr/>
          </p:nvGrpSpPr>
          <p:grpSpPr>
            <a:xfrm>
              <a:off x="2445092" y="3599806"/>
              <a:ext cx="731520" cy="1088136"/>
              <a:chOff x="2445092" y="3599806"/>
              <a:chExt cx="731520" cy="108813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445092" y="3599806"/>
                <a:ext cx="731520" cy="18288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time64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445092" y="3956921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12:01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45092" y="3782686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12:00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45092" y="4322182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12:03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45092" y="4139302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12:02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45092" y="4505062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12:04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283292" y="3599806"/>
              <a:ext cx="457200" cy="1088136"/>
              <a:chOff x="3283292" y="3599806"/>
              <a:chExt cx="457200" cy="108813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83292" y="3599806"/>
                <a:ext cx="457200" cy="18288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temp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83292" y="396556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99.4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83292" y="378268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99.5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83292" y="4322182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99.6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83292" y="414844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99.5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83292" y="4505062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99.4</a:t>
                </a:r>
              </a:p>
            </p:txBody>
          </p:sp>
        </p:grpSp>
      </p:grpSp>
      <p:sp>
        <p:nvSpPr>
          <p:cNvPr id="48" name="Rounded Rectangle 47"/>
          <p:cNvSpPr/>
          <p:nvPr/>
        </p:nvSpPr>
        <p:spPr>
          <a:xfrm>
            <a:off x="1297037" y="3426041"/>
            <a:ext cx="1295400" cy="187452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422022" y="2909949"/>
            <a:ext cx="1807577" cy="1517359"/>
            <a:chOff x="6422022" y="3471150"/>
            <a:chExt cx="1807577" cy="1517359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6425297" y="3708349"/>
              <a:ext cx="1554480" cy="128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53" name="TextBox 15"/>
            <p:cNvSpPr txBox="1">
              <a:spLocks noChangeArrowheads="1"/>
            </p:cNvSpPr>
            <p:nvPr/>
          </p:nvSpPr>
          <p:spPr bwMode="auto">
            <a:xfrm>
              <a:off x="6422022" y="3471150"/>
              <a:ext cx="1807577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itchFamily="2" charset="0"/>
                  <a:ea typeface="Crimson Text" pitchFamily="2" charset="0"/>
                </a:rPr>
                <a:t>Compressed Data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05843" y="3247732"/>
            <a:ext cx="1295400" cy="1088136"/>
            <a:chOff x="2445092" y="3599806"/>
            <a:chExt cx="1295400" cy="1088136"/>
          </a:xfrm>
        </p:grpSpPr>
        <p:grpSp>
          <p:nvGrpSpPr>
            <p:cNvPr id="55" name="Group 54"/>
            <p:cNvGrpSpPr/>
            <p:nvPr/>
          </p:nvGrpSpPr>
          <p:grpSpPr>
            <a:xfrm>
              <a:off x="2445092" y="3599806"/>
              <a:ext cx="731520" cy="539995"/>
              <a:chOff x="2445092" y="3599806"/>
              <a:chExt cx="731520" cy="53999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445092" y="3599806"/>
                <a:ext cx="731520" cy="18288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time64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445092" y="3956921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(+1,4)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445092" y="3782686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12:00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283292" y="3599806"/>
              <a:ext cx="457200" cy="1088136"/>
              <a:chOff x="3283292" y="3599806"/>
              <a:chExt cx="457200" cy="1088136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283292" y="3599806"/>
                <a:ext cx="457200" cy="18288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temp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283292" y="396556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-0.1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283292" y="378268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99.5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283292" y="4322182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+0.1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283292" y="414844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+0.1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283292" y="4505062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-0.2</a:t>
                </a: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3793122" y="2879229"/>
            <a:ext cx="1713431" cy="1548079"/>
            <a:chOff x="3793122" y="3440430"/>
            <a:chExt cx="1713431" cy="1548079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96397" y="3708349"/>
              <a:ext cx="1554480" cy="128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3793122" y="3440430"/>
              <a:ext cx="1713431" cy="2743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itchFamily="2" charset="0"/>
                  <a:ea typeface="Crimson Text" pitchFamily="2" charset="0"/>
                </a:rPr>
                <a:t>Compressed Data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76943" y="3247732"/>
            <a:ext cx="1295400" cy="1088136"/>
            <a:chOff x="2445092" y="3599806"/>
            <a:chExt cx="1295400" cy="1088136"/>
          </a:xfrm>
        </p:grpSpPr>
        <p:grpSp>
          <p:nvGrpSpPr>
            <p:cNvPr id="34" name="Group 33"/>
            <p:cNvGrpSpPr/>
            <p:nvPr/>
          </p:nvGrpSpPr>
          <p:grpSpPr>
            <a:xfrm>
              <a:off x="2445092" y="3599806"/>
              <a:ext cx="731520" cy="1088136"/>
              <a:chOff x="2445092" y="3599806"/>
              <a:chExt cx="731520" cy="108813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445092" y="3599806"/>
                <a:ext cx="731520" cy="18288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time64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445092" y="3956921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+1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445092" y="3782686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12:00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445092" y="4322182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+1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445092" y="4139302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+1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45092" y="4505062"/>
                <a:ext cx="73152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+1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283292" y="3599806"/>
              <a:ext cx="457200" cy="1088136"/>
              <a:chOff x="3283292" y="3599806"/>
              <a:chExt cx="457200" cy="108813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3283292" y="3599806"/>
                <a:ext cx="457200" cy="18288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temp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83292" y="396556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-0.1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283292" y="378268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99.5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283292" y="4322182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+0.1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283292" y="414844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+0.1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283292" y="4505062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-0.2</a:t>
                </a:r>
              </a:p>
            </p:txBody>
          </p:sp>
        </p:grpSp>
      </p:grpSp>
      <p:sp>
        <p:nvSpPr>
          <p:cNvPr id="70" name="Rounded Rectangle 69"/>
          <p:cNvSpPr/>
          <p:nvPr/>
        </p:nvSpPr>
        <p:spPr>
          <a:xfrm>
            <a:off x="3876943" y="3613492"/>
            <a:ext cx="731520" cy="717803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Inconsolata" panose="00000509000000000000" pitchFamily="49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40E65F-2CAE-4899-9085-774725952E71}"/>
              </a:ext>
            </a:extLst>
          </p:cNvPr>
          <p:cNvSpPr txBox="1"/>
          <p:nvPr/>
        </p:nvSpPr>
        <p:spPr>
          <a:xfrm>
            <a:off x="3696767" y="4452799"/>
            <a:ext cx="1809785" cy="3847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b="1" i="1" dirty="0">
                <a:solidFill>
                  <a:schemeClr val="accent1"/>
                </a:solidFill>
                <a:latin typeface="Crimson Text" pitchFamily="2" charset="0"/>
              </a:rPr>
              <a:t>64-bits + (4 </a:t>
            </a:r>
            <a:r>
              <a:rPr lang="en-US" sz="1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16-bits) = 128 bits</a:t>
            </a:r>
            <a:endParaRPr lang="en-US" sz="1600" b="1" i="1" dirty="0">
              <a:solidFill>
                <a:schemeClr val="accent1"/>
              </a:solidFill>
              <a:latin typeface="Crimson Text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968E93-E967-43C1-9A73-9B51251DFF94}"/>
              </a:ext>
            </a:extLst>
          </p:cNvPr>
          <p:cNvSpPr txBox="1"/>
          <p:nvPr/>
        </p:nvSpPr>
        <p:spPr>
          <a:xfrm>
            <a:off x="1297036" y="4452799"/>
            <a:ext cx="988964" cy="3847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75000"/>
              </a:lnSpc>
              <a:defRPr sz="1400" b="1" i="1">
                <a:solidFill>
                  <a:srgbClr val="EF3E42"/>
                </a:solidFill>
                <a:latin typeface="Crimson Text" pitchFamily="2" charset="0"/>
              </a:defRPr>
            </a:lvl1pPr>
          </a:lstStyle>
          <a:p>
            <a:r>
              <a:rPr lang="en-US" sz="1600" dirty="0">
                <a:solidFill>
                  <a:schemeClr val="accent1"/>
                </a:solidFill>
              </a:rPr>
              <a:t>5 × 64-bits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= 320 bits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67ADFE-3764-4451-B944-10464F592BE3}"/>
              </a:ext>
            </a:extLst>
          </p:cNvPr>
          <p:cNvSpPr txBox="1"/>
          <p:nvPr/>
        </p:nvSpPr>
        <p:spPr>
          <a:xfrm>
            <a:off x="6324600" y="4452799"/>
            <a:ext cx="1807576" cy="3847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b="1" i="1" dirty="0">
                <a:solidFill>
                  <a:schemeClr val="accent1"/>
                </a:solidFill>
                <a:latin typeface="Crimson Text" pitchFamily="2" charset="0"/>
              </a:rPr>
              <a:t>64-bits + (2 </a:t>
            </a:r>
            <a:r>
              <a:rPr lang="en-US" sz="1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16-bits) = 96 bits</a:t>
            </a:r>
            <a:endParaRPr lang="en-US" sz="1600" b="1" i="1" dirty="0">
              <a:solidFill>
                <a:schemeClr val="accent1"/>
              </a:solidFill>
              <a:latin typeface="Crimson Text" pitchFamily="2" charset="0"/>
            </a:endParaRPr>
          </a:p>
        </p:txBody>
      </p:sp>
      <p:sp>
        <p:nvSpPr>
          <p:cNvPr id="6" name="Rounded Rectangle 47">
            <a:extLst>
              <a:ext uri="{FF2B5EF4-FFF2-40B4-BE49-F238E27FC236}">
                <a16:creationId xmlns:a16="http://schemas.microsoft.com/office/drawing/2014/main" id="{0FBFE661-9CCF-2D2A-0D5F-14D825C99D2A}"/>
              </a:ext>
            </a:extLst>
          </p:cNvPr>
          <p:cNvSpPr/>
          <p:nvPr/>
        </p:nvSpPr>
        <p:spPr>
          <a:xfrm>
            <a:off x="1297037" y="3243160"/>
            <a:ext cx="731520" cy="1088135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Inconsolata" panose="00000509000000000000" pitchFamily="49" charset="0"/>
            </a:endParaRPr>
          </a:p>
        </p:txBody>
      </p:sp>
      <p:sp>
        <p:nvSpPr>
          <p:cNvPr id="9" name="Rounded Rectangle 47">
            <a:extLst>
              <a:ext uri="{FF2B5EF4-FFF2-40B4-BE49-F238E27FC236}">
                <a16:creationId xmlns:a16="http://schemas.microsoft.com/office/drawing/2014/main" id="{E07635D5-E80E-F736-4BC5-F40E238A79FA}"/>
              </a:ext>
            </a:extLst>
          </p:cNvPr>
          <p:cNvSpPr/>
          <p:nvPr/>
        </p:nvSpPr>
        <p:spPr>
          <a:xfrm>
            <a:off x="3876943" y="3243160"/>
            <a:ext cx="731520" cy="1088135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Inconsolata" panose="00000509000000000000" pitchFamily="49" charset="0"/>
            </a:endParaRPr>
          </a:p>
        </p:txBody>
      </p:sp>
      <p:sp>
        <p:nvSpPr>
          <p:cNvPr id="16" name="Rounded Rectangle 47">
            <a:extLst>
              <a:ext uri="{FF2B5EF4-FFF2-40B4-BE49-F238E27FC236}">
                <a16:creationId xmlns:a16="http://schemas.microsoft.com/office/drawing/2014/main" id="{567CB518-E39D-DBD4-55E2-0E2F4181A618}"/>
              </a:ext>
            </a:extLst>
          </p:cNvPr>
          <p:cNvSpPr/>
          <p:nvPr/>
        </p:nvSpPr>
        <p:spPr>
          <a:xfrm>
            <a:off x="6505843" y="3243161"/>
            <a:ext cx="731520" cy="539496"/>
          </a:xfrm>
          <a:prstGeom prst="roundRect">
            <a:avLst>
              <a:gd name="adj" fmla="val 3468"/>
            </a:avLst>
          </a:prstGeom>
          <a:noFill/>
          <a:ln w="285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Inconsolata" panose="00000509000000000000" pitchFamily="49" charset="0"/>
            </a:endParaRPr>
          </a:p>
        </p:txBody>
      </p:sp>
      <p:sp>
        <p:nvSpPr>
          <p:cNvPr id="23" name="Slide Number Placeholder 3" descr=" 5">
            <a:extLst>
              <a:ext uri="{FF2B5EF4-FFF2-40B4-BE49-F238E27FC236}">
                <a16:creationId xmlns:a16="http://schemas.microsoft.com/office/drawing/2014/main" id="{93E43215-B90E-AD50-B4EE-028B2ABA712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356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0" grpId="0" animBg="1"/>
      <p:bldP spid="48" grpId="0" animBg="1"/>
      <p:bldP spid="48" grpId="1" animBg="1"/>
      <p:bldP spid="70" grpId="0" animBg="1"/>
      <p:bldP spid="70" grpId="1" animBg="1"/>
      <p:bldP spid="68" grpId="0"/>
      <p:bldP spid="66" grpId="0"/>
      <p:bldP spid="72" grpId="0"/>
      <p:bldP spid="6" grpId="0" animBg="1"/>
      <p:bldP spid="9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Compression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971550"/>
            <a:ext cx="6553200" cy="3657600"/>
          </a:xfrm>
        </p:spPr>
        <p:txBody>
          <a:bodyPr/>
          <a:lstStyle/>
          <a:p>
            <a:r>
              <a:rPr lang="en-US" dirty="0"/>
              <a:t>Replace frequent values with smaller fixed-length codes and then maintain a mapping (dictionary) from the codes to the original values</a:t>
            </a:r>
          </a:p>
          <a:p>
            <a:pPr lvl="1"/>
            <a:r>
              <a:rPr lang="en-US" dirty="0"/>
              <a:t>Typically, one code per attribute value.</a:t>
            </a:r>
          </a:p>
          <a:p>
            <a:pPr lvl="1"/>
            <a:r>
              <a:rPr lang="en-US" dirty="0"/>
              <a:t>Most widely used native compression scheme in DBMSs.</a:t>
            </a:r>
          </a:p>
          <a:p>
            <a:endParaRPr lang="en-US" sz="1200" dirty="0"/>
          </a:p>
          <a:p>
            <a:r>
              <a:rPr lang="en-US" dirty="0"/>
              <a:t>The ideal dictionary scheme supports fast encoding and decoding for both point and range queries.</a:t>
            </a:r>
          </a:p>
          <a:p>
            <a:pPr marL="342900" lvl="1"/>
            <a:r>
              <a:rPr lang="en-US" b="1" dirty="0"/>
              <a:t>Encode/Locate:</a:t>
            </a:r>
            <a:r>
              <a:rPr lang="en-US" dirty="0"/>
              <a:t> For a given uncompressed value, convert it into its compressed form.</a:t>
            </a:r>
          </a:p>
          <a:p>
            <a:pPr marL="342900" lvl="1"/>
            <a:r>
              <a:rPr lang="en-US" b="1" dirty="0"/>
              <a:t>Decode/Extract: </a:t>
            </a:r>
            <a:r>
              <a:rPr lang="en-US" dirty="0"/>
              <a:t>For a given compressed value, convert it back into its original form.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13432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Dictionary: Order-preserving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encoded values need to support the same collation as the original values.</a:t>
            </a:r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41643" y="1962150"/>
            <a:ext cx="3139758" cy="6278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SELECT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*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FROM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users</a:t>
            </a:r>
          </a:p>
          <a:p>
            <a:pPr algn="l">
              <a:lnSpc>
                <a:spcPct val="8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WHERE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name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LIKE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'And%'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cs typeface="Consolas" pitchFamily="49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749326" y="2710381"/>
            <a:ext cx="1832075" cy="2100178"/>
            <a:chOff x="6229885" y="3064271"/>
            <a:chExt cx="1832075" cy="2100178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233160" y="3335649"/>
              <a:ext cx="1828800" cy="182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6229885" y="3064271"/>
              <a:ext cx="1645920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itchFamily="2" charset="0"/>
                  <a:ea typeface="Crimson Text" pitchFamily="2" charset="0"/>
                </a:rPr>
                <a:t>Original Data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41165" y="2710381"/>
            <a:ext cx="3112235" cy="2100178"/>
            <a:chOff x="6229885" y="3064271"/>
            <a:chExt cx="3112235" cy="2100178"/>
          </a:xfrm>
        </p:grpSpPr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6233160" y="3335649"/>
              <a:ext cx="3108960" cy="182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6229885" y="3064271"/>
              <a:ext cx="1828800" cy="27847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itchFamily="2" charset="0"/>
                  <a:ea typeface="Crimson Text" pitchFamily="2" charset="0"/>
                </a:rPr>
                <a:t>Compressed Data</a:t>
              </a:r>
            </a:p>
          </p:txBody>
        </p:sp>
      </p:grp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041165" y="1962150"/>
            <a:ext cx="3661192" cy="6278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SELECT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*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FROM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users</a:t>
            </a:r>
          </a:p>
          <a:p>
            <a:pPr algn="l">
              <a:lnSpc>
                <a:spcPct val="8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WHERE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name </a:t>
            </a:r>
            <a:r>
              <a:rPr lang="en-US" sz="18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BETWEEN 10 AND 20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3854083" y="3548462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>
            <a:off x="3854083" y="2047482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FB52B6-744A-0C56-AC46-9A0CB5697BB2}"/>
              </a:ext>
            </a:extLst>
          </p:cNvPr>
          <p:cNvGrpSpPr/>
          <p:nvPr/>
        </p:nvGrpSpPr>
        <p:grpSpPr>
          <a:xfrm>
            <a:off x="2057400" y="3091262"/>
            <a:ext cx="1215926" cy="1640299"/>
            <a:chOff x="2057400" y="3319862"/>
            <a:chExt cx="1215926" cy="1640299"/>
          </a:xfrm>
        </p:grpSpPr>
        <p:sp>
          <p:nvSpPr>
            <p:cNvPr id="17" name="Rectangle 16"/>
            <p:cNvSpPr/>
            <p:nvPr/>
          </p:nvSpPr>
          <p:spPr>
            <a:xfrm>
              <a:off x="2057400" y="3319862"/>
              <a:ext cx="1215926" cy="2743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name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57400" y="3594182"/>
              <a:ext cx="1215926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Andrea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3868502"/>
              <a:ext cx="1215926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Mr.Pickles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57400" y="4142822"/>
              <a:ext cx="1215926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Andy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57400" y="4417142"/>
              <a:ext cx="1215926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Jignesh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5550C8-385F-18D1-58B2-A0FBCB2E063F}"/>
                </a:ext>
              </a:extLst>
            </p:cNvPr>
            <p:cNvSpPr/>
            <p:nvPr/>
          </p:nvSpPr>
          <p:spPr>
            <a:xfrm>
              <a:off x="2057400" y="4685841"/>
              <a:ext cx="1215926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Mr.Pickles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7CF4B4-70AA-3AF0-F864-99833C51FA51}"/>
              </a:ext>
            </a:extLst>
          </p:cNvPr>
          <p:cNvGrpSpPr/>
          <p:nvPr/>
        </p:nvGrpSpPr>
        <p:grpSpPr>
          <a:xfrm>
            <a:off x="5239285" y="3091262"/>
            <a:ext cx="2685515" cy="1640299"/>
            <a:chOff x="5239285" y="3319862"/>
            <a:chExt cx="2685515" cy="1640299"/>
          </a:xfrm>
        </p:grpSpPr>
        <p:grpSp>
          <p:nvGrpSpPr>
            <p:cNvPr id="28" name="Group 27"/>
            <p:cNvGrpSpPr/>
            <p:nvPr/>
          </p:nvGrpSpPr>
          <p:grpSpPr>
            <a:xfrm>
              <a:off x="7284720" y="3319862"/>
              <a:ext cx="640080" cy="1371600"/>
              <a:chOff x="1576727" y="3562350"/>
              <a:chExt cx="1005840" cy="13716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76727" y="3562350"/>
                <a:ext cx="1005840" cy="2743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>
                    <a:solidFill>
                      <a:schemeClr val="bg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code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76727" y="383667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576727" y="411099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20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76727" y="438531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30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576727" y="465963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40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084036" y="3319862"/>
              <a:ext cx="1200685" cy="1371600"/>
              <a:chOff x="1195609" y="3562350"/>
              <a:chExt cx="1320754" cy="13716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195609" y="3562350"/>
                <a:ext cx="1320754" cy="2743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>
                    <a:solidFill>
                      <a:schemeClr val="bg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value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95609" y="383667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Andrea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195609" y="411099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Andy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195609" y="438531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Jignesh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195609" y="465963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Mr.Pickles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FB7824-E9DD-485D-6AC4-65BD5C1B944A}"/>
                </a:ext>
              </a:extLst>
            </p:cNvPr>
            <p:cNvGrpSpPr/>
            <p:nvPr/>
          </p:nvGrpSpPr>
          <p:grpSpPr>
            <a:xfrm>
              <a:off x="5239285" y="3319862"/>
              <a:ext cx="640080" cy="1640299"/>
              <a:chOff x="5239285" y="3319862"/>
              <a:chExt cx="640080" cy="164029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239285" y="3319862"/>
                <a:ext cx="640080" cy="27432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>
                    <a:solidFill>
                      <a:schemeClr val="bg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name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239285" y="359418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239285" y="386850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40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239285" y="414282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20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239285" y="441714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30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4C8636-6065-D80F-0530-EE28C16C87FD}"/>
                  </a:ext>
                </a:extLst>
              </p:cNvPr>
              <p:cNvSpPr/>
              <p:nvPr/>
            </p:nvSpPr>
            <p:spPr>
              <a:xfrm>
                <a:off x="5239285" y="4685841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40</a:t>
                </a:r>
              </a:p>
            </p:txBody>
          </p:sp>
        </p:grpSp>
      </p:grpSp>
      <p:sp>
        <p:nvSpPr>
          <p:cNvPr id="10" name="Left Brace 9">
            <a:extLst>
              <a:ext uri="{FF2B5EF4-FFF2-40B4-BE49-F238E27FC236}">
                <a16:creationId xmlns:a16="http://schemas.microsoft.com/office/drawing/2014/main" id="{F5DFDB83-1564-7630-B3C9-3FC6CE1D22B2}"/>
              </a:ext>
            </a:extLst>
          </p:cNvPr>
          <p:cNvSpPr/>
          <p:nvPr/>
        </p:nvSpPr>
        <p:spPr>
          <a:xfrm flipH="1">
            <a:off x="8001000" y="3112017"/>
            <a:ext cx="182880" cy="1365979"/>
          </a:xfrm>
          <a:prstGeom prst="leftBrace">
            <a:avLst>
              <a:gd name="adj1" fmla="val 249081"/>
              <a:gd name="adj2" fmla="val 50000"/>
            </a:avLst>
          </a:prstGeom>
          <a:ln w="28575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52127-10DA-95A9-6350-C96FAD4F46C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80493" y="3572854"/>
            <a:ext cx="1681854" cy="63555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800" dirty="0">
                <a:solidFill>
                  <a:srgbClr val="C30037"/>
                </a:solidFill>
                <a:latin typeface="Crimson Text" pitchFamily="2" charset="0"/>
                <a:ea typeface="Crimson Text" pitchFamily="2" charset="0"/>
              </a:rPr>
              <a:t>Sorted Dictionary</a:t>
            </a:r>
          </a:p>
        </p:txBody>
      </p:sp>
      <p:sp>
        <p:nvSpPr>
          <p:cNvPr id="12" name="Slide Number Placeholder 3" descr=" 5">
            <a:extLst>
              <a:ext uri="{FF2B5EF4-FFF2-40B4-BE49-F238E27FC236}">
                <a16:creationId xmlns:a16="http://schemas.microsoft.com/office/drawing/2014/main" id="{809AFCEB-C419-0E24-6318-DD5911D8E6B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58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9" grpId="0" animBg="1"/>
      <p:bldP spid="55" grpId="0" animBg="1"/>
      <p:bldP spid="56" grpId="0" animBg="1"/>
      <p:bldP spid="10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Order-preserving Encoding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0944" y="895350"/>
            <a:ext cx="3300457" cy="6278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SELECT </a:t>
            </a:r>
            <a:r>
              <a:rPr lang="en-US" sz="1800" b="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name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FROM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users</a:t>
            </a:r>
          </a:p>
          <a:p>
            <a:pPr algn="l">
              <a:lnSpc>
                <a:spcPct val="8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WHERE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name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LIKE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'And%'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80944" y="1698951"/>
            <a:ext cx="3300457" cy="8494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SELECT </a:t>
            </a:r>
            <a:r>
              <a:rPr lang="en-US" sz="180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DISTINCT </a:t>
            </a:r>
            <a:r>
              <a:rPr lang="en-US" sz="1800" b="0" dirty="0">
                <a:solidFill>
                  <a:schemeClr val="accent1"/>
                </a:solidFill>
                <a:latin typeface="Inconsolata" panose="00000509000000000000" pitchFamily="49" charset="0"/>
                <a:cs typeface="Consolas" pitchFamily="49" charset="0"/>
              </a:rPr>
              <a:t>name</a:t>
            </a:r>
            <a:b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</a:b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FROM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users</a:t>
            </a:r>
          </a:p>
          <a:p>
            <a:pPr algn="l">
              <a:lnSpc>
                <a:spcPct val="8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WHERE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name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LIKE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'And%'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cs typeface="Consolas" pitchFamily="49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495800" y="1020000"/>
            <a:ext cx="3886200" cy="3785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>
              <a:lnSpc>
                <a:spcPct val="7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Still must perform scan on column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495800" y="1934400"/>
            <a:ext cx="3886200" cy="3785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144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>
              <a:lnSpc>
                <a:spcPct val="7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</a:rPr>
              <a:t>Only need to access dictionary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3827671" y="980682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>
            <a:off x="3827671" y="1895082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0A046A-F209-EB0D-1B95-0342B21DB30C}"/>
              </a:ext>
            </a:extLst>
          </p:cNvPr>
          <p:cNvGrpSpPr/>
          <p:nvPr/>
        </p:nvGrpSpPr>
        <p:grpSpPr>
          <a:xfrm>
            <a:off x="1749326" y="2710381"/>
            <a:ext cx="1832075" cy="2100178"/>
            <a:chOff x="6229885" y="3064271"/>
            <a:chExt cx="1832075" cy="2100178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F71AFF4-A4D5-E23B-076C-10041C286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160" y="3335649"/>
              <a:ext cx="1828800" cy="182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8D678E01-2D64-1E3A-4901-C9B4687B7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9885" y="3064271"/>
              <a:ext cx="1645920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rPr>
                <a:t>Original Data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3DA392-BD3F-E0EC-B520-2FCB3DCF870F}"/>
              </a:ext>
            </a:extLst>
          </p:cNvPr>
          <p:cNvGrpSpPr/>
          <p:nvPr/>
        </p:nvGrpSpPr>
        <p:grpSpPr>
          <a:xfrm>
            <a:off x="5041164" y="2707572"/>
            <a:ext cx="3112236" cy="2102987"/>
            <a:chOff x="6229884" y="3061462"/>
            <a:chExt cx="3112236" cy="2102987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4BB9183-687B-A1EF-0B31-083470678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160" y="3335649"/>
              <a:ext cx="3108960" cy="1828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9419C329-F093-237F-2113-1084E3BC9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9884" y="3061462"/>
              <a:ext cx="1828799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rPr>
                <a:t>Compressed Data</a:t>
              </a:r>
            </a:p>
          </p:txBody>
        </p:sp>
      </p:grpSp>
      <p:sp>
        <p:nvSpPr>
          <p:cNvPr id="10" name="Right Arrow 54">
            <a:extLst>
              <a:ext uri="{FF2B5EF4-FFF2-40B4-BE49-F238E27FC236}">
                <a16:creationId xmlns:a16="http://schemas.microsoft.com/office/drawing/2014/main" id="{B63BC13D-DFE9-35CC-FA26-DC35E21EF424}"/>
              </a:ext>
            </a:extLst>
          </p:cNvPr>
          <p:cNvSpPr/>
          <p:nvPr/>
        </p:nvSpPr>
        <p:spPr>
          <a:xfrm>
            <a:off x="3854083" y="3548462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B3B956-9CC4-D98F-6595-7D3B22E5F9F4}"/>
              </a:ext>
            </a:extLst>
          </p:cNvPr>
          <p:cNvGrpSpPr/>
          <p:nvPr/>
        </p:nvGrpSpPr>
        <p:grpSpPr>
          <a:xfrm>
            <a:off x="2057400" y="3091262"/>
            <a:ext cx="1215926" cy="1640299"/>
            <a:chOff x="2057400" y="3319862"/>
            <a:chExt cx="1215926" cy="16402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6A4C6F-539B-5DF7-C23F-816984D573C9}"/>
                </a:ext>
              </a:extLst>
            </p:cNvPr>
            <p:cNvSpPr/>
            <p:nvPr/>
          </p:nvSpPr>
          <p:spPr>
            <a:xfrm>
              <a:off x="2057400" y="3319862"/>
              <a:ext cx="1215926" cy="2743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name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151B3B-49D8-5C93-A18F-D7534E09C74D}"/>
                </a:ext>
              </a:extLst>
            </p:cNvPr>
            <p:cNvSpPr/>
            <p:nvPr/>
          </p:nvSpPr>
          <p:spPr>
            <a:xfrm>
              <a:off x="2057400" y="3594182"/>
              <a:ext cx="1215926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Andrea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762F61-A0AF-C3B7-0193-EA58852370CB}"/>
                </a:ext>
              </a:extLst>
            </p:cNvPr>
            <p:cNvSpPr/>
            <p:nvPr/>
          </p:nvSpPr>
          <p:spPr>
            <a:xfrm>
              <a:off x="2057400" y="3868502"/>
              <a:ext cx="1215926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Mr.Pickles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EA21FD-8B2B-D4DE-2FED-7D3295B7E19D}"/>
                </a:ext>
              </a:extLst>
            </p:cNvPr>
            <p:cNvSpPr/>
            <p:nvPr/>
          </p:nvSpPr>
          <p:spPr>
            <a:xfrm>
              <a:off x="2057400" y="4142822"/>
              <a:ext cx="1215926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Andy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660F76-93DB-2FFF-8A60-833F0F781859}"/>
                </a:ext>
              </a:extLst>
            </p:cNvPr>
            <p:cNvSpPr/>
            <p:nvPr/>
          </p:nvSpPr>
          <p:spPr>
            <a:xfrm>
              <a:off x="2057400" y="4417142"/>
              <a:ext cx="1215926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Jignesh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DA2B1F-BAB6-A404-5E44-FDDB2215A432}"/>
                </a:ext>
              </a:extLst>
            </p:cNvPr>
            <p:cNvSpPr/>
            <p:nvPr/>
          </p:nvSpPr>
          <p:spPr>
            <a:xfrm>
              <a:off x="2057400" y="4685841"/>
              <a:ext cx="1215926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Mr.Pickles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2EA747-9F81-AB43-81B9-E3FBAA367EB2}"/>
              </a:ext>
            </a:extLst>
          </p:cNvPr>
          <p:cNvGrpSpPr/>
          <p:nvPr/>
        </p:nvGrpSpPr>
        <p:grpSpPr>
          <a:xfrm>
            <a:off x="5239285" y="3091262"/>
            <a:ext cx="2685515" cy="1640299"/>
            <a:chOff x="5239285" y="3319862"/>
            <a:chExt cx="2685515" cy="16402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8DEB5A6-B0DA-23BF-83FD-06940EC24D0A}"/>
                </a:ext>
              </a:extLst>
            </p:cNvPr>
            <p:cNvGrpSpPr/>
            <p:nvPr/>
          </p:nvGrpSpPr>
          <p:grpSpPr>
            <a:xfrm>
              <a:off x="7284720" y="3319862"/>
              <a:ext cx="640080" cy="1371600"/>
              <a:chOff x="1576727" y="3562350"/>
              <a:chExt cx="1005840" cy="13716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A7E1335-9C46-ABC7-6962-CF3673F5F38A}"/>
                  </a:ext>
                </a:extLst>
              </p:cNvPr>
              <p:cNvSpPr/>
              <p:nvPr/>
            </p:nvSpPr>
            <p:spPr>
              <a:xfrm>
                <a:off x="1576727" y="3562350"/>
                <a:ext cx="1005840" cy="2743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>
                    <a:solidFill>
                      <a:schemeClr val="bg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code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EFF4D5A-F6B6-3842-B8BA-BFE44AA65063}"/>
                  </a:ext>
                </a:extLst>
              </p:cNvPr>
              <p:cNvSpPr/>
              <p:nvPr/>
            </p:nvSpPr>
            <p:spPr>
              <a:xfrm>
                <a:off x="1576727" y="383667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5EF59EC-431E-8172-3778-D2F555AEC968}"/>
                  </a:ext>
                </a:extLst>
              </p:cNvPr>
              <p:cNvSpPr/>
              <p:nvPr/>
            </p:nvSpPr>
            <p:spPr>
              <a:xfrm>
                <a:off x="1576727" y="411099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20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28D3E19-5F34-0465-C5DA-66EC988B313C}"/>
                  </a:ext>
                </a:extLst>
              </p:cNvPr>
              <p:cNvSpPr/>
              <p:nvPr/>
            </p:nvSpPr>
            <p:spPr>
              <a:xfrm>
                <a:off x="1576727" y="438531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30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10FA3E8-9DA9-E851-17AF-F4ECA27D4F13}"/>
                  </a:ext>
                </a:extLst>
              </p:cNvPr>
              <p:cNvSpPr/>
              <p:nvPr/>
            </p:nvSpPr>
            <p:spPr>
              <a:xfrm>
                <a:off x="1576727" y="465963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40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913132-AF85-3061-445E-41CB62141CD5}"/>
                </a:ext>
              </a:extLst>
            </p:cNvPr>
            <p:cNvGrpSpPr/>
            <p:nvPr/>
          </p:nvGrpSpPr>
          <p:grpSpPr>
            <a:xfrm>
              <a:off x="6084036" y="3319862"/>
              <a:ext cx="1200685" cy="1371600"/>
              <a:chOff x="1195609" y="3562350"/>
              <a:chExt cx="1320754" cy="13716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0283E29-94FA-F6D3-0CCB-CE30CBE7DFE3}"/>
                  </a:ext>
                </a:extLst>
              </p:cNvPr>
              <p:cNvSpPr/>
              <p:nvPr/>
            </p:nvSpPr>
            <p:spPr>
              <a:xfrm>
                <a:off x="1195609" y="3562350"/>
                <a:ext cx="1320754" cy="2743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>
                    <a:solidFill>
                      <a:schemeClr val="bg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value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D883166-6E5F-ECE5-207C-41E5BF2AB22A}"/>
                  </a:ext>
                </a:extLst>
              </p:cNvPr>
              <p:cNvSpPr/>
              <p:nvPr/>
            </p:nvSpPr>
            <p:spPr>
              <a:xfrm>
                <a:off x="1195609" y="383667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Andrea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64E3C46-7BB2-5849-20AB-9CC07602AF6F}"/>
                  </a:ext>
                </a:extLst>
              </p:cNvPr>
              <p:cNvSpPr/>
              <p:nvPr/>
            </p:nvSpPr>
            <p:spPr>
              <a:xfrm>
                <a:off x="1195609" y="411099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Andy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CD5F5FD-FF86-3FC3-4F7B-9259DB45B368}"/>
                  </a:ext>
                </a:extLst>
              </p:cNvPr>
              <p:cNvSpPr/>
              <p:nvPr/>
            </p:nvSpPr>
            <p:spPr>
              <a:xfrm>
                <a:off x="1195609" y="438531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Jignesh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0E300E0-DD2E-EB22-FA87-B77853291588}"/>
                  </a:ext>
                </a:extLst>
              </p:cNvPr>
              <p:cNvSpPr/>
              <p:nvPr/>
            </p:nvSpPr>
            <p:spPr>
              <a:xfrm>
                <a:off x="1195609" y="465963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Mr.Pickles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E65BAF-97A8-D57B-8B71-958AAE118F33}"/>
                </a:ext>
              </a:extLst>
            </p:cNvPr>
            <p:cNvGrpSpPr/>
            <p:nvPr/>
          </p:nvGrpSpPr>
          <p:grpSpPr>
            <a:xfrm>
              <a:off x="5239285" y="3319862"/>
              <a:ext cx="640080" cy="1640299"/>
              <a:chOff x="5239285" y="3319862"/>
              <a:chExt cx="640080" cy="164029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237CD0C-5455-1A7F-D758-33419035A6B0}"/>
                  </a:ext>
                </a:extLst>
              </p:cNvPr>
              <p:cNvSpPr/>
              <p:nvPr/>
            </p:nvSpPr>
            <p:spPr>
              <a:xfrm>
                <a:off x="5239285" y="3319862"/>
                <a:ext cx="640080" cy="27432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>
                    <a:solidFill>
                      <a:schemeClr val="bg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name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0185128-DA90-7122-7BF6-1332266C1FCF}"/>
                  </a:ext>
                </a:extLst>
              </p:cNvPr>
              <p:cNvSpPr/>
              <p:nvPr/>
            </p:nvSpPr>
            <p:spPr>
              <a:xfrm>
                <a:off x="5239285" y="359418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0ACC8B6-EA11-6183-E321-84925A8CCB09}"/>
                  </a:ext>
                </a:extLst>
              </p:cNvPr>
              <p:cNvSpPr/>
              <p:nvPr/>
            </p:nvSpPr>
            <p:spPr>
              <a:xfrm>
                <a:off x="5239285" y="386850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40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1E0634B-C15C-857B-77F7-F5D19F4AD8AE}"/>
                  </a:ext>
                </a:extLst>
              </p:cNvPr>
              <p:cNvSpPr/>
              <p:nvPr/>
            </p:nvSpPr>
            <p:spPr>
              <a:xfrm>
                <a:off x="5239285" y="414282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20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827C78C-7055-FB3C-4462-8D94E01FD13D}"/>
                  </a:ext>
                </a:extLst>
              </p:cNvPr>
              <p:cNvSpPr/>
              <p:nvPr/>
            </p:nvSpPr>
            <p:spPr>
              <a:xfrm>
                <a:off x="5239285" y="441714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30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DC23A9E-DE12-D3CF-40B3-09F2B99C0C52}"/>
                  </a:ext>
                </a:extLst>
              </p:cNvPr>
              <p:cNvSpPr/>
              <p:nvPr/>
            </p:nvSpPr>
            <p:spPr>
              <a:xfrm>
                <a:off x="5239285" y="4685841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C30037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40</a:t>
                </a:r>
              </a:p>
            </p:txBody>
          </p:sp>
        </p:grpSp>
      </p:grpSp>
      <p:sp>
        <p:nvSpPr>
          <p:cNvPr id="39" name="Left Brace 38">
            <a:extLst>
              <a:ext uri="{FF2B5EF4-FFF2-40B4-BE49-F238E27FC236}">
                <a16:creationId xmlns:a16="http://schemas.microsoft.com/office/drawing/2014/main" id="{C8BF1B13-6791-3B58-35A6-F924EC505F1B}"/>
              </a:ext>
            </a:extLst>
          </p:cNvPr>
          <p:cNvSpPr/>
          <p:nvPr/>
        </p:nvSpPr>
        <p:spPr>
          <a:xfrm flipH="1">
            <a:off x="8001000" y="3112017"/>
            <a:ext cx="182880" cy="1365979"/>
          </a:xfrm>
          <a:prstGeom prst="leftBrace">
            <a:avLst>
              <a:gd name="adj1" fmla="val 249081"/>
              <a:gd name="adj2" fmla="val 50000"/>
            </a:avLst>
          </a:prstGeom>
          <a:ln w="28575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077C97-E1E9-8967-5D36-FF149130958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731698" y="3521649"/>
            <a:ext cx="1579443" cy="63555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800" dirty="0">
                <a:solidFill>
                  <a:srgbClr val="C30037"/>
                </a:solidFill>
                <a:latin typeface="Crimson Text" pitchFamily="2" charset="0"/>
                <a:ea typeface="Crimson Text" pitchFamily="2" charset="0"/>
              </a:rPr>
              <a:t>Sorted Dictionary</a:t>
            </a:r>
          </a:p>
        </p:txBody>
      </p:sp>
      <p:sp>
        <p:nvSpPr>
          <p:cNvPr id="41" name="Slide Number Placeholder 3" descr=" 5">
            <a:extLst>
              <a:ext uri="{FF2B5EF4-FFF2-40B4-BE49-F238E27FC236}">
                <a16:creationId xmlns:a16="http://schemas.microsoft.com/office/drawing/2014/main" id="{5D94DE65-85D7-8B83-2373-FE5D4417679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80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3" grpId="0" animBg="1"/>
      <p:bldP spid="54" grpId="0"/>
      <p:bldP spid="58" grpId="0"/>
      <p:bldP spid="61" grpId="0" animBg="1"/>
      <p:bldP spid="6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F43A-3FB9-166C-2636-2447E8F7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DICTIONARY: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AB5C2-B37B-6905-B4AD-2247F9B36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sort the values and then store them sequentially in a byte array.</a:t>
            </a:r>
          </a:p>
          <a:p>
            <a:pPr lvl="1"/>
            <a:r>
              <a:rPr lang="en-US" dirty="0"/>
              <a:t>Need to also store the size of the value if they are variable-length.</a:t>
            </a:r>
          </a:p>
          <a:p>
            <a:endParaRPr lang="en-US" sz="1200" dirty="0"/>
          </a:p>
          <a:p>
            <a:r>
              <a:rPr lang="en-US" dirty="0"/>
              <a:t>Replace the original data with dictionary codes that are the (byte) offset into this array.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E1976-2571-6C80-F5AA-186239F4F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5092E7-87B8-2C94-8F06-07CB64D070A4}"/>
              </a:ext>
            </a:extLst>
          </p:cNvPr>
          <p:cNvGrpSpPr/>
          <p:nvPr/>
        </p:nvGrpSpPr>
        <p:grpSpPr>
          <a:xfrm>
            <a:off x="7406336" y="1081195"/>
            <a:ext cx="1645920" cy="1917298"/>
            <a:chOff x="6229885" y="3064271"/>
            <a:chExt cx="1645920" cy="1917298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C90198A3-3E5E-8BED-AAEE-A5453BEFB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160" y="3335649"/>
              <a:ext cx="1642645" cy="1645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3BB78C20-D4CA-7ACE-3D20-3074A1166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9885" y="3064271"/>
              <a:ext cx="1645920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rPr>
                <a:t>Compressed 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50CE7A-7943-E15D-1CFD-2DAC2BC58825}"/>
              </a:ext>
            </a:extLst>
          </p:cNvPr>
          <p:cNvGrpSpPr/>
          <p:nvPr/>
        </p:nvGrpSpPr>
        <p:grpSpPr>
          <a:xfrm>
            <a:off x="5486401" y="3562350"/>
            <a:ext cx="1398804" cy="1371600"/>
            <a:chOff x="1195609" y="3562350"/>
            <a:chExt cx="1320754" cy="13716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9AEC83-1E6B-5C59-C760-2083C3D1435D}"/>
                </a:ext>
              </a:extLst>
            </p:cNvPr>
            <p:cNvSpPr/>
            <p:nvPr/>
          </p:nvSpPr>
          <p:spPr>
            <a:xfrm>
              <a:off x="1195609" y="3562350"/>
              <a:ext cx="1320754" cy="274320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r>
                <a:rPr lang="en-US" sz="1600" b="1" dirty="0" err="1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len|val</a:t>
              </a:r>
              <a:endParaRPr lang="en-US" sz="16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2F56A38-A2CE-7345-AAEF-6F81D24A3713}"/>
                </a:ext>
              </a:extLst>
            </p:cNvPr>
            <p:cNvSpPr/>
            <p:nvPr/>
          </p:nvSpPr>
          <p:spPr>
            <a:xfrm>
              <a:off x="1195609" y="3836670"/>
              <a:ext cx="1320754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6|Andrea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27E9550-070E-20D1-4CBE-1F55AA402E70}"/>
                </a:ext>
              </a:extLst>
            </p:cNvPr>
            <p:cNvSpPr/>
            <p:nvPr/>
          </p:nvSpPr>
          <p:spPr>
            <a:xfrm>
              <a:off x="1195609" y="4110990"/>
              <a:ext cx="1320754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4|Andy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35E91A1-AA58-906E-C501-3932ADDB6C6A}"/>
                </a:ext>
              </a:extLst>
            </p:cNvPr>
            <p:cNvSpPr/>
            <p:nvPr/>
          </p:nvSpPr>
          <p:spPr>
            <a:xfrm>
              <a:off x="1195609" y="4385310"/>
              <a:ext cx="1320754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4|Matt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07C708F-3385-2A44-4E51-76542F2CF168}"/>
                </a:ext>
              </a:extLst>
            </p:cNvPr>
            <p:cNvSpPr/>
            <p:nvPr/>
          </p:nvSpPr>
          <p:spPr>
            <a:xfrm>
              <a:off x="1195609" y="4659630"/>
              <a:ext cx="1320754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3|Wan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3918D3-B3ED-7110-25AB-7AB12444AC2F}"/>
              </a:ext>
            </a:extLst>
          </p:cNvPr>
          <p:cNvGrpSpPr/>
          <p:nvPr/>
        </p:nvGrpSpPr>
        <p:grpSpPr>
          <a:xfrm>
            <a:off x="7909256" y="1504950"/>
            <a:ext cx="640080" cy="1371600"/>
            <a:chOff x="1356043" y="3562350"/>
            <a:chExt cx="1005840" cy="13716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198400-4208-D21B-06ED-54F8C0B824F4}"/>
                </a:ext>
              </a:extLst>
            </p:cNvPr>
            <p:cNvSpPr/>
            <p:nvPr/>
          </p:nvSpPr>
          <p:spPr>
            <a:xfrm>
              <a:off x="1356043" y="3562350"/>
              <a:ext cx="1005840" cy="2743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name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22C66A-50E0-C343-1961-80BCD5F9C475}"/>
                </a:ext>
              </a:extLst>
            </p:cNvPr>
            <p:cNvSpPr/>
            <p:nvPr/>
          </p:nvSpPr>
          <p:spPr>
            <a:xfrm>
              <a:off x="1356043" y="383667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673BDE-4DFF-5124-13F2-A5CFCF33E748}"/>
                </a:ext>
              </a:extLst>
            </p:cNvPr>
            <p:cNvSpPr/>
            <p:nvPr/>
          </p:nvSpPr>
          <p:spPr>
            <a:xfrm>
              <a:off x="1356043" y="411099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C73A42-680C-4E39-F7A2-DDD5BA3834EB}"/>
                </a:ext>
              </a:extLst>
            </p:cNvPr>
            <p:cNvSpPr/>
            <p:nvPr/>
          </p:nvSpPr>
          <p:spPr>
            <a:xfrm>
              <a:off x="1356043" y="438531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D05E3D3-1559-A266-867C-B5A094381D57}"/>
                </a:ext>
              </a:extLst>
            </p:cNvPr>
            <p:cNvSpPr/>
            <p:nvPr/>
          </p:nvSpPr>
          <p:spPr>
            <a:xfrm>
              <a:off x="1356043" y="465963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D7980BC-F256-6735-82CC-93AB1C413CAF}"/>
              </a:ext>
            </a:extLst>
          </p:cNvPr>
          <p:cNvGrpSpPr/>
          <p:nvPr/>
        </p:nvGrpSpPr>
        <p:grpSpPr>
          <a:xfrm>
            <a:off x="5361205" y="1110323"/>
            <a:ext cx="1649195" cy="1917298"/>
            <a:chOff x="1749326" y="3015181"/>
            <a:chExt cx="1649195" cy="19172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9ADFF9F-0FCF-E983-25B5-190A33D1B997}"/>
                </a:ext>
              </a:extLst>
            </p:cNvPr>
            <p:cNvGrpSpPr/>
            <p:nvPr/>
          </p:nvGrpSpPr>
          <p:grpSpPr>
            <a:xfrm>
              <a:off x="1749326" y="3015181"/>
              <a:ext cx="1649195" cy="1917298"/>
              <a:chOff x="6229885" y="3064271"/>
              <a:chExt cx="1649195" cy="1917298"/>
            </a:xfrm>
          </p:grpSpPr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8C0127C7-B88C-2B87-7617-EA623A109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3160" y="3335649"/>
                <a:ext cx="1645920" cy="16459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u="none" dirty="0"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445C782A-A132-6AFF-C4E0-2B3FCB09D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9885" y="3064271"/>
                <a:ext cx="164592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Original Data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5AEFCE-0375-9BF7-8408-F4124BBFA5D1}"/>
                </a:ext>
              </a:extLst>
            </p:cNvPr>
            <p:cNvGrpSpPr/>
            <p:nvPr/>
          </p:nvGrpSpPr>
          <p:grpSpPr>
            <a:xfrm>
              <a:off x="1999412" y="3396062"/>
              <a:ext cx="1152299" cy="1371600"/>
              <a:chOff x="1308073" y="3562350"/>
              <a:chExt cx="953206" cy="13716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3DA457D-6049-1AC3-B7FE-88C441F657AB}"/>
                  </a:ext>
                </a:extLst>
              </p:cNvPr>
              <p:cNvSpPr/>
              <p:nvPr/>
            </p:nvSpPr>
            <p:spPr>
              <a:xfrm>
                <a:off x="1308074" y="3562350"/>
                <a:ext cx="953205" cy="27432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name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FEAE68C-5EEE-B813-03F4-3B0AC65CFF13}"/>
                  </a:ext>
                </a:extLst>
              </p:cNvPr>
              <p:cNvSpPr/>
              <p:nvPr/>
            </p:nvSpPr>
            <p:spPr>
              <a:xfrm>
                <a:off x="1308073" y="3836670"/>
                <a:ext cx="953205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Andrea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4A481CC-EF1C-2657-A5B2-DAFA15217302}"/>
                  </a:ext>
                </a:extLst>
              </p:cNvPr>
              <p:cNvSpPr/>
              <p:nvPr/>
            </p:nvSpPr>
            <p:spPr>
              <a:xfrm>
                <a:off x="1308073" y="4110990"/>
                <a:ext cx="953205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Wan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4B9B36-6CD0-B2D1-75B5-176AF4EF129B}"/>
                  </a:ext>
                </a:extLst>
              </p:cNvPr>
              <p:cNvSpPr/>
              <p:nvPr/>
            </p:nvSpPr>
            <p:spPr>
              <a:xfrm>
                <a:off x="1308073" y="4385310"/>
                <a:ext cx="953205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Andy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049413-D3F1-6479-8D1D-A966F805D54D}"/>
                  </a:ext>
                </a:extLst>
              </p:cNvPr>
              <p:cNvSpPr/>
              <p:nvPr/>
            </p:nvSpPr>
            <p:spPr>
              <a:xfrm>
                <a:off x="1308073" y="4659630"/>
                <a:ext cx="953205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" rIns="18288"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Matt</a:t>
                </a:r>
              </a:p>
            </p:txBody>
          </p:sp>
        </p:grpSp>
      </p:grpSp>
      <p:sp>
        <p:nvSpPr>
          <p:cNvPr id="42" name="Right Arrow 54">
            <a:extLst>
              <a:ext uri="{FF2B5EF4-FFF2-40B4-BE49-F238E27FC236}">
                <a16:creationId xmlns:a16="http://schemas.microsoft.com/office/drawing/2014/main" id="{E853066B-AB1B-C93E-47F5-699F6D884C20}"/>
              </a:ext>
            </a:extLst>
          </p:cNvPr>
          <p:cNvSpPr/>
          <p:nvPr/>
        </p:nvSpPr>
        <p:spPr>
          <a:xfrm rot="5400000">
            <a:off x="5957202" y="3048701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72">
            <a:extLst>
              <a:ext uri="{FF2B5EF4-FFF2-40B4-BE49-F238E27FC236}">
                <a16:creationId xmlns:a16="http://schemas.microsoft.com/office/drawing/2014/main" id="{8A03EB73-7246-1C03-6C8E-4E78D8442DD7}"/>
              </a:ext>
            </a:extLst>
          </p:cNvPr>
          <p:cNvCxnSpPr>
            <a:cxnSpLocks/>
            <a:stCxn id="28" idx="1"/>
            <a:endCxn id="33" idx="3"/>
          </p:cNvCxnSpPr>
          <p:nvPr/>
        </p:nvCxnSpPr>
        <p:spPr>
          <a:xfrm rot="10800000" flipV="1">
            <a:off x="6885206" y="1916430"/>
            <a:ext cx="1024051" cy="205740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3" name="Straight Arrow Connector 72">
            <a:extLst>
              <a:ext uri="{FF2B5EF4-FFF2-40B4-BE49-F238E27FC236}">
                <a16:creationId xmlns:a16="http://schemas.microsoft.com/office/drawing/2014/main" id="{6EED101A-8288-4434-4CCE-E2B28676A1CC}"/>
              </a:ext>
            </a:extLst>
          </p:cNvPr>
          <p:cNvCxnSpPr>
            <a:cxnSpLocks/>
            <a:stCxn id="29" idx="1"/>
            <a:endCxn id="36" idx="3"/>
          </p:cNvCxnSpPr>
          <p:nvPr/>
        </p:nvCxnSpPr>
        <p:spPr>
          <a:xfrm rot="10800000" flipV="1">
            <a:off x="6885206" y="2190750"/>
            <a:ext cx="1024051" cy="260604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6" name="Straight Arrow Connector 72">
            <a:extLst>
              <a:ext uri="{FF2B5EF4-FFF2-40B4-BE49-F238E27FC236}">
                <a16:creationId xmlns:a16="http://schemas.microsoft.com/office/drawing/2014/main" id="{9CF5A851-9D1B-A1C2-59A7-A2CC697326E4}"/>
              </a:ext>
            </a:extLst>
          </p:cNvPr>
          <p:cNvCxnSpPr>
            <a:cxnSpLocks/>
            <a:stCxn id="30" idx="1"/>
            <a:endCxn id="34" idx="3"/>
          </p:cNvCxnSpPr>
          <p:nvPr/>
        </p:nvCxnSpPr>
        <p:spPr>
          <a:xfrm rot="10800000" flipV="1">
            <a:off x="6885206" y="2465070"/>
            <a:ext cx="1024051" cy="178308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9" name="Straight Arrow Connector 72">
            <a:extLst>
              <a:ext uri="{FF2B5EF4-FFF2-40B4-BE49-F238E27FC236}">
                <a16:creationId xmlns:a16="http://schemas.microsoft.com/office/drawing/2014/main" id="{340FF07C-3668-821F-138B-BDDB93057CB1}"/>
              </a:ext>
            </a:extLst>
          </p:cNvPr>
          <p:cNvCxnSpPr>
            <a:cxnSpLocks/>
            <a:stCxn id="31" idx="1"/>
            <a:endCxn id="35" idx="3"/>
          </p:cNvCxnSpPr>
          <p:nvPr/>
        </p:nvCxnSpPr>
        <p:spPr>
          <a:xfrm rot="10800000" flipV="1">
            <a:off x="6885206" y="2739390"/>
            <a:ext cx="1024051" cy="1783080"/>
          </a:xfrm>
          <a:prstGeom prst="curvedConnector3">
            <a:avLst>
              <a:gd name="adj1" fmla="val 50000"/>
            </a:avLst>
          </a:prstGeom>
          <a:noFill/>
          <a:ln w="3175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sp>
        <p:nvSpPr>
          <p:cNvPr id="71" name="Right Arrow 54">
            <a:extLst>
              <a:ext uri="{FF2B5EF4-FFF2-40B4-BE49-F238E27FC236}">
                <a16:creationId xmlns:a16="http://schemas.microsoft.com/office/drawing/2014/main" id="{DE076D95-1347-B5B1-AB10-BCE2318B1FA5}"/>
              </a:ext>
            </a:extLst>
          </p:cNvPr>
          <p:cNvSpPr/>
          <p:nvPr/>
        </p:nvSpPr>
        <p:spPr>
          <a:xfrm>
            <a:off x="6858000" y="1893935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7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4EDDE-021F-4A8B-ADA1-9787CDAF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572E9-E9B4-4107-AC95-99271BDC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choose the right storage model for the target workload:</a:t>
            </a:r>
          </a:p>
          <a:p>
            <a:pPr lvl="1"/>
            <a:r>
              <a:rPr lang="en-US" dirty="0"/>
              <a:t>OLTP = Row Store</a:t>
            </a:r>
          </a:p>
          <a:p>
            <a:pPr lvl="1"/>
            <a:r>
              <a:rPr lang="en-US" dirty="0"/>
              <a:t>OLAP = Column Store</a:t>
            </a:r>
          </a:p>
          <a:p>
            <a:pPr lvl="1"/>
            <a:endParaRPr lang="en-US" dirty="0"/>
          </a:p>
          <a:p>
            <a:r>
              <a:rPr lang="en-US" dirty="0"/>
              <a:t>DBMSs can combine different approaches for even better compression.</a:t>
            </a:r>
          </a:p>
          <a:p>
            <a:r>
              <a:rPr lang="en-US" dirty="0"/>
              <a:t>Dictionary encoding is probably the most useful scheme because it does not require pre-sorting.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A7A2EF54-16F9-2F0E-D4A8-B5B168E65FB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37761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grpSp>
        <p:nvGrpSpPr>
          <p:cNvPr id="8" name="15-721 Badge" hidden="1">
            <a:extLst>
              <a:ext uri="{FF2B5EF4-FFF2-40B4-BE49-F238E27FC236}">
                <a16:creationId xmlns:a16="http://schemas.microsoft.com/office/drawing/2014/main" id="{8B3FC218-0382-42B5-AAB2-B99BA5E6664C}"/>
              </a:ext>
            </a:extLst>
          </p:cNvPr>
          <p:cNvGrpSpPr/>
          <p:nvPr/>
        </p:nvGrpSpPr>
        <p:grpSpPr>
          <a:xfrm rot="288230">
            <a:off x="5347848" y="1851079"/>
            <a:ext cx="4012970" cy="3845479"/>
            <a:chOff x="4609990" y="5989"/>
            <a:chExt cx="4012970" cy="384547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DDC200E-AEBE-4E77-8EAB-A81864B3BFB5}"/>
                </a:ext>
              </a:extLst>
            </p:cNvPr>
            <p:cNvGrpSpPr/>
            <p:nvPr/>
          </p:nvGrpSpPr>
          <p:grpSpPr>
            <a:xfrm>
              <a:off x="4609990" y="5989"/>
              <a:ext cx="4012970" cy="3845479"/>
              <a:chOff x="5116133" y="723355"/>
              <a:chExt cx="3264359" cy="3128113"/>
            </a:xfrm>
          </p:grpSpPr>
          <p:sp>
            <p:nvSpPr>
              <p:cNvPr id="13" name="4-Point Star 7">
                <a:extLst>
                  <a:ext uri="{FF2B5EF4-FFF2-40B4-BE49-F238E27FC236}">
                    <a16:creationId xmlns:a16="http://schemas.microsoft.com/office/drawing/2014/main" id="{8026A6D4-0D70-4F10-ADC2-AD9252C711C1}"/>
                  </a:ext>
                </a:extLst>
              </p:cNvPr>
              <p:cNvSpPr/>
              <p:nvPr/>
            </p:nvSpPr>
            <p:spPr>
              <a:xfrm rot="2700000">
                <a:off x="5184256" y="655232"/>
                <a:ext cx="3128113" cy="3264359"/>
              </a:xfrm>
              <a:prstGeom prst="star4">
                <a:avLst/>
              </a:prstGeom>
              <a:solidFill>
                <a:srgbClr val="B5C3DC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4-Point Star 7">
                <a:extLst>
                  <a:ext uri="{FF2B5EF4-FFF2-40B4-BE49-F238E27FC236}">
                    <a16:creationId xmlns:a16="http://schemas.microsoft.com/office/drawing/2014/main" id="{8DFC574A-D897-43B6-8256-1EC8531F49E0}"/>
                  </a:ext>
                </a:extLst>
              </p:cNvPr>
              <p:cNvSpPr/>
              <p:nvPr/>
            </p:nvSpPr>
            <p:spPr>
              <a:xfrm rot="5400000">
                <a:off x="5184256" y="655232"/>
                <a:ext cx="3128113" cy="3264359"/>
              </a:xfrm>
              <a:prstGeom prst="star4">
                <a:avLst/>
              </a:prstGeom>
              <a:solidFill>
                <a:srgbClr val="B5C3DC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E0F426-A271-4F6C-B799-93B5C2D08407}"/>
                </a:ext>
              </a:extLst>
            </p:cNvPr>
            <p:cNvGrpSpPr/>
            <p:nvPr/>
          </p:nvGrpSpPr>
          <p:grpSpPr>
            <a:xfrm>
              <a:off x="4908315" y="1342139"/>
              <a:ext cx="3416320" cy="1439879"/>
              <a:chOff x="4855851" y="723903"/>
              <a:chExt cx="3416320" cy="1439879"/>
            </a:xfrm>
          </p:grpSpPr>
          <p:pic>
            <p:nvPicPr>
              <p:cNvPr id="11" name="DRAM">
                <a:hlinkClick r:id="rId3"/>
                <a:extLst>
                  <a:ext uri="{FF2B5EF4-FFF2-40B4-BE49-F238E27FC236}">
                    <a16:creationId xmlns:a16="http://schemas.microsoft.com/office/drawing/2014/main" id="{EFC4FF81-5E21-4E86-924C-8009D6114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5400000">
                <a:off x="6299938" y="209140"/>
                <a:ext cx="528145" cy="1557672"/>
              </a:xfrm>
              <a:prstGeom prst="rect">
                <a:avLst/>
              </a:prstGeom>
            </p:spPr>
          </p:pic>
          <p:sp>
            <p:nvSpPr>
              <p:cNvPr id="12" name="TextBox 11">
                <a:hlinkClick r:id="rId3"/>
                <a:extLst>
                  <a:ext uri="{FF2B5EF4-FFF2-40B4-BE49-F238E27FC236}">
                    <a16:creationId xmlns:a16="http://schemas.microsoft.com/office/drawing/2014/main" id="{FAD53A65-79D2-4481-B691-10679C3474F5}"/>
                  </a:ext>
                </a:extLst>
              </p:cNvPr>
              <p:cNvSpPr txBox="1"/>
              <p:nvPr/>
            </p:nvSpPr>
            <p:spPr>
              <a:xfrm>
                <a:off x="4855851" y="1209675"/>
                <a:ext cx="341632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EF3E42"/>
                    </a:solidFill>
                    <a:latin typeface="Proxima Nova Bl" panose="02000506030000020004" pitchFamily="50" charset="0"/>
                  </a:rPr>
                  <a:t>In-Memory DBMSs</a:t>
                </a:r>
              </a:p>
              <a:p>
                <a:pPr algn="ctr"/>
                <a:r>
                  <a:rPr lang="en-US" sz="2800" dirty="0">
                    <a:solidFill>
                      <a:srgbClr val="EF3E42"/>
                    </a:solidFill>
                    <a:latin typeface="Proxima Nova Rg" panose="02000506030000020004" pitchFamily="50" charset="0"/>
                  </a:rPr>
                  <a:t>15-721 – Spring 2019</a:t>
                </a:r>
              </a:p>
            </p:txBody>
          </p:sp>
        </p:grpSp>
      </p:grpSp>
      <p:sp>
        <p:nvSpPr>
          <p:cNvPr id="15" name="Slide Number Placeholder 3" descr=" 5">
            <a:extLst>
              <a:ext uri="{FF2B5EF4-FFF2-40B4-BE49-F238E27FC236}">
                <a16:creationId xmlns:a16="http://schemas.microsoft.com/office/drawing/2014/main" id="{73CFA701-71E3-7FB8-8DA9-5AFA9817210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353C53-3F6F-7579-2CB9-8E50BC508796}"/>
              </a:ext>
            </a:extLst>
          </p:cNvPr>
          <p:cNvGrpSpPr/>
          <p:nvPr/>
        </p:nvGrpSpPr>
        <p:grpSpPr>
          <a:xfrm>
            <a:off x="228600" y="3363801"/>
            <a:ext cx="2836276" cy="1381874"/>
            <a:chOff x="228600" y="3363801"/>
            <a:chExt cx="2836276" cy="13818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B348AB-0F8E-0065-4DEC-44F0DD92B397}"/>
                </a:ext>
              </a:extLst>
            </p:cNvPr>
            <p:cNvSpPr/>
            <p:nvPr/>
          </p:nvSpPr>
          <p:spPr>
            <a:xfrm>
              <a:off x="1349341" y="3363801"/>
              <a:ext cx="1715535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4EB491-3A6A-8A71-C105-7F45B434A3E2}"/>
                </a:ext>
              </a:extLst>
            </p:cNvPr>
            <p:cNvGrpSpPr/>
            <p:nvPr/>
          </p:nvGrpSpPr>
          <p:grpSpPr>
            <a:xfrm>
              <a:off x="228600" y="3483528"/>
              <a:ext cx="641131" cy="1262147"/>
              <a:chOff x="1568669" y="3809592"/>
              <a:chExt cx="641131" cy="1262147"/>
            </a:xfrm>
          </p:grpSpPr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9F3F9634-D1C0-448D-170F-0941566A7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1568669" y="3809592"/>
                <a:ext cx="641131" cy="885371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20BE44-7AFC-F895-64D8-FBCB41CA8DE5}"/>
                  </a:ext>
                </a:extLst>
              </p:cNvPr>
              <p:cNvSpPr txBox="1"/>
              <p:nvPr/>
            </p:nvSpPr>
            <p:spPr>
              <a:xfrm>
                <a:off x="1625540" y="4757807"/>
                <a:ext cx="527388" cy="313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Disk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BE69E7-2385-FFC0-01D6-F439481B93F8}"/>
                </a:ext>
              </a:extLst>
            </p:cNvPr>
            <p:cNvSpPr txBox="1"/>
            <p:nvPr/>
          </p:nvSpPr>
          <p:spPr>
            <a:xfrm rot="16200000">
              <a:off x="555603" y="3929068"/>
              <a:ext cx="1284005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ctr"/>
              <a:r>
                <a:rPr lang="en-US" dirty="0"/>
                <a:t>Database File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8BAF79-749F-38FB-DA0C-450220035DDC}"/>
              </a:ext>
            </a:extLst>
          </p:cNvPr>
          <p:cNvGrpSpPr/>
          <p:nvPr/>
        </p:nvGrpSpPr>
        <p:grpSpPr>
          <a:xfrm>
            <a:off x="2771268" y="2718119"/>
            <a:ext cx="600582" cy="1714500"/>
            <a:chOff x="2171024" y="3624158"/>
            <a:chExt cx="800776" cy="2286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13584B-F4EC-3743-27A5-0703433ECAA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71024" y="3624158"/>
              <a:ext cx="800776" cy="1584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EA5157-6523-587C-7332-4FC79F8983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71024" y="5503118"/>
              <a:ext cx="800776" cy="407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346EE7-0073-0D55-D18C-E13922941919}"/>
              </a:ext>
            </a:extLst>
          </p:cNvPr>
          <p:cNvGrpSpPr/>
          <p:nvPr/>
        </p:nvGrpSpPr>
        <p:grpSpPr>
          <a:xfrm>
            <a:off x="1642949" y="3617095"/>
            <a:ext cx="1128320" cy="783455"/>
            <a:chOff x="1750415" y="3617095"/>
            <a:chExt cx="1128320" cy="78345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356D404-4566-E225-A247-8A8FADEA1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50415" y="3617095"/>
              <a:ext cx="548248" cy="2370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E8CE726-EE18-38EC-03E2-A68D8BF2A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50415" y="3890304"/>
              <a:ext cx="548248" cy="23703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53D6488-25C9-510F-6A73-8D46ADDEB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50415" y="4163514"/>
              <a:ext cx="548248" cy="23703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F705C08-B9E5-19F3-F488-A8026388A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30487" y="3617095"/>
              <a:ext cx="548248" cy="23703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D67AD75-4E63-9B24-10DB-6773581E4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30487" y="3890304"/>
              <a:ext cx="548248" cy="23703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EE36D9E-5B8C-DECF-E121-53CEF17E8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30487" y="4163514"/>
              <a:ext cx="548248" cy="237036"/>
            </a:xfrm>
            <a:prstGeom prst="rect">
              <a:avLst/>
            </a:prstGeom>
          </p:spPr>
        </p:pic>
      </p:grpSp>
      <p:sp>
        <p:nvSpPr>
          <p:cNvPr id="33" name="Text Box 4">
            <a:extLst>
              <a:ext uri="{FF2B5EF4-FFF2-40B4-BE49-F238E27FC236}">
                <a16:creationId xmlns:a16="http://schemas.microsoft.com/office/drawing/2014/main" id="{AFEC201A-5F18-CF23-FD64-44D1D4636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85850"/>
            <a:ext cx="3505200" cy="867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useracct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userName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userPass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4" name="Isosceles Triangle 42">
            <a:extLst>
              <a:ext uri="{FF2B5EF4-FFF2-40B4-BE49-F238E27FC236}">
                <a16:creationId xmlns:a16="http://schemas.microsoft.com/office/drawing/2014/main" id="{E77A8F6B-88B6-D82F-D9B7-3D58B282F701}"/>
              </a:ext>
            </a:extLst>
          </p:cNvPr>
          <p:cNvSpPr/>
          <p:nvPr/>
        </p:nvSpPr>
        <p:spPr bwMode="auto">
          <a:xfrm>
            <a:off x="5314950" y="1028700"/>
            <a:ext cx="1485900" cy="11430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646464"/>
                </a:solidFill>
                <a:latin typeface="Lato Black" panose="020F0A02020204030203" pitchFamily="34" charset="0"/>
              </a:rPr>
              <a:t>Index</a:t>
            </a:r>
          </a:p>
        </p:txBody>
      </p:sp>
      <p:sp>
        <p:nvSpPr>
          <p:cNvPr id="35" name="Right Arrow 6">
            <a:extLst>
              <a:ext uri="{FF2B5EF4-FFF2-40B4-BE49-F238E27FC236}">
                <a16:creationId xmlns:a16="http://schemas.microsoft.com/office/drawing/2014/main" id="{CFEEF1FD-6E67-111C-03BF-16AB4B006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1453821"/>
            <a:ext cx="457200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76412" tIns="38206" rIns="76412" bIns="38206" anchor="ctr"/>
          <a:lstStyle/>
          <a:p>
            <a:endParaRPr lang="en-US" sz="135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03D8353-3594-B3DF-E527-B6998DECDF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021" y="3890304"/>
            <a:ext cx="548248" cy="23703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E7EBB7F-A4C6-ACA4-F6D9-787D3211D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340" y="3887985"/>
            <a:ext cx="567929" cy="244675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CC3A52F5-F4B5-36CF-3679-B5F1BE102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01619"/>
            <a:ext cx="3499640" cy="5909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useracct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VALUES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,…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5708BED-D8B1-F6BD-2C30-F777A75780AD}"/>
              </a:ext>
            </a:extLst>
          </p:cNvPr>
          <p:cNvGrpSpPr/>
          <p:nvPr/>
        </p:nvGrpSpPr>
        <p:grpSpPr>
          <a:xfrm>
            <a:off x="3371850" y="2668620"/>
            <a:ext cx="4114800" cy="1764000"/>
            <a:chOff x="3371850" y="2668620"/>
            <a:chExt cx="4114800" cy="17640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0D1A945-AFF3-F098-6E82-5823D428DF6C}"/>
                </a:ext>
              </a:extLst>
            </p:cNvPr>
            <p:cNvGrpSpPr/>
            <p:nvPr/>
          </p:nvGrpSpPr>
          <p:grpSpPr>
            <a:xfrm>
              <a:off x="3371850" y="2668620"/>
              <a:ext cx="4114800" cy="1764000"/>
              <a:chOff x="3371850" y="2668620"/>
              <a:chExt cx="4114800" cy="176400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9C98A03-C973-1D62-C23A-8EB46B1878F5}"/>
                  </a:ext>
                </a:extLst>
              </p:cNvPr>
              <p:cNvSpPr/>
              <p:nvPr/>
            </p:nvSpPr>
            <p:spPr bwMode="auto">
              <a:xfrm>
                <a:off x="3371850" y="2685169"/>
                <a:ext cx="4114800" cy="1747451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u="sng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9CF97D8-A7F8-4217-2B76-3D11ABB6E652}"/>
                  </a:ext>
                </a:extLst>
              </p:cNvPr>
              <p:cNvSpPr/>
              <p:nvPr/>
            </p:nvSpPr>
            <p:spPr>
              <a:xfrm>
                <a:off x="3516336" y="2668620"/>
                <a:ext cx="1166986" cy="307777"/>
              </a:xfrm>
              <a:prstGeom prst="rect">
                <a:avLst/>
              </a:prstGeom>
            </p:spPr>
            <p:txBody>
              <a:bodyPr wrap="none" lIns="0" rIns="0" anchor="ctr" anchorCtr="0">
                <a:spAutoFit/>
              </a:bodyPr>
              <a:lstStyle/>
              <a:p>
                <a:pPr eaLnBrk="0" hangingPunct="0"/>
                <a:r>
                  <a:rPr lang="en-US" sz="1400" b="1" i="1" dirty="0">
                    <a:solidFill>
                      <a:srgbClr val="646464"/>
                    </a:solidFill>
                  </a:rPr>
                  <a:t>NSM Disk Page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8C2BBE-FAA3-17D3-F4D2-8B3532C2954E}"/>
                </a:ext>
              </a:extLst>
            </p:cNvPr>
            <p:cNvGrpSpPr/>
            <p:nvPr/>
          </p:nvGrpSpPr>
          <p:grpSpPr>
            <a:xfrm>
              <a:off x="3586030" y="2957101"/>
              <a:ext cx="3686440" cy="1367249"/>
              <a:chOff x="3460524" y="2938179"/>
              <a:chExt cx="3686440" cy="136724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6984FC1-8604-CEAE-2D7F-2B2F165EECB0}"/>
                  </a:ext>
                </a:extLst>
              </p:cNvPr>
              <p:cNvSpPr/>
              <p:nvPr/>
            </p:nvSpPr>
            <p:spPr bwMode="auto">
              <a:xfrm>
                <a:off x="4098125" y="2939575"/>
                <a:ext cx="517467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78CB554-7440-D773-B0AF-4A4A4E54BEAC}"/>
                  </a:ext>
                </a:extLst>
              </p:cNvPr>
              <p:cNvSpPr/>
              <p:nvPr/>
            </p:nvSpPr>
            <p:spPr bwMode="auto">
              <a:xfrm>
                <a:off x="4617435" y="2939575"/>
                <a:ext cx="567044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FE7D17-6B19-121C-C7F8-4D21DEDD031F}"/>
                  </a:ext>
                </a:extLst>
              </p:cNvPr>
              <p:cNvSpPr/>
              <p:nvPr/>
            </p:nvSpPr>
            <p:spPr bwMode="auto">
              <a:xfrm>
                <a:off x="5184479" y="2939575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C582E06-0C3F-DD26-C35B-DC55772F1BAB}"/>
                  </a:ext>
                </a:extLst>
              </p:cNvPr>
              <p:cNvSpPr/>
              <p:nvPr/>
            </p:nvSpPr>
            <p:spPr bwMode="auto">
              <a:xfrm>
                <a:off x="6319344" y="2939575"/>
                <a:ext cx="827620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CF9D4DD-48E3-B122-BB7D-5C16B822E7EB}"/>
                  </a:ext>
                </a:extLst>
              </p:cNvPr>
              <p:cNvSpPr/>
              <p:nvPr/>
            </p:nvSpPr>
            <p:spPr bwMode="auto">
              <a:xfrm>
                <a:off x="5751912" y="2939575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FCC77C8-3AE0-5171-F45F-BDFF81ECEA6D}"/>
                  </a:ext>
                </a:extLst>
              </p:cNvPr>
              <p:cNvSpPr/>
              <p:nvPr/>
            </p:nvSpPr>
            <p:spPr bwMode="auto">
              <a:xfrm>
                <a:off x="4098125" y="3282475"/>
                <a:ext cx="517467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EB32E4-3024-A32A-D8E3-CE39E9C515DD}"/>
                  </a:ext>
                </a:extLst>
              </p:cNvPr>
              <p:cNvSpPr/>
              <p:nvPr/>
            </p:nvSpPr>
            <p:spPr bwMode="auto">
              <a:xfrm>
                <a:off x="4617435" y="3282475"/>
                <a:ext cx="567044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C70B0A9-461A-9FA7-C2B1-F9F6E229A773}"/>
                  </a:ext>
                </a:extLst>
              </p:cNvPr>
              <p:cNvSpPr/>
              <p:nvPr/>
            </p:nvSpPr>
            <p:spPr bwMode="auto">
              <a:xfrm>
                <a:off x="5184479" y="3282475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9B84FE5-0C1A-CA9C-8DDD-AE0E3BF2E133}"/>
                  </a:ext>
                </a:extLst>
              </p:cNvPr>
              <p:cNvSpPr/>
              <p:nvPr/>
            </p:nvSpPr>
            <p:spPr bwMode="auto">
              <a:xfrm>
                <a:off x="6319344" y="3282475"/>
                <a:ext cx="827620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8C3AC98-BBF8-42AF-8EDB-F768B4E99886}"/>
                  </a:ext>
                </a:extLst>
              </p:cNvPr>
              <p:cNvSpPr/>
              <p:nvPr/>
            </p:nvSpPr>
            <p:spPr bwMode="auto">
              <a:xfrm>
                <a:off x="5751912" y="3282475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AE70823-CC88-B6AC-7DE2-977BD300B853}"/>
                  </a:ext>
                </a:extLst>
              </p:cNvPr>
              <p:cNvSpPr/>
              <p:nvPr/>
            </p:nvSpPr>
            <p:spPr bwMode="auto">
              <a:xfrm>
                <a:off x="4098125" y="3618231"/>
                <a:ext cx="517467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56D2B1F-D178-00CA-D9A5-01A1D342598E}"/>
                  </a:ext>
                </a:extLst>
              </p:cNvPr>
              <p:cNvSpPr/>
              <p:nvPr/>
            </p:nvSpPr>
            <p:spPr bwMode="auto">
              <a:xfrm>
                <a:off x="4617435" y="3618231"/>
                <a:ext cx="567044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84DFD9A-1B55-5FF5-09CE-C5DCA20D19A7}"/>
                  </a:ext>
                </a:extLst>
              </p:cNvPr>
              <p:cNvSpPr/>
              <p:nvPr/>
            </p:nvSpPr>
            <p:spPr bwMode="auto">
              <a:xfrm>
                <a:off x="5184479" y="3618231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C685E55-A69D-3587-5731-FF2A9EB81E00}"/>
                  </a:ext>
                </a:extLst>
              </p:cNvPr>
              <p:cNvSpPr/>
              <p:nvPr/>
            </p:nvSpPr>
            <p:spPr bwMode="auto">
              <a:xfrm>
                <a:off x="6319344" y="3618231"/>
                <a:ext cx="827620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E942531-9ABE-3BC0-AD3B-7BEC841088C0}"/>
                  </a:ext>
                </a:extLst>
              </p:cNvPr>
              <p:cNvSpPr/>
              <p:nvPr/>
            </p:nvSpPr>
            <p:spPr bwMode="auto">
              <a:xfrm>
                <a:off x="5751912" y="3618231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1B96C92-3FF6-DBBC-0A1A-AA1F39E6C716}"/>
                  </a:ext>
                </a:extLst>
              </p:cNvPr>
              <p:cNvSpPr/>
              <p:nvPr/>
            </p:nvSpPr>
            <p:spPr bwMode="auto">
              <a:xfrm>
                <a:off x="4098125" y="3961131"/>
                <a:ext cx="517467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DD5A3BB-CDB4-FC81-172A-01FD751D91E9}"/>
                  </a:ext>
                </a:extLst>
              </p:cNvPr>
              <p:cNvSpPr/>
              <p:nvPr/>
            </p:nvSpPr>
            <p:spPr bwMode="auto">
              <a:xfrm>
                <a:off x="4617435" y="3961131"/>
                <a:ext cx="567044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38102D-FA41-D4A7-19C9-3B8CD08294C1}"/>
                  </a:ext>
                </a:extLst>
              </p:cNvPr>
              <p:cNvSpPr/>
              <p:nvPr/>
            </p:nvSpPr>
            <p:spPr bwMode="auto">
              <a:xfrm>
                <a:off x="5184479" y="3961131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196D30-F8FB-B3D7-F1C2-7654FD00661A}"/>
                  </a:ext>
                </a:extLst>
              </p:cNvPr>
              <p:cNvSpPr/>
              <p:nvPr/>
            </p:nvSpPr>
            <p:spPr bwMode="auto">
              <a:xfrm>
                <a:off x="6319344" y="3961131"/>
                <a:ext cx="827620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6F42618-0291-6CE4-D7F1-DAC0BD8E5B96}"/>
                  </a:ext>
                </a:extLst>
              </p:cNvPr>
              <p:cNvSpPr/>
              <p:nvPr/>
            </p:nvSpPr>
            <p:spPr bwMode="auto">
              <a:xfrm>
                <a:off x="5751912" y="3961131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A70D3C2-BF41-F38E-09DF-73BEC17BBFBB}"/>
                  </a:ext>
                </a:extLst>
              </p:cNvPr>
              <p:cNvSpPr/>
              <p:nvPr/>
            </p:nvSpPr>
            <p:spPr>
              <a:xfrm>
                <a:off x="3460524" y="2938179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2760197-189D-3E5F-6206-6C72DA0CCD9F}"/>
                  </a:ext>
                </a:extLst>
              </p:cNvPr>
              <p:cNvSpPr/>
              <p:nvPr/>
            </p:nvSpPr>
            <p:spPr>
              <a:xfrm>
                <a:off x="3460524" y="3285650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8C7CA73-8E72-3E0D-F171-9C7382EFDAAF}"/>
                  </a:ext>
                </a:extLst>
              </p:cNvPr>
              <p:cNvSpPr/>
              <p:nvPr/>
            </p:nvSpPr>
            <p:spPr>
              <a:xfrm>
                <a:off x="3460524" y="3621406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B807D65-CD02-7A11-1192-A745A4678B92}"/>
                  </a:ext>
                </a:extLst>
              </p:cNvPr>
              <p:cNvSpPr/>
              <p:nvPr/>
            </p:nvSpPr>
            <p:spPr>
              <a:xfrm>
                <a:off x="3460524" y="3957956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</p:grp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B59F0534-09B7-EC57-F4DF-1ED7A3B4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395" y="3303175"/>
            <a:ext cx="3695075" cy="329858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964E85-94D0-2DB7-D396-19F38CF079EE}"/>
              </a:ext>
            </a:extLst>
          </p:cNvPr>
          <p:cNvGrpSpPr/>
          <p:nvPr/>
        </p:nvGrpSpPr>
        <p:grpSpPr>
          <a:xfrm>
            <a:off x="3586030" y="3976878"/>
            <a:ext cx="3686440" cy="347472"/>
            <a:chOff x="3738430" y="3789553"/>
            <a:chExt cx="3686440" cy="34747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34791DE-4193-BAB3-BBA6-C0D4E1F664AA}"/>
                </a:ext>
              </a:extLst>
            </p:cNvPr>
            <p:cNvSpPr/>
            <p:nvPr/>
          </p:nvSpPr>
          <p:spPr bwMode="auto">
            <a:xfrm>
              <a:off x="4376031" y="3789553"/>
              <a:ext cx="517467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userID</a:t>
              </a:r>
              <a:endParaRPr lang="en-US" sz="10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206111D-3B6D-C5D8-2D71-48C465D8AAC0}"/>
                </a:ext>
              </a:extLst>
            </p:cNvPr>
            <p:cNvSpPr/>
            <p:nvPr/>
          </p:nvSpPr>
          <p:spPr bwMode="auto">
            <a:xfrm>
              <a:off x="4895341" y="3789553"/>
              <a:ext cx="567044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userName</a:t>
              </a:r>
              <a:endParaRPr lang="en-US" sz="10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E3986C4-F8F3-1652-6B6D-4E367531F3DF}"/>
                </a:ext>
              </a:extLst>
            </p:cNvPr>
            <p:cNvSpPr/>
            <p:nvPr/>
          </p:nvSpPr>
          <p:spPr bwMode="auto">
            <a:xfrm>
              <a:off x="5462385" y="3789553"/>
              <a:ext cx="567432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userPass</a:t>
              </a:r>
              <a:endParaRPr lang="en-US" sz="10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ED2A62-FEFF-5F6D-D67C-1712B1870BE4}"/>
                </a:ext>
              </a:extLst>
            </p:cNvPr>
            <p:cNvSpPr/>
            <p:nvPr/>
          </p:nvSpPr>
          <p:spPr bwMode="auto">
            <a:xfrm>
              <a:off x="6597250" y="3789553"/>
              <a:ext cx="827620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lastLogin</a:t>
              </a:r>
              <a:endParaRPr lang="en-US" sz="1000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DA85883-6EF7-09BD-4D20-BBBB6A3CEFCD}"/>
                </a:ext>
              </a:extLst>
            </p:cNvPr>
            <p:cNvSpPr/>
            <p:nvPr/>
          </p:nvSpPr>
          <p:spPr bwMode="auto">
            <a:xfrm>
              <a:off x="6029818" y="3789553"/>
              <a:ext cx="567432" cy="342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hostname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164A18A-7B1E-3081-DA46-B9CE35060248}"/>
                </a:ext>
              </a:extLst>
            </p:cNvPr>
            <p:cNvSpPr/>
            <p:nvPr/>
          </p:nvSpPr>
          <p:spPr>
            <a:xfrm>
              <a:off x="3738430" y="3789553"/>
              <a:ext cx="635757" cy="347472"/>
            </a:xfrm>
            <a:prstGeom prst="rect">
              <a:avLst/>
            </a:prstGeom>
            <a:solidFill>
              <a:srgbClr val="FBFBFF"/>
            </a:solidFill>
            <a:ln w="25400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100" b="1" i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FD01EE13-C3A0-50C5-A189-F4B27EF38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395" y="3982700"/>
            <a:ext cx="3695075" cy="329858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18241D1-4EDA-DD55-688A-5F0EB90E9345}"/>
              </a:ext>
            </a:extLst>
          </p:cNvPr>
          <p:cNvGrpSpPr/>
          <p:nvPr/>
        </p:nvGrpSpPr>
        <p:grpSpPr>
          <a:xfrm>
            <a:off x="5108745" y="930232"/>
            <a:ext cx="3693408" cy="1424387"/>
            <a:chOff x="5108745" y="930232"/>
            <a:chExt cx="3693408" cy="14243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30A689-0098-1E9E-54C0-882BBC413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745" y="930232"/>
              <a:ext cx="1898309" cy="1424387"/>
            </a:xfrm>
            <a:prstGeom prst="rect">
              <a:avLst/>
            </a:prstGeom>
            <a:noFill/>
            <a:ln w="508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7" name="Rectangle: Rounded Corners 117">
              <a:extLst>
                <a:ext uri="{FF2B5EF4-FFF2-40B4-BE49-F238E27FC236}">
                  <a16:creationId xmlns:a16="http://schemas.microsoft.com/office/drawing/2014/main" id="{DEBA3FFC-C67A-3C52-097A-97EA95652078}"/>
                </a:ext>
              </a:extLst>
            </p:cNvPr>
            <p:cNvSpPr/>
            <p:nvPr/>
          </p:nvSpPr>
          <p:spPr>
            <a:xfrm>
              <a:off x="7247673" y="1103486"/>
              <a:ext cx="1554480" cy="384417"/>
            </a:xfrm>
            <a:prstGeom prst="roundRect">
              <a:avLst/>
            </a:prstGeom>
            <a:solidFill>
              <a:srgbClr val="C3003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91440" rIns="45720" rtlCol="0" anchor="ctr"/>
            <a:lstStyle/>
            <a:p>
              <a:pPr algn="ctr"/>
              <a:r>
                <a:rPr lang="en-US" sz="1400" dirty="0">
                  <a:latin typeface="+mj-lt"/>
                </a:rPr>
                <a:t>Next class!</a:t>
              </a:r>
            </a:p>
          </p:txBody>
        </p:sp>
      </p:grpSp>
      <p:sp>
        <p:nvSpPr>
          <p:cNvPr id="78" name="Right Arrow 6">
            <a:extLst>
              <a:ext uri="{FF2B5EF4-FFF2-40B4-BE49-F238E27FC236}">
                <a16:creationId xmlns:a16="http://schemas.microsoft.com/office/drawing/2014/main" id="{D4C3AEDB-2BA8-61FD-A92F-9FD4E75183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37514" y="2273141"/>
            <a:ext cx="457200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76412" tIns="38206" rIns="76412" bIns="38206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65196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020688" y="1170562"/>
            <a:ext cx="2894711" cy="32680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85800" y="1170562"/>
            <a:ext cx="1212048" cy="32680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BIFURCATED ENVIRONMENT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52937" y="1689620"/>
            <a:ext cx="796030" cy="2229970"/>
            <a:chOff x="2030328" y="1868266"/>
            <a:chExt cx="796030" cy="2229970"/>
          </a:xfrm>
          <a:solidFill>
            <a:schemeClr val="accent1"/>
          </a:solidFill>
        </p:grpSpPr>
        <p:sp>
          <p:nvSpPr>
            <p:cNvPr id="5" name="Right Arrow 6"/>
            <p:cNvSpPr>
              <a:spLocks noChangeArrowheads="1"/>
            </p:cNvSpPr>
            <p:nvPr/>
          </p:nvSpPr>
          <p:spPr bwMode="auto">
            <a:xfrm rot="1800000">
              <a:off x="2094838" y="1868266"/>
              <a:ext cx="731520" cy="631507"/>
            </a:xfrm>
            <a:prstGeom prst="rightArrow">
              <a:avLst>
                <a:gd name="adj1" fmla="val 50000"/>
                <a:gd name="adj2" fmla="val 49997"/>
              </a:avLst>
            </a:prstGeom>
            <a:grpFill/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7" name="Right Arrow 6"/>
            <p:cNvSpPr>
              <a:spLocks noChangeArrowheads="1"/>
            </p:cNvSpPr>
            <p:nvPr/>
          </p:nvSpPr>
          <p:spPr bwMode="auto">
            <a:xfrm rot="19800000" flipV="1">
              <a:off x="2094838" y="3466729"/>
              <a:ext cx="731520" cy="631507"/>
            </a:xfrm>
            <a:prstGeom prst="rightArrow">
              <a:avLst>
                <a:gd name="adj1" fmla="val 50000"/>
                <a:gd name="adj2" fmla="val 49997"/>
              </a:avLst>
            </a:prstGeom>
            <a:grpFill/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9" name="Right Arrow 6"/>
            <p:cNvSpPr>
              <a:spLocks noChangeArrowheads="1"/>
            </p:cNvSpPr>
            <p:nvPr/>
          </p:nvSpPr>
          <p:spPr bwMode="auto">
            <a:xfrm>
              <a:off x="2030328" y="2674825"/>
              <a:ext cx="731520" cy="631507"/>
            </a:xfrm>
            <a:prstGeom prst="rightArrow">
              <a:avLst>
                <a:gd name="adj1" fmla="val 50000"/>
                <a:gd name="adj2" fmla="val 49997"/>
              </a:avLst>
            </a:prstGeom>
            <a:grpFill/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sp>
        <p:nvSpPr>
          <p:cNvPr id="12" name="Right Arrow 6"/>
          <p:cNvSpPr>
            <a:spLocks noChangeArrowheads="1"/>
          </p:cNvSpPr>
          <p:nvPr/>
        </p:nvSpPr>
        <p:spPr bwMode="auto">
          <a:xfrm>
            <a:off x="5440680" y="2488852"/>
            <a:ext cx="731520" cy="631507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1988972"/>
            <a:ext cx="1828800" cy="16459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ctr"/>
          <a:lstStyle/>
          <a:p>
            <a:pPr>
              <a:lnSpc>
                <a:spcPct val="90000"/>
              </a:lnSpc>
            </a:pPr>
            <a:r>
              <a:rPr lang="en-US" sz="2800" b="1" i="1" u="sng" dirty="0">
                <a:latin typeface="Crimson Text" pitchFamily="2" charset="0"/>
              </a:rPr>
              <a:t>E</a:t>
            </a:r>
            <a:r>
              <a:rPr lang="en-US" sz="2800" b="1" i="1" dirty="0">
                <a:latin typeface="Crimson Text" pitchFamily="2" charset="0"/>
              </a:rPr>
              <a:t>xtract</a:t>
            </a:r>
          </a:p>
          <a:p>
            <a:pPr>
              <a:lnSpc>
                <a:spcPct val="90000"/>
              </a:lnSpc>
            </a:pPr>
            <a:r>
              <a:rPr lang="en-US" sz="2800" b="1" i="1" u="sng" dirty="0">
                <a:latin typeface="Crimson Text" pitchFamily="2" charset="0"/>
              </a:rPr>
              <a:t>T</a:t>
            </a:r>
            <a:r>
              <a:rPr lang="en-US" sz="2800" b="1" i="1" dirty="0">
                <a:latin typeface="Crimson Text" pitchFamily="2" charset="0"/>
              </a:rPr>
              <a:t>ransform</a:t>
            </a:r>
          </a:p>
          <a:p>
            <a:pPr>
              <a:lnSpc>
                <a:spcPct val="90000"/>
              </a:lnSpc>
            </a:pPr>
            <a:r>
              <a:rPr lang="en-US" sz="2800" b="1" i="1" u="sng" dirty="0">
                <a:latin typeface="Crimson Text" pitchFamily="2" charset="0"/>
              </a:rPr>
              <a:t>L</a:t>
            </a:r>
            <a:r>
              <a:rPr lang="en-US" sz="2800" b="1" i="1" dirty="0">
                <a:latin typeface="Crimson Text" pitchFamily="2" charset="0"/>
              </a:rPr>
              <a:t>oad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715000" y="4394656"/>
            <a:ext cx="3467848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ctr"/>
            <a:r>
              <a:rPr lang="en-US" sz="2800" dirty="0">
                <a:solidFill>
                  <a:srgbClr val="646464"/>
                </a:solidFill>
                <a:latin typeface="Crimson Text" pitchFamily="2" charset="0"/>
              </a:rPr>
              <a:t>OLAP Database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60300" y="4394656"/>
            <a:ext cx="2409240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ctr"/>
            <a:r>
              <a:rPr lang="en-US" sz="2800" dirty="0">
                <a:solidFill>
                  <a:srgbClr val="646464"/>
                </a:solidFill>
                <a:latin typeface="Crimson Text" pitchFamily="2" charset="0"/>
              </a:rPr>
              <a:t>OLTP Databases</a:t>
            </a:r>
          </a:p>
        </p:txBody>
      </p:sp>
      <p:pic>
        <p:nvPicPr>
          <p:cNvPr id="22" name="Picture 20">
            <a:extLst>
              <a:ext uri="{FF2B5EF4-FFF2-40B4-BE49-F238E27FC236}">
                <a16:creationId xmlns:a16="http://schemas.microsoft.com/office/drawing/2014/main" id="{D21D5B33-FC23-41CA-91AF-CA4FE4751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0090" y="1528794"/>
            <a:ext cx="2063510" cy="2554825"/>
          </a:xfrm>
          <a:prstGeom prst="rect">
            <a:avLst/>
          </a:prstGeom>
          <a:effectLst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7A6E5C8-AC9B-4734-8CA8-2CB8C655D105}"/>
              </a:ext>
            </a:extLst>
          </p:cNvPr>
          <p:cNvGrpSpPr/>
          <p:nvPr/>
        </p:nvGrpSpPr>
        <p:grpSpPr>
          <a:xfrm>
            <a:off x="922548" y="1336076"/>
            <a:ext cx="738553" cy="2988274"/>
            <a:chOff x="1000697" y="1336076"/>
            <a:chExt cx="738553" cy="2988274"/>
          </a:xfrm>
        </p:grpSpPr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FCEBF427-625D-4198-B27F-0E3F2D885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0697" y="1336076"/>
              <a:ext cx="738553" cy="914400"/>
            </a:xfrm>
            <a:prstGeom prst="rect">
              <a:avLst/>
            </a:prstGeom>
            <a:effectLst/>
          </p:spPr>
        </p:pic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DC6F5F21-1AE6-45BD-8E88-C41C54659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0697" y="2373013"/>
              <a:ext cx="738553" cy="914400"/>
            </a:xfrm>
            <a:prstGeom prst="rect">
              <a:avLst/>
            </a:prstGeom>
            <a:effectLst/>
          </p:spPr>
        </p:pic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AFB6C5FC-6552-4F1F-B1F3-B9B61DE54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0697" y="3409950"/>
              <a:ext cx="738553" cy="914400"/>
            </a:xfrm>
            <a:prstGeom prst="rect">
              <a:avLst/>
            </a:prstGeom>
            <a:effectLst/>
          </p:spPr>
        </p:pic>
      </p:grp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B3E6C1A0-03AC-FC1C-CA82-C3482C44795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BE9B86-21A0-0B1B-15A5-6F93CE18548B}"/>
              </a:ext>
            </a:extLst>
          </p:cNvPr>
          <p:cNvGrpSpPr/>
          <p:nvPr/>
        </p:nvGrpSpPr>
        <p:grpSpPr>
          <a:xfrm>
            <a:off x="3276600" y="4248150"/>
            <a:ext cx="1978050" cy="340066"/>
            <a:chOff x="3355950" y="4229671"/>
            <a:chExt cx="1978050" cy="34006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BBA012E-1FF5-2098-2C1A-24BE30CE6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19600" y="4274444"/>
              <a:ext cx="914400" cy="250521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53851BC4-C51B-9121-786E-3878007E6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5950" y="4229671"/>
              <a:ext cx="914400" cy="340066"/>
            </a:xfrm>
            <a:prstGeom prst="rect">
              <a:avLst/>
            </a:prstGeom>
          </p:spPr>
        </p:pic>
      </p:grp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F4F5A17-E18D-CC0B-6F7A-4C32ED61E1DA}"/>
              </a:ext>
            </a:extLst>
          </p:cNvPr>
          <p:cNvSpPr/>
          <p:nvPr/>
        </p:nvSpPr>
        <p:spPr>
          <a:xfrm>
            <a:off x="3201510" y="2657984"/>
            <a:ext cx="1828800" cy="164592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2800" b="1" i="1" dirty="0">
                <a:latin typeface="Crimson Text" pitchFamily="2" charset="0"/>
              </a:rPr>
              <a:t>Extract</a:t>
            </a:r>
          </a:p>
          <a:p>
            <a:pPr algn="ctr">
              <a:lnSpc>
                <a:spcPct val="90000"/>
              </a:lnSpc>
            </a:pPr>
            <a:r>
              <a:rPr lang="en-US" sz="2800" b="1" i="1" dirty="0">
                <a:latin typeface="Crimson Text" pitchFamily="2" charset="0"/>
              </a:rPr>
              <a:t>Load</a:t>
            </a:r>
          </a:p>
          <a:p>
            <a:pPr algn="ctr">
              <a:lnSpc>
                <a:spcPct val="90000"/>
              </a:lnSpc>
            </a:pPr>
            <a:r>
              <a:rPr lang="en-US" sz="2800" b="1" i="1" dirty="0">
                <a:latin typeface="Crimson Text" pitchFamily="2" charset="0"/>
              </a:rPr>
              <a:t>Transform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7C3A41-C7B9-B3FE-3CCD-EDCD146B10E4}"/>
              </a:ext>
            </a:extLst>
          </p:cNvPr>
          <p:cNvSpPr/>
          <p:nvPr/>
        </p:nvSpPr>
        <p:spPr>
          <a:xfrm>
            <a:off x="3381353" y="2552001"/>
            <a:ext cx="1828800" cy="164592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ctr"/>
          <a:lstStyle/>
          <a:p>
            <a:pPr>
              <a:lnSpc>
                <a:spcPct val="90000"/>
              </a:lnSpc>
            </a:pPr>
            <a:r>
              <a:rPr lang="en-US" sz="2800" b="1" i="1" u="sng" dirty="0">
                <a:latin typeface="Crimson Text" pitchFamily="2" charset="0"/>
              </a:rPr>
              <a:t>E</a:t>
            </a:r>
            <a:r>
              <a:rPr lang="en-US" sz="2800" b="1" i="1" dirty="0">
                <a:latin typeface="Crimson Text" pitchFamily="2" charset="0"/>
              </a:rPr>
              <a:t>xtract</a:t>
            </a:r>
          </a:p>
          <a:p>
            <a:pPr>
              <a:lnSpc>
                <a:spcPct val="90000"/>
              </a:lnSpc>
            </a:pPr>
            <a:r>
              <a:rPr lang="en-US" sz="2800" b="1" i="1" u="sng" dirty="0">
                <a:latin typeface="Crimson Text" pitchFamily="2" charset="0"/>
              </a:rPr>
              <a:t>L</a:t>
            </a:r>
            <a:r>
              <a:rPr lang="en-US" sz="2800" b="1" i="1" dirty="0">
                <a:latin typeface="Crimson Text" pitchFamily="2" charset="0"/>
              </a:rPr>
              <a:t>oad</a:t>
            </a:r>
          </a:p>
          <a:p>
            <a:pPr>
              <a:lnSpc>
                <a:spcPct val="90000"/>
              </a:lnSpc>
            </a:pPr>
            <a:endParaRPr lang="en-US" sz="2800" b="1" i="1" dirty="0">
              <a:latin typeface="Crimson Text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0440F-B940-6599-1651-8ABCE449FEDC}"/>
              </a:ext>
            </a:extLst>
          </p:cNvPr>
          <p:cNvSpPr/>
          <p:nvPr/>
        </p:nvSpPr>
        <p:spPr>
          <a:xfrm>
            <a:off x="3381353" y="3540576"/>
            <a:ext cx="1828800" cy="44601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0" rtlCol="0" anchor="ctr"/>
          <a:lstStyle/>
          <a:p>
            <a:pPr>
              <a:lnSpc>
                <a:spcPct val="90000"/>
              </a:lnSpc>
            </a:pPr>
            <a:r>
              <a:rPr lang="en-US" sz="2800" b="1" i="1" u="sng" dirty="0">
                <a:latin typeface="Crimson Text" pitchFamily="2" charset="0"/>
              </a:rPr>
              <a:t>T</a:t>
            </a:r>
            <a:r>
              <a:rPr lang="en-US" sz="2800" b="1" i="1" dirty="0">
                <a:latin typeface="Crimson Text" pitchFamily="2" charset="0"/>
              </a:rPr>
              <a:t>ransform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3FD615-0726-335D-15A3-D251A4BEE5B9}"/>
              </a:ext>
            </a:extLst>
          </p:cNvPr>
          <p:cNvGrpSpPr/>
          <p:nvPr/>
        </p:nvGrpSpPr>
        <p:grpSpPr>
          <a:xfrm>
            <a:off x="2819400" y="1123950"/>
            <a:ext cx="1905000" cy="799553"/>
            <a:chOff x="2819400" y="1123950"/>
            <a:chExt cx="1905000" cy="79955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65DDEA-D824-3044-67AA-579F59E70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25666" y="1377294"/>
              <a:ext cx="914400" cy="25450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B30CFEF-E498-C012-4008-CC2B3B556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58640" y="1123950"/>
              <a:ext cx="365760" cy="36576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ABFB32E-DC16-8E76-1B25-7600F1750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819400" y="1695997"/>
              <a:ext cx="914400" cy="227506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CA5E9F2-78C0-BF72-E7B5-55A10710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2895600" y="1143469"/>
              <a:ext cx="914400" cy="220435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8F287832-07C5-20C4-53E1-C7FC5FEB0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3992880" y="1691446"/>
              <a:ext cx="731520" cy="215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180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34688 0.07222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3" grpId="0" animBg="1"/>
      <p:bldP spid="33" grpId="0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Workloads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On-Line Transaction Processing (OLTP)</a:t>
            </a:r>
          </a:p>
          <a:p>
            <a:pPr marL="342900" lvl="1"/>
            <a:r>
              <a:rPr lang="en-US" dirty="0"/>
              <a:t>Fast operations that only read/update a small amount of data each time. </a:t>
            </a:r>
          </a:p>
          <a:p>
            <a:endParaRPr lang="en-US" sz="1200" dirty="0"/>
          </a:p>
          <a:p>
            <a:r>
              <a:rPr lang="en-US" b="1" dirty="0"/>
              <a:t>On-Line Analytical Processing (OLAP)</a:t>
            </a:r>
          </a:p>
          <a:p>
            <a:pPr marL="342900" lvl="1"/>
            <a:r>
              <a:rPr lang="en-US" dirty="0"/>
              <a:t>Complex queries that read a lot of data to compute aggregates.</a:t>
            </a:r>
          </a:p>
          <a:p>
            <a:endParaRPr lang="en-US" sz="1200" dirty="0"/>
          </a:p>
          <a:p>
            <a:r>
              <a:rPr lang="en-US" b="1" dirty="0"/>
              <a:t>Hybrid Transaction + Analytical Processing</a:t>
            </a:r>
          </a:p>
          <a:p>
            <a:pPr marL="342900" lvl="1"/>
            <a:r>
              <a:rPr lang="en-US" dirty="0"/>
              <a:t>OLTP + OLAP together on the same database instance</a:t>
            </a:r>
          </a:p>
          <a:p>
            <a:pPr marL="342900" lvl="1"/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35F840C-F999-89D7-77CF-48629393BAF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116862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ENCODING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storing a single value per dictionary entry, store entries that span attributes.</a:t>
            </a:r>
          </a:p>
          <a:p>
            <a:pPr marL="342900" lvl="1"/>
            <a:r>
              <a:rPr lang="en-US" dirty="0"/>
              <a:t>I’m not sure any DBMS implements this.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4258077" y="3525703"/>
            <a:ext cx="539681" cy="618446"/>
          </a:xfrm>
          <a:prstGeom prst="rightArrow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437864" y="2994748"/>
            <a:ext cx="1554480" cy="19046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2434590" y="2724150"/>
            <a:ext cx="1463040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rPr>
              <a:t>Original Data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63490" y="2726829"/>
            <a:ext cx="2785110" cy="2172593"/>
            <a:chOff x="5063490" y="3184029"/>
            <a:chExt cx="2785110" cy="2172593"/>
          </a:xfrm>
        </p:grpSpPr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5066764" y="3451948"/>
              <a:ext cx="2781836" cy="19046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61" name="TextBox 15"/>
            <p:cNvSpPr txBox="1">
              <a:spLocks noChangeArrowheads="1"/>
            </p:cNvSpPr>
            <p:nvPr/>
          </p:nvSpPr>
          <p:spPr bwMode="auto">
            <a:xfrm>
              <a:off x="5063490" y="3184029"/>
              <a:ext cx="1645920" cy="2743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rPr>
                <a:t>Compressed Data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363BF0-AA36-4020-AC9D-9E5CC4CD79D0}"/>
              </a:ext>
            </a:extLst>
          </p:cNvPr>
          <p:cNvGrpSpPr/>
          <p:nvPr/>
        </p:nvGrpSpPr>
        <p:grpSpPr>
          <a:xfrm>
            <a:off x="2638157" y="3105150"/>
            <a:ext cx="1153894" cy="1641872"/>
            <a:chOff x="2638157" y="3105150"/>
            <a:chExt cx="1153894" cy="164187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4A992AE-8395-45B6-83CF-1B28049FB725}"/>
                </a:ext>
              </a:extLst>
            </p:cNvPr>
            <p:cNvSpPr/>
            <p:nvPr/>
          </p:nvSpPr>
          <p:spPr>
            <a:xfrm>
              <a:off x="3334851" y="4199394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202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34851" y="3105150"/>
              <a:ext cx="457200" cy="182880"/>
            </a:xfrm>
            <a:prstGeom prst="rect">
              <a:avLst/>
            </a:prstGeom>
            <a:solidFill>
              <a:srgbClr val="44433F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0" rtlCol="0" anchor="ctr" anchorCtr="0"/>
            <a:lstStyle/>
            <a:p>
              <a:pPr algn="ctr">
                <a:lnSpc>
                  <a:spcPct val="70000"/>
                </a:lnSpc>
              </a:pPr>
              <a:r>
                <a:rPr lang="en-US" sz="1200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val2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334851" y="3469898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34851" y="3287524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202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34851" y="3834646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34851" y="3652272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202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34851" y="4017020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638157" y="3105150"/>
              <a:ext cx="457200" cy="182880"/>
            </a:xfrm>
            <a:prstGeom prst="rect">
              <a:avLst/>
            </a:prstGeom>
            <a:solidFill>
              <a:srgbClr val="44433F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0" rtlCol="0" anchor="ctr" anchorCtr="0"/>
            <a:lstStyle/>
            <a:p>
              <a:pPr algn="ctr">
                <a:lnSpc>
                  <a:spcPct val="70000"/>
                </a:lnSpc>
              </a:pPr>
              <a:r>
                <a:rPr lang="en-US" sz="1200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val1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638157" y="3469898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B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638157" y="3287524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638157" y="3834646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C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638157" y="3652272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638157" y="4017020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B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DDCBD59-B3AD-4F02-9DC6-4BE2A60B3735}"/>
                </a:ext>
              </a:extLst>
            </p:cNvPr>
            <p:cNvSpPr/>
            <p:nvPr/>
          </p:nvSpPr>
          <p:spPr>
            <a:xfrm>
              <a:off x="2638157" y="4199394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78231E-510A-4876-8FC0-141E61D2326C}"/>
                </a:ext>
              </a:extLst>
            </p:cNvPr>
            <p:cNvSpPr/>
            <p:nvPr/>
          </p:nvSpPr>
          <p:spPr>
            <a:xfrm>
              <a:off x="3334851" y="4381768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8F49B8-9E7F-4217-B7E5-ED9728BA798B}"/>
                </a:ext>
              </a:extLst>
            </p:cNvPr>
            <p:cNvSpPr/>
            <p:nvPr/>
          </p:nvSpPr>
          <p:spPr>
            <a:xfrm>
              <a:off x="2638157" y="4381768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C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00C2761-B11E-4698-B0E8-C78A06068B0E}"/>
                </a:ext>
              </a:extLst>
            </p:cNvPr>
            <p:cNvSpPr/>
            <p:nvPr/>
          </p:nvSpPr>
          <p:spPr>
            <a:xfrm>
              <a:off x="3334851" y="4564142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101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9676E5-6A91-4757-B0F0-5C2B42CBB2EC}"/>
                </a:ext>
              </a:extLst>
            </p:cNvPr>
            <p:cNvSpPr/>
            <p:nvPr/>
          </p:nvSpPr>
          <p:spPr>
            <a:xfrm>
              <a:off x="2638157" y="4564142"/>
              <a:ext cx="45720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B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3C9B29-65D8-4D2D-8634-96C183167FDF}"/>
              </a:ext>
            </a:extLst>
          </p:cNvPr>
          <p:cNvGrpSpPr/>
          <p:nvPr/>
        </p:nvGrpSpPr>
        <p:grpSpPr>
          <a:xfrm>
            <a:off x="5239710" y="3105150"/>
            <a:ext cx="2435944" cy="1618488"/>
            <a:chOff x="5239710" y="3105150"/>
            <a:chExt cx="2435944" cy="1618488"/>
          </a:xfrm>
        </p:grpSpPr>
        <p:grpSp>
          <p:nvGrpSpPr>
            <p:cNvPr id="108" name="Group 107"/>
            <p:cNvGrpSpPr/>
            <p:nvPr/>
          </p:nvGrpSpPr>
          <p:grpSpPr>
            <a:xfrm>
              <a:off x="6761254" y="3150020"/>
              <a:ext cx="457200" cy="731520"/>
              <a:chOff x="3283292" y="3599806"/>
              <a:chExt cx="457200" cy="731520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3283292" y="3599806"/>
                <a:ext cx="457200" cy="182880"/>
              </a:xfrm>
              <a:prstGeom prst="rect">
                <a:avLst/>
              </a:prstGeom>
              <a:solidFill>
                <a:srgbClr val="EF3E42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val2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283292" y="396556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101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283292" y="378268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202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283292" y="414844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101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304054" y="3150020"/>
              <a:ext cx="457200" cy="731520"/>
              <a:chOff x="3283292" y="3599806"/>
              <a:chExt cx="457200" cy="73152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3283292" y="3599806"/>
                <a:ext cx="457200" cy="182880"/>
              </a:xfrm>
              <a:prstGeom prst="rect">
                <a:avLst/>
              </a:prstGeom>
              <a:solidFill>
                <a:srgbClr val="EF3E42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val1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283292" y="396556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B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283292" y="378268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283292" y="414844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C</a:t>
                </a: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218454" y="3150020"/>
              <a:ext cx="457200" cy="731520"/>
              <a:chOff x="3283292" y="3599806"/>
              <a:chExt cx="457200" cy="73152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3283292" y="3599806"/>
                <a:ext cx="457200" cy="182880"/>
              </a:xfrm>
              <a:prstGeom prst="rect">
                <a:avLst/>
              </a:prstGeom>
              <a:solidFill>
                <a:srgbClr val="EF3E42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code</a:t>
                </a: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283292" y="396556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YY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283292" y="378268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XX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3283292" y="4148446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ZZ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6852F5-8C8B-451C-B45B-986C2D4A62A9}"/>
                </a:ext>
              </a:extLst>
            </p:cNvPr>
            <p:cNvGrpSpPr/>
            <p:nvPr/>
          </p:nvGrpSpPr>
          <p:grpSpPr>
            <a:xfrm>
              <a:off x="5239710" y="3105150"/>
              <a:ext cx="862697" cy="1618488"/>
              <a:chOff x="5239710" y="3105150"/>
              <a:chExt cx="862697" cy="1618488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239710" y="3105150"/>
                <a:ext cx="862697" cy="18288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val1+val2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239710" y="3470910"/>
                <a:ext cx="862697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YY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5239710" y="3288030"/>
                <a:ext cx="862697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XX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239710" y="3827526"/>
                <a:ext cx="862697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ZZ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239710" y="3653790"/>
                <a:ext cx="862697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XX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239710" y="4010406"/>
                <a:ext cx="862697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YY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46D3B0C-ACD8-407A-96AF-F23EE9E35022}"/>
                  </a:ext>
                </a:extLst>
              </p:cNvPr>
              <p:cNvSpPr/>
              <p:nvPr/>
            </p:nvSpPr>
            <p:spPr>
              <a:xfrm>
                <a:off x="5239710" y="4357878"/>
                <a:ext cx="862697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ZZ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BD7037F-5FC0-4A8B-8E65-9486B007ACD5}"/>
                  </a:ext>
                </a:extLst>
              </p:cNvPr>
              <p:cNvSpPr/>
              <p:nvPr/>
            </p:nvSpPr>
            <p:spPr>
              <a:xfrm>
                <a:off x="5239710" y="4184142"/>
                <a:ext cx="862697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XX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0246094-6D23-482A-95B7-0A1092FE0CA2}"/>
                  </a:ext>
                </a:extLst>
              </p:cNvPr>
              <p:cNvSpPr/>
              <p:nvPr/>
            </p:nvSpPr>
            <p:spPr>
              <a:xfrm>
                <a:off x="5239710" y="4540758"/>
                <a:ext cx="862697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YY</a:t>
                </a:r>
              </a:p>
            </p:txBody>
          </p:sp>
        </p:grp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3ADD8D02-46F7-632E-FE06-3CA9AF4DDE3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78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CONSTRUCTION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Choice #1: All At Once</a:t>
            </a:r>
          </a:p>
          <a:p>
            <a:pPr marL="342900" lvl="1"/>
            <a:r>
              <a:rPr lang="en-US" dirty="0"/>
              <a:t>Compute the dictionary for all the tuples at a given point of time.</a:t>
            </a:r>
          </a:p>
          <a:p>
            <a:pPr marL="342900" lvl="1"/>
            <a:r>
              <a:rPr lang="en-US" dirty="0"/>
              <a:t>New tuples must use a separate dictionary, or the all tuples must be recomputed.</a:t>
            </a:r>
          </a:p>
          <a:p>
            <a:endParaRPr lang="en-US" sz="1200" dirty="0"/>
          </a:p>
          <a:p>
            <a:r>
              <a:rPr lang="en-US" b="1" dirty="0"/>
              <a:t>Choice #2: Incremental</a:t>
            </a:r>
          </a:p>
          <a:p>
            <a:pPr marL="342900" lvl="1"/>
            <a:r>
              <a:rPr lang="en-US" dirty="0"/>
              <a:t>Merge new tuples in with an existing dictionary.</a:t>
            </a:r>
          </a:p>
          <a:p>
            <a:pPr marL="342900" lvl="1"/>
            <a:r>
              <a:rPr lang="en-US" dirty="0"/>
              <a:t>Likely requires re-encoding to existing tuples.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3852D7A-B0A6-D47A-A5F9-5158DA05D28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6858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SCOPE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Choice #1: Block-level</a:t>
            </a:r>
          </a:p>
          <a:p>
            <a:pPr marL="342900" lvl="1"/>
            <a:r>
              <a:rPr lang="en-US" dirty="0"/>
              <a:t>Only include a subset of tuples within a single table.</a:t>
            </a:r>
          </a:p>
          <a:p>
            <a:pPr marL="342900" lvl="1"/>
            <a:r>
              <a:rPr lang="en-US" dirty="0"/>
              <a:t>Potentially lower compression ratio but can add new tuples more easily.</a:t>
            </a:r>
          </a:p>
          <a:p>
            <a:endParaRPr lang="en-US" sz="1200" dirty="0"/>
          </a:p>
          <a:p>
            <a:r>
              <a:rPr lang="en-US" b="1" dirty="0"/>
              <a:t>Choice #2: Table-level</a:t>
            </a:r>
          </a:p>
          <a:p>
            <a:pPr marL="342900" lvl="1"/>
            <a:r>
              <a:rPr lang="en-US" dirty="0"/>
              <a:t>Construct a dictionary for the entire table.</a:t>
            </a:r>
          </a:p>
          <a:p>
            <a:pPr marL="342900" lvl="1"/>
            <a:r>
              <a:rPr lang="en-US" dirty="0"/>
              <a:t>Better compression ratio, but expensive to update.</a:t>
            </a:r>
          </a:p>
          <a:p>
            <a:endParaRPr lang="en-US" sz="1200" dirty="0"/>
          </a:p>
          <a:p>
            <a:r>
              <a:rPr lang="en-US" b="1" dirty="0"/>
              <a:t>Choice #3: Multi-Table</a:t>
            </a:r>
          </a:p>
          <a:p>
            <a:pPr marL="342900" lvl="1"/>
            <a:r>
              <a:rPr lang="en-US" dirty="0"/>
              <a:t>Can be either subset or entire tables.</a:t>
            </a:r>
          </a:p>
          <a:p>
            <a:pPr marL="342900" lvl="1"/>
            <a:r>
              <a:rPr lang="en-US" dirty="0"/>
              <a:t>Sometimes helps with joins and set operations.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47A043C8-B78D-06ED-CBBA-199C22A2F65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262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020688" y="1695449"/>
            <a:ext cx="2894711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79120" y="1695449"/>
            <a:ext cx="1371600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u="none" dirty="0">
              <a:latin typeface="DejaVu Sans Mono" pitchFamily="49" charset="0"/>
              <a:ea typeface="DejaVu Sans Mono" pitchFamily="49" charset="0"/>
              <a:cs typeface="DejaVu Sans Mono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BIFURCATED ENVIRONMENT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79398" y="1999089"/>
            <a:ext cx="842538" cy="2135921"/>
            <a:chOff x="1981677" y="1970313"/>
            <a:chExt cx="842538" cy="2135921"/>
          </a:xfrm>
        </p:grpSpPr>
        <p:sp>
          <p:nvSpPr>
            <p:cNvPr id="5" name="Right Arrow 6"/>
            <p:cNvSpPr>
              <a:spLocks noChangeArrowheads="1"/>
            </p:cNvSpPr>
            <p:nvPr/>
          </p:nvSpPr>
          <p:spPr bwMode="auto">
            <a:xfrm rot="1800000">
              <a:off x="2092695" y="1970313"/>
              <a:ext cx="731520" cy="64008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EF3E42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7" name="Right Arrow 6"/>
            <p:cNvSpPr>
              <a:spLocks noChangeArrowheads="1"/>
            </p:cNvSpPr>
            <p:nvPr/>
          </p:nvSpPr>
          <p:spPr bwMode="auto">
            <a:xfrm rot="19800000" flipV="1">
              <a:off x="2092695" y="3466154"/>
              <a:ext cx="731520" cy="64008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EF3E42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  <p:sp>
          <p:nvSpPr>
            <p:cNvPr id="9" name="Right Arrow 6"/>
            <p:cNvSpPr>
              <a:spLocks noChangeArrowheads="1"/>
            </p:cNvSpPr>
            <p:nvPr/>
          </p:nvSpPr>
          <p:spPr bwMode="auto">
            <a:xfrm>
              <a:off x="1981677" y="2718234"/>
              <a:ext cx="731520" cy="640080"/>
            </a:xfrm>
            <a:prstGeom prst="rightArrow">
              <a:avLst>
                <a:gd name="adj1" fmla="val 50000"/>
                <a:gd name="adj2" fmla="val 49997"/>
              </a:avLst>
            </a:prstGeom>
            <a:solidFill>
              <a:srgbClr val="EF3E42"/>
            </a:solidFill>
            <a:ln w="28575">
              <a:noFill/>
              <a:round/>
              <a:headEnd type="none" w="sm" len="sm"/>
              <a:tailEnd type="triangle" w="med" len="med"/>
            </a:ln>
          </p:spPr>
          <p:txBody>
            <a:bodyPr wrap="none" lIns="101882" tIns="50941" rIns="101882" bIns="50941" anchor="ctr"/>
            <a:lstStyle/>
            <a:p>
              <a:endParaRPr lang="en-US"/>
            </a:p>
          </p:txBody>
        </p:sp>
      </p:grpSp>
      <p:sp>
        <p:nvSpPr>
          <p:cNvPr id="12" name="Right Arrow 6"/>
          <p:cNvSpPr>
            <a:spLocks noChangeArrowheads="1"/>
          </p:cNvSpPr>
          <p:nvPr/>
        </p:nvSpPr>
        <p:spPr bwMode="auto">
          <a:xfrm>
            <a:off x="5160492" y="2747009"/>
            <a:ext cx="731520" cy="64008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4880" y="1901189"/>
            <a:ext cx="640080" cy="2331720"/>
            <a:chOff x="585150" y="1666012"/>
            <a:chExt cx="640080" cy="2331720"/>
          </a:xfrm>
          <a:solidFill>
            <a:srgbClr val="595959"/>
          </a:solidFill>
        </p:grpSpPr>
        <p:pic>
          <p:nvPicPr>
            <p:cNvPr id="13" name="Databas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5150" y="1666012"/>
              <a:ext cx="640080" cy="731520"/>
            </a:xfrm>
            <a:prstGeom prst="rect">
              <a:avLst/>
            </a:prstGeom>
          </p:spPr>
        </p:pic>
        <p:pic>
          <p:nvPicPr>
            <p:cNvPr id="14" name="Databas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5150" y="2466112"/>
              <a:ext cx="640080" cy="731520"/>
            </a:xfrm>
            <a:prstGeom prst="rect">
              <a:avLst/>
            </a:prstGeom>
          </p:spPr>
        </p:pic>
        <p:pic>
          <p:nvPicPr>
            <p:cNvPr id="15" name="Databas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5150" y="3266212"/>
              <a:ext cx="640080" cy="73152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3050614" y="2385504"/>
            <a:ext cx="1981200" cy="13630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sz="2800" b="1" i="1" dirty="0">
                <a:latin typeface="Crimson Text" pitchFamily="2" charset="0"/>
              </a:rPr>
              <a:t>Extract</a:t>
            </a:r>
          </a:p>
          <a:p>
            <a:pPr algn="ctr">
              <a:lnSpc>
                <a:spcPct val="80000"/>
              </a:lnSpc>
            </a:pPr>
            <a:r>
              <a:rPr lang="en-US" sz="2800" b="1" i="1" dirty="0">
                <a:latin typeface="Crimson Text" pitchFamily="2" charset="0"/>
              </a:rPr>
              <a:t>Transform</a:t>
            </a:r>
          </a:p>
          <a:p>
            <a:pPr algn="ctr">
              <a:lnSpc>
                <a:spcPct val="80000"/>
              </a:lnSpc>
            </a:pPr>
            <a:r>
              <a:rPr lang="en-US" sz="2800" b="1" i="1" dirty="0">
                <a:latin typeface="Crimson Text" pitchFamily="2" charset="0"/>
              </a:rPr>
              <a:t>Load</a:t>
            </a:r>
          </a:p>
        </p:txBody>
      </p:sp>
      <p:pic>
        <p:nvPicPr>
          <p:cNvPr id="19" name="Databas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9425" y="1813224"/>
            <a:ext cx="2197236" cy="2511126"/>
          </a:xfrm>
          <a:prstGeom prst="rect">
            <a:avLst/>
          </a:prstGeom>
        </p:spPr>
      </p:pic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715000" y="4438900"/>
            <a:ext cx="3467848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ctr"/>
            <a:r>
              <a:rPr lang="en-US" sz="2800" dirty="0">
                <a:latin typeface="Crimson Text" pitchFamily="2" charset="0"/>
              </a:rPr>
              <a:t>OLAP Data Warehouse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60300" y="4438900"/>
            <a:ext cx="2409240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ctr"/>
            <a:r>
              <a:rPr lang="en-US" sz="2800" dirty="0">
                <a:latin typeface="Crimson Text" pitchFamily="2" charset="0"/>
              </a:rPr>
              <a:t>OLTP Data Silos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781064" y="1703963"/>
            <a:ext cx="933936" cy="715387"/>
            <a:chOff x="4247664" y="819150"/>
            <a:chExt cx="933936" cy="715387"/>
          </a:xfrm>
          <a:effectLst/>
        </p:grpSpPr>
        <p:sp>
          <p:nvSpPr>
            <p:cNvPr id="23" name="Rounded Rectangular Callout 22"/>
            <p:cNvSpPr/>
            <p:nvPr/>
          </p:nvSpPr>
          <p:spPr>
            <a:xfrm>
              <a:off x="4247664" y="819150"/>
              <a:ext cx="933936" cy="715387"/>
            </a:xfrm>
            <a:prstGeom prst="wedgeRoundRectCallout">
              <a:avLst>
                <a:gd name="adj1" fmla="val -47758"/>
                <a:gd name="adj2" fmla="val 7462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3E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36057" y="923079"/>
              <a:ext cx="357149" cy="507528"/>
            </a:xfrm>
            <a:prstGeom prst="rect">
              <a:avLst/>
            </a:prstGeom>
          </p:spPr>
        </p:pic>
      </p:grpSp>
      <p:sp>
        <p:nvSpPr>
          <p:cNvPr id="25" name="Right Arrow 6"/>
          <p:cNvSpPr>
            <a:spLocks noChangeArrowheads="1"/>
          </p:cNvSpPr>
          <p:nvPr/>
        </p:nvSpPr>
        <p:spPr bwMode="auto">
          <a:xfrm rot="10800000">
            <a:off x="2891835" y="4412586"/>
            <a:ext cx="2377440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790345" y="3739241"/>
            <a:ext cx="933936" cy="715387"/>
            <a:chOff x="4247664" y="819150"/>
            <a:chExt cx="933936" cy="715387"/>
          </a:xfrm>
          <a:effectLst/>
        </p:grpSpPr>
        <p:sp>
          <p:nvSpPr>
            <p:cNvPr id="27" name="Rounded Rectangular Callout 26"/>
            <p:cNvSpPr/>
            <p:nvPr/>
          </p:nvSpPr>
          <p:spPr>
            <a:xfrm>
              <a:off x="4247664" y="819150"/>
              <a:ext cx="933936" cy="715387"/>
            </a:xfrm>
            <a:prstGeom prst="wedgeRoundRectCallout">
              <a:avLst>
                <a:gd name="adj1" fmla="val -47758"/>
                <a:gd name="adj2" fmla="val 7462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EF3E4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36057" y="923079"/>
              <a:ext cx="357149" cy="50752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288DD6-D789-489B-838A-F481155270C0}"/>
              </a:ext>
            </a:extLst>
          </p:cNvPr>
          <p:cNvGrpSpPr/>
          <p:nvPr/>
        </p:nvGrpSpPr>
        <p:grpSpPr>
          <a:xfrm>
            <a:off x="6159649" y="1337802"/>
            <a:ext cx="2616788" cy="369332"/>
            <a:chOff x="6100086" y="1210054"/>
            <a:chExt cx="2616788" cy="369332"/>
          </a:xfrm>
        </p:grpSpPr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7B30BD7A-B020-4138-9E2C-E63454B89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5417" y="1210054"/>
              <a:ext cx="2231457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rgbClr val="595959"/>
                  </a:solidFill>
                  <a:latin typeface="Crimson Text" pitchFamily="2" charset="0"/>
                </a:rPr>
                <a:t>Analytical Queries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326067A-CA16-4CF6-8926-2DA26A2A2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00086" y="1257560"/>
              <a:ext cx="348461" cy="27432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6A93D3-82A8-42AF-A4DA-C60AA4F8BF77}"/>
              </a:ext>
            </a:extLst>
          </p:cNvPr>
          <p:cNvGrpSpPr/>
          <p:nvPr/>
        </p:nvGrpSpPr>
        <p:grpSpPr>
          <a:xfrm>
            <a:off x="335598" y="1337802"/>
            <a:ext cx="2026602" cy="369332"/>
            <a:chOff x="6058306" y="-297768"/>
            <a:chExt cx="2026602" cy="369332"/>
          </a:xfrm>
        </p:grpSpPr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4F93F78A-9ABE-4D99-8E15-C96045EDF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9227" y="-297768"/>
              <a:ext cx="1555681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>
                  <a:solidFill>
                    <a:srgbClr val="595959"/>
                  </a:solidFill>
                  <a:latin typeface="Crimson Text" pitchFamily="2" charset="0"/>
                </a:rPr>
                <a:t>Transactions 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24E2941-3BD8-4FE3-A2C6-A7FA4E398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58306" y="-250262"/>
              <a:ext cx="434051" cy="274320"/>
            </a:xfrm>
            <a:prstGeom prst="rect">
              <a:avLst/>
            </a:prstGeom>
          </p:spPr>
        </p:pic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17094A43-4D64-4AB1-9169-4CFFCA08C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1" y="4438900"/>
            <a:ext cx="2409240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ctr"/>
            <a:r>
              <a:rPr lang="en-US" sz="2800" dirty="0">
                <a:solidFill>
                  <a:srgbClr val="EF3E42"/>
                </a:solidFill>
                <a:latin typeface="Crimson Text" pitchFamily="2" charset="0"/>
              </a:rPr>
              <a:t>HTAP Database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623C7A5F-AE1C-B5D7-CCED-B7BBCF6A53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3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4568E-6 L -0.66667 -0.00093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-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2.34568E-6 L 4.16667E-6 -0.0626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/>
      <p:bldP spid="25" grpId="0" animBg="1"/>
      <p:bldP spid="25" grpId="1" animBg="1"/>
      <p:bldP spid="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DSM: SYSTEM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1970s:</a:t>
            </a:r>
            <a:r>
              <a:rPr lang="en-US" dirty="0"/>
              <a:t> Cantor DBMS</a:t>
            </a:r>
          </a:p>
          <a:p>
            <a:r>
              <a:rPr lang="en-US" b="1" dirty="0"/>
              <a:t>1980s: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DSM Proposal</a:t>
            </a:r>
            <a:endParaRPr lang="en-US" dirty="0"/>
          </a:p>
          <a:p>
            <a:r>
              <a:rPr lang="en-US" b="1" dirty="0"/>
              <a:t>1990s:</a:t>
            </a:r>
            <a:r>
              <a:rPr lang="en-US" dirty="0"/>
              <a:t> </a:t>
            </a:r>
            <a:r>
              <a:rPr lang="en-US" dirty="0" err="1"/>
              <a:t>SybaseIQ</a:t>
            </a:r>
            <a:r>
              <a:rPr lang="en-US" dirty="0"/>
              <a:t> (in-memory only)</a:t>
            </a:r>
          </a:p>
          <a:p>
            <a:r>
              <a:rPr lang="en-US" b="1" dirty="0"/>
              <a:t>2000s:</a:t>
            </a:r>
            <a:r>
              <a:rPr lang="en-US" dirty="0"/>
              <a:t> Vertica, </a:t>
            </a:r>
            <a:r>
              <a:rPr lang="en-US" dirty="0" err="1"/>
              <a:t>Vectorwise</a:t>
            </a:r>
            <a:r>
              <a:rPr lang="en-US" dirty="0"/>
              <a:t>, MonetDB</a:t>
            </a:r>
          </a:p>
          <a:p>
            <a:r>
              <a:rPr lang="en-US" b="1" dirty="0"/>
              <a:t>2010s: </a:t>
            </a:r>
            <a:r>
              <a:rPr lang="en-US" dirty="0"/>
              <a:t>Everyone + </a:t>
            </a:r>
            <a:r>
              <a:rPr lang="en-US" dirty="0">
                <a:hlinkClick r:id="rId4"/>
              </a:rPr>
              <a:t>Parquet</a:t>
            </a:r>
            <a:r>
              <a:rPr lang="en-US" dirty="0"/>
              <a:t> / </a:t>
            </a:r>
            <a:r>
              <a:rPr lang="en-US" dirty="0">
                <a:hlinkClick r:id="rId5"/>
              </a:rPr>
              <a:t>ORC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AD485A-5234-4763-A8BA-14AAFEB5C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8318" y="1123950"/>
            <a:ext cx="1600200" cy="43912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2FE3B3-FCC8-4A2D-812D-10AE484FD779}"/>
              </a:ext>
            </a:extLst>
          </p:cNvPr>
          <p:cNvGrpSpPr/>
          <p:nvPr/>
        </p:nvGrpSpPr>
        <p:grpSpPr>
          <a:xfrm>
            <a:off x="6801164" y="1776554"/>
            <a:ext cx="2137354" cy="734119"/>
            <a:chOff x="6110607" y="1961347"/>
            <a:chExt cx="2717510" cy="93338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711F95-CC8B-4E33-9193-552A85AAD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84372" y="2540019"/>
              <a:ext cx="1828800" cy="3547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D17A3E-3968-4E9E-BD59-536473B36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10607" y="2023725"/>
              <a:ext cx="1401820" cy="46778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42524B3-CF1A-4404-A465-6FBA3EC2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85117" y="1961347"/>
              <a:ext cx="1143000" cy="470916"/>
            </a:xfrm>
            <a:prstGeom prst="rect">
              <a:avLst/>
            </a:prstGeom>
          </p:spPr>
        </p:pic>
      </p:grp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51231AD5-5E89-A1D1-6BC4-0DA07F2F8C2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16660E-9D36-E020-8B45-5F18101E40F8}"/>
              </a:ext>
            </a:extLst>
          </p:cNvPr>
          <p:cNvGrpSpPr/>
          <p:nvPr/>
        </p:nvGrpSpPr>
        <p:grpSpPr>
          <a:xfrm>
            <a:off x="122579" y="3333750"/>
            <a:ext cx="8619157" cy="1666531"/>
            <a:chOff x="66669" y="3131777"/>
            <a:chExt cx="10158622" cy="196418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A4F740-1576-4B62-B4D8-7881CDBA2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21322" y="3454565"/>
              <a:ext cx="820217" cy="27432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A34058-8A0A-4906-BDA5-E486C3B4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81979" y="3818371"/>
              <a:ext cx="927620" cy="36576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F63F9B-9514-4B4E-BD24-DF94BB493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08433" y="3556728"/>
              <a:ext cx="1102803" cy="2743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DDCD65-561A-4B4E-8F77-62BD5E0EE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05036" y="3864092"/>
              <a:ext cx="610102" cy="5486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2B5DD3-3FF8-40C8-BB68-69198E878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01336" y="4566165"/>
              <a:ext cx="967762" cy="21895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E1F66B-3FAB-4A9B-AA2B-B21036C3D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6705600" y="4552950"/>
              <a:ext cx="1005840" cy="22021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555829-D8B1-489B-99FB-F4B8B02A6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684780" y="4175075"/>
              <a:ext cx="1097280" cy="298549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3527EC3-CAC4-4EAE-9D8C-D9A736038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011037" y="4558696"/>
              <a:ext cx="476250" cy="4762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9A97024-8DEC-4CCD-868F-80B5C91D4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73703" y="3864092"/>
              <a:ext cx="940525" cy="27432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0E8DE423-DF4B-4B59-B617-1BE80F4EB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>
            <a:xfrm>
              <a:off x="137160" y="4324349"/>
              <a:ext cx="1005840" cy="36958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B801F22-637A-4A47-A554-6078CF732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112724" y="4421088"/>
              <a:ext cx="765290" cy="18288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A9FDCB5-2E4D-4EE6-BA42-9928F58E5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93385" y="4701956"/>
              <a:ext cx="884629" cy="27432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144C98F5-D8C9-4805-96C8-2574C4B78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377822" y="4085829"/>
              <a:ext cx="1266430" cy="27432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44C1A2F8-9390-493A-B9A2-12469FA0B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4345670" y="3853728"/>
              <a:ext cx="1426464" cy="182880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3EF3ADAD-6CC7-4D44-929D-F5E456925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6896100" y="4863647"/>
              <a:ext cx="1097280" cy="177120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EB60DC43-2FF0-4DD7-9F72-67868E9ED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912296" y="3703264"/>
              <a:ext cx="1000053" cy="27432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605E9CD-175A-41D0-9906-E29B7862E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924105" y="4641643"/>
              <a:ext cx="640080" cy="45432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F72105-C427-492C-A5F3-7D6BF12EE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>
            <a:xfrm>
              <a:off x="2692528" y="4798122"/>
              <a:ext cx="914400" cy="262949"/>
            </a:xfrm>
            <a:prstGeom prst="rect">
              <a:avLst/>
            </a:prstGeom>
          </p:spPr>
        </p:pic>
        <p:pic>
          <p:nvPicPr>
            <p:cNvPr id="19" name="Picture 18" descr="A picture containing clock, window&#10;&#10;Description automatically generated">
              <a:extLst>
                <a:ext uri="{FF2B5EF4-FFF2-40B4-BE49-F238E27FC236}">
                  <a16:creationId xmlns:a16="http://schemas.microsoft.com/office/drawing/2014/main" id="{8FCE467F-1CFB-4639-9654-B9C1AA609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377144" y="3884439"/>
              <a:ext cx="640080" cy="608186"/>
            </a:xfrm>
            <a:prstGeom prst="rect">
              <a:avLst/>
            </a:prstGeom>
          </p:spPr>
        </p:pic>
        <p:pic>
          <p:nvPicPr>
            <p:cNvPr id="22" name="Picture 21" descr="A drawing of a face&#10;&#10;Description automatically generated">
              <a:extLst>
                <a:ext uri="{FF2B5EF4-FFF2-40B4-BE49-F238E27FC236}">
                  <a16:creationId xmlns:a16="http://schemas.microsoft.com/office/drawing/2014/main" id="{5403A47D-243C-4725-8F19-E1E614497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2699875" y="3805934"/>
              <a:ext cx="548640" cy="49098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C2CF5C1-9C24-4085-81EC-667D07E49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/>
          </p:blipFill>
          <p:spPr>
            <a:xfrm>
              <a:off x="5329373" y="3450474"/>
              <a:ext cx="1097280" cy="18288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664C927-989F-4F60-AE7F-FA9FA679A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rcRect/>
            <a:stretch/>
          </p:blipFill>
          <p:spPr>
            <a:xfrm>
              <a:off x="3226383" y="3656035"/>
              <a:ext cx="1005840" cy="221914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DAF217F-47EF-4DF7-8F5D-FEED280EA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256447" y="3956726"/>
              <a:ext cx="1371600" cy="544199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ECF0D026-1FD0-4323-BDC9-09EB0684C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rcRect/>
            <a:stretch/>
          </p:blipFill>
          <p:spPr>
            <a:xfrm>
              <a:off x="3703320" y="4683306"/>
              <a:ext cx="1097280" cy="250644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35321B6F-39C3-4326-B55D-32E484D5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rcRect/>
            <a:stretch/>
          </p:blipFill>
          <p:spPr>
            <a:xfrm>
              <a:off x="66669" y="3605769"/>
              <a:ext cx="548640" cy="61722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0C7BA97-D575-4F0B-B56D-464BDA62F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rcRect/>
            <a:stretch/>
          </p:blipFill>
          <p:spPr>
            <a:xfrm>
              <a:off x="6933222" y="3464111"/>
              <a:ext cx="914400" cy="22138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53228EDC-1764-4D86-B041-BE95D263F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96DAC541-7B7A-43D3-8B79-37D633B846F1}">
                  <asvg:svgBlip xmlns:asvg="http://schemas.microsoft.com/office/drawing/2016/SVG/main" r:embed="rId52"/>
                </a:ext>
              </a:extLst>
            </a:blip>
            <a:stretch>
              <a:fillRect/>
            </a:stretch>
          </p:blipFill>
          <p:spPr>
            <a:xfrm>
              <a:off x="645373" y="3524647"/>
              <a:ext cx="914400" cy="28817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BA7FAFF-C489-F1F9-D668-15EB04420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rcRect/>
            <a:stretch/>
          </p:blipFill>
          <p:spPr>
            <a:xfrm>
              <a:off x="2362200" y="4476752"/>
              <a:ext cx="1005840" cy="196706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051092B4-6DF7-4285-14DE-2A3702D1A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rcRect/>
            <a:stretch/>
          </p:blipFill>
          <p:spPr>
            <a:xfrm>
              <a:off x="1651209" y="4639159"/>
              <a:ext cx="1005840" cy="345792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0FFAD1C-E3BA-88B2-9B4F-5A464A852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96DAC541-7B7A-43D3-8B79-37D633B846F1}">
                  <asvg:svgBlip xmlns:asvg="http://schemas.microsoft.com/office/drawing/2016/SVG/main" r:embed="rId58"/>
                </a:ext>
              </a:extLst>
            </a:blip>
            <a:stretch>
              <a:fillRect/>
            </a:stretch>
          </p:blipFill>
          <p:spPr>
            <a:xfrm>
              <a:off x="9251426" y="4027999"/>
              <a:ext cx="914400" cy="432262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7E112214-8853-3D2B-AD66-5412DCD16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96DAC541-7B7A-43D3-8B79-37D633B846F1}">
                  <asvg:svgBlip xmlns:asvg="http://schemas.microsoft.com/office/drawing/2016/SVG/main" r:embed="rId60"/>
                </a:ext>
              </a:extLst>
            </a:blip>
            <a:stretch>
              <a:fillRect/>
            </a:stretch>
          </p:blipFill>
          <p:spPr>
            <a:xfrm>
              <a:off x="132098" y="3131777"/>
              <a:ext cx="1097280" cy="352697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403E578F-4CC6-4F75-5877-D6896AD59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p:blipFill>
          <p:spPr>
            <a:xfrm>
              <a:off x="9128011" y="4645572"/>
              <a:ext cx="1097280" cy="255181"/>
            </a:xfrm>
            <a:prstGeom prst="rect">
              <a:avLst/>
            </a:prstGeom>
          </p:spPr>
        </p:pic>
        <p:pic>
          <p:nvPicPr>
            <p:cNvPr id="49" name="Picture 48" descr="A blue and white background with white text&#10;&#10;Description automatically generated">
              <a:extLst>
                <a:ext uri="{FF2B5EF4-FFF2-40B4-BE49-F238E27FC236}">
                  <a16:creationId xmlns:a16="http://schemas.microsoft.com/office/drawing/2014/main" id="{3361413F-D9CF-494E-0F1B-55577264B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4117137" y="4236528"/>
              <a:ext cx="822960" cy="26547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6B75239-1458-C109-45B3-208B913EF94F}"/>
              </a:ext>
            </a:extLst>
          </p:cNvPr>
          <p:cNvGrpSpPr/>
          <p:nvPr/>
        </p:nvGrpSpPr>
        <p:grpSpPr>
          <a:xfrm>
            <a:off x="5862949" y="2724150"/>
            <a:ext cx="3075569" cy="458153"/>
            <a:chOff x="5862949" y="2786799"/>
            <a:chExt cx="3075569" cy="458153"/>
          </a:xfrm>
        </p:grpSpPr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9337CDD5-002A-57E8-E17C-4946EB99D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5862949" y="2847625"/>
              <a:ext cx="1645920" cy="336500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49932C4-DD2F-2AD3-ED7E-0791823E7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7749798" y="2786799"/>
              <a:ext cx="1188720" cy="45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606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COMPRESSION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Choice #1: Entropy Encoding</a:t>
            </a:r>
          </a:p>
          <a:p>
            <a:pPr marL="342900" lvl="1"/>
            <a:r>
              <a:rPr lang="en-US" dirty="0"/>
              <a:t>More common sequences use less bits to encode, less common sequences use more bits to encode.</a:t>
            </a:r>
          </a:p>
          <a:p>
            <a:endParaRPr lang="en-US" sz="1200" dirty="0"/>
          </a:p>
          <a:p>
            <a:r>
              <a:rPr lang="en-US" b="1" dirty="0"/>
              <a:t>Choice #2: Dictionary Encoding</a:t>
            </a:r>
          </a:p>
          <a:p>
            <a:pPr marL="342900" lvl="1"/>
            <a:r>
              <a:rPr lang="en-US" dirty="0"/>
              <a:t>Build a data structure that maps data segments to an identifier. Replace those segments in the original data with a reference to the segments position in the dictionary data structure.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E831DF6F-7754-88CA-B6A4-503246F5BB0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10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BIT-PACKING ENCODING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values for an attribute are always less than the value's declared largest size, store them as smaller data type.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5150E84-2D0C-5A8B-ABF4-2C8BCAD41CD0}"/>
              </a:ext>
            </a:extLst>
          </p:cNvPr>
          <p:cNvGrpSpPr/>
          <p:nvPr/>
        </p:nvGrpSpPr>
        <p:grpSpPr>
          <a:xfrm>
            <a:off x="1702537" y="2876550"/>
            <a:ext cx="2014954" cy="1550758"/>
            <a:chOff x="1447800" y="2876550"/>
            <a:chExt cx="2014954" cy="1550758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1451074" y="3147148"/>
              <a:ext cx="2011680" cy="1280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35" name="TextBox 15"/>
            <p:cNvSpPr txBox="1">
              <a:spLocks noChangeArrowheads="1"/>
            </p:cNvSpPr>
            <p:nvPr/>
          </p:nvSpPr>
          <p:spPr bwMode="auto">
            <a:xfrm>
              <a:off x="1447800" y="2876550"/>
              <a:ext cx="1463040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rPr>
                <a:t>Original Data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44254" y="3243160"/>
            <a:ext cx="731520" cy="1088136"/>
            <a:chOff x="2445092" y="3599806"/>
            <a:chExt cx="731520" cy="1088136"/>
          </a:xfrm>
        </p:grpSpPr>
        <p:sp>
          <p:nvSpPr>
            <p:cNvPr id="45" name="Rectangle 44"/>
            <p:cNvSpPr/>
            <p:nvPr/>
          </p:nvSpPr>
          <p:spPr>
            <a:xfrm>
              <a:off x="2445092" y="3599806"/>
              <a:ext cx="731520" cy="182880"/>
            </a:xfrm>
            <a:prstGeom prst="rect">
              <a:avLst/>
            </a:prstGeom>
            <a:solidFill>
              <a:srgbClr val="44433F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0" rtlCol="0" anchor="ctr" anchorCtr="0"/>
            <a:lstStyle/>
            <a:p>
              <a:pPr algn="ctr">
                <a:lnSpc>
                  <a:spcPct val="70000"/>
                </a:lnSpc>
              </a:pPr>
              <a:r>
                <a:rPr lang="en-US" sz="1200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int64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45092" y="3956921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45092" y="3782686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2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45092" y="4322182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445092" y="4139302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45092" y="4505062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18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FD62D45-6A8C-481C-B3D8-0ABC5E32F5AC}"/>
              </a:ext>
            </a:extLst>
          </p:cNvPr>
          <p:cNvSpPr txBox="1"/>
          <p:nvPr/>
        </p:nvSpPr>
        <p:spPr>
          <a:xfrm>
            <a:off x="381000" y="3510683"/>
            <a:ext cx="1355291" cy="4809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itchFamily="2" charset="0"/>
              </a:rPr>
              <a:t>5 </a:t>
            </a:r>
            <a:r>
              <a:rPr lang="en-US" sz="2000" b="1" i="1" dirty="0">
                <a:solidFill>
                  <a:srgbClr val="EF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64-bits = 320 bits</a:t>
            </a:r>
            <a:endParaRPr lang="en-US" sz="2000" b="1" i="1" dirty="0">
              <a:solidFill>
                <a:srgbClr val="EF3E42"/>
              </a:solidFill>
              <a:latin typeface="Crimson Text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FED018-42FE-4C3E-AA17-9FE23DFCA178}"/>
              </a:ext>
            </a:extLst>
          </p:cNvPr>
          <p:cNvSpPr txBox="1"/>
          <p:nvPr/>
        </p:nvSpPr>
        <p:spPr>
          <a:xfrm>
            <a:off x="7315200" y="3500674"/>
            <a:ext cx="1768664" cy="4809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itchFamily="2" charset="0"/>
              </a:rPr>
              <a:t>(5 </a:t>
            </a:r>
            <a:r>
              <a:rPr lang="en-US" sz="2000" b="1" i="1" dirty="0">
                <a:solidFill>
                  <a:srgbClr val="EF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8-bits)</a:t>
            </a:r>
            <a:br>
              <a:rPr lang="en-US" sz="2000" b="1" i="1" dirty="0">
                <a:solidFill>
                  <a:srgbClr val="EF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EF3E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 bits</a:t>
            </a:r>
            <a:endParaRPr lang="en-US" sz="2000" b="1" i="1" dirty="0">
              <a:solidFill>
                <a:srgbClr val="EF3E42"/>
              </a:solidFill>
              <a:latin typeface="Crimson Text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4DCF56-6946-32B6-93C7-76FC160296F7}"/>
              </a:ext>
            </a:extLst>
          </p:cNvPr>
          <p:cNvGrpSpPr/>
          <p:nvPr/>
        </p:nvGrpSpPr>
        <p:grpSpPr>
          <a:xfrm>
            <a:off x="1982036" y="3243160"/>
            <a:ext cx="1455956" cy="1088136"/>
            <a:chOff x="2445092" y="3599806"/>
            <a:chExt cx="731520" cy="10881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60E8DF-80A2-CDC2-FBC7-8B8799F27171}"/>
                </a:ext>
              </a:extLst>
            </p:cNvPr>
            <p:cNvSpPr/>
            <p:nvPr/>
          </p:nvSpPr>
          <p:spPr>
            <a:xfrm>
              <a:off x="2445092" y="3599806"/>
              <a:ext cx="731520" cy="182880"/>
            </a:xfrm>
            <a:prstGeom prst="rect">
              <a:avLst/>
            </a:prstGeom>
            <a:solidFill>
              <a:srgbClr val="44433F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0" rtlCol="0" anchor="ctr" anchorCtr="0"/>
            <a:lstStyle/>
            <a:p>
              <a:pPr algn="ctr">
                <a:lnSpc>
                  <a:spcPct val="70000"/>
                </a:lnSpc>
              </a:pPr>
              <a:r>
                <a:rPr lang="en-US" sz="1200" dirty="0"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int64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330C3F-D2F2-57E0-C092-856063A4AAE0}"/>
                </a:ext>
              </a:extLst>
            </p:cNvPr>
            <p:cNvSpPr/>
            <p:nvPr/>
          </p:nvSpPr>
          <p:spPr>
            <a:xfrm>
              <a:off x="2445092" y="3956921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0000000000000000000000000000000000000000000000000000000000</a:t>
              </a:r>
              <a:r>
                <a:rPr lang="en-US" sz="7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000011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DF2E2D-25FE-7181-6BED-E99F553AAE1E}"/>
                </a:ext>
              </a:extLst>
            </p:cNvPr>
            <p:cNvSpPr/>
            <p:nvPr/>
          </p:nvSpPr>
          <p:spPr>
            <a:xfrm>
              <a:off x="2445092" y="3782686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0000000000000000000000000000000000000000000000000000000000</a:t>
              </a:r>
              <a:r>
                <a:rPr lang="en-US" sz="7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000010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7AA9B4-C8B3-0C72-CB03-5EDA04078387}"/>
                </a:ext>
              </a:extLst>
            </p:cNvPr>
            <p:cNvSpPr/>
            <p:nvPr/>
          </p:nvSpPr>
          <p:spPr>
            <a:xfrm>
              <a:off x="2445092" y="4322182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0000000000000000000000000000000000000000000000000000000000</a:t>
              </a:r>
              <a:r>
                <a:rPr lang="en-US" sz="7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000110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3F9656-303C-F894-8F11-8EDD8A69CF50}"/>
                </a:ext>
              </a:extLst>
            </p:cNvPr>
            <p:cNvSpPr/>
            <p:nvPr/>
          </p:nvSpPr>
          <p:spPr>
            <a:xfrm>
              <a:off x="2445092" y="4139302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0000000000000000000000000000000000000000000000000000000000</a:t>
              </a:r>
              <a:r>
                <a:rPr lang="en-US" sz="7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011101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ED4D07-9960-055D-75C9-1B2DC730756D}"/>
                </a:ext>
              </a:extLst>
            </p:cNvPr>
            <p:cNvSpPr/>
            <p:nvPr/>
          </p:nvSpPr>
          <p:spPr>
            <a:xfrm>
              <a:off x="2445092" y="4505062"/>
              <a:ext cx="731520" cy="1828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0000000000000000000000000000000000000000000000000000000000</a:t>
              </a:r>
              <a:r>
                <a:rPr lang="en-US" sz="7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010010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1EAF27-6102-DEEE-6634-703B8AEAC151}"/>
              </a:ext>
            </a:extLst>
          </p:cNvPr>
          <p:cNvGrpSpPr/>
          <p:nvPr/>
        </p:nvGrpSpPr>
        <p:grpSpPr>
          <a:xfrm>
            <a:off x="5257800" y="2879229"/>
            <a:ext cx="2014954" cy="1548079"/>
            <a:chOff x="5257800" y="2879229"/>
            <a:chExt cx="2014954" cy="1548079"/>
          </a:xfrm>
        </p:grpSpPr>
        <p:grpSp>
          <p:nvGrpSpPr>
            <p:cNvPr id="51" name="Group 50"/>
            <p:cNvGrpSpPr/>
            <p:nvPr/>
          </p:nvGrpSpPr>
          <p:grpSpPr>
            <a:xfrm>
              <a:off x="5257800" y="2879229"/>
              <a:ext cx="2014954" cy="1548079"/>
              <a:chOff x="3793123" y="3440430"/>
              <a:chExt cx="2014954" cy="1548079"/>
            </a:xfrm>
          </p:grpSpPr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3796397" y="3708349"/>
                <a:ext cx="2011680" cy="12801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u="none" dirty="0">
                  <a:latin typeface="DejaVu Sans Mono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53" name="TextBox 15"/>
              <p:cNvSpPr txBox="1">
                <a:spLocks noChangeArrowheads="1"/>
              </p:cNvSpPr>
              <p:nvPr/>
            </p:nvSpPr>
            <p:spPr bwMode="auto">
              <a:xfrm>
                <a:off x="3793123" y="3440430"/>
                <a:ext cx="1645920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rimson Text" pitchFamily="2" charset="0"/>
                    <a:ea typeface="Crimson Text" pitchFamily="2" charset="0"/>
                  </a:rPr>
                  <a:t>Compressed Data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6A21BF-F5BF-150E-7624-2A3CDDDA80F0}"/>
                </a:ext>
              </a:extLst>
            </p:cNvPr>
            <p:cNvGrpSpPr/>
            <p:nvPr/>
          </p:nvGrpSpPr>
          <p:grpSpPr>
            <a:xfrm>
              <a:off x="5716637" y="3243160"/>
              <a:ext cx="1097281" cy="1088136"/>
              <a:chOff x="2445092" y="3599806"/>
              <a:chExt cx="551310" cy="108813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A3F7C6-2B73-3248-96EF-89555A373DAF}"/>
                  </a:ext>
                </a:extLst>
              </p:cNvPr>
              <p:cNvSpPr/>
              <p:nvPr/>
            </p:nvSpPr>
            <p:spPr>
              <a:xfrm>
                <a:off x="2445092" y="3599806"/>
                <a:ext cx="551310" cy="182880"/>
              </a:xfrm>
              <a:prstGeom prst="rect">
                <a:avLst/>
              </a:prstGeom>
              <a:solidFill>
                <a:srgbClr val="44433F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0" rtlCol="0" anchor="ctr" anchorCtr="0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packed-int8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4D192BC-FADD-001F-D9D2-27BB7285EF5F}"/>
                  </a:ext>
                </a:extLst>
              </p:cNvPr>
              <p:cNvSpPr/>
              <p:nvPr/>
            </p:nvSpPr>
            <p:spPr>
              <a:xfrm>
                <a:off x="2445092" y="3956921"/>
                <a:ext cx="55131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00</a:t>
                </a:r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000011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1743F83-948E-3862-68F5-E37437AA93E9}"/>
                  </a:ext>
                </a:extLst>
              </p:cNvPr>
              <p:cNvSpPr/>
              <p:nvPr/>
            </p:nvSpPr>
            <p:spPr>
              <a:xfrm>
                <a:off x="2445092" y="3782686"/>
                <a:ext cx="55131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00</a:t>
                </a:r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000010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55BAD4A-6176-4FDF-E353-4E665824B6B8}"/>
                  </a:ext>
                </a:extLst>
              </p:cNvPr>
              <p:cNvSpPr/>
              <p:nvPr/>
            </p:nvSpPr>
            <p:spPr>
              <a:xfrm>
                <a:off x="2445092" y="4322182"/>
                <a:ext cx="55131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00</a:t>
                </a:r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000110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791C470-4286-FB55-EBFC-9AA6ED6F35D8}"/>
                  </a:ext>
                </a:extLst>
              </p:cNvPr>
              <p:cNvSpPr/>
              <p:nvPr/>
            </p:nvSpPr>
            <p:spPr>
              <a:xfrm>
                <a:off x="2445092" y="4139302"/>
                <a:ext cx="55131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00</a:t>
                </a:r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011101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FBC5265-A3EB-69F3-2E41-818123F5CEA8}"/>
                  </a:ext>
                </a:extLst>
              </p:cNvPr>
              <p:cNvSpPr/>
              <p:nvPr/>
            </p:nvSpPr>
            <p:spPr>
              <a:xfrm>
                <a:off x="2445092" y="4505062"/>
                <a:ext cx="551310" cy="1828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00</a:t>
                </a:r>
                <a:r>
                  <a:rPr lang="en-US" sz="12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010010</a:t>
                </a:r>
              </a:p>
            </p:txBody>
          </p:sp>
        </p:grpSp>
      </p:grpSp>
      <p:sp>
        <p:nvSpPr>
          <p:cNvPr id="42" name="Right Arrow 32">
            <a:extLst>
              <a:ext uri="{FF2B5EF4-FFF2-40B4-BE49-F238E27FC236}">
                <a16:creationId xmlns:a16="http://schemas.microsoft.com/office/drawing/2014/main" id="{F13D824B-DBD5-3017-AE47-BE4AE9982118}"/>
              </a:ext>
            </a:extLst>
          </p:cNvPr>
          <p:cNvSpPr/>
          <p:nvPr/>
        </p:nvSpPr>
        <p:spPr>
          <a:xfrm>
            <a:off x="4038600" y="3373303"/>
            <a:ext cx="539681" cy="618446"/>
          </a:xfrm>
          <a:prstGeom prst="rightArrow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872F08E0-D32F-1964-2712-1EFDA94419B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48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DATA CHARACTERISTICS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sets tend to have highly </a:t>
            </a:r>
            <a:r>
              <a:rPr lang="en-US" u="sng" dirty="0"/>
              <a:t>skewed</a:t>
            </a:r>
            <a:r>
              <a:rPr lang="en-US" dirty="0"/>
              <a:t> distributions for attribute values.</a:t>
            </a:r>
          </a:p>
          <a:p>
            <a:pPr marL="342900" lvl="1"/>
            <a:r>
              <a:rPr lang="en-US" dirty="0"/>
              <a:t>Example: Zipfian distribution of the </a:t>
            </a:r>
            <a:r>
              <a:rPr lang="en-US" dirty="0">
                <a:hlinkClick r:id="rId3"/>
              </a:rPr>
              <a:t>Brown Corpus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Data sets tend to have high </a:t>
            </a:r>
            <a:r>
              <a:rPr lang="en-US" u="sng" dirty="0"/>
              <a:t>correlation</a:t>
            </a:r>
            <a:r>
              <a:rPr lang="en-US" dirty="0"/>
              <a:t> between attributes of the same tuple.</a:t>
            </a:r>
          </a:p>
          <a:p>
            <a:pPr marL="342900" lvl="1"/>
            <a:r>
              <a:rPr lang="en-US" dirty="0"/>
              <a:t>Example: Zip Code to City, Order Date to Ship Date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AFDB4E19-6C30-B6C3-CCD7-CCDB4A448F6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776902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ENCODING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delta encoding that avoids duplicating common prefixes/suffixes between consecutive tuples. This works best with sorted data.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53086" y="2795761"/>
            <a:ext cx="1466314" cy="1612498"/>
            <a:chOff x="1353086" y="3064271"/>
            <a:chExt cx="1466314" cy="1612498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356360" y="3335649"/>
              <a:ext cx="1463040" cy="1341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31" name="TextBox 15"/>
            <p:cNvSpPr txBox="1">
              <a:spLocks noChangeArrowheads="1"/>
            </p:cNvSpPr>
            <p:nvPr/>
          </p:nvSpPr>
          <p:spPr bwMode="auto">
            <a:xfrm>
              <a:off x="1353086" y="3064271"/>
              <a:ext cx="1463040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itchFamily="2" charset="0"/>
                  <a:ea typeface="Crimson Text" pitchFamily="2" charset="0"/>
                </a:rPr>
                <a:t>Original Data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84960" y="3216860"/>
            <a:ext cx="1005840" cy="1097280"/>
            <a:chOff x="762000" y="3105150"/>
            <a:chExt cx="1005840" cy="1097280"/>
          </a:xfrm>
        </p:grpSpPr>
        <p:sp>
          <p:nvSpPr>
            <p:cNvPr id="8" name="Rectangle 7"/>
            <p:cNvSpPr/>
            <p:nvPr/>
          </p:nvSpPr>
          <p:spPr>
            <a:xfrm>
              <a:off x="762000" y="310515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rob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000" y="337947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robbed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365379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robbing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000" y="3928110"/>
              <a:ext cx="10058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robot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91484" y="2795761"/>
            <a:ext cx="1466316" cy="1612498"/>
            <a:chOff x="3791484" y="3064271"/>
            <a:chExt cx="1466316" cy="1612498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3794760" y="3335649"/>
              <a:ext cx="1463040" cy="1341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36" name="TextBox 15"/>
            <p:cNvSpPr txBox="1">
              <a:spLocks noChangeArrowheads="1"/>
            </p:cNvSpPr>
            <p:nvPr/>
          </p:nvSpPr>
          <p:spPr bwMode="auto">
            <a:xfrm>
              <a:off x="3791484" y="3064271"/>
              <a:ext cx="1463040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itchFamily="2" charset="0"/>
                  <a:ea typeface="Crimson Text" pitchFamily="2" charset="0"/>
                </a:rPr>
                <a:t>Common Prefix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023360" y="3217640"/>
            <a:ext cx="1005840" cy="27432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23360" y="3491960"/>
            <a:ext cx="1005840" cy="27432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rob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23360" y="3766280"/>
            <a:ext cx="1005840" cy="27432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robb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 pitchFamily="49" charset="0"/>
              <a:cs typeface="Consolas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23360" y="4040600"/>
            <a:ext cx="1005840" cy="27432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rob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29885" y="2795761"/>
            <a:ext cx="1645920" cy="1612498"/>
            <a:chOff x="6229885" y="3064271"/>
            <a:chExt cx="1645920" cy="1612498"/>
          </a:xfrm>
        </p:grpSpPr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6233160" y="3335649"/>
              <a:ext cx="1463040" cy="1341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39" name="TextBox 15"/>
            <p:cNvSpPr txBox="1">
              <a:spLocks noChangeArrowheads="1"/>
            </p:cNvSpPr>
            <p:nvPr/>
          </p:nvSpPr>
          <p:spPr bwMode="auto">
            <a:xfrm>
              <a:off x="6229885" y="3064271"/>
              <a:ext cx="1645920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itchFamily="2" charset="0"/>
                  <a:ea typeface="Crimson Text" pitchFamily="2" charset="0"/>
                </a:rPr>
                <a:t>Compressed Data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53200" y="3216860"/>
            <a:ext cx="822960" cy="1097280"/>
            <a:chOff x="6553200" y="3485370"/>
            <a:chExt cx="822960" cy="1097280"/>
          </a:xfrm>
        </p:grpSpPr>
        <p:sp>
          <p:nvSpPr>
            <p:cNvPr id="18" name="Rectangle 17"/>
            <p:cNvSpPr/>
            <p:nvPr/>
          </p:nvSpPr>
          <p:spPr>
            <a:xfrm>
              <a:off x="6827520" y="3485370"/>
              <a:ext cx="5486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rob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27520" y="3759690"/>
              <a:ext cx="5486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bed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27520" y="4034010"/>
              <a:ext cx="5486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ing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27520" y="4308330"/>
              <a:ext cx="54864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ot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53200" y="3485370"/>
              <a:ext cx="2743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53200" y="3759690"/>
              <a:ext cx="2743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53200" y="4034010"/>
              <a:ext cx="2743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53200" y="4308330"/>
              <a:ext cx="274320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443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3</a:t>
              </a:r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3076842" y="3387700"/>
            <a:ext cx="457200" cy="457200"/>
          </a:xfrm>
          <a:prstGeom prst="rightArrow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>
            <a:off x="5515242" y="3387700"/>
            <a:ext cx="457200" cy="457200"/>
          </a:xfrm>
          <a:prstGeom prst="rightArrow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6141720" y="4513040"/>
            <a:ext cx="1454350" cy="344710"/>
            <a:chOff x="6141720" y="4781550"/>
            <a:chExt cx="1454350" cy="344710"/>
          </a:xfrm>
        </p:grpSpPr>
        <p:sp>
          <p:nvSpPr>
            <p:cNvPr id="50" name="TextBox 15"/>
            <p:cNvSpPr txBox="1">
              <a:spLocks noChangeArrowheads="1"/>
            </p:cNvSpPr>
            <p:nvPr/>
          </p:nvSpPr>
          <p:spPr bwMode="auto">
            <a:xfrm>
              <a:off x="6141720" y="4781550"/>
              <a:ext cx="868680" cy="3447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1600" dirty="0">
                  <a:solidFill>
                    <a:srgbClr val="EF3E42"/>
                  </a:solidFill>
                  <a:latin typeface="Crimson Text" pitchFamily="2" charset="0"/>
                  <a:ea typeface="Crimson Text" pitchFamily="2" charset="0"/>
                </a:rPr>
                <a:t>Prefix Length</a:t>
              </a:r>
            </a:p>
          </p:txBody>
        </p:sp>
        <p:sp>
          <p:nvSpPr>
            <p:cNvPr id="51" name="TextBox 15"/>
            <p:cNvSpPr txBox="1">
              <a:spLocks noChangeArrowheads="1"/>
            </p:cNvSpPr>
            <p:nvPr/>
          </p:nvSpPr>
          <p:spPr bwMode="auto">
            <a:xfrm>
              <a:off x="6858000" y="4837795"/>
              <a:ext cx="738070" cy="1723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en-US" sz="1600" dirty="0">
                  <a:solidFill>
                    <a:srgbClr val="EF3E42"/>
                  </a:solidFill>
                  <a:latin typeface="Crimson Text" pitchFamily="2" charset="0"/>
                  <a:ea typeface="Crimson Text" pitchFamily="2" charset="0"/>
                </a:rPr>
                <a:t>Suffix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584960" y="3217640"/>
            <a:ext cx="1005840" cy="274320"/>
          </a:xfrm>
          <a:prstGeom prst="roundRect">
            <a:avLst>
              <a:gd name="adj" fmla="val 3468"/>
            </a:avLst>
          </a:prstGeom>
          <a:noFill/>
          <a:ln w="28575">
            <a:solidFill>
              <a:srgbClr val="EF3E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780539" y="3508648"/>
            <a:ext cx="321006" cy="240944"/>
          </a:xfrm>
          <a:prstGeom prst="roundRect">
            <a:avLst>
              <a:gd name="adj" fmla="val 3468"/>
            </a:avLst>
          </a:prstGeom>
          <a:noFill/>
          <a:ln w="28575">
            <a:solidFill>
              <a:srgbClr val="EF3E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cxnSp>
        <p:nvCxnSpPr>
          <p:cNvPr id="57" name="Straight Arrow Connector 56"/>
          <p:cNvCxnSpPr>
            <a:stCxn id="50" idx="0"/>
            <a:endCxn id="25" idx="2"/>
          </p:cNvCxnSpPr>
          <p:nvPr/>
        </p:nvCxnSpPr>
        <p:spPr>
          <a:xfrm flipV="1">
            <a:off x="6576060" y="4314140"/>
            <a:ext cx="114300" cy="198900"/>
          </a:xfrm>
          <a:prstGeom prst="straightConnector1">
            <a:avLst/>
          </a:prstGeom>
          <a:noFill/>
          <a:ln w="31750" algn="ctr">
            <a:solidFill>
              <a:srgbClr val="EF3E42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8" name="Straight Arrow Connector 57"/>
          <p:cNvCxnSpPr>
            <a:stCxn id="51" idx="0"/>
            <a:endCxn id="21" idx="2"/>
          </p:cNvCxnSpPr>
          <p:nvPr/>
        </p:nvCxnSpPr>
        <p:spPr>
          <a:xfrm flipH="1" flipV="1">
            <a:off x="7101840" y="4314140"/>
            <a:ext cx="125195" cy="255145"/>
          </a:xfrm>
          <a:prstGeom prst="straightConnector1">
            <a:avLst/>
          </a:prstGeom>
          <a:noFill/>
          <a:ln w="31750" algn="ctr">
            <a:solidFill>
              <a:srgbClr val="EF3E42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59" name="Straight Arrow Connector 58"/>
          <p:cNvCxnSpPr>
            <a:stCxn id="10" idx="3"/>
            <a:endCxn id="8" idx="3"/>
          </p:cNvCxnSpPr>
          <p:nvPr/>
        </p:nvCxnSpPr>
        <p:spPr>
          <a:xfrm flipV="1">
            <a:off x="2590800" y="3354020"/>
            <a:ext cx="12700" cy="274320"/>
          </a:xfrm>
          <a:prstGeom prst="bentConnector3">
            <a:avLst>
              <a:gd name="adj1" fmla="val 1800000"/>
            </a:avLst>
          </a:prstGeom>
          <a:noFill/>
          <a:ln w="31750" algn="ctr">
            <a:solidFill>
              <a:srgbClr val="EF3E42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60" name="Straight Arrow Connector 58"/>
          <p:cNvCxnSpPr>
            <a:stCxn id="12" idx="3"/>
            <a:endCxn id="10" idx="3"/>
          </p:cNvCxnSpPr>
          <p:nvPr/>
        </p:nvCxnSpPr>
        <p:spPr>
          <a:xfrm flipV="1">
            <a:off x="2590800" y="3628340"/>
            <a:ext cx="12700" cy="274320"/>
          </a:xfrm>
          <a:prstGeom prst="bentConnector3">
            <a:avLst>
              <a:gd name="adj1" fmla="val 1800000"/>
            </a:avLst>
          </a:prstGeom>
          <a:noFill/>
          <a:ln w="31750" algn="ctr">
            <a:solidFill>
              <a:srgbClr val="EF3E42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63" name="Straight Arrow Connector 58"/>
          <p:cNvCxnSpPr>
            <a:stCxn id="13" idx="3"/>
            <a:endCxn id="12" idx="3"/>
          </p:cNvCxnSpPr>
          <p:nvPr/>
        </p:nvCxnSpPr>
        <p:spPr>
          <a:xfrm flipV="1">
            <a:off x="2590800" y="3902660"/>
            <a:ext cx="12700" cy="274320"/>
          </a:xfrm>
          <a:prstGeom prst="bentConnector3">
            <a:avLst>
              <a:gd name="adj1" fmla="val 1800000"/>
            </a:avLst>
          </a:prstGeom>
          <a:noFill/>
          <a:ln w="31750" algn="ctr">
            <a:solidFill>
              <a:srgbClr val="EF3E42"/>
            </a:solidFill>
            <a:round/>
            <a:headEnd type="none" w="sm" len="sm"/>
            <a:tailEnd type="triangle" w="med" len="med"/>
          </a:ln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FDAFC98-CF9C-430A-83CB-C21DF87D6F11}"/>
              </a:ext>
            </a:extLst>
          </p:cNvPr>
          <p:cNvGrpSpPr/>
          <p:nvPr/>
        </p:nvGrpSpPr>
        <p:grpSpPr>
          <a:xfrm>
            <a:off x="158620" y="3296255"/>
            <a:ext cx="1373842" cy="1253157"/>
            <a:chOff x="158620" y="3296255"/>
            <a:chExt cx="1373842" cy="125315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B757B4-4EB3-4155-934E-448598DEC00D}"/>
                </a:ext>
              </a:extLst>
            </p:cNvPr>
            <p:cNvSpPr txBox="1"/>
            <p:nvPr/>
          </p:nvSpPr>
          <p:spPr>
            <a:xfrm>
              <a:off x="158620" y="3296255"/>
              <a:ext cx="1373842" cy="1750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75000"/>
                </a:lnSpc>
                <a:defRPr sz="1400" b="1" i="1">
                  <a:solidFill>
                    <a:srgbClr val="EF3E42"/>
                  </a:solidFill>
                  <a:latin typeface="Crimson Text" pitchFamily="2" charset="0"/>
                </a:defRPr>
              </a:lvl1pPr>
            </a:lstStyle>
            <a:p>
              <a:r>
                <a:rPr lang="en-US" dirty="0"/>
                <a:t>3 × 8-bits = 24 bits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80BB1B8-0651-4D2D-AA05-BD2DD7071286}"/>
                </a:ext>
              </a:extLst>
            </p:cNvPr>
            <p:cNvSpPr txBox="1"/>
            <p:nvPr/>
          </p:nvSpPr>
          <p:spPr>
            <a:xfrm>
              <a:off x="158620" y="3562610"/>
              <a:ext cx="1373842" cy="1750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75000"/>
                </a:lnSpc>
                <a:defRPr sz="1400" b="1" i="1">
                  <a:solidFill>
                    <a:srgbClr val="EF3E42"/>
                  </a:solidFill>
                  <a:latin typeface="Crimson Text" pitchFamily="2" charset="0"/>
                </a:defRPr>
              </a:lvl1pPr>
            </a:lstStyle>
            <a:p>
              <a:r>
                <a:rPr lang="en-US" dirty="0"/>
                <a:t>6 × 8-bits = 48 bits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BD3C5A5-31B7-4E97-BD77-D42C9D5AF96C}"/>
                </a:ext>
              </a:extLst>
            </p:cNvPr>
            <p:cNvSpPr txBox="1"/>
            <p:nvPr/>
          </p:nvSpPr>
          <p:spPr>
            <a:xfrm>
              <a:off x="158620" y="3828965"/>
              <a:ext cx="1373842" cy="1750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75000"/>
                </a:lnSpc>
                <a:defRPr sz="1400" b="1" i="1">
                  <a:solidFill>
                    <a:srgbClr val="EF3E42"/>
                  </a:solidFill>
                  <a:latin typeface="Crimson Text" pitchFamily="2" charset="0"/>
                </a:defRPr>
              </a:lvl1pPr>
            </a:lstStyle>
            <a:p>
              <a:r>
                <a:rPr lang="en-US" dirty="0"/>
                <a:t>7 × 8-bits = 56 bits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972AEC-CDE8-48CA-B7C4-E81DE89A0FE7}"/>
                </a:ext>
              </a:extLst>
            </p:cNvPr>
            <p:cNvSpPr txBox="1"/>
            <p:nvPr/>
          </p:nvSpPr>
          <p:spPr>
            <a:xfrm>
              <a:off x="158620" y="4095321"/>
              <a:ext cx="1373842" cy="1750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75000"/>
                </a:lnSpc>
                <a:defRPr sz="1400" b="1" i="1">
                  <a:solidFill>
                    <a:srgbClr val="EF3E42"/>
                  </a:solidFill>
                  <a:latin typeface="Crimson Text" pitchFamily="2" charset="0"/>
                </a:defRPr>
              </a:lvl1pPr>
            </a:lstStyle>
            <a:p>
              <a:r>
                <a:rPr lang="en-US" dirty="0"/>
                <a:t>5 × 8-bits = 40 bits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4DD12A-6B97-4259-B8EC-C0A5F342D61E}"/>
                </a:ext>
              </a:extLst>
            </p:cNvPr>
            <p:cNvSpPr txBox="1"/>
            <p:nvPr/>
          </p:nvSpPr>
          <p:spPr>
            <a:xfrm>
              <a:off x="457200" y="4324350"/>
              <a:ext cx="914172" cy="22506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75000"/>
                </a:lnSpc>
                <a:defRPr sz="1400" b="1" i="1">
                  <a:solidFill>
                    <a:srgbClr val="EF3E42"/>
                  </a:solidFill>
                  <a:latin typeface="Crimson Text" pitchFamily="2" charset="0"/>
                </a:defRPr>
              </a:lvl1pPr>
            </a:lstStyle>
            <a:p>
              <a:r>
                <a:rPr lang="en-US" sz="1800" dirty="0"/>
                <a:t>= 168 bits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668ADEB-41FC-41B1-88B4-B764869C648A}"/>
              </a:ext>
            </a:extLst>
          </p:cNvPr>
          <p:cNvGrpSpPr/>
          <p:nvPr/>
        </p:nvGrpSpPr>
        <p:grpSpPr>
          <a:xfrm>
            <a:off x="7771313" y="3296255"/>
            <a:ext cx="1373842" cy="1253157"/>
            <a:chOff x="158620" y="3296255"/>
            <a:chExt cx="1373842" cy="125315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74B3E65-692B-40F0-A730-B98A6D95FF8D}"/>
                </a:ext>
              </a:extLst>
            </p:cNvPr>
            <p:cNvSpPr txBox="1"/>
            <p:nvPr/>
          </p:nvSpPr>
          <p:spPr>
            <a:xfrm>
              <a:off x="158620" y="3296255"/>
              <a:ext cx="1373842" cy="1750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75000"/>
                </a:lnSpc>
                <a:defRPr sz="1400" b="1" i="1">
                  <a:solidFill>
                    <a:srgbClr val="EF3E42"/>
                  </a:solidFill>
                  <a:latin typeface="Crimson Text" pitchFamily="2" charset="0"/>
                </a:defRPr>
              </a:lvl1pPr>
            </a:lstStyle>
            <a:p>
              <a:r>
                <a:rPr lang="en-US" dirty="0"/>
                <a:t>3 × 8-bits = 24 bits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7861507-2587-4797-98D7-DC3C1B373680}"/>
                </a:ext>
              </a:extLst>
            </p:cNvPr>
            <p:cNvSpPr txBox="1"/>
            <p:nvPr/>
          </p:nvSpPr>
          <p:spPr>
            <a:xfrm>
              <a:off x="158620" y="3562610"/>
              <a:ext cx="1373842" cy="1750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75000"/>
                </a:lnSpc>
                <a:defRPr sz="1400" b="1" i="1">
                  <a:solidFill>
                    <a:srgbClr val="EF3E42"/>
                  </a:solidFill>
                  <a:latin typeface="Crimson Text" pitchFamily="2" charset="0"/>
                </a:defRPr>
              </a:lvl1pPr>
            </a:lstStyle>
            <a:p>
              <a:r>
                <a:rPr lang="en-US" dirty="0"/>
                <a:t>3 × 8-bits = 24 bits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5BD74C6-8BAB-440C-B214-B1C8559F7A0C}"/>
                </a:ext>
              </a:extLst>
            </p:cNvPr>
            <p:cNvSpPr txBox="1"/>
            <p:nvPr/>
          </p:nvSpPr>
          <p:spPr>
            <a:xfrm>
              <a:off x="158620" y="3828965"/>
              <a:ext cx="1373842" cy="1750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75000"/>
                </a:lnSpc>
                <a:defRPr sz="1400" b="1" i="1">
                  <a:solidFill>
                    <a:srgbClr val="EF3E42"/>
                  </a:solidFill>
                  <a:latin typeface="Crimson Text" pitchFamily="2" charset="0"/>
                </a:defRPr>
              </a:lvl1pPr>
            </a:lstStyle>
            <a:p>
              <a:r>
                <a:rPr lang="en-US" dirty="0"/>
                <a:t>3 × 8-bits = 24 bits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47EBF8D-4922-45B7-AFFF-71AA2E982DC7}"/>
                </a:ext>
              </a:extLst>
            </p:cNvPr>
            <p:cNvSpPr txBox="1"/>
            <p:nvPr/>
          </p:nvSpPr>
          <p:spPr>
            <a:xfrm>
              <a:off x="158620" y="4095321"/>
              <a:ext cx="1373842" cy="1750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75000"/>
                </a:lnSpc>
                <a:defRPr sz="1400" b="1" i="1">
                  <a:solidFill>
                    <a:srgbClr val="EF3E42"/>
                  </a:solidFill>
                  <a:latin typeface="Crimson Text" pitchFamily="2" charset="0"/>
                </a:defRPr>
              </a:lvl1pPr>
            </a:lstStyle>
            <a:p>
              <a:r>
                <a:rPr lang="en-US" dirty="0"/>
                <a:t>2 × 8-bits = 16 bits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5DD4B4F-D0ED-49AD-9A08-6DB7E4F69A52}"/>
                </a:ext>
              </a:extLst>
            </p:cNvPr>
            <p:cNvSpPr txBox="1"/>
            <p:nvPr/>
          </p:nvSpPr>
          <p:spPr>
            <a:xfrm>
              <a:off x="616907" y="4324350"/>
              <a:ext cx="838200" cy="22506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75000"/>
                </a:lnSpc>
                <a:defRPr sz="1400" b="1" i="1">
                  <a:solidFill>
                    <a:srgbClr val="EF3E42"/>
                  </a:solidFill>
                  <a:latin typeface="Crimson Text" pitchFamily="2" charset="0"/>
                </a:defRPr>
              </a:lvl1pPr>
            </a:lstStyle>
            <a:p>
              <a:r>
                <a:rPr lang="en-US" sz="1800" dirty="0"/>
                <a:t>= 88 bits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D7377CA-5FE1-4508-8715-6F764821A772}"/>
              </a:ext>
            </a:extLst>
          </p:cNvPr>
          <p:cNvSpPr txBox="1"/>
          <p:nvPr/>
        </p:nvSpPr>
        <p:spPr>
          <a:xfrm>
            <a:off x="5889139" y="4862504"/>
            <a:ext cx="1373842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75000"/>
              </a:lnSpc>
              <a:defRPr sz="1400" b="1" i="1">
                <a:solidFill>
                  <a:srgbClr val="EF3E42"/>
                </a:solidFill>
                <a:latin typeface="Crimson Text" pitchFamily="2" charset="0"/>
              </a:defRPr>
            </a:lvl1pPr>
          </a:lstStyle>
          <a:p>
            <a:r>
              <a:rPr lang="en-US" sz="1600" dirty="0"/>
              <a:t>4 × 8-bits = 32 bits</a:t>
            </a:r>
          </a:p>
        </p:txBody>
      </p:sp>
      <p:sp>
        <p:nvSpPr>
          <p:cNvPr id="71" name="Rounded Rectangle 55">
            <a:extLst>
              <a:ext uri="{FF2B5EF4-FFF2-40B4-BE49-F238E27FC236}">
                <a16:creationId xmlns:a16="http://schemas.microsoft.com/office/drawing/2014/main" id="{E9721EC1-52EE-41E3-8F70-254FD5DED63F}"/>
              </a:ext>
            </a:extLst>
          </p:cNvPr>
          <p:cNvSpPr/>
          <p:nvPr/>
        </p:nvSpPr>
        <p:spPr>
          <a:xfrm>
            <a:off x="1725676" y="3784141"/>
            <a:ext cx="429355" cy="240944"/>
          </a:xfrm>
          <a:prstGeom prst="roundRect">
            <a:avLst>
              <a:gd name="adj" fmla="val 3468"/>
            </a:avLst>
          </a:prstGeom>
          <a:noFill/>
          <a:ln w="28575">
            <a:solidFill>
              <a:srgbClr val="EF3E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sp>
        <p:nvSpPr>
          <p:cNvPr id="73" name="Rounded Rectangle 55">
            <a:extLst>
              <a:ext uri="{FF2B5EF4-FFF2-40B4-BE49-F238E27FC236}">
                <a16:creationId xmlns:a16="http://schemas.microsoft.com/office/drawing/2014/main" id="{8D8C9D41-F5EE-4029-AD8E-8B6E1F988951}"/>
              </a:ext>
            </a:extLst>
          </p:cNvPr>
          <p:cNvSpPr/>
          <p:nvPr/>
        </p:nvSpPr>
        <p:spPr>
          <a:xfrm>
            <a:off x="1826665" y="4059635"/>
            <a:ext cx="321006" cy="240944"/>
          </a:xfrm>
          <a:prstGeom prst="roundRect">
            <a:avLst>
              <a:gd name="adj" fmla="val 3468"/>
            </a:avLst>
          </a:prstGeom>
          <a:noFill/>
          <a:ln w="28575">
            <a:solidFill>
              <a:srgbClr val="EF3E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>
              <a:lnSpc>
                <a:spcPct val="80000"/>
              </a:lnSpc>
            </a:pPr>
            <a:endParaRPr lang="en-US" sz="3600" dirty="0">
              <a:solidFill>
                <a:srgbClr val="EF3E42"/>
              </a:solidFill>
              <a:latin typeface="Museo Sans 700" pitchFamily="50" charset="0"/>
            </a:endParaRPr>
          </a:p>
        </p:txBody>
      </p:sp>
      <p:sp>
        <p:nvSpPr>
          <p:cNvPr id="11" name="Slide Number Placeholder 3" descr=" 5">
            <a:extLst>
              <a:ext uri="{FF2B5EF4-FFF2-40B4-BE49-F238E27FC236}">
                <a16:creationId xmlns:a16="http://schemas.microsoft.com/office/drawing/2014/main" id="{08783036-933D-8A55-E920-E21A7B861B4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569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48" grpId="0" animBg="1"/>
      <p:bldP spid="49" grpId="0" animBg="1"/>
      <p:bldP spid="41" grpId="0" animBg="1"/>
      <p:bldP spid="41" grpId="1" animBg="1"/>
      <p:bldP spid="56" grpId="0" animBg="1"/>
      <p:bldP spid="56" grpId="1" animBg="1"/>
      <p:bldP spid="70" grpId="0"/>
      <p:bldP spid="71" grpId="0" animBg="1"/>
      <p:bldP spid="71" grpId="1" animBg="1"/>
      <p:bldP spid="73" grpId="0" animBg="1"/>
      <p:bldP spid="73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DICTIONARY: EXAMPLE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41643" y="1581150"/>
            <a:ext cx="310896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SELECT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*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FROM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users</a:t>
            </a:r>
          </a:p>
          <a:p>
            <a:pPr algn="l">
              <a:lnSpc>
                <a:spcPct val="8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WHERE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name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=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'Andy'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cs typeface="Consolas" pitchFamily="49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749326" y="2571750"/>
            <a:ext cx="1832075" cy="2191618"/>
            <a:chOff x="6229885" y="3064271"/>
            <a:chExt cx="1832075" cy="2191618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233160" y="3335649"/>
              <a:ext cx="1828800" cy="19202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6229885" y="3064271"/>
              <a:ext cx="1645920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itchFamily="2" charset="0"/>
                  <a:ea typeface="Crimson Text" pitchFamily="2" charset="0"/>
                </a:rPr>
                <a:t>Original Data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057400" y="3015062"/>
            <a:ext cx="1215926" cy="2743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name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7400" y="3289382"/>
            <a:ext cx="1215926" cy="27432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Andrea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57400" y="3563702"/>
            <a:ext cx="1215926" cy="27432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Jignesh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57400" y="3838022"/>
            <a:ext cx="1215926" cy="27432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Andy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57400" y="4112342"/>
            <a:ext cx="1215926" cy="27432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Mr.Pickles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DejaVu Sans Mono" pitchFamily="49" charset="0"/>
              <a:cs typeface="Consolas" pitchFamily="49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041165" y="2571750"/>
            <a:ext cx="3112235" cy="2191618"/>
            <a:chOff x="6229885" y="3064271"/>
            <a:chExt cx="3112235" cy="2191618"/>
          </a:xfrm>
        </p:grpSpPr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6233160" y="3335649"/>
              <a:ext cx="3108960" cy="19202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 u="none" dirty="0">
                <a:latin typeface="DejaVu Sans Mono" pitchFamily="49" charset="0"/>
                <a:ea typeface="DejaVu Sans Mono" pitchFamily="49" charset="0"/>
                <a:cs typeface="DejaVu Sans Mono" pitchFamily="49" charset="0"/>
              </a:endParaRPr>
            </a:p>
          </p:txBody>
        </p:sp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6229885" y="3064271"/>
              <a:ext cx="1645920" cy="2769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1800" dirty="0">
                  <a:solidFill>
                    <a:srgbClr val="646464"/>
                  </a:solidFill>
                  <a:latin typeface="Crimson Text" pitchFamily="2" charset="0"/>
                  <a:ea typeface="Crimson Text" pitchFamily="2" charset="0"/>
                </a:rPr>
                <a:t>Compressed Data</a:t>
              </a:r>
            </a:p>
          </p:txBody>
        </p:sp>
      </p:grp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041165" y="1581150"/>
            <a:ext cx="310896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SELECT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*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FROM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users</a:t>
            </a:r>
          </a:p>
          <a:p>
            <a:pPr algn="l">
              <a:lnSpc>
                <a:spcPct val="80000"/>
              </a:lnSpc>
            </a:pP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WHERE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 name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Consolas" pitchFamily="49" charset="0"/>
              </a:rPr>
              <a:t>= 30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4114800" y="3472262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>
            <a:off x="4114800" y="1666482"/>
            <a:ext cx="457200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AA21D-E9FB-6218-C40F-2DE71913AF15}"/>
              </a:ext>
            </a:extLst>
          </p:cNvPr>
          <p:cNvSpPr/>
          <p:nvPr/>
        </p:nvSpPr>
        <p:spPr>
          <a:xfrm>
            <a:off x="2057400" y="4381041"/>
            <a:ext cx="1215926" cy="274320"/>
          </a:xfrm>
          <a:prstGeom prst="rect">
            <a:avLst/>
          </a:prstGeom>
          <a:solidFill>
            <a:schemeClr val="bg1"/>
          </a:solidFill>
          <a:ln>
            <a:solidFill>
              <a:srgbClr val="444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Jignesh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5E52E4-7A50-2DB4-BE52-FD01569EAE0B}"/>
              </a:ext>
            </a:extLst>
          </p:cNvPr>
          <p:cNvGrpSpPr/>
          <p:nvPr/>
        </p:nvGrpSpPr>
        <p:grpSpPr>
          <a:xfrm>
            <a:off x="5239285" y="3015062"/>
            <a:ext cx="2685515" cy="1640299"/>
            <a:chOff x="5239285" y="3015062"/>
            <a:chExt cx="2685515" cy="1640299"/>
          </a:xfrm>
        </p:grpSpPr>
        <p:grpSp>
          <p:nvGrpSpPr>
            <p:cNvPr id="28" name="Group 27"/>
            <p:cNvGrpSpPr/>
            <p:nvPr/>
          </p:nvGrpSpPr>
          <p:grpSpPr>
            <a:xfrm>
              <a:off x="7284720" y="3015062"/>
              <a:ext cx="640080" cy="1371600"/>
              <a:chOff x="1576727" y="3562350"/>
              <a:chExt cx="1005840" cy="13716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76727" y="3562350"/>
                <a:ext cx="1005840" cy="2743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>
                    <a:solidFill>
                      <a:schemeClr val="bg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code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76727" y="383667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576727" y="411099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20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76727" y="438531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30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576727" y="4659630"/>
                <a:ext cx="100584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40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084036" y="3015062"/>
              <a:ext cx="1200685" cy="1371600"/>
              <a:chOff x="1195609" y="3562350"/>
              <a:chExt cx="1320754" cy="13716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195609" y="3562350"/>
                <a:ext cx="1320754" cy="27432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>
                    <a:solidFill>
                      <a:schemeClr val="bg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value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95609" y="383667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Andrea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195609" y="411099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Jignesh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195609" y="438531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Andy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195609" y="4659630"/>
                <a:ext cx="132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Mr.Pickles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7B8D78-7FC0-4FF2-FD6A-98860DBB5E17}"/>
                </a:ext>
              </a:extLst>
            </p:cNvPr>
            <p:cNvGrpSpPr/>
            <p:nvPr/>
          </p:nvGrpSpPr>
          <p:grpSpPr>
            <a:xfrm>
              <a:off x="5239285" y="3015062"/>
              <a:ext cx="640080" cy="1640299"/>
              <a:chOff x="5239285" y="3015062"/>
              <a:chExt cx="640080" cy="164029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239285" y="3015062"/>
                <a:ext cx="640080" cy="27432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i="1" dirty="0">
                    <a:solidFill>
                      <a:schemeClr val="bg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name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239285" y="328938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10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239285" y="356370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20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239285" y="383802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30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239285" y="4112342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40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CD1354-0284-92A1-3831-A62AB4C6C0AE}"/>
                  </a:ext>
                </a:extLst>
              </p:cNvPr>
              <p:cNvSpPr/>
              <p:nvPr/>
            </p:nvSpPr>
            <p:spPr>
              <a:xfrm>
                <a:off x="5239285" y="4381041"/>
                <a:ext cx="640080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443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20</a:t>
                </a:r>
              </a:p>
            </p:txBody>
          </p:sp>
        </p:grpSp>
      </p:grpSp>
      <p:sp>
        <p:nvSpPr>
          <p:cNvPr id="9" name="Left Brace 8">
            <a:extLst>
              <a:ext uri="{FF2B5EF4-FFF2-40B4-BE49-F238E27FC236}">
                <a16:creationId xmlns:a16="http://schemas.microsoft.com/office/drawing/2014/main" id="{D92F8F52-7A57-A228-F1D9-E16D9EC225B8}"/>
              </a:ext>
            </a:extLst>
          </p:cNvPr>
          <p:cNvSpPr/>
          <p:nvPr/>
        </p:nvSpPr>
        <p:spPr>
          <a:xfrm flipH="1">
            <a:off x="8001000" y="3015061"/>
            <a:ext cx="182880" cy="1365979"/>
          </a:xfrm>
          <a:prstGeom prst="leftBrace">
            <a:avLst>
              <a:gd name="adj1" fmla="val 249081"/>
              <a:gd name="adj2" fmla="val 50000"/>
            </a:avLst>
          </a:prstGeom>
          <a:ln w="28575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11A40-346D-A70C-D6BF-DF2E70AA916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68748" y="3537403"/>
            <a:ext cx="1503243" cy="33393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2800" dirty="0">
                <a:solidFill>
                  <a:schemeClr val="accent1"/>
                </a:solidFill>
                <a:latin typeface="Crimson Text" pitchFamily="2" charset="0"/>
                <a:ea typeface="Crimson Text" pitchFamily="2" charset="0"/>
              </a:rPr>
              <a:t>Dictionary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ED8BAABF-5EB0-261A-66E8-016419409F7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082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9" grpId="0" animBg="1"/>
      <p:bldP spid="55" grpId="0" animBg="1"/>
      <p:bldP spid="56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2396164" y="2542584"/>
            <a:ext cx="2638654" cy="13995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205740" bIns="0" anchor="ctr"/>
          <a:lstStyle/>
          <a:p>
            <a:pPr algn="ctr">
              <a:lnSpc>
                <a:spcPct val="75000"/>
              </a:lnSpc>
              <a:buFont typeface="Times New Roman" pitchFamily="16" charset="0"/>
              <a:buNone/>
              <a:defRPr/>
            </a:pPr>
            <a:r>
              <a:rPr lang="en-US" sz="4400" b="1" i="1" dirty="0">
                <a:solidFill>
                  <a:srgbClr val="595959"/>
                </a:solidFill>
              </a:rPr>
              <a:t>OLTP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EAF35-83FE-FD68-E120-2C5A16B7BF74}"/>
              </a:ext>
            </a:extLst>
          </p:cNvPr>
          <p:cNvSpPr/>
          <p:nvPr/>
        </p:nvSpPr>
        <p:spPr bwMode="auto">
          <a:xfrm>
            <a:off x="5034818" y="1142414"/>
            <a:ext cx="2638654" cy="13995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205740" bIns="0" anchor="ctr"/>
          <a:lstStyle/>
          <a:p>
            <a:pPr algn="ctr">
              <a:lnSpc>
                <a:spcPct val="75000"/>
              </a:lnSpc>
              <a:buFont typeface="Times New Roman" pitchFamily="16" charset="0"/>
              <a:buNone/>
              <a:defRPr/>
            </a:pPr>
            <a:r>
              <a:rPr lang="en-US" sz="4400" b="1" i="1" dirty="0">
                <a:solidFill>
                  <a:srgbClr val="595959"/>
                </a:solidFill>
              </a:rPr>
              <a:t>OLAP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493991-B05F-0069-722C-BA49CDC802A5}"/>
              </a:ext>
            </a:extLst>
          </p:cNvPr>
          <p:cNvCxnSpPr>
            <a:cxnSpLocks/>
          </p:cNvCxnSpPr>
          <p:nvPr/>
        </p:nvCxnSpPr>
        <p:spPr>
          <a:xfrm>
            <a:off x="2378867" y="2543770"/>
            <a:ext cx="5212080" cy="0"/>
          </a:xfrm>
          <a:prstGeom prst="line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A4F39D-EFE1-D362-4431-73D94E0B8FF4}"/>
              </a:ext>
            </a:extLst>
          </p:cNvPr>
          <p:cNvCxnSpPr>
            <a:cxnSpLocks/>
          </p:cNvCxnSpPr>
          <p:nvPr/>
        </p:nvCxnSpPr>
        <p:spPr>
          <a:xfrm flipV="1">
            <a:off x="5037533" y="1200150"/>
            <a:ext cx="0" cy="2743200"/>
          </a:xfrm>
          <a:prstGeom prst="line">
            <a:avLst/>
          </a:prstGeom>
          <a:noFill/>
          <a:ln w="12700" algn="ctr">
            <a:solidFill>
              <a:srgbClr val="59595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Database Workloads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378867" y="3943350"/>
            <a:ext cx="146835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20" rIns="0" bIns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Write-Heavy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354486" y="3943350"/>
            <a:ext cx="134171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20" rIns="0" bIns="0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Read-Heavy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530137" y="3596878"/>
            <a:ext cx="8585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91440" bIns="0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Simple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284512" y="1047750"/>
            <a:ext cx="1100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91440" bIns="0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Complex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3810000" y="4486930"/>
            <a:ext cx="2372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EF3E42"/>
                </a:solidFill>
                <a:latin typeface="Lato Black" panose="020F0A02020204030203" pitchFamily="34" charset="0"/>
              </a:defRPr>
            </a:lvl1pPr>
          </a:lstStyle>
          <a:p>
            <a:r>
              <a:rPr lang="en-US" b="1" i="1" dirty="0">
                <a:solidFill>
                  <a:schemeClr val="accent1"/>
                </a:solidFill>
                <a:latin typeface="+mn-lt"/>
              </a:rPr>
              <a:t>Workload Focus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 rot="16200000">
            <a:off x="-938912" y="2453016"/>
            <a:ext cx="3163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1"/>
                </a:solidFill>
              </a:rPr>
              <a:t>Operation Complexity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02CE6D-8C66-39C0-2A86-4F7BC3777B89}"/>
              </a:ext>
            </a:extLst>
          </p:cNvPr>
          <p:cNvSpPr txBox="1"/>
          <p:nvPr/>
        </p:nvSpPr>
        <p:spPr>
          <a:xfrm>
            <a:off x="7619415" y="4804946"/>
            <a:ext cx="1524585" cy="338554"/>
          </a:xfrm>
          <a:prstGeom prst="rect">
            <a:avLst/>
          </a:prstGeom>
          <a:noFill/>
        </p:spPr>
        <p:txBody>
          <a:bodyPr wrap="none" lIns="0" tIns="0" rIns="73152" bIns="182880" rtlCol="0">
            <a:spAutoFit/>
          </a:bodyPr>
          <a:lstStyle>
            <a:defPPr>
              <a:defRPr lang="en-US"/>
            </a:defPPr>
            <a:lvl1pPr lvl="0"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useo Sans 300" panose="02000000000000000000" pitchFamily="50" charset="0"/>
              </a:defRPr>
            </a:lvl1pPr>
          </a:lstStyle>
          <a:p>
            <a:pPr algn="r"/>
            <a:r>
              <a:rPr lang="en-US" dirty="0">
                <a:latin typeface="Lato" panose="020F0502020204030203" pitchFamily="34" charset="0"/>
              </a:rPr>
              <a:t>Source: </a:t>
            </a:r>
            <a:r>
              <a:rPr lang="en-US" dirty="0">
                <a:latin typeface="Lato" panose="020F0502020204030203" pitchFamily="34" charset="0"/>
                <a:hlinkClick r:id="rId3"/>
              </a:rPr>
              <a:t>Mike Stonebraker</a:t>
            </a:r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BDB9DE-A37C-5182-EF0E-6528AE247856}"/>
              </a:ext>
            </a:extLst>
          </p:cNvPr>
          <p:cNvGrpSpPr/>
          <p:nvPr/>
        </p:nvGrpSpPr>
        <p:grpSpPr>
          <a:xfrm>
            <a:off x="7676879" y="981213"/>
            <a:ext cx="1390921" cy="1971537"/>
            <a:chOff x="-1002374" y="1071123"/>
            <a:chExt cx="1390921" cy="1971537"/>
          </a:xfrm>
        </p:grpSpPr>
        <p:pic>
          <p:nvPicPr>
            <p:cNvPr id="4" name="Picture 12">
              <a:hlinkClick r:id="rId4"/>
              <a:extLst>
                <a:ext uri="{FF2B5EF4-FFF2-40B4-BE49-F238E27FC236}">
                  <a16:creationId xmlns:a16="http://schemas.microsoft.com/office/drawing/2014/main" id="{68DF1DFC-0895-5D5D-6E7F-0E6212F71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17" t="12967" r="2998" b="47829"/>
            <a:stretch>
              <a:fillRect/>
            </a:stretch>
          </p:blipFill>
          <p:spPr bwMode="auto">
            <a:xfrm>
              <a:off x="-1002374" y="1071123"/>
              <a:ext cx="1390921" cy="1645920"/>
            </a:xfrm>
            <a:prstGeom prst="rect">
              <a:avLst/>
            </a:prstGeom>
            <a:noFill/>
            <a:ln w="12700">
              <a:solidFill>
                <a:srgbClr val="64646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hlinkClick r:id="rId6"/>
              <a:extLst>
                <a:ext uri="{FF2B5EF4-FFF2-40B4-BE49-F238E27FC236}">
                  <a16:creationId xmlns:a16="http://schemas.microsoft.com/office/drawing/2014/main" id="{4E6D37FE-587B-096E-2B82-850C69BFDA72}"/>
                </a:ext>
              </a:extLst>
            </p:cNvPr>
            <p:cNvSpPr txBox="1"/>
            <p:nvPr/>
          </p:nvSpPr>
          <p:spPr>
            <a:xfrm>
              <a:off x="-799036" y="2734883"/>
              <a:ext cx="98424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Jim Gray</a:t>
              </a:r>
            </a:p>
          </p:txBody>
        </p:sp>
      </p:grp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9179D6A2-BC5F-060F-66A1-6A3492C1CBF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35843" name="Straight Connector 11"/>
          <p:cNvCxnSpPr>
            <a:cxnSpLocks noChangeShapeType="1"/>
          </p:cNvCxnSpPr>
          <p:nvPr/>
        </p:nvCxnSpPr>
        <p:spPr bwMode="auto">
          <a:xfrm>
            <a:off x="2387515" y="1143000"/>
            <a:ext cx="0" cy="2801541"/>
          </a:xfrm>
          <a:prstGeom prst="line">
            <a:avLst/>
          </a:prstGeom>
          <a:noFill/>
          <a:ln w="38100" algn="ctr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4" name="Straight Connector 13"/>
          <p:cNvCxnSpPr>
            <a:cxnSpLocks noChangeShapeType="1"/>
          </p:cNvCxnSpPr>
          <p:nvPr/>
        </p:nvCxnSpPr>
        <p:spPr bwMode="auto">
          <a:xfrm>
            <a:off x="2378867" y="3943350"/>
            <a:ext cx="5317333" cy="0"/>
          </a:xfrm>
          <a:prstGeom prst="line">
            <a:avLst/>
          </a:prstGeom>
          <a:noFill/>
          <a:ln w="38100" algn="ctr">
            <a:solidFill>
              <a:srgbClr val="5959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3676650" y="1887781"/>
            <a:ext cx="2828925" cy="1314450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anchor="b" anchorCtr="0"/>
          <a:lstStyle/>
          <a:p>
            <a:pPr algn="ctr">
              <a:lnSpc>
                <a:spcPct val="75000"/>
              </a:lnSpc>
              <a:buFont typeface="Times New Roman" pitchFamily="16" charset="0"/>
              <a:buNone/>
              <a:defRPr/>
            </a:pPr>
            <a:r>
              <a:rPr lang="en-US" sz="4400" b="1" i="1" dirty="0">
                <a:solidFill>
                  <a:schemeClr val="bg1"/>
                </a:solidFill>
              </a:rPr>
              <a:t>HTAP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B6F6E1D-8768-6312-0C1F-ED52690A64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464310">
            <a:off x="6982198" y="1238677"/>
            <a:ext cx="822960" cy="6217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DICTIONARY: ENCODING / DECODING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dictionary needs to support two operations:</a:t>
            </a:r>
          </a:p>
          <a:p>
            <a:pPr marL="342900" lvl="1"/>
            <a:r>
              <a:rPr lang="en-US" b="1" dirty="0"/>
              <a:t>Encode/Locate:</a:t>
            </a:r>
            <a:r>
              <a:rPr lang="en-US" dirty="0"/>
              <a:t> For a given uncompressed value, convert it into its compressed form.</a:t>
            </a:r>
          </a:p>
          <a:p>
            <a:pPr marL="342900" lvl="1"/>
            <a:r>
              <a:rPr lang="en-US" b="1" dirty="0"/>
              <a:t>Decode/Extract: </a:t>
            </a:r>
            <a:r>
              <a:rPr lang="en-US" dirty="0"/>
              <a:t>For a given compressed value, convert it back into its original form.</a:t>
            </a:r>
          </a:p>
          <a:p>
            <a:pPr marL="342900" lvl="1"/>
            <a:endParaRPr lang="en-US" dirty="0"/>
          </a:p>
          <a:p>
            <a:r>
              <a:rPr lang="en-US" dirty="0"/>
              <a:t>No magic hash function will do this for us.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8B3E3027-B3E3-2F63-779A-D94D6E428B8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537990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DICTIONARY: DATA STRUCTURES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Choice #1: Array</a:t>
            </a:r>
          </a:p>
          <a:p>
            <a:pPr lvl="1"/>
            <a:r>
              <a:rPr lang="en-US" dirty="0"/>
              <a:t>One array of variable length strings and another array with pointers that maps to string offsets.</a:t>
            </a:r>
          </a:p>
          <a:p>
            <a:pPr lvl="1"/>
            <a:r>
              <a:rPr lang="en-US" dirty="0"/>
              <a:t>Expensive to update so only usable in immutable files.</a:t>
            </a:r>
          </a:p>
          <a:p>
            <a:endParaRPr lang="en-US" sz="1200" b="1" dirty="0"/>
          </a:p>
          <a:p>
            <a:r>
              <a:rPr lang="en-US" b="1" dirty="0"/>
              <a:t>Choice #2: Hash Table</a:t>
            </a:r>
          </a:p>
          <a:p>
            <a:pPr marL="342900" lvl="1"/>
            <a:r>
              <a:rPr lang="en-US" dirty="0"/>
              <a:t>Fast and compact.</a:t>
            </a:r>
          </a:p>
          <a:p>
            <a:pPr marL="342900" lvl="1"/>
            <a:r>
              <a:rPr lang="en-US" dirty="0"/>
              <a:t>Unable to support range and prefix queries.</a:t>
            </a:r>
          </a:p>
          <a:p>
            <a:pPr indent="-342900"/>
            <a:endParaRPr lang="en-US" sz="1200" dirty="0"/>
          </a:p>
          <a:p>
            <a:r>
              <a:rPr lang="en-US" b="1" dirty="0"/>
              <a:t>Choice #3: </a:t>
            </a:r>
            <a:r>
              <a:rPr lang="en-US" b="1" dirty="0" err="1"/>
              <a:t>B+Tree</a:t>
            </a:r>
            <a:endParaRPr lang="en-US" b="1" dirty="0"/>
          </a:p>
          <a:p>
            <a:pPr marL="342900" lvl="1"/>
            <a:r>
              <a:rPr lang="en-US" dirty="0"/>
              <a:t>Slower than a hash table and takes more memory.</a:t>
            </a:r>
          </a:p>
          <a:p>
            <a:pPr marL="342900" lvl="1"/>
            <a:r>
              <a:rPr lang="en-US" dirty="0"/>
              <a:t>Can support range and prefix queries.</a:t>
            </a:r>
          </a:p>
          <a:p>
            <a:pPr marL="342900"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Pragmat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524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 flipV="1">
            <a:off x="4931765" y="2161102"/>
            <a:ext cx="249237" cy="210266"/>
          </a:xfrm>
          <a:prstGeom prst="rect">
            <a:avLst/>
          </a:prstGeom>
          <a:noFill/>
          <a:ln w="28575" cap="flat" cmpd="sng" algn="ctr">
            <a:solidFill>
              <a:srgbClr val="FEFFFF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61544" tIns="30772" rIns="61544" bIns="30772" numCol="1" rtlCol="0" anchor="ctr" anchorCtr="0" compatLnSpc="1">
            <a:prstTxWarp prst="textNoShape">
              <a:avLst/>
            </a:prstTxWarp>
          </a:bodyPr>
          <a:lstStyle/>
          <a:p>
            <a:pPr algn="ctr" defTabSz="615437" eaLnBrk="0" hangingPunct="0"/>
            <a:endParaRPr lang="en-US" sz="1875">
              <a:latin typeface="Times New Roman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Wikipedia Example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E19987-C9C7-403D-801B-840878C09AE6}"/>
              </a:ext>
            </a:extLst>
          </p:cNvPr>
          <p:cNvGrpSpPr/>
          <p:nvPr/>
        </p:nvGrpSpPr>
        <p:grpSpPr>
          <a:xfrm>
            <a:off x="2029258" y="3020324"/>
            <a:ext cx="5085484" cy="1837426"/>
            <a:chOff x="2029258" y="2724150"/>
            <a:chExt cx="5085484" cy="18374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2F3B68-66B6-4E79-ACA7-AAEEF37BC6D5}"/>
                </a:ext>
              </a:extLst>
            </p:cNvPr>
            <p:cNvSpPr/>
            <p:nvPr/>
          </p:nvSpPr>
          <p:spPr>
            <a:xfrm>
              <a:off x="2202180" y="3291286"/>
              <a:ext cx="249237" cy="2102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3B90F7-A10E-484C-9E4D-2B797F3A2B91}"/>
                </a:ext>
              </a:extLst>
            </p:cNvPr>
            <p:cNvSpPr/>
            <p:nvPr/>
          </p:nvSpPr>
          <p:spPr>
            <a:xfrm>
              <a:off x="6286499" y="3534440"/>
              <a:ext cx="249237" cy="2102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029258" y="2724150"/>
              <a:ext cx="5085484" cy="18374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0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CREATE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TABLE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revisions (</a:t>
              </a:r>
            </a:p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revID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PRIMARY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KEY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</a:p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userID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REFERENCES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useracct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userID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),  </a:t>
              </a:r>
            </a:p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pageID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REFERENCES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pages (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pageID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),</a:t>
              </a:r>
            </a:p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content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TEXT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</a:p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updated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DATETIME</a:t>
              </a:r>
            </a:p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);</a:t>
              </a:r>
            </a:p>
          </p:txBody>
        </p:sp>
      </p:grpSp>
      <p:cxnSp>
        <p:nvCxnSpPr>
          <p:cNvPr id="12" name="Straight Arrow Connector 6">
            <a:extLst>
              <a:ext uri="{FF2B5EF4-FFF2-40B4-BE49-F238E27FC236}">
                <a16:creationId xmlns:a16="http://schemas.microsoft.com/office/drawing/2014/main" id="{831D500D-AA62-4DE9-92F8-7173F89711E7}"/>
              </a:ext>
            </a:extLst>
          </p:cNvPr>
          <p:cNvCxnSpPr>
            <a:cxnSpLocks/>
            <a:stCxn id="9" idx="1"/>
            <a:endCxn id="16" idx="2"/>
          </p:cNvCxnSpPr>
          <p:nvPr/>
        </p:nvCxnSpPr>
        <p:spPr bwMode="auto">
          <a:xfrm rot="10800000">
            <a:off x="1039020" y="2461309"/>
            <a:ext cx="1163161" cy="123128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21" name="Straight Arrow Connector 6">
            <a:extLst>
              <a:ext uri="{FF2B5EF4-FFF2-40B4-BE49-F238E27FC236}">
                <a16:creationId xmlns:a16="http://schemas.microsoft.com/office/drawing/2014/main" id="{D481361F-05D9-4BD3-A9B6-044FCCA73C07}"/>
              </a:ext>
            </a:extLst>
          </p:cNvPr>
          <p:cNvCxnSpPr>
            <a:cxnSpLocks/>
            <a:stCxn id="19" idx="3"/>
            <a:endCxn id="20" idx="2"/>
          </p:cNvCxnSpPr>
          <p:nvPr/>
        </p:nvCxnSpPr>
        <p:spPr bwMode="auto">
          <a:xfrm flipV="1">
            <a:off x="6535736" y="2738307"/>
            <a:ext cx="1906499" cy="119744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D3A9821-B635-4CBF-BFAE-4EF716BC58CB}"/>
              </a:ext>
            </a:extLst>
          </p:cNvPr>
          <p:cNvGrpSpPr/>
          <p:nvPr/>
        </p:nvGrpSpPr>
        <p:grpSpPr>
          <a:xfrm>
            <a:off x="4726373" y="1122480"/>
            <a:ext cx="3840480" cy="1615827"/>
            <a:chOff x="4966017" y="1129549"/>
            <a:chExt cx="3840480" cy="16158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13A54A-F571-4C48-BAC0-D156B14983E8}"/>
                </a:ext>
              </a:extLst>
            </p:cNvPr>
            <p:cNvSpPr/>
            <p:nvPr/>
          </p:nvSpPr>
          <p:spPr>
            <a:xfrm>
              <a:off x="8557260" y="2535110"/>
              <a:ext cx="249237" cy="2102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966017" y="1129549"/>
              <a:ext cx="3840480" cy="16158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0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CREATE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TABLE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pages (</a:t>
              </a:r>
            </a:p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pageID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PRIMARY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KEY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</a:p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title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VARCHAR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UNIQUE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</a:p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latest </a:t>
              </a: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</a:t>
              </a:r>
              <a:b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⮱REFERENCES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revisions (</a:t>
              </a:r>
              <a:r>
                <a:rPr lang="en-US" sz="18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revID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),</a:t>
              </a:r>
            </a:p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1ED6D7D-38A6-4FD5-8859-2FBB5573DADD}"/>
              </a:ext>
            </a:extLst>
          </p:cNvPr>
          <p:cNvGrpSpPr/>
          <p:nvPr/>
        </p:nvGrpSpPr>
        <p:grpSpPr>
          <a:xfrm>
            <a:off x="914400" y="1122480"/>
            <a:ext cx="3449637" cy="1338828"/>
            <a:chOff x="246063" y="1141104"/>
            <a:chExt cx="3449637" cy="13388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A07C92-2416-404C-AD16-6D4E311314FE}"/>
                </a:ext>
              </a:extLst>
            </p:cNvPr>
            <p:cNvSpPr/>
            <p:nvPr/>
          </p:nvSpPr>
          <p:spPr>
            <a:xfrm>
              <a:off x="246063" y="2269666"/>
              <a:ext cx="249237" cy="2102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46063" y="1141104"/>
              <a:ext cx="3449637" cy="13388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CREATE</a:t>
              </a:r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TABLE</a:t>
              </a:r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useracct</a:t>
              </a:r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</a:t>
              </a:r>
            </a:p>
            <a:p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8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userID</a:t>
              </a:r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</a:t>
              </a:r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PRIMARY</a:t>
              </a:r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KEY</a:t>
              </a:r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</a:p>
            <a:p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r>
                <a:rPr lang="en-US" sz="18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userName</a:t>
              </a:r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VARCHAR</a:t>
              </a:r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UNIQUE</a:t>
              </a:r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</a:p>
            <a:p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⋮</a:t>
              </a:r>
            </a:p>
            <a:p>
              <a:r>
                <a:rPr lang="en-US" sz="18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);</a:t>
              </a:r>
            </a:p>
          </p:txBody>
        </p:sp>
      </p:grpSp>
      <p:cxnSp>
        <p:nvCxnSpPr>
          <p:cNvPr id="18" name="Straight Arrow Connector 6">
            <a:extLst>
              <a:ext uri="{FF2B5EF4-FFF2-40B4-BE49-F238E27FC236}">
                <a16:creationId xmlns:a16="http://schemas.microsoft.com/office/drawing/2014/main" id="{44122A88-17CD-49E2-AE61-EB6FF0DE7050}"/>
              </a:ext>
            </a:extLst>
          </p:cNvPr>
          <p:cNvCxnSpPr>
            <a:cxnSpLocks/>
            <a:stCxn id="24" idx="1"/>
            <a:endCxn id="8" idx="0"/>
          </p:cNvCxnSpPr>
          <p:nvPr/>
        </p:nvCxnSpPr>
        <p:spPr bwMode="auto">
          <a:xfrm rot="10800000" flipV="1">
            <a:off x="4572001" y="2266234"/>
            <a:ext cx="359765" cy="754089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C7A6E296-99A4-D774-F195-C3F8772A580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41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FFDE8-6803-40E7-9D62-7CADB381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95BED-1220-41BB-8320-8F1AB67C0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relational model does </a:t>
            </a:r>
            <a:r>
              <a:rPr lang="en-US" u="sng" dirty="0"/>
              <a:t>not</a:t>
            </a:r>
            <a:r>
              <a:rPr lang="en-US" dirty="0"/>
              <a:t> specify that the DBMS must store all a tuple's attributes together in a single page.</a:t>
            </a:r>
          </a:p>
          <a:p>
            <a:endParaRPr lang="en-US" sz="1200" dirty="0"/>
          </a:p>
          <a:p>
            <a:r>
              <a:rPr lang="en-US" dirty="0"/>
              <a:t>This may </a:t>
            </a:r>
            <a:r>
              <a:rPr lang="en-US" u="sng" dirty="0"/>
              <a:t>not</a:t>
            </a:r>
            <a:r>
              <a:rPr lang="en-US" dirty="0"/>
              <a:t> actually be the best layout for some workloads…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ECBAA8CC-1DC1-848F-82B8-FFB3785C0B8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194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OLTP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On-line Transaction Processing:</a:t>
            </a:r>
          </a:p>
          <a:p>
            <a:pPr lvl="1"/>
            <a:r>
              <a:rPr lang="en-US" dirty="0"/>
              <a:t>Simple queries that read/update a small amount of data that is related to a single entity in the database.</a:t>
            </a:r>
          </a:p>
          <a:p>
            <a:pPr lvl="1"/>
            <a:endParaRPr lang="en-US" dirty="0"/>
          </a:p>
          <a:p>
            <a:r>
              <a:rPr lang="en-US" dirty="0"/>
              <a:t>This is usually the kind of application that people build first.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34000" y="2832321"/>
            <a:ext cx="3474720" cy="10895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useracct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lastLogin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(),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hostname = 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userID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34000" y="4211419"/>
            <a:ext cx="3474720" cy="5909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INTO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revisions</a:t>
            </a:r>
            <a:b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VALUES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800" dirty="0">
                <a:solidFill>
                  <a:schemeClr val="accent1"/>
                </a:solidFill>
              </a:rPr>
              <a:t>?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?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…,</a:t>
            </a:r>
            <a:r>
              <a:rPr lang="en-US" sz="1800" dirty="0">
                <a:solidFill>
                  <a:schemeClr val="accent1"/>
                </a:solidFill>
              </a:rPr>
              <a:t>?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7" name="Text Box 4" hidden="1"/>
          <p:cNvSpPr txBox="1">
            <a:spLocks noChangeArrowheads="1"/>
          </p:cNvSpPr>
          <p:nvPr/>
        </p:nvSpPr>
        <p:spPr bwMode="auto">
          <a:xfrm>
            <a:off x="1793240" y="3629620"/>
            <a:ext cx="3291840" cy="923330"/>
          </a:xfrm>
          <a:prstGeom prst="rect">
            <a:avLst/>
          </a:prstGeom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SELECT</a:t>
            </a:r>
            <a:r>
              <a:rPr lang="en-US" b="0" dirty="0"/>
              <a:t> * </a:t>
            </a:r>
            <a:r>
              <a:rPr lang="en-US" dirty="0"/>
              <a:t>FROM</a:t>
            </a:r>
            <a:r>
              <a:rPr lang="en-US" b="0" dirty="0"/>
              <a:t> </a:t>
            </a:r>
            <a:r>
              <a:rPr lang="en-US" b="0" dirty="0" err="1"/>
              <a:t>useracct</a:t>
            </a:r>
            <a:endParaRPr lang="en-US" b="0" dirty="0"/>
          </a:p>
          <a:p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b="0" dirty="0" err="1"/>
              <a:t>userName</a:t>
            </a:r>
            <a:r>
              <a:rPr lang="en-US" b="0" dirty="0"/>
              <a:t> = </a:t>
            </a:r>
            <a:r>
              <a:rPr lang="en-US" dirty="0">
                <a:solidFill>
                  <a:srgbClr val="F76D6D"/>
                </a:solidFill>
              </a:rPr>
              <a:t>?</a:t>
            </a:r>
          </a:p>
          <a:p>
            <a:r>
              <a:rPr lang="en-US" b="0" dirty="0"/>
              <a:t>   </a:t>
            </a:r>
            <a:r>
              <a:rPr lang="en-US" dirty="0"/>
              <a:t>AND</a:t>
            </a:r>
            <a:r>
              <a:rPr lang="en-US" b="0" dirty="0"/>
              <a:t> </a:t>
            </a:r>
            <a:r>
              <a:rPr lang="en-US" b="0" dirty="0" err="1"/>
              <a:t>userPass</a:t>
            </a:r>
            <a:r>
              <a:rPr lang="en-US" b="0" dirty="0"/>
              <a:t> = </a:t>
            </a:r>
            <a:r>
              <a:rPr lang="en-US" dirty="0">
                <a:solidFill>
                  <a:srgbClr val="F76D6D"/>
                </a:solidFill>
              </a:rPr>
              <a:t>?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34000" y="1176223"/>
            <a:ext cx="3474720" cy="13388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P.*, R.* 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pages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INNER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revisions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P.latest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R.revID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P.pageID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10F84207-E08A-9478-86BA-AB956C8FDAE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9078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68429</TotalTime>
  <Words>4220</Words>
  <Application>Microsoft Macintosh PowerPoint</Application>
  <PresentationFormat>On-screen Show (16:9)</PresentationFormat>
  <Paragraphs>1317</Paragraphs>
  <Slides>61</Slides>
  <Notes>61</Notes>
  <HiddenSlides>14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9" baseType="lpstr">
      <vt:lpstr>ＭＳ Ｐゴシック</vt:lpstr>
      <vt:lpstr>Arial</vt:lpstr>
      <vt:lpstr>Calibri</vt:lpstr>
      <vt:lpstr>Consolas</vt:lpstr>
      <vt:lpstr>Crimson Text</vt:lpstr>
      <vt:lpstr>Crimson Text</vt:lpstr>
      <vt:lpstr>DejaVu Sans Mono</vt:lpstr>
      <vt:lpstr>Gentium Book Basic</vt:lpstr>
      <vt:lpstr>Inconsolata</vt:lpstr>
      <vt:lpstr>Lato</vt:lpstr>
      <vt:lpstr>Lato Black</vt:lpstr>
      <vt:lpstr>Museo Sans 700</vt:lpstr>
      <vt:lpstr>Proxima Nova Bl</vt:lpstr>
      <vt:lpstr>Proxima Nova Rg</vt:lpstr>
      <vt:lpstr>System Font Regular</vt:lpstr>
      <vt:lpstr>Times New Roman</vt:lpstr>
      <vt:lpstr>421-theme</vt:lpstr>
      <vt:lpstr>1_F2024 Theme</vt:lpstr>
      <vt:lpstr>PowerPoint Presentation</vt:lpstr>
      <vt:lpstr>Announcements</vt:lpstr>
      <vt:lpstr>Storage so far</vt:lpstr>
      <vt:lpstr>Today's Agenda</vt:lpstr>
      <vt:lpstr>Database Workloads</vt:lpstr>
      <vt:lpstr>Database Workloads</vt:lpstr>
      <vt:lpstr>Wikipedia Example</vt:lpstr>
      <vt:lpstr>Observation</vt:lpstr>
      <vt:lpstr>OLTP</vt:lpstr>
      <vt:lpstr>OLAP</vt:lpstr>
      <vt:lpstr>Storage Models</vt:lpstr>
      <vt:lpstr>N-ary Storage Model (NSM)</vt:lpstr>
      <vt:lpstr>NSM: Physical Organization</vt:lpstr>
      <vt:lpstr>NSM: OLTP Example</vt:lpstr>
      <vt:lpstr>NSM: OLAP Example</vt:lpstr>
      <vt:lpstr>NSM: SUMMARY</vt:lpstr>
      <vt:lpstr>Decomposition Storage Model (DSM)</vt:lpstr>
      <vt:lpstr>DSM: Physical Organization</vt:lpstr>
      <vt:lpstr>DSM: OLAP Example</vt:lpstr>
      <vt:lpstr>DSM: Tuple Identification</vt:lpstr>
      <vt:lpstr>DSM: Variable-length Data</vt:lpstr>
      <vt:lpstr>Decomposition Storage Model (DSM)</vt:lpstr>
      <vt:lpstr>Observation</vt:lpstr>
      <vt:lpstr>PAX Storage Model</vt:lpstr>
      <vt:lpstr>PAX: Physical Organization</vt:lpstr>
      <vt:lpstr>Observation</vt:lpstr>
      <vt:lpstr>Database Compression</vt:lpstr>
      <vt:lpstr>Compression Granularity</vt:lpstr>
      <vt:lpstr>Naïve Compression</vt:lpstr>
      <vt:lpstr>MySQL InnoDB Compression</vt:lpstr>
      <vt:lpstr>Naïve Compression</vt:lpstr>
      <vt:lpstr>Observation</vt:lpstr>
      <vt:lpstr>Compression Granularity</vt:lpstr>
      <vt:lpstr>Columnar Compression</vt:lpstr>
      <vt:lpstr>Run-length Encoding (RLE)</vt:lpstr>
      <vt:lpstr>Run-length Encoding</vt:lpstr>
      <vt:lpstr>Bit Packing</vt:lpstr>
      <vt:lpstr>Patching / Mostly Encoding</vt:lpstr>
      <vt:lpstr>Bitmap Encoding</vt:lpstr>
      <vt:lpstr>Bitmap Encoding</vt:lpstr>
      <vt:lpstr>Bitmap Encoding: Example</vt:lpstr>
      <vt:lpstr>Delta Encoding</vt:lpstr>
      <vt:lpstr>Dictionary Compression</vt:lpstr>
      <vt:lpstr>Dictionary: Order-preserving</vt:lpstr>
      <vt:lpstr>Order-preserving Encoding</vt:lpstr>
      <vt:lpstr>DICTIONARY: ARRAY</vt:lpstr>
      <vt:lpstr>Conclusion</vt:lpstr>
      <vt:lpstr>Next Class</vt:lpstr>
      <vt:lpstr>BIFURCATED ENVIRONMENT</vt:lpstr>
      <vt:lpstr>MULTI-ATTRIBUTE ENCODING</vt:lpstr>
      <vt:lpstr>DICTIONARY CONSTRUCTION</vt:lpstr>
      <vt:lpstr>DICTIONARY SCOPE</vt:lpstr>
      <vt:lpstr>BIFURCATED ENVIRONMENT</vt:lpstr>
      <vt:lpstr>DSM: SYSTEM HISTORY</vt:lpstr>
      <vt:lpstr>NAÏVE COMPRESSION</vt:lpstr>
      <vt:lpstr>BIT-PACKING ENCODING</vt:lpstr>
      <vt:lpstr>REAL-WORLD DATA CHARACTERISTICS</vt:lpstr>
      <vt:lpstr>INCREMENTAL ENCODING</vt:lpstr>
      <vt:lpstr>DICTIONARY: EXAMPLE</vt:lpstr>
      <vt:lpstr>DICTIONARY: ENCODING / DECODING</vt:lpstr>
      <vt:lpstr>DICTIONARY: DATA STRUCTURES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2024:: Storage Models &amp; Compression</dc:title>
  <dc:creator>Andy Pavlo</dc:creator>
  <cp:keywords>Databases, Carnegie Mellon University</cp:keywords>
  <cp:lastModifiedBy>Benjamin S. Berg</cp:lastModifiedBy>
  <cp:revision>5844</cp:revision>
  <dcterms:created xsi:type="dcterms:W3CDTF">2015-12-22T16:36:30Z</dcterms:created>
  <dcterms:modified xsi:type="dcterms:W3CDTF">2025-09-22T00:14:32Z</dcterms:modified>
</cp:coreProperties>
</file>