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  <p:sldMasterId id="2147483725" r:id="rId2"/>
  </p:sldMasterIdLst>
  <p:notesMasterIdLst>
    <p:notesMasterId r:id="rId75"/>
  </p:notesMasterIdLst>
  <p:sldIdLst>
    <p:sldId id="1989" r:id="rId3"/>
    <p:sldId id="1938" r:id="rId4"/>
    <p:sldId id="1935" r:id="rId5"/>
    <p:sldId id="1991" r:id="rId6"/>
    <p:sldId id="1992" r:id="rId7"/>
    <p:sldId id="630" r:id="rId8"/>
    <p:sldId id="694" r:id="rId9"/>
    <p:sldId id="590" r:id="rId10"/>
    <p:sldId id="713" r:id="rId11"/>
    <p:sldId id="691" r:id="rId12"/>
    <p:sldId id="1931" r:id="rId13"/>
    <p:sldId id="1994" r:id="rId14"/>
    <p:sldId id="714" r:id="rId15"/>
    <p:sldId id="672" r:id="rId16"/>
    <p:sldId id="717" r:id="rId17"/>
    <p:sldId id="671" r:id="rId18"/>
    <p:sldId id="697" r:id="rId19"/>
    <p:sldId id="1960" r:id="rId20"/>
    <p:sldId id="1961" r:id="rId21"/>
    <p:sldId id="1962" r:id="rId22"/>
    <p:sldId id="1965" r:id="rId23"/>
    <p:sldId id="1978" r:id="rId24"/>
    <p:sldId id="1979" r:id="rId25"/>
    <p:sldId id="1980" r:id="rId26"/>
    <p:sldId id="1981" r:id="rId27"/>
    <p:sldId id="1982" r:id="rId28"/>
    <p:sldId id="1983" r:id="rId29"/>
    <p:sldId id="1984" r:id="rId30"/>
    <p:sldId id="698" r:id="rId31"/>
    <p:sldId id="1985" r:id="rId32"/>
    <p:sldId id="1986" r:id="rId33"/>
    <p:sldId id="1939" r:id="rId34"/>
    <p:sldId id="1944" r:id="rId35"/>
    <p:sldId id="1987" r:id="rId36"/>
    <p:sldId id="1953" r:id="rId37"/>
    <p:sldId id="1954" r:id="rId38"/>
    <p:sldId id="1955" r:id="rId39"/>
    <p:sldId id="1988" r:id="rId40"/>
    <p:sldId id="707" r:id="rId41"/>
    <p:sldId id="1927" r:id="rId42"/>
    <p:sldId id="996" r:id="rId43"/>
    <p:sldId id="997" r:id="rId44"/>
    <p:sldId id="998" r:id="rId45"/>
    <p:sldId id="675" r:id="rId46"/>
    <p:sldId id="676" r:id="rId47"/>
    <p:sldId id="310" r:id="rId48"/>
    <p:sldId id="655" r:id="rId49"/>
    <p:sldId id="1990" r:id="rId50"/>
    <p:sldId id="673" r:id="rId51"/>
    <p:sldId id="1002" r:id="rId52"/>
    <p:sldId id="719" r:id="rId53"/>
    <p:sldId id="447" r:id="rId54"/>
    <p:sldId id="1003" r:id="rId55"/>
    <p:sldId id="1000" r:id="rId56"/>
    <p:sldId id="715" r:id="rId57"/>
    <p:sldId id="459" r:id="rId58"/>
    <p:sldId id="1922" r:id="rId59"/>
    <p:sldId id="975" r:id="rId60"/>
    <p:sldId id="1001" r:id="rId61"/>
    <p:sldId id="693" r:id="rId62"/>
    <p:sldId id="1930" r:id="rId63"/>
    <p:sldId id="1936" r:id="rId64"/>
    <p:sldId id="709" r:id="rId65"/>
    <p:sldId id="710" r:id="rId66"/>
    <p:sldId id="711" r:id="rId67"/>
    <p:sldId id="979" r:id="rId68"/>
    <p:sldId id="974" r:id="rId69"/>
    <p:sldId id="499" r:id="rId70"/>
    <p:sldId id="623" r:id="rId71"/>
    <p:sldId id="712" r:id="rId72"/>
    <p:sldId id="999" r:id="rId73"/>
    <p:sldId id="720" r:id="rId7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755B3B8-7F58-478B-A231-0FE90BFAB063}">
          <p14:sldIdLst>
            <p14:sldId id="1989"/>
            <p14:sldId id="1938"/>
            <p14:sldId id="1935"/>
            <p14:sldId id="1991"/>
            <p14:sldId id="1992"/>
            <p14:sldId id="630"/>
            <p14:sldId id="694"/>
            <p14:sldId id="590"/>
          </p14:sldIdLst>
        </p14:section>
        <p14:section name="B-Tree" id="{F7EAEECA-B6FB-4F36-8781-57C4591DF9F8}">
          <p14:sldIdLst>
            <p14:sldId id="713"/>
            <p14:sldId id="691"/>
            <p14:sldId id="1931"/>
            <p14:sldId id="1994"/>
            <p14:sldId id="714"/>
            <p14:sldId id="672"/>
            <p14:sldId id="717"/>
            <p14:sldId id="671"/>
          </p14:sldIdLst>
        </p14:section>
        <p14:section name="B+Tree Insert" id="{B1B815BF-4731-4E9C-B06D-9A67538C1727}">
          <p14:sldIdLst>
            <p14:sldId id="697"/>
            <p14:sldId id="1960"/>
            <p14:sldId id="1961"/>
            <p14:sldId id="1962"/>
            <p14:sldId id="1965"/>
            <p14:sldId id="1978"/>
            <p14:sldId id="1979"/>
            <p14:sldId id="1980"/>
            <p14:sldId id="1981"/>
            <p14:sldId id="1982"/>
            <p14:sldId id="1983"/>
            <p14:sldId id="1984"/>
          </p14:sldIdLst>
        </p14:section>
        <p14:section name="B+Tree Delete" id="{118E0C83-28A1-4779-89A0-0220ABE6D115}">
          <p14:sldIdLst>
            <p14:sldId id="698"/>
            <p14:sldId id="1985"/>
            <p14:sldId id="1986"/>
            <p14:sldId id="1939"/>
            <p14:sldId id="1944"/>
            <p14:sldId id="1987"/>
            <p14:sldId id="1953"/>
            <p14:sldId id="1954"/>
            <p14:sldId id="1955"/>
          </p14:sldIdLst>
        </p14:section>
        <p14:section name="B+Tree Additional Info" id="{4649BA8F-FF9A-4275-B080-3F449C945C92}">
          <p14:sldIdLst>
            <p14:sldId id="1988"/>
            <p14:sldId id="707"/>
            <p14:sldId id="1927"/>
            <p14:sldId id="996"/>
            <p14:sldId id="997"/>
            <p14:sldId id="998"/>
            <p14:sldId id="675"/>
            <p14:sldId id="676"/>
          </p14:sldIdLst>
        </p14:section>
        <p14:section name="Use in a DBMS" id="{421CC097-93B0-4FF1-92AD-F3A738982FF5}">
          <p14:sldIdLst>
            <p14:sldId id="310"/>
            <p14:sldId id="655"/>
            <p14:sldId id="1990"/>
          </p14:sldIdLst>
        </p14:section>
        <p14:section name="Design Choices" id="{74AF84EB-872C-47B2-A483-0300199AB1D0}">
          <p14:sldIdLst>
            <p14:sldId id="673"/>
            <p14:sldId id="1002"/>
            <p14:sldId id="719"/>
            <p14:sldId id="447"/>
            <p14:sldId id="1003"/>
          </p14:sldIdLst>
        </p14:section>
        <p14:section name="Optimizations" id="{D47A6839-A5F7-479B-A679-B7B413E31C23}">
          <p14:sldIdLst>
            <p14:sldId id="1000"/>
            <p14:sldId id="715"/>
            <p14:sldId id="459"/>
            <p14:sldId id="1922"/>
            <p14:sldId id="975"/>
            <p14:sldId id="1001"/>
            <p14:sldId id="693"/>
          </p14:sldIdLst>
        </p14:section>
        <p14:section name="B-Epsilon Trees" id="{C824E36D-CB98-42EF-968E-B80E65B2A5BD}">
          <p14:sldIdLst>
            <p14:sldId id="1930"/>
            <p14:sldId id="1936"/>
          </p14:sldIdLst>
        </p14:section>
        <p14:section name="Additional Index Usage" id="{A958DF33-C76C-4AA6-9A7E-612BDAD0CDF0}">
          <p14:sldIdLst>
            <p14:sldId id="709"/>
            <p14:sldId id="710"/>
            <p14:sldId id="711"/>
            <p14:sldId id="979"/>
            <p14:sldId id="974"/>
          </p14:sldIdLst>
        </p14:section>
        <p14:section name="Conclusion" id="{DEB9626B-B8CD-44DA-BE8F-C04D2D73E369}">
          <p14:sldIdLst>
            <p14:sldId id="499"/>
            <p14:sldId id="623"/>
          </p14:sldIdLst>
        </p14:section>
        <p14:section name="OLD" id="{335E9A87-F5EC-42BF-B538-6D9ECFC3E505}">
          <p14:sldIdLst>
            <p14:sldId id="712"/>
            <p14:sldId id="999"/>
            <p14:sldId id="7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6464"/>
    <a:srgbClr val="D9D9D9"/>
    <a:srgbClr val="EF3E42"/>
    <a:srgbClr val="2C6BD8"/>
    <a:srgbClr val="F76D6D"/>
    <a:srgbClr val="256389"/>
    <a:srgbClr val="474866"/>
    <a:srgbClr val="101010"/>
    <a:srgbClr val="384588"/>
    <a:srgbClr val="716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77075" autoAdjust="0"/>
  </p:normalViewPr>
  <p:slideViewPr>
    <p:cSldViewPr>
      <p:cViewPr>
        <p:scale>
          <a:sx n="127" d="100"/>
          <a:sy n="127" d="100"/>
        </p:scale>
        <p:origin x="256" y="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82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6974"/>
    </p:cViewPr>
  </p:sorterViewPr>
  <p:notesViewPr>
    <p:cSldViewPr>
      <p:cViewPr varScale="1">
        <p:scale>
          <a:sx n="88" d="100"/>
          <a:sy n="88" d="100"/>
        </p:scale>
        <p:origin x="39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30A1-66E6-451E-8A7F-24EDBB733F02}" type="datetimeFigureOut">
              <a:rPr lang="en-US" smtClean="0"/>
              <a:t>9/23/25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2FDE-2E55-4B3D-B7EA-09D0CC1080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8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90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08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75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97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75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79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57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12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13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83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6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6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28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35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64B11-2B02-BE9B-1770-016D07B18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0B7023-E450-0C84-69B8-651818A99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85F45B-5BA7-A117-BFF2-61E5C5824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40560-8EB6-AA8B-8700-9D9138A1B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48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07299-8CB3-C03E-35D5-F935981F3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0F4740-FB61-8B59-87EB-03E426823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EF51DB-0AD6-E82A-34F4-7E5B5AA10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C77F0-73B3-4652-8D11-775A9EA8C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81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08BEB-10E9-F64F-12F0-0142BA93D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010915-BBA0-A755-4E4C-C14837483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89C575-12B8-BF47-F43E-F629F0EC5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8FF86-FB70-4EDD-8B09-33405591A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40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923E3-0BEA-EAA0-9B07-82B0C5EEB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5438C6-6062-9355-0BDC-B2616337D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557904-56DB-F176-6ED9-307E21F97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25337-4ECE-FA90-3CDA-5B640F521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58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20EE3-E54B-C6B3-5635-77630F9E3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140A20-8820-6C9D-9003-AB6A320F17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0C793A-DC03-4F73-68EF-CA7EE8FD1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224D5-5A86-26B0-DABD-6F1E9B0D61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751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F0739-0F24-B76F-24DD-36CA7260A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C9A308-2C35-770C-A0F6-4C5340176F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2DC956-81C1-C351-0D53-394B42963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F4698-0B36-6068-FF7C-40476B24F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724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4FC0E-83E3-A384-E990-4152E3E04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347121-E87C-6F9A-6F46-0F5837E98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AD684C-4102-8E8D-203B-BB9283B4A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A5483-0AA3-7214-D76D-D9F9D7693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057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2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46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842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5757C-117F-2781-D287-1F16AE45E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496A36-4688-F3D6-D01F-5E95B0BC5B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F3BD5-7C91-69E6-77CA-2F4193B47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86FEE-B5A5-7F3D-2652-7B95FDD0F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83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BBA4C-3273-A3C0-F75A-CCFA7D56F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1DB1E-50DF-6846-2754-1708375CF8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99D9A4-F1B3-B4A8-367B-0C004778A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F8741-FB8D-8810-97BA-3F90EDCAC4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3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8BB46-B249-C37A-B9E8-76259E8D3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C963FC-6AC5-E919-3924-0F3491610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A95DCB-15EF-9C1A-0319-428EFEF43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7301E-F259-6661-6172-A7D26D6B7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95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8BB46-B249-C37A-B9E8-76259E8D3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C963FC-6AC5-E919-3924-0F3491610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A95DCB-15EF-9C1A-0319-428EFEF43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7301E-F259-6661-6172-A7D26D6B7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441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C3638-7C86-987D-E040-58E9669C2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0004D5-2F54-FA6F-D31A-DB2CACD79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F94418-4380-023D-A527-0D45287029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09163-4B4C-BB0C-D240-6C5B5A3CC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059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6D1BA-6DCD-9141-C33B-73CE2FB77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C9CA8E-2C2B-400A-8309-F986A108F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6B0737-115C-53AC-DDB6-72A15A699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8C1A2-0C5E-A181-2BC1-7B5F3D050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5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A28A3-CC38-2267-6B3E-992F315E7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E7D24D-BC8B-9451-1A05-5EB6921F37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1B3187-7686-D252-C760-A97119FF0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7D010-3C91-2B2B-2E32-9B0AD939E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7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901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9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396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395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253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373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65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127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250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755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788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210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8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924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337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944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849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219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423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491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132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625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550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96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296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129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74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2558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3493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676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800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656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205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7264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09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3864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0001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0799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0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25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2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b.cs.cmu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MU LOGO" hidden="1">
            <a:extLst>
              <a:ext uri="{FF2B5EF4-FFF2-40B4-BE49-F238E27FC236}">
                <a16:creationId xmlns:a16="http://schemas.microsoft.com/office/drawing/2014/main" id="{A6279927-EE9F-8A29-2CCB-28AAACD5E8C1}"/>
              </a:ext>
            </a:extLst>
          </p:cNvPr>
          <p:cNvGrpSpPr/>
          <p:nvPr/>
        </p:nvGrpSpPr>
        <p:grpSpPr>
          <a:xfrm>
            <a:off x="325636" y="471153"/>
            <a:ext cx="914400" cy="548640"/>
            <a:chOff x="325636" y="760714"/>
            <a:chExt cx="914400" cy="5486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EBE596A-5B25-6A4A-3895-76D6B8649774}"/>
                </a:ext>
              </a:extLst>
            </p:cNvPr>
            <p:cNvSpPr/>
            <p:nvPr/>
          </p:nvSpPr>
          <p:spPr>
            <a:xfrm>
              <a:off x="325636" y="760714"/>
              <a:ext cx="914400" cy="548640"/>
            </a:xfrm>
            <a:prstGeom prst="roundRect">
              <a:avLst>
                <a:gd name="adj" fmla="val 1910"/>
              </a:avLst>
            </a:prstGeom>
            <a:solidFill>
              <a:srgbClr val="C30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pic>
          <p:nvPicPr>
            <p:cNvPr id="34" name="Graphic 33">
              <a:hlinkClick r:id="rId2"/>
              <a:extLst>
                <a:ext uri="{FF2B5EF4-FFF2-40B4-BE49-F238E27FC236}">
                  <a16:creationId xmlns:a16="http://schemas.microsoft.com/office/drawing/2014/main" id="{42BCC96F-C450-CF5C-629F-09937B0D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7076" y="797240"/>
              <a:ext cx="731520" cy="475588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852B086-E288-CBD2-C5C5-DFEC76D96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922" y="240601"/>
            <a:ext cx="3291840" cy="2915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D0993A-BF60-CE79-0F1C-786FEAAE2891}"/>
              </a:ext>
            </a:extLst>
          </p:cNvPr>
          <p:cNvSpPr txBox="1">
            <a:spLocks/>
          </p:cNvSpPr>
          <p:nvPr/>
        </p:nvSpPr>
        <p:spPr>
          <a:xfrm>
            <a:off x="0" y="1790327"/>
            <a:ext cx="9144000" cy="1470025"/>
          </a:xfrm>
          <a:prstGeom prst="rect">
            <a:avLst/>
          </a:prstGeom>
          <a:solidFill>
            <a:srgbClr val="4B9CD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dirty="0">
                <a:solidFill>
                  <a:schemeClr val="bg1"/>
                </a:solidFill>
                <a:effectLst/>
                <a:latin typeface="+mj-lt"/>
              </a:rPr>
              <a:t>COMP 421: Files &amp; Databases</a:t>
            </a:r>
            <a:endParaRPr lang="en-US" sz="44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CDE41B-5E08-2993-AFF2-8F1706E561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3260725"/>
            <a:ext cx="6019800" cy="1063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Lecture Name!</a:t>
            </a:r>
          </a:p>
        </p:txBody>
      </p:sp>
    </p:spTree>
    <p:extLst>
      <p:ext uri="{BB962C8B-B14F-4D97-AF65-F5344CB8AC3E}">
        <p14:creationId xmlns:p14="http://schemas.microsoft.com/office/powerpoint/2010/main" val="337433471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475488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A738A1-3F8B-F678-C69C-FFB31A0D0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5618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880" y="971550"/>
            <a:ext cx="4389120" cy="3657600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F122-5223-8FC2-39AE-F66176D11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7163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415270-53F7-23E6-805D-9160C94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127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707E67-347D-98D8-549D-5A3070895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5640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68C0F3-3232-CB1F-B9FF-BCF5741417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971550"/>
            <a:ext cx="78867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1pPr>
            <a:lvl2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2pPr>
            <a:lvl3pPr marL="9144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3pPr>
            <a:lvl4pPr marL="13716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4pPr>
            <a:lvl5pPr marL="18288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26A410E-1393-BE00-D124-9AC4FEA3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98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E75BC5-5E05-9EB9-A2CF-34ADD0499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9050"/>
            <a:ext cx="9144000" cy="689371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25DEA1-F8C4-6E87-1A5B-8EC9E0A2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499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88E8CE7D-D053-708D-6190-70AECFF14D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06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89371"/>
          </a:xfrm>
          <a:prstGeom prst="rect">
            <a:avLst/>
          </a:prstGeom>
          <a:solidFill>
            <a:srgbClr val="4C9DD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Click to edit Master text styles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Second level</a:t>
            </a:r>
          </a:p>
        </p:txBody>
      </p:sp>
      <p:pic>
        <p:nvPicPr>
          <p:cNvPr id="7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90BB534A-2FFF-458A-936D-5FA907B1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84061F-78F2-C458-0FBD-F39CC26BA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20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spc="0">
          <a:solidFill>
            <a:schemeClr val="bg1"/>
          </a:solidFill>
          <a:latin typeface="+mj-lt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spcBef>
          <a:spcPts val="0"/>
        </a:spcBef>
        <a:buFont typeface="Times New Roman" pitchFamily="18" charset="0"/>
        <a:buChar char="→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346/2015/notes/Blink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cs346/2015/notes/Blink.ppt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citation.cfm?id=2185842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hyperlink" Target="https://www.nowpublishers.com/article/Details/DBS-070" TargetMode="External"/><Relationship Id="rId4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ostgres/postgres/tree/master/src/backend/access/nbtree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-tree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.com/content/www/us/en/docs/intrinsics-guide/index.html#text=_mm_cmpeq_epi32&amp;ig_expand=892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sv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en.wikipedia.org/wiki/Fractal_tree_index" TargetMode="External"/><Relationship Id="rId7" Type="http://schemas.openxmlformats.org/officeDocument/2006/relationships/image" Target="../media/image38.sv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gresql.org/docs/current/indexes-index-only-scans.html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dl.acm.org/citation.cfm?id=319663" TargetMode="External"/><Relationship Id="rId7" Type="http://schemas.openxmlformats.org/officeDocument/2006/relationships/hyperlink" Target="https://dl.acm.org/citation.cfm?doid=356770.35677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dl.acm.org/doi/10.1145/1734663.1734671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jpg"/><Relationship Id="rId9" Type="http://schemas.openxmlformats.org/officeDocument/2006/relationships/hyperlink" Target="https://github.com/postgres/postgres/blob/master/src/backend/access/nbtree/READ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388891-5977-66A4-72D5-F0FD6C5F47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Lecture 7: Indexes, B+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1CC34-BFF0-0192-7157-7DEE0CEB6D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30163"/>
            <a:ext cx="385762" cy="255587"/>
          </a:xfrm>
          <a:prstGeom prst="rect">
            <a:avLst/>
          </a:prstGeom>
        </p:spPr>
        <p:txBody>
          <a:bodyPr/>
          <a:lstStyle/>
          <a:p>
            <a:fld id="{97DD1AB5-42BA-4E8A-BFEE-435884E16AA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CA0895-3413-40BE-84CF-F99F0D37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46F15-4F50-4C07-BC8E-7194EF749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u="sng" dirty="0"/>
              <a:t>B+Tree</a:t>
            </a:r>
            <a:r>
              <a:rPr lang="en-US" dirty="0"/>
              <a:t> is a self-balancing, ordered 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dirty="0"/>
              <a:t>-way tree for searches, sequential access, insertions, and deletions in </a:t>
            </a:r>
            <a:r>
              <a:rPr lang="en-US" b="1" dirty="0">
                <a:solidFill>
                  <a:schemeClr val="accent1"/>
                </a:solidFill>
              </a:rPr>
              <a:t>O(</a:t>
            </a:r>
            <a:r>
              <a:rPr lang="en-US" b="1" dirty="0" err="1">
                <a:solidFill>
                  <a:schemeClr val="accent1"/>
                </a:solidFill>
              </a:rPr>
              <a:t>log</a:t>
            </a:r>
            <a:r>
              <a:rPr lang="en-US" b="1" i="1" baseline="-25000" dirty="0" err="1">
                <a:solidFill>
                  <a:schemeClr val="accent1"/>
                </a:solidFill>
              </a:rPr>
              <a:t>m</a:t>
            </a:r>
            <a:r>
              <a:rPr lang="en-US" b="1" dirty="0">
                <a:solidFill>
                  <a:schemeClr val="accent1"/>
                </a:solidFill>
              </a:rPr>
              <a:t> n)</a:t>
            </a:r>
            <a:r>
              <a:rPr lang="en-US" dirty="0"/>
              <a:t> where </a:t>
            </a:r>
            <a:r>
              <a:rPr lang="en-US" b="1" i="1" dirty="0">
                <a:solidFill>
                  <a:srgbClr val="C00000"/>
                </a:solidFill>
              </a:rPr>
              <a:t>m</a:t>
            </a:r>
            <a:r>
              <a:rPr lang="en-US" dirty="0"/>
              <a:t> is the tree fanout.</a:t>
            </a:r>
          </a:p>
          <a:p>
            <a:pPr lvl="1"/>
            <a:r>
              <a:rPr lang="en-US" dirty="0"/>
              <a:t>It is perfectly balanced (i.e., every leaf node is at the same depth in the tree)</a:t>
            </a:r>
          </a:p>
          <a:p>
            <a:pPr lvl="1"/>
            <a:r>
              <a:rPr lang="en-US" dirty="0"/>
              <a:t>Every node other than the root is at least half-full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m/2-1 ≤ #keys ≤ m-1</a:t>
            </a:r>
          </a:p>
          <a:p>
            <a:pPr lvl="1"/>
            <a:r>
              <a:rPr lang="en-US" dirty="0"/>
              <a:t>Every inner node with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k</a:t>
            </a:r>
            <a:r>
              <a:rPr lang="en-US" dirty="0"/>
              <a:t> keys has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k+1</a:t>
            </a:r>
            <a:r>
              <a:rPr lang="en-US" dirty="0"/>
              <a:t> non-null children.</a:t>
            </a:r>
          </a:p>
          <a:p>
            <a:pPr lvl="1"/>
            <a:r>
              <a:rPr lang="en-US" dirty="0"/>
              <a:t>Optimized for reading/writing large data blocks.</a:t>
            </a:r>
          </a:p>
          <a:p>
            <a:endParaRPr lang="en-US" sz="1200" dirty="0"/>
          </a:p>
          <a:p>
            <a:r>
              <a:rPr lang="en-US" dirty="0"/>
              <a:t>Some real-world implementations relax these properties, but we will ignore that for now…</a:t>
            </a:r>
          </a:p>
          <a:p>
            <a:pPr lvl="1"/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0835A493-27D7-5C87-5CA0-53A532D3D53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83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magnets" hidden="1">
            <a:extLst>
              <a:ext uri="{FF2B5EF4-FFF2-40B4-BE49-F238E27FC236}">
                <a16:creationId xmlns:a16="http://schemas.microsoft.com/office/drawing/2014/main" id="{42F01B9E-AC6C-2F37-99DE-B43EA1FDEB35}"/>
              </a:ext>
            </a:extLst>
          </p:cNvPr>
          <p:cNvGrpSpPr/>
          <p:nvPr/>
        </p:nvGrpSpPr>
        <p:grpSpPr>
          <a:xfrm>
            <a:off x="2162176" y="2167406"/>
            <a:ext cx="4791074" cy="1267761"/>
            <a:chOff x="2162176" y="2167406"/>
            <a:chExt cx="4791074" cy="1267761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8519A485-5FF5-65EB-42BA-E72A79192C61}"/>
                </a:ext>
              </a:extLst>
            </p:cNvPr>
            <p:cNvGrpSpPr/>
            <p:nvPr/>
          </p:nvGrpSpPr>
          <p:grpSpPr>
            <a:xfrm>
              <a:off x="2339817" y="3138956"/>
              <a:ext cx="91440" cy="296211"/>
              <a:chOff x="2339817" y="3162300"/>
              <a:chExt cx="91440" cy="296211"/>
            </a:xfrm>
          </p:grpSpPr>
          <p:sp>
            <p:nvSpPr>
              <p:cNvPr id="38" name="magnet">
                <a:extLst>
                  <a:ext uri="{FF2B5EF4-FFF2-40B4-BE49-F238E27FC236}">
                    <a16:creationId xmlns:a16="http://schemas.microsoft.com/office/drawing/2014/main" id="{74289386-5B61-EF5A-0FB8-5E7C780EB638}"/>
                  </a:ext>
                </a:extLst>
              </p:cNvPr>
              <p:cNvSpPr/>
              <p:nvPr/>
            </p:nvSpPr>
            <p:spPr>
              <a:xfrm>
                <a:off x="2339817" y="336707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39" name="magnet">
                <a:extLst>
                  <a:ext uri="{FF2B5EF4-FFF2-40B4-BE49-F238E27FC236}">
                    <a16:creationId xmlns:a16="http://schemas.microsoft.com/office/drawing/2014/main" id="{EE6C05CF-BF31-987C-1449-BD8A12BCD9F6}"/>
                  </a:ext>
                </a:extLst>
              </p:cNvPr>
              <p:cNvSpPr/>
              <p:nvPr/>
            </p:nvSpPr>
            <p:spPr>
              <a:xfrm>
                <a:off x="2339817" y="316230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54E6FF9-C563-A2D6-83DD-A66602A7D046}"/>
                </a:ext>
              </a:extLst>
            </p:cNvPr>
            <p:cNvGrpSpPr/>
            <p:nvPr/>
          </p:nvGrpSpPr>
          <p:grpSpPr>
            <a:xfrm>
              <a:off x="2809876" y="3138956"/>
              <a:ext cx="91440" cy="296211"/>
              <a:chOff x="2809876" y="3162300"/>
              <a:chExt cx="91440" cy="296211"/>
            </a:xfrm>
          </p:grpSpPr>
          <p:sp>
            <p:nvSpPr>
              <p:cNvPr id="43" name="magnet">
                <a:extLst>
                  <a:ext uri="{FF2B5EF4-FFF2-40B4-BE49-F238E27FC236}">
                    <a16:creationId xmlns:a16="http://schemas.microsoft.com/office/drawing/2014/main" id="{9302CDD8-3358-D8D8-4DE4-B760A68346C2}"/>
                  </a:ext>
                </a:extLst>
              </p:cNvPr>
              <p:cNvSpPr/>
              <p:nvPr/>
            </p:nvSpPr>
            <p:spPr>
              <a:xfrm>
                <a:off x="2809876" y="336707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44" name="magnet">
                <a:extLst>
                  <a:ext uri="{FF2B5EF4-FFF2-40B4-BE49-F238E27FC236}">
                    <a16:creationId xmlns:a16="http://schemas.microsoft.com/office/drawing/2014/main" id="{F9256965-325F-F81D-B965-546A58703269}"/>
                  </a:ext>
                </a:extLst>
              </p:cNvPr>
              <p:cNvSpPr/>
              <p:nvPr/>
            </p:nvSpPr>
            <p:spPr>
              <a:xfrm>
                <a:off x="2809876" y="316230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C2F7EAB-0439-EA73-D30C-7F791F578823}"/>
                </a:ext>
              </a:extLst>
            </p:cNvPr>
            <p:cNvGrpSpPr/>
            <p:nvPr/>
          </p:nvGrpSpPr>
          <p:grpSpPr>
            <a:xfrm>
              <a:off x="4570810" y="3138956"/>
              <a:ext cx="91440" cy="296211"/>
              <a:chOff x="4570810" y="3162300"/>
              <a:chExt cx="91440" cy="296211"/>
            </a:xfrm>
          </p:grpSpPr>
          <p:sp>
            <p:nvSpPr>
              <p:cNvPr id="54" name="magnet">
                <a:extLst>
                  <a:ext uri="{FF2B5EF4-FFF2-40B4-BE49-F238E27FC236}">
                    <a16:creationId xmlns:a16="http://schemas.microsoft.com/office/drawing/2014/main" id="{46DCB1CA-AF42-3980-E215-66FF34199BCD}"/>
                  </a:ext>
                </a:extLst>
              </p:cNvPr>
              <p:cNvSpPr/>
              <p:nvPr/>
            </p:nvSpPr>
            <p:spPr>
              <a:xfrm>
                <a:off x="4570810" y="336707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55" name="magnet">
                <a:extLst>
                  <a:ext uri="{FF2B5EF4-FFF2-40B4-BE49-F238E27FC236}">
                    <a16:creationId xmlns:a16="http://schemas.microsoft.com/office/drawing/2014/main" id="{4F5511A1-33CB-9D00-5B4B-17F20B1B55CE}"/>
                  </a:ext>
                </a:extLst>
              </p:cNvPr>
              <p:cNvSpPr/>
              <p:nvPr/>
            </p:nvSpPr>
            <p:spPr>
              <a:xfrm>
                <a:off x="4570810" y="316230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38B932CB-B907-A761-A5D7-1C3D15BB8100}"/>
                </a:ext>
              </a:extLst>
            </p:cNvPr>
            <p:cNvGrpSpPr/>
            <p:nvPr/>
          </p:nvGrpSpPr>
          <p:grpSpPr>
            <a:xfrm>
              <a:off x="3692367" y="3138956"/>
              <a:ext cx="91440" cy="296211"/>
              <a:chOff x="3692367" y="3162300"/>
              <a:chExt cx="91440" cy="296211"/>
            </a:xfrm>
          </p:grpSpPr>
          <p:sp>
            <p:nvSpPr>
              <p:cNvPr id="57" name="magnet">
                <a:extLst>
                  <a:ext uri="{FF2B5EF4-FFF2-40B4-BE49-F238E27FC236}">
                    <a16:creationId xmlns:a16="http://schemas.microsoft.com/office/drawing/2014/main" id="{29BF1C54-7423-6DBE-4A7C-81312ABEC384}"/>
                  </a:ext>
                </a:extLst>
              </p:cNvPr>
              <p:cNvSpPr/>
              <p:nvPr/>
            </p:nvSpPr>
            <p:spPr>
              <a:xfrm>
                <a:off x="3692367" y="336707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58" name="magnet">
                <a:extLst>
                  <a:ext uri="{FF2B5EF4-FFF2-40B4-BE49-F238E27FC236}">
                    <a16:creationId xmlns:a16="http://schemas.microsoft.com/office/drawing/2014/main" id="{1ECA0345-BCE4-2C8A-6689-59803689F55F}"/>
                  </a:ext>
                </a:extLst>
              </p:cNvPr>
              <p:cNvSpPr/>
              <p:nvPr/>
            </p:nvSpPr>
            <p:spPr>
              <a:xfrm>
                <a:off x="3692367" y="316230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902911D6-415D-5C99-14C3-4123E11C1B95}"/>
                </a:ext>
              </a:extLst>
            </p:cNvPr>
            <p:cNvGrpSpPr/>
            <p:nvPr/>
          </p:nvGrpSpPr>
          <p:grpSpPr>
            <a:xfrm>
              <a:off x="2162176" y="2167406"/>
              <a:ext cx="91440" cy="296211"/>
              <a:chOff x="2162176" y="2190750"/>
              <a:chExt cx="91440" cy="296211"/>
            </a:xfrm>
          </p:grpSpPr>
          <p:sp>
            <p:nvSpPr>
              <p:cNvPr id="68" name="magnet">
                <a:extLst>
                  <a:ext uri="{FF2B5EF4-FFF2-40B4-BE49-F238E27FC236}">
                    <a16:creationId xmlns:a16="http://schemas.microsoft.com/office/drawing/2014/main" id="{0ADF48B9-E47C-6009-053D-D376AD79A191}"/>
                  </a:ext>
                </a:extLst>
              </p:cNvPr>
              <p:cNvSpPr/>
              <p:nvPr/>
            </p:nvSpPr>
            <p:spPr>
              <a:xfrm>
                <a:off x="2162176" y="239552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69" name="magnet">
                <a:extLst>
                  <a:ext uri="{FF2B5EF4-FFF2-40B4-BE49-F238E27FC236}">
                    <a16:creationId xmlns:a16="http://schemas.microsoft.com/office/drawing/2014/main" id="{0E0DA753-4061-E418-4F49-C858909C0517}"/>
                  </a:ext>
                </a:extLst>
              </p:cNvPr>
              <p:cNvSpPr/>
              <p:nvPr/>
            </p:nvSpPr>
            <p:spPr>
              <a:xfrm>
                <a:off x="2162176" y="219075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24C68D8C-82FC-3BA9-B396-15FF9C490846}"/>
                </a:ext>
              </a:extLst>
            </p:cNvPr>
            <p:cNvGrpSpPr/>
            <p:nvPr/>
          </p:nvGrpSpPr>
          <p:grpSpPr>
            <a:xfrm>
              <a:off x="3044667" y="2167406"/>
              <a:ext cx="91440" cy="296211"/>
              <a:chOff x="3044667" y="2190750"/>
              <a:chExt cx="91440" cy="296211"/>
            </a:xfrm>
          </p:grpSpPr>
          <p:sp>
            <p:nvSpPr>
              <p:cNvPr id="71" name="magnet">
                <a:extLst>
                  <a:ext uri="{FF2B5EF4-FFF2-40B4-BE49-F238E27FC236}">
                    <a16:creationId xmlns:a16="http://schemas.microsoft.com/office/drawing/2014/main" id="{F2FA47EA-B0C9-608D-9258-754FF5AA5F84}"/>
                  </a:ext>
                </a:extLst>
              </p:cNvPr>
              <p:cNvSpPr/>
              <p:nvPr/>
            </p:nvSpPr>
            <p:spPr>
              <a:xfrm>
                <a:off x="3044667" y="239552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72" name="magnet">
                <a:extLst>
                  <a:ext uri="{FF2B5EF4-FFF2-40B4-BE49-F238E27FC236}">
                    <a16:creationId xmlns:a16="http://schemas.microsoft.com/office/drawing/2014/main" id="{507B8BE0-6DAE-A4F0-C36C-EEA1094721E6}"/>
                  </a:ext>
                </a:extLst>
              </p:cNvPr>
              <p:cNvSpPr/>
              <p:nvPr/>
            </p:nvSpPr>
            <p:spPr>
              <a:xfrm>
                <a:off x="3044667" y="219075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7D6E23BB-23CA-B754-5775-9077B52F4D15}"/>
                </a:ext>
              </a:extLst>
            </p:cNvPr>
            <p:cNvGrpSpPr/>
            <p:nvPr/>
          </p:nvGrpSpPr>
          <p:grpSpPr>
            <a:xfrm>
              <a:off x="5452110" y="3138956"/>
              <a:ext cx="91440" cy="296211"/>
              <a:chOff x="5452110" y="3162300"/>
              <a:chExt cx="91440" cy="296211"/>
            </a:xfrm>
          </p:grpSpPr>
          <p:sp>
            <p:nvSpPr>
              <p:cNvPr id="77" name="magnet">
                <a:extLst>
                  <a:ext uri="{FF2B5EF4-FFF2-40B4-BE49-F238E27FC236}">
                    <a16:creationId xmlns:a16="http://schemas.microsoft.com/office/drawing/2014/main" id="{432449C1-EDAE-95AC-77A0-053FFA8023C2}"/>
                  </a:ext>
                </a:extLst>
              </p:cNvPr>
              <p:cNvSpPr/>
              <p:nvPr/>
            </p:nvSpPr>
            <p:spPr>
              <a:xfrm>
                <a:off x="5452110" y="336707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78" name="magnet">
                <a:extLst>
                  <a:ext uri="{FF2B5EF4-FFF2-40B4-BE49-F238E27FC236}">
                    <a16:creationId xmlns:a16="http://schemas.microsoft.com/office/drawing/2014/main" id="{2074E368-6F99-69DF-1654-9C7640F2440D}"/>
                  </a:ext>
                </a:extLst>
              </p:cNvPr>
              <p:cNvSpPr/>
              <p:nvPr/>
            </p:nvSpPr>
            <p:spPr>
              <a:xfrm>
                <a:off x="5452110" y="316230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D5ADB233-5474-D600-F7CD-F45CEFD1605A}"/>
                </a:ext>
              </a:extLst>
            </p:cNvPr>
            <p:cNvGrpSpPr/>
            <p:nvPr/>
          </p:nvGrpSpPr>
          <p:grpSpPr>
            <a:xfrm>
              <a:off x="5275660" y="2167406"/>
              <a:ext cx="91440" cy="296211"/>
              <a:chOff x="5275660" y="2190750"/>
              <a:chExt cx="91440" cy="296211"/>
            </a:xfrm>
          </p:grpSpPr>
          <p:sp>
            <p:nvSpPr>
              <p:cNvPr id="80" name="magnet">
                <a:extLst>
                  <a:ext uri="{FF2B5EF4-FFF2-40B4-BE49-F238E27FC236}">
                    <a16:creationId xmlns:a16="http://schemas.microsoft.com/office/drawing/2014/main" id="{8D8DF30E-83C3-31CE-108A-5CDBCDC3C506}"/>
                  </a:ext>
                </a:extLst>
              </p:cNvPr>
              <p:cNvSpPr/>
              <p:nvPr/>
            </p:nvSpPr>
            <p:spPr>
              <a:xfrm>
                <a:off x="5275660" y="239552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81" name="magnet">
                <a:extLst>
                  <a:ext uri="{FF2B5EF4-FFF2-40B4-BE49-F238E27FC236}">
                    <a16:creationId xmlns:a16="http://schemas.microsoft.com/office/drawing/2014/main" id="{769A726B-5A33-1BC7-CD05-800F345BAC05}"/>
                  </a:ext>
                </a:extLst>
              </p:cNvPr>
              <p:cNvSpPr/>
              <p:nvPr/>
            </p:nvSpPr>
            <p:spPr>
              <a:xfrm>
                <a:off x="5275660" y="219075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1C56FA1B-0DFB-F4A2-2811-0D5B302CC3FA}"/>
                </a:ext>
              </a:extLst>
            </p:cNvPr>
            <p:cNvGrpSpPr/>
            <p:nvPr/>
          </p:nvGrpSpPr>
          <p:grpSpPr>
            <a:xfrm>
              <a:off x="6156960" y="2167406"/>
              <a:ext cx="91440" cy="296211"/>
              <a:chOff x="6156960" y="2190750"/>
              <a:chExt cx="91440" cy="296211"/>
            </a:xfrm>
          </p:grpSpPr>
          <p:sp>
            <p:nvSpPr>
              <p:cNvPr id="83" name="magnet">
                <a:extLst>
                  <a:ext uri="{FF2B5EF4-FFF2-40B4-BE49-F238E27FC236}">
                    <a16:creationId xmlns:a16="http://schemas.microsoft.com/office/drawing/2014/main" id="{2460717A-E8DB-A52D-A830-270177618244}"/>
                  </a:ext>
                </a:extLst>
              </p:cNvPr>
              <p:cNvSpPr/>
              <p:nvPr/>
            </p:nvSpPr>
            <p:spPr>
              <a:xfrm>
                <a:off x="6156960" y="239552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84" name="magnet">
                <a:extLst>
                  <a:ext uri="{FF2B5EF4-FFF2-40B4-BE49-F238E27FC236}">
                    <a16:creationId xmlns:a16="http://schemas.microsoft.com/office/drawing/2014/main" id="{E7579020-553F-4712-B9CD-6B457068D5D5}"/>
                  </a:ext>
                </a:extLst>
              </p:cNvPr>
              <p:cNvSpPr/>
              <p:nvPr/>
            </p:nvSpPr>
            <p:spPr>
              <a:xfrm>
                <a:off x="6156960" y="219075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5078BBFF-E4BF-CA30-A3C6-88BBBFD7D118}"/>
                </a:ext>
              </a:extLst>
            </p:cNvPr>
            <p:cNvGrpSpPr/>
            <p:nvPr/>
          </p:nvGrpSpPr>
          <p:grpSpPr>
            <a:xfrm>
              <a:off x="5980510" y="3138956"/>
              <a:ext cx="91440" cy="296211"/>
              <a:chOff x="5980510" y="3162300"/>
              <a:chExt cx="91440" cy="296211"/>
            </a:xfrm>
          </p:grpSpPr>
          <p:sp>
            <p:nvSpPr>
              <p:cNvPr id="86" name="magnet">
                <a:extLst>
                  <a:ext uri="{FF2B5EF4-FFF2-40B4-BE49-F238E27FC236}">
                    <a16:creationId xmlns:a16="http://schemas.microsoft.com/office/drawing/2014/main" id="{0C610203-C759-6922-7643-B81159E58785}"/>
                  </a:ext>
                </a:extLst>
              </p:cNvPr>
              <p:cNvSpPr/>
              <p:nvPr/>
            </p:nvSpPr>
            <p:spPr>
              <a:xfrm>
                <a:off x="5980510" y="336707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87" name="magnet">
                <a:extLst>
                  <a:ext uri="{FF2B5EF4-FFF2-40B4-BE49-F238E27FC236}">
                    <a16:creationId xmlns:a16="http://schemas.microsoft.com/office/drawing/2014/main" id="{6EDDB81D-682C-6181-0B84-417349D51413}"/>
                  </a:ext>
                </a:extLst>
              </p:cNvPr>
              <p:cNvSpPr/>
              <p:nvPr/>
            </p:nvSpPr>
            <p:spPr>
              <a:xfrm>
                <a:off x="5980510" y="316230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4987B8A6-F3D6-8736-5CDE-3742EA4D380F}"/>
                </a:ext>
              </a:extLst>
            </p:cNvPr>
            <p:cNvGrpSpPr/>
            <p:nvPr/>
          </p:nvGrpSpPr>
          <p:grpSpPr>
            <a:xfrm>
              <a:off x="6861810" y="3138956"/>
              <a:ext cx="91440" cy="296211"/>
              <a:chOff x="6861810" y="3162300"/>
              <a:chExt cx="91440" cy="296211"/>
            </a:xfrm>
          </p:grpSpPr>
          <p:sp>
            <p:nvSpPr>
              <p:cNvPr id="89" name="magnet">
                <a:extLst>
                  <a:ext uri="{FF2B5EF4-FFF2-40B4-BE49-F238E27FC236}">
                    <a16:creationId xmlns:a16="http://schemas.microsoft.com/office/drawing/2014/main" id="{3D65F168-0240-BD4D-294C-C1EB8A3BB237}"/>
                  </a:ext>
                </a:extLst>
              </p:cNvPr>
              <p:cNvSpPr/>
              <p:nvPr/>
            </p:nvSpPr>
            <p:spPr>
              <a:xfrm>
                <a:off x="6861810" y="336707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90" name="magnet">
                <a:extLst>
                  <a:ext uri="{FF2B5EF4-FFF2-40B4-BE49-F238E27FC236}">
                    <a16:creationId xmlns:a16="http://schemas.microsoft.com/office/drawing/2014/main" id="{31B66E50-8620-4AC5-77F1-CAEAD59ACD1E}"/>
                  </a:ext>
                </a:extLst>
              </p:cNvPr>
              <p:cNvSpPr/>
              <p:nvPr/>
            </p:nvSpPr>
            <p:spPr>
              <a:xfrm>
                <a:off x="6861810" y="316230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sp>
        <p:nvSpPr>
          <p:cNvPr id="24" name="Right Arrow 6">
            <a:extLst>
              <a:ext uri="{FF2B5EF4-FFF2-40B4-BE49-F238E27FC236}">
                <a16:creationId xmlns:a16="http://schemas.microsoft.com/office/drawing/2014/main" id="{FF4B8E12-7805-B376-56A0-7FF468D8F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6" y="3509551"/>
            <a:ext cx="5532598" cy="614774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 u="none" dirty="0">
                <a:solidFill>
                  <a:schemeClr val="bg1"/>
                </a:solidFill>
                <a:latin typeface="Crimson Text" panose="02000503000000000000" pitchFamily="2" charset="0"/>
              </a:rPr>
              <a:t>Index Key(s) </a:t>
            </a:r>
            <a:r>
              <a:rPr lang="en-US" altLang="en-US" sz="2000" b="1" i="1" u="none" dirty="0" err="1">
                <a:solidFill>
                  <a:schemeClr val="bg1"/>
                </a:solidFill>
                <a:latin typeface="Crimson Text" panose="02000503000000000000" pitchFamily="2" charset="0"/>
              </a:rPr>
              <a:t>Low→High</a:t>
            </a:r>
            <a:endParaRPr lang="en-US" altLang="en-US" sz="2000" b="1" i="1" u="none" dirty="0">
              <a:solidFill>
                <a:schemeClr val="bg1"/>
              </a:solidFill>
              <a:latin typeface="Crimson Text" panose="02000503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9F76E-FCDA-DBAC-A1CE-3A44720A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Example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D84C17-3B8F-EF91-94D0-0BA0F342C7F8}"/>
              </a:ext>
            </a:extLst>
          </p:cNvPr>
          <p:cNvGrpSpPr/>
          <p:nvPr/>
        </p:nvGrpSpPr>
        <p:grpSpPr>
          <a:xfrm>
            <a:off x="2422328" y="1534461"/>
            <a:ext cx="3112888" cy="609600"/>
            <a:chOff x="2422328" y="1534461"/>
            <a:chExt cx="3112888" cy="609600"/>
          </a:xfrm>
        </p:grpSpPr>
        <p:cxnSp>
          <p:nvCxnSpPr>
            <p:cNvPr id="3" name="AutoShape 14">
              <a:extLst>
                <a:ext uri="{FF2B5EF4-FFF2-40B4-BE49-F238E27FC236}">
                  <a16:creationId xmlns:a16="http://schemas.microsoft.com/office/drawing/2014/main" id="{130A8D5E-7B37-6520-F77B-2D4332143210}"/>
                </a:ext>
              </a:extLst>
            </p:cNvPr>
            <p:cNvCxnSpPr>
              <a:cxnSpLocks noChangeShapeType="1"/>
              <a:endCxn id="31" idx="0"/>
            </p:cNvCxnSpPr>
            <p:nvPr/>
          </p:nvCxnSpPr>
          <p:spPr bwMode="auto">
            <a:xfrm flipH="1">
              <a:off x="2422328" y="1548749"/>
              <a:ext cx="1431726" cy="595312"/>
            </a:xfrm>
            <a:prstGeom prst="straightConnector1">
              <a:avLst/>
            </a:prstGeom>
            <a:noFill/>
            <a:ln w="28575">
              <a:solidFill>
                <a:srgbClr val="6464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" name="AutoShape 14">
              <a:extLst>
                <a:ext uri="{FF2B5EF4-FFF2-40B4-BE49-F238E27FC236}">
                  <a16:creationId xmlns:a16="http://schemas.microsoft.com/office/drawing/2014/main" id="{005AFEDA-5060-5CF1-B0FF-3990D3DDA1E6}"/>
                </a:ext>
              </a:extLst>
            </p:cNvPr>
            <p:cNvCxnSpPr>
              <a:cxnSpLocks noChangeShapeType="1"/>
              <a:endCxn id="28" idx="0"/>
            </p:cNvCxnSpPr>
            <p:nvPr/>
          </p:nvCxnSpPr>
          <p:spPr bwMode="auto">
            <a:xfrm>
              <a:off x="4267200" y="1534461"/>
              <a:ext cx="1268016" cy="609600"/>
            </a:xfrm>
            <a:prstGeom prst="straightConnector1">
              <a:avLst/>
            </a:prstGeom>
            <a:noFill/>
            <a:ln w="28575">
              <a:solidFill>
                <a:srgbClr val="6464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BCA27D-FE59-C059-2395-7F7ECFB05A87}"/>
              </a:ext>
            </a:extLst>
          </p:cNvPr>
          <p:cNvGrpSpPr/>
          <p:nvPr/>
        </p:nvGrpSpPr>
        <p:grpSpPr>
          <a:xfrm>
            <a:off x="1717478" y="2440527"/>
            <a:ext cx="4522588" cy="675084"/>
            <a:chOff x="1717478" y="2440527"/>
            <a:chExt cx="4522588" cy="675084"/>
          </a:xfrm>
        </p:grpSpPr>
        <p:cxnSp>
          <p:nvCxnSpPr>
            <p:cNvPr id="5" name="AutoShape 14">
              <a:extLst>
                <a:ext uri="{FF2B5EF4-FFF2-40B4-BE49-F238E27FC236}">
                  <a16:creationId xmlns:a16="http://schemas.microsoft.com/office/drawing/2014/main" id="{6687F8B4-3A2D-A5F7-F460-BEA45536C1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17478" y="2440528"/>
              <a:ext cx="489941" cy="675083"/>
            </a:xfrm>
            <a:prstGeom prst="straightConnector1">
              <a:avLst/>
            </a:prstGeom>
            <a:noFill/>
            <a:ln w="28575">
              <a:solidFill>
                <a:srgbClr val="6464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AutoShape 14">
              <a:extLst>
                <a:ext uri="{FF2B5EF4-FFF2-40B4-BE49-F238E27FC236}">
                  <a16:creationId xmlns:a16="http://schemas.microsoft.com/office/drawing/2014/main" id="{A2B2434D-38A0-A1E0-392D-E828E4E2A077}"/>
                </a:ext>
              </a:extLst>
            </p:cNvPr>
            <p:cNvCxnSpPr>
              <a:cxnSpLocks noChangeShapeType="1"/>
              <a:endCxn id="16" idx="0"/>
            </p:cNvCxnSpPr>
            <p:nvPr/>
          </p:nvCxnSpPr>
          <p:spPr bwMode="auto">
            <a:xfrm>
              <a:off x="2584847" y="2440527"/>
              <a:ext cx="485181" cy="670512"/>
            </a:xfrm>
            <a:prstGeom prst="straightConnector1">
              <a:avLst/>
            </a:prstGeom>
            <a:noFill/>
            <a:ln w="28575">
              <a:solidFill>
                <a:srgbClr val="6464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14">
              <a:extLst>
                <a:ext uri="{FF2B5EF4-FFF2-40B4-BE49-F238E27FC236}">
                  <a16:creationId xmlns:a16="http://schemas.microsoft.com/office/drawing/2014/main" id="{E99991CA-BFE7-3F01-3A2A-0980BE580E32}"/>
                </a:ext>
              </a:extLst>
            </p:cNvPr>
            <p:cNvCxnSpPr>
              <a:cxnSpLocks noChangeShapeType="1"/>
              <a:endCxn id="19" idx="0"/>
            </p:cNvCxnSpPr>
            <p:nvPr/>
          </p:nvCxnSpPr>
          <p:spPr bwMode="auto">
            <a:xfrm flipH="1">
              <a:off x="4830366" y="2478627"/>
              <a:ext cx="467916" cy="632412"/>
            </a:xfrm>
            <a:prstGeom prst="straightConnector1">
              <a:avLst/>
            </a:prstGeom>
            <a:noFill/>
            <a:ln w="28575">
              <a:solidFill>
                <a:srgbClr val="6464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14">
              <a:extLst>
                <a:ext uri="{FF2B5EF4-FFF2-40B4-BE49-F238E27FC236}">
                  <a16:creationId xmlns:a16="http://schemas.microsoft.com/office/drawing/2014/main" id="{7AF0E8FF-34EC-00EF-6C1E-5D86CE0DD0D1}"/>
                </a:ext>
              </a:extLst>
            </p:cNvPr>
            <p:cNvCxnSpPr>
              <a:cxnSpLocks noChangeShapeType="1"/>
              <a:endCxn id="22" idx="0"/>
            </p:cNvCxnSpPr>
            <p:nvPr/>
          </p:nvCxnSpPr>
          <p:spPr bwMode="auto">
            <a:xfrm>
              <a:off x="5763816" y="2486961"/>
              <a:ext cx="476250" cy="624078"/>
            </a:xfrm>
            <a:prstGeom prst="straightConnector1">
              <a:avLst/>
            </a:prstGeom>
            <a:noFill/>
            <a:ln w="28575">
              <a:solidFill>
                <a:srgbClr val="6464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93">
            <a:extLst>
              <a:ext uri="{FF2B5EF4-FFF2-40B4-BE49-F238E27FC236}">
                <a16:creationId xmlns:a16="http://schemas.microsoft.com/office/drawing/2014/main" id="{B03E9CAD-38B1-8E16-A6A2-5919080583FE}"/>
              </a:ext>
            </a:extLst>
          </p:cNvPr>
          <p:cNvGrpSpPr>
            <a:grpSpLocks/>
          </p:cNvGrpSpPr>
          <p:nvPr/>
        </p:nvGrpSpPr>
        <p:grpSpPr bwMode="auto">
          <a:xfrm>
            <a:off x="5275660" y="2144061"/>
            <a:ext cx="972740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28" name="Flowchart: Predefined Process 27">
              <a:extLst>
                <a:ext uri="{FF2B5EF4-FFF2-40B4-BE49-F238E27FC236}">
                  <a16:creationId xmlns:a16="http://schemas.microsoft.com/office/drawing/2014/main" id="{0BA0E85D-F087-6404-2F0A-56F257E990D8}"/>
                </a:ext>
              </a:extLst>
            </p:cNvPr>
            <p:cNvSpPr/>
            <p:nvPr/>
          </p:nvSpPr>
          <p:spPr bwMode="auto">
            <a:xfrm>
              <a:off x="2895600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35</a:t>
              </a:r>
            </a:p>
          </p:txBody>
        </p:sp>
        <p:sp>
          <p:nvSpPr>
            <p:cNvPr id="29" name="Flowchart: Predefined Process 28">
              <a:extLst>
                <a:ext uri="{FF2B5EF4-FFF2-40B4-BE49-F238E27FC236}">
                  <a16:creationId xmlns:a16="http://schemas.microsoft.com/office/drawing/2014/main" id="{7257AC98-B423-8C85-06A8-1C2E13189ED7}"/>
                </a:ext>
              </a:extLst>
            </p:cNvPr>
            <p:cNvSpPr/>
            <p:nvPr/>
          </p:nvSpPr>
          <p:spPr bwMode="auto">
            <a:xfrm>
              <a:off x="3827013" y="1524000"/>
              <a:ext cx="1065870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96B60301-06BE-6CAB-90A5-3B0797727ED9}"/>
              </a:ext>
            </a:extLst>
          </p:cNvPr>
          <p:cNvGrpSpPr>
            <a:grpSpLocks/>
          </p:cNvGrpSpPr>
          <p:nvPr/>
        </p:nvGrpSpPr>
        <p:grpSpPr bwMode="auto">
          <a:xfrm>
            <a:off x="2162176" y="2144061"/>
            <a:ext cx="973931" cy="342900"/>
            <a:chOff x="2895600" y="1524000"/>
            <a:chExt cx="1997283" cy="457200"/>
          </a:xfrm>
          <a:solidFill>
            <a:schemeClr val="bg1">
              <a:lumMod val="85000"/>
            </a:schemeClr>
          </a:solidFill>
        </p:grpSpPr>
        <p:sp>
          <p:nvSpPr>
            <p:cNvPr id="31" name="Flowchart: Predefined Process 30">
              <a:extLst>
                <a:ext uri="{FF2B5EF4-FFF2-40B4-BE49-F238E27FC236}">
                  <a16:creationId xmlns:a16="http://schemas.microsoft.com/office/drawing/2014/main" id="{860F5F68-3F81-9C17-8CA2-AA12BF50E222}"/>
                </a:ext>
              </a:extLst>
            </p:cNvPr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10</a:t>
              </a:r>
            </a:p>
          </p:txBody>
        </p:sp>
        <p:sp>
          <p:nvSpPr>
            <p:cNvPr id="32" name="Flowchart: Predefined Process 31">
              <a:extLst>
                <a:ext uri="{FF2B5EF4-FFF2-40B4-BE49-F238E27FC236}">
                  <a16:creationId xmlns:a16="http://schemas.microsoft.com/office/drawing/2014/main" id="{BAC1A12A-BC52-3ABC-FA35-658C73137945}"/>
                </a:ext>
              </a:extLst>
            </p:cNvPr>
            <p:cNvSpPr/>
            <p:nvPr/>
          </p:nvSpPr>
          <p:spPr bwMode="auto">
            <a:xfrm>
              <a:off x="3825876" y="1524000"/>
              <a:ext cx="1067007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99" name="AutoShape 14">
            <a:extLst>
              <a:ext uri="{FF2B5EF4-FFF2-40B4-BE49-F238E27FC236}">
                <a16:creationId xmlns:a16="http://schemas.microsoft.com/office/drawing/2014/main" id="{C51DEA18-80D0-657E-91A4-7E813963F1E3}"/>
              </a:ext>
            </a:extLst>
          </p:cNvPr>
          <p:cNvCxnSpPr>
            <a:cxnSpLocks noChangeShapeType="1"/>
            <a:stCxn id="72" idx="3"/>
            <a:endCxn id="81" idx="1"/>
          </p:cNvCxnSpPr>
          <p:nvPr/>
        </p:nvCxnSpPr>
        <p:spPr bwMode="auto">
          <a:xfrm>
            <a:off x="3136107" y="2213126"/>
            <a:ext cx="2139553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AutoShape 14">
            <a:extLst>
              <a:ext uri="{FF2B5EF4-FFF2-40B4-BE49-F238E27FC236}">
                <a16:creationId xmlns:a16="http://schemas.microsoft.com/office/drawing/2014/main" id="{87B707EA-00F1-E02C-3A80-6F184C898B6B}"/>
              </a:ext>
            </a:extLst>
          </p:cNvPr>
          <p:cNvCxnSpPr>
            <a:cxnSpLocks noChangeShapeType="1"/>
            <a:stCxn id="39" idx="3"/>
            <a:endCxn id="44" idx="1"/>
          </p:cNvCxnSpPr>
          <p:nvPr/>
        </p:nvCxnSpPr>
        <p:spPr bwMode="auto">
          <a:xfrm>
            <a:off x="2431257" y="3184676"/>
            <a:ext cx="378619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AutoShape 14">
            <a:extLst>
              <a:ext uri="{FF2B5EF4-FFF2-40B4-BE49-F238E27FC236}">
                <a16:creationId xmlns:a16="http://schemas.microsoft.com/office/drawing/2014/main" id="{0E8E33E8-981F-BAEA-DDDD-CC0F65994D3B}"/>
              </a:ext>
            </a:extLst>
          </p:cNvPr>
          <p:cNvCxnSpPr>
            <a:cxnSpLocks noChangeShapeType="1"/>
            <a:stCxn id="58" idx="3"/>
            <a:endCxn id="55" idx="1"/>
          </p:cNvCxnSpPr>
          <p:nvPr/>
        </p:nvCxnSpPr>
        <p:spPr bwMode="auto">
          <a:xfrm>
            <a:off x="3783807" y="3184676"/>
            <a:ext cx="787003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AutoShape 14">
            <a:extLst>
              <a:ext uri="{FF2B5EF4-FFF2-40B4-BE49-F238E27FC236}">
                <a16:creationId xmlns:a16="http://schemas.microsoft.com/office/drawing/2014/main" id="{F9C55B04-77E0-DF15-985B-8C50B04FE433}"/>
              </a:ext>
            </a:extLst>
          </p:cNvPr>
          <p:cNvCxnSpPr>
            <a:cxnSpLocks noChangeShapeType="1"/>
            <a:stCxn id="78" idx="3"/>
            <a:endCxn id="87" idx="1"/>
          </p:cNvCxnSpPr>
          <p:nvPr/>
        </p:nvCxnSpPr>
        <p:spPr bwMode="auto">
          <a:xfrm>
            <a:off x="5543550" y="3184676"/>
            <a:ext cx="43696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AutoShape 14">
            <a:extLst>
              <a:ext uri="{FF2B5EF4-FFF2-40B4-BE49-F238E27FC236}">
                <a16:creationId xmlns:a16="http://schemas.microsoft.com/office/drawing/2014/main" id="{5B02786C-96DF-03FA-87F5-F2706C0D72F9}"/>
              </a:ext>
            </a:extLst>
          </p:cNvPr>
          <p:cNvCxnSpPr>
            <a:cxnSpLocks noChangeShapeType="1"/>
            <a:stCxn id="80" idx="1"/>
            <a:endCxn id="71" idx="3"/>
          </p:cNvCxnSpPr>
          <p:nvPr/>
        </p:nvCxnSpPr>
        <p:spPr bwMode="auto">
          <a:xfrm flipH="1">
            <a:off x="3136107" y="2417897"/>
            <a:ext cx="2139553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AutoShape 14">
            <a:extLst>
              <a:ext uri="{FF2B5EF4-FFF2-40B4-BE49-F238E27FC236}">
                <a16:creationId xmlns:a16="http://schemas.microsoft.com/office/drawing/2014/main" id="{DB788E30-6367-666B-B7AA-1C0E9616C8A6}"/>
              </a:ext>
            </a:extLst>
          </p:cNvPr>
          <p:cNvCxnSpPr>
            <a:cxnSpLocks noChangeShapeType="1"/>
            <a:stCxn id="43" idx="1"/>
            <a:endCxn id="38" idx="3"/>
          </p:cNvCxnSpPr>
          <p:nvPr/>
        </p:nvCxnSpPr>
        <p:spPr bwMode="auto">
          <a:xfrm flipH="1">
            <a:off x="2431257" y="3389447"/>
            <a:ext cx="378619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35F10A3-4FE8-3A28-77B6-945F73BAE460}"/>
              </a:ext>
            </a:extLst>
          </p:cNvPr>
          <p:cNvGrpSpPr/>
          <p:nvPr/>
        </p:nvGrpSpPr>
        <p:grpSpPr>
          <a:xfrm>
            <a:off x="1457326" y="3111039"/>
            <a:ext cx="973930" cy="343837"/>
            <a:chOff x="1457326" y="3114674"/>
            <a:chExt cx="973930" cy="343837"/>
          </a:xfrm>
        </p:grpSpPr>
        <p:sp>
          <p:nvSpPr>
            <p:cNvPr id="14" name="Flowchart: Predefined Process 13">
              <a:extLst>
                <a:ext uri="{FF2B5EF4-FFF2-40B4-BE49-F238E27FC236}">
                  <a16:creationId xmlns:a16="http://schemas.microsoft.com/office/drawing/2014/main" id="{0189518B-14EE-E03F-DFBA-B420572F60FD}"/>
                </a:ext>
              </a:extLst>
            </p:cNvPr>
            <p:cNvSpPr/>
            <p:nvPr/>
          </p:nvSpPr>
          <p:spPr bwMode="auto">
            <a:xfrm>
              <a:off x="1910954" y="3115611"/>
              <a:ext cx="520302" cy="342900"/>
            </a:xfrm>
            <a:prstGeom prst="flowChartPredefinedProcess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grpSp>
          <p:nvGrpSpPr>
            <p:cNvPr id="66" name="leafnode">
              <a:extLst>
                <a:ext uri="{FF2B5EF4-FFF2-40B4-BE49-F238E27FC236}">
                  <a16:creationId xmlns:a16="http://schemas.microsoft.com/office/drawing/2014/main" id="{9AAE8088-A337-C87F-8343-B984228AF2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57326" y="3114674"/>
              <a:ext cx="527240" cy="343836"/>
              <a:chOff x="1035766" y="2124118"/>
              <a:chExt cx="1387474" cy="904832"/>
            </a:xfrm>
          </p:grpSpPr>
          <p:sp>
            <p:nvSpPr>
              <p:cNvPr id="67" name="Flowchart: Predefined Process 66">
                <a:extLst>
                  <a:ext uri="{FF2B5EF4-FFF2-40B4-BE49-F238E27FC236}">
                    <a16:creationId xmlns:a16="http://schemas.microsoft.com/office/drawing/2014/main" id="{47544962-CEA7-2681-997F-4302B248C6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35766" y="2124118"/>
                <a:ext cx="1387474" cy="904832"/>
              </a:xfrm>
              <a:prstGeom prst="flowChartPredefinedProcess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6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64B6641-5D00-3E82-5DC2-D208579435BA}"/>
                  </a:ext>
                </a:extLst>
              </p:cNvPr>
              <p:cNvSpPr/>
              <p:nvPr/>
            </p:nvSpPr>
            <p:spPr>
              <a:xfrm>
                <a:off x="1041498" y="2130382"/>
                <a:ext cx="177703" cy="898566"/>
              </a:xfrm>
              <a:prstGeom prst="rect">
                <a:avLst/>
              </a:prstGeom>
              <a:solidFill>
                <a:srgbClr val="646464"/>
              </a:solidFill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cxnSp>
        <p:nvCxnSpPr>
          <p:cNvPr id="108" name="AutoShape 14">
            <a:extLst>
              <a:ext uri="{FF2B5EF4-FFF2-40B4-BE49-F238E27FC236}">
                <a16:creationId xmlns:a16="http://schemas.microsoft.com/office/drawing/2014/main" id="{A61AF221-FD14-0075-EDBA-16CCC8988742}"/>
              </a:ext>
            </a:extLst>
          </p:cNvPr>
          <p:cNvCxnSpPr>
            <a:cxnSpLocks noChangeShapeType="1"/>
            <a:stCxn id="54" idx="1"/>
            <a:endCxn id="57" idx="3"/>
          </p:cNvCxnSpPr>
          <p:nvPr/>
        </p:nvCxnSpPr>
        <p:spPr bwMode="auto">
          <a:xfrm flipH="1">
            <a:off x="3783807" y="3389447"/>
            <a:ext cx="787003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AutoShape 14">
            <a:extLst>
              <a:ext uri="{FF2B5EF4-FFF2-40B4-BE49-F238E27FC236}">
                <a16:creationId xmlns:a16="http://schemas.microsoft.com/office/drawing/2014/main" id="{82536983-0A97-B813-EB76-D122458D8DA8}"/>
              </a:ext>
            </a:extLst>
          </p:cNvPr>
          <p:cNvCxnSpPr>
            <a:cxnSpLocks noChangeShapeType="1"/>
            <a:stCxn id="86" idx="1"/>
            <a:endCxn id="77" idx="3"/>
          </p:cNvCxnSpPr>
          <p:nvPr/>
        </p:nvCxnSpPr>
        <p:spPr bwMode="auto">
          <a:xfrm flipH="1">
            <a:off x="5543550" y="3389447"/>
            <a:ext cx="436960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" name="TextBox 15">
            <a:extLst>
              <a:ext uri="{FF2B5EF4-FFF2-40B4-BE49-F238E27FC236}">
                <a16:creationId xmlns:a16="http://schemas.microsoft.com/office/drawing/2014/main" id="{A7D251F1-DD97-D20C-40F2-EB67DE0B0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005" y="1283001"/>
            <a:ext cx="1834116" cy="3139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r" eaLnBrk="0" hangingPunct="0">
              <a:defRPr sz="2000" b="1" i="1">
                <a:solidFill>
                  <a:srgbClr val="F76D6D"/>
                </a:solidFill>
                <a:latin typeface="Proxima Nova Rg" panose="02000506030000020004" pitchFamily="50" charset="0"/>
                <a:ea typeface="ＭＳ Ｐゴシック" charset="-128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400" dirty="0">
                <a:solidFill>
                  <a:srgbClr val="646464"/>
                </a:solidFill>
                <a:latin typeface="Crimson Text" panose="02000503000000000000" pitchFamily="2" charset="0"/>
              </a:rPr>
              <a:t>Root Node</a:t>
            </a:r>
          </a:p>
        </p:txBody>
      </p:sp>
      <p:sp>
        <p:nvSpPr>
          <p:cNvPr id="132" name="TextBox 15">
            <a:extLst>
              <a:ext uri="{FF2B5EF4-FFF2-40B4-BE49-F238E27FC236}">
                <a16:creationId xmlns:a16="http://schemas.microsoft.com/office/drawing/2014/main" id="{3D8AF334-9222-498C-723A-349BD0FC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234" y="2030377"/>
            <a:ext cx="2076965" cy="60939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r" eaLnBrk="0" hangingPunct="0">
              <a:defRPr sz="2000" b="1" i="1">
                <a:solidFill>
                  <a:srgbClr val="F76D6D"/>
                </a:solidFill>
                <a:latin typeface="Proxima Nova Rg" panose="02000506030000020004" pitchFamily="50" charset="0"/>
                <a:ea typeface="ＭＳ Ｐゴシック" charset="-128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400" dirty="0">
                <a:solidFill>
                  <a:srgbClr val="646464"/>
                </a:solidFill>
                <a:latin typeface="Crimson Text" panose="02000503000000000000" pitchFamily="2" charset="0"/>
              </a:rPr>
              <a:t>Inner / Non-Leaf Nodes</a:t>
            </a:r>
          </a:p>
        </p:txBody>
      </p:sp>
      <p:sp>
        <p:nvSpPr>
          <p:cNvPr id="133" name="TextBox 15">
            <a:extLst>
              <a:ext uri="{FF2B5EF4-FFF2-40B4-BE49-F238E27FC236}">
                <a16:creationId xmlns:a16="http://schemas.microsoft.com/office/drawing/2014/main" id="{DDD31A76-7F55-91B9-8324-6059CFDBA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284" y="3161331"/>
            <a:ext cx="1834116" cy="3139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r" eaLnBrk="0" hangingPunct="0">
              <a:defRPr sz="2000" b="1" i="1">
                <a:solidFill>
                  <a:srgbClr val="F76D6D"/>
                </a:solidFill>
                <a:latin typeface="Proxima Nova Rg" panose="02000506030000020004" pitchFamily="50" charset="0"/>
                <a:ea typeface="ＭＳ Ｐゴシック" charset="-128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400" dirty="0">
                <a:solidFill>
                  <a:srgbClr val="646464"/>
                </a:solidFill>
                <a:latin typeface="Crimson Text" panose="02000503000000000000" pitchFamily="2" charset="0"/>
              </a:rPr>
              <a:t>Leaf Nodes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56D0F3D-EF8A-FFDB-3EE4-46F6C085758F}"/>
              </a:ext>
            </a:extLst>
          </p:cNvPr>
          <p:cNvGrpSpPr/>
          <p:nvPr/>
        </p:nvGrpSpPr>
        <p:grpSpPr>
          <a:xfrm>
            <a:off x="670006" y="3458511"/>
            <a:ext cx="3431062" cy="715624"/>
            <a:chOff x="670006" y="3458511"/>
            <a:chExt cx="3431062" cy="715624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BD4DFE1-BD59-8AFA-9DE7-8A3B7E066E00}"/>
                </a:ext>
              </a:extLst>
            </p:cNvPr>
            <p:cNvCxnSpPr>
              <a:cxnSpLocks/>
              <a:stCxn id="45" idx="0"/>
              <a:endCxn id="51" idx="2"/>
            </p:cNvCxnSpPr>
            <p:nvPr/>
          </p:nvCxnSpPr>
          <p:spPr bwMode="auto">
            <a:xfrm flipV="1">
              <a:off x="670006" y="3458511"/>
              <a:ext cx="810180" cy="7156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A7EC732-E124-488B-58AF-0A2C0035588A}"/>
                </a:ext>
              </a:extLst>
            </p:cNvPr>
            <p:cNvCxnSpPr>
              <a:cxnSpLocks/>
              <a:stCxn id="46" idx="0"/>
              <a:endCxn id="52" idx="2"/>
            </p:cNvCxnSpPr>
            <p:nvPr/>
          </p:nvCxnSpPr>
          <p:spPr bwMode="auto">
            <a:xfrm flipH="1" flipV="1">
              <a:off x="2408397" y="3458511"/>
              <a:ext cx="1692671" cy="7156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1" name="TextBox 15">
            <a:extLst>
              <a:ext uri="{FF2B5EF4-FFF2-40B4-BE49-F238E27FC236}">
                <a16:creationId xmlns:a16="http://schemas.microsoft.com/office/drawing/2014/main" id="{444555F5-6EC1-3FC6-F9B5-4176271E0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7437" y="1885950"/>
            <a:ext cx="2511636" cy="3139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r" eaLnBrk="0" hangingPunct="0">
              <a:defRPr sz="2000" b="1" i="1">
                <a:solidFill>
                  <a:srgbClr val="F76D6D"/>
                </a:solidFill>
                <a:latin typeface="Proxima Nova Rg" panose="02000506030000020004" pitchFamily="50" charset="0"/>
                <a:ea typeface="ＭＳ Ｐゴシック" charset="-128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accent1"/>
                </a:solidFill>
                <a:latin typeface="Crimson Text" panose="02000503000000000000" pitchFamily="2" charset="0"/>
              </a:rPr>
              <a:t>Sibling Pointers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8274998-9520-2E88-2751-EA8D5580DBBE}"/>
              </a:ext>
            </a:extLst>
          </p:cNvPr>
          <p:cNvGrpSpPr/>
          <p:nvPr/>
        </p:nvGrpSpPr>
        <p:grpSpPr>
          <a:xfrm>
            <a:off x="2514600" y="1691782"/>
            <a:ext cx="3028950" cy="340201"/>
            <a:chOff x="2514600" y="1592818"/>
            <a:chExt cx="3013249" cy="276999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266C24C-EF67-093A-ABAB-BE82185331F5}"/>
                </a:ext>
              </a:extLst>
            </p:cNvPr>
            <p:cNvSpPr txBox="1"/>
            <p:nvPr/>
          </p:nvSpPr>
          <p:spPr>
            <a:xfrm>
              <a:off x="2514600" y="1592818"/>
              <a:ext cx="34624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&lt;20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52E0016-D4E2-E1AE-B998-CD18DD46FA8B}"/>
                </a:ext>
              </a:extLst>
            </p:cNvPr>
            <p:cNvSpPr txBox="1"/>
            <p:nvPr/>
          </p:nvSpPr>
          <p:spPr>
            <a:xfrm>
              <a:off x="5181600" y="1592818"/>
              <a:ext cx="34624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≥20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8FA5786-17DD-D830-1E95-908E3AFF77D0}"/>
              </a:ext>
            </a:extLst>
          </p:cNvPr>
          <p:cNvGrpSpPr/>
          <p:nvPr/>
        </p:nvGrpSpPr>
        <p:grpSpPr>
          <a:xfrm>
            <a:off x="1447800" y="2645710"/>
            <a:ext cx="4973724" cy="276999"/>
            <a:chOff x="1447800" y="2641597"/>
            <a:chExt cx="4973724" cy="276999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76EDFF1-78DD-3227-BD9F-1A4E282AF1F7}"/>
                </a:ext>
              </a:extLst>
            </p:cNvPr>
            <p:cNvSpPr txBox="1"/>
            <p:nvPr/>
          </p:nvSpPr>
          <p:spPr>
            <a:xfrm>
              <a:off x="1447800" y="2641597"/>
              <a:ext cx="34624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&lt;10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4CB342C-86F8-EBFC-B858-8BD0C27E54D9}"/>
                </a:ext>
              </a:extLst>
            </p:cNvPr>
            <p:cNvSpPr txBox="1"/>
            <p:nvPr/>
          </p:nvSpPr>
          <p:spPr>
            <a:xfrm>
              <a:off x="3012211" y="2641597"/>
              <a:ext cx="34624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≥10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F1DFEABD-F5B0-86CE-B51F-ADEAEB7C168C}"/>
                </a:ext>
              </a:extLst>
            </p:cNvPr>
            <p:cNvGrpSpPr/>
            <p:nvPr/>
          </p:nvGrpSpPr>
          <p:grpSpPr>
            <a:xfrm>
              <a:off x="4621815" y="2641597"/>
              <a:ext cx="1799709" cy="276999"/>
              <a:chOff x="4621815" y="2606947"/>
              <a:chExt cx="1799709" cy="276999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72C7AB4E-2D0E-4632-23BB-6DD1239CA2D3}"/>
                  </a:ext>
                </a:extLst>
              </p:cNvPr>
              <p:cNvSpPr txBox="1"/>
              <p:nvPr/>
            </p:nvSpPr>
            <p:spPr>
              <a:xfrm>
                <a:off x="4621815" y="2606947"/>
                <a:ext cx="346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&lt;35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898FF4B-5ADB-A9F7-96C5-F62899040542}"/>
                  </a:ext>
                </a:extLst>
              </p:cNvPr>
              <p:cNvSpPr txBox="1"/>
              <p:nvPr/>
            </p:nvSpPr>
            <p:spPr>
              <a:xfrm>
                <a:off x="6075275" y="2606947"/>
                <a:ext cx="346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≥35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637BA5-BF58-53D3-398E-351DECA1DCDA}"/>
              </a:ext>
            </a:extLst>
          </p:cNvPr>
          <p:cNvGrpSpPr/>
          <p:nvPr/>
        </p:nvGrpSpPr>
        <p:grpSpPr>
          <a:xfrm>
            <a:off x="3829051" y="1236805"/>
            <a:ext cx="973931" cy="342900"/>
            <a:chOff x="3829051" y="1236805"/>
            <a:chExt cx="973931" cy="342900"/>
          </a:xfrm>
        </p:grpSpPr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4C29C051-CC3F-A9DC-3684-DDEE4DB86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9051" y="1236805"/>
              <a:ext cx="973931" cy="342900"/>
              <a:chOff x="2895600" y="1524000"/>
              <a:chExt cx="1997284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10" name="Flowchart: Predefined Process 9">
                <a:extLst>
                  <a:ext uri="{FF2B5EF4-FFF2-40B4-BE49-F238E27FC236}">
                    <a16:creationId xmlns:a16="http://schemas.microsoft.com/office/drawing/2014/main" id="{A20C93FA-4B01-091A-ECFA-C4D48ED7D29E}"/>
                  </a:ext>
                </a:extLst>
              </p:cNvPr>
              <p:cNvSpPr/>
              <p:nvPr/>
            </p:nvSpPr>
            <p:spPr bwMode="auto">
              <a:xfrm>
                <a:off x="2895600" y="1524000"/>
                <a:ext cx="1067009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20</a:t>
                </a:r>
              </a:p>
            </p:txBody>
          </p:sp>
          <p:sp>
            <p:nvSpPr>
              <p:cNvPr id="11" name="Flowchart: Predefined Process 10">
                <a:extLst>
                  <a:ext uri="{FF2B5EF4-FFF2-40B4-BE49-F238E27FC236}">
                    <a16:creationId xmlns:a16="http://schemas.microsoft.com/office/drawing/2014/main" id="{3736DFE6-8853-1E30-3256-C7C8F8977D31}"/>
                  </a:ext>
                </a:extLst>
              </p:cNvPr>
              <p:cNvSpPr/>
              <p:nvPr/>
            </p:nvSpPr>
            <p:spPr bwMode="auto">
              <a:xfrm>
                <a:off x="3825876" y="1524000"/>
                <a:ext cx="1067008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sp>
          <p:nvSpPr>
            <p:cNvPr id="25" name="magnet" hidden="1">
              <a:extLst>
                <a:ext uri="{FF2B5EF4-FFF2-40B4-BE49-F238E27FC236}">
                  <a16:creationId xmlns:a16="http://schemas.microsoft.com/office/drawing/2014/main" id="{B9446014-0355-645A-5A19-BED8A8DC676B}"/>
                </a:ext>
              </a:extLst>
            </p:cNvPr>
            <p:cNvSpPr/>
            <p:nvPr/>
          </p:nvSpPr>
          <p:spPr>
            <a:xfrm>
              <a:off x="3829051" y="1236805"/>
              <a:ext cx="45720" cy="4572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26" name="magnet" hidden="1">
              <a:extLst>
                <a:ext uri="{FF2B5EF4-FFF2-40B4-BE49-F238E27FC236}">
                  <a16:creationId xmlns:a16="http://schemas.microsoft.com/office/drawing/2014/main" id="{B7D7FDE9-36EA-FE48-756C-6C9C139A1CDC}"/>
                </a:ext>
              </a:extLst>
            </p:cNvPr>
            <p:cNvSpPr/>
            <p:nvPr/>
          </p:nvSpPr>
          <p:spPr>
            <a:xfrm>
              <a:off x="4757262" y="1236805"/>
              <a:ext cx="45720" cy="4572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0AABA22-C162-3992-4C6B-F068ADDA3A5E}"/>
              </a:ext>
            </a:extLst>
          </p:cNvPr>
          <p:cNvGrpSpPr/>
          <p:nvPr/>
        </p:nvGrpSpPr>
        <p:grpSpPr>
          <a:xfrm>
            <a:off x="2232660" y="1082170"/>
            <a:ext cx="4160520" cy="177495"/>
            <a:chOff x="2232660" y="1082170"/>
            <a:chExt cx="4160520" cy="177495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E42843F-4BE6-368A-575B-D9D1438CE67B}"/>
                </a:ext>
              </a:extLst>
            </p:cNvPr>
            <p:cNvCxnSpPr>
              <a:cxnSpLocks/>
              <a:stCxn id="126" idx="2"/>
              <a:endCxn id="25" idx="1"/>
            </p:cNvCxnSpPr>
            <p:nvPr/>
          </p:nvCxnSpPr>
          <p:spPr bwMode="auto">
            <a:xfrm>
              <a:off x="2232660" y="1082170"/>
              <a:ext cx="1596391" cy="1774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67C88B4-126E-EFE4-41D9-9181C002E031}"/>
                </a:ext>
              </a:extLst>
            </p:cNvPr>
            <p:cNvCxnSpPr>
              <a:cxnSpLocks/>
              <a:stCxn id="26" idx="3"/>
              <a:endCxn id="127" idx="2"/>
            </p:cNvCxnSpPr>
            <p:nvPr/>
          </p:nvCxnSpPr>
          <p:spPr bwMode="auto">
            <a:xfrm flipV="1">
              <a:off x="4802982" y="1082170"/>
              <a:ext cx="1590198" cy="1774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4" name="Highlight Box">
            <a:extLst>
              <a:ext uri="{FF2B5EF4-FFF2-40B4-BE49-F238E27FC236}">
                <a16:creationId xmlns:a16="http://schemas.microsoft.com/office/drawing/2014/main" id="{5461D151-410E-F4F3-89D8-02C2F6A1EA15}"/>
              </a:ext>
            </a:extLst>
          </p:cNvPr>
          <p:cNvSpPr/>
          <p:nvPr/>
        </p:nvSpPr>
        <p:spPr>
          <a:xfrm>
            <a:off x="3838180" y="1227050"/>
            <a:ext cx="956468" cy="369816"/>
          </a:xfrm>
          <a:prstGeom prst="roundRect">
            <a:avLst>
              <a:gd name="adj" fmla="val 1091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65663053-2FFB-CA1A-BC00-A98AEAA2716D}"/>
              </a:ext>
            </a:extLst>
          </p:cNvPr>
          <p:cNvGrpSpPr/>
          <p:nvPr/>
        </p:nvGrpSpPr>
        <p:grpSpPr>
          <a:xfrm>
            <a:off x="1457326" y="3412791"/>
            <a:ext cx="973931" cy="45720"/>
            <a:chOff x="1457326" y="3412791"/>
            <a:chExt cx="973931" cy="45720"/>
          </a:xfrm>
        </p:grpSpPr>
        <p:sp>
          <p:nvSpPr>
            <p:cNvPr id="51" name="magnet">
              <a:extLst>
                <a:ext uri="{FF2B5EF4-FFF2-40B4-BE49-F238E27FC236}">
                  <a16:creationId xmlns:a16="http://schemas.microsoft.com/office/drawing/2014/main" id="{9DCD7D6E-7256-2493-4387-B3AFE691F5CA}"/>
                </a:ext>
              </a:extLst>
            </p:cNvPr>
            <p:cNvSpPr/>
            <p:nvPr/>
          </p:nvSpPr>
          <p:spPr>
            <a:xfrm>
              <a:off x="1457326" y="3412791"/>
              <a:ext cx="45720" cy="4572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2" name="magnet">
              <a:extLst>
                <a:ext uri="{FF2B5EF4-FFF2-40B4-BE49-F238E27FC236}">
                  <a16:creationId xmlns:a16="http://schemas.microsoft.com/office/drawing/2014/main" id="{E585164D-6FDE-C68B-7954-47B8656C2BD4}"/>
                </a:ext>
              </a:extLst>
            </p:cNvPr>
            <p:cNvSpPr/>
            <p:nvPr/>
          </p:nvSpPr>
          <p:spPr>
            <a:xfrm>
              <a:off x="2385537" y="3412791"/>
              <a:ext cx="45720" cy="4572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125" name="Key/Value">
            <a:extLst>
              <a:ext uri="{FF2B5EF4-FFF2-40B4-BE49-F238E27FC236}">
                <a16:creationId xmlns:a16="http://schemas.microsoft.com/office/drawing/2014/main" id="{BC7BCB2C-99CD-C759-7A88-C1BE51FD1AFB}"/>
              </a:ext>
            </a:extLst>
          </p:cNvPr>
          <p:cNvGrpSpPr/>
          <p:nvPr/>
        </p:nvGrpSpPr>
        <p:grpSpPr>
          <a:xfrm>
            <a:off x="2209800" y="768238"/>
            <a:ext cx="4206240" cy="313932"/>
            <a:chOff x="4878137" y="2700030"/>
            <a:chExt cx="6543041" cy="313932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4700220-6BF2-0432-F477-20CA158A6B9B}"/>
                </a:ext>
              </a:extLst>
            </p:cNvPr>
            <p:cNvSpPr txBox="1"/>
            <p:nvPr/>
          </p:nvSpPr>
          <p:spPr>
            <a:xfrm>
              <a:off x="4878137" y="2700030"/>
              <a:ext cx="6543041" cy="3139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" tIns="18288" rIns="18288" bIns="18288" rtlCol="0" anchor="ctr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rgbClr val="F76D6D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8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&lt;node*&gt;</a:t>
              </a:r>
              <a:r>
                <a:rPr lang="en-US" sz="1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|</a:t>
              </a:r>
              <a:r>
                <a:rPr lang="en-US" sz="18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&lt;key&gt;</a:t>
              </a:r>
              <a:r>
                <a:rPr lang="en-US" sz="1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|</a:t>
              </a:r>
              <a:r>
                <a:rPr lang="en-US" sz="18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&lt;node*&gt;</a:t>
              </a:r>
              <a:r>
                <a:rPr lang="en-US" sz="1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|</a:t>
              </a:r>
              <a:r>
                <a:rPr lang="en-US" sz="18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&lt;key&gt;</a:t>
              </a:r>
              <a:r>
                <a:rPr lang="en-US" sz="1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|</a:t>
              </a:r>
              <a:r>
                <a:rPr lang="en-US" sz="18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&lt;node*&gt;</a:t>
              </a:r>
              <a:endParaRPr lang="en-US" sz="1800" b="1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6" name="magnet" hidden="1">
              <a:extLst>
                <a:ext uri="{FF2B5EF4-FFF2-40B4-BE49-F238E27FC236}">
                  <a16:creationId xmlns:a16="http://schemas.microsoft.com/office/drawing/2014/main" id="{0F430BFD-5BB5-E9A6-ED93-9907E29122A3}"/>
                </a:ext>
              </a:extLst>
            </p:cNvPr>
            <p:cNvSpPr/>
            <p:nvPr/>
          </p:nvSpPr>
          <p:spPr>
            <a:xfrm>
              <a:off x="4878137" y="2968242"/>
              <a:ext cx="71120" cy="4572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7" name="magnet" hidden="1">
              <a:extLst>
                <a:ext uri="{FF2B5EF4-FFF2-40B4-BE49-F238E27FC236}">
                  <a16:creationId xmlns:a16="http://schemas.microsoft.com/office/drawing/2014/main" id="{FE45EBCC-32E4-A98D-2F7D-F320B2EFE6D8}"/>
                </a:ext>
              </a:extLst>
            </p:cNvPr>
            <p:cNvSpPr/>
            <p:nvPr/>
          </p:nvSpPr>
          <p:spPr>
            <a:xfrm>
              <a:off x="11350058" y="2968242"/>
              <a:ext cx="71120" cy="4572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41" name="Key/Value">
            <a:extLst>
              <a:ext uri="{FF2B5EF4-FFF2-40B4-BE49-F238E27FC236}">
                <a16:creationId xmlns:a16="http://schemas.microsoft.com/office/drawing/2014/main" id="{03405F1A-6982-5997-5912-50E18C7E4CBB}"/>
              </a:ext>
            </a:extLst>
          </p:cNvPr>
          <p:cNvGrpSpPr/>
          <p:nvPr/>
        </p:nvGrpSpPr>
        <p:grpSpPr>
          <a:xfrm>
            <a:off x="651154" y="4174135"/>
            <a:ext cx="3468766" cy="313932"/>
            <a:chOff x="4878137" y="2700030"/>
            <a:chExt cx="6543041" cy="3139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BDB1A70-E2E2-EC23-E60D-E126E1156E5A}"/>
                </a:ext>
              </a:extLst>
            </p:cNvPr>
            <p:cNvSpPr txBox="1"/>
            <p:nvPr/>
          </p:nvSpPr>
          <p:spPr>
            <a:xfrm>
              <a:off x="4878137" y="2700030"/>
              <a:ext cx="6543041" cy="3139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" tIns="18288" rIns="18288" bIns="18288" rtlCol="0" anchor="ctr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rgbClr val="F76D6D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8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&lt;key&gt;</a:t>
              </a:r>
              <a:r>
                <a:rPr lang="en-US" sz="1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|</a:t>
              </a:r>
              <a:r>
                <a:rPr lang="en-US" sz="18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&lt;value&gt;</a:t>
              </a:r>
              <a:r>
                <a:rPr lang="en-US" sz="1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|</a:t>
              </a:r>
              <a:r>
                <a:rPr lang="en-US" sz="18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&lt;key&gt;</a:t>
              </a:r>
              <a:r>
                <a:rPr lang="en-US" sz="1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|</a:t>
              </a:r>
              <a:r>
                <a:rPr lang="en-US" sz="18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&lt;value&gt;</a:t>
              </a:r>
              <a:endParaRPr lang="en-US" sz="1800" b="1" dirty="0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5" name="magnet" hidden="1">
              <a:extLst>
                <a:ext uri="{FF2B5EF4-FFF2-40B4-BE49-F238E27FC236}">
                  <a16:creationId xmlns:a16="http://schemas.microsoft.com/office/drawing/2014/main" id="{14C09A38-7648-028D-23BC-339B3C322B33}"/>
                </a:ext>
              </a:extLst>
            </p:cNvPr>
            <p:cNvSpPr/>
            <p:nvPr/>
          </p:nvSpPr>
          <p:spPr>
            <a:xfrm>
              <a:off x="4878137" y="2700030"/>
              <a:ext cx="71120" cy="4572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46" name="magnet" hidden="1">
              <a:extLst>
                <a:ext uri="{FF2B5EF4-FFF2-40B4-BE49-F238E27FC236}">
                  <a16:creationId xmlns:a16="http://schemas.microsoft.com/office/drawing/2014/main" id="{513DDB33-D0C8-4993-80ED-B8C0201DE6C7}"/>
                </a:ext>
              </a:extLst>
            </p:cNvPr>
            <p:cNvSpPr/>
            <p:nvPr/>
          </p:nvSpPr>
          <p:spPr>
            <a:xfrm>
              <a:off x="11350058" y="2700030"/>
              <a:ext cx="71120" cy="4572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226059D-E3C5-119D-D3B2-3C352D85DD84}"/>
              </a:ext>
            </a:extLst>
          </p:cNvPr>
          <p:cNvGrpSpPr/>
          <p:nvPr/>
        </p:nvGrpSpPr>
        <p:grpSpPr>
          <a:xfrm>
            <a:off x="2809876" y="3111039"/>
            <a:ext cx="973931" cy="342900"/>
            <a:chOff x="2809876" y="3111039"/>
            <a:chExt cx="973931" cy="342900"/>
          </a:xfrm>
        </p:grpSpPr>
        <p:grpSp>
          <p:nvGrpSpPr>
            <p:cNvPr id="15" name="Group 22">
              <a:extLst>
                <a:ext uri="{FF2B5EF4-FFF2-40B4-BE49-F238E27FC236}">
                  <a16:creationId xmlns:a16="http://schemas.microsoft.com/office/drawing/2014/main" id="{E21C24CF-4B61-2A2B-56CE-812BC81FB4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9876" y="3111039"/>
              <a:ext cx="973931" cy="342900"/>
              <a:chOff x="2895600" y="1524000"/>
              <a:chExt cx="1997283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16" name="Flowchart: Predefined Process 15">
                <a:extLst>
                  <a:ext uri="{FF2B5EF4-FFF2-40B4-BE49-F238E27FC236}">
                    <a16:creationId xmlns:a16="http://schemas.microsoft.com/office/drawing/2014/main" id="{F6BA9635-C12A-1EA1-5DDB-83C3D90AB4FB}"/>
                  </a:ext>
                </a:extLst>
              </p:cNvPr>
              <p:cNvSpPr/>
              <p:nvPr/>
            </p:nvSpPr>
            <p:spPr bwMode="auto">
              <a:xfrm>
                <a:off x="2895600" y="1524000"/>
                <a:ext cx="1067009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10</a:t>
                </a:r>
              </a:p>
            </p:txBody>
          </p:sp>
          <p:sp>
            <p:nvSpPr>
              <p:cNvPr id="17" name="Flowchart: Predefined Process 16">
                <a:extLst>
                  <a:ext uri="{FF2B5EF4-FFF2-40B4-BE49-F238E27FC236}">
                    <a16:creationId xmlns:a16="http://schemas.microsoft.com/office/drawing/2014/main" id="{0514F0DF-411D-51AF-6996-7B591981AE65}"/>
                  </a:ext>
                </a:extLst>
              </p:cNvPr>
              <p:cNvSpPr/>
              <p:nvPr/>
            </p:nvSpPr>
            <p:spPr bwMode="auto">
              <a:xfrm>
                <a:off x="3825876" y="1524000"/>
                <a:ext cx="1067007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381788A-869F-D5AB-F1A8-7F447906CC1D}"/>
                </a:ext>
              </a:extLst>
            </p:cNvPr>
            <p:cNvSpPr/>
            <p:nvPr/>
          </p:nvSpPr>
          <p:spPr>
            <a:xfrm>
              <a:off x="2809876" y="3111039"/>
              <a:ext cx="67527" cy="341774"/>
            </a:xfrm>
            <a:prstGeom prst="rect">
              <a:avLst/>
            </a:prstGeom>
            <a:solidFill>
              <a:srgbClr val="646464"/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40D8FF6-7974-352B-5E5E-B3A3695AF9FA}"/>
              </a:ext>
            </a:extLst>
          </p:cNvPr>
          <p:cNvGrpSpPr/>
          <p:nvPr/>
        </p:nvGrpSpPr>
        <p:grpSpPr>
          <a:xfrm>
            <a:off x="4570810" y="3111039"/>
            <a:ext cx="972740" cy="342900"/>
            <a:chOff x="4570810" y="3115611"/>
            <a:chExt cx="972740" cy="342900"/>
          </a:xfrm>
        </p:grpSpPr>
        <p:grpSp>
          <p:nvGrpSpPr>
            <p:cNvPr id="18" name="Group 96">
              <a:extLst>
                <a:ext uri="{FF2B5EF4-FFF2-40B4-BE49-F238E27FC236}">
                  <a16:creationId xmlns:a16="http://schemas.microsoft.com/office/drawing/2014/main" id="{8710F73E-17BA-6088-8160-28B21B1529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0810" y="3115611"/>
              <a:ext cx="972740" cy="342900"/>
              <a:chOff x="2895600" y="1524000"/>
              <a:chExt cx="1997283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19" name="Flowchart: Predefined Process 18">
                <a:extLst>
                  <a:ext uri="{FF2B5EF4-FFF2-40B4-BE49-F238E27FC236}">
                    <a16:creationId xmlns:a16="http://schemas.microsoft.com/office/drawing/2014/main" id="{B06AB18E-79D5-B197-49CB-CE61896EF6D5}"/>
                  </a:ext>
                </a:extLst>
              </p:cNvPr>
              <p:cNvSpPr/>
              <p:nvPr/>
            </p:nvSpPr>
            <p:spPr bwMode="auto">
              <a:xfrm>
                <a:off x="2895600" y="1524000"/>
                <a:ext cx="1065870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20</a:t>
                </a:r>
              </a:p>
            </p:txBody>
          </p:sp>
          <p:sp>
            <p:nvSpPr>
              <p:cNvPr id="20" name="Flowchart: Predefined Process 19">
                <a:extLst>
                  <a:ext uri="{FF2B5EF4-FFF2-40B4-BE49-F238E27FC236}">
                    <a16:creationId xmlns:a16="http://schemas.microsoft.com/office/drawing/2014/main" id="{FE7D11EA-2C8D-53A4-3D72-A16C2A0F7F24}"/>
                  </a:ext>
                </a:extLst>
              </p:cNvPr>
              <p:cNvSpPr/>
              <p:nvPr/>
            </p:nvSpPr>
            <p:spPr bwMode="auto">
              <a:xfrm>
                <a:off x="3827013" y="1524000"/>
                <a:ext cx="1065870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31</a:t>
                </a:r>
              </a:p>
            </p:txBody>
          </p:sp>
        </p:grp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1EEC136-A6B2-06FD-8772-A70FEEBA3BD7}"/>
                </a:ext>
              </a:extLst>
            </p:cNvPr>
            <p:cNvSpPr/>
            <p:nvPr/>
          </p:nvSpPr>
          <p:spPr>
            <a:xfrm>
              <a:off x="4570810" y="3116737"/>
              <a:ext cx="67527" cy="341774"/>
            </a:xfrm>
            <a:prstGeom prst="rect">
              <a:avLst/>
            </a:prstGeom>
            <a:solidFill>
              <a:srgbClr val="646464"/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7BBA34B-CFB9-3888-6693-0C42F92154CF}"/>
              </a:ext>
            </a:extLst>
          </p:cNvPr>
          <p:cNvGrpSpPr/>
          <p:nvPr/>
        </p:nvGrpSpPr>
        <p:grpSpPr>
          <a:xfrm>
            <a:off x="5980510" y="3111039"/>
            <a:ext cx="972740" cy="342900"/>
            <a:chOff x="5980510" y="3115611"/>
            <a:chExt cx="972740" cy="342900"/>
          </a:xfrm>
        </p:grpSpPr>
        <p:grpSp>
          <p:nvGrpSpPr>
            <p:cNvPr id="21" name="Group 99">
              <a:extLst>
                <a:ext uri="{FF2B5EF4-FFF2-40B4-BE49-F238E27FC236}">
                  <a16:creationId xmlns:a16="http://schemas.microsoft.com/office/drawing/2014/main" id="{0BBA1525-16DE-32D0-4E70-B33034B2A1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0510" y="3115611"/>
              <a:ext cx="972740" cy="342900"/>
              <a:chOff x="2895600" y="1524000"/>
              <a:chExt cx="1997283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22" name="Flowchart: Predefined Process 21">
                <a:extLst>
                  <a:ext uri="{FF2B5EF4-FFF2-40B4-BE49-F238E27FC236}">
                    <a16:creationId xmlns:a16="http://schemas.microsoft.com/office/drawing/2014/main" id="{E9B9BE7A-A8FC-E419-32DF-73A9FA692E26}"/>
                  </a:ext>
                </a:extLst>
              </p:cNvPr>
              <p:cNvSpPr/>
              <p:nvPr/>
            </p:nvSpPr>
            <p:spPr bwMode="auto">
              <a:xfrm>
                <a:off x="2895600" y="1524000"/>
                <a:ext cx="1065870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38</a:t>
                </a:r>
              </a:p>
            </p:txBody>
          </p:sp>
          <p:sp>
            <p:nvSpPr>
              <p:cNvPr id="23" name="Flowchart: Predefined Process 22">
                <a:extLst>
                  <a:ext uri="{FF2B5EF4-FFF2-40B4-BE49-F238E27FC236}">
                    <a16:creationId xmlns:a16="http://schemas.microsoft.com/office/drawing/2014/main" id="{EE97B39C-1547-349F-3A18-631795A6A0FE}"/>
                  </a:ext>
                </a:extLst>
              </p:cNvPr>
              <p:cNvSpPr/>
              <p:nvPr/>
            </p:nvSpPr>
            <p:spPr bwMode="auto">
              <a:xfrm>
                <a:off x="3827013" y="1524000"/>
                <a:ext cx="1065870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44</a:t>
                </a: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320E31E-6D2C-913D-26F5-74EE252956A4}"/>
                </a:ext>
              </a:extLst>
            </p:cNvPr>
            <p:cNvSpPr/>
            <p:nvPr/>
          </p:nvSpPr>
          <p:spPr>
            <a:xfrm>
              <a:off x="5980510" y="3116737"/>
              <a:ext cx="67527" cy="341774"/>
            </a:xfrm>
            <a:prstGeom prst="rect">
              <a:avLst/>
            </a:prstGeom>
            <a:solidFill>
              <a:srgbClr val="646464"/>
            </a:solidFill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138" name="Highlight Box">
            <a:extLst>
              <a:ext uri="{FF2B5EF4-FFF2-40B4-BE49-F238E27FC236}">
                <a16:creationId xmlns:a16="http://schemas.microsoft.com/office/drawing/2014/main" id="{63F3C7D5-BE31-0E26-8619-78863D6DCD41}"/>
              </a:ext>
            </a:extLst>
          </p:cNvPr>
          <p:cNvSpPr/>
          <p:nvPr/>
        </p:nvSpPr>
        <p:spPr>
          <a:xfrm>
            <a:off x="1457326" y="3111038"/>
            <a:ext cx="965002" cy="354017"/>
          </a:xfrm>
          <a:prstGeom prst="roundRect">
            <a:avLst>
              <a:gd name="adj" fmla="val 1091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7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31" grpId="0"/>
      <p:bldP spid="131" grpId="1"/>
      <p:bldP spid="132" grpId="0"/>
      <p:bldP spid="132" grpId="1"/>
      <p:bldP spid="133" grpId="0"/>
      <p:bldP spid="141" grpId="0"/>
      <p:bldP spid="141" grpId="1"/>
      <p:bldP spid="124" grpId="0" animBg="1"/>
      <p:bldP spid="124" grpId="1" animBg="1"/>
      <p:bldP spid="138" grpId="0" animBg="1"/>
      <p:bldP spid="13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magnets" hidden="1">
            <a:extLst>
              <a:ext uri="{FF2B5EF4-FFF2-40B4-BE49-F238E27FC236}">
                <a16:creationId xmlns:a16="http://schemas.microsoft.com/office/drawing/2014/main" id="{42F01B9E-AC6C-2F37-99DE-B43EA1FDEB35}"/>
              </a:ext>
            </a:extLst>
          </p:cNvPr>
          <p:cNvGrpSpPr/>
          <p:nvPr/>
        </p:nvGrpSpPr>
        <p:grpSpPr>
          <a:xfrm>
            <a:off x="2162176" y="2167406"/>
            <a:ext cx="4791074" cy="1267761"/>
            <a:chOff x="2162176" y="2167406"/>
            <a:chExt cx="4791074" cy="1267761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8519A485-5FF5-65EB-42BA-E72A79192C61}"/>
                </a:ext>
              </a:extLst>
            </p:cNvPr>
            <p:cNvGrpSpPr/>
            <p:nvPr/>
          </p:nvGrpSpPr>
          <p:grpSpPr>
            <a:xfrm>
              <a:off x="2339817" y="3138956"/>
              <a:ext cx="91440" cy="296211"/>
              <a:chOff x="2339817" y="3162300"/>
              <a:chExt cx="91440" cy="296211"/>
            </a:xfrm>
          </p:grpSpPr>
          <p:sp>
            <p:nvSpPr>
              <p:cNvPr id="38" name="magnet">
                <a:extLst>
                  <a:ext uri="{FF2B5EF4-FFF2-40B4-BE49-F238E27FC236}">
                    <a16:creationId xmlns:a16="http://schemas.microsoft.com/office/drawing/2014/main" id="{74289386-5B61-EF5A-0FB8-5E7C780EB638}"/>
                  </a:ext>
                </a:extLst>
              </p:cNvPr>
              <p:cNvSpPr/>
              <p:nvPr/>
            </p:nvSpPr>
            <p:spPr>
              <a:xfrm>
                <a:off x="2339817" y="336707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39" name="magnet">
                <a:extLst>
                  <a:ext uri="{FF2B5EF4-FFF2-40B4-BE49-F238E27FC236}">
                    <a16:creationId xmlns:a16="http://schemas.microsoft.com/office/drawing/2014/main" id="{EE6C05CF-BF31-987C-1449-BD8A12BCD9F6}"/>
                  </a:ext>
                </a:extLst>
              </p:cNvPr>
              <p:cNvSpPr/>
              <p:nvPr/>
            </p:nvSpPr>
            <p:spPr>
              <a:xfrm>
                <a:off x="2339817" y="316230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054E6FF9-C563-A2D6-83DD-A66602A7D046}"/>
                </a:ext>
              </a:extLst>
            </p:cNvPr>
            <p:cNvGrpSpPr/>
            <p:nvPr/>
          </p:nvGrpSpPr>
          <p:grpSpPr>
            <a:xfrm>
              <a:off x="2809876" y="3138956"/>
              <a:ext cx="91440" cy="296211"/>
              <a:chOff x="2809876" y="3162300"/>
              <a:chExt cx="91440" cy="296211"/>
            </a:xfrm>
          </p:grpSpPr>
          <p:sp>
            <p:nvSpPr>
              <p:cNvPr id="43" name="magnet">
                <a:extLst>
                  <a:ext uri="{FF2B5EF4-FFF2-40B4-BE49-F238E27FC236}">
                    <a16:creationId xmlns:a16="http://schemas.microsoft.com/office/drawing/2014/main" id="{9302CDD8-3358-D8D8-4DE4-B760A68346C2}"/>
                  </a:ext>
                </a:extLst>
              </p:cNvPr>
              <p:cNvSpPr/>
              <p:nvPr/>
            </p:nvSpPr>
            <p:spPr>
              <a:xfrm>
                <a:off x="2809876" y="336707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44" name="magnet">
                <a:extLst>
                  <a:ext uri="{FF2B5EF4-FFF2-40B4-BE49-F238E27FC236}">
                    <a16:creationId xmlns:a16="http://schemas.microsoft.com/office/drawing/2014/main" id="{F9256965-325F-F81D-B965-546A58703269}"/>
                  </a:ext>
                </a:extLst>
              </p:cNvPr>
              <p:cNvSpPr/>
              <p:nvPr/>
            </p:nvSpPr>
            <p:spPr>
              <a:xfrm>
                <a:off x="2809876" y="316230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3C2F7EAB-0439-EA73-D30C-7F791F578823}"/>
                </a:ext>
              </a:extLst>
            </p:cNvPr>
            <p:cNvGrpSpPr/>
            <p:nvPr/>
          </p:nvGrpSpPr>
          <p:grpSpPr>
            <a:xfrm>
              <a:off x="4570810" y="3138956"/>
              <a:ext cx="91440" cy="296211"/>
              <a:chOff x="4570810" y="3162300"/>
              <a:chExt cx="91440" cy="296211"/>
            </a:xfrm>
          </p:grpSpPr>
          <p:sp>
            <p:nvSpPr>
              <p:cNvPr id="54" name="magnet">
                <a:extLst>
                  <a:ext uri="{FF2B5EF4-FFF2-40B4-BE49-F238E27FC236}">
                    <a16:creationId xmlns:a16="http://schemas.microsoft.com/office/drawing/2014/main" id="{46DCB1CA-AF42-3980-E215-66FF34199BCD}"/>
                  </a:ext>
                </a:extLst>
              </p:cNvPr>
              <p:cNvSpPr/>
              <p:nvPr/>
            </p:nvSpPr>
            <p:spPr>
              <a:xfrm>
                <a:off x="4570810" y="336707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55" name="magnet">
                <a:extLst>
                  <a:ext uri="{FF2B5EF4-FFF2-40B4-BE49-F238E27FC236}">
                    <a16:creationId xmlns:a16="http://schemas.microsoft.com/office/drawing/2014/main" id="{4F5511A1-33CB-9D00-5B4B-17F20B1B55CE}"/>
                  </a:ext>
                </a:extLst>
              </p:cNvPr>
              <p:cNvSpPr/>
              <p:nvPr/>
            </p:nvSpPr>
            <p:spPr>
              <a:xfrm>
                <a:off x="4570810" y="316230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38B932CB-B907-A761-A5D7-1C3D15BB8100}"/>
                </a:ext>
              </a:extLst>
            </p:cNvPr>
            <p:cNvGrpSpPr/>
            <p:nvPr/>
          </p:nvGrpSpPr>
          <p:grpSpPr>
            <a:xfrm>
              <a:off x="3692367" y="3138956"/>
              <a:ext cx="91440" cy="296211"/>
              <a:chOff x="3692367" y="3162300"/>
              <a:chExt cx="91440" cy="296211"/>
            </a:xfrm>
          </p:grpSpPr>
          <p:sp>
            <p:nvSpPr>
              <p:cNvPr id="57" name="magnet">
                <a:extLst>
                  <a:ext uri="{FF2B5EF4-FFF2-40B4-BE49-F238E27FC236}">
                    <a16:creationId xmlns:a16="http://schemas.microsoft.com/office/drawing/2014/main" id="{29BF1C54-7423-6DBE-4A7C-81312ABEC384}"/>
                  </a:ext>
                </a:extLst>
              </p:cNvPr>
              <p:cNvSpPr/>
              <p:nvPr/>
            </p:nvSpPr>
            <p:spPr>
              <a:xfrm>
                <a:off x="3692367" y="336707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58" name="magnet">
                <a:extLst>
                  <a:ext uri="{FF2B5EF4-FFF2-40B4-BE49-F238E27FC236}">
                    <a16:creationId xmlns:a16="http://schemas.microsoft.com/office/drawing/2014/main" id="{1ECA0345-BCE4-2C8A-6689-59803689F55F}"/>
                  </a:ext>
                </a:extLst>
              </p:cNvPr>
              <p:cNvSpPr/>
              <p:nvPr/>
            </p:nvSpPr>
            <p:spPr>
              <a:xfrm>
                <a:off x="3692367" y="316230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902911D6-415D-5C99-14C3-4123E11C1B95}"/>
                </a:ext>
              </a:extLst>
            </p:cNvPr>
            <p:cNvGrpSpPr/>
            <p:nvPr/>
          </p:nvGrpSpPr>
          <p:grpSpPr>
            <a:xfrm>
              <a:off x="2162176" y="2167406"/>
              <a:ext cx="91440" cy="296211"/>
              <a:chOff x="2162176" y="2190750"/>
              <a:chExt cx="91440" cy="296211"/>
            </a:xfrm>
          </p:grpSpPr>
          <p:sp>
            <p:nvSpPr>
              <p:cNvPr id="68" name="magnet">
                <a:extLst>
                  <a:ext uri="{FF2B5EF4-FFF2-40B4-BE49-F238E27FC236}">
                    <a16:creationId xmlns:a16="http://schemas.microsoft.com/office/drawing/2014/main" id="{0ADF48B9-E47C-6009-053D-D376AD79A191}"/>
                  </a:ext>
                </a:extLst>
              </p:cNvPr>
              <p:cNvSpPr/>
              <p:nvPr/>
            </p:nvSpPr>
            <p:spPr>
              <a:xfrm>
                <a:off x="2162176" y="239552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69" name="magnet">
                <a:extLst>
                  <a:ext uri="{FF2B5EF4-FFF2-40B4-BE49-F238E27FC236}">
                    <a16:creationId xmlns:a16="http://schemas.microsoft.com/office/drawing/2014/main" id="{0E0DA753-4061-E418-4F49-C858909C0517}"/>
                  </a:ext>
                </a:extLst>
              </p:cNvPr>
              <p:cNvSpPr/>
              <p:nvPr/>
            </p:nvSpPr>
            <p:spPr>
              <a:xfrm>
                <a:off x="2162176" y="219075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24C68D8C-82FC-3BA9-B396-15FF9C490846}"/>
                </a:ext>
              </a:extLst>
            </p:cNvPr>
            <p:cNvGrpSpPr/>
            <p:nvPr/>
          </p:nvGrpSpPr>
          <p:grpSpPr>
            <a:xfrm>
              <a:off x="3044667" y="2167406"/>
              <a:ext cx="91440" cy="296211"/>
              <a:chOff x="3044667" y="2190750"/>
              <a:chExt cx="91440" cy="296211"/>
            </a:xfrm>
          </p:grpSpPr>
          <p:sp>
            <p:nvSpPr>
              <p:cNvPr id="71" name="magnet">
                <a:extLst>
                  <a:ext uri="{FF2B5EF4-FFF2-40B4-BE49-F238E27FC236}">
                    <a16:creationId xmlns:a16="http://schemas.microsoft.com/office/drawing/2014/main" id="{F2FA47EA-B0C9-608D-9258-754FF5AA5F84}"/>
                  </a:ext>
                </a:extLst>
              </p:cNvPr>
              <p:cNvSpPr/>
              <p:nvPr/>
            </p:nvSpPr>
            <p:spPr>
              <a:xfrm>
                <a:off x="3044667" y="239552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72" name="magnet">
                <a:extLst>
                  <a:ext uri="{FF2B5EF4-FFF2-40B4-BE49-F238E27FC236}">
                    <a16:creationId xmlns:a16="http://schemas.microsoft.com/office/drawing/2014/main" id="{507B8BE0-6DAE-A4F0-C36C-EEA1094721E6}"/>
                  </a:ext>
                </a:extLst>
              </p:cNvPr>
              <p:cNvSpPr/>
              <p:nvPr/>
            </p:nvSpPr>
            <p:spPr>
              <a:xfrm>
                <a:off x="3044667" y="219075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7D6E23BB-23CA-B754-5775-9077B52F4D15}"/>
                </a:ext>
              </a:extLst>
            </p:cNvPr>
            <p:cNvGrpSpPr/>
            <p:nvPr/>
          </p:nvGrpSpPr>
          <p:grpSpPr>
            <a:xfrm>
              <a:off x="5452110" y="3138956"/>
              <a:ext cx="91440" cy="296211"/>
              <a:chOff x="5452110" y="3162300"/>
              <a:chExt cx="91440" cy="296211"/>
            </a:xfrm>
          </p:grpSpPr>
          <p:sp>
            <p:nvSpPr>
              <p:cNvPr id="77" name="magnet">
                <a:extLst>
                  <a:ext uri="{FF2B5EF4-FFF2-40B4-BE49-F238E27FC236}">
                    <a16:creationId xmlns:a16="http://schemas.microsoft.com/office/drawing/2014/main" id="{432449C1-EDAE-95AC-77A0-053FFA8023C2}"/>
                  </a:ext>
                </a:extLst>
              </p:cNvPr>
              <p:cNvSpPr/>
              <p:nvPr/>
            </p:nvSpPr>
            <p:spPr>
              <a:xfrm>
                <a:off x="5452110" y="336707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78" name="magnet">
                <a:extLst>
                  <a:ext uri="{FF2B5EF4-FFF2-40B4-BE49-F238E27FC236}">
                    <a16:creationId xmlns:a16="http://schemas.microsoft.com/office/drawing/2014/main" id="{2074E368-6F99-69DF-1654-9C7640F2440D}"/>
                  </a:ext>
                </a:extLst>
              </p:cNvPr>
              <p:cNvSpPr/>
              <p:nvPr/>
            </p:nvSpPr>
            <p:spPr>
              <a:xfrm>
                <a:off x="5452110" y="316230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D5ADB233-5474-D600-F7CD-F45CEFD1605A}"/>
                </a:ext>
              </a:extLst>
            </p:cNvPr>
            <p:cNvGrpSpPr/>
            <p:nvPr/>
          </p:nvGrpSpPr>
          <p:grpSpPr>
            <a:xfrm>
              <a:off x="5275660" y="2167406"/>
              <a:ext cx="91440" cy="296211"/>
              <a:chOff x="5275660" y="2190750"/>
              <a:chExt cx="91440" cy="296211"/>
            </a:xfrm>
          </p:grpSpPr>
          <p:sp>
            <p:nvSpPr>
              <p:cNvPr id="80" name="magnet">
                <a:extLst>
                  <a:ext uri="{FF2B5EF4-FFF2-40B4-BE49-F238E27FC236}">
                    <a16:creationId xmlns:a16="http://schemas.microsoft.com/office/drawing/2014/main" id="{8D8DF30E-83C3-31CE-108A-5CDBCDC3C506}"/>
                  </a:ext>
                </a:extLst>
              </p:cNvPr>
              <p:cNvSpPr/>
              <p:nvPr/>
            </p:nvSpPr>
            <p:spPr>
              <a:xfrm>
                <a:off x="5275660" y="239552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81" name="magnet">
                <a:extLst>
                  <a:ext uri="{FF2B5EF4-FFF2-40B4-BE49-F238E27FC236}">
                    <a16:creationId xmlns:a16="http://schemas.microsoft.com/office/drawing/2014/main" id="{769A726B-5A33-1BC7-CD05-800F345BAC05}"/>
                  </a:ext>
                </a:extLst>
              </p:cNvPr>
              <p:cNvSpPr/>
              <p:nvPr/>
            </p:nvSpPr>
            <p:spPr>
              <a:xfrm>
                <a:off x="5275660" y="219075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1C56FA1B-0DFB-F4A2-2811-0D5B302CC3FA}"/>
                </a:ext>
              </a:extLst>
            </p:cNvPr>
            <p:cNvGrpSpPr/>
            <p:nvPr/>
          </p:nvGrpSpPr>
          <p:grpSpPr>
            <a:xfrm>
              <a:off x="6156960" y="2167406"/>
              <a:ext cx="91440" cy="296211"/>
              <a:chOff x="6156960" y="2190750"/>
              <a:chExt cx="91440" cy="296211"/>
            </a:xfrm>
          </p:grpSpPr>
          <p:sp>
            <p:nvSpPr>
              <p:cNvPr id="83" name="magnet">
                <a:extLst>
                  <a:ext uri="{FF2B5EF4-FFF2-40B4-BE49-F238E27FC236}">
                    <a16:creationId xmlns:a16="http://schemas.microsoft.com/office/drawing/2014/main" id="{2460717A-E8DB-A52D-A830-270177618244}"/>
                  </a:ext>
                </a:extLst>
              </p:cNvPr>
              <p:cNvSpPr/>
              <p:nvPr/>
            </p:nvSpPr>
            <p:spPr>
              <a:xfrm>
                <a:off x="6156960" y="239552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84" name="magnet">
                <a:extLst>
                  <a:ext uri="{FF2B5EF4-FFF2-40B4-BE49-F238E27FC236}">
                    <a16:creationId xmlns:a16="http://schemas.microsoft.com/office/drawing/2014/main" id="{E7579020-553F-4712-B9CD-6B457068D5D5}"/>
                  </a:ext>
                </a:extLst>
              </p:cNvPr>
              <p:cNvSpPr/>
              <p:nvPr/>
            </p:nvSpPr>
            <p:spPr>
              <a:xfrm>
                <a:off x="6156960" y="219075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5078BBFF-E4BF-CA30-A3C6-88BBBFD7D118}"/>
                </a:ext>
              </a:extLst>
            </p:cNvPr>
            <p:cNvGrpSpPr/>
            <p:nvPr/>
          </p:nvGrpSpPr>
          <p:grpSpPr>
            <a:xfrm>
              <a:off x="5980510" y="3138956"/>
              <a:ext cx="91440" cy="296211"/>
              <a:chOff x="5980510" y="3162300"/>
              <a:chExt cx="91440" cy="296211"/>
            </a:xfrm>
          </p:grpSpPr>
          <p:sp>
            <p:nvSpPr>
              <p:cNvPr id="86" name="magnet">
                <a:extLst>
                  <a:ext uri="{FF2B5EF4-FFF2-40B4-BE49-F238E27FC236}">
                    <a16:creationId xmlns:a16="http://schemas.microsoft.com/office/drawing/2014/main" id="{0C610203-C759-6922-7643-B81159E58785}"/>
                  </a:ext>
                </a:extLst>
              </p:cNvPr>
              <p:cNvSpPr/>
              <p:nvPr/>
            </p:nvSpPr>
            <p:spPr>
              <a:xfrm>
                <a:off x="5980510" y="336707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87" name="magnet">
                <a:extLst>
                  <a:ext uri="{FF2B5EF4-FFF2-40B4-BE49-F238E27FC236}">
                    <a16:creationId xmlns:a16="http://schemas.microsoft.com/office/drawing/2014/main" id="{6EDDB81D-682C-6181-0B84-417349D51413}"/>
                  </a:ext>
                </a:extLst>
              </p:cNvPr>
              <p:cNvSpPr/>
              <p:nvPr/>
            </p:nvSpPr>
            <p:spPr>
              <a:xfrm>
                <a:off x="5980510" y="316230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4987B8A6-F3D6-8736-5CDE-3742EA4D380F}"/>
                </a:ext>
              </a:extLst>
            </p:cNvPr>
            <p:cNvGrpSpPr/>
            <p:nvPr/>
          </p:nvGrpSpPr>
          <p:grpSpPr>
            <a:xfrm>
              <a:off x="6861810" y="3138956"/>
              <a:ext cx="91440" cy="296211"/>
              <a:chOff x="6861810" y="3162300"/>
              <a:chExt cx="91440" cy="296211"/>
            </a:xfrm>
          </p:grpSpPr>
          <p:sp>
            <p:nvSpPr>
              <p:cNvPr id="89" name="magnet">
                <a:extLst>
                  <a:ext uri="{FF2B5EF4-FFF2-40B4-BE49-F238E27FC236}">
                    <a16:creationId xmlns:a16="http://schemas.microsoft.com/office/drawing/2014/main" id="{3D65F168-0240-BD4D-294C-C1EB8A3BB237}"/>
                  </a:ext>
                </a:extLst>
              </p:cNvPr>
              <p:cNvSpPr/>
              <p:nvPr/>
            </p:nvSpPr>
            <p:spPr>
              <a:xfrm>
                <a:off x="6861810" y="3367071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90" name="magnet">
                <a:extLst>
                  <a:ext uri="{FF2B5EF4-FFF2-40B4-BE49-F238E27FC236}">
                    <a16:creationId xmlns:a16="http://schemas.microsoft.com/office/drawing/2014/main" id="{31B66E50-8620-4AC5-77F1-CAEAD59ACD1E}"/>
                  </a:ext>
                </a:extLst>
              </p:cNvPr>
              <p:cNvSpPr/>
              <p:nvPr/>
            </p:nvSpPr>
            <p:spPr>
              <a:xfrm>
                <a:off x="6861810" y="316230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59F76E-FCDA-DBAC-A1CE-3A44720A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Example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4B108BE-FF83-F0D9-51C8-228BC6044427}"/>
              </a:ext>
            </a:extLst>
          </p:cNvPr>
          <p:cNvGrpSpPr/>
          <p:nvPr/>
        </p:nvGrpSpPr>
        <p:grpSpPr>
          <a:xfrm>
            <a:off x="4651804" y="2546437"/>
            <a:ext cx="4074190" cy="832540"/>
            <a:chOff x="4651804" y="2546437"/>
            <a:chExt cx="4074190" cy="8325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FBCA27D-FE59-C059-2395-7F7ECFB05A87}"/>
                </a:ext>
              </a:extLst>
            </p:cNvPr>
            <p:cNvGrpSpPr/>
            <p:nvPr/>
          </p:nvGrpSpPr>
          <p:grpSpPr>
            <a:xfrm>
              <a:off x="4939734" y="2779292"/>
              <a:ext cx="3530013" cy="599685"/>
              <a:chOff x="1712625" y="2440528"/>
              <a:chExt cx="4494309" cy="763504"/>
            </a:xfrm>
          </p:grpSpPr>
          <p:cxnSp>
            <p:nvCxnSpPr>
              <p:cNvPr id="5" name="AutoShape 14">
                <a:extLst>
                  <a:ext uri="{FF2B5EF4-FFF2-40B4-BE49-F238E27FC236}">
                    <a16:creationId xmlns:a16="http://schemas.microsoft.com/office/drawing/2014/main" id="{6687F8B4-3A2D-A5F7-F460-BEA45536C17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712625" y="2440528"/>
                <a:ext cx="494795" cy="763504"/>
              </a:xfrm>
              <a:prstGeom prst="straightConnector1">
                <a:avLst/>
              </a:prstGeom>
              <a:noFill/>
              <a:ln w="28575">
                <a:solidFill>
                  <a:srgbClr val="64646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" name="AutoShape 14">
                <a:extLst>
                  <a:ext uri="{FF2B5EF4-FFF2-40B4-BE49-F238E27FC236}">
                    <a16:creationId xmlns:a16="http://schemas.microsoft.com/office/drawing/2014/main" id="{A2B2434D-38A0-A1E0-392D-E828E4E2A0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654193" y="2479460"/>
                <a:ext cx="403702" cy="723449"/>
              </a:xfrm>
              <a:prstGeom prst="straightConnector1">
                <a:avLst/>
              </a:prstGeom>
              <a:noFill/>
              <a:ln w="28575">
                <a:solidFill>
                  <a:srgbClr val="64646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" name="AutoShape 14">
                <a:extLst>
                  <a:ext uri="{FF2B5EF4-FFF2-40B4-BE49-F238E27FC236}">
                    <a16:creationId xmlns:a16="http://schemas.microsoft.com/office/drawing/2014/main" id="{E99991CA-BFE7-3F01-3A2A-0980BE580E32}"/>
                  </a:ext>
                </a:extLst>
              </p:cNvPr>
              <p:cNvCxnSpPr>
                <a:cxnSpLocks noChangeShapeType="1"/>
                <a:endCxn id="20" idx="0"/>
              </p:cNvCxnSpPr>
              <p:nvPr/>
            </p:nvCxnSpPr>
            <p:spPr bwMode="auto">
              <a:xfrm flipH="1">
                <a:off x="5056791" y="2500011"/>
                <a:ext cx="665528" cy="704021"/>
              </a:xfrm>
              <a:prstGeom prst="straightConnector1">
                <a:avLst/>
              </a:prstGeom>
              <a:noFill/>
              <a:ln w="28575">
                <a:solidFill>
                  <a:srgbClr val="64646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AutoShape 14">
                <a:extLst>
                  <a:ext uri="{FF2B5EF4-FFF2-40B4-BE49-F238E27FC236}">
                    <a16:creationId xmlns:a16="http://schemas.microsoft.com/office/drawing/2014/main" id="{7AF0E8FF-34EC-00EF-6C1E-5D86CE0DD0D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729289" y="2500011"/>
                <a:ext cx="477645" cy="704021"/>
              </a:xfrm>
              <a:prstGeom prst="straightConnector1">
                <a:avLst/>
              </a:prstGeom>
              <a:noFill/>
              <a:ln w="28575">
                <a:solidFill>
                  <a:srgbClr val="64646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" name="Group 93">
              <a:extLst>
                <a:ext uri="{FF2B5EF4-FFF2-40B4-BE49-F238E27FC236}">
                  <a16:creationId xmlns:a16="http://schemas.microsoft.com/office/drawing/2014/main" id="{B03E9CAD-38B1-8E16-A6A2-5919080583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38287" y="2546437"/>
              <a:ext cx="764030" cy="269327"/>
              <a:chOff x="2895600" y="1524000"/>
              <a:chExt cx="1997283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28" name="Flowchart: Predefined Process 27">
                <a:extLst>
                  <a:ext uri="{FF2B5EF4-FFF2-40B4-BE49-F238E27FC236}">
                    <a16:creationId xmlns:a16="http://schemas.microsoft.com/office/drawing/2014/main" id="{0BA0E85D-F087-6404-2F0A-56F257E990D8}"/>
                  </a:ext>
                </a:extLst>
              </p:cNvPr>
              <p:cNvSpPr/>
              <p:nvPr/>
            </p:nvSpPr>
            <p:spPr bwMode="auto">
              <a:xfrm>
                <a:off x="2895600" y="1524000"/>
                <a:ext cx="1065870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35</a:t>
                </a:r>
              </a:p>
            </p:txBody>
          </p:sp>
          <p:sp>
            <p:nvSpPr>
              <p:cNvPr id="29" name="Flowchart: Predefined Process 28">
                <a:extLst>
                  <a:ext uri="{FF2B5EF4-FFF2-40B4-BE49-F238E27FC236}">
                    <a16:creationId xmlns:a16="http://schemas.microsoft.com/office/drawing/2014/main" id="{7257AC98-B423-8C85-06A8-1C2E13189ED7}"/>
                  </a:ext>
                </a:extLst>
              </p:cNvPr>
              <p:cNvSpPr/>
              <p:nvPr/>
            </p:nvSpPr>
            <p:spPr bwMode="auto">
              <a:xfrm>
                <a:off x="3827013" y="1524000"/>
                <a:ext cx="1065870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30" name="Group 13">
              <a:extLst>
                <a:ext uri="{FF2B5EF4-FFF2-40B4-BE49-F238E27FC236}">
                  <a16:creationId xmlns:a16="http://schemas.microsoft.com/office/drawing/2014/main" id="{96B60301-06BE-6CAB-90A5-3B0797727E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2830" y="2546437"/>
              <a:ext cx="764965" cy="269327"/>
              <a:chOff x="2895600" y="1524000"/>
              <a:chExt cx="1997283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31" name="Flowchart: Predefined Process 30">
                <a:extLst>
                  <a:ext uri="{FF2B5EF4-FFF2-40B4-BE49-F238E27FC236}">
                    <a16:creationId xmlns:a16="http://schemas.microsoft.com/office/drawing/2014/main" id="{860F5F68-3F81-9C17-8CA2-AA12BF50E222}"/>
                  </a:ext>
                </a:extLst>
              </p:cNvPr>
              <p:cNvSpPr/>
              <p:nvPr/>
            </p:nvSpPr>
            <p:spPr bwMode="auto">
              <a:xfrm>
                <a:off x="2895600" y="1524000"/>
                <a:ext cx="1067009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10</a:t>
                </a:r>
              </a:p>
            </p:txBody>
          </p:sp>
          <p:sp>
            <p:nvSpPr>
              <p:cNvPr id="32" name="Flowchart: Predefined Process 31">
                <a:extLst>
                  <a:ext uri="{FF2B5EF4-FFF2-40B4-BE49-F238E27FC236}">
                    <a16:creationId xmlns:a16="http://schemas.microsoft.com/office/drawing/2014/main" id="{BAC1A12A-BC52-3ABC-FA35-658C73137945}"/>
                  </a:ext>
                </a:extLst>
              </p:cNvPr>
              <p:cNvSpPr/>
              <p:nvPr/>
            </p:nvSpPr>
            <p:spPr bwMode="auto">
              <a:xfrm>
                <a:off x="3825876" y="1524000"/>
                <a:ext cx="1067007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cxnSp>
          <p:nvCxnSpPr>
            <p:cNvPr id="99" name="AutoShape 14">
              <a:extLst>
                <a:ext uri="{FF2B5EF4-FFF2-40B4-BE49-F238E27FC236}">
                  <a16:creationId xmlns:a16="http://schemas.microsoft.com/office/drawing/2014/main" id="{C51DEA18-80D0-657E-91A4-7E813963F1E3}"/>
                </a:ext>
              </a:extLst>
            </p:cNvPr>
            <p:cNvCxnSpPr>
              <a:cxnSpLocks noChangeShapeType="1"/>
              <a:stCxn id="72" idx="3"/>
              <a:endCxn id="81" idx="1"/>
            </p:cNvCxnSpPr>
            <p:nvPr/>
          </p:nvCxnSpPr>
          <p:spPr bwMode="auto">
            <a:xfrm>
              <a:off x="6057795" y="2600683"/>
              <a:ext cx="1680492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14">
              <a:extLst>
                <a:ext uri="{FF2B5EF4-FFF2-40B4-BE49-F238E27FC236}">
                  <a16:creationId xmlns:a16="http://schemas.microsoft.com/office/drawing/2014/main" id="{5B02786C-96DF-03FA-87F5-F2706C0D72F9}"/>
                </a:ext>
              </a:extLst>
            </p:cNvPr>
            <p:cNvCxnSpPr>
              <a:cxnSpLocks noChangeShapeType="1"/>
              <a:stCxn id="80" idx="1"/>
              <a:endCxn id="71" idx="3"/>
            </p:cNvCxnSpPr>
            <p:nvPr/>
          </p:nvCxnSpPr>
          <p:spPr bwMode="auto">
            <a:xfrm flipH="1">
              <a:off x="6057795" y="2761518"/>
              <a:ext cx="1680492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A8FA5786-17DD-D830-1E95-908E3AFF77D0}"/>
                </a:ext>
              </a:extLst>
            </p:cNvPr>
            <p:cNvGrpSpPr/>
            <p:nvPr/>
          </p:nvGrpSpPr>
          <p:grpSpPr>
            <a:xfrm>
              <a:off x="4651804" y="2915013"/>
              <a:ext cx="4074190" cy="257258"/>
              <a:chOff x="1346041" y="2609210"/>
              <a:chExt cx="5187139" cy="327534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A76EDFF1-78DD-3227-BD9F-1A4E282AF1F7}"/>
                  </a:ext>
                </a:extLst>
              </p:cNvPr>
              <p:cNvSpPr txBox="1"/>
              <p:nvPr/>
            </p:nvSpPr>
            <p:spPr>
              <a:xfrm>
                <a:off x="1346041" y="2659745"/>
                <a:ext cx="346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&lt;10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C4CB342C-86F8-EBFC-B858-8BD0C27E54D9}"/>
                  </a:ext>
                </a:extLst>
              </p:cNvPr>
              <p:cNvSpPr txBox="1"/>
              <p:nvPr/>
            </p:nvSpPr>
            <p:spPr>
              <a:xfrm>
                <a:off x="3012211" y="2641597"/>
                <a:ext cx="346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≥10</a:t>
                </a:r>
              </a:p>
            </p:txBody>
          </p: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F1DFEABD-F5B0-86CE-B51F-ADEAEB7C168C}"/>
                  </a:ext>
                </a:extLst>
              </p:cNvPr>
              <p:cNvGrpSpPr/>
              <p:nvPr/>
            </p:nvGrpSpPr>
            <p:grpSpPr>
              <a:xfrm>
                <a:off x="4649461" y="2609210"/>
                <a:ext cx="1883719" cy="317443"/>
                <a:chOff x="4649461" y="2574560"/>
                <a:chExt cx="1883719" cy="317443"/>
              </a:xfrm>
            </p:grpSpPr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72C7AB4E-2D0E-4632-23BB-6DD1239CA2D3}"/>
                    </a:ext>
                  </a:extLst>
                </p:cNvPr>
                <p:cNvSpPr txBox="1"/>
                <p:nvPr/>
              </p:nvSpPr>
              <p:spPr>
                <a:xfrm>
                  <a:off x="4649461" y="2574560"/>
                  <a:ext cx="34624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/>
                      </a:solidFill>
                      <a:latin typeface="Inconsolata" panose="00000509000000000000" pitchFamily="49" charset="0"/>
                    </a:rPr>
                    <a:t>&lt;35</a:t>
                  </a: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7898FF4B-5ADB-A9F7-96C5-F62899040542}"/>
                    </a:ext>
                  </a:extLst>
                </p:cNvPr>
                <p:cNvSpPr txBox="1"/>
                <p:nvPr/>
              </p:nvSpPr>
              <p:spPr>
                <a:xfrm>
                  <a:off x="6186931" y="2615004"/>
                  <a:ext cx="34624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accent1"/>
                      </a:solidFill>
                      <a:latin typeface="Inconsolata" panose="00000509000000000000" pitchFamily="49" charset="0"/>
                    </a:rPr>
                    <a:t>≥35</a:t>
                  </a:r>
                </a:p>
              </p:txBody>
            </p:sp>
          </p:grp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5BCB21F-5863-2BA4-F02E-51629F3A0CAA}"/>
              </a:ext>
            </a:extLst>
          </p:cNvPr>
          <p:cNvGrpSpPr/>
          <p:nvPr/>
        </p:nvGrpSpPr>
        <p:grpSpPr>
          <a:xfrm>
            <a:off x="5853462" y="1685296"/>
            <a:ext cx="2088691" cy="861141"/>
            <a:chOff x="5853462" y="1685296"/>
            <a:chExt cx="2088691" cy="86114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8D84C17-3B8F-EF91-94D0-0BA0F342C7F8}"/>
                </a:ext>
              </a:extLst>
            </p:cNvPr>
            <p:cNvGrpSpPr/>
            <p:nvPr/>
          </p:nvGrpSpPr>
          <p:grpSpPr>
            <a:xfrm>
              <a:off x="5853462" y="1967719"/>
              <a:ext cx="2088691" cy="578718"/>
              <a:chOff x="2587683" y="1611259"/>
              <a:chExt cx="2837407" cy="736808"/>
            </a:xfrm>
          </p:grpSpPr>
          <p:cxnSp>
            <p:nvCxnSpPr>
              <p:cNvPr id="3" name="AutoShape 14">
                <a:extLst>
                  <a:ext uri="{FF2B5EF4-FFF2-40B4-BE49-F238E27FC236}">
                    <a16:creationId xmlns:a16="http://schemas.microsoft.com/office/drawing/2014/main" id="{130A8D5E-7B37-6520-F77B-2D4332143210}"/>
                  </a:ext>
                </a:extLst>
              </p:cNvPr>
              <p:cNvCxnSpPr>
                <a:cxnSpLocks noChangeShapeType="1"/>
                <a:endCxn id="32" idx="0"/>
              </p:cNvCxnSpPr>
              <p:nvPr/>
            </p:nvCxnSpPr>
            <p:spPr bwMode="auto">
              <a:xfrm flipH="1">
                <a:off x="2587683" y="1611259"/>
                <a:ext cx="1565971" cy="736807"/>
              </a:xfrm>
              <a:prstGeom prst="straightConnector1">
                <a:avLst/>
              </a:prstGeom>
              <a:noFill/>
              <a:ln w="28575">
                <a:solidFill>
                  <a:srgbClr val="64646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" name="AutoShape 14">
                <a:extLst>
                  <a:ext uri="{FF2B5EF4-FFF2-40B4-BE49-F238E27FC236}">
                    <a16:creationId xmlns:a16="http://schemas.microsoft.com/office/drawing/2014/main" id="{005AFEDA-5060-5CF1-B0FF-3990D3DDA1E6}"/>
                  </a:ext>
                </a:extLst>
              </p:cNvPr>
              <p:cNvCxnSpPr>
                <a:cxnSpLocks noChangeShapeType="1"/>
                <a:endCxn id="28" idx="0"/>
              </p:cNvCxnSpPr>
              <p:nvPr/>
            </p:nvCxnSpPr>
            <p:spPr bwMode="auto">
              <a:xfrm>
                <a:off x="4153654" y="1611260"/>
                <a:ext cx="1271436" cy="736807"/>
              </a:xfrm>
              <a:prstGeom prst="straightConnector1">
                <a:avLst/>
              </a:prstGeom>
              <a:noFill/>
              <a:ln w="28575">
                <a:solidFill>
                  <a:srgbClr val="646464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D8274998-9520-2E88-2751-EA8D5580DBBE}"/>
                </a:ext>
              </a:extLst>
            </p:cNvPr>
            <p:cNvGrpSpPr/>
            <p:nvPr/>
          </p:nvGrpSpPr>
          <p:grpSpPr>
            <a:xfrm>
              <a:off x="5943600" y="1986933"/>
              <a:ext cx="1996733" cy="296829"/>
              <a:chOff x="2387044" y="1736122"/>
              <a:chExt cx="2698424" cy="307705"/>
            </a:xfrm>
          </p:grpSpPr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9266C24C-EF67-093A-ABAB-BE82185331F5}"/>
                  </a:ext>
                </a:extLst>
              </p:cNvPr>
              <p:cNvSpPr txBox="1"/>
              <p:nvPr/>
            </p:nvSpPr>
            <p:spPr>
              <a:xfrm>
                <a:off x="2387044" y="1736122"/>
                <a:ext cx="346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&lt;20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352E0016-D4E2-E1AE-B998-CD18DD46FA8B}"/>
                  </a:ext>
                </a:extLst>
              </p:cNvPr>
              <p:cNvSpPr txBox="1"/>
              <p:nvPr/>
            </p:nvSpPr>
            <p:spPr>
              <a:xfrm>
                <a:off x="4739219" y="1766828"/>
                <a:ext cx="346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≥20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A637BA5-BF58-53D3-398E-351DECA1DCDA}"/>
                </a:ext>
              </a:extLst>
            </p:cNvPr>
            <p:cNvGrpSpPr/>
            <p:nvPr/>
          </p:nvGrpSpPr>
          <p:grpSpPr>
            <a:xfrm>
              <a:off x="6665486" y="1685296"/>
              <a:ext cx="716937" cy="269327"/>
              <a:chOff x="3829051" y="1236805"/>
              <a:chExt cx="973931" cy="342900"/>
            </a:xfrm>
          </p:grpSpPr>
          <p:grpSp>
            <p:nvGrpSpPr>
              <p:cNvPr id="9" name="Group 9">
                <a:extLst>
                  <a:ext uri="{FF2B5EF4-FFF2-40B4-BE49-F238E27FC236}">
                    <a16:creationId xmlns:a16="http://schemas.microsoft.com/office/drawing/2014/main" id="{4C29C051-CC3F-A9DC-3684-DDEE4DB866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9051" y="1236805"/>
                <a:ext cx="973931" cy="342900"/>
                <a:chOff x="2895600" y="1524000"/>
                <a:chExt cx="1997284" cy="457200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0" name="Flowchart: Predefined Process 9">
                  <a:extLst>
                    <a:ext uri="{FF2B5EF4-FFF2-40B4-BE49-F238E27FC236}">
                      <a16:creationId xmlns:a16="http://schemas.microsoft.com/office/drawing/2014/main" id="{A20C93FA-4B01-091A-ECFA-C4D48ED7D29E}"/>
                    </a:ext>
                  </a:extLst>
                </p:cNvPr>
                <p:cNvSpPr/>
                <p:nvPr/>
              </p:nvSpPr>
              <p:spPr bwMode="auto">
                <a:xfrm>
                  <a:off x="2895600" y="1524000"/>
                  <a:ext cx="1067009" cy="457200"/>
                </a:xfrm>
                <a:prstGeom prst="flowChartPredefinedProcess">
                  <a:avLst/>
                </a:prstGeom>
                <a:grpFill/>
                <a:ln w="12700" cap="flat" cmpd="sng" algn="ctr">
                  <a:solidFill>
                    <a:srgbClr val="64646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dirty="0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20</a:t>
                  </a:r>
                </a:p>
              </p:txBody>
            </p:sp>
            <p:sp>
              <p:nvSpPr>
                <p:cNvPr id="11" name="Flowchart: Predefined Process 10">
                  <a:extLst>
                    <a:ext uri="{FF2B5EF4-FFF2-40B4-BE49-F238E27FC236}">
                      <a16:creationId xmlns:a16="http://schemas.microsoft.com/office/drawing/2014/main" id="{3736DFE6-8853-1E30-3256-C7C8F8977D31}"/>
                    </a:ext>
                  </a:extLst>
                </p:cNvPr>
                <p:cNvSpPr/>
                <p:nvPr/>
              </p:nvSpPr>
              <p:spPr bwMode="auto">
                <a:xfrm>
                  <a:off x="3825876" y="1524000"/>
                  <a:ext cx="1067008" cy="457200"/>
                </a:xfrm>
                <a:prstGeom prst="flowChartPredefinedProcess">
                  <a:avLst/>
                </a:prstGeom>
                <a:grpFill/>
                <a:ln w="12700" cap="flat" cmpd="sng" algn="ctr">
                  <a:solidFill>
                    <a:srgbClr val="64646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25" name="magnet" hidden="1">
                <a:extLst>
                  <a:ext uri="{FF2B5EF4-FFF2-40B4-BE49-F238E27FC236}">
                    <a16:creationId xmlns:a16="http://schemas.microsoft.com/office/drawing/2014/main" id="{B9446014-0355-645A-5A19-BED8A8DC676B}"/>
                  </a:ext>
                </a:extLst>
              </p:cNvPr>
              <p:cNvSpPr/>
              <p:nvPr/>
            </p:nvSpPr>
            <p:spPr>
              <a:xfrm>
                <a:off x="3829051" y="1236805"/>
                <a:ext cx="45720" cy="45720"/>
              </a:xfrm>
              <a:prstGeom prst="rect">
                <a:avLst/>
              </a:pr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26" name="magnet" hidden="1">
                <a:extLst>
                  <a:ext uri="{FF2B5EF4-FFF2-40B4-BE49-F238E27FC236}">
                    <a16:creationId xmlns:a16="http://schemas.microsoft.com/office/drawing/2014/main" id="{B7D7FDE9-36EA-FE48-756C-6C9C139A1CDC}"/>
                  </a:ext>
                </a:extLst>
              </p:cNvPr>
              <p:cNvSpPr/>
              <p:nvPr/>
            </p:nvSpPr>
            <p:spPr>
              <a:xfrm>
                <a:off x="4757262" y="1236805"/>
                <a:ext cx="45720" cy="45720"/>
              </a:xfrm>
              <a:prstGeom prst="rect">
                <a:avLst/>
              </a:pr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grpSp>
        <p:nvGrpSpPr>
          <p:cNvPr id="59" name="Group 58" hidden="1">
            <a:extLst>
              <a:ext uri="{FF2B5EF4-FFF2-40B4-BE49-F238E27FC236}">
                <a16:creationId xmlns:a16="http://schemas.microsoft.com/office/drawing/2014/main" id="{65663053-2FFB-CA1A-BC00-A98AEAA2716D}"/>
              </a:ext>
            </a:extLst>
          </p:cNvPr>
          <p:cNvGrpSpPr/>
          <p:nvPr/>
        </p:nvGrpSpPr>
        <p:grpSpPr>
          <a:xfrm>
            <a:off x="1457326" y="3412791"/>
            <a:ext cx="973931" cy="45720"/>
            <a:chOff x="1457326" y="3412791"/>
            <a:chExt cx="973931" cy="45720"/>
          </a:xfrm>
        </p:grpSpPr>
        <p:sp>
          <p:nvSpPr>
            <p:cNvPr id="51" name="magnet">
              <a:extLst>
                <a:ext uri="{FF2B5EF4-FFF2-40B4-BE49-F238E27FC236}">
                  <a16:creationId xmlns:a16="http://schemas.microsoft.com/office/drawing/2014/main" id="{9DCD7D6E-7256-2493-4387-B3AFE691F5CA}"/>
                </a:ext>
              </a:extLst>
            </p:cNvPr>
            <p:cNvSpPr/>
            <p:nvPr/>
          </p:nvSpPr>
          <p:spPr>
            <a:xfrm>
              <a:off x="1457326" y="3412791"/>
              <a:ext cx="45720" cy="4572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52" name="magnet">
              <a:extLst>
                <a:ext uri="{FF2B5EF4-FFF2-40B4-BE49-F238E27FC236}">
                  <a16:creationId xmlns:a16="http://schemas.microsoft.com/office/drawing/2014/main" id="{E585164D-6FDE-C68B-7954-47B8656C2BD4}"/>
                </a:ext>
              </a:extLst>
            </p:cNvPr>
            <p:cNvSpPr/>
            <p:nvPr/>
          </p:nvSpPr>
          <p:spPr>
            <a:xfrm>
              <a:off x="2385537" y="3412791"/>
              <a:ext cx="45720" cy="4572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28054F8-0F9A-A67B-FF9A-9C069B751233}"/>
              </a:ext>
            </a:extLst>
          </p:cNvPr>
          <p:cNvGrpSpPr/>
          <p:nvPr/>
        </p:nvGrpSpPr>
        <p:grpSpPr>
          <a:xfrm>
            <a:off x="4560758" y="3378978"/>
            <a:ext cx="4345527" cy="795876"/>
            <a:chOff x="4560758" y="3378978"/>
            <a:chExt cx="4345527" cy="795876"/>
          </a:xfrm>
        </p:grpSpPr>
        <p:cxnSp>
          <p:nvCxnSpPr>
            <p:cNvPr id="102" name="AutoShape 14">
              <a:extLst>
                <a:ext uri="{FF2B5EF4-FFF2-40B4-BE49-F238E27FC236}">
                  <a16:creationId xmlns:a16="http://schemas.microsoft.com/office/drawing/2014/main" id="{87B707EA-00F1-E02C-3A80-6F184C898B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28366" y="3412594"/>
              <a:ext cx="297383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14">
              <a:extLst>
                <a:ext uri="{FF2B5EF4-FFF2-40B4-BE49-F238E27FC236}">
                  <a16:creationId xmlns:a16="http://schemas.microsoft.com/office/drawing/2014/main" id="{0E8E33E8-981F-BAEA-DDDD-CC0F65994D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88071" y="3413675"/>
              <a:ext cx="618144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AutoShape 14">
              <a:extLst>
                <a:ext uri="{FF2B5EF4-FFF2-40B4-BE49-F238E27FC236}">
                  <a16:creationId xmlns:a16="http://schemas.microsoft.com/office/drawing/2014/main" id="{F9C55B04-77E0-DF15-985B-8C50B04FE4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70244" y="3413675"/>
              <a:ext cx="343206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D8CD912-747A-A109-1369-CCB3D9AD2828}"/>
                </a:ext>
              </a:extLst>
            </p:cNvPr>
            <p:cNvGrpSpPr/>
            <p:nvPr/>
          </p:nvGrpSpPr>
          <p:grpSpPr>
            <a:xfrm>
              <a:off x="4560758" y="3378978"/>
              <a:ext cx="4345527" cy="795876"/>
              <a:chOff x="1457326" y="3111039"/>
              <a:chExt cx="5532598" cy="1013286"/>
            </a:xfrm>
          </p:grpSpPr>
          <p:sp>
            <p:nvSpPr>
              <p:cNvPr id="24" name="Right Arrow 6">
                <a:extLst>
                  <a:ext uri="{FF2B5EF4-FFF2-40B4-BE49-F238E27FC236}">
                    <a16:creationId xmlns:a16="http://schemas.microsoft.com/office/drawing/2014/main" id="{FF4B8E12-7805-B376-56A0-7FF468D8F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326" y="3509551"/>
                <a:ext cx="5532598" cy="614774"/>
              </a:xfrm>
              <a:prstGeom prst="rightArrow">
                <a:avLst>
                  <a:gd name="adj1" fmla="val 50000"/>
                  <a:gd name="adj2" fmla="val 50013"/>
                </a:avLst>
              </a:prstGeom>
              <a:solidFill>
                <a:srgbClr val="C30037"/>
              </a:solidFill>
              <a:ln w="28575">
                <a:noFill/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>
                <a:lvl1pPr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u="sng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1" i="1" u="none" dirty="0">
                    <a:solidFill>
                      <a:schemeClr val="bg1"/>
                    </a:solidFill>
                    <a:latin typeface="Crimson Text" panose="02000503000000000000" pitchFamily="2" charset="0"/>
                  </a:rPr>
                  <a:t>Index Key(s) </a:t>
                </a:r>
                <a:r>
                  <a:rPr lang="en-US" altLang="en-US" sz="2000" b="1" i="1" u="none" dirty="0" err="1">
                    <a:solidFill>
                      <a:schemeClr val="bg1"/>
                    </a:solidFill>
                    <a:latin typeface="Crimson Text" panose="02000503000000000000" pitchFamily="2" charset="0"/>
                  </a:rPr>
                  <a:t>Low→High</a:t>
                </a:r>
                <a:endParaRPr lang="en-US" altLang="en-US" sz="2000" b="1" i="1" u="none" dirty="0">
                  <a:solidFill>
                    <a:schemeClr val="bg1"/>
                  </a:solidFill>
                  <a:latin typeface="Crimson Text" panose="02000503000000000000" pitchFamily="2" charset="0"/>
                </a:endParaRPr>
              </a:p>
            </p:txBody>
          </p:sp>
          <p:cxnSp>
            <p:nvCxnSpPr>
              <p:cNvPr id="105" name="AutoShape 14">
                <a:extLst>
                  <a:ext uri="{FF2B5EF4-FFF2-40B4-BE49-F238E27FC236}">
                    <a16:creationId xmlns:a16="http://schemas.microsoft.com/office/drawing/2014/main" id="{DB788E30-6367-666B-B7AA-1C0E9616C8A6}"/>
                  </a:ext>
                </a:extLst>
              </p:cNvPr>
              <p:cNvCxnSpPr>
                <a:cxnSpLocks noChangeShapeType="1"/>
                <a:stCxn id="43" idx="1"/>
                <a:endCxn id="38" idx="3"/>
              </p:cNvCxnSpPr>
              <p:nvPr/>
            </p:nvCxnSpPr>
            <p:spPr bwMode="auto">
              <a:xfrm flipH="1">
                <a:off x="2431257" y="3389447"/>
                <a:ext cx="378619" cy="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F35F10A3-4FE8-3A28-77B6-945F73BAE460}"/>
                  </a:ext>
                </a:extLst>
              </p:cNvPr>
              <p:cNvGrpSpPr/>
              <p:nvPr/>
            </p:nvGrpSpPr>
            <p:grpSpPr>
              <a:xfrm>
                <a:off x="1457326" y="3111039"/>
                <a:ext cx="973930" cy="343837"/>
                <a:chOff x="1457326" y="3114674"/>
                <a:chExt cx="973930" cy="343837"/>
              </a:xfrm>
            </p:grpSpPr>
            <p:sp>
              <p:nvSpPr>
                <p:cNvPr id="14" name="Flowchart: Predefined Process 13">
                  <a:extLst>
                    <a:ext uri="{FF2B5EF4-FFF2-40B4-BE49-F238E27FC236}">
                      <a16:creationId xmlns:a16="http://schemas.microsoft.com/office/drawing/2014/main" id="{0189518B-14EE-E03F-DFBA-B420572F60FD}"/>
                    </a:ext>
                  </a:extLst>
                </p:cNvPr>
                <p:cNvSpPr/>
                <p:nvPr/>
              </p:nvSpPr>
              <p:spPr bwMode="auto">
                <a:xfrm>
                  <a:off x="1910954" y="3115611"/>
                  <a:ext cx="520302" cy="342900"/>
                </a:xfrm>
                <a:prstGeom prst="flowChartPredefinedProcess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 cmpd="sng" algn="ctr">
                  <a:solidFill>
                    <a:srgbClr val="64646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  <p:grpSp>
              <p:nvGrpSpPr>
                <p:cNvPr id="66" name="leafnode">
                  <a:extLst>
                    <a:ext uri="{FF2B5EF4-FFF2-40B4-BE49-F238E27FC236}">
                      <a16:creationId xmlns:a16="http://schemas.microsoft.com/office/drawing/2014/main" id="{9AAE8088-A337-C87F-8343-B984228AF20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457326" y="3114674"/>
                  <a:ext cx="527240" cy="343836"/>
                  <a:chOff x="1035766" y="2124118"/>
                  <a:chExt cx="1387474" cy="904832"/>
                </a:xfrm>
              </p:grpSpPr>
              <p:sp>
                <p:nvSpPr>
                  <p:cNvPr id="67" name="Flowchart: Predefined Process 66">
                    <a:extLst>
                      <a:ext uri="{FF2B5EF4-FFF2-40B4-BE49-F238E27FC236}">
                        <a16:creationId xmlns:a16="http://schemas.microsoft.com/office/drawing/2014/main" id="{47544962-CEA7-2681-997F-4302B248C6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035766" y="2124118"/>
                    <a:ext cx="1387474" cy="904832"/>
                  </a:xfrm>
                  <a:prstGeom prst="flowChartPredefinedProcess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rgbClr val="6464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en-US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rPr>
                      <a:t>6</a:t>
                    </a:r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064B6641-5D00-3E82-5DC2-D208579435BA}"/>
                      </a:ext>
                    </a:extLst>
                  </p:cNvPr>
                  <p:cNvSpPr/>
                  <p:nvPr/>
                </p:nvSpPr>
                <p:spPr>
                  <a:xfrm>
                    <a:off x="1041498" y="2130382"/>
                    <a:ext cx="177703" cy="898566"/>
                  </a:xfrm>
                  <a:prstGeom prst="rect">
                    <a:avLst/>
                  </a:prstGeom>
                  <a:solidFill>
                    <a:srgbClr val="646464"/>
                  </a:solidFill>
                  <a:ln w="12700" cap="flat" cmpd="sng" algn="ctr">
                    <a:solidFill>
                      <a:srgbClr val="6464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>
                      <a:solidFill>
                        <a:srgbClr val="646464"/>
                      </a:solidFill>
                      <a:latin typeface="Inconsolata" panose="00000509000000000000" pitchFamily="49" charset="0"/>
                    </a:endParaRPr>
                  </a:p>
                </p:txBody>
              </p:sp>
            </p:grpSp>
          </p:grpSp>
          <p:cxnSp>
            <p:nvCxnSpPr>
              <p:cNvPr id="108" name="AutoShape 14">
                <a:extLst>
                  <a:ext uri="{FF2B5EF4-FFF2-40B4-BE49-F238E27FC236}">
                    <a16:creationId xmlns:a16="http://schemas.microsoft.com/office/drawing/2014/main" id="{A61AF221-FD14-0075-EDBA-16CCC8988742}"/>
                  </a:ext>
                </a:extLst>
              </p:cNvPr>
              <p:cNvCxnSpPr>
                <a:cxnSpLocks noChangeShapeType="1"/>
                <a:stCxn id="54" idx="1"/>
                <a:endCxn id="57" idx="3"/>
              </p:cNvCxnSpPr>
              <p:nvPr/>
            </p:nvCxnSpPr>
            <p:spPr bwMode="auto">
              <a:xfrm flipH="1">
                <a:off x="3783807" y="3389447"/>
                <a:ext cx="787003" cy="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" name="AutoShape 14">
                <a:extLst>
                  <a:ext uri="{FF2B5EF4-FFF2-40B4-BE49-F238E27FC236}">
                    <a16:creationId xmlns:a16="http://schemas.microsoft.com/office/drawing/2014/main" id="{82536983-0A97-B813-EB76-D122458D8DA8}"/>
                  </a:ext>
                </a:extLst>
              </p:cNvPr>
              <p:cNvCxnSpPr>
                <a:cxnSpLocks noChangeShapeType="1"/>
                <a:stCxn id="86" idx="1"/>
                <a:endCxn id="77" idx="3"/>
              </p:cNvCxnSpPr>
              <p:nvPr/>
            </p:nvCxnSpPr>
            <p:spPr bwMode="auto">
              <a:xfrm flipH="1">
                <a:off x="5543550" y="3389447"/>
                <a:ext cx="436960" cy="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9226059D-E3C5-119D-D3B2-3C352D85DD84}"/>
                  </a:ext>
                </a:extLst>
              </p:cNvPr>
              <p:cNvGrpSpPr/>
              <p:nvPr/>
            </p:nvGrpSpPr>
            <p:grpSpPr>
              <a:xfrm>
                <a:off x="2809876" y="3111039"/>
                <a:ext cx="973931" cy="342900"/>
                <a:chOff x="2809876" y="3111039"/>
                <a:chExt cx="973931" cy="342900"/>
              </a:xfrm>
            </p:grpSpPr>
            <p:grpSp>
              <p:nvGrpSpPr>
                <p:cNvPr id="15" name="Group 22">
                  <a:extLst>
                    <a:ext uri="{FF2B5EF4-FFF2-40B4-BE49-F238E27FC236}">
                      <a16:creationId xmlns:a16="http://schemas.microsoft.com/office/drawing/2014/main" id="{E21C24CF-4B61-2A2B-56CE-812BC81FB4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09876" y="3111039"/>
                  <a:ext cx="973931" cy="342900"/>
                  <a:chOff x="2895600" y="1524000"/>
                  <a:chExt cx="1997283" cy="457200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16" name="Flowchart: Predefined Process 15">
                    <a:extLst>
                      <a:ext uri="{FF2B5EF4-FFF2-40B4-BE49-F238E27FC236}">
                        <a16:creationId xmlns:a16="http://schemas.microsoft.com/office/drawing/2014/main" id="{F6BA9635-C12A-1EA1-5DDB-83C3D90AB4F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5600" y="1524000"/>
                    <a:ext cx="1067009" cy="457200"/>
                  </a:xfrm>
                  <a:prstGeom prst="flowChartPredefinedProcess">
                    <a:avLst/>
                  </a:prstGeom>
                  <a:grpFill/>
                  <a:ln w="12700" cap="flat" cmpd="sng" algn="ctr">
                    <a:solidFill>
                      <a:srgbClr val="6464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en-US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rPr>
                      <a:t>10</a:t>
                    </a:r>
                  </a:p>
                </p:txBody>
              </p:sp>
              <p:sp>
                <p:nvSpPr>
                  <p:cNvPr id="17" name="Flowchart: Predefined Process 16">
                    <a:extLst>
                      <a:ext uri="{FF2B5EF4-FFF2-40B4-BE49-F238E27FC236}">
                        <a16:creationId xmlns:a16="http://schemas.microsoft.com/office/drawing/2014/main" id="{0514F0DF-411D-51AF-6996-7B591981AE6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25876" y="1524000"/>
                    <a:ext cx="1067007" cy="457200"/>
                  </a:xfrm>
                  <a:prstGeom prst="flowChartPredefinedProcess">
                    <a:avLst/>
                  </a:prstGeom>
                  <a:grpFill/>
                  <a:ln w="12700" cap="flat" cmpd="sng" algn="ctr">
                    <a:solidFill>
                      <a:srgbClr val="6464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solidFill>
                        <a:srgbClr val="646464"/>
                      </a:solidFill>
                      <a:latin typeface="Inconsolata" panose="00000509000000000000" pitchFamily="49" charset="0"/>
                    </a:endParaRPr>
                  </a:p>
                </p:txBody>
              </p:sp>
            </p:grp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7381788A-869F-D5AB-F1A8-7F447906CC1D}"/>
                    </a:ext>
                  </a:extLst>
                </p:cNvPr>
                <p:cNvSpPr/>
                <p:nvPr/>
              </p:nvSpPr>
              <p:spPr>
                <a:xfrm>
                  <a:off x="2809876" y="3111039"/>
                  <a:ext cx="67527" cy="341774"/>
                </a:xfrm>
                <a:prstGeom prst="rect">
                  <a:avLst/>
                </a:prstGeom>
                <a:solidFill>
                  <a:srgbClr val="646464"/>
                </a:solidFill>
                <a:ln w="12700" cap="flat" cmpd="sng" algn="ctr">
                  <a:solidFill>
                    <a:srgbClr val="64646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E40D8FF6-7974-352B-5E5E-B3A3695AF9FA}"/>
                  </a:ext>
                </a:extLst>
              </p:cNvPr>
              <p:cNvGrpSpPr/>
              <p:nvPr/>
            </p:nvGrpSpPr>
            <p:grpSpPr>
              <a:xfrm>
                <a:off x="4570810" y="3111039"/>
                <a:ext cx="972740" cy="342900"/>
                <a:chOff x="4570810" y="3115611"/>
                <a:chExt cx="972740" cy="342900"/>
              </a:xfrm>
            </p:grpSpPr>
            <p:grpSp>
              <p:nvGrpSpPr>
                <p:cNvPr id="18" name="Group 96">
                  <a:extLst>
                    <a:ext uri="{FF2B5EF4-FFF2-40B4-BE49-F238E27FC236}">
                      <a16:creationId xmlns:a16="http://schemas.microsoft.com/office/drawing/2014/main" id="{8710F73E-17BA-6088-8160-28B21B1529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70810" y="3115611"/>
                  <a:ext cx="972740" cy="342900"/>
                  <a:chOff x="2895600" y="1524000"/>
                  <a:chExt cx="1997283" cy="457200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19" name="Flowchart: Predefined Process 18">
                    <a:extLst>
                      <a:ext uri="{FF2B5EF4-FFF2-40B4-BE49-F238E27FC236}">
                        <a16:creationId xmlns:a16="http://schemas.microsoft.com/office/drawing/2014/main" id="{B06AB18E-79D5-B197-49CB-CE61896EF6D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5600" y="1524000"/>
                    <a:ext cx="1065870" cy="457200"/>
                  </a:xfrm>
                  <a:prstGeom prst="flowChartPredefinedProcess">
                    <a:avLst/>
                  </a:prstGeom>
                  <a:grpFill/>
                  <a:ln w="12700" cap="flat" cmpd="sng" algn="ctr">
                    <a:solidFill>
                      <a:srgbClr val="6464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en-US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rPr>
                      <a:t>20</a:t>
                    </a:r>
                  </a:p>
                </p:txBody>
              </p:sp>
              <p:sp>
                <p:nvSpPr>
                  <p:cNvPr id="20" name="Flowchart: Predefined Process 19">
                    <a:extLst>
                      <a:ext uri="{FF2B5EF4-FFF2-40B4-BE49-F238E27FC236}">
                        <a16:creationId xmlns:a16="http://schemas.microsoft.com/office/drawing/2014/main" id="{FE7D11EA-2C8D-53A4-3D72-A16C2A0F7F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27013" y="1524000"/>
                    <a:ext cx="1065870" cy="457200"/>
                  </a:xfrm>
                  <a:prstGeom prst="flowChartPredefinedProcess">
                    <a:avLst/>
                  </a:prstGeom>
                  <a:grpFill/>
                  <a:ln w="12700" cap="flat" cmpd="sng" algn="ctr">
                    <a:solidFill>
                      <a:srgbClr val="6464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en-US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rPr>
                      <a:t>31</a:t>
                    </a:r>
                  </a:p>
                </p:txBody>
              </p:sp>
            </p:grp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B1EEC136-A6B2-06FD-8772-A70FEEBA3BD7}"/>
                    </a:ext>
                  </a:extLst>
                </p:cNvPr>
                <p:cNvSpPr/>
                <p:nvPr/>
              </p:nvSpPr>
              <p:spPr>
                <a:xfrm>
                  <a:off x="4570810" y="3116737"/>
                  <a:ext cx="67527" cy="341774"/>
                </a:xfrm>
                <a:prstGeom prst="rect">
                  <a:avLst/>
                </a:prstGeom>
                <a:solidFill>
                  <a:srgbClr val="646464"/>
                </a:solidFill>
                <a:ln w="12700" cap="flat" cmpd="sng" algn="ctr">
                  <a:solidFill>
                    <a:srgbClr val="64646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77BBA34B-CFB9-3888-6693-0C42F92154CF}"/>
                  </a:ext>
                </a:extLst>
              </p:cNvPr>
              <p:cNvGrpSpPr/>
              <p:nvPr/>
            </p:nvGrpSpPr>
            <p:grpSpPr>
              <a:xfrm>
                <a:off x="5980510" y="3111039"/>
                <a:ext cx="972740" cy="342900"/>
                <a:chOff x="5980510" y="3115611"/>
                <a:chExt cx="972740" cy="342900"/>
              </a:xfrm>
            </p:grpSpPr>
            <p:grpSp>
              <p:nvGrpSpPr>
                <p:cNvPr id="21" name="Group 99">
                  <a:extLst>
                    <a:ext uri="{FF2B5EF4-FFF2-40B4-BE49-F238E27FC236}">
                      <a16:creationId xmlns:a16="http://schemas.microsoft.com/office/drawing/2014/main" id="{0BBA1525-16DE-32D0-4E70-B33034B2A1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80510" y="3115611"/>
                  <a:ext cx="972740" cy="342900"/>
                  <a:chOff x="2895600" y="1524000"/>
                  <a:chExt cx="1997283" cy="457200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22" name="Flowchart: Predefined Process 21">
                    <a:extLst>
                      <a:ext uri="{FF2B5EF4-FFF2-40B4-BE49-F238E27FC236}">
                        <a16:creationId xmlns:a16="http://schemas.microsoft.com/office/drawing/2014/main" id="{E9B9BE7A-A8FC-E419-32DF-73A9FA692E2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5600" y="1524000"/>
                    <a:ext cx="1065870" cy="457200"/>
                  </a:xfrm>
                  <a:prstGeom prst="flowChartPredefinedProcess">
                    <a:avLst/>
                  </a:prstGeom>
                  <a:grpFill/>
                  <a:ln w="12700" cap="flat" cmpd="sng" algn="ctr">
                    <a:solidFill>
                      <a:srgbClr val="6464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en-US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rPr>
                      <a:t>38</a:t>
                    </a:r>
                  </a:p>
                </p:txBody>
              </p:sp>
              <p:sp>
                <p:nvSpPr>
                  <p:cNvPr id="23" name="Flowchart: Predefined Process 22">
                    <a:extLst>
                      <a:ext uri="{FF2B5EF4-FFF2-40B4-BE49-F238E27FC236}">
                        <a16:creationId xmlns:a16="http://schemas.microsoft.com/office/drawing/2014/main" id="{EE97B39C-1547-349F-3A18-631795A6A0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27013" y="1524000"/>
                    <a:ext cx="1065870" cy="457200"/>
                  </a:xfrm>
                  <a:prstGeom prst="flowChartPredefinedProcess">
                    <a:avLst/>
                  </a:prstGeom>
                  <a:grpFill/>
                  <a:ln w="12700" cap="flat" cmpd="sng" algn="ctr">
                    <a:solidFill>
                      <a:srgbClr val="6464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algn="ctr" eaLnBrk="0" hangingPunct="0"/>
                    <a:r>
                      <a:rPr lang="en-US" dirty="0">
                        <a:solidFill>
                          <a:srgbClr val="646464"/>
                        </a:solidFill>
                        <a:latin typeface="Inconsolata" panose="00000509000000000000" pitchFamily="49" charset="0"/>
                      </a:rPr>
                      <a:t>44</a:t>
                    </a:r>
                  </a:p>
                </p:txBody>
              </p:sp>
            </p:grp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A320E31E-6D2C-913D-26F5-74EE252956A4}"/>
                    </a:ext>
                  </a:extLst>
                </p:cNvPr>
                <p:cNvSpPr/>
                <p:nvPr/>
              </p:nvSpPr>
              <p:spPr>
                <a:xfrm>
                  <a:off x="5980510" y="3116737"/>
                  <a:ext cx="67527" cy="341774"/>
                </a:xfrm>
                <a:prstGeom prst="rect">
                  <a:avLst/>
                </a:prstGeom>
                <a:solidFill>
                  <a:srgbClr val="646464"/>
                </a:solidFill>
                <a:ln w="12700" cap="flat" cmpd="sng" algn="ctr">
                  <a:solidFill>
                    <a:srgbClr val="64646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>
                    <a:solidFill>
                      <a:srgbClr val="646464"/>
                    </a:solidFill>
                    <a:latin typeface="Inconsolata" panose="00000509000000000000" pitchFamily="49" charset="0"/>
                  </a:endParaRPr>
                </a:p>
              </p:txBody>
            </p:sp>
          </p:grpSp>
        </p:grpSp>
      </p:grpSp>
      <p:pic>
        <p:nvPicPr>
          <p:cNvPr id="82" name="Picture 2">
            <a:extLst>
              <a:ext uri="{FF2B5EF4-FFF2-40B4-BE49-F238E27FC236}">
                <a16:creationId xmlns:a16="http://schemas.microsoft.com/office/drawing/2014/main" id="{01A56E23-FD5C-F705-5393-F4A5A905F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1808" r="8519" b="23246"/>
          <a:stretch/>
        </p:blipFill>
        <p:spPr bwMode="auto">
          <a:xfrm>
            <a:off x="152400" y="895350"/>
            <a:ext cx="4036718" cy="306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AEC295AB-277E-0ED2-985A-48B0F7C9BCA2}"/>
              </a:ext>
            </a:extLst>
          </p:cNvPr>
          <p:cNvGrpSpPr/>
          <p:nvPr/>
        </p:nvGrpSpPr>
        <p:grpSpPr>
          <a:xfrm>
            <a:off x="1533126" y="3198941"/>
            <a:ext cx="2250681" cy="1578555"/>
            <a:chOff x="1533126" y="3198941"/>
            <a:chExt cx="2250681" cy="1578555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1670DDA-84C0-731E-37B1-904EA140A2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5139" y="3198941"/>
              <a:ext cx="526257" cy="120922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8C1D7A0-39C0-E3BC-90C8-37C0AFAD16BE}"/>
                </a:ext>
              </a:extLst>
            </p:cNvPr>
            <p:cNvSpPr txBox="1"/>
            <p:nvPr/>
          </p:nvSpPr>
          <p:spPr>
            <a:xfrm>
              <a:off x="1533126" y="4408164"/>
              <a:ext cx="2250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"M words begin here"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908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FC19AF-4CEC-4F35-A88E-D106FA35F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0D32D-787F-499A-837D-9DC0DB4EF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</a:t>
            </a:r>
            <a:r>
              <a:rPr lang="en-US" dirty="0" err="1"/>
              <a:t>B+Tree</a:t>
            </a:r>
            <a:r>
              <a:rPr lang="en-US" dirty="0"/>
              <a:t> node is comprised of an array of key/value pairs.</a:t>
            </a:r>
          </a:p>
          <a:p>
            <a:pPr lvl="1"/>
            <a:r>
              <a:rPr lang="en-US" dirty="0"/>
              <a:t>The keys are derived from the index's target attribute(s). </a:t>
            </a:r>
          </a:p>
          <a:p>
            <a:pPr lvl="1"/>
            <a:r>
              <a:rPr lang="en-US" dirty="0"/>
              <a:t>The associated data will differ based on whether the node is classified as an </a:t>
            </a:r>
            <a:r>
              <a:rPr lang="en-US" b="1" u="sng" dirty="0"/>
              <a:t>inner node</a:t>
            </a:r>
            <a:r>
              <a:rPr lang="en-US" dirty="0"/>
              <a:t> or a </a:t>
            </a:r>
            <a:r>
              <a:rPr lang="en-US" b="1" u="sng" dirty="0"/>
              <a:t>leaf node.</a:t>
            </a:r>
          </a:p>
          <a:p>
            <a:endParaRPr lang="en-US" sz="1200" b="1" u="sng" dirty="0"/>
          </a:p>
          <a:p>
            <a:r>
              <a:rPr lang="en-US" dirty="0"/>
              <a:t>The arrays are (usually) kept in sorted key order.</a:t>
            </a:r>
          </a:p>
          <a:p>
            <a:endParaRPr lang="en-US" sz="1200" dirty="0"/>
          </a:p>
          <a:p>
            <a:r>
              <a:rPr lang="en-US" dirty="0"/>
              <a:t>Store all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NULL</a:t>
            </a:r>
            <a:r>
              <a:rPr lang="en-US" dirty="0"/>
              <a:t> keys at either first or last leaf nodes.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17B048F1-9A71-6FE3-E855-2DA8790811F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34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TID_WORD LINES"/>
          <p:cNvGrpSpPr/>
          <p:nvPr/>
        </p:nvGrpSpPr>
        <p:grpSpPr>
          <a:xfrm>
            <a:off x="3081997" y="1874282"/>
            <a:ext cx="859818" cy="2220845"/>
            <a:chOff x="3081997" y="1874282"/>
            <a:chExt cx="859818" cy="2220845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3081997" y="3409638"/>
              <a:ext cx="859818" cy="685489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081997" y="1874282"/>
              <a:ext cx="859818" cy="1306756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3873019" y="1504950"/>
            <a:ext cx="4440186" cy="2590176"/>
            <a:chOff x="3407388" y="2057638"/>
            <a:chExt cx="4440186" cy="2590176"/>
          </a:xfrm>
        </p:grpSpPr>
        <p:sp>
          <p:nvSpPr>
            <p:cNvPr id="22" name="Rectangle 21"/>
            <p:cNvSpPr/>
            <p:nvPr/>
          </p:nvSpPr>
          <p:spPr>
            <a:xfrm>
              <a:off x="3408080" y="2426970"/>
              <a:ext cx="4439494" cy="22208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75" name="TextBox 15"/>
            <p:cNvSpPr txBox="1">
              <a:spLocks noChangeArrowheads="1"/>
            </p:cNvSpPr>
            <p:nvPr/>
          </p:nvSpPr>
          <p:spPr bwMode="auto">
            <a:xfrm>
              <a:off x="3407388" y="2057638"/>
              <a:ext cx="30332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dirty="0" err="1">
                  <a:solidFill>
                    <a:srgbClr val="646464"/>
                  </a:solidFill>
                  <a:latin typeface="Crimson Text" panose="02000503000000000000" pitchFamily="2" charset="0"/>
                </a:rPr>
                <a:t>B+Tree</a:t>
              </a:r>
              <a:r>
                <a:rPr lang="en-US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 Leaf Node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Leaf Nodes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6311" y="2190438"/>
            <a:ext cx="2705686" cy="1219200"/>
            <a:chOff x="266114" y="1352550"/>
            <a:chExt cx="2705686" cy="1219200"/>
          </a:xfrm>
        </p:grpSpPr>
        <p:sp>
          <p:nvSpPr>
            <p:cNvPr id="5" name="Rectangle 4"/>
            <p:cNvSpPr/>
            <p:nvPr/>
          </p:nvSpPr>
          <p:spPr>
            <a:xfrm>
              <a:off x="1314157" y="13525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 dirty="0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15461" y="18478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12852" y="18478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6114" y="23431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64809" y="23431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63504" y="23431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62200" y="23431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2" name="Straight Arrow Connector 13"/>
            <p:cNvCxnSpPr>
              <a:stCxn id="5" idx="2"/>
              <a:endCxn id="6" idx="0"/>
            </p:cNvCxnSpPr>
            <p:nvPr/>
          </p:nvCxnSpPr>
          <p:spPr>
            <a:xfrm rot="5400000">
              <a:off x="1136259" y="1365152"/>
              <a:ext cx="266700" cy="69869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3"/>
            <p:cNvCxnSpPr>
              <a:stCxn id="5" idx="2"/>
              <a:endCxn id="7" idx="0"/>
            </p:cNvCxnSpPr>
            <p:nvPr/>
          </p:nvCxnSpPr>
          <p:spPr>
            <a:xfrm rot="16200000" flipH="1">
              <a:off x="1834954" y="1365152"/>
              <a:ext cx="266700" cy="69869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2"/>
              <a:endCxn id="8" idx="0"/>
            </p:cNvCxnSpPr>
            <p:nvPr/>
          </p:nvCxnSpPr>
          <p:spPr>
            <a:xfrm rot="5400000">
              <a:off x="612238" y="2035127"/>
              <a:ext cx="266700" cy="3493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3"/>
            <p:cNvCxnSpPr>
              <a:stCxn id="6" idx="2"/>
              <a:endCxn id="9" idx="0"/>
            </p:cNvCxnSpPr>
            <p:nvPr/>
          </p:nvCxnSpPr>
          <p:spPr>
            <a:xfrm rot="16200000" flipH="1">
              <a:off x="961585" y="2035126"/>
              <a:ext cx="266700" cy="34934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3"/>
            <p:cNvCxnSpPr>
              <a:stCxn id="7" idx="2"/>
              <a:endCxn id="11" idx="0"/>
            </p:cNvCxnSpPr>
            <p:nvPr/>
          </p:nvCxnSpPr>
          <p:spPr>
            <a:xfrm rot="16200000" flipH="1">
              <a:off x="2358976" y="2035126"/>
              <a:ext cx="266700" cy="34934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3"/>
            <p:cNvCxnSpPr>
              <a:stCxn id="7" idx="2"/>
              <a:endCxn id="10" idx="0"/>
            </p:cNvCxnSpPr>
            <p:nvPr/>
          </p:nvCxnSpPr>
          <p:spPr>
            <a:xfrm rot="5400000">
              <a:off x="2009628" y="2035126"/>
              <a:ext cx="266700" cy="34934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Key Array"/>
          <p:cNvGrpSpPr/>
          <p:nvPr/>
        </p:nvGrpSpPr>
        <p:grpSpPr>
          <a:xfrm>
            <a:off x="4141428" y="2694255"/>
            <a:ext cx="3896802" cy="593701"/>
            <a:chOff x="2550795" y="3566176"/>
            <a:chExt cx="3410243" cy="519571"/>
          </a:xfrm>
        </p:grpSpPr>
        <p:sp>
          <p:nvSpPr>
            <p:cNvPr id="38" name="TextBox 15"/>
            <p:cNvSpPr txBox="1">
              <a:spLocks noChangeArrowheads="1"/>
            </p:cNvSpPr>
            <p:nvPr/>
          </p:nvSpPr>
          <p:spPr bwMode="auto">
            <a:xfrm>
              <a:off x="2550795" y="3566176"/>
              <a:ext cx="1313713" cy="2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2000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Sorted Keys</a:t>
              </a:r>
            </a:p>
          </p:txBody>
        </p:sp>
        <p:grpSp>
          <p:nvGrpSpPr>
            <p:cNvPr id="45" name="Group 84"/>
            <p:cNvGrpSpPr/>
            <p:nvPr/>
          </p:nvGrpSpPr>
          <p:grpSpPr>
            <a:xfrm>
              <a:off x="2550795" y="3811425"/>
              <a:ext cx="3410243" cy="274322"/>
              <a:chOff x="2579077" y="4050028"/>
              <a:chExt cx="3410243" cy="274322"/>
            </a:xfrm>
          </p:grpSpPr>
          <p:sp>
            <p:nvSpPr>
              <p:cNvPr id="37" name="Rectangle 89"/>
              <p:cNvSpPr/>
              <p:nvPr/>
            </p:nvSpPr>
            <p:spPr>
              <a:xfrm>
                <a:off x="2579077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</a:t>
                </a:r>
                <a:r>
                  <a:rPr lang="en-US" sz="2000" b="1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39" name="Rectangle 90"/>
              <p:cNvSpPr/>
              <p:nvPr/>
            </p:nvSpPr>
            <p:spPr>
              <a:xfrm>
                <a:off x="3083951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</a:t>
                </a:r>
                <a:r>
                  <a:rPr lang="en-US" sz="2000" b="1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</a:t>
                </a:r>
              </a:p>
            </p:txBody>
          </p:sp>
          <p:sp>
            <p:nvSpPr>
              <p:cNvPr id="40" name="Rectangle 92"/>
              <p:cNvSpPr/>
              <p:nvPr/>
            </p:nvSpPr>
            <p:spPr>
              <a:xfrm>
                <a:off x="3588825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</a:t>
                </a:r>
                <a:r>
                  <a:rPr lang="en-US" sz="2000" b="1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3</a:t>
                </a:r>
              </a:p>
            </p:txBody>
          </p:sp>
          <p:sp>
            <p:nvSpPr>
              <p:cNvPr id="41" name="Rectangle 93"/>
              <p:cNvSpPr/>
              <p:nvPr/>
            </p:nvSpPr>
            <p:spPr>
              <a:xfrm>
                <a:off x="4093699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</a:t>
                </a:r>
                <a:r>
                  <a:rPr lang="en-US" sz="2000" b="1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4</a:t>
                </a:r>
              </a:p>
            </p:txBody>
          </p:sp>
          <p:sp>
            <p:nvSpPr>
              <p:cNvPr id="42" name="Rectangle 95"/>
              <p:cNvSpPr/>
              <p:nvPr/>
            </p:nvSpPr>
            <p:spPr>
              <a:xfrm>
                <a:off x="4598573" y="4050028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</a:t>
                </a:r>
                <a:r>
                  <a:rPr lang="en-US" sz="2000" b="1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5</a:t>
                </a:r>
              </a:p>
            </p:txBody>
          </p:sp>
          <p:sp>
            <p:nvSpPr>
              <p:cNvPr id="43" name="TextBox 96"/>
              <p:cNvSpPr txBox="1"/>
              <p:nvPr/>
            </p:nvSpPr>
            <p:spPr>
              <a:xfrm>
                <a:off x="5103447" y="4067175"/>
                <a:ext cx="381000" cy="2400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spc="-150" dirty="0">
                    <a:solidFill>
                      <a:srgbClr val="44433F"/>
                    </a:solidFill>
                  </a:rPr>
                  <a:t>• • •</a:t>
                </a:r>
              </a:p>
            </p:txBody>
          </p:sp>
          <p:sp>
            <p:nvSpPr>
              <p:cNvPr id="44" name="Rectangle 98"/>
              <p:cNvSpPr/>
              <p:nvPr/>
            </p:nvSpPr>
            <p:spPr>
              <a:xfrm>
                <a:off x="5486400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r>
                  <a:rPr lang="en-US" sz="2000" b="1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</a:t>
                </a:r>
                <a:r>
                  <a:rPr lang="en-US" sz="2000" b="1" i="1" baseline="-250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n</a:t>
                </a:r>
                <a:endParaRPr lang="en-US" sz="2000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70" name="Group 25"/>
          <p:cNvGrpSpPr/>
          <p:nvPr/>
        </p:nvGrpSpPr>
        <p:grpSpPr>
          <a:xfrm>
            <a:off x="4145057" y="1966475"/>
            <a:ext cx="3624592" cy="606506"/>
            <a:chOff x="2552748" y="2964360"/>
            <a:chExt cx="3172022" cy="530777"/>
          </a:xfrm>
        </p:grpSpPr>
        <p:grpSp>
          <p:nvGrpSpPr>
            <p:cNvPr id="35" name="Group 26"/>
            <p:cNvGrpSpPr/>
            <p:nvPr/>
          </p:nvGrpSpPr>
          <p:grpSpPr>
            <a:xfrm>
              <a:off x="3996869" y="2964360"/>
              <a:ext cx="1005840" cy="530777"/>
              <a:chOff x="2575560" y="3229693"/>
              <a:chExt cx="1005840" cy="530777"/>
            </a:xfrm>
          </p:grpSpPr>
          <p:sp>
            <p:nvSpPr>
              <p:cNvPr id="30" name="Rectangle 51"/>
              <p:cNvSpPr/>
              <p:nvPr/>
            </p:nvSpPr>
            <p:spPr>
              <a:xfrm>
                <a:off x="2575560" y="348615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  <a:endParaRPr lang="en-US" sz="16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31" name="TextBox 15"/>
              <p:cNvSpPr txBox="1">
                <a:spLocks noChangeArrowheads="1"/>
              </p:cNvSpPr>
              <p:nvPr/>
            </p:nvSpPr>
            <p:spPr bwMode="auto">
              <a:xfrm>
                <a:off x="2575560" y="3229693"/>
                <a:ext cx="10058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2000" dirty="0" err="1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Prev</a:t>
                </a:r>
                <a:endParaRPr lang="en-US" sz="2000" dirty="0">
                  <a:solidFill>
                    <a:srgbClr val="646464"/>
                  </a:solidFill>
                  <a:latin typeface="Crimson Text" panose="02000503000000000000" pitchFamily="2" charset="0"/>
                </a:endParaRPr>
              </a:p>
            </p:txBody>
          </p:sp>
        </p:grpSp>
        <p:grpSp>
          <p:nvGrpSpPr>
            <p:cNvPr id="34" name="Group 27"/>
            <p:cNvGrpSpPr/>
            <p:nvPr/>
          </p:nvGrpSpPr>
          <p:grpSpPr>
            <a:xfrm>
              <a:off x="4718930" y="2964360"/>
              <a:ext cx="1005840" cy="530777"/>
              <a:chOff x="3667125" y="3229693"/>
              <a:chExt cx="1005840" cy="530777"/>
            </a:xfrm>
          </p:grpSpPr>
          <p:sp>
            <p:nvSpPr>
              <p:cNvPr id="32" name="Rectangle 49"/>
              <p:cNvSpPr/>
              <p:nvPr/>
            </p:nvSpPr>
            <p:spPr>
              <a:xfrm>
                <a:off x="3667125" y="348615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  <a:endParaRPr lang="en-US" sz="16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33" name="TextBox 15"/>
              <p:cNvSpPr txBox="1">
                <a:spLocks noChangeArrowheads="1"/>
              </p:cNvSpPr>
              <p:nvPr/>
            </p:nvSpPr>
            <p:spPr bwMode="auto">
              <a:xfrm>
                <a:off x="3667125" y="3229693"/>
                <a:ext cx="10058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2000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Next</a:t>
                </a:r>
              </a:p>
            </p:txBody>
          </p:sp>
        </p:grpSp>
        <p:grpSp>
          <p:nvGrpSpPr>
            <p:cNvPr id="64" name="Group 28"/>
            <p:cNvGrpSpPr/>
            <p:nvPr/>
          </p:nvGrpSpPr>
          <p:grpSpPr>
            <a:xfrm>
              <a:off x="2552748" y="2964360"/>
              <a:ext cx="1005841" cy="530777"/>
              <a:chOff x="3667124" y="3229693"/>
              <a:chExt cx="1005841" cy="530777"/>
            </a:xfrm>
          </p:grpSpPr>
          <p:sp>
            <p:nvSpPr>
              <p:cNvPr id="65" name="Rectangle 47"/>
              <p:cNvSpPr/>
              <p:nvPr/>
            </p:nvSpPr>
            <p:spPr>
              <a:xfrm>
                <a:off x="3667124" y="348615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</a:rPr>
                  <a:t>#</a:t>
                </a:r>
              </a:p>
            </p:txBody>
          </p:sp>
          <p:sp>
            <p:nvSpPr>
              <p:cNvPr id="66" name="TextBox 15"/>
              <p:cNvSpPr txBox="1">
                <a:spLocks noChangeArrowheads="1"/>
              </p:cNvSpPr>
              <p:nvPr/>
            </p:nvSpPr>
            <p:spPr bwMode="auto">
              <a:xfrm>
                <a:off x="3667125" y="3229693"/>
                <a:ext cx="10058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2000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Level</a:t>
                </a:r>
              </a:p>
            </p:txBody>
          </p:sp>
        </p:grpSp>
        <p:grpSp>
          <p:nvGrpSpPr>
            <p:cNvPr id="67" name="Group 35"/>
            <p:cNvGrpSpPr/>
            <p:nvPr/>
          </p:nvGrpSpPr>
          <p:grpSpPr>
            <a:xfrm>
              <a:off x="3274809" y="2964360"/>
              <a:ext cx="1005840" cy="530777"/>
              <a:chOff x="3667125" y="3229693"/>
              <a:chExt cx="1005840" cy="530777"/>
            </a:xfrm>
          </p:grpSpPr>
          <p:sp>
            <p:nvSpPr>
              <p:cNvPr id="68" name="Rectangle 45"/>
              <p:cNvSpPr/>
              <p:nvPr/>
            </p:nvSpPr>
            <p:spPr>
              <a:xfrm>
                <a:off x="3667125" y="348615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#</a:t>
                </a:r>
              </a:p>
            </p:txBody>
          </p:sp>
          <p:sp>
            <p:nvSpPr>
              <p:cNvPr id="69" name="TextBox 15"/>
              <p:cNvSpPr txBox="1">
                <a:spLocks noChangeArrowheads="1"/>
              </p:cNvSpPr>
              <p:nvPr/>
            </p:nvSpPr>
            <p:spPr bwMode="auto">
              <a:xfrm>
                <a:off x="3667125" y="3229693"/>
                <a:ext cx="10058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2000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Slots</a:t>
                </a:r>
              </a:p>
            </p:txBody>
          </p:sp>
        </p:grpSp>
      </p:grpSp>
      <p:grpSp>
        <p:nvGrpSpPr>
          <p:cNvPr id="101" name="K-&gt;V Arrows"/>
          <p:cNvGrpSpPr/>
          <p:nvPr/>
        </p:nvGrpSpPr>
        <p:grpSpPr>
          <a:xfrm>
            <a:off x="4428765" y="3287954"/>
            <a:ext cx="3325757" cy="401520"/>
            <a:chOff x="4497560" y="3287954"/>
            <a:chExt cx="3325757" cy="401520"/>
          </a:xfrm>
        </p:grpSpPr>
        <p:cxnSp>
          <p:nvCxnSpPr>
            <p:cNvPr id="83" name="Straight Arrow Connector 2"/>
            <p:cNvCxnSpPr>
              <a:cxnSpLocks noChangeShapeType="1"/>
              <a:stCxn id="39" idx="2"/>
              <a:endCxn id="58" idx="0"/>
            </p:cNvCxnSpPr>
            <p:nvPr/>
          </p:nvCxnSpPr>
          <p:spPr bwMode="auto">
            <a:xfrm>
              <a:off x="5074467" y="3287956"/>
              <a:ext cx="3629" cy="401518"/>
            </a:xfrm>
            <a:prstGeom prst="straightConnector1">
              <a:avLst/>
            </a:prstGeom>
            <a:noFill/>
            <a:ln w="57150" algn="ctr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Straight Arrow Connector 2"/>
            <p:cNvCxnSpPr>
              <a:cxnSpLocks noChangeShapeType="1"/>
              <a:stCxn id="40" idx="2"/>
              <a:endCxn id="59" idx="0"/>
            </p:cNvCxnSpPr>
            <p:nvPr/>
          </p:nvCxnSpPr>
          <p:spPr bwMode="auto">
            <a:xfrm>
              <a:off x="5651375" y="3287956"/>
              <a:ext cx="3629" cy="401518"/>
            </a:xfrm>
            <a:prstGeom prst="straightConnector1">
              <a:avLst/>
            </a:prstGeom>
            <a:noFill/>
            <a:ln w="57150" algn="ctr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Straight Arrow Connector 2"/>
            <p:cNvCxnSpPr>
              <a:cxnSpLocks noChangeShapeType="1"/>
              <a:stCxn id="41" idx="2"/>
              <a:endCxn id="60" idx="0"/>
            </p:cNvCxnSpPr>
            <p:nvPr/>
          </p:nvCxnSpPr>
          <p:spPr bwMode="auto">
            <a:xfrm>
              <a:off x="6228282" y="3287956"/>
              <a:ext cx="3629" cy="401518"/>
            </a:xfrm>
            <a:prstGeom prst="straightConnector1">
              <a:avLst/>
            </a:prstGeom>
            <a:noFill/>
            <a:ln w="57150" algn="ctr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Straight Arrow Connector 2"/>
            <p:cNvCxnSpPr>
              <a:cxnSpLocks noChangeShapeType="1"/>
              <a:stCxn id="37" idx="2"/>
              <a:endCxn id="57" idx="0"/>
            </p:cNvCxnSpPr>
            <p:nvPr/>
          </p:nvCxnSpPr>
          <p:spPr bwMode="auto">
            <a:xfrm>
              <a:off x="4497560" y="3287956"/>
              <a:ext cx="3629" cy="401518"/>
            </a:xfrm>
            <a:prstGeom prst="straightConnector1">
              <a:avLst/>
            </a:prstGeom>
            <a:noFill/>
            <a:ln w="57150" algn="ctr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Straight Arrow Connector 2"/>
            <p:cNvCxnSpPr>
              <a:cxnSpLocks noChangeShapeType="1"/>
              <a:stCxn id="42" idx="2"/>
              <a:endCxn id="61" idx="0"/>
            </p:cNvCxnSpPr>
            <p:nvPr/>
          </p:nvCxnSpPr>
          <p:spPr bwMode="auto">
            <a:xfrm>
              <a:off x="6805189" y="3287954"/>
              <a:ext cx="3629" cy="401520"/>
            </a:xfrm>
            <a:prstGeom prst="straightConnector1">
              <a:avLst/>
            </a:prstGeom>
            <a:noFill/>
            <a:ln w="57150" algn="ctr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Arrow Connector 2"/>
            <p:cNvCxnSpPr>
              <a:cxnSpLocks noChangeShapeType="1"/>
              <a:stCxn id="44" idx="2"/>
              <a:endCxn id="63" idx="0"/>
            </p:cNvCxnSpPr>
            <p:nvPr/>
          </p:nvCxnSpPr>
          <p:spPr bwMode="auto">
            <a:xfrm>
              <a:off x="7819688" y="3287956"/>
              <a:ext cx="3629" cy="401518"/>
            </a:xfrm>
            <a:prstGeom prst="straightConnector1">
              <a:avLst/>
            </a:prstGeom>
            <a:noFill/>
            <a:ln w="57150" algn="ctr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2" name="Value Array"/>
          <p:cNvGrpSpPr/>
          <p:nvPr/>
        </p:nvGrpSpPr>
        <p:grpSpPr>
          <a:xfrm>
            <a:off x="4145057" y="3404860"/>
            <a:ext cx="3896802" cy="598073"/>
            <a:chOff x="2550795" y="4171950"/>
            <a:chExt cx="3410243" cy="523397"/>
          </a:xfrm>
        </p:grpSpPr>
        <p:sp>
          <p:nvSpPr>
            <p:cNvPr id="55" name="TextBox 15"/>
            <p:cNvSpPr txBox="1">
              <a:spLocks noChangeArrowheads="1"/>
            </p:cNvSpPr>
            <p:nvPr/>
          </p:nvSpPr>
          <p:spPr bwMode="auto">
            <a:xfrm>
              <a:off x="2550795" y="4171950"/>
              <a:ext cx="10058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2000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Values</a:t>
              </a:r>
            </a:p>
          </p:txBody>
        </p:sp>
        <p:grpSp>
          <p:nvGrpSpPr>
            <p:cNvPr id="56" name="Group 72"/>
            <p:cNvGrpSpPr/>
            <p:nvPr/>
          </p:nvGrpSpPr>
          <p:grpSpPr>
            <a:xfrm>
              <a:off x="2550795" y="4421027"/>
              <a:ext cx="3410243" cy="274320"/>
              <a:chOff x="2579077" y="4050030"/>
              <a:chExt cx="3410243" cy="274320"/>
            </a:xfrm>
          </p:grpSpPr>
          <p:sp>
            <p:nvSpPr>
              <p:cNvPr id="57" name="Rectangle 73"/>
              <p:cNvSpPr/>
              <p:nvPr/>
            </p:nvSpPr>
            <p:spPr>
              <a:xfrm>
                <a:off x="2579077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</a:p>
            </p:txBody>
          </p:sp>
          <p:sp>
            <p:nvSpPr>
              <p:cNvPr id="58" name="Rectangle 76"/>
              <p:cNvSpPr/>
              <p:nvPr/>
            </p:nvSpPr>
            <p:spPr>
              <a:xfrm>
                <a:off x="3083951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</a:p>
            </p:txBody>
          </p:sp>
          <p:sp>
            <p:nvSpPr>
              <p:cNvPr id="59" name="Rectangle 77"/>
              <p:cNvSpPr/>
              <p:nvPr/>
            </p:nvSpPr>
            <p:spPr>
              <a:xfrm>
                <a:off x="3588825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</a:p>
            </p:txBody>
          </p:sp>
          <p:sp>
            <p:nvSpPr>
              <p:cNvPr id="60" name="Rectangle 78"/>
              <p:cNvSpPr/>
              <p:nvPr/>
            </p:nvSpPr>
            <p:spPr>
              <a:xfrm>
                <a:off x="4093699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</a:p>
            </p:txBody>
          </p:sp>
          <p:sp>
            <p:nvSpPr>
              <p:cNvPr id="61" name="Rectangle 79"/>
              <p:cNvSpPr/>
              <p:nvPr/>
            </p:nvSpPr>
            <p:spPr>
              <a:xfrm>
                <a:off x="4598573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</a:p>
            </p:txBody>
          </p:sp>
          <p:sp>
            <p:nvSpPr>
              <p:cNvPr id="62" name="TextBox 80"/>
              <p:cNvSpPr txBox="1"/>
              <p:nvPr/>
            </p:nvSpPr>
            <p:spPr>
              <a:xfrm>
                <a:off x="5103447" y="4067175"/>
                <a:ext cx="381000" cy="2400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spc="-150" dirty="0">
                    <a:solidFill>
                      <a:srgbClr val="44433F"/>
                    </a:solidFill>
                  </a:rPr>
                  <a:t>• • •</a:t>
                </a:r>
              </a:p>
            </p:txBody>
          </p:sp>
          <p:sp>
            <p:nvSpPr>
              <p:cNvPr id="63" name="Rectangle 81"/>
              <p:cNvSpPr/>
              <p:nvPr/>
            </p:nvSpPr>
            <p:spPr>
              <a:xfrm>
                <a:off x="5486400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</a:p>
            </p:txBody>
          </p:sp>
        </p:grpSp>
      </p:grpSp>
      <p:sp>
        <p:nvSpPr>
          <p:cNvPr id="111" name="Left Brace 110"/>
          <p:cNvSpPr/>
          <p:nvPr/>
        </p:nvSpPr>
        <p:spPr>
          <a:xfrm rot="16200000" flipV="1">
            <a:off x="5160902" y="2812821"/>
            <a:ext cx="276225" cy="1151581"/>
          </a:xfrm>
          <a:prstGeom prst="leftBrace">
            <a:avLst>
              <a:gd name="adj1" fmla="val 249081"/>
              <a:gd name="adj2" fmla="val 50000"/>
            </a:avLst>
          </a:prstGeom>
          <a:ln w="38100" cap="sq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5"/>
          <p:cNvSpPr txBox="1">
            <a:spLocks noChangeArrowheads="1"/>
          </p:cNvSpPr>
          <p:nvPr/>
        </p:nvSpPr>
        <p:spPr bwMode="auto">
          <a:xfrm>
            <a:off x="4644192" y="3559373"/>
            <a:ext cx="1315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pPr algn="ctr"/>
            <a:r>
              <a:rPr lang="en-US" sz="2000" dirty="0">
                <a:solidFill>
                  <a:srgbClr val="646464"/>
                </a:solidFill>
                <a:latin typeface="Crimson Text" panose="02000503000000000000" pitchFamily="2" charset="0"/>
              </a:rPr>
              <a:t>Key</a:t>
            </a:r>
            <a:r>
              <a:rPr lang="en-US" sz="2000" spc="-300" dirty="0">
                <a:solidFill>
                  <a:srgbClr val="646464"/>
                </a:solidFill>
                <a:latin typeface="Crimson Text" panose="02000503000000000000" pitchFamily="2" charset="0"/>
              </a:rPr>
              <a:t> +  </a:t>
            </a:r>
            <a:r>
              <a:rPr lang="en-US" sz="2000" dirty="0">
                <a:solidFill>
                  <a:srgbClr val="646464"/>
                </a:solidFill>
                <a:latin typeface="Crimson Text" panose="02000503000000000000" pitchFamily="2" charset="0"/>
              </a:rPr>
              <a:t>Value</a:t>
            </a:r>
          </a:p>
        </p:txBody>
      </p:sp>
      <p:grpSp>
        <p:nvGrpSpPr>
          <p:cNvPr id="132" name="Initial Array"/>
          <p:cNvGrpSpPr/>
          <p:nvPr/>
        </p:nvGrpSpPr>
        <p:grpSpPr>
          <a:xfrm>
            <a:off x="3893605" y="2560971"/>
            <a:ext cx="4419600" cy="601645"/>
            <a:chOff x="3962400" y="2283563"/>
            <a:chExt cx="4419600" cy="601645"/>
          </a:xfrm>
        </p:grpSpPr>
        <p:grpSp>
          <p:nvGrpSpPr>
            <p:cNvPr id="120" name="Group 397"/>
            <p:cNvGrpSpPr/>
            <p:nvPr/>
          </p:nvGrpSpPr>
          <p:grpSpPr>
            <a:xfrm>
              <a:off x="3962400" y="2728477"/>
              <a:ext cx="4419600" cy="1234"/>
              <a:chOff x="3200400" y="2728477"/>
              <a:chExt cx="4419600" cy="1234"/>
            </a:xfrm>
          </p:grpSpPr>
          <p:cxnSp>
            <p:nvCxnSpPr>
              <p:cNvPr id="116" name="Straight Arrow Connector 2"/>
              <p:cNvCxnSpPr>
                <a:cxnSpLocks noChangeShapeType="1"/>
              </p:cNvCxnSpPr>
              <p:nvPr/>
            </p:nvCxnSpPr>
            <p:spPr bwMode="auto">
              <a:xfrm flipH="1">
                <a:off x="3200400" y="2729710"/>
                <a:ext cx="430885" cy="1"/>
              </a:xfrm>
              <a:prstGeom prst="straightConnector1">
                <a:avLst/>
              </a:prstGeom>
              <a:noFill/>
              <a:ln w="57150" algn="ctr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8" name="Straight Arrow Connector 2"/>
              <p:cNvCxnSpPr>
                <a:cxnSpLocks noChangeShapeType="1"/>
              </p:cNvCxnSpPr>
              <p:nvPr/>
            </p:nvCxnSpPr>
            <p:spPr bwMode="auto">
              <a:xfrm>
                <a:off x="7189115" y="2728477"/>
                <a:ext cx="430885" cy="1"/>
              </a:xfrm>
              <a:prstGeom prst="straightConnector1">
                <a:avLst/>
              </a:prstGeom>
              <a:noFill/>
              <a:ln w="57150" algn="ctr">
                <a:solidFill>
                  <a:schemeClr val="accent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3" name="Rectangle 398"/>
            <p:cNvSpPr/>
            <p:nvPr/>
          </p:nvSpPr>
          <p:spPr>
            <a:xfrm>
              <a:off x="4792203" y="2571749"/>
              <a:ext cx="574674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</a:t>
              </a:r>
              <a:r>
                <a:rPr lang="en-US" sz="2000" b="1" i="1" baseline="-25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104" name="Rectangle 399"/>
            <p:cNvSpPr/>
            <p:nvPr/>
          </p:nvSpPr>
          <p:spPr>
            <a:xfrm>
              <a:off x="5369110" y="2571749"/>
              <a:ext cx="574674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sz="2000" b="1" i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</a:t>
              </a:r>
              <a:r>
                <a:rPr lang="en-US" sz="2000" b="1" i="1" baseline="-25000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107" name="TextBox 400"/>
            <p:cNvSpPr txBox="1"/>
            <p:nvPr/>
          </p:nvSpPr>
          <p:spPr>
            <a:xfrm>
              <a:off x="5962824" y="2591340"/>
              <a:ext cx="435359" cy="27427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600" spc="-150" dirty="0">
                  <a:solidFill>
                    <a:srgbClr val="44433F"/>
                  </a:solidFill>
                </a:rPr>
                <a:t>• • •</a:t>
              </a:r>
            </a:p>
          </p:txBody>
        </p:sp>
        <p:sp>
          <p:nvSpPr>
            <p:cNvPr id="108" name="Rectangle 401"/>
            <p:cNvSpPr/>
            <p:nvPr/>
          </p:nvSpPr>
          <p:spPr>
            <a:xfrm>
              <a:off x="6400416" y="2571749"/>
              <a:ext cx="574674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sz="2000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K</a:t>
              </a:r>
              <a:r>
                <a:rPr lang="en-US" sz="2000" b="1" i="1" baseline="-25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n</a:t>
              </a:r>
              <a:endParaRPr lang="en-US" sz="2000" b="1" i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09" name="Rectangle 402"/>
            <p:cNvSpPr/>
            <p:nvPr/>
          </p:nvSpPr>
          <p:spPr>
            <a:xfrm>
              <a:off x="6975991" y="2571749"/>
              <a:ext cx="574674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sz="2000" b="1" i="1" dirty="0" err="1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</a:t>
              </a:r>
              <a:r>
                <a:rPr lang="en-US" sz="2000" b="1" i="1" baseline="-25000" dirty="0" err="1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n</a:t>
              </a:r>
              <a:endParaRPr lang="en-US" sz="2000" b="1" i="1" baseline="-25000" dirty="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14" name="Rectangle 403"/>
            <p:cNvSpPr/>
            <p:nvPr/>
          </p:nvSpPr>
          <p:spPr>
            <a:xfrm>
              <a:off x="4336536" y="2571749"/>
              <a:ext cx="457200" cy="3130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¤</a:t>
              </a:r>
              <a:endParaRPr lang="en-US" sz="1600" b="1" dirty="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15" name="Rectangle 404"/>
            <p:cNvSpPr/>
            <p:nvPr/>
          </p:nvSpPr>
          <p:spPr>
            <a:xfrm>
              <a:off x="7550665" y="2571749"/>
              <a:ext cx="457200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¤</a:t>
              </a:r>
              <a:endParaRPr lang="en-US" sz="1600" b="1" dirty="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endParaRPr>
            </a:p>
          </p:txBody>
        </p:sp>
        <p:sp>
          <p:nvSpPr>
            <p:cNvPr id="123" name="TextBox 15"/>
            <p:cNvSpPr txBox="1">
              <a:spLocks noChangeArrowheads="1"/>
            </p:cNvSpPr>
            <p:nvPr/>
          </p:nvSpPr>
          <p:spPr bwMode="auto">
            <a:xfrm>
              <a:off x="4336536" y="2283563"/>
              <a:ext cx="5808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2000" dirty="0" err="1">
                  <a:solidFill>
                    <a:srgbClr val="646464"/>
                  </a:solidFill>
                  <a:latin typeface="Crimson Text" panose="02000503000000000000" pitchFamily="2" charset="0"/>
                </a:rPr>
                <a:t>Prev</a:t>
              </a:r>
              <a:endParaRPr lang="en-US" sz="2000" dirty="0">
                <a:solidFill>
                  <a:srgbClr val="646464"/>
                </a:solidFill>
                <a:latin typeface="Crimson Text" panose="02000503000000000000" pitchFamily="2" charset="0"/>
              </a:endParaRPr>
            </a:p>
          </p:txBody>
        </p:sp>
        <p:sp>
          <p:nvSpPr>
            <p:cNvPr id="124" name="TextBox 15"/>
            <p:cNvSpPr txBox="1">
              <a:spLocks noChangeArrowheads="1"/>
            </p:cNvSpPr>
            <p:nvPr/>
          </p:nvSpPr>
          <p:spPr bwMode="auto">
            <a:xfrm>
              <a:off x="7421633" y="2283563"/>
              <a:ext cx="5862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sz="2000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Next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4280390" y="2836467"/>
            <a:ext cx="3658927" cy="342587"/>
            <a:chOff x="4349185" y="2561440"/>
            <a:chExt cx="3658927" cy="342587"/>
          </a:xfrm>
        </p:grpSpPr>
        <p:sp>
          <p:nvSpPr>
            <p:cNvPr id="125" name="Highlight Box"/>
            <p:cNvSpPr/>
            <p:nvPr/>
          </p:nvSpPr>
          <p:spPr>
            <a:xfrm>
              <a:off x="4349185" y="2561440"/>
              <a:ext cx="439341" cy="342587"/>
            </a:xfrm>
            <a:prstGeom prst="roundRect">
              <a:avLst>
                <a:gd name="adj" fmla="val 4675"/>
              </a:avLst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Highlight Box"/>
            <p:cNvSpPr/>
            <p:nvPr/>
          </p:nvSpPr>
          <p:spPr>
            <a:xfrm>
              <a:off x="7568771" y="2561440"/>
              <a:ext cx="439341" cy="342587"/>
            </a:xfrm>
            <a:prstGeom prst="roundRect">
              <a:avLst>
                <a:gd name="adj" fmla="val 4675"/>
              </a:avLst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430873" y="2869695"/>
            <a:ext cx="1920439" cy="272385"/>
            <a:chOff x="5499668" y="2592287"/>
            <a:chExt cx="1920439" cy="272385"/>
          </a:xfrm>
        </p:grpSpPr>
        <p:sp>
          <p:nvSpPr>
            <p:cNvPr id="127" name="Rectangle 126"/>
            <p:cNvSpPr/>
            <p:nvPr/>
          </p:nvSpPr>
          <p:spPr>
            <a:xfrm>
              <a:off x="5499668" y="2592287"/>
              <a:ext cx="313558" cy="272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¤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7106549" y="2592287"/>
              <a:ext cx="313558" cy="2723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¤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23BC72-3B42-417B-9779-4E5BC7D974C8}"/>
              </a:ext>
            </a:extLst>
          </p:cNvPr>
          <p:cNvGrpSpPr/>
          <p:nvPr/>
        </p:nvGrpSpPr>
        <p:grpSpPr>
          <a:xfrm>
            <a:off x="2971800" y="2851996"/>
            <a:ext cx="6097389" cy="307777"/>
            <a:chOff x="3040595" y="2574588"/>
            <a:chExt cx="6097389" cy="307777"/>
          </a:xfrm>
        </p:grpSpPr>
        <p:sp>
          <p:nvSpPr>
            <p:cNvPr id="87" name="TextBox 15">
              <a:extLst>
                <a:ext uri="{FF2B5EF4-FFF2-40B4-BE49-F238E27FC236}">
                  <a16:creationId xmlns:a16="http://schemas.microsoft.com/office/drawing/2014/main" id="{BA84FFD7-4E5A-4D3C-94FC-131561BF4F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0595" y="2574588"/>
              <a:ext cx="8549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sz="2000" dirty="0" err="1">
                  <a:solidFill>
                    <a:schemeClr val="accent1"/>
                  </a:solidFill>
                  <a:latin typeface="Crimson Text" panose="02000503000000000000" pitchFamily="2" charset="0"/>
                </a:rPr>
                <a:t>PageID</a:t>
              </a:r>
              <a:endParaRPr lang="en-US" sz="2000" dirty="0">
                <a:solidFill>
                  <a:schemeClr val="accent1"/>
                </a:solidFill>
                <a:latin typeface="Crimson Text" panose="02000503000000000000" pitchFamily="2" charset="0"/>
              </a:endParaRPr>
            </a:p>
          </p:txBody>
        </p:sp>
        <p:sp>
          <p:nvSpPr>
            <p:cNvPr id="88" name="TextBox 15">
              <a:extLst>
                <a:ext uri="{FF2B5EF4-FFF2-40B4-BE49-F238E27FC236}">
                  <a16:creationId xmlns:a16="http://schemas.microsoft.com/office/drawing/2014/main" id="{2140C402-5EDE-44E0-A193-C575C161C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3024" y="2574588"/>
              <a:ext cx="8549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pPr algn="r"/>
              <a:r>
                <a:rPr lang="en-US" sz="2000" dirty="0" err="1">
                  <a:solidFill>
                    <a:schemeClr val="accent1"/>
                  </a:solidFill>
                  <a:latin typeface="Crimson Text" panose="02000503000000000000" pitchFamily="2" charset="0"/>
                </a:rPr>
                <a:t>PageID</a:t>
              </a:r>
              <a:endParaRPr lang="en-US" sz="2000" dirty="0">
                <a:solidFill>
                  <a:schemeClr val="accent1"/>
                </a:solidFill>
                <a:latin typeface="Crimson Text" panose="02000503000000000000" pitchFamily="2" charset="0"/>
              </a:endParaRPr>
            </a:p>
          </p:txBody>
        </p:sp>
      </p:grpSp>
      <p:sp>
        <p:nvSpPr>
          <p:cNvPr id="557" name="Slide Number Placeholder 3" descr=" 5">
            <a:extLst>
              <a:ext uri="{FF2B5EF4-FFF2-40B4-BE49-F238E27FC236}">
                <a16:creationId xmlns:a16="http://schemas.microsoft.com/office/drawing/2014/main" id="{D2677811-0F9C-5417-546C-A3825A54122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96" name="Sorted KV Pairs">
            <a:extLst>
              <a:ext uri="{FF2B5EF4-FFF2-40B4-BE49-F238E27FC236}">
                <a16:creationId xmlns:a16="http://schemas.microsoft.com/office/drawing/2014/main" id="{6B403BD2-E846-BC4C-982E-AE2F2FA3EAAF}"/>
              </a:ext>
            </a:extLst>
          </p:cNvPr>
          <p:cNvGrpSpPr/>
          <p:nvPr/>
        </p:nvGrpSpPr>
        <p:grpSpPr>
          <a:xfrm>
            <a:off x="4141428" y="2694255"/>
            <a:ext cx="3437441" cy="918581"/>
            <a:chOff x="256120" y="3546371"/>
            <a:chExt cx="3437441" cy="918581"/>
          </a:xfrm>
        </p:grpSpPr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1600BAC0-A9D8-218A-18FB-BAE23CA55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20" y="3546371"/>
              <a:ext cx="24229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2000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Sorted Key/Value Pairs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96BFB01-BC75-FC5A-5384-37500889324F}"/>
                </a:ext>
              </a:extLst>
            </p:cNvPr>
            <p:cNvGrpSpPr/>
            <p:nvPr/>
          </p:nvGrpSpPr>
          <p:grpSpPr>
            <a:xfrm>
              <a:off x="256120" y="3838034"/>
              <a:ext cx="3437441" cy="626918"/>
              <a:chOff x="457200" y="2459260"/>
              <a:chExt cx="3437441" cy="626918"/>
            </a:xfrm>
          </p:grpSpPr>
          <p:sp>
            <p:nvSpPr>
              <p:cNvPr id="78" name="Rectangle 89">
                <a:extLst>
                  <a:ext uri="{FF2B5EF4-FFF2-40B4-BE49-F238E27FC236}">
                    <a16:creationId xmlns:a16="http://schemas.microsoft.com/office/drawing/2014/main" id="{37851DD1-1E83-568E-F05F-EB2CF0174383}"/>
                  </a:ext>
                </a:extLst>
              </p:cNvPr>
              <p:cNvSpPr/>
              <p:nvPr/>
            </p:nvSpPr>
            <p:spPr>
              <a:xfrm>
                <a:off x="457200" y="2459260"/>
                <a:ext cx="574674" cy="3134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</a:t>
                </a:r>
                <a:r>
                  <a:rPr lang="en-US" sz="2000" b="1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79" name="Rectangle 90">
                <a:extLst>
                  <a:ext uri="{FF2B5EF4-FFF2-40B4-BE49-F238E27FC236}">
                    <a16:creationId xmlns:a16="http://schemas.microsoft.com/office/drawing/2014/main" id="{18EE1CCE-0D39-88D6-ADBD-534FB880D72C}"/>
                  </a:ext>
                </a:extLst>
              </p:cNvPr>
              <p:cNvSpPr/>
              <p:nvPr/>
            </p:nvSpPr>
            <p:spPr>
              <a:xfrm>
                <a:off x="1605408" y="2459260"/>
                <a:ext cx="574674" cy="3134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</a:t>
                </a:r>
                <a:r>
                  <a:rPr lang="en-US" sz="2000" b="1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2</a:t>
                </a:r>
              </a:p>
            </p:txBody>
          </p:sp>
          <p:sp>
            <p:nvSpPr>
              <p:cNvPr id="80" name="Rectangle 73">
                <a:extLst>
                  <a:ext uri="{FF2B5EF4-FFF2-40B4-BE49-F238E27FC236}">
                    <a16:creationId xmlns:a16="http://schemas.microsoft.com/office/drawing/2014/main" id="{5388D40D-506E-FCA8-9E79-E825646CF9DC}"/>
                  </a:ext>
                </a:extLst>
              </p:cNvPr>
              <p:cNvSpPr/>
              <p:nvPr/>
            </p:nvSpPr>
            <p:spPr>
              <a:xfrm>
                <a:off x="1031304" y="2459260"/>
                <a:ext cx="574674" cy="3134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</a:p>
            </p:txBody>
          </p:sp>
          <p:sp>
            <p:nvSpPr>
              <p:cNvPr id="81" name="Rectangle 76">
                <a:extLst>
                  <a:ext uri="{FF2B5EF4-FFF2-40B4-BE49-F238E27FC236}">
                    <a16:creationId xmlns:a16="http://schemas.microsoft.com/office/drawing/2014/main" id="{0A03A92E-6CFF-3727-5542-AAA9688150E4}"/>
                  </a:ext>
                </a:extLst>
              </p:cNvPr>
              <p:cNvSpPr/>
              <p:nvPr/>
            </p:nvSpPr>
            <p:spPr>
              <a:xfrm>
                <a:off x="2179512" y="2459260"/>
                <a:ext cx="574674" cy="3134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</a:p>
            </p:txBody>
          </p:sp>
          <p:sp>
            <p:nvSpPr>
              <p:cNvPr id="82" name="Rectangle 89">
                <a:extLst>
                  <a:ext uri="{FF2B5EF4-FFF2-40B4-BE49-F238E27FC236}">
                    <a16:creationId xmlns:a16="http://schemas.microsoft.com/office/drawing/2014/main" id="{28B9D11A-68E5-10B0-D6E5-EE1A36ADEB99}"/>
                  </a:ext>
                </a:extLst>
              </p:cNvPr>
              <p:cNvSpPr/>
              <p:nvPr/>
            </p:nvSpPr>
            <p:spPr>
              <a:xfrm>
                <a:off x="2745863" y="2459260"/>
                <a:ext cx="574674" cy="3134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</a:t>
                </a:r>
                <a:r>
                  <a:rPr lang="en-US" sz="2000" b="1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3</a:t>
                </a:r>
              </a:p>
            </p:txBody>
          </p:sp>
          <p:sp>
            <p:nvSpPr>
              <p:cNvPr id="84" name="Rectangle 90">
                <a:extLst>
                  <a:ext uri="{FF2B5EF4-FFF2-40B4-BE49-F238E27FC236}">
                    <a16:creationId xmlns:a16="http://schemas.microsoft.com/office/drawing/2014/main" id="{6806BD99-F532-E01B-D396-6875D405FAAD}"/>
                  </a:ext>
                </a:extLst>
              </p:cNvPr>
              <p:cNvSpPr/>
              <p:nvPr/>
            </p:nvSpPr>
            <p:spPr>
              <a:xfrm>
                <a:off x="457200" y="2772719"/>
                <a:ext cx="574674" cy="3134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</a:t>
                </a:r>
                <a:r>
                  <a:rPr lang="en-US" sz="2000" b="1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4</a:t>
                </a:r>
              </a:p>
            </p:txBody>
          </p:sp>
          <p:sp>
            <p:nvSpPr>
              <p:cNvPr id="85" name="Rectangle 73">
                <a:extLst>
                  <a:ext uri="{FF2B5EF4-FFF2-40B4-BE49-F238E27FC236}">
                    <a16:creationId xmlns:a16="http://schemas.microsoft.com/office/drawing/2014/main" id="{8C95B898-C53A-F9F1-5D4D-37AD309151F3}"/>
                  </a:ext>
                </a:extLst>
              </p:cNvPr>
              <p:cNvSpPr/>
              <p:nvPr/>
            </p:nvSpPr>
            <p:spPr>
              <a:xfrm>
                <a:off x="3319967" y="2459260"/>
                <a:ext cx="574674" cy="3134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</a:p>
            </p:txBody>
          </p:sp>
          <p:sp>
            <p:nvSpPr>
              <p:cNvPr id="90" name="Rectangle 76">
                <a:extLst>
                  <a:ext uri="{FF2B5EF4-FFF2-40B4-BE49-F238E27FC236}">
                    <a16:creationId xmlns:a16="http://schemas.microsoft.com/office/drawing/2014/main" id="{AF85A7CC-756F-7334-50DC-7947B1CBE287}"/>
                  </a:ext>
                </a:extLst>
              </p:cNvPr>
              <p:cNvSpPr/>
              <p:nvPr/>
            </p:nvSpPr>
            <p:spPr>
              <a:xfrm>
                <a:off x="1031304" y="2772719"/>
                <a:ext cx="574674" cy="3134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</a:p>
            </p:txBody>
          </p:sp>
          <p:sp>
            <p:nvSpPr>
              <p:cNvPr id="91" name="Rectangle 89">
                <a:extLst>
                  <a:ext uri="{FF2B5EF4-FFF2-40B4-BE49-F238E27FC236}">
                    <a16:creationId xmlns:a16="http://schemas.microsoft.com/office/drawing/2014/main" id="{E7F385DD-E303-B34F-52DF-50FA0E428AAF}"/>
                  </a:ext>
                </a:extLst>
              </p:cNvPr>
              <p:cNvSpPr/>
              <p:nvPr/>
            </p:nvSpPr>
            <p:spPr>
              <a:xfrm>
                <a:off x="1605408" y="2772719"/>
                <a:ext cx="574674" cy="3134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0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</a:t>
                </a:r>
                <a:r>
                  <a:rPr lang="en-US" sz="2000" b="1" i="1" baseline="-25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5</a:t>
                </a:r>
              </a:p>
            </p:txBody>
          </p:sp>
          <p:sp>
            <p:nvSpPr>
              <p:cNvPr id="93" name="Rectangle 73">
                <a:extLst>
                  <a:ext uri="{FF2B5EF4-FFF2-40B4-BE49-F238E27FC236}">
                    <a16:creationId xmlns:a16="http://schemas.microsoft.com/office/drawing/2014/main" id="{593144F7-A0BF-A2DA-0AE0-D73312866E4D}"/>
                  </a:ext>
                </a:extLst>
              </p:cNvPr>
              <p:cNvSpPr/>
              <p:nvPr/>
            </p:nvSpPr>
            <p:spPr>
              <a:xfrm>
                <a:off x="2179512" y="2772719"/>
                <a:ext cx="574674" cy="3134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</a:p>
            </p:txBody>
          </p:sp>
          <p:sp>
            <p:nvSpPr>
              <p:cNvPr id="94" name="TextBox 96">
                <a:extLst>
                  <a:ext uri="{FF2B5EF4-FFF2-40B4-BE49-F238E27FC236}">
                    <a16:creationId xmlns:a16="http://schemas.microsoft.com/office/drawing/2014/main" id="{24E4F57C-7EAA-90DD-876C-6826BDD913D5}"/>
                  </a:ext>
                </a:extLst>
              </p:cNvPr>
              <p:cNvSpPr txBox="1"/>
              <p:nvPr/>
            </p:nvSpPr>
            <p:spPr>
              <a:xfrm>
                <a:off x="2706986" y="2804642"/>
                <a:ext cx="435359" cy="27427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600" spc="-150" dirty="0">
                    <a:solidFill>
                      <a:srgbClr val="44433F"/>
                    </a:solidFill>
                  </a:rPr>
                  <a:t>• • •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573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1" grpId="1" animBg="1"/>
      <p:bldP spid="112" grpId="0"/>
      <p:bldP spid="1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01B4-7100-4C1C-B939-47ECCD69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Leaf Node Values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1A343D-2D27-4A1B-8386-CB8919B15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#1: Record IDs</a:t>
            </a:r>
          </a:p>
          <a:p>
            <a:pPr lvl="1"/>
            <a:r>
              <a:rPr lang="en-US" dirty="0"/>
              <a:t>A pointer to the location of the tuple to which the index entry corresponds.</a:t>
            </a:r>
          </a:p>
          <a:p>
            <a:pPr lvl="1"/>
            <a:r>
              <a:rPr lang="en-US" dirty="0"/>
              <a:t>Most common implementation.</a:t>
            </a:r>
          </a:p>
          <a:p>
            <a:endParaRPr lang="en-US" b="1" dirty="0"/>
          </a:p>
          <a:p>
            <a:r>
              <a:rPr lang="en-US" b="1" dirty="0"/>
              <a:t>Approach #2: Tuple Data</a:t>
            </a:r>
          </a:p>
          <a:p>
            <a:pPr lvl="1"/>
            <a:r>
              <a:rPr lang="en-US" dirty="0"/>
              <a:t>Index-Organized Storage</a:t>
            </a:r>
          </a:p>
          <a:p>
            <a:pPr lvl="1"/>
            <a:r>
              <a:rPr lang="en-US" dirty="0"/>
              <a:t>Primary Key Index: Leaf nodes store the contents of the tuple.</a:t>
            </a:r>
          </a:p>
          <a:p>
            <a:pPr lvl="1"/>
            <a:r>
              <a:rPr lang="en-US" dirty="0"/>
              <a:t>Secondary Indexes: Leaf nodes store tuples' primary key as their values.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7AA2D0-23C5-4915-AF35-132B1B473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2EF8718-555A-4AE7-8399-A02AF1091A5D}"/>
              </a:ext>
            </a:extLst>
          </p:cNvPr>
          <p:cNvGrpSpPr/>
          <p:nvPr/>
        </p:nvGrpSpPr>
        <p:grpSpPr>
          <a:xfrm>
            <a:off x="5247936" y="895350"/>
            <a:ext cx="3661189" cy="872646"/>
            <a:chOff x="5247936" y="1282763"/>
            <a:chExt cx="3661189" cy="872646"/>
          </a:xfrm>
        </p:grpSpPr>
        <p:pic>
          <p:nvPicPr>
            <p:cNvPr id="7" name="Graphic 5">
              <a:extLst>
                <a:ext uri="{FF2B5EF4-FFF2-40B4-BE49-F238E27FC236}">
                  <a16:creationId xmlns:a16="http://schemas.microsoft.com/office/drawing/2014/main" id="{08EF6792-9F50-43EC-BEA2-6275B083E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75351" y="1845418"/>
              <a:ext cx="1733774" cy="222278"/>
            </a:xfrm>
            <a:prstGeom prst="rect">
              <a:avLst/>
            </a:prstGeom>
          </p:spPr>
        </p:pic>
        <p:pic>
          <p:nvPicPr>
            <p:cNvPr id="8" name="Graphic 8">
              <a:extLst>
                <a:ext uri="{FF2B5EF4-FFF2-40B4-BE49-F238E27FC236}">
                  <a16:creationId xmlns:a16="http://schemas.microsoft.com/office/drawing/2014/main" id="{100B3127-3499-4C06-90E3-AC649125D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47936" y="1739963"/>
              <a:ext cx="1339734" cy="415446"/>
            </a:xfrm>
            <a:prstGeom prst="rect">
              <a:avLst/>
            </a:prstGeom>
          </p:spPr>
        </p:pic>
        <p:pic>
          <p:nvPicPr>
            <p:cNvPr id="14" name="Graphic 9">
              <a:extLst>
                <a:ext uri="{FF2B5EF4-FFF2-40B4-BE49-F238E27FC236}">
                  <a16:creationId xmlns:a16="http://schemas.microsoft.com/office/drawing/2014/main" id="{29875A10-DA40-4680-8D19-9FA6B6B81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62800" y="1282763"/>
              <a:ext cx="1733774" cy="375553"/>
            </a:xfrm>
            <a:prstGeom prst="rect">
              <a:avLst/>
            </a:prstGeom>
          </p:spPr>
        </p:pic>
        <p:pic>
          <p:nvPicPr>
            <p:cNvPr id="15" name="Graphic 11">
              <a:extLst>
                <a:ext uri="{FF2B5EF4-FFF2-40B4-BE49-F238E27FC236}">
                  <a16:creationId xmlns:a16="http://schemas.microsoft.com/office/drawing/2014/main" id="{C7E9D365-81D0-4B75-8C0D-D9B4D442E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47936" y="1368601"/>
              <a:ext cx="1733774" cy="289715"/>
            </a:xfrm>
            <a:prstGeom prst="rect">
              <a:avLst/>
            </a:prstGeom>
          </p:spPr>
        </p:pic>
      </p:grpSp>
      <p:grpSp>
        <p:nvGrpSpPr>
          <p:cNvPr id="22" name="Group 4">
            <a:extLst>
              <a:ext uri="{FF2B5EF4-FFF2-40B4-BE49-F238E27FC236}">
                <a16:creationId xmlns:a16="http://schemas.microsoft.com/office/drawing/2014/main" id="{BB9F0127-EB66-4673-BE57-435057DDF34C}"/>
              </a:ext>
            </a:extLst>
          </p:cNvPr>
          <p:cNvGrpSpPr/>
          <p:nvPr/>
        </p:nvGrpSpPr>
        <p:grpSpPr>
          <a:xfrm>
            <a:off x="5247936" y="2696016"/>
            <a:ext cx="3661189" cy="1094934"/>
            <a:chOff x="5247936" y="3053155"/>
            <a:chExt cx="3661189" cy="1094934"/>
          </a:xfrm>
        </p:grpSpPr>
        <p:pic>
          <p:nvPicPr>
            <p:cNvPr id="11" name="Graphic 5">
              <a:extLst>
                <a:ext uri="{FF2B5EF4-FFF2-40B4-BE49-F238E27FC236}">
                  <a16:creationId xmlns:a16="http://schemas.microsoft.com/office/drawing/2014/main" id="{BD07BC37-F4C0-48D5-A913-2AB20B6CF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47936" y="3815155"/>
              <a:ext cx="1733774" cy="332934"/>
            </a:xfrm>
            <a:prstGeom prst="rect">
              <a:avLst/>
            </a:prstGeom>
          </p:spPr>
        </p:pic>
        <p:pic>
          <p:nvPicPr>
            <p:cNvPr id="18" name="Graphic 8">
              <a:extLst>
                <a:ext uri="{FF2B5EF4-FFF2-40B4-BE49-F238E27FC236}">
                  <a16:creationId xmlns:a16="http://schemas.microsoft.com/office/drawing/2014/main" id="{095D1F08-29CA-4675-9652-029DBF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247936" y="3053155"/>
              <a:ext cx="1418542" cy="630898"/>
            </a:xfrm>
            <a:prstGeom prst="rect">
              <a:avLst/>
            </a:prstGeom>
          </p:spPr>
        </p:pic>
        <p:pic>
          <p:nvPicPr>
            <p:cNvPr id="19" name="Graphic 9">
              <a:extLst>
                <a:ext uri="{FF2B5EF4-FFF2-40B4-BE49-F238E27FC236}">
                  <a16:creationId xmlns:a16="http://schemas.microsoft.com/office/drawing/2014/main" id="{5EC237DC-4E9A-49DA-997D-EA714154E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75351" y="3870483"/>
              <a:ext cx="1733774" cy="222278"/>
            </a:xfrm>
            <a:prstGeom prst="rect">
              <a:avLst/>
            </a:prstGeom>
          </p:spPr>
        </p:pic>
        <p:pic>
          <p:nvPicPr>
            <p:cNvPr id="20" name="Graphic 11">
              <a:extLst>
                <a:ext uri="{FF2B5EF4-FFF2-40B4-BE49-F238E27FC236}">
                  <a16:creationId xmlns:a16="http://schemas.microsoft.com/office/drawing/2014/main" id="{2689F4B7-5F2F-40E0-8D71-484EBF3F9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62800" y="3161991"/>
              <a:ext cx="1733774" cy="375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91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Vs. </a:t>
            </a:r>
            <a:r>
              <a:rPr lang="en-US" dirty="0" err="1"/>
              <a:t>B+Tree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original </a:t>
            </a:r>
            <a:r>
              <a:rPr lang="en-US" b="1" dirty="0"/>
              <a:t>B-Tree</a:t>
            </a:r>
            <a:r>
              <a:rPr lang="en-US" dirty="0"/>
              <a:t> from 1971 stored keys and values in all nodes in the tree.</a:t>
            </a:r>
          </a:p>
          <a:p>
            <a:pPr lvl="1"/>
            <a:r>
              <a:rPr lang="en-US" dirty="0"/>
              <a:t>More space-efficient, since each key only appears once in the tree.</a:t>
            </a:r>
          </a:p>
          <a:p>
            <a:endParaRPr lang="en-US" sz="1200" dirty="0"/>
          </a:p>
          <a:p>
            <a:r>
              <a:rPr lang="en-US" dirty="0"/>
              <a:t>A </a:t>
            </a:r>
            <a:r>
              <a:rPr lang="en-US" b="1" dirty="0" err="1"/>
              <a:t>B+Tree</a:t>
            </a:r>
            <a:r>
              <a:rPr lang="en-US" dirty="0"/>
              <a:t> only stores values in leaf nodes. Inner nodes only guide the search process.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8E27C294-5E3E-67BA-4C8D-BF89788B764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796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942238-36DB-4205-8DBE-7D19350B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– INSERT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3B1C49-6A0B-4E8C-8D04-51650103B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correct leaf node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Insert data entry into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</a:t>
            </a:r>
            <a:r>
              <a:rPr lang="en-US" dirty="0"/>
              <a:t> in sorted order.</a:t>
            </a:r>
          </a:p>
          <a:p>
            <a:r>
              <a:rPr lang="en-US" dirty="0"/>
              <a:t>If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</a:t>
            </a:r>
            <a:r>
              <a:rPr lang="en-US" dirty="0"/>
              <a:t> has enough space, done!</a:t>
            </a:r>
          </a:p>
          <a:p>
            <a:r>
              <a:rPr lang="en-US" dirty="0"/>
              <a:t>Otherwise, split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</a:t>
            </a:r>
            <a:r>
              <a:rPr lang="en-US" dirty="0"/>
              <a:t> keys into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</a:t>
            </a:r>
            <a:r>
              <a:rPr lang="en-US" dirty="0"/>
              <a:t> and a new node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</a:p>
          <a:p>
            <a:pPr lvl="1"/>
            <a:r>
              <a:rPr lang="en-US" dirty="0"/>
              <a:t>Redistribute entries evenly, copy up middle key.</a:t>
            </a:r>
          </a:p>
          <a:p>
            <a:pPr lvl="1"/>
            <a:r>
              <a:rPr lang="en-US" dirty="0"/>
              <a:t>Insert index entry pointing to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</a:t>
            </a:r>
            <a:r>
              <a:rPr lang="en-US" b="1" baseline="-25000" dirty="0">
                <a:solidFill>
                  <a:schemeClr val="accent1"/>
                </a:solidFill>
                <a:latin typeface="Inconsolata" panose="00000509000000000000" pitchFamily="49" charset="0"/>
              </a:rPr>
              <a:t>2</a:t>
            </a:r>
            <a:r>
              <a:rPr lang="en-US" dirty="0"/>
              <a:t> into parent of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/>
              <a:t>To split inner node, redistribute entries evenly, but push up middle key.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39BBE-615A-48D8-B900-1907A79722B3}"/>
              </a:ext>
            </a:extLst>
          </p:cNvPr>
          <p:cNvSpPr txBox="1"/>
          <p:nvPr/>
        </p:nvSpPr>
        <p:spPr>
          <a:xfrm>
            <a:off x="8154818" y="4804946"/>
            <a:ext cx="989182" cy="338554"/>
          </a:xfrm>
          <a:prstGeom prst="rect">
            <a:avLst/>
          </a:prstGeom>
          <a:noFill/>
        </p:spPr>
        <p:txBody>
          <a:bodyPr wrap="none" lIns="0" tIns="0" rIns="73152" bIns="182880" rtlCol="0">
            <a:spAutoFit/>
          </a:bodyPr>
          <a:lstStyle>
            <a:defPPr>
              <a:defRPr lang="en-US"/>
            </a:defPPr>
            <a:lvl1pPr lvl="0" algn="r"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 panose="020F0502020204030203" pitchFamily="34" charset="0"/>
              </a:defRPr>
            </a:lvl1pPr>
          </a:lstStyle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Chris Re</a:t>
            </a:r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571A1F5F-26EA-0CA9-2FE8-360A3670C65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54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DA052-9CF0-AFDC-F226-548E7C80E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BB78-3B68-5903-F2C1-109358B7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– INSERT Example (1)</a:t>
            </a:r>
          </a:p>
        </p:txBody>
      </p:sp>
      <p:cxnSp>
        <p:nvCxnSpPr>
          <p:cNvPr id="18" name="AutoShape 14">
            <a:extLst>
              <a:ext uri="{FF2B5EF4-FFF2-40B4-BE49-F238E27FC236}">
                <a16:creationId xmlns:a16="http://schemas.microsoft.com/office/drawing/2014/main" id="{7241DA5B-2D01-E3F4-175A-4C4EE2CD5C2A}"/>
              </a:ext>
            </a:extLst>
          </p:cNvPr>
          <p:cNvCxnSpPr>
            <a:cxnSpLocks noChangeShapeType="1"/>
            <a:stCxn id="30" idx="2"/>
            <a:endCxn id="246" idx="0"/>
          </p:cNvCxnSpPr>
          <p:nvPr/>
        </p:nvCxnSpPr>
        <p:spPr bwMode="auto">
          <a:xfrm rot="5400000">
            <a:off x="2481336" y="2171588"/>
            <a:ext cx="760862" cy="168310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4">
            <a:extLst>
              <a:ext uri="{FF2B5EF4-FFF2-40B4-BE49-F238E27FC236}">
                <a16:creationId xmlns:a16="http://schemas.microsoft.com/office/drawing/2014/main" id="{044B9359-1641-9CD1-4B4B-69A2102117E0}"/>
              </a:ext>
            </a:extLst>
          </p:cNvPr>
          <p:cNvCxnSpPr>
            <a:cxnSpLocks noChangeShapeType="1"/>
            <a:stCxn id="31" idx="2"/>
            <a:endCxn id="230" idx="0"/>
          </p:cNvCxnSpPr>
          <p:nvPr/>
        </p:nvCxnSpPr>
        <p:spPr bwMode="auto">
          <a:xfrm rot="5400000">
            <a:off x="3665486" y="2898942"/>
            <a:ext cx="760862" cy="22839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80653A25-F56F-536A-FC40-F793284C670B}"/>
              </a:ext>
            </a:extLst>
          </p:cNvPr>
          <p:cNvSpPr txBox="1"/>
          <p:nvPr/>
        </p:nvSpPr>
        <p:spPr>
          <a:xfrm>
            <a:off x="4228493" y="2630029"/>
            <a:ext cx="3657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≥4 and</a:t>
            </a:r>
            <a:b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</a:br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&lt;12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A71768-1CDE-FC57-D665-2DB9BA240B8F}"/>
              </a:ext>
            </a:extLst>
          </p:cNvPr>
          <p:cNvGrpSpPr/>
          <p:nvPr/>
        </p:nvGrpSpPr>
        <p:grpSpPr>
          <a:xfrm>
            <a:off x="4616912" y="2632710"/>
            <a:ext cx="1226312" cy="760862"/>
            <a:chOff x="5205976" y="1929587"/>
            <a:chExt cx="1226312" cy="760862"/>
          </a:xfrm>
        </p:grpSpPr>
        <p:cxnSp>
          <p:nvCxnSpPr>
            <p:cNvPr id="23" name="AutoShape 14">
              <a:extLst>
                <a:ext uri="{FF2B5EF4-FFF2-40B4-BE49-F238E27FC236}">
                  <a16:creationId xmlns:a16="http://schemas.microsoft.com/office/drawing/2014/main" id="{9C034150-71C6-3F06-4F69-CEDE2220412A}"/>
                </a:ext>
              </a:extLst>
            </p:cNvPr>
            <p:cNvCxnSpPr>
              <a:cxnSpLocks noChangeShapeType="1"/>
              <a:stCxn id="33" idx="2"/>
              <a:endCxn id="238" idx="0"/>
            </p:cNvCxnSpPr>
            <p:nvPr/>
          </p:nvCxnSpPr>
          <p:spPr bwMode="auto">
            <a:xfrm rot="16200000" flipH="1">
              <a:off x="5438701" y="1696862"/>
              <a:ext cx="760862" cy="1226312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6464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78BC34B7-9B4D-1CAD-0C45-825A4D26CD2F}"/>
                </a:ext>
              </a:extLst>
            </p:cNvPr>
            <p:cNvSpPr txBox="1"/>
            <p:nvPr/>
          </p:nvSpPr>
          <p:spPr>
            <a:xfrm>
              <a:off x="5475625" y="2028011"/>
              <a:ext cx="2308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≥12</a:t>
              </a:r>
            </a:p>
          </p:txBody>
        </p:sp>
      </p:grpSp>
      <p:cxnSp>
        <p:nvCxnSpPr>
          <p:cNvPr id="192" name="AutoShape 14">
            <a:extLst>
              <a:ext uri="{FF2B5EF4-FFF2-40B4-BE49-F238E27FC236}">
                <a16:creationId xmlns:a16="http://schemas.microsoft.com/office/drawing/2014/main" id="{F752242A-C0A1-B64C-4DFC-BAFCFD05F361}"/>
              </a:ext>
            </a:extLst>
          </p:cNvPr>
          <p:cNvCxnSpPr>
            <a:cxnSpLocks noChangeShapeType="1"/>
            <a:stCxn id="231" idx="2"/>
            <a:endCxn id="252" idx="2"/>
          </p:cNvCxnSpPr>
          <p:nvPr/>
        </p:nvCxnSpPr>
        <p:spPr bwMode="auto">
          <a:xfrm rot="5400000">
            <a:off x="3432763" y="3488775"/>
            <a:ext cx="12700" cy="541115"/>
          </a:xfrm>
          <a:prstGeom prst="curvedConnector3">
            <a:avLst>
              <a:gd name="adj1" fmla="val 180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" name="AutoShape 14">
            <a:extLst>
              <a:ext uri="{FF2B5EF4-FFF2-40B4-BE49-F238E27FC236}">
                <a16:creationId xmlns:a16="http://schemas.microsoft.com/office/drawing/2014/main" id="{09EE3791-043F-D9CF-F889-5214ABFFD9D5}"/>
              </a:ext>
            </a:extLst>
          </p:cNvPr>
          <p:cNvCxnSpPr>
            <a:cxnSpLocks noChangeShapeType="1"/>
            <a:stCxn id="252" idx="0"/>
            <a:endCxn id="231" idx="0"/>
          </p:cNvCxnSpPr>
          <p:nvPr/>
        </p:nvCxnSpPr>
        <p:spPr bwMode="auto">
          <a:xfrm rot="5400000" flipH="1" flipV="1">
            <a:off x="3432762" y="3123015"/>
            <a:ext cx="12700" cy="541115"/>
          </a:xfrm>
          <a:prstGeom prst="curvedConnector3">
            <a:avLst>
              <a:gd name="adj1" fmla="val 180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9" name="AutoShape 14">
            <a:extLst>
              <a:ext uri="{FF2B5EF4-FFF2-40B4-BE49-F238E27FC236}">
                <a16:creationId xmlns:a16="http://schemas.microsoft.com/office/drawing/2014/main" id="{615C2798-CC76-30A0-3F55-55250E5D3CC9}"/>
              </a:ext>
            </a:extLst>
          </p:cNvPr>
          <p:cNvCxnSpPr>
            <a:cxnSpLocks noChangeShapeType="1"/>
            <a:stCxn id="239" idx="2"/>
            <a:endCxn id="236" idx="2"/>
          </p:cNvCxnSpPr>
          <p:nvPr/>
        </p:nvCxnSpPr>
        <p:spPr bwMode="auto">
          <a:xfrm rot="5400000">
            <a:off x="5344268" y="3488774"/>
            <a:ext cx="12700" cy="541116"/>
          </a:xfrm>
          <a:prstGeom prst="curvedConnector3">
            <a:avLst>
              <a:gd name="adj1" fmla="val 180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9" name="Tree Node">
            <a:extLst>
              <a:ext uri="{FF2B5EF4-FFF2-40B4-BE49-F238E27FC236}">
                <a16:creationId xmlns:a16="http://schemas.microsoft.com/office/drawing/2014/main" id="{D0B26643-DB63-07A9-8567-3729083E8F9C}"/>
              </a:ext>
            </a:extLst>
          </p:cNvPr>
          <p:cNvGrpSpPr/>
          <p:nvPr/>
        </p:nvGrpSpPr>
        <p:grpSpPr>
          <a:xfrm>
            <a:off x="3657600" y="33935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2680E6C2-2057-65E0-1003-A7C20770DB2F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95200E80-2F8A-9264-02CB-73F947DD3619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C5A086E7-5DDA-D0EA-4313-76886997DD90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F60413E0-4C66-F135-98C9-70DF8586A445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9810D593-9199-BAE6-4DA6-7056417C3B8C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FE5F06AB-B5DA-E4D8-5245-EDF874DF4B3C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10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C1E1AB51-13E2-0F59-1744-D24E62DFDFDA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37" name="Tree Node">
            <a:extLst>
              <a:ext uri="{FF2B5EF4-FFF2-40B4-BE49-F238E27FC236}">
                <a16:creationId xmlns:a16="http://schemas.microsoft.com/office/drawing/2014/main" id="{86FE6F35-6852-AB25-1C7D-77CF4CF7EC4C}"/>
              </a:ext>
            </a:extLst>
          </p:cNvPr>
          <p:cNvGrpSpPr/>
          <p:nvPr/>
        </p:nvGrpSpPr>
        <p:grpSpPr>
          <a:xfrm>
            <a:off x="5569106" y="33935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22D8CF6-24C3-0D6C-225A-E6E43BD9A01F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12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1BAAF53F-8C1A-DCA4-8AC2-DED286DEE10D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ECE19B13-ECB7-7484-60EB-10217C47DE82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DEE2120-F6BD-AD5D-E42E-9864A73E1137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963ABECF-1140-3059-B920-4698203CE386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25EDD34F-AEA5-7445-0DCE-A3336A1D53E9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9E954167-111B-671D-EF1E-A936BF6D352E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45" name="Tree Node">
            <a:extLst>
              <a:ext uri="{FF2B5EF4-FFF2-40B4-BE49-F238E27FC236}">
                <a16:creationId xmlns:a16="http://schemas.microsoft.com/office/drawing/2014/main" id="{A690A5FB-3161-E285-2B3E-26553CCFD2A9}"/>
              </a:ext>
            </a:extLst>
          </p:cNvPr>
          <p:cNvGrpSpPr/>
          <p:nvPr/>
        </p:nvGrpSpPr>
        <p:grpSpPr>
          <a:xfrm>
            <a:off x="1746095" y="33935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6ECF1474-64B0-7728-5271-50FD9E7B3BF2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D8E1DB5C-2BDF-3527-75C1-330CCCB010F2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044482D4-A5E1-ECEC-5AA9-C67F5D822CD7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FE396-2E4B-66A0-ABDE-1649C0694B01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4C5C5041-220B-B00D-CD94-FA8EE8C8CA89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9BCC23C2-914F-5991-B084-E3593688288F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307CE84E-A31B-03CA-2B3D-DAD4C1AF9113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28" name="Tree Node">
            <a:extLst>
              <a:ext uri="{FF2B5EF4-FFF2-40B4-BE49-F238E27FC236}">
                <a16:creationId xmlns:a16="http://schemas.microsoft.com/office/drawing/2014/main" id="{39618B90-F27C-977B-F56E-28D38EEF0FC5}"/>
              </a:ext>
            </a:extLst>
          </p:cNvPr>
          <p:cNvGrpSpPr/>
          <p:nvPr/>
        </p:nvGrpSpPr>
        <p:grpSpPr>
          <a:xfrm>
            <a:off x="3657600" y="2266950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134D1F9-2867-0EDC-52A6-8AD47AEF6DF9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695EDD5-83DB-CF5A-CE3B-5CAC74EC6A4A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37146D9-4E88-1AA7-8238-4FE7A3BE1D58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3D790A-6605-BF67-2DF1-FD3BED91CCC8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45CCC0B-6CB9-148A-E174-338C75448E24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03B4A4F0-311E-8532-63D4-69E0020D0737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E5FDD46D-B03E-CEE7-C115-5C5DD172376A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cxnSp>
        <p:nvCxnSpPr>
          <p:cNvPr id="87" name="AutoShape 14">
            <a:extLst>
              <a:ext uri="{FF2B5EF4-FFF2-40B4-BE49-F238E27FC236}">
                <a16:creationId xmlns:a16="http://schemas.microsoft.com/office/drawing/2014/main" id="{A828C41F-95B9-C6B1-095B-689D083935F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344268" y="3123014"/>
            <a:ext cx="12700" cy="541116"/>
          </a:xfrm>
          <a:prstGeom prst="curvedConnector3">
            <a:avLst>
              <a:gd name="adj1" fmla="val 180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Content Placeholder 28">
            <a:extLst>
              <a:ext uri="{FF2B5EF4-FFF2-40B4-BE49-F238E27FC236}">
                <a16:creationId xmlns:a16="http://schemas.microsoft.com/office/drawing/2014/main" id="{2BDE069B-B0AC-B528-F222-E177C2365CDF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231106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 6</a:t>
            </a:r>
          </a:p>
        </p:txBody>
      </p:sp>
      <p:grpSp>
        <p:nvGrpSpPr>
          <p:cNvPr id="107" name="Tree Node">
            <a:extLst>
              <a:ext uri="{FF2B5EF4-FFF2-40B4-BE49-F238E27FC236}">
                <a16:creationId xmlns:a16="http://schemas.microsoft.com/office/drawing/2014/main" id="{296B97B3-7826-0CC0-FC22-9FAB92ABA0A1}"/>
              </a:ext>
            </a:extLst>
          </p:cNvPr>
          <p:cNvGrpSpPr/>
          <p:nvPr/>
        </p:nvGrpSpPr>
        <p:grpSpPr>
          <a:xfrm>
            <a:off x="5346856" y="33935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38FDFE2-6179-8427-6448-8923B21511E7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586B9B3-E91F-DBC6-F9FF-1880AE0D3195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9B37D0B-42B1-EBDB-FDAD-5D151815BB4B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5809701-02CE-B0C6-C93B-33B11CB9033F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A3DD148-DDCC-6B59-6BBA-8F58FE77DD7E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B82645F-4810-09DF-4790-39A0EABDBF20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0B6FD1C-23FD-8419-4D25-DED361E0426B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92" name="Highlight">
            <a:extLst>
              <a:ext uri="{FF2B5EF4-FFF2-40B4-BE49-F238E27FC236}">
                <a16:creationId xmlns:a16="http://schemas.microsoft.com/office/drawing/2014/main" id="{5150DA15-9395-7DE7-7EAA-5598B396C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6" y="3399326"/>
            <a:ext cx="1461830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9462876D-2CE3-121E-0D97-198626E2C46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8B3B6-F418-9B11-DF44-0F0520A7D933}"/>
              </a:ext>
            </a:extLst>
          </p:cNvPr>
          <p:cNvSpPr txBox="1"/>
          <p:nvPr/>
        </p:nvSpPr>
        <p:spPr>
          <a:xfrm>
            <a:off x="4170493" y="2723256"/>
            <a:ext cx="498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[4,12)</a:t>
            </a:r>
          </a:p>
        </p:txBody>
      </p:sp>
      <p:cxnSp>
        <p:nvCxnSpPr>
          <p:cNvPr id="7" name="AutoShape 14">
            <a:extLst>
              <a:ext uri="{FF2B5EF4-FFF2-40B4-BE49-F238E27FC236}">
                <a16:creationId xmlns:a16="http://schemas.microsoft.com/office/drawing/2014/main" id="{A3332FBD-5A46-BA26-DD33-E5E17962772E}"/>
              </a:ext>
            </a:extLst>
          </p:cNvPr>
          <p:cNvCxnSpPr>
            <a:cxnSpLocks noChangeShapeType="1"/>
            <a:stCxn id="33" idx="2"/>
          </p:cNvCxnSpPr>
          <p:nvPr/>
        </p:nvCxnSpPr>
        <p:spPr bwMode="auto">
          <a:xfrm rot="16200000" flipH="1">
            <a:off x="5977187" y="1272434"/>
            <a:ext cx="741065" cy="346161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AE4A1D-7FF6-C822-D8D5-E9E162648ABB}"/>
              </a:ext>
            </a:extLst>
          </p:cNvPr>
          <p:cNvGrpSpPr/>
          <p:nvPr/>
        </p:nvGrpSpPr>
        <p:grpSpPr>
          <a:xfrm>
            <a:off x="6661357" y="3369650"/>
            <a:ext cx="541116" cy="378460"/>
            <a:chOff x="7578884" y="2671400"/>
            <a:chExt cx="541116" cy="378460"/>
          </a:xfrm>
        </p:grpSpPr>
        <p:cxnSp>
          <p:nvCxnSpPr>
            <p:cNvPr id="26" name="AutoShape 14">
              <a:extLst>
                <a:ext uri="{FF2B5EF4-FFF2-40B4-BE49-F238E27FC236}">
                  <a16:creationId xmlns:a16="http://schemas.microsoft.com/office/drawing/2014/main" id="{42C1A936-BDF9-18DE-8E50-04F62A6428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843093" y="2772952"/>
              <a:ext cx="12700" cy="541115"/>
            </a:xfrm>
            <a:prstGeom prst="curvedConnector3">
              <a:avLst>
                <a:gd name="adj1" fmla="val 1800000"/>
              </a:avLst>
            </a:prstGeom>
            <a:noFill/>
            <a:ln w="38100">
              <a:solidFill>
                <a:srgbClr val="6464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14">
              <a:extLst>
                <a:ext uri="{FF2B5EF4-FFF2-40B4-BE49-F238E27FC236}">
                  <a16:creationId xmlns:a16="http://schemas.microsoft.com/office/drawing/2014/main" id="{DB931BE6-A3D7-1A96-6817-CCC4D2B951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7843092" y="2407192"/>
              <a:ext cx="12700" cy="541115"/>
            </a:xfrm>
            <a:prstGeom prst="curvedConnector3">
              <a:avLst>
                <a:gd name="adj1" fmla="val 1800000"/>
              </a:avLst>
            </a:prstGeom>
            <a:noFill/>
            <a:ln w="38100">
              <a:solidFill>
                <a:srgbClr val="6464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A1EEAF5-15DE-B73B-188E-7755FA101ABB}"/>
              </a:ext>
            </a:extLst>
          </p:cNvPr>
          <p:cNvSpPr txBox="1"/>
          <p:nvPr/>
        </p:nvSpPr>
        <p:spPr>
          <a:xfrm>
            <a:off x="3736668" y="3726418"/>
            <a:ext cx="2098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Node is full!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762613-D0B1-F874-4B02-0D3F9D373318}"/>
              </a:ext>
            </a:extLst>
          </p:cNvPr>
          <p:cNvSpPr txBox="1"/>
          <p:nvPr/>
        </p:nvSpPr>
        <p:spPr>
          <a:xfrm>
            <a:off x="3124200" y="2723256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&lt;4</a:t>
            </a:r>
          </a:p>
        </p:txBody>
      </p:sp>
    </p:spTree>
    <p:extLst>
      <p:ext uri="{BB962C8B-B14F-4D97-AF65-F5344CB8AC3E}">
        <p14:creationId xmlns:p14="http://schemas.microsoft.com/office/powerpoint/2010/main" val="47815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31 L 0.1743 -0.0018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77" grpId="1"/>
      <p:bldP spid="88" grpId="0" build="p"/>
      <p:bldP spid="92" grpId="0" animBg="1"/>
      <p:bldP spid="3" grpId="0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E5F87-3CB0-9907-5000-7399E19BD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9ACE-64B8-C9F0-EB40-806B8D6C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B+TREE – INSERT EXAMPLE (1)</a:t>
            </a:r>
          </a:p>
        </p:txBody>
      </p:sp>
      <p:cxnSp>
        <p:nvCxnSpPr>
          <p:cNvPr id="18" name="AutoShape 14">
            <a:extLst>
              <a:ext uri="{FF2B5EF4-FFF2-40B4-BE49-F238E27FC236}">
                <a16:creationId xmlns:a16="http://schemas.microsoft.com/office/drawing/2014/main" id="{175A5EE1-798C-FDA8-B850-F96501DAF811}"/>
              </a:ext>
            </a:extLst>
          </p:cNvPr>
          <p:cNvCxnSpPr>
            <a:cxnSpLocks noChangeShapeType="1"/>
            <a:stCxn id="30" idx="2"/>
            <a:endCxn id="246" idx="0"/>
          </p:cNvCxnSpPr>
          <p:nvPr/>
        </p:nvCxnSpPr>
        <p:spPr bwMode="auto">
          <a:xfrm rot="5400000">
            <a:off x="2481336" y="2171588"/>
            <a:ext cx="760862" cy="168310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4">
            <a:extLst>
              <a:ext uri="{FF2B5EF4-FFF2-40B4-BE49-F238E27FC236}">
                <a16:creationId xmlns:a16="http://schemas.microsoft.com/office/drawing/2014/main" id="{E412AAEB-7D19-7E9D-591B-E960A3116B91}"/>
              </a:ext>
            </a:extLst>
          </p:cNvPr>
          <p:cNvCxnSpPr>
            <a:cxnSpLocks noChangeShapeType="1"/>
            <a:stCxn id="31" idx="2"/>
            <a:endCxn id="230" idx="0"/>
          </p:cNvCxnSpPr>
          <p:nvPr/>
        </p:nvCxnSpPr>
        <p:spPr bwMode="auto">
          <a:xfrm rot="5400000">
            <a:off x="3665486" y="2898942"/>
            <a:ext cx="760862" cy="22839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2" name="AutoShape 14">
            <a:extLst>
              <a:ext uri="{FF2B5EF4-FFF2-40B4-BE49-F238E27FC236}">
                <a16:creationId xmlns:a16="http://schemas.microsoft.com/office/drawing/2014/main" id="{AE51817D-6D1A-678E-D402-8ACB8F07468D}"/>
              </a:ext>
            </a:extLst>
          </p:cNvPr>
          <p:cNvCxnSpPr>
            <a:cxnSpLocks noChangeShapeType="1"/>
            <a:stCxn id="231" idx="2"/>
            <a:endCxn id="252" idx="2"/>
          </p:cNvCxnSpPr>
          <p:nvPr/>
        </p:nvCxnSpPr>
        <p:spPr bwMode="auto">
          <a:xfrm rot="5400000">
            <a:off x="3432763" y="3488775"/>
            <a:ext cx="12700" cy="541115"/>
          </a:xfrm>
          <a:prstGeom prst="curvedConnector3">
            <a:avLst>
              <a:gd name="adj1" fmla="val 180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" name="AutoShape 14">
            <a:extLst>
              <a:ext uri="{FF2B5EF4-FFF2-40B4-BE49-F238E27FC236}">
                <a16:creationId xmlns:a16="http://schemas.microsoft.com/office/drawing/2014/main" id="{A281A85A-AE87-47F9-A495-823C630BC228}"/>
              </a:ext>
            </a:extLst>
          </p:cNvPr>
          <p:cNvCxnSpPr>
            <a:cxnSpLocks noChangeShapeType="1"/>
            <a:stCxn id="252" idx="0"/>
            <a:endCxn id="231" idx="0"/>
          </p:cNvCxnSpPr>
          <p:nvPr/>
        </p:nvCxnSpPr>
        <p:spPr bwMode="auto">
          <a:xfrm rot="5400000" flipH="1" flipV="1">
            <a:off x="3432762" y="3123015"/>
            <a:ext cx="12700" cy="541115"/>
          </a:xfrm>
          <a:prstGeom prst="curvedConnector3">
            <a:avLst>
              <a:gd name="adj1" fmla="val 180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9" name="AutoShape 14">
            <a:extLst>
              <a:ext uri="{FF2B5EF4-FFF2-40B4-BE49-F238E27FC236}">
                <a16:creationId xmlns:a16="http://schemas.microsoft.com/office/drawing/2014/main" id="{52E9B3B6-C32A-D47F-A1CD-116701B9D0FF}"/>
              </a:ext>
            </a:extLst>
          </p:cNvPr>
          <p:cNvCxnSpPr>
            <a:cxnSpLocks noChangeShapeType="1"/>
            <a:stCxn id="108" idx="2"/>
            <a:endCxn id="236" idx="2"/>
          </p:cNvCxnSpPr>
          <p:nvPr/>
        </p:nvCxnSpPr>
        <p:spPr bwMode="auto">
          <a:xfrm rot="5400000">
            <a:off x="5347342" y="3485700"/>
            <a:ext cx="12700" cy="547264"/>
          </a:xfrm>
          <a:prstGeom prst="curvedConnector3">
            <a:avLst>
              <a:gd name="adj1" fmla="val 180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9" name="Tree Node">
            <a:extLst>
              <a:ext uri="{FF2B5EF4-FFF2-40B4-BE49-F238E27FC236}">
                <a16:creationId xmlns:a16="http://schemas.microsoft.com/office/drawing/2014/main" id="{A0DAE89F-96E4-9E91-0EF2-2A6B2A83CEDE}"/>
              </a:ext>
            </a:extLst>
          </p:cNvPr>
          <p:cNvGrpSpPr/>
          <p:nvPr/>
        </p:nvGrpSpPr>
        <p:grpSpPr>
          <a:xfrm>
            <a:off x="3657600" y="33935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D1C1AEB-6E0E-EFCD-3748-08E2E428E621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9A3581BC-E23A-2BCE-2B3A-5E66CD794036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B23FC6AE-FAC3-A029-05C2-C9950A6DC831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316A4C42-9161-8EDC-0F60-AEA40BE1DB3A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C00000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6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AD2CC24F-F6DF-7906-5A0F-E4FE2F49DB99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37315C3E-1B43-23B1-EE8A-5881E3BC4898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25FB19F-95A3-2F6F-8379-DC50F27FA721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37" name="Tree Node">
            <a:extLst>
              <a:ext uri="{FF2B5EF4-FFF2-40B4-BE49-F238E27FC236}">
                <a16:creationId xmlns:a16="http://schemas.microsoft.com/office/drawing/2014/main" id="{B78CF5AC-CF36-4CA6-643F-427435B133C7}"/>
              </a:ext>
            </a:extLst>
          </p:cNvPr>
          <p:cNvGrpSpPr/>
          <p:nvPr/>
        </p:nvGrpSpPr>
        <p:grpSpPr>
          <a:xfrm>
            <a:off x="7160701" y="3382350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B942A5CF-409C-C093-B29A-5D2DD092EB2C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12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DB971B8A-E070-42A9-137B-00DFAC09449A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7CDDEEC7-E845-906A-8816-0C6A9629A1F1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0E82DB74-3D74-5025-C35F-97D9C1AFF30E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7E25D607-0AB6-83DF-F2D3-CEC9C2BCD1B2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D2082235-1EB5-294A-E73C-62845D32D0F8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555C42DC-C05E-016C-F964-059BC544D9A9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45" name="Tree Node">
            <a:extLst>
              <a:ext uri="{FF2B5EF4-FFF2-40B4-BE49-F238E27FC236}">
                <a16:creationId xmlns:a16="http://schemas.microsoft.com/office/drawing/2014/main" id="{81343818-051F-371E-0429-BA4BFA2D8597}"/>
              </a:ext>
            </a:extLst>
          </p:cNvPr>
          <p:cNvGrpSpPr/>
          <p:nvPr/>
        </p:nvGrpSpPr>
        <p:grpSpPr>
          <a:xfrm>
            <a:off x="1746095" y="33935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7EE689B5-2222-1F0C-7B32-6475F84B7BED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E864B171-3469-45C4-DE13-E3711CBF0A6F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DC0A4644-D34B-DD5E-5571-410AC9BA9CCF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060629C9-D192-B305-90D3-795BED00C8A9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D2BC888F-999A-BF6B-EA97-29146579610C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14A8A30B-8BF2-5D6A-A4C6-27AE828FED14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F0221AA3-8A37-6B0E-BB3F-B54C8B8124B0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28" name="Tree Node">
            <a:extLst>
              <a:ext uri="{FF2B5EF4-FFF2-40B4-BE49-F238E27FC236}">
                <a16:creationId xmlns:a16="http://schemas.microsoft.com/office/drawing/2014/main" id="{38811336-5ACE-E0B3-8F7F-6592B46E7CD2}"/>
              </a:ext>
            </a:extLst>
          </p:cNvPr>
          <p:cNvGrpSpPr/>
          <p:nvPr/>
        </p:nvGrpSpPr>
        <p:grpSpPr>
          <a:xfrm>
            <a:off x="3657600" y="2266950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FD48AE-95F7-6753-1EF7-E6DA4DB3C9D1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0FC018-F222-3A2A-449D-A3F9EA9125A6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2C86628-7F5F-B86E-BAD3-DBFAFF6E6D8A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0BB7249-B922-B9E9-2BB3-4FA51DD2A2C9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2DB93C4-7E76-3446-85A0-2EBB12CC65D2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BC309C82-6EC5-51F5-AA75-DAEBADFFA0FD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EFC2843A-55CC-1281-633F-65688C9A535F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cxnSp>
        <p:nvCxnSpPr>
          <p:cNvPr id="87" name="AutoShape 14">
            <a:extLst>
              <a:ext uri="{FF2B5EF4-FFF2-40B4-BE49-F238E27FC236}">
                <a16:creationId xmlns:a16="http://schemas.microsoft.com/office/drawing/2014/main" id="{3F0BDB39-4B0B-565B-F82B-647DC08989E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344268" y="3123014"/>
            <a:ext cx="12700" cy="541116"/>
          </a:xfrm>
          <a:prstGeom prst="curvedConnector3">
            <a:avLst>
              <a:gd name="adj1" fmla="val 180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Content Placeholder 28">
            <a:extLst>
              <a:ext uri="{FF2B5EF4-FFF2-40B4-BE49-F238E27FC236}">
                <a16:creationId xmlns:a16="http://schemas.microsoft.com/office/drawing/2014/main" id="{40A5A203-4E72-BB0B-893F-D320B338FA4C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231106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 6</a:t>
            </a:r>
          </a:p>
        </p:txBody>
      </p:sp>
      <p:grpSp>
        <p:nvGrpSpPr>
          <p:cNvPr id="107" name="Tree Node">
            <a:extLst>
              <a:ext uri="{FF2B5EF4-FFF2-40B4-BE49-F238E27FC236}">
                <a16:creationId xmlns:a16="http://schemas.microsoft.com/office/drawing/2014/main" id="{8D254DCA-0119-FA45-FF3A-CB024BA05182}"/>
              </a:ext>
            </a:extLst>
          </p:cNvPr>
          <p:cNvGrpSpPr/>
          <p:nvPr/>
        </p:nvGrpSpPr>
        <p:grpSpPr>
          <a:xfrm>
            <a:off x="5346856" y="33935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0A8997E-9295-B729-F458-C91107AEF430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C00000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E5A1543-773B-F19B-F9ED-C76FC93B4491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2F8360F-3EB7-0347-F65D-459539FF5EDC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A208767-DCCC-E7EF-0CCF-8F14D653DF0F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C00000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10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694124D-7591-4786-A43C-024B61AB5CEA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C031830-3B42-F666-6A3B-C56200469E85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D5147CC-B727-F7A7-B90A-16113B385D65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92" name="Highlight">
            <a:extLst>
              <a:ext uri="{FF2B5EF4-FFF2-40B4-BE49-F238E27FC236}">
                <a16:creationId xmlns:a16="http://schemas.microsoft.com/office/drawing/2014/main" id="{07A3F8E1-A78C-2834-7D69-49141AC96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6" y="3399326"/>
            <a:ext cx="1461830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EFF8B84C-0055-5067-E75F-73DFBE3FC51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6CD5F-0915-EB68-7949-6E84E5AF9C78}"/>
              </a:ext>
            </a:extLst>
          </p:cNvPr>
          <p:cNvSpPr txBox="1"/>
          <p:nvPr/>
        </p:nvSpPr>
        <p:spPr>
          <a:xfrm>
            <a:off x="4170493" y="2723256"/>
            <a:ext cx="498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[4,12)</a:t>
            </a:r>
          </a:p>
        </p:txBody>
      </p:sp>
      <p:cxnSp>
        <p:nvCxnSpPr>
          <p:cNvPr id="7" name="AutoShape 14">
            <a:extLst>
              <a:ext uri="{FF2B5EF4-FFF2-40B4-BE49-F238E27FC236}">
                <a16:creationId xmlns:a16="http://schemas.microsoft.com/office/drawing/2014/main" id="{611B16C7-DF8A-71DF-095D-1D3CAC597B29}"/>
              </a:ext>
            </a:extLst>
          </p:cNvPr>
          <p:cNvCxnSpPr>
            <a:cxnSpLocks noChangeShapeType="1"/>
            <a:stCxn id="33" idx="2"/>
          </p:cNvCxnSpPr>
          <p:nvPr/>
        </p:nvCxnSpPr>
        <p:spPr bwMode="auto">
          <a:xfrm rot="16200000" flipH="1">
            <a:off x="5977187" y="1272434"/>
            <a:ext cx="741065" cy="346161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3FB739-437C-DFF2-940E-981F5C3800C3}"/>
              </a:ext>
            </a:extLst>
          </p:cNvPr>
          <p:cNvGrpSpPr/>
          <p:nvPr/>
        </p:nvGrpSpPr>
        <p:grpSpPr>
          <a:xfrm>
            <a:off x="6661357" y="3369650"/>
            <a:ext cx="541116" cy="378460"/>
            <a:chOff x="7578884" y="2671400"/>
            <a:chExt cx="541116" cy="378460"/>
          </a:xfrm>
        </p:grpSpPr>
        <p:cxnSp>
          <p:nvCxnSpPr>
            <p:cNvPr id="26" name="AutoShape 14">
              <a:extLst>
                <a:ext uri="{FF2B5EF4-FFF2-40B4-BE49-F238E27FC236}">
                  <a16:creationId xmlns:a16="http://schemas.microsoft.com/office/drawing/2014/main" id="{BB0A9207-C362-90BC-D856-730308539A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843093" y="2772952"/>
              <a:ext cx="12700" cy="541115"/>
            </a:xfrm>
            <a:prstGeom prst="curvedConnector3">
              <a:avLst>
                <a:gd name="adj1" fmla="val 1800000"/>
              </a:avLst>
            </a:prstGeom>
            <a:noFill/>
            <a:ln w="38100">
              <a:solidFill>
                <a:srgbClr val="6464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14">
              <a:extLst>
                <a:ext uri="{FF2B5EF4-FFF2-40B4-BE49-F238E27FC236}">
                  <a16:creationId xmlns:a16="http://schemas.microsoft.com/office/drawing/2014/main" id="{9588A756-5776-1342-CEDE-331522A0D9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7843092" y="2407192"/>
              <a:ext cx="12700" cy="541115"/>
            </a:xfrm>
            <a:prstGeom prst="curvedConnector3">
              <a:avLst>
                <a:gd name="adj1" fmla="val 1800000"/>
              </a:avLst>
            </a:prstGeom>
            <a:noFill/>
            <a:ln w="38100">
              <a:solidFill>
                <a:srgbClr val="6464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Highlight">
            <a:extLst>
              <a:ext uri="{FF2B5EF4-FFF2-40B4-BE49-F238E27FC236}">
                <a16:creationId xmlns:a16="http://schemas.microsoft.com/office/drawing/2014/main" id="{47B5CDC0-8B88-8E1D-1EBE-E0A220015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692" y="3402094"/>
            <a:ext cx="1461830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5B534-C412-FAF1-63DD-E64DC4281F78}"/>
              </a:ext>
            </a:extLst>
          </p:cNvPr>
          <p:cNvSpPr txBox="1"/>
          <p:nvPr/>
        </p:nvSpPr>
        <p:spPr>
          <a:xfrm>
            <a:off x="3124200" y="2723256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&lt;4</a:t>
            </a:r>
          </a:p>
        </p:txBody>
      </p:sp>
    </p:spTree>
    <p:extLst>
      <p:ext uri="{BB962C8B-B14F-4D97-AF65-F5344CB8AC3E}">
        <p14:creationId xmlns:p14="http://schemas.microsoft.com/office/powerpoint/2010/main" val="363223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EE046087-4A0B-44FD-A01E-D5D1AE3B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Announcements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89DBE1E-E6AE-42EA-A60D-1CEC3BCDF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C30037"/>
                </a:solidFill>
                <a:ea typeface="ＭＳ Ｐゴシック" panose="020B0600070205080204" pitchFamily="34" charset="-128"/>
              </a:rPr>
              <a:t>Project #1</a:t>
            </a:r>
            <a:r>
              <a:rPr lang="en-US" altLang="en-US" dirty="0">
                <a:solidFill>
                  <a:srgbClr val="EF3E4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is due Sept 29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@ 11:59pm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b="1" dirty="0">
                <a:solidFill>
                  <a:srgbClr val="C30037"/>
                </a:solidFill>
                <a:ea typeface="ＭＳ Ｐゴシック" panose="020B0600070205080204" pitchFamily="34" charset="-128"/>
              </a:rPr>
              <a:t>Project #2</a:t>
            </a:r>
            <a:r>
              <a:rPr lang="en-US" altLang="en-US" dirty="0">
                <a:solidFill>
                  <a:srgbClr val="EF3E4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 will be released Sept 29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sz="1200" baseline="30000" dirty="0">
              <a:ea typeface="ＭＳ Ｐゴシック" panose="020B0600070205080204" pitchFamily="34" charset="-128"/>
            </a:endParaRPr>
          </a:p>
          <a:p>
            <a:endParaRPr lang="en-US" altLang="en-US" sz="1200" baseline="30000" dirty="0">
              <a:ea typeface="ＭＳ Ｐゴシック" panose="020B0600070205080204" pitchFamily="34" charset="-128"/>
            </a:endParaRPr>
          </a:p>
          <a:p>
            <a:r>
              <a:rPr lang="en-US" altLang="en-US" b="1" dirty="0">
                <a:solidFill>
                  <a:srgbClr val="C30037"/>
                </a:solidFill>
                <a:ea typeface="ＭＳ Ｐゴシック" panose="020B0600070205080204" pitchFamily="34" charset="-128"/>
              </a:rPr>
              <a:t>Mid-term Exam </a:t>
            </a:r>
            <a:r>
              <a:rPr lang="en-US" altLang="en-US" dirty="0">
                <a:ea typeface="ＭＳ Ｐゴシック" panose="020B0600070205080204" pitchFamily="34" charset="-128"/>
              </a:rPr>
              <a:t>on Oct 15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In-class in this room.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Get accommodations in now if you have not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8D939524-0A91-9925-040F-D182CB5D87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7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E6E98-41A3-59ED-B9DB-1743CD6B1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78834-76D7-4A7C-24DF-82170D039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B+TREE – INSERT EXAMPLE (1)</a:t>
            </a:r>
          </a:p>
        </p:txBody>
      </p:sp>
      <p:cxnSp>
        <p:nvCxnSpPr>
          <p:cNvPr id="18" name="AutoShape 14">
            <a:extLst>
              <a:ext uri="{FF2B5EF4-FFF2-40B4-BE49-F238E27FC236}">
                <a16:creationId xmlns:a16="http://schemas.microsoft.com/office/drawing/2014/main" id="{754E3ABE-7159-9718-0F9E-54F9DD061F33}"/>
              </a:ext>
            </a:extLst>
          </p:cNvPr>
          <p:cNvCxnSpPr>
            <a:cxnSpLocks noChangeShapeType="1"/>
            <a:stCxn id="30" idx="2"/>
            <a:endCxn id="246" idx="0"/>
          </p:cNvCxnSpPr>
          <p:nvPr/>
        </p:nvCxnSpPr>
        <p:spPr bwMode="auto">
          <a:xfrm rot="5400000">
            <a:off x="2481336" y="2171588"/>
            <a:ext cx="760862" cy="168310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4">
            <a:extLst>
              <a:ext uri="{FF2B5EF4-FFF2-40B4-BE49-F238E27FC236}">
                <a16:creationId xmlns:a16="http://schemas.microsoft.com/office/drawing/2014/main" id="{55F07308-8929-75D6-7956-73182D2557D6}"/>
              </a:ext>
            </a:extLst>
          </p:cNvPr>
          <p:cNvCxnSpPr>
            <a:cxnSpLocks noChangeShapeType="1"/>
            <a:stCxn id="31" idx="2"/>
            <a:endCxn id="230" idx="0"/>
          </p:cNvCxnSpPr>
          <p:nvPr/>
        </p:nvCxnSpPr>
        <p:spPr bwMode="auto">
          <a:xfrm rot="5400000">
            <a:off x="3665486" y="2898942"/>
            <a:ext cx="760862" cy="22839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66371B5E-14E6-DFA6-E633-8F51BCE9468C}"/>
              </a:ext>
            </a:extLst>
          </p:cNvPr>
          <p:cNvSpPr txBox="1"/>
          <p:nvPr/>
        </p:nvSpPr>
        <p:spPr>
          <a:xfrm>
            <a:off x="3124200" y="2723256"/>
            <a:ext cx="1538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&lt;4</a:t>
            </a:r>
          </a:p>
        </p:txBody>
      </p:sp>
      <p:grpSp>
        <p:nvGrpSpPr>
          <p:cNvPr id="229" name="Tree Node">
            <a:extLst>
              <a:ext uri="{FF2B5EF4-FFF2-40B4-BE49-F238E27FC236}">
                <a16:creationId xmlns:a16="http://schemas.microsoft.com/office/drawing/2014/main" id="{4D686C29-83A5-2578-7AA2-F62296591B9A}"/>
              </a:ext>
            </a:extLst>
          </p:cNvPr>
          <p:cNvGrpSpPr/>
          <p:nvPr/>
        </p:nvGrpSpPr>
        <p:grpSpPr>
          <a:xfrm>
            <a:off x="3657600" y="33935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3A997E24-3486-D5DA-AF75-67E5F3026405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AFF213B5-8934-FECB-EE15-A00E3F1DC882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05737B33-2C2D-3F95-7B6B-F678D02B82A8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47B24CCF-908A-907F-4290-04F830A7D39B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6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2DC2E288-1E48-0165-3124-853EF2A5177A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341F8E4F-5783-D1FD-0885-2F00D21D4B1B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F0A94CF2-77EB-5DCB-BD25-F859A3052EEE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37" name="Tree Node">
            <a:extLst>
              <a:ext uri="{FF2B5EF4-FFF2-40B4-BE49-F238E27FC236}">
                <a16:creationId xmlns:a16="http://schemas.microsoft.com/office/drawing/2014/main" id="{B586E263-5C10-77B9-7381-DE769BD91610}"/>
              </a:ext>
            </a:extLst>
          </p:cNvPr>
          <p:cNvGrpSpPr/>
          <p:nvPr/>
        </p:nvGrpSpPr>
        <p:grpSpPr>
          <a:xfrm>
            <a:off x="7160701" y="3382350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A10293DC-2F30-6D5D-935B-CFC1793A65F2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12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79C14400-7AA9-1125-76C0-B624DC70250D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36B3F336-5AAD-CC63-D3B2-376F446EFF66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58699F96-1E8F-CBBA-8521-BBB05B217A85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E290BDC4-5628-7765-62A1-3C3E08AF7E7E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9CD86E2B-385F-E4C9-E122-87FDF199E4D9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4E9C3A9C-D500-C06C-F27F-61217D77261F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45" name="Tree Node">
            <a:extLst>
              <a:ext uri="{FF2B5EF4-FFF2-40B4-BE49-F238E27FC236}">
                <a16:creationId xmlns:a16="http://schemas.microsoft.com/office/drawing/2014/main" id="{579BF14B-C54F-6314-A410-336B21B9AB03}"/>
              </a:ext>
            </a:extLst>
          </p:cNvPr>
          <p:cNvGrpSpPr/>
          <p:nvPr/>
        </p:nvGrpSpPr>
        <p:grpSpPr>
          <a:xfrm>
            <a:off x="1746095" y="33935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59BAFECD-BC72-94F6-E526-CF5E517F03AB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10C6F957-25EE-36F3-DDEC-C6B591989C20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F4A8FE73-FE6C-2E9E-3682-31C835CEDA16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9146D93B-2B2D-C3EE-9224-142AF8312FE4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00490EDE-B7BA-D388-AC2C-62BA4B591C11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7B96BFB6-FC9F-959A-3AE8-FA0690A0F253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FEC16D4F-7A7B-665E-7BD9-2531E2326DBF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28" name="Tree Node">
            <a:extLst>
              <a:ext uri="{FF2B5EF4-FFF2-40B4-BE49-F238E27FC236}">
                <a16:creationId xmlns:a16="http://schemas.microsoft.com/office/drawing/2014/main" id="{38B06CA2-F3DE-41F2-C3EB-CC090B4047B6}"/>
              </a:ext>
            </a:extLst>
          </p:cNvPr>
          <p:cNvGrpSpPr/>
          <p:nvPr/>
        </p:nvGrpSpPr>
        <p:grpSpPr>
          <a:xfrm>
            <a:off x="3657600" y="2266950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CD80EA-62F9-5F5A-CD21-3258F2E3A3D5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4C536D-F019-2724-C6A5-08FFE7BC0BC8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67D862B-8AD5-9072-7C03-0E26A8A30271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5A97927-B789-F360-15AD-334B6A5D5C28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?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1CA8549-4A75-AF38-6FA5-E279E33FEAD7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95853AF5-8CAF-E89D-37BD-DA6CFCDC80E9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12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289F6E6F-8F6B-A8DC-C8A7-61B3FE0555CC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88" name="Content Placeholder 28">
            <a:extLst>
              <a:ext uri="{FF2B5EF4-FFF2-40B4-BE49-F238E27FC236}">
                <a16:creationId xmlns:a16="http://schemas.microsoft.com/office/drawing/2014/main" id="{F25FF142-DC30-9EC7-28B6-8E11491D71BA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231106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 6</a:t>
            </a:r>
          </a:p>
        </p:txBody>
      </p:sp>
      <p:grpSp>
        <p:nvGrpSpPr>
          <p:cNvPr id="107" name="Tree Node">
            <a:extLst>
              <a:ext uri="{FF2B5EF4-FFF2-40B4-BE49-F238E27FC236}">
                <a16:creationId xmlns:a16="http://schemas.microsoft.com/office/drawing/2014/main" id="{22AF1390-BBAB-CAB6-95EA-DEE3B4389E8C}"/>
              </a:ext>
            </a:extLst>
          </p:cNvPr>
          <p:cNvGrpSpPr/>
          <p:nvPr/>
        </p:nvGrpSpPr>
        <p:grpSpPr>
          <a:xfrm>
            <a:off x="5346856" y="33935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398E516-8D2B-CFB9-CF78-6D1094F6473A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C00000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E193457-B510-0D46-1F54-42045D1080B6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A4B46CA-E42C-F5D8-0304-87AEB94057F7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8440952-8FC7-BDB3-F94D-136CD4E5F3A8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C00000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10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FF19DE1-754B-BED0-C62D-50AE8DD46035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3876281-8245-EC8A-3482-FD4A06E6995F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426622A-6447-CB59-A514-4C6D6E82B94B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E3632BEC-BACC-0313-21C9-F344AB4BD79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0294B-1FB1-759B-34C3-065DBF0693B3}"/>
              </a:ext>
            </a:extLst>
          </p:cNvPr>
          <p:cNvSpPr txBox="1"/>
          <p:nvPr/>
        </p:nvSpPr>
        <p:spPr>
          <a:xfrm>
            <a:off x="4170493" y="2723256"/>
            <a:ext cx="498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[4,12)</a:t>
            </a:r>
          </a:p>
        </p:txBody>
      </p:sp>
      <p:cxnSp>
        <p:nvCxnSpPr>
          <p:cNvPr id="8" name="AutoShape 14">
            <a:extLst>
              <a:ext uri="{FF2B5EF4-FFF2-40B4-BE49-F238E27FC236}">
                <a16:creationId xmlns:a16="http://schemas.microsoft.com/office/drawing/2014/main" id="{C1129173-543F-041D-D950-F908AE7D997F}"/>
              </a:ext>
            </a:extLst>
          </p:cNvPr>
          <p:cNvCxnSpPr>
            <a:cxnSpLocks noChangeShapeType="1"/>
            <a:stCxn id="33" idx="2"/>
            <a:endCxn id="111" idx="0"/>
          </p:cNvCxnSpPr>
          <p:nvPr/>
        </p:nvCxnSpPr>
        <p:spPr bwMode="auto">
          <a:xfrm rot="16200000" flipH="1">
            <a:off x="4966910" y="2282712"/>
            <a:ext cx="760862" cy="1460858"/>
          </a:xfrm>
          <a:prstGeom prst="curvedConnector3">
            <a:avLst>
              <a:gd name="adj1" fmla="val 6045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BF2A682-12ED-0660-7CC3-3D6240961EEA}"/>
              </a:ext>
            </a:extLst>
          </p:cNvPr>
          <p:cNvSpPr/>
          <p:nvPr/>
        </p:nvSpPr>
        <p:spPr bwMode="auto">
          <a:xfrm>
            <a:off x="4206765" y="2266949"/>
            <a:ext cx="36576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C00000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9FB106-1A06-8A89-CD0D-92EE540197CF}"/>
              </a:ext>
            </a:extLst>
          </p:cNvPr>
          <p:cNvSpPr txBox="1"/>
          <p:nvPr/>
        </p:nvSpPr>
        <p:spPr>
          <a:xfrm>
            <a:off x="4179652" y="2723256"/>
            <a:ext cx="498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[4,9)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CF3FE1-AAC7-1E89-88E0-C22F9DE747A1}"/>
              </a:ext>
            </a:extLst>
          </p:cNvPr>
          <p:cNvSpPr txBox="1"/>
          <p:nvPr/>
        </p:nvSpPr>
        <p:spPr>
          <a:xfrm>
            <a:off x="4765264" y="2723256"/>
            <a:ext cx="498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[9,12)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E0D49-5F71-2996-B43E-E88B6F79281A}"/>
              </a:ext>
            </a:extLst>
          </p:cNvPr>
          <p:cNvSpPr txBox="1"/>
          <p:nvPr/>
        </p:nvSpPr>
        <p:spPr>
          <a:xfrm>
            <a:off x="6054957" y="2723256"/>
            <a:ext cx="498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≥12</a:t>
            </a:r>
          </a:p>
        </p:txBody>
      </p:sp>
      <p:cxnSp>
        <p:nvCxnSpPr>
          <p:cNvPr id="17" name="AutoShape 14">
            <a:extLst>
              <a:ext uri="{FF2B5EF4-FFF2-40B4-BE49-F238E27FC236}">
                <a16:creationId xmlns:a16="http://schemas.microsoft.com/office/drawing/2014/main" id="{E66400E4-03ED-64A2-BCC3-FA19783671F7}"/>
              </a:ext>
            </a:extLst>
          </p:cNvPr>
          <p:cNvCxnSpPr>
            <a:cxnSpLocks noChangeShapeType="1"/>
            <a:stCxn id="216" idx="2"/>
            <a:endCxn id="241" idx="0"/>
          </p:cNvCxnSpPr>
          <p:nvPr/>
        </p:nvCxnSpPr>
        <p:spPr bwMode="auto">
          <a:xfrm rot="16200000" flipH="1">
            <a:off x="6107842" y="1598577"/>
            <a:ext cx="749640" cy="2817905"/>
          </a:xfrm>
          <a:prstGeom prst="curvedConnector3">
            <a:avLst>
              <a:gd name="adj1" fmla="val 38911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4289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98B8E-B024-58FC-EADA-FEEE8D9C4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B703-3D67-4259-D7EC-C6F9879A6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B+TREE – INSERT EXAMPLE (1)</a:t>
            </a:r>
          </a:p>
        </p:txBody>
      </p:sp>
      <p:cxnSp>
        <p:nvCxnSpPr>
          <p:cNvPr id="18" name="AutoShape 14">
            <a:extLst>
              <a:ext uri="{FF2B5EF4-FFF2-40B4-BE49-F238E27FC236}">
                <a16:creationId xmlns:a16="http://schemas.microsoft.com/office/drawing/2014/main" id="{5BA3BC1C-5139-C8C7-4F8A-A4BA6E572793}"/>
              </a:ext>
            </a:extLst>
          </p:cNvPr>
          <p:cNvCxnSpPr>
            <a:cxnSpLocks noChangeShapeType="1"/>
            <a:stCxn id="30" idx="2"/>
            <a:endCxn id="246" idx="0"/>
          </p:cNvCxnSpPr>
          <p:nvPr/>
        </p:nvCxnSpPr>
        <p:spPr bwMode="auto">
          <a:xfrm rot="5400000">
            <a:off x="2481336" y="2171588"/>
            <a:ext cx="760862" cy="168310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4">
            <a:extLst>
              <a:ext uri="{FF2B5EF4-FFF2-40B4-BE49-F238E27FC236}">
                <a16:creationId xmlns:a16="http://schemas.microsoft.com/office/drawing/2014/main" id="{289E4745-6FDD-55A7-3178-0A9DFF44F84A}"/>
              </a:ext>
            </a:extLst>
          </p:cNvPr>
          <p:cNvCxnSpPr>
            <a:cxnSpLocks noChangeShapeType="1"/>
            <a:stCxn id="31" idx="2"/>
            <a:endCxn id="230" idx="0"/>
          </p:cNvCxnSpPr>
          <p:nvPr/>
        </p:nvCxnSpPr>
        <p:spPr bwMode="auto">
          <a:xfrm rot="5400000">
            <a:off x="3665486" y="2898942"/>
            <a:ext cx="760862" cy="22839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7" name="Tree Node">
            <a:extLst>
              <a:ext uri="{FF2B5EF4-FFF2-40B4-BE49-F238E27FC236}">
                <a16:creationId xmlns:a16="http://schemas.microsoft.com/office/drawing/2014/main" id="{08D9A48F-4FCE-2C68-F81C-DA6F75098E61}"/>
              </a:ext>
            </a:extLst>
          </p:cNvPr>
          <p:cNvGrpSpPr/>
          <p:nvPr/>
        </p:nvGrpSpPr>
        <p:grpSpPr>
          <a:xfrm>
            <a:off x="7160701" y="3382350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1B2B1E65-5BA2-A22B-4F96-A2034AAA7E7E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12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D342C107-9CC5-FFEF-6837-F99CF09DA2A9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7AF4CB6B-8D79-3FB4-70DC-A328DC3D9F8E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0FCA7D87-F497-A6DA-C10E-0988C0D0CBDB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2DE71641-F8D3-DD2E-173B-3BF8C984D35D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358FA476-7BD7-751C-41EE-19082D6E2FC1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D17EF984-0C19-A0D4-E779-3A03D3E11982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45" name="Tree Node">
            <a:extLst>
              <a:ext uri="{FF2B5EF4-FFF2-40B4-BE49-F238E27FC236}">
                <a16:creationId xmlns:a16="http://schemas.microsoft.com/office/drawing/2014/main" id="{9D91832C-64C2-9217-7CB8-98F83FD5D40E}"/>
              </a:ext>
            </a:extLst>
          </p:cNvPr>
          <p:cNvGrpSpPr/>
          <p:nvPr/>
        </p:nvGrpSpPr>
        <p:grpSpPr>
          <a:xfrm>
            <a:off x="1746095" y="33935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F27B03F8-D0C2-CC79-6A15-9C4D6357E1C2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18A72FBC-B296-C448-1EEE-EF520D86A058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CCEFDFAD-02BE-DB9D-C9F9-2B58DF8DDCD2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414C7446-1C9D-43BE-93BB-663EDB464E56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8F79C2D5-9986-1C31-41C7-785057ED56B1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9577ACB3-5912-A878-6F36-A2208A8EABAF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DF1616DB-8ECE-735A-31BD-234EE4F8FE5B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28" name="Tree Node">
            <a:extLst>
              <a:ext uri="{FF2B5EF4-FFF2-40B4-BE49-F238E27FC236}">
                <a16:creationId xmlns:a16="http://schemas.microsoft.com/office/drawing/2014/main" id="{3CABD3F2-71CF-B516-A847-2AB8D1112470}"/>
              </a:ext>
            </a:extLst>
          </p:cNvPr>
          <p:cNvGrpSpPr/>
          <p:nvPr/>
        </p:nvGrpSpPr>
        <p:grpSpPr>
          <a:xfrm>
            <a:off x="3657600" y="2266950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83C624A-0CD3-823B-7B13-610635445AAE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B57A36-689F-95C2-A6AF-D0B524D797FF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05C79F1-1A32-52C0-F0BE-D32088E2EBDF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49D3E0-2F1A-B386-97A7-7160E40CD7AD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C65B346-08A8-296C-601A-B543D92A1278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D8A2D84B-54A2-CB9C-9B4F-1FE146479C60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12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0AFC4843-26D7-2E64-57B8-8390D2C4B4EE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88" name="Content Placeholder 28">
            <a:extLst>
              <a:ext uri="{FF2B5EF4-FFF2-40B4-BE49-F238E27FC236}">
                <a16:creationId xmlns:a16="http://schemas.microsoft.com/office/drawing/2014/main" id="{C5012A7E-7F07-C604-3386-3B214D1F3275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231106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Insert 6</a:t>
            </a:r>
          </a:p>
        </p:txBody>
      </p:sp>
      <p:grpSp>
        <p:nvGrpSpPr>
          <p:cNvPr id="107" name="Tree Node">
            <a:extLst>
              <a:ext uri="{FF2B5EF4-FFF2-40B4-BE49-F238E27FC236}">
                <a16:creationId xmlns:a16="http://schemas.microsoft.com/office/drawing/2014/main" id="{3D9C0162-12E7-75D3-8377-ADDA5F501526}"/>
              </a:ext>
            </a:extLst>
          </p:cNvPr>
          <p:cNvGrpSpPr/>
          <p:nvPr/>
        </p:nvGrpSpPr>
        <p:grpSpPr>
          <a:xfrm>
            <a:off x="5346856" y="33935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97AFB71-A30D-DB64-3622-5496D038D424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2B5459F-7642-B954-8BFD-8BBED3AA4E75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6314CD4-A14D-0E53-2F57-5763B2D2BECB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182D977-2717-BA79-5BE4-2A7D1EE76BEC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10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B1CE5C3-BC5E-09D3-242F-CF8658FBF3BC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14F3D63-4A31-3475-B0B4-D14A119E41EE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334F687-619E-2CF3-98F2-BF7212CA027A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73AABAC7-7008-EA78-EEED-33EEB0DAB19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8" name="AutoShape 14">
            <a:extLst>
              <a:ext uri="{FF2B5EF4-FFF2-40B4-BE49-F238E27FC236}">
                <a16:creationId xmlns:a16="http://schemas.microsoft.com/office/drawing/2014/main" id="{5EAA9836-B572-762C-FF59-6DAF3D0F3E1C}"/>
              </a:ext>
            </a:extLst>
          </p:cNvPr>
          <p:cNvCxnSpPr>
            <a:cxnSpLocks noChangeShapeType="1"/>
            <a:stCxn id="33" idx="2"/>
            <a:endCxn id="111" idx="0"/>
          </p:cNvCxnSpPr>
          <p:nvPr/>
        </p:nvCxnSpPr>
        <p:spPr bwMode="auto">
          <a:xfrm rot="16200000" flipH="1">
            <a:off x="4966910" y="2282712"/>
            <a:ext cx="760862" cy="1460858"/>
          </a:xfrm>
          <a:prstGeom prst="curvedConnector3">
            <a:avLst>
              <a:gd name="adj1" fmla="val 6045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4">
            <a:extLst>
              <a:ext uri="{FF2B5EF4-FFF2-40B4-BE49-F238E27FC236}">
                <a16:creationId xmlns:a16="http://schemas.microsoft.com/office/drawing/2014/main" id="{809253D7-F853-0FA1-FF52-39AA3E8BD76B}"/>
              </a:ext>
            </a:extLst>
          </p:cNvPr>
          <p:cNvCxnSpPr>
            <a:cxnSpLocks noChangeShapeType="1"/>
            <a:stCxn id="216" idx="2"/>
            <a:endCxn id="241" idx="0"/>
          </p:cNvCxnSpPr>
          <p:nvPr/>
        </p:nvCxnSpPr>
        <p:spPr bwMode="auto">
          <a:xfrm rot="16200000" flipH="1">
            <a:off x="6107842" y="1598577"/>
            <a:ext cx="749640" cy="2817905"/>
          </a:xfrm>
          <a:prstGeom prst="curvedConnector3">
            <a:avLst>
              <a:gd name="adj1" fmla="val 38911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ontent Placeholder 28">
            <a:extLst>
              <a:ext uri="{FF2B5EF4-FFF2-40B4-BE49-F238E27FC236}">
                <a16:creationId xmlns:a16="http://schemas.microsoft.com/office/drawing/2014/main" id="{28905BF8-48A0-53B5-C7B4-43061AABB372}"/>
              </a:ext>
            </a:extLst>
          </p:cNvPr>
          <p:cNvSpPr txBox="1">
            <a:spLocks/>
          </p:cNvSpPr>
          <p:nvPr/>
        </p:nvSpPr>
        <p:spPr>
          <a:xfrm>
            <a:off x="381000" y="1424939"/>
            <a:ext cx="1231106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 8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05FAA5-BAC9-4A9D-1B58-045B35E67F07}"/>
              </a:ext>
            </a:extLst>
          </p:cNvPr>
          <p:cNvGrpSpPr/>
          <p:nvPr/>
        </p:nvGrpSpPr>
        <p:grpSpPr>
          <a:xfrm>
            <a:off x="3657600" y="3393571"/>
            <a:ext cx="1461830" cy="365761"/>
            <a:chOff x="3657600" y="3393571"/>
            <a:chExt cx="1461830" cy="365761"/>
          </a:xfrm>
        </p:grpSpPr>
        <p:grpSp>
          <p:nvGrpSpPr>
            <p:cNvPr id="229" name="Tree Node">
              <a:extLst>
                <a:ext uri="{FF2B5EF4-FFF2-40B4-BE49-F238E27FC236}">
                  <a16:creationId xmlns:a16="http://schemas.microsoft.com/office/drawing/2014/main" id="{323310BB-059C-7672-4668-F1DE2E0407A9}"/>
                </a:ext>
              </a:extLst>
            </p:cNvPr>
            <p:cNvGrpSpPr/>
            <p:nvPr/>
          </p:nvGrpSpPr>
          <p:grpSpPr>
            <a:xfrm>
              <a:off x="3657600" y="3393572"/>
              <a:ext cx="1461830" cy="365760"/>
              <a:chOff x="4253654" y="1563827"/>
              <a:chExt cx="1461830" cy="365760"/>
            </a:xfrm>
            <a:solidFill>
              <a:schemeClr val="bg1">
                <a:lumMod val="85000"/>
              </a:schemeClr>
            </a:solidFill>
          </p:grpSpPr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6F8E33DC-5C34-1AF7-A0B9-27C722918AA2}"/>
                  </a:ext>
                </a:extLst>
              </p:cNvPr>
              <p:cNvSpPr/>
              <p:nvPr/>
            </p:nvSpPr>
            <p:spPr bwMode="auto">
              <a:xfrm>
                <a:off x="4344892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 Extrabold" pitchFamily="34" charset="0"/>
                    <a:cs typeface="Consolas" pitchFamily="49" charset="0"/>
                  </a:rPr>
                  <a:t>5</a:t>
                </a: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FEF7F65B-42E5-1B7E-EF8C-25B56B1914C1}"/>
                  </a:ext>
                </a:extLst>
              </p:cNvPr>
              <p:cNvSpPr/>
              <p:nvPr/>
            </p:nvSpPr>
            <p:spPr bwMode="auto">
              <a:xfrm>
                <a:off x="4253654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E91F3C6A-79E5-6EC5-11E9-B38BBC7F18B7}"/>
                  </a:ext>
                </a:extLst>
              </p:cNvPr>
              <p:cNvSpPr/>
              <p:nvPr/>
            </p:nvSpPr>
            <p:spPr bwMode="auto">
              <a:xfrm>
                <a:off x="4710450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889AF035-FB15-05D2-2F97-5066E4BC0E3C}"/>
                  </a:ext>
                </a:extLst>
              </p:cNvPr>
              <p:cNvSpPr/>
              <p:nvPr/>
            </p:nvSpPr>
            <p:spPr bwMode="auto">
              <a:xfrm>
                <a:off x="4801688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Open Sans Extrabold" pitchFamily="34" charset="0"/>
                    <a:cs typeface="Consolas" pitchFamily="49" charset="0"/>
                  </a:rPr>
                  <a:t>6</a:t>
                </a: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4EA86474-97CB-A140-2A27-6ACBC0B2D7AE}"/>
                  </a:ext>
                </a:extLst>
              </p:cNvPr>
              <p:cNvSpPr/>
              <p:nvPr/>
            </p:nvSpPr>
            <p:spPr bwMode="auto">
              <a:xfrm>
                <a:off x="5167246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endParaRP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2C200CCE-AB7E-D63B-4C64-C093EB8E284A}"/>
                  </a:ext>
                </a:extLst>
              </p:cNvPr>
              <p:cNvSpPr/>
              <p:nvPr/>
            </p:nvSpPr>
            <p:spPr bwMode="auto">
              <a:xfrm>
                <a:off x="5258484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endParaRP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BC80440F-CEC1-1F90-4BE1-2739EF57A9B3}"/>
                  </a:ext>
                </a:extLst>
              </p:cNvPr>
              <p:cNvSpPr/>
              <p:nvPr/>
            </p:nvSpPr>
            <p:spPr bwMode="auto">
              <a:xfrm>
                <a:off x="5624044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03A1BC-88B5-138C-B577-19452DEA04D4}"/>
                </a:ext>
              </a:extLst>
            </p:cNvPr>
            <p:cNvSpPr/>
            <p:nvPr/>
          </p:nvSpPr>
          <p:spPr bwMode="auto">
            <a:xfrm>
              <a:off x="4655659" y="3393571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3" name="Arrow1">
            <a:extLst>
              <a:ext uri="{FF2B5EF4-FFF2-40B4-BE49-F238E27FC236}">
                <a16:creationId xmlns:a16="http://schemas.microsoft.com/office/drawing/2014/main" id="{11D36546-7F4D-75BD-BEDD-9E64E370B2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90108" y="2221229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cxnSp>
        <p:nvCxnSpPr>
          <p:cNvPr id="7" name="AutoShape 14">
            <a:extLst>
              <a:ext uri="{FF2B5EF4-FFF2-40B4-BE49-F238E27FC236}">
                <a16:creationId xmlns:a16="http://schemas.microsoft.com/office/drawing/2014/main" id="{C5A1B8D8-1B40-AC7C-367E-D9DD36825CAC}"/>
              </a:ext>
            </a:extLst>
          </p:cNvPr>
          <p:cNvCxnSpPr>
            <a:cxnSpLocks noChangeShapeType="1"/>
            <a:stCxn id="31" idx="2"/>
            <a:endCxn id="230" idx="0"/>
          </p:cNvCxnSpPr>
          <p:nvPr/>
        </p:nvCxnSpPr>
        <p:spPr bwMode="auto">
          <a:xfrm rot="5400000">
            <a:off x="3665486" y="2898942"/>
            <a:ext cx="760862" cy="22839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Arrow1">
            <a:extLst>
              <a:ext uri="{FF2B5EF4-FFF2-40B4-BE49-F238E27FC236}">
                <a16:creationId xmlns:a16="http://schemas.microsoft.com/office/drawing/2014/main" id="{FD139A09-6651-7A88-452E-8B3ACA1DFDA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32561" y="3768328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A2486C-D12E-2025-F555-1A7B2B652B50}"/>
              </a:ext>
            </a:extLst>
          </p:cNvPr>
          <p:cNvSpPr/>
          <p:nvPr/>
        </p:nvSpPr>
        <p:spPr bwMode="auto">
          <a:xfrm>
            <a:off x="4658834" y="3393571"/>
            <a:ext cx="36576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C00000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258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C2A2E-0732-52F3-448A-36BA823FE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AA247-E008-271C-F7D4-1E8FEC9F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B+TREE – INSERT EXAMPLE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D2E8A9-6F2D-E70E-33EF-9867898EF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91" name="AutoShape 14">
            <a:extLst>
              <a:ext uri="{FF2B5EF4-FFF2-40B4-BE49-F238E27FC236}">
                <a16:creationId xmlns:a16="http://schemas.microsoft.com/office/drawing/2014/main" id="{D6F5773E-FFBF-E9CB-9B9D-4A08BFCAC6F3}"/>
              </a:ext>
            </a:extLst>
          </p:cNvPr>
          <p:cNvCxnSpPr>
            <a:cxnSpLocks noChangeShapeType="1"/>
            <a:stCxn id="95" idx="2"/>
            <a:endCxn id="52" idx="0"/>
          </p:cNvCxnSpPr>
          <p:nvPr/>
        </p:nvCxnSpPr>
        <p:spPr bwMode="auto">
          <a:xfrm rot="5400000">
            <a:off x="1862377" y="1489148"/>
            <a:ext cx="716280" cy="285100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4" name="AutoShape 14">
            <a:extLst>
              <a:ext uri="{FF2B5EF4-FFF2-40B4-BE49-F238E27FC236}">
                <a16:creationId xmlns:a16="http://schemas.microsoft.com/office/drawing/2014/main" id="{AE87C751-2B95-FC53-681E-2C82883A1A91}"/>
              </a:ext>
            </a:extLst>
          </p:cNvPr>
          <p:cNvCxnSpPr>
            <a:cxnSpLocks noChangeShapeType="1"/>
            <a:stCxn id="96" idx="2"/>
            <a:endCxn id="43" idx="0"/>
          </p:cNvCxnSpPr>
          <p:nvPr/>
        </p:nvCxnSpPr>
        <p:spPr bwMode="auto">
          <a:xfrm rot="5400000">
            <a:off x="2869393" y="2158776"/>
            <a:ext cx="716280" cy="151174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" name="AutoShape 14">
            <a:extLst>
              <a:ext uri="{FF2B5EF4-FFF2-40B4-BE49-F238E27FC236}">
                <a16:creationId xmlns:a16="http://schemas.microsoft.com/office/drawing/2014/main" id="{CCE6055C-3E30-456B-8B2F-61C886BA57DD}"/>
              </a:ext>
            </a:extLst>
          </p:cNvPr>
          <p:cNvCxnSpPr>
            <a:cxnSpLocks noChangeShapeType="1"/>
            <a:stCxn id="98" idx="2"/>
            <a:endCxn id="33" idx="0"/>
          </p:cNvCxnSpPr>
          <p:nvPr/>
        </p:nvCxnSpPr>
        <p:spPr bwMode="auto">
          <a:xfrm rot="5400000">
            <a:off x="3792062" y="2744057"/>
            <a:ext cx="716280" cy="34118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AutoShape 14">
            <a:extLst>
              <a:ext uri="{FF2B5EF4-FFF2-40B4-BE49-F238E27FC236}">
                <a16:creationId xmlns:a16="http://schemas.microsoft.com/office/drawing/2014/main" id="{5FE03B3D-BF61-1318-1379-4245B4B67D7C}"/>
              </a:ext>
            </a:extLst>
          </p:cNvPr>
          <p:cNvCxnSpPr>
            <a:cxnSpLocks noChangeShapeType="1"/>
            <a:stCxn id="102" idx="2"/>
            <a:endCxn id="11" idx="0"/>
          </p:cNvCxnSpPr>
          <p:nvPr/>
        </p:nvCxnSpPr>
        <p:spPr bwMode="auto">
          <a:xfrm rot="16200000" flipH="1">
            <a:off x="5468705" y="2083375"/>
            <a:ext cx="716280" cy="16625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AutoShape 14">
            <a:extLst>
              <a:ext uri="{FF2B5EF4-FFF2-40B4-BE49-F238E27FC236}">
                <a16:creationId xmlns:a16="http://schemas.microsoft.com/office/drawing/2014/main" id="{1748168C-9C64-BD37-BB7F-3978DA7F85E4}"/>
              </a:ext>
            </a:extLst>
          </p:cNvPr>
          <p:cNvCxnSpPr>
            <a:cxnSpLocks noChangeShapeType="1"/>
            <a:stCxn id="100" idx="2"/>
            <a:endCxn id="22" idx="0"/>
          </p:cNvCxnSpPr>
          <p:nvPr/>
        </p:nvCxnSpPr>
        <p:spPr bwMode="auto">
          <a:xfrm rot="16200000" flipH="1">
            <a:off x="4630383" y="2584309"/>
            <a:ext cx="716280" cy="66068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6F101064-953F-CE11-C472-0E658D999856}"/>
              </a:ext>
            </a:extLst>
          </p:cNvPr>
          <p:cNvGrpSpPr/>
          <p:nvPr/>
        </p:nvGrpSpPr>
        <p:grpSpPr>
          <a:xfrm>
            <a:off x="6118407" y="3272790"/>
            <a:ext cx="1416812" cy="365760"/>
            <a:chOff x="7529945" y="3391574"/>
            <a:chExt cx="1416812" cy="3657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088C7E-D241-BC5A-1D74-4E732AA7C27C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FAB32E-1D65-1DCE-521C-0C9DE75D49A5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65192E-877C-E0E7-BE30-999D783D586B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4BE034-5A7F-0D80-6DAD-9CC28958028B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441CB6-598F-B032-EFB9-4779687A21E2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EF04EA0-1D20-3741-1000-6FD469E853A6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78F760-1DEA-7A51-10DD-56C9B379F3C5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946532-DA29-BAEC-BF19-6BF1063803C6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670304-93CE-A663-A240-57F12991EC84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6B2221-1135-1704-B2ED-BB6CE0C26B85}"/>
              </a:ext>
            </a:extLst>
          </p:cNvPr>
          <p:cNvGrpSpPr/>
          <p:nvPr/>
        </p:nvGrpSpPr>
        <p:grpSpPr>
          <a:xfrm>
            <a:off x="4610457" y="3272790"/>
            <a:ext cx="1416812" cy="365760"/>
            <a:chOff x="7529945" y="3391574"/>
            <a:chExt cx="1416812" cy="3657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7B4170-7C0B-9312-246B-A31835007EE2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E38863-76B1-52F5-77C9-2AF49D0F67E5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08CD-7174-2759-75DC-240B84811D56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FB93E17-2872-F034-2792-BC7695E32FED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F9299AB-4006-7788-BA44-9689CFB73391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291693-3442-3CFF-4F38-A0C07D62077E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10F40C-A4A1-E330-A8E3-0BB8AC37B185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1FC1123-DF42-EA09-2365-CF32387BE4E8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1DE09E-6CB3-C9A4-093D-4B6A9887E2C4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48B52F-FA99-C658-70EA-3648B2FD0DC4}"/>
              </a:ext>
            </a:extLst>
          </p:cNvPr>
          <p:cNvGrpSpPr/>
          <p:nvPr/>
        </p:nvGrpSpPr>
        <p:grpSpPr>
          <a:xfrm>
            <a:off x="3102507" y="3272790"/>
            <a:ext cx="1416812" cy="365760"/>
            <a:chOff x="7529945" y="3391574"/>
            <a:chExt cx="1416812" cy="3657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63E4341-6999-1D30-44C5-14F6D68F73FC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CB7DEE-4AC9-8A7D-4C36-482D09203859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27534C3-42FD-38FB-894C-221BF4CE365D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FCD436C-15C1-69B1-D604-02A55F4C7A8B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D45C2BE-E53E-BD7D-3AF1-10256A6B8697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69652FE-E722-7C51-75D2-74FCFFBBDD54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7509CF1-54E5-CB5C-CA84-15933E33B890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0C62D04-C920-E590-49FA-3C2DE79FDD03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FD88C4-25FC-D6BD-9AB6-F774C2F250C6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D30F46F-E5BA-DAF9-47CC-8B196EEA58A3}"/>
              </a:ext>
            </a:extLst>
          </p:cNvPr>
          <p:cNvGrpSpPr/>
          <p:nvPr/>
        </p:nvGrpSpPr>
        <p:grpSpPr>
          <a:xfrm>
            <a:off x="1594557" y="3272790"/>
            <a:ext cx="1416812" cy="365760"/>
            <a:chOff x="7529945" y="3391574"/>
            <a:chExt cx="1416812" cy="3657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1EA06AA-33CE-69F1-9C73-7EA0CBE8AC08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5E39C75-A629-0910-E749-376E6AE8E6D8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0D30E34-EB38-D247-4BD1-25E6C1CF9C66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30AE126-D60A-7C7D-1111-13F71BCA9BBF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FD2AACE-70F4-77CF-3812-8C725C922E80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C829B97-139A-21BE-541B-D97A10D92A81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B72BCE7-25F1-100F-0D3F-F7E31A63A038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3FA351D-E31F-211C-0BBA-F9EDC69D6B0B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FDDC5F2-D01C-C46B-7CA8-0135A952F55F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3A9124-5E01-97B9-B565-D7AC11A855A8}"/>
              </a:ext>
            </a:extLst>
          </p:cNvPr>
          <p:cNvGrpSpPr/>
          <p:nvPr/>
        </p:nvGrpSpPr>
        <p:grpSpPr>
          <a:xfrm>
            <a:off x="86607" y="3272790"/>
            <a:ext cx="1416812" cy="365760"/>
            <a:chOff x="7529945" y="3391574"/>
            <a:chExt cx="1416812" cy="3657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9A67AA9-5183-CB36-C8F1-71D624A7AF6F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B3B11D7-D995-0D96-4889-291393AD94B0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C367264-9179-4FFE-B43D-5CA8235581D2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A60CF18-1BD0-7514-6956-B42147E75017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7BC4FC0-E870-8B84-A058-25F3B2C4627C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7F968EE-10A6-0233-DFED-E4D2CBDD48A0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4AFEAF2-EA21-0D79-1BA7-B50DA44A065A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44B8421-CC97-EF36-5616-E33A08C9DF3D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4C79292-24E0-4BCC-095A-8E31DF44E3EE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C28B315-CA98-2137-BFAB-00463D5482CF}"/>
              </a:ext>
            </a:extLst>
          </p:cNvPr>
          <p:cNvGrpSpPr/>
          <p:nvPr/>
        </p:nvGrpSpPr>
        <p:grpSpPr>
          <a:xfrm>
            <a:off x="3612388" y="2190750"/>
            <a:ext cx="1416812" cy="365760"/>
            <a:chOff x="7529945" y="3391574"/>
            <a:chExt cx="1416812" cy="36576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B058601-6752-24D9-83A4-510D195B52D0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9340869-82EA-EE4E-127D-616ABA8513D3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9841F4E-AD49-C5AC-7683-3EFC49B20282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AFC4375-3AA8-92E1-D19C-DDADB47B0BAB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83368F6-ABD2-B0EF-8A41-678E7F29C205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0A49A49-CCB8-A38B-5010-3394A5ECC28F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303E2E4-68AB-F94A-D5D4-AA39FF0A0B62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1AB31EE-589C-BFFE-1FC1-1CC9E1C2B113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19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E628D70-1B32-973E-6F5F-9C28C13DD937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D6367D4-4817-F1C5-C08D-E08627D21BB8}"/>
              </a:ext>
            </a:extLst>
          </p:cNvPr>
          <p:cNvSpPr/>
          <p:nvPr/>
        </p:nvSpPr>
        <p:spPr bwMode="auto">
          <a:xfrm>
            <a:off x="5690423" y="3272790"/>
            <a:ext cx="269043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rgbClr val="C00000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rPr>
              <a:t>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3523B1-B88D-9330-D045-18D867BF5DDA}"/>
              </a:ext>
            </a:extLst>
          </p:cNvPr>
          <p:cNvSpPr txBox="1"/>
          <p:nvPr/>
        </p:nvSpPr>
        <p:spPr>
          <a:xfrm>
            <a:off x="-51155" y="4476750"/>
            <a:ext cx="2097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Note: New Example/Tree.</a:t>
            </a:r>
          </a:p>
        </p:txBody>
      </p:sp>
      <p:sp>
        <p:nvSpPr>
          <p:cNvPr id="6" name="Content Placeholder 28">
            <a:extLst>
              <a:ext uri="{FF2B5EF4-FFF2-40B4-BE49-F238E27FC236}">
                <a16:creationId xmlns:a16="http://schemas.microsoft.com/office/drawing/2014/main" id="{166DDFEC-9241-1EA6-B3A1-E2AB09CEA15B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 17</a:t>
            </a:r>
          </a:p>
        </p:txBody>
      </p:sp>
    </p:spTree>
    <p:extLst>
      <p:ext uri="{BB962C8B-B14F-4D97-AF65-F5344CB8AC3E}">
        <p14:creationId xmlns:p14="http://schemas.microsoft.com/office/powerpoint/2010/main" val="111498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91049-A89C-45E1-7090-2DB4A6C5A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05500-B769-7A5B-F82C-3B9E5598D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B+TREE – INSERT EXAMPLE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3D2573-2B8B-0E9F-6665-4200A9054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91" name="AutoShape 14">
            <a:extLst>
              <a:ext uri="{FF2B5EF4-FFF2-40B4-BE49-F238E27FC236}">
                <a16:creationId xmlns:a16="http://schemas.microsoft.com/office/drawing/2014/main" id="{CFC60F69-A7F4-301F-F867-781EAB841E91}"/>
              </a:ext>
            </a:extLst>
          </p:cNvPr>
          <p:cNvCxnSpPr>
            <a:cxnSpLocks noChangeShapeType="1"/>
            <a:stCxn id="95" idx="2"/>
            <a:endCxn id="52" idx="0"/>
          </p:cNvCxnSpPr>
          <p:nvPr/>
        </p:nvCxnSpPr>
        <p:spPr bwMode="auto">
          <a:xfrm rot="5400000">
            <a:off x="1862377" y="1489148"/>
            <a:ext cx="716280" cy="285100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4" name="AutoShape 14">
            <a:extLst>
              <a:ext uri="{FF2B5EF4-FFF2-40B4-BE49-F238E27FC236}">
                <a16:creationId xmlns:a16="http://schemas.microsoft.com/office/drawing/2014/main" id="{A81F4CFC-400D-09E8-F4A9-D38BE709414E}"/>
              </a:ext>
            </a:extLst>
          </p:cNvPr>
          <p:cNvCxnSpPr>
            <a:cxnSpLocks noChangeShapeType="1"/>
            <a:stCxn id="96" idx="2"/>
            <a:endCxn id="43" idx="0"/>
          </p:cNvCxnSpPr>
          <p:nvPr/>
        </p:nvCxnSpPr>
        <p:spPr bwMode="auto">
          <a:xfrm rot="5400000">
            <a:off x="2869393" y="2158776"/>
            <a:ext cx="716280" cy="151174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" name="AutoShape 14">
            <a:extLst>
              <a:ext uri="{FF2B5EF4-FFF2-40B4-BE49-F238E27FC236}">
                <a16:creationId xmlns:a16="http://schemas.microsoft.com/office/drawing/2014/main" id="{A1803E38-8F11-7E9E-39F0-FD656D125CE1}"/>
              </a:ext>
            </a:extLst>
          </p:cNvPr>
          <p:cNvCxnSpPr>
            <a:cxnSpLocks noChangeShapeType="1"/>
            <a:stCxn id="98" idx="2"/>
            <a:endCxn id="33" idx="0"/>
          </p:cNvCxnSpPr>
          <p:nvPr/>
        </p:nvCxnSpPr>
        <p:spPr bwMode="auto">
          <a:xfrm rot="5400000">
            <a:off x="3792062" y="2744057"/>
            <a:ext cx="716280" cy="34118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AutoShape 14">
            <a:extLst>
              <a:ext uri="{FF2B5EF4-FFF2-40B4-BE49-F238E27FC236}">
                <a16:creationId xmlns:a16="http://schemas.microsoft.com/office/drawing/2014/main" id="{3E767ECC-FC84-F079-9AB6-9FA11305C6A6}"/>
              </a:ext>
            </a:extLst>
          </p:cNvPr>
          <p:cNvCxnSpPr>
            <a:cxnSpLocks noChangeShapeType="1"/>
            <a:stCxn id="102" idx="2"/>
            <a:endCxn id="11" idx="0"/>
          </p:cNvCxnSpPr>
          <p:nvPr/>
        </p:nvCxnSpPr>
        <p:spPr bwMode="auto">
          <a:xfrm rot="16200000" flipH="1">
            <a:off x="5468705" y="2083375"/>
            <a:ext cx="716280" cy="16625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AutoShape 14">
            <a:extLst>
              <a:ext uri="{FF2B5EF4-FFF2-40B4-BE49-F238E27FC236}">
                <a16:creationId xmlns:a16="http://schemas.microsoft.com/office/drawing/2014/main" id="{4D585DF3-CD2E-5813-3C03-507ABDF1E909}"/>
              </a:ext>
            </a:extLst>
          </p:cNvPr>
          <p:cNvCxnSpPr>
            <a:cxnSpLocks noChangeShapeType="1"/>
            <a:stCxn id="100" idx="2"/>
            <a:endCxn id="22" idx="0"/>
          </p:cNvCxnSpPr>
          <p:nvPr/>
        </p:nvCxnSpPr>
        <p:spPr bwMode="auto">
          <a:xfrm rot="16200000" flipH="1">
            <a:off x="4630383" y="2584309"/>
            <a:ext cx="716280" cy="66068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11635-041D-E626-0BA2-8BAFA7768283}"/>
              </a:ext>
            </a:extLst>
          </p:cNvPr>
          <p:cNvGrpSpPr/>
          <p:nvPr/>
        </p:nvGrpSpPr>
        <p:grpSpPr>
          <a:xfrm>
            <a:off x="6118407" y="3272790"/>
            <a:ext cx="1416812" cy="365760"/>
            <a:chOff x="7529945" y="3391574"/>
            <a:chExt cx="1416812" cy="3657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FC84DC-3489-A456-58AA-047EAFECCAB2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765219-E3B4-AE83-4DE0-5956E7584F1F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0CE570-0E3D-22DC-1020-AACB96BB1B87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0CA6CF-5833-528A-43EF-801ABF7C65FA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B101E3-C5F6-A9C4-5DE5-AE52B603C23D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49E615-C01C-8BD5-233C-8BBA9FE9825C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9C58D-3C27-42C1-EC99-8D1D65AC1AF0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AB7559-D38E-882F-3BD9-5AA61C98B101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CE094B1-1CC1-5C3E-99A1-F14DF62E7A03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4DBEC3-F7E4-DA68-D817-4AE312391FBA}"/>
              </a:ext>
            </a:extLst>
          </p:cNvPr>
          <p:cNvGrpSpPr/>
          <p:nvPr/>
        </p:nvGrpSpPr>
        <p:grpSpPr>
          <a:xfrm>
            <a:off x="4610457" y="3272790"/>
            <a:ext cx="1416812" cy="365760"/>
            <a:chOff x="7529945" y="3391574"/>
            <a:chExt cx="1416812" cy="3657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F88784-1511-270E-C0D4-8652585BD2B2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B5778CE-644F-8AD2-CC6D-F49E47819CE2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73DED3-A28D-B0BD-2D47-68E49A827B28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0844FEB-9FA1-9F92-C494-1EC47A8AD704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2841D9E-470D-A891-F3B9-C79493642720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E5EE9D-752D-DC32-93AD-62093374EF43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C7E9E3-4506-E544-233D-FE4CA858B534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E6A87E-FFBB-A921-7483-3BA54AE7BA02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17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57240FC-DC73-7635-ADBD-47B3EA02C5A8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209F4B-51FD-3CEB-94A0-211FECAA5ED5}"/>
              </a:ext>
            </a:extLst>
          </p:cNvPr>
          <p:cNvGrpSpPr/>
          <p:nvPr/>
        </p:nvGrpSpPr>
        <p:grpSpPr>
          <a:xfrm>
            <a:off x="3102507" y="3272790"/>
            <a:ext cx="1416812" cy="365760"/>
            <a:chOff x="7529945" y="3391574"/>
            <a:chExt cx="1416812" cy="3657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8715195-D690-8FBC-69B0-F854A7E7184A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144F14-EBCA-1142-19CC-518DDC989F69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383C36-6219-5345-5398-CBEBAAE176C1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451C8D-D5D6-C9BE-AF67-9718940CEFC1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EF4DCD4-62EF-98CD-F2C0-F369ADA73E57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C839730-926A-21BB-9352-9F70759A5D9D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550CE66-AAC0-7441-98AE-C0B6228DA6F5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67755E1-E27B-B423-377F-6365E1B5707D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B89E6AA-1017-FCBA-799D-943FE93114B9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2AC335-FEC9-5313-AB5B-DC374F32023D}"/>
              </a:ext>
            </a:extLst>
          </p:cNvPr>
          <p:cNvGrpSpPr/>
          <p:nvPr/>
        </p:nvGrpSpPr>
        <p:grpSpPr>
          <a:xfrm>
            <a:off x="1594557" y="3272790"/>
            <a:ext cx="1416812" cy="365760"/>
            <a:chOff x="7529945" y="3391574"/>
            <a:chExt cx="1416812" cy="3657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FEEC93-4F7A-AB16-BB12-C0638D2C91DB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C953A18-B3B3-3AD7-D207-7F5B31493A0C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62027C4-ACA6-3EFC-866D-0E0905BEB594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F3EFF6-A41E-6DCE-99EF-C82F017A524D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778E6C-6755-B90A-7ABB-E4AEDE7FB42B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9281178-0860-0537-2F39-F6EA64DAFE23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C493F8E-F57E-7AC8-15A5-484C2C66CBEA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BAA0F30-4F90-BE65-DDF5-6587B646CB52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6FACC84-6934-33B3-3E47-24D331B96C8D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A961535-E64E-A084-8DC0-D6A2F374DA8B}"/>
              </a:ext>
            </a:extLst>
          </p:cNvPr>
          <p:cNvGrpSpPr/>
          <p:nvPr/>
        </p:nvGrpSpPr>
        <p:grpSpPr>
          <a:xfrm>
            <a:off x="86607" y="3272790"/>
            <a:ext cx="1416812" cy="365760"/>
            <a:chOff x="7529945" y="3391574"/>
            <a:chExt cx="1416812" cy="3657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2034B33-400C-441C-79FC-91E260DBAE52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D5B3FB-BA3D-A731-0547-7DB6011448AE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DD21698-6E79-0256-EB74-E381421B293D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4EC174E-003E-7877-7890-0F5DD7874C29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B8D1A19-5D2F-601B-083C-D54C011FA997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C949B04-B126-8EC3-59DA-1A0E6380B492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D0EE603-A654-2661-B4F9-8F419BA27342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71CCCE1-A548-7A8E-32A3-E78989896EBA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754AC3F-BF68-3890-5675-B6FDD42552EE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E262BB2-CFAE-F41C-76B7-3D74A4F5FA2C}"/>
              </a:ext>
            </a:extLst>
          </p:cNvPr>
          <p:cNvGrpSpPr/>
          <p:nvPr/>
        </p:nvGrpSpPr>
        <p:grpSpPr>
          <a:xfrm>
            <a:off x="3612388" y="2190750"/>
            <a:ext cx="1416812" cy="365760"/>
            <a:chOff x="7529945" y="3391574"/>
            <a:chExt cx="1416812" cy="36576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FB16CED-59D1-9B93-C62B-AABEA2589212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59B1B4A-B8DF-5FDC-F5EC-B9EB6558AA0A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03A595A-F36A-C48D-F3AD-DEAF6A4FFC88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D80A0CD-386D-753F-9DB6-632765B6A0E0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E3667F2-1E04-14CE-5303-DD1D44EE3964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D0B4F22-93A0-194A-2D4D-CF6C83EA2AB8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C2F4CE5-D763-E478-38CD-0E67C064ACBA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B1D0371-BC27-E64C-7C7C-CFA3748ADA7A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19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8E2FFAF-8983-4DB6-75F7-63581F4AEC01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5" name="Highlight">
            <a:extLst>
              <a:ext uri="{FF2B5EF4-FFF2-40B4-BE49-F238E27FC236}">
                <a16:creationId xmlns:a16="http://schemas.microsoft.com/office/drawing/2014/main" id="{C09CBF1C-F272-D356-A41D-AC608763D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916" y="3272791"/>
            <a:ext cx="1417354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B65D7-2B3D-5A33-AF1B-7B5FC5771233}"/>
              </a:ext>
            </a:extLst>
          </p:cNvPr>
          <p:cNvSpPr txBox="1"/>
          <p:nvPr/>
        </p:nvSpPr>
        <p:spPr>
          <a:xfrm>
            <a:off x="4559184" y="3708500"/>
            <a:ext cx="267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No space in the node where the new key “belongs”.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C6B826-D143-9AB1-5329-A0597111BEC4}"/>
              </a:ext>
            </a:extLst>
          </p:cNvPr>
          <p:cNvSpPr txBox="1"/>
          <p:nvPr/>
        </p:nvSpPr>
        <p:spPr>
          <a:xfrm>
            <a:off x="4603750" y="3708499"/>
            <a:ext cx="2098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Split the node!</a:t>
            </a:r>
          </a:p>
          <a:p>
            <a:r>
              <a:rPr lang="en-US" dirty="0"/>
              <a:t>Copy the middle key.</a:t>
            </a:r>
          </a:p>
          <a:p>
            <a:r>
              <a:rPr lang="en-US" dirty="0"/>
              <a:t>Push the key up.</a:t>
            </a:r>
          </a:p>
        </p:txBody>
      </p:sp>
      <p:sp>
        <p:nvSpPr>
          <p:cNvPr id="4" name="Content Placeholder 28">
            <a:extLst>
              <a:ext uri="{FF2B5EF4-FFF2-40B4-BE49-F238E27FC236}">
                <a16:creationId xmlns:a16="http://schemas.microsoft.com/office/drawing/2014/main" id="{9FBE9242-F4A6-2D1A-3778-187BAF890661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Insert 17</a:t>
            </a:r>
          </a:p>
        </p:txBody>
      </p:sp>
      <p:sp>
        <p:nvSpPr>
          <p:cNvPr id="225" name="Content Placeholder 28">
            <a:extLst>
              <a:ext uri="{FF2B5EF4-FFF2-40B4-BE49-F238E27FC236}">
                <a16:creationId xmlns:a16="http://schemas.microsoft.com/office/drawing/2014/main" id="{E520A881-348B-B108-8465-5A766AC77182}"/>
              </a:ext>
            </a:extLst>
          </p:cNvPr>
          <p:cNvSpPr txBox="1">
            <a:spLocks/>
          </p:cNvSpPr>
          <p:nvPr/>
        </p:nvSpPr>
        <p:spPr>
          <a:xfrm>
            <a:off x="381000" y="1424939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 16</a:t>
            </a:r>
          </a:p>
        </p:txBody>
      </p:sp>
    </p:spTree>
    <p:extLst>
      <p:ext uri="{BB962C8B-B14F-4D97-AF65-F5344CB8AC3E}">
        <p14:creationId xmlns:p14="http://schemas.microsoft.com/office/powerpoint/2010/main" val="40912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6C602-8704-0904-C61A-D96B927C7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74B3D38A-7F78-6DFC-84D6-CF12DBFEBF27}"/>
              </a:ext>
            </a:extLst>
          </p:cNvPr>
          <p:cNvSpPr txBox="1"/>
          <p:nvPr/>
        </p:nvSpPr>
        <p:spPr>
          <a:xfrm>
            <a:off x="6066654" y="3638550"/>
            <a:ext cx="2585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New Node!</a:t>
            </a:r>
          </a:p>
          <a:p>
            <a:r>
              <a:rPr lang="en-US" dirty="0"/>
              <a:t>Shuffle keys from the node that triggered the split.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2B273-022E-69CA-129F-C968DFAE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B+TREE – INSERT EXAMPLE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13767-6835-29AE-29A8-E6419B8EF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91" name="AutoShape 14">
            <a:extLst>
              <a:ext uri="{FF2B5EF4-FFF2-40B4-BE49-F238E27FC236}">
                <a16:creationId xmlns:a16="http://schemas.microsoft.com/office/drawing/2014/main" id="{78AC1A0D-80C8-EF6A-0BA8-31B90F95770D}"/>
              </a:ext>
            </a:extLst>
          </p:cNvPr>
          <p:cNvCxnSpPr>
            <a:cxnSpLocks noChangeShapeType="1"/>
            <a:stCxn id="95" idx="2"/>
            <a:endCxn id="52" idx="0"/>
          </p:cNvCxnSpPr>
          <p:nvPr/>
        </p:nvCxnSpPr>
        <p:spPr bwMode="auto">
          <a:xfrm rot="5400000">
            <a:off x="1862377" y="1489148"/>
            <a:ext cx="716280" cy="285100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4" name="AutoShape 14">
            <a:extLst>
              <a:ext uri="{FF2B5EF4-FFF2-40B4-BE49-F238E27FC236}">
                <a16:creationId xmlns:a16="http://schemas.microsoft.com/office/drawing/2014/main" id="{CC2DA83B-180A-635A-0742-DA029B33A459}"/>
              </a:ext>
            </a:extLst>
          </p:cNvPr>
          <p:cNvCxnSpPr>
            <a:cxnSpLocks noChangeShapeType="1"/>
            <a:stCxn id="96" idx="2"/>
            <a:endCxn id="43" idx="0"/>
          </p:cNvCxnSpPr>
          <p:nvPr/>
        </p:nvCxnSpPr>
        <p:spPr bwMode="auto">
          <a:xfrm rot="5400000">
            <a:off x="2869393" y="2158776"/>
            <a:ext cx="716280" cy="151174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" name="AutoShape 14">
            <a:extLst>
              <a:ext uri="{FF2B5EF4-FFF2-40B4-BE49-F238E27FC236}">
                <a16:creationId xmlns:a16="http://schemas.microsoft.com/office/drawing/2014/main" id="{7CAF562D-5FA6-3F1E-8E65-8CE564BACEEC}"/>
              </a:ext>
            </a:extLst>
          </p:cNvPr>
          <p:cNvCxnSpPr>
            <a:cxnSpLocks noChangeShapeType="1"/>
            <a:stCxn id="98" idx="2"/>
            <a:endCxn id="33" idx="0"/>
          </p:cNvCxnSpPr>
          <p:nvPr/>
        </p:nvCxnSpPr>
        <p:spPr bwMode="auto">
          <a:xfrm rot="5400000">
            <a:off x="3792062" y="2744057"/>
            <a:ext cx="716280" cy="34118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AutoShape 14">
            <a:extLst>
              <a:ext uri="{FF2B5EF4-FFF2-40B4-BE49-F238E27FC236}">
                <a16:creationId xmlns:a16="http://schemas.microsoft.com/office/drawing/2014/main" id="{3EBD85A1-EE70-C810-892A-F57BB475F6FC}"/>
              </a:ext>
            </a:extLst>
          </p:cNvPr>
          <p:cNvCxnSpPr>
            <a:cxnSpLocks noChangeShapeType="1"/>
            <a:stCxn id="102" idx="2"/>
            <a:endCxn id="11" idx="0"/>
          </p:cNvCxnSpPr>
          <p:nvPr/>
        </p:nvCxnSpPr>
        <p:spPr bwMode="auto">
          <a:xfrm rot="16200000" flipH="1">
            <a:off x="6234995" y="1317084"/>
            <a:ext cx="716280" cy="319513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AutoShape 14">
            <a:extLst>
              <a:ext uri="{FF2B5EF4-FFF2-40B4-BE49-F238E27FC236}">
                <a16:creationId xmlns:a16="http://schemas.microsoft.com/office/drawing/2014/main" id="{C8B74C97-BC0F-44DA-2FA1-369095BC26CA}"/>
              </a:ext>
            </a:extLst>
          </p:cNvPr>
          <p:cNvCxnSpPr>
            <a:cxnSpLocks noChangeShapeType="1"/>
            <a:stCxn id="100" idx="2"/>
            <a:endCxn id="22" idx="0"/>
          </p:cNvCxnSpPr>
          <p:nvPr/>
        </p:nvCxnSpPr>
        <p:spPr bwMode="auto">
          <a:xfrm rot="16200000" flipH="1">
            <a:off x="4630383" y="2584309"/>
            <a:ext cx="716280" cy="66068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5D858EC6-A87C-8CED-DB91-4C41D57F5FDB}"/>
              </a:ext>
            </a:extLst>
          </p:cNvPr>
          <p:cNvGrpSpPr/>
          <p:nvPr/>
        </p:nvGrpSpPr>
        <p:grpSpPr>
          <a:xfrm>
            <a:off x="7650988" y="3272790"/>
            <a:ext cx="1416812" cy="365760"/>
            <a:chOff x="7529945" y="3391574"/>
            <a:chExt cx="1416812" cy="3657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A1AE9C-3429-9013-C2C0-A7E67A8554C4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14A3FC-8AB9-A3FD-D569-487450341952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B5A320-853D-9C85-077C-F9EFF6046AE3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864A78-EC80-69B9-BB4F-C780AAD89118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BB2AC5-08AA-B505-60BC-63CA5CF4D381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F88020-F264-946C-4C95-43167E5DDC19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3AAB45-8AE6-3FD9-DA91-E60047B6CA46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7C8FDA-88F6-4996-3C2F-2E82F49AF796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AF8B12-B79A-E4AA-6AEB-B6D62A9C6A2B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02ABE1-EDE2-EA59-7DD8-BDC2E483CE7F}"/>
              </a:ext>
            </a:extLst>
          </p:cNvPr>
          <p:cNvGrpSpPr/>
          <p:nvPr/>
        </p:nvGrpSpPr>
        <p:grpSpPr>
          <a:xfrm>
            <a:off x="4610457" y="3272790"/>
            <a:ext cx="1416812" cy="365760"/>
            <a:chOff x="7529945" y="3391574"/>
            <a:chExt cx="1416812" cy="3657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701274-200A-5E72-4E08-3CAA164AEFA8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8F6548-5D52-70E7-53B3-D0698AF9ADE4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BBECBB7-72BB-AD9F-1ED4-42F32796627A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E2628A2-4F63-CBD3-57AE-8DF1D17E79F2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D05689-0A1B-AB27-A97A-B473F54AECE5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AD6FCF-81AA-4753-E1BA-F4515BD3019A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94057A-882B-6608-698B-DE030B5B6446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7105FC8-2A87-237C-2AE8-BD7E4C76F41C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17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021AB27-C722-B125-E00E-CEF275E476E5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B16CF3-8540-9A5C-FF24-C394901C2801}"/>
              </a:ext>
            </a:extLst>
          </p:cNvPr>
          <p:cNvGrpSpPr/>
          <p:nvPr/>
        </p:nvGrpSpPr>
        <p:grpSpPr>
          <a:xfrm>
            <a:off x="3102507" y="3272790"/>
            <a:ext cx="1416812" cy="365760"/>
            <a:chOff x="7529945" y="3391574"/>
            <a:chExt cx="1416812" cy="3657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EEFD85-EC24-6932-2FDF-A1BC7B5CE031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6163442-5E9E-3FE7-A0CA-EE875B772998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C06FCCA-A6F7-2938-41AB-1AA0BD2844F8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7C84EEF-D8C9-9B35-ADA7-89846E30CB01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B4FA830-FC97-36F8-D972-459005CE3954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F50EAC-ADF9-5B48-63DD-C278BBDD6CBB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7D855F-E3B6-BDED-5A62-ECF0E394E44E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B20E4B8-3A0C-9C1A-C6B8-5C8DE11D14D7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426EEDA-3710-C0ED-DD3A-E1AFE27FE5CE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FFFDA7-D851-4D5C-F54F-E14B0F00FF46}"/>
              </a:ext>
            </a:extLst>
          </p:cNvPr>
          <p:cNvGrpSpPr/>
          <p:nvPr/>
        </p:nvGrpSpPr>
        <p:grpSpPr>
          <a:xfrm>
            <a:off x="1594557" y="3272790"/>
            <a:ext cx="1416812" cy="365760"/>
            <a:chOff x="7529945" y="3391574"/>
            <a:chExt cx="1416812" cy="3657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D217370-1E75-A08D-D73B-F7E30F1D234B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234A617-7C6A-37E1-B86C-7928095CA845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7E53C94-B117-F22E-2024-93E740907F45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624186-3996-0716-6635-08EC56B1428A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2806491-6E27-7575-AEBB-5CC72E3C58A9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DCB0288-CC6D-ADDF-B3B9-09AB8D77C35C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583325B-F7F7-EBA1-9AA4-1746272E348C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3CDF8D0-9A68-0C81-59FE-80F3F2578FD3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D0DCBD9-FBBA-9464-D7BE-3965482BE957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F61E88-CA7B-0E56-EE5D-453B6401DE91}"/>
              </a:ext>
            </a:extLst>
          </p:cNvPr>
          <p:cNvGrpSpPr/>
          <p:nvPr/>
        </p:nvGrpSpPr>
        <p:grpSpPr>
          <a:xfrm>
            <a:off x="86607" y="3272790"/>
            <a:ext cx="1416812" cy="365760"/>
            <a:chOff x="7529945" y="3391574"/>
            <a:chExt cx="1416812" cy="3657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786C3D8-BFE9-A82F-0DF7-C82691162F4E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D9CF6C8-8387-3708-856C-50467DF512EB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5070CD6-E017-C3FE-A1A8-D3636AB2B7BD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7B79F3E-49B7-595A-2429-ECA23EEF9E30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A7E5329-C933-5C11-8203-BB7DA81F1AAD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CEC3C61-CA25-71C8-8441-3D1F333A5E15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89095E9-B027-77AC-1003-92369C5429DB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C9D6E79-08F2-92D4-20B7-998AB2F33691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727577B-C6C5-6113-CE1E-21A946A84214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E122F14-D4EC-AAA7-1042-7AAC19A247DA}"/>
              </a:ext>
            </a:extLst>
          </p:cNvPr>
          <p:cNvGrpSpPr/>
          <p:nvPr/>
        </p:nvGrpSpPr>
        <p:grpSpPr>
          <a:xfrm>
            <a:off x="3612388" y="2190750"/>
            <a:ext cx="1416812" cy="365760"/>
            <a:chOff x="7529945" y="3391574"/>
            <a:chExt cx="1416812" cy="36576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ECE1C96-66C7-0F1C-BE29-D98F82A96E59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5C301CD-EFD6-E90F-212B-81A55719A2C9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BA6FE19-2B74-3A7A-352F-3108232FB238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E3E344E-6546-2547-1911-EB07FE264759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4CDD443-77C2-7994-3340-5211014ED19D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0D65929-276C-D2B7-99A0-81FB66FC218E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32B8E99-8766-FAFC-6FA3-72180D29D167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42AF3D9-455D-C5BD-2602-83A6D7405B65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19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CB140BC-174E-4F45-D6B7-400380B3AE44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988C794-09FB-8A4B-9D95-4F1D13FFF09B}"/>
              </a:ext>
            </a:extLst>
          </p:cNvPr>
          <p:cNvGrpSpPr/>
          <p:nvPr/>
        </p:nvGrpSpPr>
        <p:grpSpPr>
          <a:xfrm>
            <a:off x="6126988" y="3272790"/>
            <a:ext cx="1416812" cy="365760"/>
            <a:chOff x="7529945" y="3391574"/>
            <a:chExt cx="1416812" cy="36576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A2238F5-DA41-35D6-0AF6-8D6087B49859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2F79E5B-90E9-BA9B-F2F3-2FF23741D17F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E3CBB79-D22C-0A00-E4CA-58A79669BBEE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5F1765A-D07E-E0A7-2D5E-E22A3C154441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331889B-684A-2F8E-AC44-1F1A644289F0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245414D-4545-50E8-A753-BA059D5D57C3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E0AE5D1-0100-E2A7-559D-A3C035247B46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E6CE847-AB88-28A4-5C68-33082575D8C1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31FEF3E-2017-6D52-4A9F-67AC66E4A92F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77" name="Highlight">
            <a:extLst>
              <a:ext uri="{FF2B5EF4-FFF2-40B4-BE49-F238E27FC236}">
                <a16:creationId xmlns:a16="http://schemas.microsoft.com/office/drawing/2014/main" id="{E49C8790-B737-387E-228E-18E10B648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916" y="3272791"/>
            <a:ext cx="1417354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8" name="Highlight">
            <a:extLst>
              <a:ext uri="{FF2B5EF4-FFF2-40B4-BE49-F238E27FC236}">
                <a16:creationId xmlns:a16="http://schemas.microsoft.com/office/drawing/2014/main" id="{428E904D-72F0-9B9F-E37D-CA9D65D0C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456" y="3272791"/>
            <a:ext cx="1417354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Content Placeholder 28">
            <a:extLst>
              <a:ext uri="{FF2B5EF4-FFF2-40B4-BE49-F238E27FC236}">
                <a16:creationId xmlns:a16="http://schemas.microsoft.com/office/drawing/2014/main" id="{F6965BDF-07D5-3A9E-7A22-8F2D73E47EF3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Insert 17</a:t>
            </a:r>
          </a:p>
        </p:txBody>
      </p:sp>
      <p:sp>
        <p:nvSpPr>
          <p:cNvPr id="6" name="Content Placeholder 28">
            <a:extLst>
              <a:ext uri="{FF2B5EF4-FFF2-40B4-BE49-F238E27FC236}">
                <a16:creationId xmlns:a16="http://schemas.microsoft.com/office/drawing/2014/main" id="{E8B9A3CF-34C3-FD1E-0739-6181AC51212E}"/>
              </a:ext>
            </a:extLst>
          </p:cNvPr>
          <p:cNvSpPr txBox="1">
            <a:spLocks/>
          </p:cNvSpPr>
          <p:nvPr/>
        </p:nvSpPr>
        <p:spPr>
          <a:xfrm>
            <a:off x="381000" y="1424939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16</a:t>
            </a:r>
          </a:p>
        </p:txBody>
      </p:sp>
    </p:spTree>
    <p:extLst>
      <p:ext uri="{BB962C8B-B14F-4D97-AF65-F5344CB8AC3E}">
        <p14:creationId xmlns:p14="http://schemas.microsoft.com/office/powerpoint/2010/main" val="1940561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04C52-BE78-82C1-E4E6-037BDEEF5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4D639E2B-6008-618C-1BF8-ACE77F91295B}"/>
              </a:ext>
            </a:extLst>
          </p:cNvPr>
          <p:cNvSpPr txBox="1"/>
          <p:nvPr/>
        </p:nvSpPr>
        <p:spPr>
          <a:xfrm>
            <a:off x="6066654" y="3638550"/>
            <a:ext cx="2663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But this is an “orphan” node! No parent node points to 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21966-2778-F9AA-42FB-D90B2B0F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B+TREE – INSERT EXAMPLE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CAF438-CEC0-0124-1C68-AE2204336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91" name="AutoShape 14">
            <a:extLst>
              <a:ext uri="{FF2B5EF4-FFF2-40B4-BE49-F238E27FC236}">
                <a16:creationId xmlns:a16="http://schemas.microsoft.com/office/drawing/2014/main" id="{97C547D2-C25B-A67C-2633-2E7C4CF549AF}"/>
              </a:ext>
            </a:extLst>
          </p:cNvPr>
          <p:cNvCxnSpPr>
            <a:cxnSpLocks noChangeShapeType="1"/>
            <a:stCxn id="95" idx="2"/>
            <a:endCxn id="52" idx="0"/>
          </p:cNvCxnSpPr>
          <p:nvPr/>
        </p:nvCxnSpPr>
        <p:spPr bwMode="auto">
          <a:xfrm rot="5400000">
            <a:off x="1862377" y="1489148"/>
            <a:ext cx="716280" cy="285100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4" name="AutoShape 14">
            <a:extLst>
              <a:ext uri="{FF2B5EF4-FFF2-40B4-BE49-F238E27FC236}">
                <a16:creationId xmlns:a16="http://schemas.microsoft.com/office/drawing/2014/main" id="{96F7E5C3-319B-F83A-3B0A-9A6B377734A6}"/>
              </a:ext>
            </a:extLst>
          </p:cNvPr>
          <p:cNvCxnSpPr>
            <a:cxnSpLocks noChangeShapeType="1"/>
            <a:stCxn id="96" idx="2"/>
            <a:endCxn id="43" idx="0"/>
          </p:cNvCxnSpPr>
          <p:nvPr/>
        </p:nvCxnSpPr>
        <p:spPr bwMode="auto">
          <a:xfrm rot="5400000">
            <a:off x="2869393" y="2158776"/>
            <a:ext cx="716280" cy="151174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" name="AutoShape 14">
            <a:extLst>
              <a:ext uri="{FF2B5EF4-FFF2-40B4-BE49-F238E27FC236}">
                <a16:creationId xmlns:a16="http://schemas.microsoft.com/office/drawing/2014/main" id="{1146B820-E93F-E746-2893-F8F137D6D0B1}"/>
              </a:ext>
            </a:extLst>
          </p:cNvPr>
          <p:cNvCxnSpPr>
            <a:cxnSpLocks noChangeShapeType="1"/>
            <a:stCxn id="98" idx="2"/>
            <a:endCxn id="33" idx="0"/>
          </p:cNvCxnSpPr>
          <p:nvPr/>
        </p:nvCxnSpPr>
        <p:spPr bwMode="auto">
          <a:xfrm rot="5400000">
            <a:off x="3792062" y="2744057"/>
            <a:ext cx="716280" cy="34118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AutoShape 14">
            <a:extLst>
              <a:ext uri="{FF2B5EF4-FFF2-40B4-BE49-F238E27FC236}">
                <a16:creationId xmlns:a16="http://schemas.microsoft.com/office/drawing/2014/main" id="{6381FF0E-4D5A-8389-7D0D-A8F525F1D546}"/>
              </a:ext>
            </a:extLst>
          </p:cNvPr>
          <p:cNvCxnSpPr>
            <a:cxnSpLocks noChangeShapeType="1"/>
            <a:stCxn id="102" idx="2"/>
            <a:endCxn id="11" idx="0"/>
          </p:cNvCxnSpPr>
          <p:nvPr/>
        </p:nvCxnSpPr>
        <p:spPr bwMode="auto">
          <a:xfrm rot="16200000" flipH="1">
            <a:off x="6234995" y="1317084"/>
            <a:ext cx="716280" cy="319513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AutoShape 14">
            <a:extLst>
              <a:ext uri="{FF2B5EF4-FFF2-40B4-BE49-F238E27FC236}">
                <a16:creationId xmlns:a16="http://schemas.microsoft.com/office/drawing/2014/main" id="{7ED10CF2-068E-8E2B-212D-9C79D98C45C8}"/>
              </a:ext>
            </a:extLst>
          </p:cNvPr>
          <p:cNvCxnSpPr>
            <a:cxnSpLocks noChangeShapeType="1"/>
            <a:stCxn id="100" idx="2"/>
            <a:endCxn id="22" idx="0"/>
          </p:cNvCxnSpPr>
          <p:nvPr/>
        </p:nvCxnSpPr>
        <p:spPr bwMode="auto">
          <a:xfrm rot="16200000" flipH="1">
            <a:off x="4630383" y="2584309"/>
            <a:ext cx="716280" cy="66068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2913EE9-9639-A5AF-DF19-05A04EEDC46A}"/>
              </a:ext>
            </a:extLst>
          </p:cNvPr>
          <p:cNvGrpSpPr/>
          <p:nvPr/>
        </p:nvGrpSpPr>
        <p:grpSpPr>
          <a:xfrm>
            <a:off x="7650988" y="3272790"/>
            <a:ext cx="1416812" cy="365760"/>
            <a:chOff x="7529945" y="3391574"/>
            <a:chExt cx="1416812" cy="3657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7F2A86-A73E-B20D-55B8-D1BDE3E57CC5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E605BD-2CF4-F3A6-2AA7-A24187F0D7BB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8D3FC9-26B6-3810-D8EE-569F42050854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A320F0-64DA-735F-4BBE-753DBD5F9880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16680F-589F-3162-03EA-EA7F853F1C32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D66F33-0FBE-782C-FB78-558D539E5855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858079-ADC5-766A-75DF-72A1F9306D7A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1F11A1-BCAF-80FF-E982-23328179A6DF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81A1DB-6C3C-0117-C24B-A78CEB4F9A17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AD89FD-B56C-6C85-9B80-1BBC848219BC}"/>
              </a:ext>
            </a:extLst>
          </p:cNvPr>
          <p:cNvGrpSpPr/>
          <p:nvPr/>
        </p:nvGrpSpPr>
        <p:grpSpPr>
          <a:xfrm>
            <a:off x="4610457" y="3272790"/>
            <a:ext cx="1416812" cy="365760"/>
            <a:chOff x="7529945" y="3391574"/>
            <a:chExt cx="1416812" cy="3657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4BB5911-D2FF-62FB-2552-D2362AA36A63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BAEF8D-1B09-FC4E-C63C-AA0ED2344396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CE8985-3586-BEA2-5741-39CE30F4CD62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77104DC-2F65-A078-4952-8EC6595E09AF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331DCC-9E1C-B5D6-A427-AC5E910FEBA8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ECB18B-9D31-C6EF-5ED4-B4803BB78836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B7CF79D-809A-D1D3-E6F1-CFF5BD1F04BA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774D248-9725-52B9-BB78-800272D6E7DC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EEBA647-02BE-D1AF-5A20-B4C31068726B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022F7B-7216-86F0-DFEE-F42B6BDB2118}"/>
              </a:ext>
            </a:extLst>
          </p:cNvPr>
          <p:cNvGrpSpPr/>
          <p:nvPr/>
        </p:nvGrpSpPr>
        <p:grpSpPr>
          <a:xfrm>
            <a:off x="3102507" y="3272790"/>
            <a:ext cx="1416812" cy="365760"/>
            <a:chOff x="7529945" y="3391574"/>
            <a:chExt cx="1416812" cy="3657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290BE6E-D228-577C-9703-2BF399E4F440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2BDFF65-7E6A-235D-6EAD-1361F71025EE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F83D9C6-9E93-2435-0249-4340E6C0632C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F9069D-572F-5915-D4BC-5C3819296753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431D99-A3C0-E138-A36F-D9BF27BEDF64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93FA505-D83F-00F5-DB76-6D04A92B7594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22D89B2-5A2E-248D-F830-F683F11276A7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CA5753B-8154-8A30-9628-078BACF052D4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58BE53-A4C4-C720-A202-DE01E0943D37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A21A6FE-CF8C-BBC4-C010-F24178D6EA73}"/>
              </a:ext>
            </a:extLst>
          </p:cNvPr>
          <p:cNvGrpSpPr/>
          <p:nvPr/>
        </p:nvGrpSpPr>
        <p:grpSpPr>
          <a:xfrm>
            <a:off x="1594557" y="3272790"/>
            <a:ext cx="1416812" cy="365760"/>
            <a:chOff x="7529945" y="3391574"/>
            <a:chExt cx="1416812" cy="3657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D40C0DD-E931-3EAB-E523-4A848E42BDB9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DA48AAA-BAC5-96C0-840D-E14F73F23ACE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E190810-06B8-20FA-E0B9-4938F58F3FFC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D85CC20-B2B1-F256-9B1A-61BC5A02B921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6E20FDA-913D-E98F-CE1A-2D3D4C3A2803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C9B67FE-7C1F-3588-1C1C-2BCCCA6050F6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5DCFF19-C80C-E6EA-ACFF-E74300F31400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CF04223-721C-1641-5A1B-37542465FD28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7F6D0AC-6662-5AEA-E003-1960E1EE5A67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A029723-4A28-0F97-FE8C-8428B47841B6}"/>
              </a:ext>
            </a:extLst>
          </p:cNvPr>
          <p:cNvGrpSpPr/>
          <p:nvPr/>
        </p:nvGrpSpPr>
        <p:grpSpPr>
          <a:xfrm>
            <a:off x="86607" y="3272790"/>
            <a:ext cx="1416812" cy="365760"/>
            <a:chOff x="7529945" y="3391574"/>
            <a:chExt cx="1416812" cy="3657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53967BB-6765-F217-6A62-5E4A96EFF6F1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407A310-6871-7C6E-5E10-019A37B58B31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9775DC8-2E00-7848-8E79-E053D51869CF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C4DED46-DC45-BD0F-DBC8-88F3F849AA98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7F4F3A5-67B2-9184-463A-CA3E7CB70957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A3776C1-C6CF-72AB-2553-786B0D733DF2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52C168-9F69-2DE3-0700-5820E3146775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738DEE7-9FD6-68B7-0628-463F1465B2A7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1402F3C-36AC-E283-DBEF-6BF9836FC0A1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3C0DE4F-0B39-89C3-957E-3B75886CDBF5}"/>
              </a:ext>
            </a:extLst>
          </p:cNvPr>
          <p:cNvGrpSpPr/>
          <p:nvPr/>
        </p:nvGrpSpPr>
        <p:grpSpPr>
          <a:xfrm>
            <a:off x="3612388" y="2190750"/>
            <a:ext cx="1416812" cy="365760"/>
            <a:chOff x="7529945" y="3391574"/>
            <a:chExt cx="1416812" cy="36576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03A83AC-B98F-C852-F388-4090E7FE6015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6CA0E8E-D2B9-1FC4-0505-1D1CA5B4CF07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3F5EAC9-51E5-79E2-AAB6-0E1382F771D5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BA853F36-F1A1-92F0-2524-9150E519B04B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C7813D1-5572-5103-ACE3-DF34EB70D95D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6D1E010-B2A8-6420-15F0-8589373C8FAF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7018CD4-FA01-6B57-2BBE-3DA7DC4F4B11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224D80C-F417-8D48-4E8E-43E98DAA9775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19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037E9B0-312B-EED9-6819-4D021BC0CC7D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2A3A5F8-DCA2-C70B-EF5F-7BE024224EEA}"/>
              </a:ext>
            </a:extLst>
          </p:cNvPr>
          <p:cNvGrpSpPr/>
          <p:nvPr/>
        </p:nvGrpSpPr>
        <p:grpSpPr>
          <a:xfrm>
            <a:off x="6126988" y="3272790"/>
            <a:ext cx="1416812" cy="365760"/>
            <a:chOff x="7529945" y="3391574"/>
            <a:chExt cx="1416812" cy="36576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5715EC9-4135-EEB4-3BF1-1367C8C04C55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16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9975BE9-5429-4B00-F227-ECEAF874CDE9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24A0528-24AE-7557-7EC0-B7D9200CD542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5C0CBFD-C8A6-45F7-A4DE-B70BACFAB12E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366F3EB-FC93-07CD-9C76-0AA8693BC805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BDABD14-D454-FA7F-A901-BF766CB4978E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B23E786-8390-65F4-A598-15AB80CA2DFD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9F3E7DE-EB55-0021-5CE8-287690A920A6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01F18AA-D2D8-E1BD-69A1-3F4FC1C4160C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78" name="Highlight">
            <a:extLst>
              <a:ext uri="{FF2B5EF4-FFF2-40B4-BE49-F238E27FC236}">
                <a16:creationId xmlns:a16="http://schemas.microsoft.com/office/drawing/2014/main" id="{C7F649D9-AF56-87ED-6711-D108CC127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456" y="3272791"/>
            <a:ext cx="1417354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E22DFB-8962-8F7F-B960-EABF36C29E97}"/>
              </a:ext>
            </a:extLst>
          </p:cNvPr>
          <p:cNvGrpSpPr/>
          <p:nvPr/>
        </p:nvGrpSpPr>
        <p:grpSpPr>
          <a:xfrm>
            <a:off x="5369215" y="2190750"/>
            <a:ext cx="874538" cy="1097280"/>
            <a:chOff x="5956210" y="2190750"/>
            <a:chExt cx="874538" cy="109728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272B5A0-4F83-4440-CC69-5EE9D8577B38}"/>
                </a:ext>
              </a:extLst>
            </p:cNvPr>
            <p:cNvSpPr/>
            <p:nvPr/>
          </p:nvSpPr>
          <p:spPr bwMode="auto">
            <a:xfrm>
              <a:off x="6225795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ED7FFEB-E837-9BE3-1FE0-548C538F9275}"/>
                </a:ext>
              </a:extLst>
            </p:cNvPr>
            <p:cNvSpPr/>
            <p:nvPr/>
          </p:nvSpPr>
          <p:spPr bwMode="auto">
            <a:xfrm>
              <a:off x="5956752" y="2190750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16</a:t>
              </a:r>
            </a:p>
          </p:txBody>
        </p:sp>
        <p:cxnSp>
          <p:nvCxnSpPr>
            <p:cNvPr id="72" name="AutoShape 14">
              <a:extLst>
                <a:ext uri="{FF2B5EF4-FFF2-40B4-BE49-F238E27FC236}">
                  <a16:creationId xmlns:a16="http://schemas.microsoft.com/office/drawing/2014/main" id="{0A1323D8-7F2C-B33F-2AF2-CEF45395BB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6185633" y="2642915"/>
              <a:ext cx="716280" cy="57395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" name="Highlight">
              <a:extLst>
                <a:ext uri="{FF2B5EF4-FFF2-40B4-BE49-F238E27FC236}">
                  <a16:creationId xmlns:a16="http://schemas.microsoft.com/office/drawing/2014/main" id="{5BC3C26D-765B-9EBE-96D3-5A7B69FE5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6210" y="2190750"/>
              <a:ext cx="345785" cy="365759"/>
            </a:xfrm>
            <a:prstGeom prst="roundRect">
              <a:avLst>
                <a:gd name="adj" fmla="val 4873"/>
              </a:avLst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FC243F8A-2706-602B-0F2C-943C32AE12D5}"/>
              </a:ext>
            </a:extLst>
          </p:cNvPr>
          <p:cNvSpPr txBox="1"/>
          <p:nvPr/>
        </p:nvSpPr>
        <p:spPr>
          <a:xfrm>
            <a:off x="4271932" y="1262956"/>
            <a:ext cx="3279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Want to create a key, pointer pair like this. But cannot insert it in the root node, which is full.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003707C-97FF-6607-149D-45583F24D703}"/>
              </a:ext>
            </a:extLst>
          </p:cNvPr>
          <p:cNvSpPr txBox="1"/>
          <p:nvPr/>
        </p:nvSpPr>
        <p:spPr>
          <a:xfrm>
            <a:off x="5793298" y="2250918"/>
            <a:ext cx="304273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C00000"/>
                </a:solidFill>
              </a:rPr>
              <a:t>Split the root. Grow the tree!</a:t>
            </a:r>
          </a:p>
        </p:txBody>
      </p:sp>
      <p:sp>
        <p:nvSpPr>
          <p:cNvPr id="5" name="Content Placeholder 28">
            <a:extLst>
              <a:ext uri="{FF2B5EF4-FFF2-40B4-BE49-F238E27FC236}">
                <a16:creationId xmlns:a16="http://schemas.microsoft.com/office/drawing/2014/main" id="{9D94F272-028D-8C63-A1FC-9F062823B280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Insert 17</a:t>
            </a:r>
          </a:p>
        </p:txBody>
      </p:sp>
      <p:sp>
        <p:nvSpPr>
          <p:cNvPr id="6" name="Content Placeholder 28">
            <a:extLst>
              <a:ext uri="{FF2B5EF4-FFF2-40B4-BE49-F238E27FC236}">
                <a16:creationId xmlns:a16="http://schemas.microsoft.com/office/drawing/2014/main" id="{6ACE9032-7E56-E08A-9EB1-FBBA6018D43D}"/>
              </a:ext>
            </a:extLst>
          </p:cNvPr>
          <p:cNvSpPr txBox="1">
            <a:spLocks/>
          </p:cNvSpPr>
          <p:nvPr/>
        </p:nvSpPr>
        <p:spPr>
          <a:xfrm>
            <a:off x="381000" y="1424939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16</a:t>
            </a:r>
          </a:p>
        </p:txBody>
      </p:sp>
    </p:spTree>
    <p:extLst>
      <p:ext uri="{BB962C8B-B14F-4D97-AF65-F5344CB8AC3E}">
        <p14:creationId xmlns:p14="http://schemas.microsoft.com/office/powerpoint/2010/main" val="302298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80" grpId="0"/>
      <p:bldP spid="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E5B00-7432-14C8-1B19-26AA18177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1508-C436-6DD7-BBCE-061833D55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B+TREE – INSERT EXAMPLE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D7F03B-28E2-38AA-E1C1-BE4ECED00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91" name="AutoShape 14">
            <a:extLst>
              <a:ext uri="{FF2B5EF4-FFF2-40B4-BE49-F238E27FC236}">
                <a16:creationId xmlns:a16="http://schemas.microsoft.com/office/drawing/2014/main" id="{6E90580F-21B5-3523-F674-41DE85F2D330}"/>
              </a:ext>
            </a:extLst>
          </p:cNvPr>
          <p:cNvCxnSpPr>
            <a:cxnSpLocks noChangeShapeType="1"/>
            <a:stCxn id="95" idx="2"/>
            <a:endCxn id="52" idx="0"/>
          </p:cNvCxnSpPr>
          <p:nvPr/>
        </p:nvCxnSpPr>
        <p:spPr bwMode="auto">
          <a:xfrm rot="5400000">
            <a:off x="1862377" y="1489148"/>
            <a:ext cx="716280" cy="285100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4" name="AutoShape 14">
            <a:extLst>
              <a:ext uri="{FF2B5EF4-FFF2-40B4-BE49-F238E27FC236}">
                <a16:creationId xmlns:a16="http://schemas.microsoft.com/office/drawing/2014/main" id="{710AF2A7-D28C-CA24-A645-8ABABF722104}"/>
              </a:ext>
            </a:extLst>
          </p:cNvPr>
          <p:cNvCxnSpPr>
            <a:cxnSpLocks noChangeShapeType="1"/>
            <a:stCxn id="96" idx="2"/>
            <a:endCxn id="43" idx="0"/>
          </p:cNvCxnSpPr>
          <p:nvPr/>
        </p:nvCxnSpPr>
        <p:spPr bwMode="auto">
          <a:xfrm rot="5400000">
            <a:off x="2869393" y="2158776"/>
            <a:ext cx="716280" cy="151174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" name="AutoShape 14">
            <a:extLst>
              <a:ext uri="{FF2B5EF4-FFF2-40B4-BE49-F238E27FC236}">
                <a16:creationId xmlns:a16="http://schemas.microsoft.com/office/drawing/2014/main" id="{D5D24F3D-949D-11DD-49DC-06FA3BD4FE06}"/>
              </a:ext>
            </a:extLst>
          </p:cNvPr>
          <p:cNvCxnSpPr>
            <a:cxnSpLocks noChangeShapeType="1"/>
            <a:stCxn id="98" idx="2"/>
            <a:endCxn id="33" idx="0"/>
          </p:cNvCxnSpPr>
          <p:nvPr/>
        </p:nvCxnSpPr>
        <p:spPr bwMode="auto">
          <a:xfrm rot="5400000">
            <a:off x="3792062" y="2744057"/>
            <a:ext cx="716280" cy="34118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AutoShape 14">
            <a:extLst>
              <a:ext uri="{FF2B5EF4-FFF2-40B4-BE49-F238E27FC236}">
                <a16:creationId xmlns:a16="http://schemas.microsoft.com/office/drawing/2014/main" id="{A05B07C9-2CA3-3017-DF55-C0D30C4ECD3A}"/>
              </a:ext>
            </a:extLst>
          </p:cNvPr>
          <p:cNvCxnSpPr>
            <a:cxnSpLocks noChangeShapeType="1"/>
            <a:stCxn id="102" idx="2"/>
            <a:endCxn id="11" idx="0"/>
          </p:cNvCxnSpPr>
          <p:nvPr/>
        </p:nvCxnSpPr>
        <p:spPr bwMode="auto">
          <a:xfrm rot="16200000" flipH="1">
            <a:off x="6234995" y="1317084"/>
            <a:ext cx="716280" cy="319513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AutoShape 14">
            <a:extLst>
              <a:ext uri="{FF2B5EF4-FFF2-40B4-BE49-F238E27FC236}">
                <a16:creationId xmlns:a16="http://schemas.microsoft.com/office/drawing/2014/main" id="{205845A3-1FAB-4C51-EAAA-4E74872644E3}"/>
              </a:ext>
            </a:extLst>
          </p:cNvPr>
          <p:cNvCxnSpPr>
            <a:cxnSpLocks noChangeShapeType="1"/>
            <a:stCxn id="100" idx="2"/>
            <a:endCxn id="22" idx="0"/>
          </p:cNvCxnSpPr>
          <p:nvPr/>
        </p:nvCxnSpPr>
        <p:spPr bwMode="auto">
          <a:xfrm rot="16200000" flipH="1">
            <a:off x="4630383" y="2584309"/>
            <a:ext cx="716280" cy="66068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B9B3FC9-86B4-44BB-AE17-5635FDF20BCA}"/>
              </a:ext>
            </a:extLst>
          </p:cNvPr>
          <p:cNvGrpSpPr/>
          <p:nvPr/>
        </p:nvGrpSpPr>
        <p:grpSpPr>
          <a:xfrm>
            <a:off x="7650988" y="3272790"/>
            <a:ext cx="1416812" cy="365760"/>
            <a:chOff x="7529945" y="3391574"/>
            <a:chExt cx="1416812" cy="3657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D0172C-15E3-95EA-3726-69C24433EB47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2796BD-04E7-6F5A-8729-C10C938A2D01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883189-8EF1-961C-1C86-D2EF161681F8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222290-2EB8-F183-1133-06CCC6FAAC1D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342D9C-491D-6BF6-0409-F39A0AC45826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F29833-9F99-D55B-4034-323BC6469C4F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FDF1604-78AF-2568-4816-F2B290CAE38C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D63595-CB35-572D-4248-90B49A665CE9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A5550B-F3E5-DDF8-5862-37A497B8DD7D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E48975-BC6B-0EA9-373C-9E0C34A82AAC}"/>
              </a:ext>
            </a:extLst>
          </p:cNvPr>
          <p:cNvGrpSpPr/>
          <p:nvPr/>
        </p:nvGrpSpPr>
        <p:grpSpPr>
          <a:xfrm>
            <a:off x="4610457" y="3272790"/>
            <a:ext cx="1416812" cy="365760"/>
            <a:chOff x="7529945" y="3391574"/>
            <a:chExt cx="1416812" cy="3657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016F861-D0BC-5A45-5682-B0FBC7A632C9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487CD55-59BA-EAE5-23A9-F62BC311DFD0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AE8040A-11EC-A439-10A3-C813081D6479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9A52D8-DCEA-96E2-184B-D990DB2ABABA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D1BC7D-9CD1-E7E3-5D7B-CEE8A6C90674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13D442-4831-0502-5206-EC42BEB7F2D9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730021-FD49-C153-4BE8-C8231CE718E6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DFF525C-CC4D-8F78-1072-6D849D12C58D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7F2EC4-021A-E859-D3DB-71A1D220A7B5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7850CA-B915-256D-488A-BA5FBCD2B239}"/>
              </a:ext>
            </a:extLst>
          </p:cNvPr>
          <p:cNvGrpSpPr/>
          <p:nvPr/>
        </p:nvGrpSpPr>
        <p:grpSpPr>
          <a:xfrm>
            <a:off x="3102507" y="3272790"/>
            <a:ext cx="1416812" cy="365760"/>
            <a:chOff x="7529945" y="3391574"/>
            <a:chExt cx="1416812" cy="3657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11A8A42-032C-3C41-3A9D-E07D4BF7080E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B3F035D-46CA-A24A-3870-132E8937404B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AF8671-FD76-9BED-8760-2D934977C49F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AC9D2A9-2503-301F-AC7F-5C7EF8881AD7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EDFFC0B-2DCA-10B0-08A3-1C17FE5542F5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26CECB8-7DF5-0B0C-1217-2EA172F6E7CC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9B701BF-3D6B-9E6F-E45C-15DAE5181871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79FDBC6-DDAB-4B03-1F6A-47313AE3768D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2DCFB16-06AB-3AFC-A526-4F6B7666B7AF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363678-7C7C-E54A-1C61-0586A8DF702C}"/>
              </a:ext>
            </a:extLst>
          </p:cNvPr>
          <p:cNvGrpSpPr/>
          <p:nvPr/>
        </p:nvGrpSpPr>
        <p:grpSpPr>
          <a:xfrm>
            <a:off x="1594557" y="3272790"/>
            <a:ext cx="1416812" cy="365760"/>
            <a:chOff x="7529945" y="3391574"/>
            <a:chExt cx="1416812" cy="3657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0D67E98-AE4F-E83B-74B8-EA8F54848085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C574E66-FF04-0BE1-098C-6D537D0621B1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0FC2556-E417-69AF-35D5-4A25888747DD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DB6B45F-D581-1B7B-CBDD-D850ED1C713B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8BCECF2-726F-5A2F-7D4D-458D56F16660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D423B57-F552-CAF5-9948-42E87D08582C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884C7CB-3677-339F-5F6A-787C80BDD895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6F4A2C2-91F0-A179-A4B6-39AD4236D9D8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21477CA-AF89-8FF1-290D-797A56AEAF6A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7DE785B-E09B-6694-DFA5-D6C56059D1FA}"/>
              </a:ext>
            </a:extLst>
          </p:cNvPr>
          <p:cNvGrpSpPr/>
          <p:nvPr/>
        </p:nvGrpSpPr>
        <p:grpSpPr>
          <a:xfrm>
            <a:off x="86607" y="3272790"/>
            <a:ext cx="1416812" cy="365760"/>
            <a:chOff x="7529945" y="3391574"/>
            <a:chExt cx="1416812" cy="3657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07B4BC9-FC02-1DDA-308D-7CFE2C6DBE0F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5D223B9-8530-535D-5D93-20817975B2C9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9EC73CC-B9F6-D1E5-2B0B-895558287936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0F80E28-5E5C-B810-0E6D-FE8463CBE4CA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61CEEB0-6759-F72E-A358-A9F9B740513A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55281E5-5989-5E93-3E73-1D17D69AD2B1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09EDD58-DDCB-934C-784C-D4A85AE2F848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3C4F5C1-843D-7C6E-FE9D-D24CB2CC670D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9F66A2B-66DA-75C3-0EF2-FF9D9691932B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74C36056-017F-A903-EC1D-FCB04E875C71}"/>
              </a:ext>
            </a:extLst>
          </p:cNvPr>
          <p:cNvSpPr/>
          <p:nvPr/>
        </p:nvSpPr>
        <p:spPr bwMode="auto">
          <a:xfrm>
            <a:off x="3680191" y="2190750"/>
            <a:ext cx="269043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rPr>
              <a:t>5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66345A-199E-3D0E-DF91-9CBB6711EB49}"/>
              </a:ext>
            </a:extLst>
          </p:cNvPr>
          <p:cNvSpPr/>
          <p:nvPr/>
        </p:nvSpPr>
        <p:spPr bwMode="auto">
          <a:xfrm>
            <a:off x="3612388" y="2190750"/>
            <a:ext cx="67261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endParaRPr lang="en-US" b="1" dirty="0">
              <a:solidFill>
                <a:srgbClr val="646464"/>
              </a:solidFill>
              <a:latin typeface="Inconsolata" panose="00000509000000000000" pitchFamily="49" charset="0"/>
              <a:ea typeface="Open Sans Extrabold" pitchFamily="34" charset="0"/>
              <a:cs typeface="Consolas" pitchFamily="49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A4ED43E-F8BF-15BA-E10C-1B660D0C86A6}"/>
              </a:ext>
            </a:extLst>
          </p:cNvPr>
          <p:cNvSpPr/>
          <p:nvPr/>
        </p:nvSpPr>
        <p:spPr bwMode="auto">
          <a:xfrm>
            <a:off x="3949776" y="2190750"/>
            <a:ext cx="67261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endParaRPr lang="en-US" b="1" dirty="0">
              <a:solidFill>
                <a:srgbClr val="646464"/>
              </a:solidFill>
              <a:latin typeface="Inconsolata" panose="00000509000000000000" pitchFamily="49" charset="0"/>
              <a:ea typeface="Open Sans Extrabold" pitchFamily="34" charset="0"/>
              <a:cs typeface="Consolas" pitchFamily="49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33EABC4-C3E9-5030-8919-F962E7F427BD}"/>
              </a:ext>
            </a:extLst>
          </p:cNvPr>
          <p:cNvSpPr/>
          <p:nvPr/>
        </p:nvSpPr>
        <p:spPr bwMode="auto">
          <a:xfrm>
            <a:off x="4017579" y="2190750"/>
            <a:ext cx="269043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rPr>
              <a:t>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06AA21-4CB3-FABA-2569-19152C13F76D}"/>
              </a:ext>
            </a:extLst>
          </p:cNvPr>
          <p:cNvGrpSpPr/>
          <p:nvPr/>
        </p:nvGrpSpPr>
        <p:grpSpPr>
          <a:xfrm>
            <a:off x="4287164" y="2190750"/>
            <a:ext cx="404649" cy="365760"/>
            <a:chOff x="4287164" y="2190750"/>
            <a:chExt cx="404649" cy="365760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02A9DDD-0DA5-8B05-2594-200ADA4619A1}"/>
                </a:ext>
              </a:extLst>
            </p:cNvPr>
            <p:cNvSpPr/>
            <p:nvPr/>
          </p:nvSpPr>
          <p:spPr bwMode="auto">
            <a:xfrm>
              <a:off x="4287164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1C30767-5285-8AB8-D118-846299E30028}"/>
                </a:ext>
              </a:extLst>
            </p:cNvPr>
            <p:cNvSpPr/>
            <p:nvPr/>
          </p:nvSpPr>
          <p:spPr bwMode="auto">
            <a:xfrm>
              <a:off x="4354967" y="2190750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10673BF-9808-17D6-BF4C-2223B8160D44}"/>
                </a:ext>
              </a:extLst>
            </p:cNvPr>
            <p:cNvSpPr/>
            <p:nvPr/>
          </p:nvSpPr>
          <p:spPr bwMode="auto">
            <a:xfrm>
              <a:off x="4624552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0F66223-E205-F999-DBF9-A6F4ADB2A4F1}"/>
              </a:ext>
            </a:extLst>
          </p:cNvPr>
          <p:cNvSpPr/>
          <p:nvPr/>
        </p:nvSpPr>
        <p:spPr bwMode="auto">
          <a:xfrm>
            <a:off x="4692355" y="2190750"/>
            <a:ext cx="269043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rPr>
              <a:t>19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DB18ECC-C6AD-0DDF-6774-7EDC4F774776}"/>
              </a:ext>
            </a:extLst>
          </p:cNvPr>
          <p:cNvSpPr/>
          <p:nvPr/>
        </p:nvSpPr>
        <p:spPr bwMode="auto">
          <a:xfrm>
            <a:off x="4961939" y="2190750"/>
            <a:ext cx="67261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endParaRPr lang="en-US" b="1" dirty="0">
              <a:solidFill>
                <a:srgbClr val="646464"/>
              </a:solidFill>
              <a:latin typeface="Inconsolata" panose="00000509000000000000" pitchFamily="49" charset="0"/>
              <a:ea typeface="Open Sans Extrabold" pitchFamily="34" charset="0"/>
              <a:cs typeface="Consolas" pitchFamily="49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AED098-A6F8-2564-4FC7-E28F6F51AD44}"/>
              </a:ext>
            </a:extLst>
          </p:cNvPr>
          <p:cNvGrpSpPr/>
          <p:nvPr/>
        </p:nvGrpSpPr>
        <p:grpSpPr>
          <a:xfrm>
            <a:off x="6126988" y="3272790"/>
            <a:ext cx="1416812" cy="365760"/>
            <a:chOff x="7529945" y="3391574"/>
            <a:chExt cx="1416812" cy="36576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B741A9-A559-0476-9590-DCB41F7E4425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16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019C36A-ACE3-CE5C-48CF-A298AC19789E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E8E426B-2614-93A1-E8A2-724EB69B8C77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B57FF40-6B5C-2491-48D6-C6823F777D55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AA58725-432D-A443-546B-07E11E283BA5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21FDC07-BAC0-D96E-D647-F5819CC7FC05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95A2EC2-1346-29EA-14C8-2284E3C609EE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1D9C4B9-830B-717E-9CEC-5FD91A36C4A2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85BFF2E-95C6-F2EA-E56A-2C7E07D37B6D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78" name="Highlight">
            <a:extLst>
              <a:ext uri="{FF2B5EF4-FFF2-40B4-BE49-F238E27FC236}">
                <a16:creationId xmlns:a16="http://schemas.microsoft.com/office/drawing/2014/main" id="{08D063A5-F378-DB93-3EA6-22F8F10A4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456" y="3272791"/>
            <a:ext cx="1417354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C50729E-374E-6CD7-56E8-F054B7052A5D}"/>
              </a:ext>
            </a:extLst>
          </p:cNvPr>
          <p:cNvGrpSpPr/>
          <p:nvPr/>
        </p:nvGrpSpPr>
        <p:grpSpPr>
          <a:xfrm>
            <a:off x="5369215" y="2190750"/>
            <a:ext cx="874538" cy="1097280"/>
            <a:chOff x="5956210" y="2190750"/>
            <a:chExt cx="874538" cy="109728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26CF314-1920-358B-0E31-51B2F8899A6C}"/>
                </a:ext>
              </a:extLst>
            </p:cNvPr>
            <p:cNvSpPr/>
            <p:nvPr/>
          </p:nvSpPr>
          <p:spPr bwMode="auto">
            <a:xfrm>
              <a:off x="6225795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053FEFA-9448-103B-A44C-FE1A730E86E3}"/>
                </a:ext>
              </a:extLst>
            </p:cNvPr>
            <p:cNvSpPr/>
            <p:nvPr/>
          </p:nvSpPr>
          <p:spPr bwMode="auto">
            <a:xfrm>
              <a:off x="5956752" y="2190750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16</a:t>
              </a:r>
            </a:p>
          </p:txBody>
        </p:sp>
        <p:cxnSp>
          <p:nvCxnSpPr>
            <p:cNvPr id="72" name="AutoShape 14">
              <a:extLst>
                <a:ext uri="{FF2B5EF4-FFF2-40B4-BE49-F238E27FC236}">
                  <a16:creationId xmlns:a16="http://schemas.microsoft.com/office/drawing/2014/main" id="{E1B8985F-0403-AE24-392B-EE2039B651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6185633" y="2642915"/>
              <a:ext cx="716280" cy="57395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" name="Highlight">
              <a:extLst>
                <a:ext uri="{FF2B5EF4-FFF2-40B4-BE49-F238E27FC236}">
                  <a16:creationId xmlns:a16="http://schemas.microsoft.com/office/drawing/2014/main" id="{4CEBCF5D-9D58-94E7-AB0C-C036395AE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6210" y="2190750"/>
              <a:ext cx="345785" cy="365759"/>
            </a:xfrm>
            <a:prstGeom prst="roundRect">
              <a:avLst>
                <a:gd name="adj" fmla="val 4873"/>
              </a:avLst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25EE424C-DC2C-A9B0-827E-79B6D635157F}"/>
              </a:ext>
            </a:extLst>
          </p:cNvPr>
          <p:cNvSpPr txBox="1"/>
          <p:nvPr/>
        </p:nvSpPr>
        <p:spPr>
          <a:xfrm>
            <a:off x="5793298" y="2250918"/>
            <a:ext cx="3042731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solidFill>
                  <a:srgbClr val="C00000"/>
                </a:solidFill>
              </a:rPr>
              <a:t>Split the root. Grow the tree!</a:t>
            </a:r>
          </a:p>
        </p:txBody>
      </p:sp>
      <p:sp>
        <p:nvSpPr>
          <p:cNvPr id="6" name="Content Placeholder 28">
            <a:extLst>
              <a:ext uri="{FF2B5EF4-FFF2-40B4-BE49-F238E27FC236}">
                <a16:creationId xmlns:a16="http://schemas.microsoft.com/office/drawing/2014/main" id="{D2B72465-2A56-F930-66C0-4FBD5CAC0E01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Insert 17</a:t>
            </a:r>
          </a:p>
        </p:txBody>
      </p:sp>
      <p:sp>
        <p:nvSpPr>
          <p:cNvPr id="225" name="Content Placeholder 28">
            <a:extLst>
              <a:ext uri="{FF2B5EF4-FFF2-40B4-BE49-F238E27FC236}">
                <a16:creationId xmlns:a16="http://schemas.microsoft.com/office/drawing/2014/main" id="{55B7902C-9D56-D8F3-F4BC-95B8A18B7C45}"/>
              </a:ext>
            </a:extLst>
          </p:cNvPr>
          <p:cNvSpPr txBox="1">
            <a:spLocks/>
          </p:cNvSpPr>
          <p:nvPr/>
        </p:nvSpPr>
        <p:spPr>
          <a:xfrm>
            <a:off x="381000" y="1424939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16</a:t>
            </a:r>
          </a:p>
        </p:txBody>
      </p:sp>
    </p:spTree>
    <p:extLst>
      <p:ext uri="{BB962C8B-B14F-4D97-AF65-F5344CB8AC3E}">
        <p14:creationId xmlns:p14="http://schemas.microsoft.com/office/powerpoint/2010/main" val="414433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46914E-7 L 0.00018 -0.183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C75A9-F780-2A15-FE7C-1933EF7D7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2568-3962-3DBA-8F47-5E1E6954B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B+TREE – INSERT EXAMPLE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D43E9-499C-9079-5275-6708CFBAF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91" name="AutoShape 14">
            <a:extLst>
              <a:ext uri="{FF2B5EF4-FFF2-40B4-BE49-F238E27FC236}">
                <a16:creationId xmlns:a16="http://schemas.microsoft.com/office/drawing/2014/main" id="{6379112A-E354-4711-8DE1-56D2AC0EEF12}"/>
              </a:ext>
            </a:extLst>
          </p:cNvPr>
          <p:cNvCxnSpPr>
            <a:cxnSpLocks noChangeShapeType="1"/>
            <a:stCxn id="95" idx="2"/>
            <a:endCxn id="52" idx="0"/>
          </p:cNvCxnSpPr>
          <p:nvPr/>
        </p:nvCxnSpPr>
        <p:spPr bwMode="auto">
          <a:xfrm rot="5400000">
            <a:off x="1862377" y="1489148"/>
            <a:ext cx="716280" cy="285100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4" name="AutoShape 14">
            <a:extLst>
              <a:ext uri="{FF2B5EF4-FFF2-40B4-BE49-F238E27FC236}">
                <a16:creationId xmlns:a16="http://schemas.microsoft.com/office/drawing/2014/main" id="{629859A1-3B26-0C19-507F-3008234C85CA}"/>
              </a:ext>
            </a:extLst>
          </p:cNvPr>
          <p:cNvCxnSpPr>
            <a:cxnSpLocks noChangeShapeType="1"/>
            <a:stCxn id="96" idx="2"/>
            <a:endCxn id="43" idx="0"/>
          </p:cNvCxnSpPr>
          <p:nvPr/>
        </p:nvCxnSpPr>
        <p:spPr bwMode="auto">
          <a:xfrm rot="5400000">
            <a:off x="2869393" y="2158776"/>
            <a:ext cx="716280" cy="151174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" name="AutoShape 14">
            <a:extLst>
              <a:ext uri="{FF2B5EF4-FFF2-40B4-BE49-F238E27FC236}">
                <a16:creationId xmlns:a16="http://schemas.microsoft.com/office/drawing/2014/main" id="{5C166541-B26D-513F-2F73-BCA5DC5FA43D}"/>
              </a:ext>
            </a:extLst>
          </p:cNvPr>
          <p:cNvCxnSpPr>
            <a:cxnSpLocks noChangeShapeType="1"/>
            <a:stCxn id="98" idx="2"/>
            <a:endCxn id="33" idx="0"/>
          </p:cNvCxnSpPr>
          <p:nvPr/>
        </p:nvCxnSpPr>
        <p:spPr bwMode="auto">
          <a:xfrm rot="5400000">
            <a:off x="3792062" y="2744057"/>
            <a:ext cx="716280" cy="34118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AutoShape 14">
            <a:extLst>
              <a:ext uri="{FF2B5EF4-FFF2-40B4-BE49-F238E27FC236}">
                <a16:creationId xmlns:a16="http://schemas.microsoft.com/office/drawing/2014/main" id="{49462205-75A4-1BCC-1D47-77A9841F67F4}"/>
              </a:ext>
            </a:extLst>
          </p:cNvPr>
          <p:cNvCxnSpPr>
            <a:cxnSpLocks noChangeShapeType="1"/>
            <a:stCxn id="102" idx="2"/>
            <a:endCxn id="11" idx="0"/>
          </p:cNvCxnSpPr>
          <p:nvPr/>
        </p:nvCxnSpPr>
        <p:spPr bwMode="auto">
          <a:xfrm rot="16200000" flipH="1">
            <a:off x="6234995" y="1317084"/>
            <a:ext cx="716280" cy="319513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AutoShape 14">
            <a:extLst>
              <a:ext uri="{FF2B5EF4-FFF2-40B4-BE49-F238E27FC236}">
                <a16:creationId xmlns:a16="http://schemas.microsoft.com/office/drawing/2014/main" id="{5C750045-0B28-D5B3-83BD-7B4928C33DD2}"/>
              </a:ext>
            </a:extLst>
          </p:cNvPr>
          <p:cNvCxnSpPr>
            <a:cxnSpLocks noChangeShapeType="1"/>
            <a:stCxn id="100" idx="2"/>
            <a:endCxn id="22" idx="0"/>
          </p:cNvCxnSpPr>
          <p:nvPr/>
        </p:nvCxnSpPr>
        <p:spPr bwMode="auto">
          <a:xfrm rot="16200000" flipH="1">
            <a:off x="4630383" y="2584309"/>
            <a:ext cx="716280" cy="66068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6BB6610-515F-98A0-1277-9E0890A26947}"/>
              </a:ext>
            </a:extLst>
          </p:cNvPr>
          <p:cNvGrpSpPr/>
          <p:nvPr/>
        </p:nvGrpSpPr>
        <p:grpSpPr>
          <a:xfrm>
            <a:off x="7650988" y="3272790"/>
            <a:ext cx="1416812" cy="365760"/>
            <a:chOff x="7529945" y="3391574"/>
            <a:chExt cx="1416812" cy="3657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D540E5-3DC1-7F78-AFDB-4C6200A726BA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82853D-6934-610E-663B-EFF182C913D6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67D9FE-BE37-519D-4C05-AD88B3720969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B05186-9C23-F5A7-9BF7-6D76076623E6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5FFDC7-C058-B80A-96F8-2CF5B504F62C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2598B7-6B80-137D-53AD-43297AC4253D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D172D5-80A9-81CB-F8D5-16BDD764685C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A2FA0B-9F14-01F8-4B05-F8C42D9732BF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FDEEDA-F560-F26B-8A9C-327AC9CA0CDB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249C17-A308-8703-A1D2-AE132EDD2ABD}"/>
              </a:ext>
            </a:extLst>
          </p:cNvPr>
          <p:cNvGrpSpPr/>
          <p:nvPr/>
        </p:nvGrpSpPr>
        <p:grpSpPr>
          <a:xfrm>
            <a:off x="4610457" y="3272790"/>
            <a:ext cx="1416812" cy="365760"/>
            <a:chOff x="7529945" y="3391574"/>
            <a:chExt cx="1416812" cy="3657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DC5408-AFCD-D740-22ED-A228982803C9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B255362-FEAA-A15C-C6BE-832206C7F697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B0E0E8-0859-AFB9-D1BB-373B1B0BC5DF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5166A6-805D-76C0-5383-CCA18426EC63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E28805-AC9B-CAE9-8365-32579C5A6FF6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8EDCA4-C5F0-EF2F-1A7A-2F79076B23F9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31A7206-9EB7-3AFF-005B-9929856C83E9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CA82BC-1A0A-957C-214A-E94508C54751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33A4605-6E6B-9000-23C6-FD32BD5B1008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0257E6-9B0C-0A2D-2CB5-842F973FC45C}"/>
              </a:ext>
            </a:extLst>
          </p:cNvPr>
          <p:cNvGrpSpPr/>
          <p:nvPr/>
        </p:nvGrpSpPr>
        <p:grpSpPr>
          <a:xfrm>
            <a:off x="3102507" y="3272790"/>
            <a:ext cx="1416812" cy="365760"/>
            <a:chOff x="7529945" y="3391574"/>
            <a:chExt cx="1416812" cy="3657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C73502A-B564-240F-0A6A-07C760ECF4C1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96451E2-B3DC-15FD-A3C3-6DB534BC4F72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09A5B3F-AA95-3408-92FF-BFB84F4A27B8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00AE564-1A73-6616-D8B2-07586E571D52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AB8D39-2D59-211F-2559-BBAB66BBE3AD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50A2168-AABE-FBA6-50E4-E37AF618D6E4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50A16AD-E8C1-B6BB-ABCD-1F3DAB69362F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53263A9-D217-FDB1-9817-A77AA52FCAC2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A8851C-9DD2-F2E4-2F1F-CAC2DEB1EEA1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A72A33-879D-AFCB-49B4-D2897D358578}"/>
              </a:ext>
            </a:extLst>
          </p:cNvPr>
          <p:cNvGrpSpPr/>
          <p:nvPr/>
        </p:nvGrpSpPr>
        <p:grpSpPr>
          <a:xfrm>
            <a:off x="1594557" y="3272790"/>
            <a:ext cx="1416812" cy="365760"/>
            <a:chOff x="7529945" y="3391574"/>
            <a:chExt cx="1416812" cy="3657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2D55C8F-E50F-B9E5-0D66-A315660EE5D7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1D8719-EAC1-8BA6-412F-B9E0450949F5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2DC2282-9221-1E2D-8328-26BB0168C24A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329B75B-C8F3-D597-4D11-078ED02FD6F9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8E47D55-6147-F58D-B8E3-783D4C282E29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85657E0-B987-DFD5-D857-8DFD27140B74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CE40A9B-7BB4-34FA-8800-EEB95EEE2132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F48DB9F-D2F3-4223-0C56-FCE85AD01A44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D15386C-503D-1ACC-4268-28664F6710C9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A935FDB-2F2C-C65F-B51A-12781568F97B}"/>
              </a:ext>
            </a:extLst>
          </p:cNvPr>
          <p:cNvGrpSpPr/>
          <p:nvPr/>
        </p:nvGrpSpPr>
        <p:grpSpPr>
          <a:xfrm>
            <a:off x="86607" y="3272790"/>
            <a:ext cx="1416812" cy="365760"/>
            <a:chOff x="7529945" y="3391574"/>
            <a:chExt cx="1416812" cy="3657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5DF4B67-CB0A-74D5-6D7F-14F93722E384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4493C7F-AE4A-81B4-705C-A6F6C904EBDA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A96FB2E-A78B-319C-4858-B5B7FAE525AD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FE1B14D-BF41-51FC-5D43-43B70C4090CC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8CE7078-0E5C-23BC-2C8A-FCFFBBBB744D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8BBC479-85E9-5F72-ED56-BC49033A438C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1CD66F2-6C4D-4AAC-8F9A-D3770776D100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3137232-E661-6A5B-F875-3C29329D03AE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87A7920-99C1-079C-0532-4A2D8D25E11D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7C26F77-AA2F-05B4-3CDD-9B03DF09312C}"/>
              </a:ext>
            </a:extLst>
          </p:cNvPr>
          <p:cNvGrpSpPr/>
          <p:nvPr/>
        </p:nvGrpSpPr>
        <p:grpSpPr>
          <a:xfrm>
            <a:off x="3612388" y="2190750"/>
            <a:ext cx="1416812" cy="365760"/>
            <a:chOff x="3612388" y="2190750"/>
            <a:chExt cx="1416812" cy="36576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3074128-AA1B-3639-1901-FA747A36054A}"/>
                </a:ext>
              </a:extLst>
            </p:cNvPr>
            <p:cNvSpPr/>
            <p:nvPr/>
          </p:nvSpPr>
          <p:spPr bwMode="auto">
            <a:xfrm>
              <a:off x="3680191" y="2190750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9BA11AA-037D-35F1-AF2E-D7BDA23B99DA}"/>
                </a:ext>
              </a:extLst>
            </p:cNvPr>
            <p:cNvSpPr/>
            <p:nvPr/>
          </p:nvSpPr>
          <p:spPr bwMode="auto">
            <a:xfrm>
              <a:off x="3612388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29974C9-70D7-88D3-8951-A38D07AC6198}"/>
                </a:ext>
              </a:extLst>
            </p:cNvPr>
            <p:cNvSpPr/>
            <p:nvPr/>
          </p:nvSpPr>
          <p:spPr bwMode="auto">
            <a:xfrm>
              <a:off x="3949776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52EB294-AE20-6D78-E253-5AE3108B3094}"/>
                </a:ext>
              </a:extLst>
            </p:cNvPr>
            <p:cNvSpPr/>
            <p:nvPr/>
          </p:nvSpPr>
          <p:spPr bwMode="auto">
            <a:xfrm>
              <a:off x="4017579" y="2190750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EC17705-43A9-5918-6D2A-A019F1033C2A}"/>
                </a:ext>
              </a:extLst>
            </p:cNvPr>
            <p:cNvSpPr/>
            <p:nvPr/>
          </p:nvSpPr>
          <p:spPr bwMode="auto">
            <a:xfrm>
              <a:off x="4287164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6D161CF-BD02-6F87-67D3-A4C4447D0344}"/>
                </a:ext>
              </a:extLst>
            </p:cNvPr>
            <p:cNvSpPr/>
            <p:nvPr/>
          </p:nvSpPr>
          <p:spPr bwMode="auto">
            <a:xfrm>
              <a:off x="4354967" y="2190750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16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056E5F5-682B-8ED9-0FDF-A0190DE421D2}"/>
                </a:ext>
              </a:extLst>
            </p:cNvPr>
            <p:cNvSpPr/>
            <p:nvPr/>
          </p:nvSpPr>
          <p:spPr bwMode="auto">
            <a:xfrm>
              <a:off x="4624552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35102DA-3805-4885-2E8E-E32FA8E2AD47}"/>
                </a:ext>
              </a:extLst>
            </p:cNvPr>
            <p:cNvSpPr/>
            <p:nvPr/>
          </p:nvSpPr>
          <p:spPr bwMode="auto">
            <a:xfrm>
              <a:off x="4692355" y="2190750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19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79AB8FA-EFE1-2781-4C0B-DEF5412C58F0}"/>
                </a:ext>
              </a:extLst>
            </p:cNvPr>
            <p:cNvSpPr/>
            <p:nvPr/>
          </p:nvSpPr>
          <p:spPr bwMode="auto">
            <a:xfrm>
              <a:off x="4961939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E31AA09-3C21-A7FE-238F-0F207E8940A7}"/>
              </a:ext>
            </a:extLst>
          </p:cNvPr>
          <p:cNvGrpSpPr/>
          <p:nvPr/>
        </p:nvGrpSpPr>
        <p:grpSpPr>
          <a:xfrm>
            <a:off x="6126988" y="3272790"/>
            <a:ext cx="1416812" cy="365760"/>
            <a:chOff x="7529945" y="3391574"/>
            <a:chExt cx="1416812" cy="36576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7355EE1-341B-7D6E-F3EC-2BE5FE7B971E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16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AEC9EA2-FDF6-32FD-0CE7-17192B194D74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9DBBBC1-0C74-B73D-5C2D-9ABA84421FAD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ABD5D03-B305-C8CD-A850-75861295AA84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9DBBE51-3676-6245-6CF4-0C01740441DB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E346EE5-8B0C-BB98-75D3-1D6F2E7F29AF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25B3725-9FA6-4EDD-4DAD-713DB774E370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CE7FC55-4B8F-5A6D-B39A-7F6D175D6983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BBCE386-EC0B-A48B-596A-064A67E91A17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E8D7717-9DEB-D0F2-718B-BC8E0BB61A27}"/>
              </a:ext>
            </a:extLst>
          </p:cNvPr>
          <p:cNvGrpSpPr/>
          <p:nvPr/>
        </p:nvGrpSpPr>
        <p:grpSpPr>
          <a:xfrm>
            <a:off x="4278733" y="1254300"/>
            <a:ext cx="1416812" cy="365760"/>
            <a:chOff x="7529945" y="3391574"/>
            <a:chExt cx="1416812" cy="36576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07F1446-0E4D-0682-A0B4-340DDD4653CB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9380CFD-8C2A-9988-A1F7-31A0B1E42205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D4B495C-5B58-3964-EBBD-4A16DB310A80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3CB44FB-3BCB-7168-7189-F4CF99CE396C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380797F-5425-C4A0-7CF5-9EA0462EC899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9CAC1FC-0166-71BC-81C3-DBCF4CC714C4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D16A72D-260E-0988-E048-6B0F8F29DF7B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980C18F-6846-7E27-2891-4A2E3A0497E4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8A77253-219E-7B95-351D-96FEF89D4377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E3B872F-3DBF-A578-3E2E-0BA68C2AE401}"/>
              </a:ext>
            </a:extLst>
          </p:cNvPr>
          <p:cNvSpPr txBox="1"/>
          <p:nvPr/>
        </p:nvSpPr>
        <p:spPr>
          <a:xfrm>
            <a:off x="5029200" y="2038350"/>
            <a:ext cx="4233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Next, need to split the “old” root, then point to the split nodes from the new root.</a:t>
            </a:r>
          </a:p>
        </p:txBody>
      </p:sp>
      <p:sp>
        <p:nvSpPr>
          <p:cNvPr id="5" name="Content Placeholder 28">
            <a:extLst>
              <a:ext uri="{FF2B5EF4-FFF2-40B4-BE49-F238E27FC236}">
                <a16:creationId xmlns:a16="http://schemas.microsoft.com/office/drawing/2014/main" id="{FA18D442-3387-23C1-E298-260084DE5614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Insert 17</a:t>
            </a:r>
          </a:p>
        </p:txBody>
      </p:sp>
      <p:sp>
        <p:nvSpPr>
          <p:cNvPr id="225" name="Content Placeholder 28">
            <a:extLst>
              <a:ext uri="{FF2B5EF4-FFF2-40B4-BE49-F238E27FC236}">
                <a16:creationId xmlns:a16="http://schemas.microsoft.com/office/drawing/2014/main" id="{E297F04E-8A61-25E6-C7DB-D71D5D10B714}"/>
              </a:ext>
            </a:extLst>
          </p:cNvPr>
          <p:cNvSpPr txBox="1">
            <a:spLocks/>
          </p:cNvSpPr>
          <p:nvPr/>
        </p:nvSpPr>
        <p:spPr>
          <a:xfrm>
            <a:off x="381000" y="1424939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16</a:t>
            </a:r>
          </a:p>
        </p:txBody>
      </p:sp>
    </p:spTree>
    <p:extLst>
      <p:ext uri="{BB962C8B-B14F-4D97-AF65-F5344CB8AC3E}">
        <p14:creationId xmlns:p14="http://schemas.microsoft.com/office/powerpoint/2010/main" val="257077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9E1B4-ED25-ED47-C3C3-ED95CE437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EA1E-74C9-4827-43B4-8437EA7BA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B+TREE – INSERT EXAMPLE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5296DF-5139-D9AC-75AA-B534C4E39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91" name="AutoShape 14">
            <a:extLst>
              <a:ext uri="{FF2B5EF4-FFF2-40B4-BE49-F238E27FC236}">
                <a16:creationId xmlns:a16="http://schemas.microsoft.com/office/drawing/2014/main" id="{E73C061C-84FE-0139-2664-32E1B050C74B}"/>
              </a:ext>
            </a:extLst>
          </p:cNvPr>
          <p:cNvCxnSpPr>
            <a:cxnSpLocks noChangeShapeType="1"/>
            <a:stCxn id="95" idx="2"/>
            <a:endCxn id="52" idx="0"/>
          </p:cNvCxnSpPr>
          <p:nvPr/>
        </p:nvCxnSpPr>
        <p:spPr bwMode="auto">
          <a:xfrm rot="5400000">
            <a:off x="860750" y="2471722"/>
            <a:ext cx="735332" cy="86680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4" name="AutoShape 14">
            <a:extLst>
              <a:ext uri="{FF2B5EF4-FFF2-40B4-BE49-F238E27FC236}">
                <a16:creationId xmlns:a16="http://schemas.microsoft.com/office/drawing/2014/main" id="{78110B01-9BF3-3ADF-60EF-8C8C339461DE}"/>
              </a:ext>
            </a:extLst>
          </p:cNvPr>
          <p:cNvCxnSpPr>
            <a:cxnSpLocks noChangeShapeType="1"/>
            <a:stCxn id="96" idx="2"/>
            <a:endCxn id="43" idx="0"/>
          </p:cNvCxnSpPr>
          <p:nvPr/>
        </p:nvCxnSpPr>
        <p:spPr bwMode="auto">
          <a:xfrm rot="16200000" flipH="1">
            <a:off x="1867766" y="2668898"/>
            <a:ext cx="735332" cy="47245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" name="AutoShape 14">
            <a:extLst>
              <a:ext uri="{FF2B5EF4-FFF2-40B4-BE49-F238E27FC236}">
                <a16:creationId xmlns:a16="http://schemas.microsoft.com/office/drawing/2014/main" id="{F6B319A6-CA65-2D72-6334-5988BC5BDB7F}"/>
              </a:ext>
            </a:extLst>
          </p:cNvPr>
          <p:cNvCxnSpPr>
            <a:cxnSpLocks noChangeShapeType="1"/>
            <a:stCxn id="98" idx="2"/>
            <a:endCxn id="33" idx="0"/>
          </p:cNvCxnSpPr>
          <p:nvPr/>
        </p:nvCxnSpPr>
        <p:spPr bwMode="auto">
          <a:xfrm rot="16200000" flipH="1">
            <a:off x="2790435" y="2083617"/>
            <a:ext cx="735332" cy="164301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AutoShape 14">
            <a:extLst>
              <a:ext uri="{FF2B5EF4-FFF2-40B4-BE49-F238E27FC236}">
                <a16:creationId xmlns:a16="http://schemas.microsoft.com/office/drawing/2014/main" id="{61DE74CE-5003-309F-7F6A-F072BCB0485E}"/>
              </a:ext>
            </a:extLst>
          </p:cNvPr>
          <p:cNvCxnSpPr>
            <a:cxnSpLocks noChangeShapeType="1"/>
            <a:stCxn id="76" idx="2"/>
            <a:endCxn id="11" idx="0"/>
          </p:cNvCxnSpPr>
          <p:nvPr/>
        </p:nvCxnSpPr>
        <p:spPr bwMode="auto">
          <a:xfrm rot="16200000" flipH="1">
            <a:off x="7154907" y="2236996"/>
            <a:ext cx="716282" cy="135530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AutoShape 14">
            <a:extLst>
              <a:ext uri="{FF2B5EF4-FFF2-40B4-BE49-F238E27FC236}">
                <a16:creationId xmlns:a16="http://schemas.microsoft.com/office/drawing/2014/main" id="{B4F8D30C-BE8B-EAC3-0188-72538EF29941}"/>
              </a:ext>
            </a:extLst>
          </p:cNvPr>
          <p:cNvCxnSpPr>
            <a:cxnSpLocks noChangeShapeType="1"/>
            <a:stCxn id="71" idx="2"/>
            <a:endCxn id="22" idx="0"/>
          </p:cNvCxnSpPr>
          <p:nvPr/>
        </p:nvCxnSpPr>
        <p:spPr bwMode="auto">
          <a:xfrm rot="5400000">
            <a:off x="5381601" y="2493772"/>
            <a:ext cx="716282" cy="84175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3518125-BAED-1250-EACB-9EC185A7D63C}"/>
              </a:ext>
            </a:extLst>
          </p:cNvPr>
          <p:cNvGrpSpPr/>
          <p:nvPr/>
        </p:nvGrpSpPr>
        <p:grpSpPr>
          <a:xfrm>
            <a:off x="7650988" y="3272790"/>
            <a:ext cx="1416812" cy="365760"/>
            <a:chOff x="7529945" y="3391574"/>
            <a:chExt cx="1416812" cy="3657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BC45BA-E1FD-E6F5-5151-18F14271D2D8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E81591F-5989-EA30-D814-090FA1B2AB4D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15A7B1-E881-BBE4-BE8E-BA1BD7C013DE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C8EF06-C254-1A0B-511D-6DF6413CC8AC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F451F0-25E8-F97F-9DAC-3817DE483EE9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DCEB69-F74F-A756-8EA4-2016C24DA528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FEEEE4-39B7-732C-0CDA-C00A3914DE4E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CD6B59-70AA-D6B6-4E14-8B8B2A7EDA75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CB9680-1937-6500-50AC-6BBC01DF3366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D3CFEA-9372-6932-89B3-35E9C4A9440B}"/>
              </a:ext>
            </a:extLst>
          </p:cNvPr>
          <p:cNvGrpSpPr/>
          <p:nvPr/>
        </p:nvGrpSpPr>
        <p:grpSpPr>
          <a:xfrm>
            <a:off x="4610457" y="3272790"/>
            <a:ext cx="1416812" cy="365760"/>
            <a:chOff x="7529945" y="3391574"/>
            <a:chExt cx="1416812" cy="3657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C29D8A-EDB4-0FD3-83DE-EF388A4FA0DE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70A842D-E970-2731-AB3B-5A6D71CF0568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C3D60C-B431-5E29-B287-4E5DD64F4558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91D111-DAC6-D8A9-6315-DBF69E0A4E81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D376A8-D50B-422D-C5EF-CFAFC53CCB3B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E29A64-0683-21B2-699B-DDA991B47D09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36E0AE-DF25-6E1F-1F15-F60F0E95E38F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4742894-F204-3415-5138-6300B2676DCB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5D57630-21E0-4974-5A79-1A63B6ED8E81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1A086D-E9E5-09A2-91CB-141273A0927D}"/>
              </a:ext>
            </a:extLst>
          </p:cNvPr>
          <p:cNvGrpSpPr/>
          <p:nvPr/>
        </p:nvGrpSpPr>
        <p:grpSpPr>
          <a:xfrm>
            <a:off x="3102507" y="3272790"/>
            <a:ext cx="1416812" cy="365760"/>
            <a:chOff x="7529945" y="3391574"/>
            <a:chExt cx="1416812" cy="3657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63722F-365C-49B1-8369-AE8242BDFA06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78E0C2-8263-D377-0BB7-E93133E95F82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9954273-E215-BD5F-5C01-3D07AE60FE80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6129EAE-BF09-C5DD-F228-AC2E02339162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2AF929-55DF-F218-09E2-F70AD8CFD13A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01BB943-CDBC-CCCB-A6F0-FC114FBFF358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F503ADC-D14D-6700-EFF8-801CBDB9777F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FA934D0-DC35-E37A-67BE-91DD222B0736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1FF3B5-5CEC-3750-3D2F-6B4C1C4DB6BE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E5C61D-3246-D790-7236-40ED8340AC35}"/>
              </a:ext>
            </a:extLst>
          </p:cNvPr>
          <p:cNvGrpSpPr/>
          <p:nvPr/>
        </p:nvGrpSpPr>
        <p:grpSpPr>
          <a:xfrm>
            <a:off x="1594557" y="3272790"/>
            <a:ext cx="1416812" cy="365760"/>
            <a:chOff x="7529945" y="3391574"/>
            <a:chExt cx="1416812" cy="3657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858AD05-8350-C907-FCF5-339791557C21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2BCB822-6B0B-6FD3-8D12-A8F8FD4613B7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CD9321D-A38E-0491-B545-66A551670D1B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EDBCFDE-0509-90A6-BE8A-016A57AED50F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A2835D8-E594-5843-8628-9D801D4385C9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C3E8AFE-98E0-2180-2244-8EFBADE7CDBF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5187131-8303-BC2B-2FCC-1BF7E051E10A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5F280A7-810D-F6E9-850F-CAD14F465141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068875D-5942-2174-CC0F-53B7346A8FBC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A9A8D6A-E5A4-B555-BB8C-06506081525D}"/>
              </a:ext>
            </a:extLst>
          </p:cNvPr>
          <p:cNvGrpSpPr/>
          <p:nvPr/>
        </p:nvGrpSpPr>
        <p:grpSpPr>
          <a:xfrm>
            <a:off x="86607" y="3272790"/>
            <a:ext cx="1416812" cy="365760"/>
            <a:chOff x="7529945" y="3391574"/>
            <a:chExt cx="1416812" cy="3657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30B1B67-2851-1F20-6B42-80AB191B615C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641F846-71E8-8D49-C25C-66CA0D1B8C84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F4C00E2-9623-3FA4-DBE1-9017E5DF9AA2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01CFB24-EEF0-8DCF-77A5-5125864115A6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88CE04D-CBAA-30CF-1974-1064F6BAD00F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0EBE104-A539-F70B-3963-25AFAEC1B5D8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B1CC90F-B9C4-1DE6-1438-8CCDC2C7C793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EEBB67A-E664-86C6-45AF-517830A4DE75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A2FD5D1-7642-4462-D88D-F17C916B8B75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83DB935-4519-3DEB-00BB-A00404A93F5F}"/>
              </a:ext>
            </a:extLst>
          </p:cNvPr>
          <p:cNvGrpSpPr/>
          <p:nvPr/>
        </p:nvGrpSpPr>
        <p:grpSpPr>
          <a:xfrm>
            <a:off x="1628187" y="2171698"/>
            <a:ext cx="1416812" cy="365760"/>
            <a:chOff x="3612388" y="2190750"/>
            <a:chExt cx="1416812" cy="36576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39F2EDC-D440-1A35-F971-E2D094440088}"/>
                </a:ext>
              </a:extLst>
            </p:cNvPr>
            <p:cNvSpPr/>
            <p:nvPr/>
          </p:nvSpPr>
          <p:spPr bwMode="auto">
            <a:xfrm>
              <a:off x="3680191" y="2190750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3BB58B8-16EA-7838-BF16-366AACF766CA}"/>
                </a:ext>
              </a:extLst>
            </p:cNvPr>
            <p:cNvSpPr/>
            <p:nvPr/>
          </p:nvSpPr>
          <p:spPr bwMode="auto">
            <a:xfrm>
              <a:off x="3612388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0EE8E63-7A08-22B3-6D67-D4DA03ECEF05}"/>
                </a:ext>
              </a:extLst>
            </p:cNvPr>
            <p:cNvSpPr/>
            <p:nvPr/>
          </p:nvSpPr>
          <p:spPr bwMode="auto">
            <a:xfrm>
              <a:off x="3949776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DE6F5DF-3805-C6EB-8D93-7CA72AF0EECD}"/>
                </a:ext>
              </a:extLst>
            </p:cNvPr>
            <p:cNvSpPr/>
            <p:nvPr/>
          </p:nvSpPr>
          <p:spPr bwMode="auto">
            <a:xfrm>
              <a:off x="4017579" y="2190750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683FD57-DA4A-4F95-B06B-C494DA8F64CE}"/>
                </a:ext>
              </a:extLst>
            </p:cNvPr>
            <p:cNvSpPr/>
            <p:nvPr/>
          </p:nvSpPr>
          <p:spPr bwMode="auto">
            <a:xfrm>
              <a:off x="4287164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E144636-BB06-5432-46A6-03997BEFA06C}"/>
                </a:ext>
              </a:extLst>
            </p:cNvPr>
            <p:cNvSpPr/>
            <p:nvPr/>
          </p:nvSpPr>
          <p:spPr bwMode="auto">
            <a:xfrm>
              <a:off x="4354967" y="2190750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C2832BE-2A8E-9CC2-6AFB-B892E8C71733}"/>
                </a:ext>
              </a:extLst>
            </p:cNvPr>
            <p:cNvSpPr/>
            <p:nvPr/>
          </p:nvSpPr>
          <p:spPr bwMode="auto">
            <a:xfrm>
              <a:off x="4624552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8C2E632-24EF-98DD-401E-5708BEDA8CD6}"/>
                </a:ext>
              </a:extLst>
            </p:cNvPr>
            <p:cNvSpPr/>
            <p:nvPr/>
          </p:nvSpPr>
          <p:spPr bwMode="auto">
            <a:xfrm>
              <a:off x="4692355" y="2190750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13B27B1-EE08-59AF-9FD7-49CE2408F6DD}"/>
                </a:ext>
              </a:extLst>
            </p:cNvPr>
            <p:cNvSpPr/>
            <p:nvPr/>
          </p:nvSpPr>
          <p:spPr bwMode="auto">
            <a:xfrm>
              <a:off x="4961939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8600442-D4B7-8CF9-788B-967E67A2C72B}"/>
              </a:ext>
            </a:extLst>
          </p:cNvPr>
          <p:cNvGrpSpPr/>
          <p:nvPr/>
        </p:nvGrpSpPr>
        <p:grpSpPr>
          <a:xfrm>
            <a:off x="6126988" y="3272790"/>
            <a:ext cx="1416812" cy="365760"/>
            <a:chOff x="7529945" y="3391574"/>
            <a:chExt cx="1416812" cy="36576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20F3BA9-DF41-2489-8382-8798AAEA94CE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16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FAB1595-3C92-BB86-F362-75A2BD8D5F89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9CE6230-E88D-92DF-3504-9D514A1A7714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D922736-FEC2-DA0C-C7BF-043AA9485091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A64A2EF-05C9-1298-31F6-39ACCB8E33DA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370B690-5867-4BB7-5AEB-D1BC19D9A05F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CF79235-82FE-292E-0A72-E7073C785FF3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EE9E621-8C72-4C94-1F7C-B8B859E8DA67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8996867-087C-89E5-C508-1D2825C92380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8C8F335-0E54-28C1-E3BF-48C3128E387D}"/>
              </a:ext>
            </a:extLst>
          </p:cNvPr>
          <p:cNvGrpSpPr/>
          <p:nvPr/>
        </p:nvGrpSpPr>
        <p:grpSpPr>
          <a:xfrm>
            <a:off x="4278733" y="1254300"/>
            <a:ext cx="1416812" cy="365760"/>
            <a:chOff x="7529945" y="3391574"/>
            <a:chExt cx="1416812" cy="36576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B2A1074-972B-CF73-6F0D-B455972DDEBE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B24EB0-600E-F3C8-3DFA-C70CE5B0CB33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7219946-2FD0-1911-6AD4-5783788F76BC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43BCEFF-BD9F-C2BD-1A8C-7F15132E3A91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FB4032D-AA2C-A392-3D5A-BD5F2DF3FF99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4E0E59F-79D4-54CB-4577-2F5BB4102969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C0CAD35-9A15-AB17-A030-60DAA02AF2D8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8D02E20-6E7B-8DDD-E96C-9DDE7CC9FB0E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E024C68-B0B0-5289-D943-1E3075DE3DE9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FFE3F6-AF23-1617-EA87-B64909809E8C}"/>
              </a:ext>
            </a:extLst>
          </p:cNvPr>
          <p:cNvGrpSpPr/>
          <p:nvPr/>
        </p:nvGrpSpPr>
        <p:grpSpPr>
          <a:xfrm>
            <a:off x="6126988" y="2190748"/>
            <a:ext cx="1416812" cy="365760"/>
            <a:chOff x="3612388" y="2190750"/>
            <a:chExt cx="1416812" cy="36576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9596948-A371-A5C6-3C0D-35E8837DFFD1}"/>
                </a:ext>
              </a:extLst>
            </p:cNvPr>
            <p:cNvSpPr/>
            <p:nvPr/>
          </p:nvSpPr>
          <p:spPr bwMode="auto">
            <a:xfrm>
              <a:off x="3680191" y="2190750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16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AD64E98-279B-F381-6A47-5C02CA2CAA16}"/>
                </a:ext>
              </a:extLst>
            </p:cNvPr>
            <p:cNvSpPr/>
            <p:nvPr/>
          </p:nvSpPr>
          <p:spPr bwMode="auto">
            <a:xfrm>
              <a:off x="3612388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2777D2B-470F-6CE1-D019-49F97EC16778}"/>
                </a:ext>
              </a:extLst>
            </p:cNvPr>
            <p:cNvSpPr/>
            <p:nvPr/>
          </p:nvSpPr>
          <p:spPr bwMode="auto">
            <a:xfrm>
              <a:off x="3949776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007804F-1F15-C609-E0E1-26EEDB67D39E}"/>
                </a:ext>
              </a:extLst>
            </p:cNvPr>
            <p:cNvSpPr/>
            <p:nvPr/>
          </p:nvSpPr>
          <p:spPr bwMode="auto">
            <a:xfrm>
              <a:off x="4017579" y="2190750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19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41727EB-83B1-DEA7-4121-75A060E26CC2}"/>
                </a:ext>
              </a:extLst>
            </p:cNvPr>
            <p:cNvSpPr/>
            <p:nvPr/>
          </p:nvSpPr>
          <p:spPr bwMode="auto">
            <a:xfrm>
              <a:off x="4287164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AC377EE-CD52-9C25-F3AF-47A11B26B605}"/>
                </a:ext>
              </a:extLst>
            </p:cNvPr>
            <p:cNvSpPr/>
            <p:nvPr/>
          </p:nvSpPr>
          <p:spPr bwMode="auto">
            <a:xfrm>
              <a:off x="4354967" y="2190750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1BFCB76-6BD1-9509-34D3-19DFA6D8FFBC}"/>
                </a:ext>
              </a:extLst>
            </p:cNvPr>
            <p:cNvSpPr/>
            <p:nvPr/>
          </p:nvSpPr>
          <p:spPr bwMode="auto">
            <a:xfrm>
              <a:off x="4624552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C3665E5-0F87-99E7-182F-AE09CC80618D}"/>
                </a:ext>
              </a:extLst>
            </p:cNvPr>
            <p:cNvSpPr/>
            <p:nvPr/>
          </p:nvSpPr>
          <p:spPr bwMode="auto">
            <a:xfrm>
              <a:off x="4692355" y="2190750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CE6C439-F331-1B0D-422A-CE2E7179FF9F}"/>
                </a:ext>
              </a:extLst>
            </p:cNvPr>
            <p:cNvSpPr/>
            <p:nvPr/>
          </p:nvSpPr>
          <p:spPr bwMode="auto">
            <a:xfrm>
              <a:off x="4961939" y="2190750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cxnSp>
        <p:nvCxnSpPr>
          <p:cNvPr id="88" name="AutoShape 14">
            <a:extLst>
              <a:ext uri="{FF2B5EF4-FFF2-40B4-BE49-F238E27FC236}">
                <a16:creationId xmlns:a16="http://schemas.microsoft.com/office/drawing/2014/main" id="{F7CF88DA-4A13-F71E-9521-2293E9EED82E}"/>
              </a:ext>
            </a:extLst>
          </p:cNvPr>
          <p:cNvCxnSpPr>
            <a:cxnSpLocks noChangeShapeType="1"/>
            <a:stCxn id="72" idx="2"/>
            <a:endCxn id="62" idx="0"/>
          </p:cNvCxnSpPr>
          <p:nvPr/>
        </p:nvCxnSpPr>
        <p:spPr bwMode="auto">
          <a:xfrm rot="16200000" flipH="1">
            <a:off x="6308560" y="2745955"/>
            <a:ext cx="716282" cy="33738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14">
            <a:extLst>
              <a:ext uri="{FF2B5EF4-FFF2-40B4-BE49-F238E27FC236}">
                <a16:creationId xmlns:a16="http://schemas.microsoft.com/office/drawing/2014/main" id="{BF9C89E1-EEB5-7B63-56F6-D6DB38BF695C}"/>
              </a:ext>
            </a:extLst>
          </p:cNvPr>
          <p:cNvCxnSpPr>
            <a:cxnSpLocks noChangeShapeType="1"/>
            <a:stCxn id="67" idx="2"/>
            <a:endCxn id="98" idx="0"/>
          </p:cNvCxnSpPr>
          <p:nvPr/>
        </p:nvCxnSpPr>
        <p:spPr bwMode="auto">
          <a:xfrm rot="5400000">
            <a:off x="3048660" y="907994"/>
            <a:ext cx="551638" cy="197577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AutoShape 14">
            <a:extLst>
              <a:ext uri="{FF2B5EF4-FFF2-40B4-BE49-F238E27FC236}">
                <a16:creationId xmlns:a16="http://schemas.microsoft.com/office/drawing/2014/main" id="{70D72F1B-2E25-1EEA-59B0-4CB232F53025}"/>
              </a:ext>
            </a:extLst>
          </p:cNvPr>
          <p:cNvCxnSpPr>
            <a:cxnSpLocks noChangeShapeType="1"/>
            <a:stCxn id="68" idx="2"/>
            <a:endCxn id="75" idx="0"/>
          </p:cNvCxnSpPr>
          <p:nvPr/>
        </p:nvCxnSpPr>
        <p:spPr bwMode="auto">
          <a:xfrm rot="16200000" flipH="1">
            <a:off x="5372882" y="896929"/>
            <a:ext cx="570688" cy="201694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3D287027-A881-06FF-A9AB-D0C87CA40908}"/>
              </a:ext>
            </a:extLst>
          </p:cNvPr>
          <p:cNvSpPr txBox="1"/>
          <p:nvPr/>
        </p:nvSpPr>
        <p:spPr>
          <a:xfrm>
            <a:off x="3962400" y="2962117"/>
            <a:ext cx="498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[9,13)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87AE36F-8996-DB7B-E889-66D6A6A5368E}"/>
              </a:ext>
            </a:extLst>
          </p:cNvPr>
          <p:cNvSpPr txBox="1"/>
          <p:nvPr/>
        </p:nvSpPr>
        <p:spPr>
          <a:xfrm>
            <a:off x="2473557" y="2962117"/>
            <a:ext cx="498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[5,9)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A807EB8-E67A-136B-4447-7AD48CCB5598}"/>
              </a:ext>
            </a:extLst>
          </p:cNvPr>
          <p:cNvSpPr txBox="1"/>
          <p:nvPr/>
        </p:nvSpPr>
        <p:spPr>
          <a:xfrm>
            <a:off x="1028581" y="2996684"/>
            <a:ext cx="498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&lt;5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DAE2582-3A98-2D92-167C-1FE10CA8EC1B}"/>
              </a:ext>
            </a:extLst>
          </p:cNvPr>
          <p:cNvSpPr txBox="1"/>
          <p:nvPr/>
        </p:nvSpPr>
        <p:spPr>
          <a:xfrm>
            <a:off x="5521557" y="2962117"/>
            <a:ext cx="61750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[13,16)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C8E8D3A-309D-5524-1856-E2FEFA8E4218}"/>
              </a:ext>
            </a:extLst>
          </p:cNvPr>
          <p:cNvSpPr txBox="1"/>
          <p:nvPr/>
        </p:nvSpPr>
        <p:spPr>
          <a:xfrm>
            <a:off x="6859094" y="2962117"/>
            <a:ext cx="65683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[16,19)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FEF5182-025D-7605-53E4-95A5CB38ACB4}"/>
              </a:ext>
            </a:extLst>
          </p:cNvPr>
          <p:cNvSpPr txBox="1"/>
          <p:nvPr/>
        </p:nvSpPr>
        <p:spPr>
          <a:xfrm>
            <a:off x="8143903" y="2962117"/>
            <a:ext cx="498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≥19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090E58A-4F94-0DAA-589D-1A75537659B4}"/>
              </a:ext>
            </a:extLst>
          </p:cNvPr>
          <p:cNvSpPr txBox="1"/>
          <p:nvPr/>
        </p:nvSpPr>
        <p:spPr>
          <a:xfrm>
            <a:off x="5191639" y="1640615"/>
            <a:ext cx="498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≥13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AEE04B1-513E-BDCA-C6C0-601BD91BE8A7}"/>
              </a:ext>
            </a:extLst>
          </p:cNvPr>
          <p:cNvSpPr txBox="1"/>
          <p:nvPr/>
        </p:nvSpPr>
        <p:spPr>
          <a:xfrm>
            <a:off x="3565270" y="1618757"/>
            <a:ext cx="498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&lt;13</a:t>
            </a:r>
          </a:p>
        </p:txBody>
      </p:sp>
      <p:sp>
        <p:nvSpPr>
          <p:cNvPr id="225" name="Content Placeholder 28">
            <a:extLst>
              <a:ext uri="{FF2B5EF4-FFF2-40B4-BE49-F238E27FC236}">
                <a16:creationId xmlns:a16="http://schemas.microsoft.com/office/drawing/2014/main" id="{F5067FED-3196-AB9C-76A3-B41A965F3DA4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Insert 17</a:t>
            </a:r>
          </a:p>
        </p:txBody>
      </p:sp>
      <p:sp>
        <p:nvSpPr>
          <p:cNvPr id="226" name="Content Placeholder 28">
            <a:extLst>
              <a:ext uri="{FF2B5EF4-FFF2-40B4-BE49-F238E27FC236}">
                <a16:creationId xmlns:a16="http://schemas.microsoft.com/office/drawing/2014/main" id="{B4199B5E-F9E4-0816-7F1D-852AA9F2DFBD}"/>
              </a:ext>
            </a:extLst>
          </p:cNvPr>
          <p:cNvSpPr txBox="1">
            <a:spLocks/>
          </p:cNvSpPr>
          <p:nvPr/>
        </p:nvSpPr>
        <p:spPr>
          <a:xfrm>
            <a:off x="381000" y="1424939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16</a:t>
            </a:r>
          </a:p>
        </p:txBody>
      </p:sp>
    </p:spTree>
    <p:extLst>
      <p:ext uri="{BB962C8B-B14F-4D97-AF65-F5344CB8AC3E}">
        <p14:creationId xmlns:p14="http://schemas.microsoft.com/office/powerpoint/2010/main" val="173713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19746B-CCE0-44AB-A1CF-FCD8EF3B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– DELETE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23D06C-93EB-4DE8-9601-919A8490C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at root, find leaf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</a:t>
            </a:r>
            <a:r>
              <a:rPr lang="en-US" dirty="0"/>
              <a:t> where entry belongs.</a:t>
            </a:r>
            <a:br>
              <a:rPr lang="en-US" dirty="0"/>
            </a:br>
            <a:r>
              <a:rPr lang="en-US" dirty="0"/>
              <a:t>Remove the entry.</a:t>
            </a:r>
            <a:br>
              <a:rPr lang="en-US" dirty="0"/>
            </a:br>
            <a:r>
              <a:rPr lang="en-US" dirty="0"/>
              <a:t>If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</a:t>
            </a:r>
            <a:r>
              <a:rPr lang="en-US" dirty="0"/>
              <a:t> is at least half-full, done! </a:t>
            </a:r>
            <a:br>
              <a:rPr lang="en-US" dirty="0"/>
            </a:br>
            <a:r>
              <a:rPr lang="en-US" dirty="0"/>
              <a:t>If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</a:t>
            </a:r>
            <a:r>
              <a:rPr lang="en-US" dirty="0"/>
              <a:t> has only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m/2-1</a:t>
            </a:r>
            <a:r>
              <a:rPr lang="en-US" dirty="0"/>
              <a:t> entries,</a:t>
            </a:r>
          </a:p>
          <a:p>
            <a:pPr lvl="1"/>
            <a:r>
              <a:rPr lang="en-US" dirty="0"/>
              <a:t>Try to re-distribute, borrowing from sibling (adjacent node with same parent as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If re-distribution fails, merge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</a:t>
            </a:r>
            <a:r>
              <a:rPr lang="en-US" dirty="0"/>
              <a:t> and sibling.</a:t>
            </a:r>
          </a:p>
          <a:p>
            <a:endParaRPr lang="en-US" sz="1200" dirty="0"/>
          </a:p>
          <a:p>
            <a:r>
              <a:rPr lang="en-US" dirty="0"/>
              <a:t>If merge occurred, must delete entry (pointing to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</a:t>
            </a:r>
            <a:r>
              <a:rPr lang="en-US" dirty="0"/>
              <a:t> or sibling) from parent of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L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7AC958-EBC9-4FB1-9068-9C483359FA64}"/>
              </a:ext>
            </a:extLst>
          </p:cNvPr>
          <p:cNvSpPr txBox="1"/>
          <p:nvPr/>
        </p:nvSpPr>
        <p:spPr>
          <a:xfrm>
            <a:off x="8154818" y="4804946"/>
            <a:ext cx="989182" cy="338554"/>
          </a:xfrm>
          <a:prstGeom prst="rect">
            <a:avLst/>
          </a:prstGeom>
          <a:noFill/>
        </p:spPr>
        <p:txBody>
          <a:bodyPr wrap="none" lIns="0" tIns="0" rIns="73152" bIns="182880" rtlCol="0">
            <a:spAutoFit/>
          </a:bodyPr>
          <a:lstStyle>
            <a:defPPr>
              <a:defRPr lang="en-US"/>
            </a:defPPr>
            <a:lvl1pPr lvl="0" algn="r">
              <a:defRPr kumimoji="0" sz="1000" b="0" i="0" u="none" strike="noStrike" cap="none" spc="0" normalizeH="0" baseline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Lato" panose="020F0502020204030203" pitchFamily="34" charset="0"/>
              </a:defRPr>
            </a:lvl1pPr>
          </a:lstStyle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Chris Re</a:t>
            </a:r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762716B9-7B02-1FAF-0835-5B1150A076D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09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DC6D3-ECC9-4C53-90B0-F05CF512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F2B2B-5BA6-43D8-BDF1-51B15413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OLAP workloads demand specialized storage solutions</a:t>
            </a:r>
          </a:p>
          <a:p>
            <a:endParaRPr lang="en-US" dirty="0"/>
          </a:p>
          <a:p>
            <a:r>
              <a:rPr lang="en-US" dirty="0"/>
              <a:t>For OLTP, mostly targeted lookups, updates, deletes, inserts</a:t>
            </a:r>
          </a:p>
          <a:p>
            <a:endParaRPr lang="en-US" dirty="0"/>
          </a:p>
          <a:p>
            <a:r>
              <a:rPr lang="en-US" dirty="0"/>
              <a:t>How do we find the data we need?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Which record IDs to request from storage manager?</a:t>
            </a:r>
          </a:p>
        </p:txBody>
      </p:sp>
      <p:sp>
        <p:nvSpPr>
          <p:cNvPr id="7" name="Slide Number Placeholder 3" descr=" 5">
            <a:extLst>
              <a:ext uri="{FF2B5EF4-FFF2-40B4-BE49-F238E27FC236}">
                <a16:creationId xmlns:a16="http://schemas.microsoft.com/office/drawing/2014/main" id="{2062F64F-84FE-7327-2ACC-C7439F868DF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58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67B9-C7DA-DA65-AB5C-5B8CD380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– DELETE Example (1)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ACBD79-EF24-FFD2-C139-DC06EADBE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5" name="AutoShape 14">
            <a:extLst>
              <a:ext uri="{FF2B5EF4-FFF2-40B4-BE49-F238E27FC236}">
                <a16:creationId xmlns:a16="http://schemas.microsoft.com/office/drawing/2014/main" id="{99F4984A-4BBD-B4C3-488F-E8F9B5166DAE}"/>
              </a:ext>
            </a:extLst>
          </p:cNvPr>
          <p:cNvCxnSpPr>
            <a:cxnSpLocks noChangeShapeType="1"/>
            <a:stCxn id="41" idx="2"/>
            <a:endCxn id="32" idx="0"/>
          </p:cNvCxnSpPr>
          <p:nvPr/>
        </p:nvCxnSpPr>
        <p:spPr bwMode="auto">
          <a:xfrm rot="5400000">
            <a:off x="2436011" y="1561988"/>
            <a:ext cx="760862" cy="168310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14">
            <a:extLst>
              <a:ext uri="{FF2B5EF4-FFF2-40B4-BE49-F238E27FC236}">
                <a16:creationId xmlns:a16="http://schemas.microsoft.com/office/drawing/2014/main" id="{39A30428-3E09-D333-23DD-4E5F40024879}"/>
              </a:ext>
            </a:extLst>
          </p:cNvPr>
          <p:cNvCxnSpPr>
            <a:cxnSpLocks noChangeShapeType="1"/>
            <a:stCxn id="42" idx="2"/>
            <a:endCxn id="16" idx="0"/>
          </p:cNvCxnSpPr>
          <p:nvPr/>
        </p:nvCxnSpPr>
        <p:spPr bwMode="auto">
          <a:xfrm rot="5400000">
            <a:off x="3566624" y="2235805"/>
            <a:ext cx="760862" cy="33547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Tree Node">
            <a:extLst>
              <a:ext uri="{FF2B5EF4-FFF2-40B4-BE49-F238E27FC236}">
                <a16:creationId xmlns:a16="http://schemas.microsoft.com/office/drawing/2014/main" id="{22BD964E-986B-31C3-2D9D-E9C5BB8E1CEA}"/>
              </a:ext>
            </a:extLst>
          </p:cNvPr>
          <p:cNvGrpSpPr/>
          <p:nvPr/>
        </p:nvGrpSpPr>
        <p:grpSpPr>
          <a:xfrm>
            <a:off x="3505200" y="27839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F469B9D-0CC0-A44A-C2CE-2F17D3316849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DD9814-BE69-9DD8-8053-43542EFA9DCF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77224F8-FEF8-D0AC-8EC2-E40A9B3E1B50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C36E86-BD32-A69E-3E5C-20B1E9EDA95E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26367B-C950-5845-E4D1-D035E788A6D6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A34A7B-C0B8-AE64-D0BA-B4DE4C72591A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5818C5-6ADD-8D5F-3AFB-64C1C736AECD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31" name="Tree Node">
            <a:extLst>
              <a:ext uri="{FF2B5EF4-FFF2-40B4-BE49-F238E27FC236}">
                <a16:creationId xmlns:a16="http://schemas.microsoft.com/office/drawing/2014/main" id="{F7F462AA-973D-22FA-470F-4B1581CA1DD1}"/>
              </a:ext>
            </a:extLst>
          </p:cNvPr>
          <p:cNvGrpSpPr/>
          <p:nvPr/>
        </p:nvGrpSpPr>
        <p:grpSpPr>
          <a:xfrm>
            <a:off x="1700770" y="27839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E26DF94-6521-F7D0-384D-E299D34851C1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CE18CCC-64AB-DBC8-F1F6-C3D03EEFDD1D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511DB7A-FF6F-61CD-CE46-DE822A86A20B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A441D32-59C4-3E04-A1C7-01B69FE3B717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B2651DF-AE2B-2B8F-5DE8-F0271A9D0562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1D757B-0D97-82D3-2065-EC8989778746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2F2DFF3-8C4E-B83C-F151-AA3D2880F964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39" name="Tree Node">
            <a:extLst>
              <a:ext uri="{FF2B5EF4-FFF2-40B4-BE49-F238E27FC236}">
                <a16:creationId xmlns:a16="http://schemas.microsoft.com/office/drawing/2014/main" id="{246D2910-E57E-2C45-30B7-6F07405CB44D}"/>
              </a:ext>
            </a:extLst>
          </p:cNvPr>
          <p:cNvGrpSpPr/>
          <p:nvPr/>
        </p:nvGrpSpPr>
        <p:grpSpPr>
          <a:xfrm>
            <a:off x="3612275" y="1657350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F43942E-5DB8-5C3F-144C-2CB85773B061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4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74BB463-66E3-31F4-87E7-F82096C4ECDF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E93DD16-9E42-A4D6-6C53-835AE1BBB96D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1F62D3E-8080-4527-D069-18485CDF2056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12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E0D3201-2FE9-6671-8DD6-04DAA4F06D08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8DD6B70-B9CD-43DF-BDB2-46EAEFF5CCA6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6694FD3-2F33-1501-18EA-AAB4655DD9C3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8" name="Tree Node">
            <a:extLst>
              <a:ext uri="{FF2B5EF4-FFF2-40B4-BE49-F238E27FC236}">
                <a16:creationId xmlns:a16="http://schemas.microsoft.com/office/drawing/2014/main" id="{83B0A7CA-D0BE-DD43-E563-6F53DF6D161B}"/>
              </a:ext>
            </a:extLst>
          </p:cNvPr>
          <p:cNvGrpSpPr/>
          <p:nvPr/>
        </p:nvGrpSpPr>
        <p:grpSpPr>
          <a:xfrm>
            <a:off x="5301531" y="27839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8DBA781-81BB-A787-8DAA-50B30F60CB99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D9F01F7-1388-11B1-1C9D-CB3A87C4667C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7D90BF-9A52-3932-576D-AF302BD407BC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9F2B5AD-A4B0-FAB8-33E2-A129DE35BC9B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D76D1E9-152E-8157-61E3-4AADFE381412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B42DA53-BB06-74A6-7FD4-12AD7D1D40D0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12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CB9F8D1-99B3-89E3-FBFA-8E930493646B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272B2B0-60FD-CDCA-CB49-8462CCA9F010}"/>
              </a:ext>
            </a:extLst>
          </p:cNvPr>
          <p:cNvGrpSpPr/>
          <p:nvPr/>
        </p:nvGrpSpPr>
        <p:grpSpPr>
          <a:xfrm>
            <a:off x="4160308" y="1657350"/>
            <a:ext cx="823383" cy="365760"/>
            <a:chOff x="4794697" y="1563827"/>
            <a:chExt cx="823383" cy="365760"/>
          </a:xfrm>
        </p:grpSpPr>
        <p:sp>
          <p:nvSpPr>
            <p:cNvPr id="57" name="Root(6)">
              <a:extLst>
                <a:ext uri="{FF2B5EF4-FFF2-40B4-BE49-F238E27FC236}">
                  <a16:creationId xmlns:a16="http://schemas.microsoft.com/office/drawing/2014/main" id="{F42B3603-9CBB-A5B5-F102-35FE1118498B}"/>
                </a:ext>
              </a:extLst>
            </p:cNvPr>
            <p:cNvSpPr/>
            <p:nvPr/>
          </p:nvSpPr>
          <p:spPr bwMode="auto">
            <a:xfrm>
              <a:off x="4794697" y="1563827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58" name="Root(9)">
              <a:extLst>
                <a:ext uri="{FF2B5EF4-FFF2-40B4-BE49-F238E27FC236}">
                  <a16:creationId xmlns:a16="http://schemas.microsoft.com/office/drawing/2014/main" id="{FA7E4B51-A9FC-8497-8A86-911C1067E8F7}"/>
                </a:ext>
              </a:extLst>
            </p:cNvPr>
            <p:cNvSpPr/>
            <p:nvPr/>
          </p:nvSpPr>
          <p:spPr bwMode="auto">
            <a:xfrm>
              <a:off x="5252320" y="1563827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0910D33-BB0F-9432-2DA9-8C902CACFC75}"/>
              </a:ext>
            </a:extLst>
          </p:cNvPr>
          <p:cNvGrpSpPr/>
          <p:nvPr/>
        </p:nvGrpSpPr>
        <p:grpSpPr>
          <a:xfrm>
            <a:off x="4053654" y="2783972"/>
            <a:ext cx="822407" cy="365760"/>
            <a:chOff x="4795118" y="2690449"/>
            <a:chExt cx="822407" cy="365760"/>
          </a:xfrm>
        </p:grpSpPr>
        <p:sp>
          <p:nvSpPr>
            <p:cNvPr id="60" name="Leaf(Blank)">
              <a:extLst>
                <a:ext uri="{FF2B5EF4-FFF2-40B4-BE49-F238E27FC236}">
                  <a16:creationId xmlns:a16="http://schemas.microsoft.com/office/drawing/2014/main" id="{5C678F1F-E752-37A3-573D-484A350BAA72}"/>
                </a:ext>
              </a:extLst>
            </p:cNvPr>
            <p:cNvSpPr/>
            <p:nvPr/>
          </p:nvSpPr>
          <p:spPr bwMode="auto">
            <a:xfrm>
              <a:off x="4795118" y="2690449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1" name="Leaf(Blank)">
              <a:extLst>
                <a:ext uri="{FF2B5EF4-FFF2-40B4-BE49-F238E27FC236}">
                  <a16:creationId xmlns:a16="http://schemas.microsoft.com/office/drawing/2014/main" id="{4266AA6D-F6E5-BFF7-4702-CBE31DBDE6FD}"/>
                </a:ext>
              </a:extLst>
            </p:cNvPr>
            <p:cNvSpPr/>
            <p:nvPr/>
          </p:nvSpPr>
          <p:spPr bwMode="auto">
            <a:xfrm>
              <a:off x="5251765" y="2690449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64" name="Leaf(6)">
            <a:extLst>
              <a:ext uri="{FF2B5EF4-FFF2-40B4-BE49-F238E27FC236}">
                <a16:creationId xmlns:a16="http://schemas.microsoft.com/office/drawing/2014/main" id="{C2C80CA5-0EDC-F175-6B5C-F663726852A8}"/>
              </a:ext>
            </a:extLst>
          </p:cNvPr>
          <p:cNvSpPr/>
          <p:nvPr/>
        </p:nvSpPr>
        <p:spPr bwMode="auto">
          <a:xfrm>
            <a:off x="4053233" y="2783972"/>
            <a:ext cx="36576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rPr>
              <a:t>6</a:t>
            </a:r>
          </a:p>
        </p:txBody>
      </p:sp>
      <p:cxnSp>
        <p:nvCxnSpPr>
          <p:cNvPr id="70" name="AutoShape 14">
            <a:extLst>
              <a:ext uri="{FF2B5EF4-FFF2-40B4-BE49-F238E27FC236}">
                <a16:creationId xmlns:a16="http://schemas.microsoft.com/office/drawing/2014/main" id="{F0664140-C5C7-613D-B354-AE5898CAC246}"/>
              </a:ext>
            </a:extLst>
          </p:cNvPr>
          <p:cNvCxnSpPr>
            <a:cxnSpLocks noChangeShapeType="1"/>
            <a:stCxn id="44" idx="2"/>
            <a:endCxn id="49" idx="0"/>
          </p:cNvCxnSpPr>
          <p:nvPr/>
        </p:nvCxnSpPr>
        <p:spPr bwMode="auto">
          <a:xfrm rot="16200000" flipH="1">
            <a:off x="4693187" y="1901510"/>
            <a:ext cx="760862" cy="100406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Content Placeholder 28">
            <a:extLst>
              <a:ext uri="{FF2B5EF4-FFF2-40B4-BE49-F238E27FC236}">
                <a16:creationId xmlns:a16="http://schemas.microsoft.com/office/drawing/2014/main" id="{FB66CADD-D470-05F0-7B7B-C2BE3EE7ED4E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231106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Delete 6</a:t>
            </a:r>
          </a:p>
        </p:txBody>
      </p:sp>
      <p:sp>
        <p:nvSpPr>
          <p:cNvPr id="7" name="Arrow1">
            <a:extLst>
              <a:ext uri="{FF2B5EF4-FFF2-40B4-BE49-F238E27FC236}">
                <a16:creationId xmlns:a16="http://schemas.microsoft.com/office/drawing/2014/main" id="{0FE9EC95-6172-8C57-05C5-E7718106C57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30338" y="3158728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pic>
        <p:nvPicPr>
          <p:cNvPr id="8" name="X">
            <a:extLst>
              <a:ext uri="{FF2B5EF4-FFF2-40B4-BE49-F238E27FC236}">
                <a16:creationId xmlns:a16="http://schemas.microsoft.com/office/drawing/2014/main" id="{62DBDC67-576F-BC3C-BA96-E08280DA6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53840" y="2798138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7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4F92B-98CB-4588-1F52-221D65BC6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26C7-5962-DC94-22F7-1FEC8E3D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– DELETE Example (1)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B57FB0-812F-725E-F4A8-62DCB3B40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5" name="AutoShape 14">
            <a:extLst>
              <a:ext uri="{FF2B5EF4-FFF2-40B4-BE49-F238E27FC236}">
                <a16:creationId xmlns:a16="http://schemas.microsoft.com/office/drawing/2014/main" id="{C17A9AE0-F5FA-4B54-1F7B-BB90A057DCC3}"/>
              </a:ext>
            </a:extLst>
          </p:cNvPr>
          <p:cNvCxnSpPr>
            <a:cxnSpLocks noChangeShapeType="1"/>
            <a:stCxn id="41" idx="2"/>
            <a:endCxn id="32" idx="0"/>
          </p:cNvCxnSpPr>
          <p:nvPr/>
        </p:nvCxnSpPr>
        <p:spPr bwMode="auto">
          <a:xfrm rot="5400000">
            <a:off x="2436011" y="1561988"/>
            <a:ext cx="760862" cy="168310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14">
            <a:extLst>
              <a:ext uri="{FF2B5EF4-FFF2-40B4-BE49-F238E27FC236}">
                <a16:creationId xmlns:a16="http://schemas.microsoft.com/office/drawing/2014/main" id="{57178B18-3F92-1DEF-078F-D90FA9868637}"/>
              </a:ext>
            </a:extLst>
          </p:cNvPr>
          <p:cNvCxnSpPr>
            <a:cxnSpLocks noChangeShapeType="1"/>
            <a:stCxn id="42" idx="2"/>
            <a:endCxn id="16" idx="0"/>
          </p:cNvCxnSpPr>
          <p:nvPr/>
        </p:nvCxnSpPr>
        <p:spPr bwMode="auto">
          <a:xfrm rot="5400000">
            <a:off x="3566624" y="2235805"/>
            <a:ext cx="760862" cy="33547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Tree Node">
            <a:extLst>
              <a:ext uri="{FF2B5EF4-FFF2-40B4-BE49-F238E27FC236}">
                <a16:creationId xmlns:a16="http://schemas.microsoft.com/office/drawing/2014/main" id="{1A8DDA9A-65C7-D36F-4A90-DFF9FA29DAFE}"/>
              </a:ext>
            </a:extLst>
          </p:cNvPr>
          <p:cNvGrpSpPr/>
          <p:nvPr/>
        </p:nvGrpSpPr>
        <p:grpSpPr>
          <a:xfrm>
            <a:off x="3505200" y="27839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037290-5EFF-883A-9E4F-1A7F49CB92D0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53691A-CB23-8C6A-9568-FBA8509EBC75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AFBD2C-36DF-D0F5-730A-D9F3B6A7FD21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F5766D8-30AA-EC36-E228-0C1F4AD2EC2D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D97403-E799-E2F7-F136-7B77331949C4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62A129B-7FB1-7456-77BE-8EC013FD1A5A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C92297-230B-883A-01FB-9AC4D71C15F8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31" name="Tree Node">
            <a:extLst>
              <a:ext uri="{FF2B5EF4-FFF2-40B4-BE49-F238E27FC236}">
                <a16:creationId xmlns:a16="http://schemas.microsoft.com/office/drawing/2014/main" id="{599ABA7D-EC75-5A93-B60A-A2C6A88226BA}"/>
              </a:ext>
            </a:extLst>
          </p:cNvPr>
          <p:cNvGrpSpPr/>
          <p:nvPr/>
        </p:nvGrpSpPr>
        <p:grpSpPr>
          <a:xfrm>
            <a:off x="1700770" y="27839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94832C1-A089-9E66-B698-1233EFCCD0FD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A81440-1176-4566-4C42-D215A064E3D3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640B83C-B65B-2FD9-037B-4A2A54BDEACB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56F01B1-EE56-7F90-8ADD-A842AA6B5B89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D74972-BC4F-3E86-F870-F4CCBF1A87ED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4FFBBC7-B4DA-C01A-CA4C-3522649B8280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D480FD4-79D2-66ED-262A-9AE4B026045E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39" name="Tree Node">
            <a:extLst>
              <a:ext uri="{FF2B5EF4-FFF2-40B4-BE49-F238E27FC236}">
                <a16:creationId xmlns:a16="http://schemas.microsoft.com/office/drawing/2014/main" id="{CCF8F327-29B4-4D6A-D6D2-E752AA5DC0E6}"/>
              </a:ext>
            </a:extLst>
          </p:cNvPr>
          <p:cNvGrpSpPr/>
          <p:nvPr/>
        </p:nvGrpSpPr>
        <p:grpSpPr>
          <a:xfrm>
            <a:off x="3612275" y="1657350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6821978-8F8A-6517-B318-D71BEEDA85B4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4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2BCDBE8-1C4D-4933-1211-EC6A237F6FA2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608B914-F0AD-1693-2E12-B7686E103267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9703B78-2B5F-0C65-1904-CC93BCD729D9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12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FB5C05-894B-AA6B-54EC-BC8C9BA43B5A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C00A2E5-EE59-CF11-C6FA-7607D939CAED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E10144A-FC97-5D4E-25D7-3CF1D85251D2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8" name="Tree Node">
            <a:extLst>
              <a:ext uri="{FF2B5EF4-FFF2-40B4-BE49-F238E27FC236}">
                <a16:creationId xmlns:a16="http://schemas.microsoft.com/office/drawing/2014/main" id="{DD984500-32C5-5D45-6D3D-77602D081166}"/>
              </a:ext>
            </a:extLst>
          </p:cNvPr>
          <p:cNvGrpSpPr/>
          <p:nvPr/>
        </p:nvGrpSpPr>
        <p:grpSpPr>
          <a:xfrm>
            <a:off x="5301531" y="27839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A746D05-8B4A-35C0-0792-66DAA410D59E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4DE369E-2A11-367F-39EA-0A1A8383690C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94A3740-4BC5-BB74-120A-7C6FD13F793D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29534A5-77AE-46C5-D6B3-F0C8FEA3EE29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ACAF3F0-63BD-1055-3D2E-7C364F643D1E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F677C03-E4A1-228A-5C1E-9E33700FE7E2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14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69C15CC-6D7E-C7EC-4690-DC561FCE897D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14E1351-1D77-50DA-33E1-A2A0C891A7E2}"/>
              </a:ext>
            </a:extLst>
          </p:cNvPr>
          <p:cNvGrpSpPr/>
          <p:nvPr/>
        </p:nvGrpSpPr>
        <p:grpSpPr>
          <a:xfrm>
            <a:off x="4160308" y="1657350"/>
            <a:ext cx="823383" cy="365760"/>
            <a:chOff x="4794697" y="1563827"/>
            <a:chExt cx="823383" cy="365760"/>
          </a:xfrm>
        </p:grpSpPr>
        <p:sp>
          <p:nvSpPr>
            <p:cNvPr id="57" name="Root(6)">
              <a:extLst>
                <a:ext uri="{FF2B5EF4-FFF2-40B4-BE49-F238E27FC236}">
                  <a16:creationId xmlns:a16="http://schemas.microsoft.com/office/drawing/2014/main" id="{77F96D41-84EE-E980-4382-A5CF569BC0FE}"/>
                </a:ext>
              </a:extLst>
            </p:cNvPr>
            <p:cNvSpPr/>
            <p:nvPr/>
          </p:nvSpPr>
          <p:spPr bwMode="auto">
            <a:xfrm>
              <a:off x="4794697" y="1563827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58" name="Root(9)">
              <a:extLst>
                <a:ext uri="{FF2B5EF4-FFF2-40B4-BE49-F238E27FC236}">
                  <a16:creationId xmlns:a16="http://schemas.microsoft.com/office/drawing/2014/main" id="{B6963DFC-47CD-7969-B8F0-4D1FC905E369}"/>
                </a:ext>
              </a:extLst>
            </p:cNvPr>
            <p:cNvSpPr/>
            <p:nvPr/>
          </p:nvSpPr>
          <p:spPr bwMode="auto">
            <a:xfrm>
              <a:off x="5252320" y="1563827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F66FB7-8170-B11D-FFD5-BA2D683AB225}"/>
              </a:ext>
            </a:extLst>
          </p:cNvPr>
          <p:cNvGrpSpPr/>
          <p:nvPr/>
        </p:nvGrpSpPr>
        <p:grpSpPr>
          <a:xfrm>
            <a:off x="4053654" y="2783972"/>
            <a:ext cx="822407" cy="365760"/>
            <a:chOff x="4795118" y="2690449"/>
            <a:chExt cx="822407" cy="365760"/>
          </a:xfrm>
        </p:grpSpPr>
        <p:sp>
          <p:nvSpPr>
            <p:cNvPr id="60" name="Leaf(Blank)">
              <a:extLst>
                <a:ext uri="{FF2B5EF4-FFF2-40B4-BE49-F238E27FC236}">
                  <a16:creationId xmlns:a16="http://schemas.microsoft.com/office/drawing/2014/main" id="{CC3A0C0C-98B4-1095-0BDE-7007830C8C54}"/>
                </a:ext>
              </a:extLst>
            </p:cNvPr>
            <p:cNvSpPr/>
            <p:nvPr/>
          </p:nvSpPr>
          <p:spPr bwMode="auto">
            <a:xfrm>
              <a:off x="4795118" y="2690449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61" name="Leaf(Blank)">
              <a:extLst>
                <a:ext uri="{FF2B5EF4-FFF2-40B4-BE49-F238E27FC236}">
                  <a16:creationId xmlns:a16="http://schemas.microsoft.com/office/drawing/2014/main" id="{01E7D188-3C11-21A6-E6D1-1BDBFA0D908B}"/>
                </a:ext>
              </a:extLst>
            </p:cNvPr>
            <p:cNvSpPr/>
            <p:nvPr/>
          </p:nvSpPr>
          <p:spPr bwMode="auto">
            <a:xfrm>
              <a:off x="5251765" y="2690449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64" name="Leaf(6)">
            <a:extLst>
              <a:ext uri="{FF2B5EF4-FFF2-40B4-BE49-F238E27FC236}">
                <a16:creationId xmlns:a16="http://schemas.microsoft.com/office/drawing/2014/main" id="{281EBD2D-6103-ACA7-17F9-7D9BE257EBCB}"/>
              </a:ext>
            </a:extLst>
          </p:cNvPr>
          <p:cNvSpPr/>
          <p:nvPr/>
        </p:nvSpPr>
        <p:spPr bwMode="auto">
          <a:xfrm>
            <a:off x="4053233" y="2783972"/>
            <a:ext cx="36576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Inconsolata" panose="00000509000000000000" pitchFamily="49" charset="0"/>
              <a:ea typeface="Open Sans Extrabold" pitchFamily="34" charset="0"/>
              <a:cs typeface="Consolas" pitchFamily="49" charset="0"/>
            </a:endParaRPr>
          </a:p>
        </p:txBody>
      </p:sp>
      <p:cxnSp>
        <p:nvCxnSpPr>
          <p:cNvPr id="70" name="AutoShape 14">
            <a:extLst>
              <a:ext uri="{FF2B5EF4-FFF2-40B4-BE49-F238E27FC236}">
                <a16:creationId xmlns:a16="http://schemas.microsoft.com/office/drawing/2014/main" id="{A1680C96-FDBC-7ED3-65F7-8A81D7C057FE}"/>
              </a:ext>
            </a:extLst>
          </p:cNvPr>
          <p:cNvCxnSpPr>
            <a:cxnSpLocks noChangeShapeType="1"/>
            <a:stCxn id="44" idx="2"/>
            <a:endCxn id="49" idx="0"/>
          </p:cNvCxnSpPr>
          <p:nvPr/>
        </p:nvCxnSpPr>
        <p:spPr bwMode="auto">
          <a:xfrm rot="16200000" flipH="1">
            <a:off x="4693187" y="1901510"/>
            <a:ext cx="760862" cy="100406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Leaf(Blank)">
            <a:extLst>
              <a:ext uri="{FF2B5EF4-FFF2-40B4-BE49-F238E27FC236}">
                <a16:creationId xmlns:a16="http://schemas.microsoft.com/office/drawing/2014/main" id="{89DBC283-6339-85C4-08CE-CD24C5E1B05C}"/>
              </a:ext>
            </a:extLst>
          </p:cNvPr>
          <p:cNvSpPr/>
          <p:nvPr/>
        </p:nvSpPr>
        <p:spPr bwMode="auto">
          <a:xfrm>
            <a:off x="3512320" y="2783972"/>
            <a:ext cx="1454710" cy="3657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Inconsolata" panose="00000509000000000000" pitchFamily="49" charset="0"/>
              <a:ea typeface="Open Sans Extrabold" pitchFamily="34" charset="0"/>
              <a:cs typeface="Consolas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539A9-6840-9FC0-E27A-F38F6FDB335B}"/>
              </a:ext>
            </a:extLst>
          </p:cNvPr>
          <p:cNvSpPr txBox="1"/>
          <p:nvPr/>
        </p:nvSpPr>
        <p:spPr>
          <a:xfrm>
            <a:off x="3365938" y="3181853"/>
            <a:ext cx="311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Borrow from a “rich” sibling node.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191B2B29-8DDA-28C5-E585-115756541DAA}"/>
              </a:ext>
            </a:extLst>
          </p:cNvPr>
          <p:cNvCxnSpPr>
            <a:cxnSpLocks/>
            <a:stCxn id="49" idx="0"/>
            <a:endCxn id="4" idx="0"/>
          </p:cNvCxnSpPr>
          <p:nvPr/>
        </p:nvCxnSpPr>
        <p:spPr>
          <a:xfrm rot="16200000" flipV="1">
            <a:off x="4907662" y="2115985"/>
            <a:ext cx="12700" cy="1335974"/>
          </a:xfrm>
          <a:prstGeom prst="curvedConnector3">
            <a:avLst>
              <a:gd name="adj1" fmla="val 2505882"/>
            </a:avLst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Content Placeholder 28">
            <a:extLst>
              <a:ext uri="{FF2B5EF4-FFF2-40B4-BE49-F238E27FC236}">
                <a16:creationId xmlns:a16="http://schemas.microsoft.com/office/drawing/2014/main" id="{D2958D96-EEC6-EDAF-9C6A-1F04058DA028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231106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Delete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50DB14-BA23-8BB5-1177-8CBA0AECE3CE}"/>
              </a:ext>
            </a:extLst>
          </p:cNvPr>
          <p:cNvSpPr txBox="1"/>
          <p:nvPr/>
        </p:nvSpPr>
        <p:spPr>
          <a:xfrm>
            <a:off x="3342226" y="3778859"/>
            <a:ext cx="324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Could borrow from either sibling.</a:t>
            </a:r>
          </a:p>
        </p:txBody>
      </p:sp>
    </p:spTree>
    <p:extLst>
      <p:ext uri="{BB962C8B-B14F-4D97-AF65-F5344CB8AC3E}">
        <p14:creationId xmlns:p14="http://schemas.microsoft.com/office/powerpoint/2010/main" val="142433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897A2-5999-4B3B-4AB9-619B3D655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8FC5-8D3D-6541-043A-32B75E93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– DELETE Example (1)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11EA2F-4D82-F9C7-9BFC-222EF58EB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5" name="AutoShape 14">
            <a:extLst>
              <a:ext uri="{FF2B5EF4-FFF2-40B4-BE49-F238E27FC236}">
                <a16:creationId xmlns:a16="http://schemas.microsoft.com/office/drawing/2014/main" id="{0ED1BD36-EB5C-A6AB-437A-D99C6600F057}"/>
              </a:ext>
            </a:extLst>
          </p:cNvPr>
          <p:cNvCxnSpPr>
            <a:cxnSpLocks noChangeShapeType="1"/>
            <a:stCxn id="41" idx="2"/>
            <a:endCxn id="32" idx="0"/>
          </p:cNvCxnSpPr>
          <p:nvPr/>
        </p:nvCxnSpPr>
        <p:spPr bwMode="auto">
          <a:xfrm rot="5400000">
            <a:off x="2436011" y="1561988"/>
            <a:ext cx="760862" cy="168310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14">
            <a:extLst>
              <a:ext uri="{FF2B5EF4-FFF2-40B4-BE49-F238E27FC236}">
                <a16:creationId xmlns:a16="http://schemas.microsoft.com/office/drawing/2014/main" id="{70E86C10-D5D0-0871-1918-FC919B141150}"/>
              </a:ext>
            </a:extLst>
          </p:cNvPr>
          <p:cNvCxnSpPr>
            <a:cxnSpLocks noChangeShapeType="1"/>
            <a:stCxn id="42" idx="2"/>
            <a:endCxn id="16" idx="0"/>
          </p:cNvCxnSpPr>
          <p:nvPr/>
        </p:nvCxnSpPr>
        <p:spPr bwMode="auto">
          <a:xfrm rot="5400000">
            <a:off x="3566624" y="2235805"/>
            <a:ext cx="760862" cy="33547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Tree Node">
            <a:extLst>
              <a:ext uri="{FF2B5EF4-FFF2-40B4-BE49-F238E27FC236}">
                <a16:creationId xmlns:a16="http://schemas.microsoft.com/office/drawing/2014/main" id="{89D7AAB8-985C-8BD9-1230-567DA7ADA00B}"/>
              </a:ext>
            </a:extLst>
          </p:cNvPr>
          <p:cNvGrpSpPr/>
          <p:nvPr/>
        </p:nvGrpSpPr>
        <p:grpSpPr>
          <a:xfrm>
            <a:off x="3505200" y="27839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00CF37-EDE6-46D4-F87F-60E2AE075864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B50877-E3D6-88E6-DC8A-D7C839E79FC0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D54D59-6301-EE64-FE6D-EF2051B131FC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0870F8-724C-2E67-CB8F-55742BF75C4E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AE5187B-94C9-9D37-204E-93A0AD0FA3FA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27D6D3E-C388-7A68-2306-F1F2E2731DBF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10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2A3A9FC-C726-D0EA-EE61-B29B46ADD72D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31" name="Tree Node">
            <a:extLst>
              <a:ext uri="{FF2B5EF4-FFF2-40B4-BE49-F238E27FC236}">
                <a16:creationId xmlns:a16="http://schemas.microsoft.com/office/drawing/2014/main" id="{E43E42AF-FD71-4261-E1DB-C180BCC9C7C2}"/>
              </a:ext>
            </a:extLst>
          </p:cNvPr>
          <p:cNvGrpSpPr/>
          <p:nvPr/>
        </p:nvGrpSpPr>
        <p:grpSpPr>
          <a:xfrm>
            <a:off x="1700770" y="27839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A4FFA5C-F144-CA37-49D0-5E23539D59F4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6141669-DA73-ABE6-5FBE-1A85CF141FAE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F77164C-C558-36C0-F79A-EB3B0A6BE0AF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07B27E7-6614-4DA5-17F2-F7AEFF9E570E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C958FAF-BF19-2F14-ADA1-190EA01E23EB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EA4B1E8-F66C-DA03-32A2-75B133D9089E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E954686-E425-76FC-C553-4A6C526211E2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39" name="Tree Node">
            <a:extLst>
              <a:ext uri="{FF2B5EF4-FFF2-40B4-BE49-F238E27FC236}">
                <a16:creationId xmlns:a16="http://schemas.microsoft.com/office/drawing/2014/main" id="{79FCA8D4-2179-6DD4-9EB8-8BD1312A0007}"/>
              </a:ext>
            </a:extLst>
          </p:cNvPr>
          <p:cNvGrpSpPr/>
          <p:nvPr/>
        </p:nvGrpSpPr>
        <p:grpSpPr>
          <a:xfrm>
            <a:off x="3612275" y="1657350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58B686A-0956-FD49-50E7-6AE61EBA36E0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4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1843161-C67A-A0BC-83D0-78D304202589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AA27027-DE46-CA9C-46E2-5BE1417FB4A1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5FBB69-90AB-A19E-5D23-CA995404B416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657145E-D990-0A44-19D8-9F91BF4B70A7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F769C9F-1412-B436-0629-243583F509CB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A438768-6C31-3DF5-22E8-D42640D9BC5D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8" name="Tree Node">
            <a:extLst>
              <a:ext uri="{FF2B5EF4-FFF2-40B4-BE49-F238E27FC236}">
                <a16:creationId xmlns:a16="http://schemas.microsoft.com/office/drawing/2014/main" id="{24B7B20C-7077-D8F2-1246-F33D1DD5B37E}"/>
              </a:ext>
            </a:extLst>
          </p:cNvPr>
          <p:cNvGrpSpPr/>
          <p:nvPr/>
        </p:nvGrpSpPr>
        <p:grpSpPr>
          <a:xfrm>
            <a:off x="5301531" y="27839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1AE3477-B616-4D54-5E27-E8AFA0E4890E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84DBF7-722F-1346-F30D-B4C1596D23F5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60BDE57-FA7F-D136-3689-300F84FFCFDD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B3538E3-D3B7-81C2-5F4A-223D7B54D1D0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8FE87D9-6018-AC0E-9AF2-6E592F8EA162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7C3B876-0412-DDEE-2758-EF65CD1EE163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62D7ECF-BFF5-EDEB-D8D4-E09E8EE6B90A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EAC45D9-ED76-4853-6C4C-DC5D6431D0A0}"/>
              </a:ext>
            </a:extLst>
          </p:cNvPr>
          <p:cNvGrpSpPr/>
          <p:nvPr/>
        </p:nvGrpSpPr>
        <p:grpSpPr>
          <a:xfrm>
            <a:off x="4160308" y="1657350"/>
            <a:ext cx="823383" cy="365760"/>
            <a:chOff x="4794697" y="1563827"/>
            <a:chExt cx="823383" cy="365760"/>
          </a:xfrm>
        </p:grpSpPr>
        <p:sp>
          <p:nvSpPr>
            <p:cNvPr id="57" name="Root(6)">
              <a:extLst>
                <a:ext uri="{FF2B5EF4-FFF2-40B4-BE49-F238E27FC236}">
                  <a16:creationId xmlns:a16="http://schemas.microsoft.com/office/drawing/2014/main" id="{2C9AA3A9-DA3A-FC45-3089-764C130444E0}"/>
                </a:ext>
              </a:extLst>
            </p:cNvPr>
            <p:cNvSpPr/>
            <p:nvPr/>
          </p:nvSpPr>
          <p:spPr bwMode="auto">
            <a:xfrm>
              <a:off x="4794697" y="1563827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12</a:t>
              </a:r>
            </a:p>
          </p:txBody>
        </p:sp>
        <p:sp>
          <p:nvSpPr>
            <p:cNvPr id="58" name="Root(9)">
              <a:extLst>
                <a:ext uri="{FF2B5EF4-FFF2-40B4-BE49-F238E27FC236}">
                  <a16:creationId xmlns:a16="http://schemas.microsoft.com/office/drawing/2014/main" id="{C433F5A3-785E-D111-27F3-58103065E5DA}"/>
                </a:ext>
              </a:extLst>
            </p:cNvPr>
            <p:cNvSpPr/>
            <p:nvPr/>
          </p:nvSpPr>
          <p:spPr bwMode="auto">
            <a:xfrm>
              <a:off x="5252320" y="1563827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E7679BF-1510-061B-B36F-B2EDBF250711}"/>
              </a:ext>
            </a:extLst>
          </p:cNvPr>
          <p:cNvGrpSpPr/>
          <p:nvPr/>
        </p:nvGrpSpPr>
        <p:grpSpPr>
          <a:xfrm>
            <a:off x="4053654" y="2783972"/>
            <a:ext cx="822407" cy="365760"/>
            <a:chOff x="4795118" y="2690449"/>
            <a:chExt cx="822407" cy="365760"/>
          </a:xfrm>
        </p:grpSpPr>
        <p:sp>
          <p:nvSpPr>
            <p:cNvPr id="60" name="Leaf(Blank)">
              <a:extLst>
                <a:ext uri="{FF2B5EF4-FFF2-40B4-BE49-F238E27FC236}">
                  <a16:creationId xmlns:a16="http://schemas.microsoft.com/office/drawing/2014/main" id="{85E7FDF9-1CA4-7FD1-B3B9-4E4959781DE5}"/>
                </a:ext>
              </a:extLst>
            </p:cNvPr>
            <p:cNvSpPr/>
            <p:nvPr/>
          </p:nvSpPr>
          <p:spPr bwMode="auto">
            <a:xfrm>
              <a:off x="4795118" y="2690449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61" name="Leaf(Blank)">
              <a:extLst>
                <a:ext uri="{FF2B5EF4-FFF2-40B4-BE49-F238E27FC236}">
                  <a16:creationId xmlns:a16="http://schemas.microsoft.com/office/drawing/2014/main" id="{AD4C7C4D-4DF3-1B75-2381-64717F2B68D6}"/>
                </a:ext>
              </a:extLst>
            </p:cNvPr>
            <p:cNvSpPr/>
            <p:nvPr/>
          </p:nvSpPr>
          <p:spPr bwMode="auto">
            <a:xfrm>
              <a:off x="5251765" y="2690449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cxnSp>
        <p:nvCxnSpPr>
          <p:cNvPr id="70" name="AutoShape 14">
            <a:extLst>
              <a:ext uri="{FF2B5EF4-FFF2-40B4-BE49-F238E27FC236}">
                <a16:creationId xmlns:a16="http://schemas.microsoft.com/office/drawing/2014/main" id="{9C1B9031-1D81-3548-932A-8CB529E183F0}"/>
              </a:ext>
            </a:extLst>
          </p:cNvPr>
          <p:cNvCxnSpPr>
            <a:cxnSpLocks noChangeShapeType="1"/>
            <a:stCxn id="44" idx="2"/>
            <a:endCxn id="49" idx="0"/>
          </p:cNvCxnSpPr>
          <p:nvPr/>
        </p:nvCxnSpPr>
        <p:spPr bwMode="auto">
          <a:xfrm rot="16200000" flipH="1">
            <a:off x="4693187" y="1901510"/>
            <a:ext cx="760862" cy="100406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5BA3CA-FDFB-374F-4883-53B35B56991A}"/>
              </a:ext>
            </a:extLst>
          </p:cNvPr>
          <p:cNvSpPr txBox="1"/>
          <p:nvPr/>
        </p:nvSpPr>
        <p:spPr>
          <a:xfrm>
            <a:off x="4772720" y="2035373"/>
            <a:ext cx="25648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≥9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090D3E-6488-0A8A-F3F9-925F12C0540B}"/>
              </a:ext>
            </a:extLst>
          </p:cNvPr>
          <p:cNvSpPr txBox="1"/>
          <p:nvPr/>
        </p:nvSpPr>
        <p:spPr>
          <a:xfrm>
            <a:off x="4796879" y="2038350"/>
            <a:ext cx="38472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≥12</a:t>
            </a:r>
          </a:p>
        </p:txBody>
      </p:sp>
      <p:sp>
        <p:nvSpPr>
          <p:cNvPr id="9" name="Highlight">
            <a:extLst>
              <a:ext uri="{FF2B5EF4-FFF2-40B4-BE49-F238E27FC236}">
                <a16:creationId xmlns:a16="http://schemas.microsoft.com/office/drawing/2014/main" id="{22F82882-8129-0BDF-CF08-5CF425E65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102" y="1657350"/>
            <a:ext cx="365760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Curved Connector 8">
            <a:extLst>
              <a:ext uri="{FF2B5EF4-FFF2-40B4-BE49-F238E27FC236}">
                <a16:creationId xmlns:a16="http://schemas.microsoft.com/office/drawing/2014/main" id="{A5BFDF03-C13D-C4B8-A87D-1B98DBCD4702}"/>
              </a:ext>
            </a:extLst>
          </p:cNvPr>
          <p:cNvCxnSpPr>
            <a:cxnSpLocks/>
            <a:stCxn id="49" idx="0"/>
            <a:endCxn id="9" idx="3"/>
          </p:cNvCxnSpPr>
          <p:nvPr/>
        </p:nvCxnSpPr>
        <p:spPr>
          <a:xfrm rot="16200000" flipV="1">
            <a:off x="4577385" y="1785707"/>
            <a:ext cx="943742" cy="1052787"/>
          </a:xfrm>
          <a:prstGeom prst="curvedConnector2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Highlight">
            <a:extLst>
              <a:ext uri="{FF2B5EF4-FFF2-40B4-BE49-F238E27FC236}">
                <a16:creationId xmlns:a16="http://schemas.microsoft.com/office/drawing/2014/main" id="{6A73825C-FF68-92D6-8FA6-1F4CD3FC9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807" y="2783972"/>
            <a:ext cx="365760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Content Placeholder 28">
            <a:extLst>
              <a:ext uri="{FF2B5EF4-FFF2-40B4-BE49-F238E27FC236}">
                <a16:creationId xmlns:a16="http://schemas.microsoft.com/office/drawing/2014/main" id="{6E0B22EF-65D3-D808-A88D-FFA0BD19B6FE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231106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Delete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D4DC6-6D83-43CE-F913-3AC62E8C27B8}"/>
              </a:ext>
            </a:extLst>
          </p:cNvPr>
          <p:cNvSpPr txBox="1"/>
          <p:nvPr/>
        </p:nvSpPr>
        <p:spPr>
          <a:xfrm>
            <a:off x="5201105" y="3175503"/>
            <a:ext cx="324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Need to update parent node!</a:t>
            </a:r>
          </a:p>
        </p:txBody>
      </p:sp>
    </p:spTree>
    <p:extLst>
      <p:ext uri="{BB962C8B-B14F-4D97-AF65-F5344CB8AC3E}">
        <p14:creationId xmlns:p14="http://schemas.microsoft.com/office/powerpoint/2010/main" val="159061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9" grpId="0" animBg="1"/>
      <p:bldP spid="9" grpId="1" animBg="1"/>
      <p:bldP spid="25" grpId="0" animBg="1"/>
      <p:bldP spid="2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73744-DE40-1596-0B8D-98C09EAA8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7162-452A-A815-FC1E-BA123C30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– DELETE Example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5411D7-7C60-E781-A092-7B3390120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91" name="AutoShape 14">
            <a:extLst>
              <a:ext uri="{FF2B5EF4-FFF2-40B4-BE49-F238E27FC236}">
                <a16:creationId xmlns:a16="http://schemas.microsoft.com/office/drawing/2014/main" id="{2BDD587F-F79B-DD18-197B-381EA9F25AF5}"/>
              </a:ext>
            </a:extLst>
          </p:cNvPr>
          <p:cNvCxnSpPr>
            <a:cxnSpLocks noChangeShapeType="1"/>
            <a:stCxn id="95" idx="2"/>
            <a:endCxn id="52" idx="0"/>
          </p:cNvCxnSpPr>
          <p:nvPr/>
        </p:nvCxnSpPr>
        <p:spPr bwMode="auto">
          <a:xfrm rot="5400000">
            <a:off x="854600" y="2496924"/>
            <a:ext cx="716280" cy="83545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4" name="AutoShape 14">
            <a:extLst>
              <a:ext uri="{FF2B5EF4-FFF2-40B4-BE49-F238E27FC236}">
                <a16:creationId xmlns:a16="http://schemas.microsoft.com/office/drawing/2014/main" id="{D7B7A630-71EE-E957-1C64-AC6F06114525}"/>
              </a:ext>
            </a:extLst>
          </p:cNvPr>
          <p:cNvCxnSpPr>
            <a:cxnSpLocks noChangeShapeType="1"/>
            <a:stCxn id="96" idx="2"/>
            <a:endCxn id="43" idx="0"/>
          </p:cNvCxnSpPr>
          <p:nvPr/>
        </p:nvCxnSpPr>
        <p:spPr bwMode="auto">
          <a:xfrm rot="16200000" flipH="1">
            <a:off x="1861616" y="2662748"/>
            <a:ext cx="716280" cy="50380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" name="AutoShape 14">
            <a:extLst>
              <a:ext uri="{FF2B5EF4-FFF2-40B4-BE49-F238E27FC236}">
                <a16:creationId xmlns:a16="http://schemas.microsoft.com/office/drawing/2014/main" id="{26D59F3C-E140-9E03-90E2-514F996834F8}"/>
              </a:ext>
            </a:extLst>
          </p:cNvPr>
          <p:cNvCxnSpPr>
            <a:cxnSpLocks noChangeShapeType="1"/>
            <a:stCxn id="98" idx="2"/>
            <a:endCxn id="33" idx="0"/>
          </p:cNvCxnSpPr>
          <p:nvPr/>
        </p:nvCxnSpPr>
        <p:spPr bwMode="auto">
          <a:xfrm rot="16200000" flipH="1">
            <a:off x="2784285" y="2077467"/>
            <a:ext cx="716280" cy="167436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8" name="AutoShape 14">
            <a:extLst>
              <a:ext uri="{FF2B5EF4-FFF2-40B4-BE49-F238E27FC236}">
                <a16:creationId xmlns:a16="http://schemas.microsoft.com/office/drawing/2014/main" id="{7CA63BDE-E205-1166-E6F6-8148E215452C}"/>
              </a:ext>
            </a:extLst>
          </p:cNvPr>
          <p:cNvCxnSpPr>
            <a:cxnSpLocks noChangeShapeType="1"/>
            <a:stCxn id="119" idx="2"/>
            <a:endCxn id="107" idx="0"/>
          </p:cNvCxnSpPr>
          <p:nvPr/>
        </p:nvCxnSpPr>
        <p:spPr bwMode="auto">
          <a:xfrm rot="16200000" flipH="1">
            <a:off x="5092143" y="632179"/>
            <a:ext cx="708447" cy="242350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AutoShape 14">
            <a:extLst>
              <a:ext uri="{FF2B5EF4-FFF2-40B4-BE49-F238E27FC236}">
                <a16:creationId xmlns:a16="http://schemas.microsoft.com/office/drawing/2014/main" id="{1BBF1930-7760-25A9-4BE8-92564821F32E}"/>
              </a:ext>
            </a:extLst>
          </p:cNvPr>
          <p:cNvCxnSpPr>
            <a:cxnSpLocks noChangeShapeType="1"/>
            <a:stCxn id="106" idx="2"/>
            <a:endCxn id="11" idx="0"/>
          </p:cNvCxnSpPr>
          <p:nvPr/>
        </p:nvCxnSpPr>
        <p:spPr bwMode="auto">
          <a:xfrm rot="16200000" flipH="1">
            <a:off x="6219337" y="2834006"/>
            <a:ext cx="708873" cy="16869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AutoShape 14">
            <a:extLst>
              <a:ext uri="{FF2B5EF4-FFF2-40B4-BE49-F238E27FC236}">
                <a16:creationId xmlns:a16="http://schemas.microsoft.com/office/drawing/2014/main" id="{1A974B2D-D97D-878B-5861-B51EC9900D84}"/>
              </a:ext>
            </a:extLst>
          </p:cNvPr>
          <p:cNvCxnSpPr>
            <a:cxnSpLocks noChangeShapeType="1"/>
            <a:endCxn id="22" idx="0"/>
          </p:cNvCxnSpPr>
          <p:nvPr/>
        </p:nvCxnSpPr>
        <p:spPr bwMode="auto">
          <a:xfrm rot="5400000">
            <a:off x="5383914" y="2497511"/>
            <a:ext cx="710230" cy="84032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A9804AD-ED27-96C2-9B1B-ABCD14D3402F}"/>
              </a:ext>
            </a:extLst>
          </p:cNvPr>
          <p:cNvGrpSpPr/>
          <p:nvPr/>
        </p:nvGrpSpPr>
        <p:grpSpPr>
          <a:xfrm>
            <a:off x="7626359" y="3272790"/>
            <a:ext cx="1416812" cy="365760"/>
            <a:chOff x="7529945" y="3391574"/>
            <a:chExt cx="1416812" cy="365760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C96F8A98-48BE-972E-999D-65BA65B4885C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21</a:t>
              </a: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05587D85-A1F7-B2FC-0E6F-E3BF6382BA7D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18CB5F1F-3DC2-7B58-1014-62F370757453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9870A7CA-4303-B675-8E8D-D0CD0DEDE461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23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075601F-534B-FE0B-8E97-8CF1C319EA0D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3B17611A-9216-13E6-4067-1CFA9D4F34D3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945F7925-DFE5-F92E-BAD1-4ADA99E964F1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B4358A-F168-D7B2-50F1-DDEACF1DD5D3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D562CB-F499-50E6-38D0-09E8A50BBB2E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E949FD-AADB-CCFB-5B2D-7A40B3F19769}"/>
              </a:ext>
            </a:extLst>
          </p:cNvPr>
          <p:cNvGrpSpPr/>
          <p:nvPr/>
        </p:nvGrpSpPr>
        <p:grpSpPr>
          <a:xfrm>
            <a:off x="6118407" y="3272790"/>
            <a:ext cx="1416812" cy="365760"/>
            <a:chOff x="7529945" y="3391574"/>
            <a:chExt cx="1416812" cy="3657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32620C-34B0-9E53-1432-C0BCD7237719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BAEF96-F855-5A9C-D6AF-BFDF6981C52A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A47F60-46A7-29D3-1310-1E1FC8BCD7A5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E9259A-AFF8-0EEE-5E07-646E1ABC6640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19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728D85-D308-C61E-25B3-6BAA1B81A517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B4621C-A3BF-2CE0-0EA9-F16C9455360F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F9C01C-9E50-E2DD-9790-D632D81F9212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9F6F0E-308C-94C2-A683-F1A9E4FA75BA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D1D463-BF59-7904-6418-9F4454F4C092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995B4F-02F4-C2EE-5339-B1E0BB70DADE}"/>
              </a:ext>
            </a:extLst>
          </p:cNvPr>
          <p:cNvGrpSpPr/>
          <p:nvPr/>
        </p:nvGrpSpPr>
        <p:grpSpPr>
          <a:xfrm>
            <a:off x="4610457" y="3272790"/>
            <a:ext cx="1416812" cy="365760"/>
            <a:chOff x="7529945" y="3391574"/>
            <a:chExt cx="1416812" cy="3657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FABB30-46EC-6560-4A6D-A65C0288F8E1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F1175B-1121-F0AF-BDE9-5F2BC5138A88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02224AB-5AE6-8E60-DF24-413CF41B10B8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8A6977-9DC2-8998-4F23-D3F7D0B1994F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15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E7C6C7-15FE-2321-7BF3-1C24A49D2821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8407EC-107E-219B-BD62-8D659274B25D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3494D2F-5B7C-C2D7-0A50-B8F69ACD1380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62BF307-6F5F-7FE7-D5A3-406417F5ADF0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2AC65FF-94E8-C0C2-C715-ADBB1A36FA11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E81F5E-0F94-F38C-F72C-2ACEBB35D859}"/>
              </a:ext>
            </a:extLst>
          </p:cNvPr>
          <p:cNvGrpSpPr/>
          <p:nvPr/>
        </p:nvGrpSpPr>
        <p:grpSpPr>
          <a:xfrm>
            <a:off x="3102507" y="3272790"/>
            <a:ext cx="1416812" cy="365760"/>
            <a:chOff x="7529945" y="3391574"/>
            <a:chExt cx="1416812" cy="3657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F3EC3B7-9B44-AF4E-AE43-DFC1C60443D6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121FABB-786B-F929-2202-DDDF61145B5D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B2F233-F54B-5858-20ED-73CC9E726C46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BEE0DB5-2019-6C95-65D2-371307E2DE25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53F83C1-8C64-5CDF-D490-BFEE2C039F4E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A72C8D4-D0EA-A911-77D1-5EB1FA41DE1B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C5DFB4-54BC-71D0-1C68-C2092E1629C8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54CD707-8664-197C-F03D-B56BD967533C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52FA577-8396-640C-49B1-85DDED5B680F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C53CD0-991A-2224-ECB4-127F23C350BC}"/>
              </a:ext>
            </a:extLst>
          </p:cNvPr>
          <p:cNvGrpSpPr/>
          <p:nvPr/>
        </p:nvGrpSpPr>
        <p:grpSpPr>
          <a:xfrm>
            <a:off x="1594557" y="3272790"/>
            <a:ext cx="1416812" cy="365760"/>
            <a:chOff x="7529945" y="3391574"/>
            <a:chExt cx="1416812" cy="3657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453A000-AB2F-D701-5C22-EA187DDCDAF6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FC93CD7-AF4B-42D4-5A04-E0138D5B7E6F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635481A-3E18-7929-02CE-98B381B53054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5A2DD34-0481-CC82-E794-B6CDE5FE8A86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E04877A-3F21-358B-27BB-0EA8E1F9ADB9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6ADAF65-9697-B171-EA29-79A0E9A2AEE3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63BA82-94B9-D623-A32A-A14D19EE05BB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4D9D417-E7E7-9058-D571-E687E39CC24E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143C364-9F15-DBE2-4087-0A5B21B59F52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543D516-BCD7-04B5-981E-27E09738BEB1}"/>
              </a:ext>
            </a:extLst>
          </p:cNvPr>
          <p:cNvGrpSpPr/>
          <p:nvPr/>
        </p:nvGrpSpPr>
        <p:grpSpPr>
          <a:xfrm>
            <a:off x="86607" y="3272790"/>
            <a:ext cx="1416812" cy="365760"/>
            <a:chOff x="7529945" y="3391574"/>
            <a:chExt cx="1416812" cy="3657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EEADBAF-9937-3E89-F5CE-088CF5D1C8D5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6F98B95-7826-03F1-ED3E-91F20F903D41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35AF8E1-0EB7-605C-0D7D-033B97310586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228B741-6698-AFD4-DDBA-44ACB478159D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9A85961-1ECE-4D94-EC5F-0B8C05C69A8B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7E79FC4-D37C-5942-2E43-8EDB33981196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A3FE81B-5F71-A90B-7563-E9E007C9FD18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F7A0E26-7618-B160-BE13-8E8F526185D0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E52079F-6090-F9DA-B4B7-65776473B500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cxnSp>
        <p:nvCxnSpPr>
          <p:cNvPr id="75" name="AutoShape 14">
            <a:extLst>
              <a:ext uri="{FF2B5EF4-FFF2-40B4-BE49-F238E27FC236}">
                <a16:creationId xmlns:a16="http://schemas.microsoft.com/office/drawing/2014/main" id="{A8E9178E-D811-268D-6517-26C47B6683B7}"/>
              </a:ext>
            </a:extLst>
          </p:cNvPr>
          <p:cNvCxnSpPr>
            <a:cxnSpLocks noChangeShapeType="1"/>
            <a:stCxn id="108" idx="2"/>
            <a:endCxn id="210" idx="0"/>
          </p:cNvCxnSpPr>
          <p:nvPr/>
        </p:nvCxnSpPr>
        <p:spPr bwMode="auto">
          <a:xfrm rot="16200000" flipH="1">
            <a:off x="7142007" y="2248724"/>
            <a:ext cx="708873" cy="13392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AutoShape 14">
            <a:extLst>
              <a:ext uri="{FF2B5EF4-FFF2-40B4-BE49-F238E27FC236}">
                <a16:creationId xmlns:a16="http://schemas.microsoft.com/office/drawing/2014/main" id="{42703B42-C4FB-A34F-BA06-4C1610B827AC}"/>
              </a:ext>
            </a:extLst>
          </p:cNvPr>
          <p:cNvCxnSpPr>
            <a:cxnSpLocks noChangeShapeType="1"/>
            <a:stCxn id="118" idx="2"/>
            <a:endCxn id="98" idx="0"/>
          </p:cNvCxnSpPr>
          <p:nvPr/>
        </p:nvCxnSpPr>
        <p:spPr bwMode="auto">
          <a:xfrm rot="5400000">
            <a:off x="2750714" y="1044239"/>
            <a:ext cx="701040" cy="15919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3655581-B1EF-AF10-8A1A-D615A050AAA9}"/>
              </a:ext>
            </a:extLst>
          </p:cNvPr>
          <p:cNvGrpSpPr/>
          <p:nvPr/>
        </p:nvGrpSpPr>
        <p:grpSpPr>
          <a:xfrm>
            <a:off x="1596835" y="2190750"/>
            <a:ext cx="1416812" cy="365760"/>
            <a:chOff x="7529945" y="3391574"/>
            <a:chExt cx="1416812" cy="36576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5218994-90A9-1AD3-A1FB-72F0FF6A04A3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1AD4B05-7A8C-F0E9-9643-061FDBD4EFBB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ACC1407-F931-B6AF-8D9F-F5547BB38364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4839CF7-2B22-1F5B-D14E-5CC24BF4D90B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708E517-A7BC-A5A7-6618-8D0A22AA4A0A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E6B45F8-514D-E8DB-81DA-0FDD5B84D3CD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AFBAA6E-84B2-D503-206E-C63918AD35CF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8D4AD0C-6B6B-0674-FD48-537BB771D227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7704E3A-3452-0F9D-C34C-C2A72C9373C6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4A0429F-634F-1620-C9AD-1CB5B5AB2E3B}"/>
              </a:ext>
            </a:extLst>
          </p:cNvPr>
          <p:cNvGrpSpPr/>
          <p:nvPr/>
        </p:nvGrpSpPr>
        <p:grpSpPr>
          <a:xfrm>
            <a:off x="6118407" y="2198157"/>
            <a:ext cx="1416812" cy="365760"/>
            <a:chOff x="7529945" y="3391574"/>
            <a:chExt cx="1416812" cy="36576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A2044CB-4D22-DA50-33D6-C14C607ABA4D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17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2F34FEF-238A-EBEF-4596-F066F3E1ACBF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9CD5ACE-83B4-6EBF-53A1-EDBA957CBCAE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59D7EE7-B6B3-DE87-DC9A-106C2E79277C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21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8BE6E4B-B68F-B7F9-B7B9-84018638A8D4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00189A7-8C03-396F-9BDF-CC00D782987E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274219D2-01C9-B345-A221-4902E76AF428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504C69E-90CD-CDDA-72DB-1CC5CFDA4BB8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4A2DEE3-EED8-A14B-884E-505255EC49C8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467B524-699A-5AD0-C07E-28B4D7692780}"/>
              </a:ext>
            </a:extLst>
          </p:cNvPr>
          <p:cNvGrpSpPr/>
          <p:nvPr/>
        </p:nvGrpSpPr>
        <p:grpSpPr>
          <a:xfrm>
            <a:off x="3863594" y="1123950"/>
            <a:ext cx="1416812" cy="365760"/>
            <a:chOff x="7529945" y="3391574"/>
            <a:chExt cx="1416812" cy="365760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8DF70DA-E0A4-81D7-362A-F5050D211BDD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80323C7-CF01-9A37-F349-A2CAA631B5E8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36859D7-0FCE-4682-1AC9-2BCEC509A765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F8028CE-9B16-8AC0-7AAA-38C81FA04BB2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D7988017-CFB9-AD3F-7065-CE1B0DDA69A7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0B4FA95-F09F-763E-F333-6F96246B9B6D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6FE9F85-D844-2983-DBE6-089D5A2CE2A7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461A075-8607-4E7D-5340-222B4603CC6E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A57B4C1-7FD2-25D7-9929-2916B8DF9C0D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225" name="TextBox 224">
            <a:extLst>
              <a:ext uri="{FF2B5EF4-FFF2-40B4-BE49-F238E27FC236}">
                <a16:creationId xmlns:a16="http://schemas.microsoft.com/office/drawing/2014/main" id="{C9FC919B-2273-3F93-A4C5-E53B93351FAF}"/>
              </a:ext>
            </a:extLst>
          </p:cNvPr>
          <p:cNvSpPr txBox="1"/>
          <p:nvPr/>
        </p:nvSpPr>
        <p:spPr>
          <a:xfrm>
            <a:off x="-51155" y="4476750"/>
            <a:ext cx="2097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Note: New Example/Tree.</a:t>
            </a:r>
          </a:p>
        </p:txBody>
      </p:sp>
      <p:sp>
        <p:nvSpPr>
          <p:cNvPr id="226" name="Content Placeholder 28">
            <a:extLst>
              <a:ext uri="{FF2B5EF4-FFF2-40B4-BE49-F238E27FC236}">
                <a16:creationId xmlns:a16="http://schemas.microsoft.com/office/drawing/2014/main" id="{950FB6E6-9A14-3B12-F625-56747321E1A6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Delete 15</a:t>
            </a:r>
          </a:p>
        </p:txBody>
      </p:sp>
      <p:sp>
        <p:nvSpPr>
          <p:cNvPr id="228" name="Arrow1">
            <a:extLst>
              <a:ext uri="{FF2B5EF4-FFF2-40B4-BE49-F238E27FC236}">
                <a16:creationId xmlns:a16="http://schemas.microsoft.com/office/drawing/2014/main" id="{F6799489-4F1B-59E5-6884-B74F4BB25C1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942646" y="3633380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pic>
        <p:nvPicPr>
          <p:cNvPr id="229" name="X">
            <a:extLst>
              <a:ext uri="{FF2B5EF4-FFF2-40B4-BE49-F238E27FC236}">
                <a16:creationId xmlns:a16="http://schemas.microsoft.com/office/drawing/2014/main" id="{3127996F-78FF-3591-A01B-062750E38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66148" y="3272790"/>
            <a:ext cx="365760" cy="365760"/>
          </a:xfrm>
          <a:prstGeom prst="rect">
            <a:avLst/>
          </a:prstGeom>
        </p:spPr>
      </p:pic>
      <p:cxnSp>
        <p:nvCxnSpPr>
          <p:cNvPr id="266" name="Curved Connector 265">
            <a:extLst>
              <a:ext uri="{FF2B5EF4-FFF2-40B4-BE49-F238E27FC236}">
                <a16:creationId xmlns:a16="http://schemas.microsoft.com/office/drawing/2014/main" id="{F2D5AE50-4B77-B154-9CB5-3852E7FEA751}"/>
              </a:ext>
            </a:extLst>
          </p:cNvPr>
          <p:cNvCxnSpPr>
            <a:cxnSpLocks/>
          </p:cNvCxnSpPr>
          <p:nvPr/>
        </p:nvCxnSpPr>
        <p:spPr>
          <a:xfrm rot="16200000" flipV="1">
            <a:off x="5925494" y="2828307"/>
            <a:ext cx="12700" cy="849023"/>
          </a:xfrm>
          <a:prstGeom prst="curvedConnector3">
            <a:avLst>
              <a:gd name="adj1" fmla="val 1800000"/>
            </a:avLst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0" name="TextBox 229">
            <a:extLst>
              <a:ext uri="{FF2B5EF4-FFF2-40B4-BE49-F238E27FC236}">
                <a16:creationId xmlns:a16="http://schemas.microsoft.com/office/drawing/2014/main" id="{31FD309D-D7E5-5256-256A-1308DC1FD418}"/>
              </a:ext>
            </a:extLst>
          </p:cNvPr>
          <p:cNvSpPr txBox="1"/>
          <p:nvPr/>
        </p:nvSpPr>
        <p:spPr>
          <a:xfrm>
            <a:off x="4515297" y="3662490"/>
            <a:ext cx="311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Borrow from a “rich” sibling node.</a:t>
            </a:r>
          </a:p>
        </p:txBody>
      </p:sp>
    </p:spTree>
    <p:extLst>
      <p:ext uri="{BB962C8B-B14F-4D97-AF65-F5344CB8AC3E}">
        <p14:creationId xmlns:p14="http://schemas.microsoft.com/office/powerpoint/2010/main" val="250595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228" grpId="1" animBg="1"/>
      <p:bldP spid="2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73744-DE40-1596-0B8D-98C09EAA8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7162-452A-A815-FC1E-BA123C30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– DELETE Example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5411D7-7C60-E781-A092-7B3390120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34</a:t>
            </a:fld>
            <a:endParaRPr lang="en-US" dirty="0"/>
          </a:p>
        </p:txBody>
      </p:sp>
      <p:cxnSp>
        <p:nvCxnSpPr>
          <p:cNvPr id="91" name="AutoShape 14">
            <a:extLst>
              <a:ext uri="{FF2B5EF4-FFF2-40B4-BE49-F238E27FC236}">
                <a16:creationId xmlns:a16="http://schemas.microsoft.com/office/drawing/2014/main" id="{2BDD587F-F79B-DD18-197B-381EA9F25AF5}"/>
              </a:ext>
            </a:extLst>
          </p:cNvPr>
          <p:cNvCxnSpPr>
            <a:cxnSpLocks noChangeShapeType="1"/>
            <a:stCxn id="95" idx="2"/>
            <a:endCxn id="52" idx="0"/>
          </p:cNvCxnSpPr>
          <p:nvPr/>
        </p:nvCxnSpPr>
        <p:spPr bwMode="auto">
          <a:xfrm rot="5400000">
            <a:off x="854600" y="2496924"/>
            <a:ext cx="716280" cy="83545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4" name="AutoShape 14">
            <a:extLst>
              <a:ext uri="{FF2B5EF4-FFF2-40B4-BE49-F238E27FC236}">
                <a16:creationId xmlns:a16="http://schemas.microsoft.com/office/drawing/2014/main" id="{D7B7A630-71EE-E957-1C64-AC6F06114525}"/>
              </a:ext>
            </a:extLst>
          </p:cNvPr>
          <p:cNvCxnSpPr>
            <a:cxnSpLocks noChangeShapeType="1"/>
            <a:stCxn id="96" idx="2"/>
            <a:endCxn id="43" idx="0"/>
          </p:cNvCxnSpPr>
          <p:nvPr/>
        </p:nvCxnSpPr>
        <p:spPr bwMode="auto">
          <a:xfrm rot="16200000" flipH="1">
            <a:off x="1861616" y="2662748"/>
            <a:ext cx="716280" cy="50380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" name="AutoShape 14">
            <a:extLst>
              <a:ext uri="{FF2B5EF4-FFF2-40B4-BE49-F238E27FC236}">
                <a16:creationId xmlns:a16="http://schemas.microsoft.com/office/drawing/2014/main" id="{26D59F3C-E140-9E03-90E2-514F996834F8}"/>
              </a:ext>
            </a:extLst>
          </p:cNvPr>
          <p:cNvCxnSpPr>
            <a:cxnSpLocks noChangeShapeType="1"/>
            <a:stCxn id="98" idx="2"/>
            <a:endCxn id="33" idx="0"/>
          </p:cNvCxnSpPr>
          <p:nvPr/>
        </p:nvCxnSpPr>
        <p:spPr bwMode="auto">
          <a:xfrm rot="16200000" flipH="1">
            <a:off x="2784285" y="2077467"/>
            <a:ext cx="716280" cy="167436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8" name="AutoShape 14">
            <a:extLst>
              <a:ext uri="{FF2B5EF4-FFF2-40B4-BE49-F238E27FC236}">
                <a16:creationId xmlns:a16="http://schemas.microsoft.com/office/drawing/2014/main" id="{7CA63BDE-E205-1166-E6F6-8148E215452C}"/>
              </a:ext>
            </a:extLst>
          </p:cNvPr>
          <p:cNvCxnSpPr>
            <a:cxnSpLocks noChangeShapeType="1"/>
            <a:stCxn id="119" idx="2"/>
            <a:endCxn id="107" idx="0"/>
          </p:cNvCxnSpPr>
          <p:nvPr/>
        </p:nvCxnSpPr>
        <p:spPr bwMode="auto">
          <a:xfrm rot="16200000" flipH="1">
            <a:off x="5092143" y="632179"/>
            <a:ext cx="708447" cy="242350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AutoShape 14">
            <a:extLst>
              <a:ext uri="{FF2B5EF4-FFF2-40B4-BE49-F238E27FC236}">
                <a16:creationId xmlns:a16="http://schemas.microsoft.com/office/drawing/2014/main" id="{1BBF1930-7760-25A9-4BE8-92564821F32E}"/>
              </a:ext>
            </a:extLst>
          </p:cNvPr>
          <p:cNvCxnSpPr>
            <a:cxnSpLocks noChangeShapeType="1"/>
            <a:stCxn id="106" idx="2"/>
            <a:endCxn id="11" idx="0"/>
          </p:cNvCxnSpPr>
          <p:nvPr/>
        </p:nvCxnSpPr>
        <p:spPr bwMode="auto">
          <a:xfrm rot="16200000" flipH="1">
            <a:off x="6219337" y="2834006"/>
            <a:ext cx="708873" cy="16869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AutoShape 14">
            <a:extLst>
              <a:ext uri="{FF2B5EF4-FFF2-40B4-BE49-F238E27FC236}">
                <a16:creationId xmlns:a16="http://schemas.microsoft.com/office/drawing/2014/main" id="{1A974B2D-D97D-878B-5861-B51EC9900D84}"/>
              </a:ext>
            </a:extLst>
          </p:cNvPr>
          <p:cNvCxnSpPr>
            <a:cxnSpLocks noChangeShapeType="1"/>
            <a:endCxn id="22" idx="0"/>
          </p:cNvCxnSpPr>
          <p:nvPr/>
        </p:nvCxnSpPr>
        <p:spPr bwMode="auto">
          <a:xfrm rot="5400000">
            <a:off x="5383914" y="2497511"/>
            <a:ext cx="710230" cy="84032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3A9804AD-ED27-96C2-9B1B-ABCD14D3402F}"/>
              </a:ext>
            </a:extLst>
          </p:cNvPr>
          <p:cNvGrpSpPr/>
          <p:nvPr/>
        </p:nvGrpSpPr>
        <p:grpSpPr>
          <a:xfrm>
            <a:off x="7626359" y="3272790"/>
            <a:ext cx="1416812" cy="365760"/>
            <a:chOff x="7529945" y="3391574"/>
            <a:chExt cx="1416812" cy="365760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C96F8A98-48BE-972E-999D-65BA65B4885C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21</a:t>
              </a: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05587D85-A1F7-B2FC-0E6F-E3BF6382BA7D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18CB5F1F-3DC2-7B58-1014-62F370757453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9870A7CA-4303-B675-8E8D-D0CD0DEDE461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23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075601F-534B-FE0B-8E97-8CF1C319EA0D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3B17611A-9216-13E6-4067-1CFA9D4F34D3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945F7925-DFE5-F92E-BAD1-4ADA99E964F1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B4358A-F168-D7B2-50F1-DDEACF1DD5D3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D562CB-F499-50E6-38D0-09E8A50BBB2E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FE949FD-AADB-CCFB-5B2D-7A40B3F19769}"/>
              </a:ext>
            </a:extLst>
          </p:cNvPr>
          <p:cNvGrpSpPr/>
          <p:nvPr/>
        </p:nvGrpSpPr>
        <p:grpSpPr>
          <a:xfrm>
            <a:off x="6118407" y="3272790"/>
            <a:ext cx="1416812" cy="365760"/>
            <a:chOff x="7529945" y="3391574"/>
            <a:chExt cx="1416812" cy="3657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32620C-34B0-9E53-1432-C0BCD7237719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19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BAEF96-F855-5A9C-D6AF-BFDF6981C52A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A47F60-46A7-29D3-1310-1E1FC8BCD7A5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E9259A-AFF8-0EEE-5E07-646E1ABC6640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728D85-D308-C61E-25B3-6BAA1B81A517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B4621C-A3BF-2CE0-0EA9-F16C9455360F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F9C01C-9E50-E2DD-9790-D632D81F9212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9F6F0E-308C-94C2-A683-F1A9E4FA75BA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D1D463-BF59-7904-6418-9F4454F4C092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995B4F-02F4-C2EE-5339-B1E0BB70DADE}"/>
              </a:ext>
            </a:extLst>
          </p:cNvPr>
          <p:cNvGrpSpPr/>
          <p:nvPr/>
        </p:nvGrpSpPr>
        <p:grpSpPr>
          <a:xfrm>
            <a:off x="4610457" y="3272790"/>
            <a:ext cx="1416812" cy="365760"/>
            <a:chOff x="7529945" y="3391574"/>
            <a:chExt cx="1416812" cy="3657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DFABB30-46EC-6560-4A6D-A65C0288F8E1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F1175B-1121-F0AF-BDE9-5F2BC5138A88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02224AB-5AE6-8E60-DF24-413CF41B10B8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8A6977-9DC2-8998-4F23-D3F7D0B1994F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7E7C6C7-15FE-2321-7BF3-1C24A49D2821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8407EC-107E-219B-BD62-8D659274B25D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3494D2F-5B7C-C2D7-0A50-B8F69ACD1380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62BF307-6F5F-7FE7-D5A3-406417F5ADF0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2AC65FF-94E8-C0C2-C715-ADBB1A36FA11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E81F5E-0F94-F38C-F72C-2ACEBB35D859}"/>
              </a:ext>
            </a:extLst>
          </p:cNvPr>
          <p:cNvGrpSpPr/>
          <p:nvPr/>
        </p:nvGrpSpPr>
        <p:grpSpPr>
          <a:xfrm>
            <a:off x="3102507" y="3272790"/>
            <a:ext cx="1416812" cy="365760"/>
            <a:chOff x="7529945" y="3391574"/>
            <a:chExt cx="1416812" cy="3657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F3EC3B7-9B44-AF4E-AE43-DFC1C60443D6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121FABB-786B-F929-2202-DDDF61145B5D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B2F233-F54B-5858-20ED-73CC9E726C46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BEE0DB5-2019-6C95-65D2-371307E2DE25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53F83C1-8C64-5CDF-D490-BFEE2C039F4E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A72C8D4-D0EA-A911-77D1-5EB1FA41DE1B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C5DFB4-54BC-71D0-1C68-C2092E1629C8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54CD707-8664-197C-F03D-B56BD967533C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52FA577-8396-640C-49B1-85DDED5B680F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C53CD0-991A-2224-ECB4-127F23C350BC}"/>
              </a:ext>
            </a:extLst>
          </p:cNvPr>
          <p:cNvGrpSpPr/>
          <p:nvPr/>
        </p:nvGrpSpPr>
        <p:grpSpPr>
          <a:xfrm>
            <a:off x="1594557" y="3272790"/>
            <a:ext cx="1416812" cy="365760"/>
            <a:chOff x="7529945" y="3391574"/>
            <a:chExt cx="1416812" cy="3657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453A000-AB2F-D701-5C22-EA187DDCDAF6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FC93CD7-AF4B-42D4-5A04-E0138D5B7E6F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635481A-3E18-7929-02CE-98B381B53054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5A2DD34-0481-CC82-E794-B6CDE5FE8A86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E04877A-3F21-358B-27BB-0EA8E1F9ADB9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6ADAF65-9697-B171-EA29-79A0E9A2AEE3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C63BA82-94B9-D623-A32A-A14D19EE05BB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4D9D417-E7E7-9058-D571-E687E39CC24E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143C364-9F15-DBE2-4087-0A5B21B59F52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543D516-BCD7-04B5-981E-27E09738BEB1}"/>
              </a:ext>
            </a:extLst>
          </p:cNvPr>
          <p:cNvGrpSpPr/>
          <p:nvPr/>
        </p:nvGrpSpPr>
        <p:grpSpPr>
          <a:xfrm>
            <a:off x="86607" y="3272790"/>
            <a:ext cx="1416812" cy="365760"/>
            <a:chOff x="7529945" y="3391574"/>
            <a:chExt cx="1416812" cy="3657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EEADBAF-9937-3E89-F5CE-088CF5D1C8D5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6F98B95-7826-03F1-ED3E-91F20F903D41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35AF8E1-0EB7-605C-0D7D-033B97310586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228B741-6698-AFD4-DDBA-44ACB478159D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9A85961-1ECE-4D94-EC5F-0B8C05C69A8B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7E79FC4-D37C-5942-2E43-8EDB33981196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A3FE81B-5F71-A90B-7563-E9E007C9FD18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F7A0E26-7618-B160-BE13-8E8F526185D0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E52079F-6090-F9DA-B4B7-65776473B500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cxnSp>
        <p:nvCxnSpPr>
          <p:cNvPr id="75" name="AutoShape 14">
            <a:extLst>
              <a:ext uri="{FF2B5EF4-FFF2-40B4-BE49-F238E27FC236}">
                <a16:creationId xmlns:a16="http://schemas.microsoft.com/office/drawing/2014/main" id="{A8E9178E-D811-268D-6517-26C47B6683B7}"/>
              </a:ext>
            </a:extLst>
          </p:cNvPr>
          <p:cNvCxnSpPr>
            <a:cxnSpLocks noChangeShapeType="1"/>
            <a:stCxn id="108" idx="2"/>
            <a:endCxn id="210" idx="0"/>
          </p:cNvCxnSpPr>
          <p:nvPr/>
        </p:nvCxnSpPr>
        <p:spPr bwMode="auto">
          <a:xfrm rot="16200000" flipH="1">
            <a:off x="7142007" y="2248724"/>
            <a:ext cx="708873" cy="13392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AutoShape 14">
            <a:extLst>
              <a:ext uri="{FF2B5EF4-FFF2-40B4-BE49-F238E27FC236}">
                <a16:creationId xmlns:a16="http://schemas.microsoft.com/office/drawing/2014/main" id="{42703B42-C4FB-A34F-BA06-4C1610B827AC}"/>
              </a:ext>
            </a:extLst>
          </p:cNvPr>
          <p:cNvCxnSpPr>
            <a:cxnSpLocks noChangeShapeType="1"/>
            <a:stCxn id="118" idx="2"/>
            <a:endCxn id="98" idx="0"/>
          </p:cNvCxnSpPr>
          <p:nvPr/>
        </p:nvCxnSpPr>
        <p:spPr bwMode="auto">
          <a:xfrm rot="5400000">
            <a:off x="2750714" y="1044239"/>
            <a:ext cx="701040" cy="15919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3655581-B1EF-AF10-8A1A-D615A050AAA9}"/>
              </a:ext>
            </a:extLst>
          </p:cNvPr>
          <p:cNvGrpSpPr/>
          <p:nvPr/>
        </p:nvGrpSpPr>
        <p:grpSpPr>
          <a:xfrm>
            <a:off x="1596835" y="2190750"/>
            <a:ext cx="1416812" cy="365760"/>
            <a:chOff x="7529945" y="3391574"/>
            <a:chExt cx="1416812" cy="36576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5218994-90A9-1AD3-A1FB-72F0FF6A04A3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1AD4B05-7A8C-F0E9-9643-061FDBD4EFBB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ACC1407-F931-B6AF-8D9F-F5547BB38364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4839CF7-2B22-1F5B-D14E-5CC24BF4D90B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708E517-A7BC-A5A7-6618-8D0A22AA4A0A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E6B45F8-514D-E8DB-81DA-0FDD5B84D3CD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AFBAA6E-84B2-D503-206E-C63918AD35CF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8D4AD0C-6B6B-0674-FD48-537BB771D227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7704E3A-3452-0F9D-C34C-C2A72C9373C6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4A0429F-634F-1620-C9AD-1CB5B5AB2E3B}"/>
              </a:ext>
            </a:extLst>
          </p:cNvPr>
          <p:cNvGrpSpPr/>
          <p:nvPr/>
        </p:nvGrpSpPr>
        <p:grpSpPr>
          <a:xfrm>
            <a:off x="6118407" y="2198157"/>
            <a:ext cx="1416812" cy="365760"/>
            <a:chOff x="7529945" y="3391574"/>
            <a:chExt cx="1416812" cy="36576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A2044CB-4D22-DA50-33D6-C14C607ABA4D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17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2F34FEF-238A-EBEF-4596-F066F3E1ACBF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9CD5ACE-83B4-6EBF-53A1-EDBA957CBCAE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59D7EE7-B6B3-DE87-DC9A-106C2E79277C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21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8BE6E4B-B68F-B7F9-B7B9-84018638A8D4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00189A7-8C03-396F-9BDF-CC00D782987E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274219D2-01C9-B345-A221-4902E76AF428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504C69E-90CD-CDDA-72DB-1CC5CFDA4BB8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4A2DEE3-EED8-A14B-884E-505255EC49C8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467B524-699A-5AD0-C07E-28B4D7692780}"/>
              </a:ext>
            </a:extLst>
          </p:cNvPr>
          <p:cNvGrpSpPr/>
          <p:nvPr/>
        </p:nvGrpSpPr>
        <p:grpSpPr>
          <a:xfrm>
            <a:off x="3863594" y="1123950"/>
            <a:ext cx="1416812" cy="365760"/>
            <a:chOff x="7529945" y="3391574"/>
            <a:chExt cx="1416812" cy="365760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8DF70DA-E0A4-81D7-362A-F5050D211BDD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80323C7-CF01-9A37-F349-A2CAA631B5E8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36859D7-0FCE-4682-1AC9-2BCEC509A765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F8028CE-9B16-8AC0-7AAA-38C81FA04BB2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D7988017-CFB9-AD3F-7065-CE1B0DDA69A7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0B4FA95-F09F-763E-F333-6F96246B9B6D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6FE9F85-D844-2983-DBE6-089D5A2CE2A7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461A075-8607-4E7D-5340-222B4603CC6E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A57B4C1-7FD2-25D7-9929-2916B8DF9C0D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226" name="Content Placeholder 28">
            <a:extLst>
              <a:ext uri="{FF2B5EF4-FFF2-40B4-BE49-F238E27FC236}">
                <a16:creationId xmlns:a16="http://schemas.microsoft.com/office/drawing/2014/main" id="{950FB6E6-9A14-3B12-F625-56747321E1A6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Delete 15</a:t>
            </a:r>
          </a:p>
        </p:txBody>
      </p:sp>
      <p:cxnSp>
        <p:nvCxnSpPr>
          <p:cNvPr id="231" name="Curved Connector 265">
            <a:extLst>
              <a:ext uri="{FF2B5EF4-FFF2-40B4-BE49-F238E27FC236}">
                <a16:creationId xmlns:a16="http://schemas.microsoft.com/office/drawing/2014/main" id="{23824E20-366F-97F3-716C-5EC1DB64ABD9}"/>
              </a:ext>
            </a:extLst>
          </p:cNvPr>
          <p:cNvCxnSpPr>
            <a:cxnSpLocks/>
            <a:stCxn id="8" idx="0"/>
            <a:endCxn id="104" idx="2"/>
          </p:cNvCxnSpPr>
          <p:nvPr/>
        </p:nvCxnSpPr>
        <p:spPr>
          <a:xfrm flipV="1">
            <a:off x="6320732" y="2563917"/>
            <a:ext cx="0" cy="708873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5" name="Rectangle 234">
            <a:extLst>
              <a:ext uri="{FF2B5EF4-FFF2-40B4-BE49-F238E27FC236}">
                <a16:creationId xmlns:a16="http://schemas.microsoft.com/office/drawing/2014/main" id="{41B52DB8-B179-DC2D-C5C4-D3AF61117A9A}"/>
              </a:ext>
            </a:extLst>
          </p:cNvPr>
          <p:cNvSpPr/>
          <p:nvPr/>
        </p:nvSpPr>
        <p:spPr bwMode="auto">
          <a:xfrm>
            <a:off x="6183571" y="2198157"/>
            <a:ext cx="269043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rPr>
              <a:t>19</a:t>
            </a:r>
          </a:p>
        </p:txBody>
      </p:sp>
      <p:sp>
        <p:nvSpPr>
          <p:cNvPr id="232" name="Highlight">
            <a:extLst>
              <a:ext uri="{FF2B5EF4-FFF2-40B4-BE49-F238E27FC236}">
                <a16:creationId xmlns:a16="http://schemas.microsoft.com/office/drawing/2014/main" id="{DD632A3B-FD74-11C2-3885-9A070162B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204" y="2195963"/>
            <a:ext cx="274320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4" name="Highlight">
            <a:extLst>
              <a:ext uri="{FF2B5EF4-FFF2-40B4-BE49-F238E27FC236}">
                <a16:creationId xmlns:a16="http://schemas.microsoft.com/office/drawing/2014/main" id="{796BB6D1-9832-2B05-11F4-85529BD37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933" y="3281335"/>
            <a:ext cx="274320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CC75883-1BB6-E4DB-A4DA-A83ED3FAE408}"/>
              </a:ext>
            </a:extLst>
          </p:cNvPr>
          <p:cNvSpPr txBox="1"/>
          <p:nvPr/>
        </p:nvSpPr>
        <p:spPr>
          <a:xfrm>
            <a:off x="6001555" y="3653363"/>
            <a:ext cx="324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Need to update parent node!</a:t>
            </a:r>
          </a:p>
        </p:txBody>
      </p:sp>
    </p:spTree>
    <p:extLst>
      <p:ext uri="{BB962C8B-B14F-4D97-AF65-F5344CB8AC3E}">
        <p14:creationId xmlns:p14="http://schemas.microsoft.com/office/powerpoint/2010/main" val="111407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32" grpId="0" animBg="1"/>
      <p:bldP spid="2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9B2F2-243F-D477-E058-901AEDD90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49FE-F580-3690-DA61-6FE153F0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– DELETE Example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19D23-E315-287A-1FA3-BE4245862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91" name="AutoShape 14">
            <a:extLst>
              <a:ext uri="{FF2B5EF4-FFF2-40B4-BE49-F238E27FC236}">
                <a16:creationId xmlns:a16="http://schemas.microsoft.com/office/drawing/2014/main" id="{80385ABB-A6B2-1E1F-0FD7-9E14E3680286}"/>
              </a:ext>
            </a:extLst>
          </p:cNvPr>
          <p:cNvCxnSpPr>
            <a:cxnSpLocks noChangeShapeType="1"/>
            <a:stCxn id="95" idx="2"/>
            <a:endCxn id="52" idx="0"/>
          </p:cNvCxnSpPr>
          <p:nvPr/>
        </p:nvCxnSpPr>
        <p:spPr bwMode="auto">
          <a:xfrm rot="5400000">
            <a:off x="854600" y="2496924"/>
            <a:ext cx="716280" cy="83545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4" name="AutoShape 14">
            <a:extLst>
              <a:ext uri="{FF2B5EF4-FFF2-40B4-BE49-F238E27FC236}">
                <a16:creationId xmlns:a16="http://schemas.microsoft.com/office/drawing/2014/main" id="{A6C2C486-EAA2-5D27-57F9-001BF2F4223A}"/>
              </a:ext>
            </a:extLst>
          </p:cNvPr>
          <p:cNvCxnSpPr>
            <a:cxnSpLocks noChangeShapeType="1"/>
            <a:stCxn id="96" idx="2"/>
            <a:endCxn id="43" idx="0"/>
          </p:cNvCxnSpPr>
          <p:nvPr/>
        </p:nvCxnSpPr>
        <p:spPr bwMode="auto">
          <a:xfrm rot="16200000" flipH="1">
            <a:off x="1861616" y="2662748"/>
            <a:ext cx="716280" cy="50380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" name="AutoShape 14">
            <a:extLst>
              <a:ext uri="{FF2B5EF4-FFF2-40B4-BE49-F238E27FC236}">
                <a16:creationId xmlns:a16="http://schemas.microsoft.com/office/drawing/2014/main" id="{31DDE474-79A2-25A7-E915-74DF1A3E216D}"/>
              </a:ext>
            </a:extLst>
          </p:cNvPr>
          <p:cNvCxnSpPr>
            <a:cxnSpLocks noChangeShapeType="1"/>
            <a:stCxn id="98" idx="2"/>
            <a:endCxn id="33" idx="0"/>
          </p:cNvCxnSpPr>
          <p:nvPr/>
        </p:nvCxnSpPr>
        <p:spPr bwMode="auto">
          <a:xfrm rot="16200000" flipH="1">
            <a:off x="2784285" y="2077467"/>
            <a:ext cx="716280" cy="167436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8" name="AutoShape 14">
            <a:extLst>
              <a:ext uri="{FF2B5EF4-FFF2-40B4-BE49-F238E27FC236}">
                <a16:creationId xmlns:a16="http://schemas.microsoft.com/office/drawing/2014/main" id="{5BF561AE-829F-1AAD-85B5-81BD73AA6D67}"/>
              </a:ext>
            </a:extLst>
          </p:cNvPr>
          <p:cNvCxnSpPr>
            <a:cxnSpLocks noChangeShapeType="1"/>
            <a:stCxn id="119" idx="2"/>
            <a:endCxn id="107" idx="0"/>
          </p:cNvCxnSpPr>
          <p:nvPr/>
        </p:nvCxnSpPr>
        <p:spPr bwMode="auto">
          <a:xfrm rot="16200000" flipH="1">
            <a:off x="5092143" y="632179"/>
            <a:ext cx="708447" cy="242350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AutoShape 14">
            <a:extLst>
              <a:ext uri="{FF2B5EF4-FFF2-40B4-BE49-F238E27FC236}">
                <a16:creationId xmlns:a16="http://schemas.microsoft.com/office/drawing/2014/main" id="{073893A5-1E8C-3D73-F82C-0A117D7277C6}"/>
              </a:ext>
            </a:extLst>
          </p:cNvPr>
          <p:cNvCxnSpPr>
            <a:cxnSpLocks noChangeShapeType="1"/>
            <a:stCxn id="106" idx="2"/>
            <a:endCxn id="11" idx="0"/>
          </p:cNvCxnSpPr>
          <p:nvPr/>
        </p:nvCxnSpPr>
        <p:spPr bwMode="auto">
          <a:xfrm rot="16200000" flipH="1">
            <a:off x="6219337" y="2834006"/>
            <a:ext cx="708873" cy="16869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AutoShape 14">
            <a:extLst>
              <a:ext uri="{FF2B5EF4-FFF2-40B4-BE49-F238E27FC236}">
                <a16:creationId xmlns:a16="http://schemas.microsoft.com/office/drawing/2014/main" id="{D89D7BA5-F56D-3C5D-6F62-74207A55580D}"/>
              </a:ext>
            </a:extLst>
          </p:cNvPr>
          <p:cNvCxnSpPr>
            <a:cxnSpLocks noChangeShapeType="1"/>
            <a:endCxn id="22" idx="0"/>
          </p:cNvCxnSpPr>
          <p:nvPr/>
        </p:nvCxnSpPr>
        <p:spPr bwMode="auto">
          <a:xfrm rot="5400000">
            <a:off x="5383914" y="2497511"/>
            <a:ext cx="710230" cy="84032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5F71DB28-1C4D-5927-A389-9A017CCC0C11}"/>
              </a:ext>
            </a:extLst>
          </p:cNvPr>
          <p:cNvGrpSpPr/>
          <p:nvPr/>
        </p:nvGrpSpPr>
        <p:grpSpPr>
          <a:xfrm>
            <a:off x="7626359" y="3272790"/>
            <a:ext cx="1416812" cy="365760"/>
            <a:chOff x="7529945" y="3391574"/>
            <a:chExt cx="1416812" cy="365760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DCA8346F-C650-408C-0C32-DE0301B0FCFF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21</a:t>
              </a: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99708966-8FCE-5D87-4FD8-DCCF2D7C7E2C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467E6D13-BB7C-43B1-7532-2862CD50022E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DB09F12-D4D7-1F59-58E3-90836640CF3C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23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B500CE47-B930-9A6E-3505-3DD47A1FB13E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F40A4746-D12F-6414-9E70-4609DE5E37CB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C00D7187-8A51-DF61-50FF-26EF5CCAC3F8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C4D50A-C1FE-DEE2-B9BF-F03925492C40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A4EB6E-924A-62E0-FD3B-5254612AFB23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BD7202D-B085-5F7E-162E-6D72B52BE7BE}"/>
              </a:ext>
            </a:extLst>
          </p:cNvPr>
          <p:cNvGrpSpPr/>
          <p:nvPr/>
        </p:nvGrpSpPr>
        <p:grpSpPr>
          <a:xfrm>
            <a:off x="6118407" y="3272790"/>
            <a:ext cx="1416812" cy="365760"/>
            <a:chOff x="7529945" y="3391574"/>
            <a:chExt cx="1416812" cy="3657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352482-0108-FD62-9CB9-3D0F8DCC2C77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19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35A89-35EF-5DF1-583D-E9A8C04286AE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5C234D-26AA-320E-C114-63154BC36C63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273F39-19A6-6FBB-95AD-074EEDC7142A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76BB6D-1D85-FCA9-FF7A-8963CE853C10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132F4FC-503C-1A4B-FF89-C2CF11CF02B4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BE434D-3D3A-1254-B4B4-67B0559E8442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63F213-91AA-DE4F-861D-AED5D5764E19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395CC3-3B11-ADDA-7B84-64B81B2A9BEA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8F69A0-99EE-F2D7-F815-9711E65242DE}"/>
              </a:ext>
            </a:extLst>
          </p:cNvPr>
          <p:cNvGrpSpPr/>
          <p:nvPr/>
        </p:nvGrpSpPr>
        <p:grpSpPr>
          <a:xfrm>
            <a:off x="4610457" y="3272790"/>
            <a:ext cx="1416812" cy="365760"/>
            <a:chOff x="7529945" y="3391574"/>
            <a:chExt cx="1416812" cy="3657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ED0E1F7-CADE-0D09-7357-138741A4015E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8F1711-37CD-97C0-10A6-2C15E9323ACB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07479E-087D-E658-9514-8963432086C7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D2DFCF9-02A5-A5C0-555D-1B0590B6A85A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96550E3-8FB3-58AD-4E32-DB92E2F22BF8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F587C5-983A-A42B-209F-7506604DE620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A504656-DE14-E642-481A-4AE7F9577449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0F144-60FD-B284-6372-DB9C1FC2E666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7983049-16C0-F83D-54E1-97C7CF7CD1ED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502958-E7AC-3980-D417-E01336AE9A4F}"/>
              </a:ext>
            </a:extLst>
          </p:cNvPr>
          <p:cNvGrpSpPr/>
          <p:nvPr/>
        </p:nvGrpSpPr>
        <p:grpSpPr>
          <a:xfrm>
            <a:off x="3102507" y="3272790"/>
            <a:ext cx="1416812" cy="365760"/>
            <a:chOff x="7529945" y="3391574"/>
            <a:chExt cx="1416812" cy="3657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614D2C9-9A2A-9D07-A463-2D2B1D0E9377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68E574-A2E4-9DB9-D1A5-C279FC39209B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205EEA-7D71-87E3-BF18-B5FB4FF1D245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70C5AB-EC60-8DE3-FC95-E4621553300F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F0D71FB-52FB-DD8F-6CE6-C0D45F0343AB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78C38D-B1BF-D6D5-D2B7-8EEEB7DBACA8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844C4E5-8C5B-DB2C-2F7E-1F75D6A9236A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15D82D0-2B3A-D80F-AAD9-976F046D8E77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8954D1-2EF3-1F7B-BF2F-9C768C2B93DA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91D0D6-A65F-693B-EA81-AED162770CF9}"/>
              </a:ext>
            </a:extLst>
          </p:cNvPr>
          <p:cNvGrpSpPr/>
          <p:nvPr/>
        </p:nvGrpSpPr>
        <p:grpSpPr>
          <a:xfrm>
            <a:off x="1594557" y="3272790"/>
            <a:ext cx="1416812" cy="365760"/>
            <a:chOff x="7529945" y="3391574"/>
            <a:chExt cx="1416812" cy="3657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547C3F-B956-3040-BDE7-36A201A8CB3D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B8A3C1C-7FFF-4CE1-0659-BB24F399D5F8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334B74E-62AD-9E2F-CB21-031FAD42D05F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E7FE447-5550-412A-14CD-1167CA29F1D3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311099F-5169-BD2E-5896-E86917F18BAA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13E8D06-8B1B-7BC5-B515-2964C7A1FC15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2F3F45A-C28B-EA7A-930E-4F1EDB334B65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3C3669-992F-7A1C-3253-69459A6D237A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8D0DE20-0095-287F-C902-4C99896DD7F7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CB8A9DD-8B85-20F9-7EA4-C370924628B6}"/>
              </a:ext>
            </a:extLst>
          </p:cNvPr>
          <p:cNvGrpSpPr/>
          <p:nvPr/>
        </p:nvGrpSpPr>
        <p:grpSpPr>
          <a:xfrm>
            <a:off x="86607" y="3272790"/>
            <a:ext cx="1416812" cy="365760"/>
            <a:chOff x="7529945" y="3391574"/>
            <a:chExt cx="1416812" cy="3657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BA2F94B-1312-A8BA-F406-BA815B6B7EB1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F8AD8F6-28DB-5FDD-E5E0-C48C673B6002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53DA3F-E79E-F3B4-8289-1EF84F254DCA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B2D82A5-EC3E-704B-E08E-2F987E32DE28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3F89273-9F88-E859-58B9-0175E1D08BB0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2564551-2E6E-6000-BB53-E2BC0CD8F77E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BE497CA-A508-D719-C00D-E1C4BED55F8C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B121F57-03BB-D55A-B558-2C3A6D1F7633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AC38E48-54E1-6EBA-868A-E2BB37DF94C1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cxnSp>
        <p:nvCxnSpPr>
          <p:cNvPr id="75" name="AutoShape 14">
            <a:extLst>
              <a:ext uri="{FF2B5EF4-FFF2-40B4-BE49-F238E27FC236}">
                <a16:creationId xmlns:a16="http://schemas.microsoft.com/office/drawing/2014/main" id="{961686AC-AC31-2CD3-9891-C9DD94B93302}"/>
              </a:ext>
            </a:extLst>
          </p:cNvPr>
          <p:cNvCxnSpPr>
            <a:cxnSpLocks noChangeShapeType="1"/>
            <a:stCxn id="108" idx="2"/>
            <a:endCxn id="210" idx="0"/>
          </p:cNvCxnSpPr>
          <p:nvPr/>
        </p:nvCxnSpPr>
        <p:spPr bwMode="auto">
          <a:xfrm rot="16200000" flipH="1">
            <a:off x="7142007" y="2248724"/>
            <a:ext cx="708873" cy="133925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AutoShape 14">
            <a:extLst>
              <a:ext uri="{FF2B5EF4-FFF2-40B4-BE49-F238E27FC236}">
                <a16:creationId xmlns:a16="http://schemas.microsoft.com/office/drawing/2014/main" id="{54DDE4DF-950E-E57C-014C-FD30D82D9EC0}"/>
              </a:ext>
            </a:extLst>
          </p:cNvPr>
          <p:cNvCxnSpPr>
            <a:cxnSpLocks noChangeShapeType="1"/>
            <a:stCxn id="118" idx="2"/>
            <a:endCxn id="98" idx="0"/>
          </p:cNvCxnSpPr>
          <p:nvPr/>
        </p:nvCxnSpPr>
        <p:spPr bwMode="auto">
          <a:xfrm rot="5400000">
            <a:off x="2750714" y="1044239"/>
            <a:ext cx="701040" cy="15919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9EC453D-E988-4E46-38F2-22C7524B1000}"/>
              </a:ext>
            </a:extLst>
          </p:cNvPr>
          <p:cNvGrpSpPr/>
          <p:nvPr/>
        </p:nvGrpSpPr>
        <p:grpSpPr>
          <a:xfrm>
            <a:off x="1596835" y="2190750"/>
            <a:ext cx="1416812" cy="365760"/>
            <a:chOff x="7529945" y="3391574"/>
            <a:chExt cx="1416812" cy="36576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5D6F008-7CC4-4270-EEEE-228526C11DCD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D5FF349-2A6C-C576-E8CA-783908185AF5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6B43F98-B150-32A9-4EEC-B6D1F1893B41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0B679A6-8560-1CC6-154B-B2475EC063EC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AB0CE3-AC54-4AAD-7605-25ACB25F080F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E100C8A-836D-2706-7301-425CB90DE040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E52566B-CC80-B725-AD37-408C92E66AD9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87C0B79-10AE-AFD9-3A14-8C96EC55C163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2100711-CA5D-4CFA-95D3-A1F7E092EC3C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466E5F2-A6D0-5AF5-1B27-22736A175C5F}"/>
              </a:ext>
            </a:extLst>
          </p:cNvPr>
          <p:cNvGrpSpPr/>
          <p:nvPr/>
        </p:nvGrpSpPr>
        <p:grpSpPr>
          <a:xfrm>
            <a:off x="6118407" y="2198157"/>
            <a:ext cx="1416812" cy="365760"/>
            <a:chOff x="7529945" y="3391574"/>
            <a:chExt cx="1416812" cy="36576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21C744A-84A1-EC99-2D66-5435A3D6C8B5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19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6EFCC99-9747-0B0C-362B-B80C81CFE731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DC628AC-376E-8A67-4AA2-FB476085E9CC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CB50F20-AC90-5F79-E113-501EE1724306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21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8FBA0253-970A-E230-2646-42DFAF026BB8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D3A4A49-50BE-9EDA-47FC-B55E67380D8C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9D8C4C7-DB4B-27D5-27C8-3F901B77D76A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476A735-D00D-2501-811B-BC86A75651A7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7E78C51-4F32-AD89-6E61-9128B0F70A65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EFF941D-4F5A-D9B4-91AF-1EDCDF213F1A}"/>
              </a:ext>
            </a:extLst>
          </p:cNvPr>
          <p:cNvGrpSpPr/>
          <p:nvPr/>
        </p:nvGrpSpPr>
        <p:grpSpPr>
          <a:xfrm>
            <a:off x="3863594" y="1123950"/>
            <a:ext cx="1416812" cy="365760"/>
            <a:chOff x="7529945" y="3391574"/>
            <a:chExt cx="1416812" cy="365760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964436F-F0FC-9956-3210-7A01BDCB0B64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D00EE7B-824B-D9D4-ECD9-39966B484897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4BC36C5-5C2F-8B4B-227D-E53A835FB1A6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EB72F94-7A92-3E26-12E4-D7CB0DF769EE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BFACB76-1ED5-F4B9-92F4-487080236BC9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AF0BE3F9-85C6-F48F-5C57-03F8AA60FF64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2A073BE-271F-134C-B51B-708420F30AC0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37DEE5D7-C06A-2EF4-672D-E322EA6C1B91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73D8A8D-DB02-98A8-25A5-332195FB4EB9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5C158E86-EA60-F84E-4522-6B9CD75B29A2}"/>
              </a:ext>
            </a:extLst>
          </p:cNvPr>
          <p:cNvSpPr txBox="1"/>
          <p:nvPr/>
        </p:nvSpPr>
        <p:spPr>
          <a:xfrm>
            <a:off x="6017271" y="3702449"/>
            <a:ext cx="302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Under-filled!</a:t>
            </a:r>
          </a:p>
          <a:p>
            <a:r>
              <a:rPr lang="en-US" dirty="0"/>
              <a:t>No “rich” sibling nodes to borrow.</a:t>
            </a:r>
          </a:p>
          <a:p>
            <a:r>
              <a:rPr lang="en-US" dirty="0"/>
              <a:t>Merge with a sibling</a:t>
            </a:r>
          </a:p>
        </p:txBody>
      </p:sp>
      <p:sp>
        <p:nvSpPr>
          <p:cNvPr id="60" name="Highlight">
            <a:extLst>
              <a:ext uri="{FF2B5EF4-FFF2-40B4-BE49-F238E27FC236}">
                <a16:creationId xmlns:a16="http://schemas.microsoft.com/office/drawing/2014/main" id="{DFD6123A-8B8B-0E80-0DBB-8B972D91F010}"/>
              </a:ext>
            </a:extLst>
          </p:cNvPr>
          <p:cNvSpPr/>
          <p:nvPr/>
        </p:nvSpPr>
        <p:spPr bwMode="auto">
          <a:xfrm>
            <a:off x="6104389" y="3271432"/>
            <a:ext cx="1454710" cy="3657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ea typeface="Open Sans Extrabold" pitchFamily="34" charset="0"/>
              <a:cs typeface="Consolas" pitchFamily="49" charset="0"/>
            </a:endParaRPr>
          </a:p>
        </p:txBody>
      </p:sp>
      <p:pic>
        <p:nvPicPr>
          <p:cNvPr id="225" name="X">
            <a:extLst>
              <a:ext uri="{FF2B5EF4-FFF2-40B4-BE49-F238E27FC236}">
                <a16:creationId xmlns:a16="http://schemas.microsoft.com/office/drawing/2014/main" id="{3791428E-F6BF-ED9A-DBDC-98C78BAB2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47876" y="3272790"/>
            <a:ext cx="365760" cy="365760"/>
          </a:xfrm>
          <a:prstGeom prst="rect">
            <a:avLst/>
          </a:prstGeom>
        </p:spPr>
      </p:pic>
      <p:sp>
        <p:nvSpPr>
          <p:cNvPr id="228" name="Content Placeholder 28">
            <a:extLst>
              <a:ext uri="{FF2B5EF4-FFF2-40B4-BE49-F238E27FC236}">
                <a16:creationId xmlns:a16="http://schemas.microsoft.com/office/drawing/2014/main" id="{9EB68634-AFAD-67F5-A159-FC0FE9474EE4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Delete 15</a:t>
            </a:r>
          </a:p>
        </p:txBody>
      </p:sp>
      <p:sp>
        <p:nvSpPr>
          <p:cNvPr id="229" name="Content Placeholder 28">
            <a:extLst>
              <a:ext uri="{FF2B5EF4-FFF2-40B4-BE49-F238E27FC236}">
                <a16:creationId xmlns:a16="http://schemas.microsoft.com/office/drawing/2014/main" id="{33AF53CF-8103-D48C-3247-E5675ED770ED}"/>
              </a:ext>
            </a:extLst>
          </p:cNvPr>
          <p:cNvSpPr txBox="1">
            <a:spLocks/>
          </p:cNvSpPr>
          <p:nvPr/>
        </p:nvSpPr>
        <p:spPr>
          <a:xfrm>
            <a:off x="381000" y="1424939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 19</a:t>
            </a:r>
          </a:p>
        </p:txBody>
      </p:sp>
      <p:sp>
        <p:nvSpPr>
          <p:cNvPr id="230" name="Arrow1">
            <a:extLst>
              <a:ext uri="{FF2B5EF4-FFF2-40B4-BE49-F238E27FC236}">
                <a16:creationId xmlns:a16="http://schemas.microsoft.com/office/drawing/2014/main" id="{504D531C-CC53-A89D-E8F5-CFB4EDA432F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112386" y="3630741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234" name="Highlight">
            <a:extLst>
              <a:ext uri="{FF2B5EF4-FFF2-40B4-BE49-F238E27FC236}">
                <a16:creationId xmlns:a16="http://schemas.microsoft.com/office/drawing/2014/main" id="{A1206E73-CBE9-0CAF-5D20-6E4431980652}"/>
              </a:ext>
            </a:extLst>
          </p:cNvPr>
          <p:cNvSpPr/>
          <p:nvPr/>
        </p:nvSpPr>
        <p:spPr bwMode="auto">
          <a:xfrm>
            <a:off x="6104389" y="3271432"/>
            <a:ext cx="2938782" cy="3657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Inconsolata" panose="00000509000000000000" pitchFamily="49" charset="0"/>
              <a:ea typeface="Open Sans Extrabold" pitchFamily="34" charset="0"/>
              <a:cs typeface="Consolas" pitchFamily="49" charset="0"/>
            </a:endParaRPr>
          </a:p>
        </p:txBody>
      </p:sp>
      <p:pic>
        <p:nvPicPr>
          <p:cNvPr id="235" name="X">
            <a:extLst>
              <a:ext uri="{FF2B5EF4-FFF2-40B4-BE49-F238E27FC236}">
                <a16:creationId xmlns:a16="http://schemas.microsoft.com/office/drawing/2014/main" id="{09F7BEE2-635F-B10C-C905-EBF64C7EC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60512" y="2205990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4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60" grpId="1" animBg="1"/>
      <p:bldP spid="230" grpId="0" animBg="1"/>
      <p:bldP spid="230" grpId="1" animBg="1"/>
      <p:bldP spid="2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D17F8-8772-A24B-F48D-49CA659E3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A6A5-91FD-00C0-FC23-98818A92A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– DELETE Example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ABD1CC-1999-CA5F-C3B6-065054DF0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36</a:t>
            </a:fld>
            <a:endParaRPr lang="en-US" dirty="0"/>
          </a:p>
        </p:txBody>
      </p:sp>
      <p:cxnSp>
        <p:nvCxnSpPr>
          <p:cNvPr id="91" name="AutoShape 14">
            <a:extLst>
              <a:ext uri="{FF2B5EF4-FFF2-40B4-BE49-F238E27FC236}">
                <a16:creationId xmlns:a16="http://schemas.microsoft.com/office/drawing/2014/main" id="{DAFBB285-DD2D-E20D-464F-B2C8E721224C}"/>
              </a:ext>
            </a:extLst>
          </p:cNvPr>
          <p:cNvCxnSpPr>
            <a:cxnSpLocks noChangeShapeType="1"/>
            <a:stCxn id="95" idx="2"/>
            <a:endCxn id="52" idx="0"/>
          </p:cNvCxnSpPr>
          <p:nvPr/>
        </p:nvCxnSpPr>
        <p:spPr bwMode="auto">
          <a:xfrm rot="5400000">
            <a:off x="854600" y="2496924"/>
            <a:ext cx="716280" cy="83545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4" name="AutoShape 14">
            <a:extLst>
              <a:ext uri="{FF2B5EF4-FFF2-40B4-BE49-F238E27FC236}">
                <a16:creationId xmlns:a16="http://schemas.microsoft.com/office/drawing/2014/main" id="{7C166E84-7454-B4A9-2C7D-9A5F516BA0F5}"/>
              </a:ext>
            </a:extLst>
          </p:cNvPr>
          <p:cNvCxnSpPr>
            <a:cxnSpLocks noChangeShapeType="1"/>
            <a:stCxn id="96" idx="2"/>
            <a:endCxn id="43" idx="0"/>
          </p:cNvCxnSpPr>
          <p:nvPr/>
        </p:nvCxnSpPr>
        <p:spPr bwMode="auto">
          <a:xfrm rot="16200000" flipH="1">
            <a:off x="1861616" y="2662748"/>
            <a:ext cx="716280" cy="50380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" name="AutoShape 14">
            <a:extLst>
              <a:ext uri="{FF2B5EF4-FFF2-40B4-BE49-F238E27FC236}">
                <a16:creationId xmlns:a16="http://schemas.microsoft.com/office/drawing/2014/main" id="{E6F73CB4-FC18-6994-C743-BEDC6669BB10}"/>
              </a:ext>
            </a:extLst>
          </p:cNvPr>
          <p:cNvCxnSpPr>
            <a:cxnSpLocks noChangeShapeType="1"/>
            <a:stCxn id="98" idx="2"/>
            <a:endCxn id="33" idx="0"/>
          </p:cNvCxnSpPr>
          <p:nvPr/>
        </p:nvCxnSpPr>
        <p:spPr bwMode="auto">
          <a:xfrm rot="16200000" flipH="1">
            <a:off x="2784285" y="2077467"/>
            <a:ext cx="716280" cy="167436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8" name="AutoShape 14">
            <a:extLst>
              <a:ext uri="{FF2B5EF4-FFF2-40B4-BE49-F238E27FC236}">
                <a16:creationId xmlns:a16="http://schemas.microsoft.com/office/drawing/2014/main" id="{E05091D4-E176-0B77-0244-887F938BF3EC}"/>
              </a:ext>
            </a:extLst>
          </p:cNvPr>
          <p:cNvCxnSpPr>
            <a:cxnSpLocks noChangeShapeType="1"/>
            <a:stCxn id="119" idx="2"/>
            <a:endCxn id="107" idx="0"/>
          </p:cNvCxnSpPr>
          <p:nvPr/>
        </p:nvCxnSpPr>
        <p:spPr bwMode="auto">
          <a:xfrm rot="16200000" flipH="1">
            <a:off x="5092143" y="632179"/>
            <a:ext cx="708447" cy="242350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AutoShape 14">
            <a:extLst>
              <a:ext uri="{FF2B5EF4-FFF2-40B4-BE49-F238E27FC236}">
                <a16:creationId xmlns:a16="http://schemas.microsoft.com/office/drawing/2014/main" id="{D00803CE-DC2C-CCEF-E3E5-3E5D09501332}"/>
              </a:ext>
            </a:extLst>
          </p:cNvPr>
          <p:cNvCxnSpPr>
            <a:cxnSpLocks noChangeShapeType="1"/>
            <a:endCxn id="11" idx="0"/>
          </p:cNvCxnSpPr>
          <p:nvPr/>
        </p:nvCxnSpPr>
        <p:spPr bwMode="auto">
          <a:xfrm rot="16200000" flipH="1">
            <a:off x="6209420" y="2824089"/>
            <a:ext cx="716281" cy="18112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AutoShape 14">
            <a:extLst>
              <a:ext uri="{FF2B5EF4-FFF2-40B4-BE49-F238E27FC236}">
                <a16:creationId xmlns:a16="http://schemas.microsoft.com/office/drawing/2014/main" id="{6F6B4966-C791-9312-F66C-D8B0AD1FEA43}"/>
              </a:ext>
            </a:extLst>
          </p:cNvPr>
          <p:cNvCxnSpPr>
            <a:cxnSpLocks noChangeShapeType="1"/>
            <a:endCxn id="22" idx="0"/>
          </p:cNvCxnSpPr>
          <p:nvPr/>
        </p:nvCxnSpPr>
        <p:spPr bwMode="auto">
          <a:xfrm rot="5400000">
            <a:off x="5383914" y="2497511"/>
            <a:ext cx="710230" cy="84032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07471CF-9F33-713D-8CA8-43B91B33D550}"/>
              </a:ext>
            </a:extLst>
          </p:cNvPr>
          <p:cNvGrpSpPr/>
          <p:nvPr/>
        </p:nvGrpSpPr>
        <p:grpSpPr>
          <a:xfrm>
            <a:off x="6118407" y="3272790"/>
            <a:ext cx="1416812" cy="365760"/>
            <a:chOff x="7529945" y="3391574"/>
            <a:chExt cx="1416812" cy="3657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68B62D-AE05-92DB-999D-41A8E1E51A86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EED768-9FD0-91A9-1D02-284CB24B8CF3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AF5AAC-9727-97E4-5301-320649883985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D89C3B-0332-866E-4469-B0033B6F4B7C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516C23-B319-B35E-A2F6-B369DD41D349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58C3D0-115A-E7AB-7AF5-B049A683DE9D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60CAE9-7BE8-0882-4105-97F5BC32EA1F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AC513B8-27EF-1394-793B-C5392E3641A9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882ADD-6246-3562-FCF9-2BB8E997E25D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AD9395-634E-C69B-93FC-DB4F070E5CF3}"/>
              </a:ext>
            </a:extLst>
          </p:cNvPr>
          <p:cNvGrpSpPr/>
          <p:nvPr/>
        </p:nvGrpSpPr>
        <p:grpSpPr>
          <a:xfrm>
            <a:off x="4610457" y="3272790"/>
            <a:ext cx="1416812" cy="365760"/>
            <a:chOff x="7529945" y="3391574"/>
            <a:chExt cx="1416812" cy="3657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7EA6B0-E485-8A8E-7C82-A928E38DFAA2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33B3D1-DAF6-21A8-CEA7-47ABC691E692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6B092F-87FB-2076-13F1-FC23F76B61DF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0C08EE-5264-2314-1CAF-F990D71BAC39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E069E0-8ED6-095B-FBF3-F36EAC350CE2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51BCE7A-6837-2F63-2589-66786B1FADFB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E39024-B277-E46E-06D5-36F2227EE748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5FC6D7-63C4-A13D-6D57-8C8A99DEC0C7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3F59E9F-94AC-5E59-1688-6F068F89697B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1A30871-D67E-E7F1-F270-0EA2D2746EAE}"/>
              </a:ext>
            </a:extLst>
          </p:cNvPr>
          <p:cNvGrpSpPr/>
          <p:nvPr/>
        </p:nvGrpSpPr>
        <p:grpSpPr>
          <a:xfrm>
            <a:off x="3102507" y="3272790"/>
            <a:ext cx="1416812" cy="365760"/>
            <a:chOff x="7529945" y="3391574"/>
            <a:chExt cx="1416812" cy="3657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B329D19-782D-2917-2160-06544D89BB44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924B132-3A55-638C-99CB-91F29A537D69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B93EA7-86A9-D15E-A214-E3F289B2771C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808C06-AF41-C23C-FE4D-0D0402B02DD8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E32A29-68C3-3090-BBCF-175C84BA55F5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3FAD2A-1E85-BAC1-A6F0-AE9878D704F2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C7DF306-7F59-88E9-AFA2-B2D32987BB33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32B933D-08EC-0BB0-38D4-671959138388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5D951F-9241-9DB6-4883-4A56CDCF2F11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7B47B9-BC52-5A09-4444-73160B94F6CB}"/>
              </a:ext>
            </a:extLst>
          </p:cNvPr>
          <p:cNvGrpSpPr/>
          <p:nvPr/>
        </p:nvGrpSpPr>
        <p:grpSpPr>
          <a:xfrm>
            <a:off x="1594557" y="3272790"/>
            <a:ext cx="1416812" cy="365760"/>
            <a:chOff x="7529945" y="3391574"/>
            <a:chExt cx="1416812" cy="3657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299F12-925F-F08E-AA1A-B100F347AA84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5AC096D-5CDD-BEE6-EBD1-CFD5B80A5220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BB7CDFC-A896-ABB0-0940-479322193422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9852468-2797-1C82-BFFB-7AA7845F529C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4E2A118-8A15-111A-C71F-9145F30E908F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EF66A6D-55EA-CE31-EAE8-0BF026A9F960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5AB358A-2BC3-2EEB-7CB8-742CC73725D9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5E0AF2-8776-202B-52B1-E0B6075C75A7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565DB44-BD5B-8ED2-3FB4-0C5464419891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AD7452-1A6A-EF2B-1AA0-8752699C5051}"/>
              </a:ext>
            </a:extLst>
          </p:cNvPr>
          <p:cNvGrpSpPr/>
          <p:nvPr/>
        </p:nvGrpSpPr>
        <p:grpSpPr>
          <a:xfrm>
            <a:off x="86607" y="3272790"/>
            <a:ext cx="1416812" cy="365760"/>
            <a:chOff x="7529945" y="3391574"/>
            <a:chExt cx="1416812" cy="3657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4FF4D39-4224-5322-1562-BCF90C67092C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3E3EAC8-1C79-B71C-4F93-66B2119064F7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7663D9A-129F-B479-8661-CD59611FE011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D6C64E4-CEB0-D026-50D3-E50D683BEE7A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15F0DAE-D15E-27A7-50B9-3D67B492F376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14253A1-C6AF-E749-5A52-FC46C8FA4022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20B3F7B-515F-5A22-8123-89843F60BBFA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AEA33D4-B4F1-6139-D3D6-64FFC2610AD7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B6F8B3B-08F2-A0C0-69F5-7A3CEA00DC67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cxnSp>
        <p:nvCxnSpPr>
          <p:cNvPr id="88" name="AutoShape 14">
            <a:extLst>
              <a:ext uri="{FF2B5EF4-FFF2-40B4-BE49-F238E27FC236}">
                <a16:creationId xmlns:a16="http://schemas.microsoft.com/office/drawing/2014/main" id="{F2D3B8DC-D37B-1BE4-BEED-0DDDA8675940}"/>
              </a:ext>
            </a:extLst>
          </p:cNvPr>
          <p:cNvCxnSpPr>
            <a:cxnSpLocks noChangeShapeType="1"/>
            <a:stCxn id="118" idx="2"/>
            <a:endCxn id="98" idx="0"/>
          </p:cNvCxnSpPr>
          <p:nvPr/>
        </p:nvCxnSpPr>
        <p:spPr bwMode="auto">
          <a:xfrm rot="5400000">
            <a:off x="2750714" y="1044239"/>
            <a:ext cx="701040" cy="159198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A6B1CA-EF48-FE5F-8419-11BDA6EEE35D}"/>
              </a:ext>
            </a:extLst>
          </p:cNvPr>
          <p:cNvGrpSpPr/>
          <p:nvPr/>
        </p:nvGrpSpPr>
        <p:grpSpPr>
          <a:xfrm>
            <a:off x="1596835" y="2190750"/>
            <a:ext cx="1416812" cy="365760"/>
            <a:chOff x="7529945" y="3391574"/>
            <a:chExt cx="1416812" cy="36576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FDD2EFB-C898-15D9-31FC-D42AC8239DC8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D2D9827-EEA8-B512-0C67-EA8399001654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E664761-ABF6-694F-D2C1-0A683183827F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FCA957E-5F66-D665-C00A-8BEC379BA9B9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43874D3-5393-273C-9B55-A5569FCB92A0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5E19B94-1940-F319-A7BB-17E9A41C9D7E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2E148F0-A6A4-B74B-CA7A-32895F4FE417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DAB1241-AA01-30CE-4078-7E6952ED20B3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CAB5197-141F-1AA2-F2D6-B8F781EE7102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C902456-3788-AC58-8FFF-F7E84724D200}"/>
              </a:ext>
            </a:extLst>
          </p:cNvPr>
          <p:cNvGrpSpPr/>
          <p:nvPr/>
        </p:nvGrpSpPr>
        <p:grpSpPr>
          <a:xfrm>
            <a:off x="6118407" y="2198157"/>
            <a:ext cx="1416812" cy="365760"/>
            <a:chOff x="7529945" y="3391574"/>
            <a:chExt cx="1416812" cy="36576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467055B-7CEF-1757-D030-F03097F71B6A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19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9A74034-F48A-3F84-06D4-8A9A5D74A314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5FC25D8-95A9-F334-D867-50A74782B65A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149E7F6-132B-0E01-4558-E56FCA7BC75F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4CE6241-F9BD-3BE2-847A-954C8D63B857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2EBE737-44E3-C809-2AD2-0D2ACC74FC9A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20B913B-614F-2B69-4C4D-39861E84BD1F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44F7DDE-6D6E-80F3-C5AC-856C2AE0413E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3FAD894-4962-2AEC-31EC-B1202B828090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409F2E2-2182-5FFF-474A-FE4176F26EF4}"/>
              </a:ext>
            </a:extLst>
          </p:cNvPr>
          <p:cNvGrpSpPr/>
          <p:nvPr/>
        </p:nvGrpSpPr>
        <p:grpSpPr>
          <a:xfrm>
            <a:off x="3863594" y="1123950"/>
            <a:ext cx="1416812" cy="365760"/>
            <a:chOff x="7529945" y="3391574"/>
            <a:chExt cx="1416812" cy="365760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77BB2B2-5537-2AE1-3EBC-EB939B938A3B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9F37CE3-9221-0BF0-A848-4CD50E7E7470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ED1F34F-6269-EAFF-A1A7-D40BB20C1EA6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3DD7439-C2C0-34B4-8277-8D8A5C3701B1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C2CC8E7-4C0B-D8F5-44D0-5C38500F5FE8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4DBEBDF-0CCD-0180-A022-8DEBA65FDA94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4369CE0-A0D7-3AEA-88BA-D5383F7F7DAC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344B560-5D30-C26C-46FD-FBBCC97980BD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8F55E45-6C41-8DBB-9B1B-707560512784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60" name="Leaf(Blank)">
            <a:extLst>
              <a:ext uri="{FF2B5EF4-FFF2-40B4-BE49-F238E27FC236}">
                <a16:creationId xmlns:a16="http://schemas.microsoft.com/office/drawing/2014/main" id="{66812B8E-42D1-E156-3018-B9F1C725C8C3}"/>
              </a:ext>
            </a:extLst>
          </p:cNvPr>
          <p:cNvSpPr/>
          <p:nvPr/>
        </p:nvSpPr>
        <p:spPr bwMode="auto">
          <a:xfrm>
            <a:off x="6099458" y="2194774"/>
            <a:ext cx="1454710" cy="3657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Inconsolata" panose="00000509000000000000" pitchFamily="49" charset="0"/>
              <a:ea typeface="Open Sans Extrabold" pitchFamily="34" charset="0"/>
              <a:cs typeface="Consolas" pitchFamily="49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1EA425-AE33-FB57-F858-7780A7D9FEC7}"/>
              </a:ext>
            </a:extLst>
          </p:cNvPr>
          <p:cNvSpPr txBox="1"/>
          <p:nvPr/>
        </p:nvSpPr>
        <p:spPr>
          <a:xfrm>
            <a:off x="7573889" y="1885950"/>
            <a:ext cx="1483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This node is</a:t>
            </a:r>
            <a:br>
              <a:rPr lang="en-US" dirty="0"/>
            </a:br>
            <a:r>
              <a:rPr lang="en-US" dirty="0"/>
              <a:t>under-filled!</a:t>
            </a:r>
          </a:p>
          <a:p>
            <a:r>
              <a:rPr lang="en-US" dirty="0"/>
              <a:t>Pull-down.</a:t>
            </a:r>
          </a:p>
        </p:txBody>
      </p:sp>
      <p:sp>
        <p:nvSpPr>
          <p:cNvPr id="4" name="Arrow1">
            <a:extLst>
              <a:ext uri="{FF2B5EF4-FFF2-40B4-BE49-F238E27FC236}">
                <a16:creationId xmlns:a16="http://schemas.microsoft.com/office/drawing/2014/main" id="{A6C6DAF6-B0A4-2FC3-0858-7CE7C760C2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8155" y="2148733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5" name="Arrow1">
            <a:extLst>
              <a:ext uri="{FF2B5EF4-FFF2-40B4-BE49-F238E27FC236}">
                <a16:creationId xmlns:a16="http://schemas.microsoft.com/office/drawing/2014/main" id="{9F393D4D-795A-AE1D-BB8B-8BD7826F23A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5580952" y="2148734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6" name="Content Placeholder 28">
            <a:extLst>
              <a:ext uri="{FF2B5EF4-FFF2-40B4-BE49-F238E27FC236}">
                <a16:creationId xmlns:a16="http://schemas.microsoft.com/office/drawing/2014/main" id="{3C2F3EB2-B28C-EE6A-31F0-06C397B1E7E1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Delete 15</a:t>
            </a:r>
          </a:p>
        </p:txBody>
      </p:sp>
      <p:sp>
        <p:nvSpPr>
          <p:cNvPr id="225" name="Content Placeholder 28">
            <a:extLst>
              <a:ext uri="{FF2B5EF4-FFF2-40B4-BE49-F238E27FC236}">
                <a16:creationId xmlns:a16="http://schemas.microsoft.com/office/drawing/2014/main" id="{3E694628-1B36-F9AC-0655-58F20055BBDC}"/>
              </a:ext>
            </a:extLst>
          </p:cNvPr>
          <p:cNvSpPr txBox="1">
            <a:spLocks/>
          </p:cNvSpPr>
          <p:nvPr/>
        </p:nvSpPr>
        <p:spPr>
          <a:xfrm>
            <a:off x="381000" y="1424939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 19</a:t>
            </a:r>
          </a:p>
        </p:txBody>
      </p:sp>
    </p:spTree>
    <p:extLst>
      <p:ext uri="{BB962C8B-B14F-4D97-AF65-F5344CB8AC3E}">
        <p14:creationId xmlns:p14="http://schemas.microsoft.com/office/powerpoint/2010/main" val="127767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4568E-6 L 0 0.208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09684-668F-E399-C2FD-14178D90D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19BF-E973-4635-E8C9-97D37BF2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– DELETE Example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FE2A1-81EA-91B1-E67E-9C0D9C55D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45720" rIns="4572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 smtClean="0"/>
              <a:pPr/>
              <a:t>37</a:t>
            </a:fld>
            <a:endParaRPr lang="en-US" dirty="0"/>
          </a:p>
        </p:txBody>
      </p:sp>
      <p:cxnSp>
        <p:nvCxnSpPr>
          <p:cNvPr id="91" name="AutoShape 14">
            <a:extLst>
              <a:ext uri="{FF2B5EF4-FFF2-40B4-BE49-F238E27FC236}">
                <a16:creationId xmlns:a16="http://schemas.microsoft.com/office/drawing/2014/main" id="{91127E3D-3F4D-9554-FBDD-680B687E634F}"/>
              </a:ext>
            </a:extLst>
          </p:cNvPr>
          <p:cNvCxnSpPr>
            <a:cxnSpLocks noChangeShapeType="1"/>
            <a:stCxn id="95" idx="2"/>
            <a:endCxn id="52" idx="0"/>
          </p:cNvCxnSpPr>
          <p:nvPr/>
        </p:nvCxnSpPr>
        <p:spPr bwMode="auto">
          <a:xfrm rot="5400000">
            <a:off x="1987980" y="1363545"/>
            <a:ext cx="716280" cy="310221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4" name="AutoShape 14">
            <a:extLst>
              <a:ext uri="{FF2B5EF4-FFF2-40B4-BE49-F238E27FC236}">
                <a16:creationId xmlns:a16="http://schemas.microsoft.com/office/drawing/2014/main" id="{8DEE9516-B285-956A-74C4-963B3A1C37B8}"/>
              </a:ext>
            </a:extLst>
          </p:cNvPr>
          <p:cNvCxnSpPr>
            <a:cxnSpLocks noChangeShapeType="1"/>
            <a:stCxn id="96" idx="2"/>
            <a:endCxn id="43" idx="0"/>
          </p:cNvCxnSpPr>
          <p:nvPr/>
        </p:nvCxnSpPr>
        <p:spPr bwMode="auto">
          <a:xfrm rot="5400000">
            <a:off x="2994996" y="2033173"/>
            <a:ext cx="716280" cy="176295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7" name="AutoShape 14">
            <a:extLst>
              <a:ext uri="{FF2B5EF4-FFF2-40B4-BE49-F238E27FC236}">
                <a16:creationId xmlns:a16="http://schemas.microsoft.com/office/drawing/2014/main" id="{BB9D83C1-96F1-0E2A-4697-7E9E4223B7F3}"/>
              </a:ext>
            </a:extLst>
          </p:cNvPr>
          <p:cNvCxnSpPr>
            <a:cxnSpLocks noChangeShapeType="1"/>
            <a:stCxn id="98" idx="2"/>
            <a:endCxn id="33" idx="0"/>
          </p:cNvCxnSpPr>
          <p:nvPr/>
        </p:nvCxnSpPr>
        <p:spPr bwMode="auto">
          <a:xfrm rot="5400000">
            <a:off x="3917665" y="2618454"/>
            <a:ext cx="716280" cy="59239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1" name="AutoShape 14">
            <a:extLst>
              <a:ext uri="{FF2B5EF4-FFF2-40B4-BE49-F238E27FC236}">
                <a16:creationId xmlns:a16="http://schemas.microsoft.com/office/drawing/2014/main" id="{1A59F3CB-8E6F-DE80-82EA-1B0AD0344F0D}"/>
              </a:ext>
            </a:extLst>
          </p:cNvPr>
          <p:cNvCxnSpPr>
            <a:cxnSpLocks noChangeShapeType="1"/>
            <a:stCxn id="102" idx="2"/>
            <a:endCxn id="11" idx="0"/>
          </p:cNvCxnSpPr>
          <p:nvPr/>
        </p:nvCxnSpPr>
        <p:spPr bwMode="auto">
          <a:xfrm rot="16200000" flipH="1">
            <a:off x="5594308" y="2208978"/>
            <a:ext cx="716280" cy="141134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4" name="AutoShape 14">
            <a:extLst>
              <a:ext uri="{FF2B5EF4-FFF2-40B4-BE49-F238E27FC236}">
                <a16:creationId xmlns:a16="http://schemas.microsoft.com/office/drawing/2014/main" id="{BE483FC2-BD96-8A41-AF4C-2C1EC91768CE}"/>
              </a:ext>
            </a:extLst>
          </p:cNvPr>
          <p:cNvCxnSpPr>
            <a:cxnSpLocks noChangeShapeType="1"/>
            <a:stCxn id="100" idx="2"/>
            <a:endCxn id="22" idx="0"/>
          </p:cNvCxnSpPr>
          <p:nvPr/>
        </p:nvCxnSpPr>
        <p:spPr bwMode="auto">
          <a:xfrm rot="16200000" flipH="1">
            <a:off x="4755986" y="2709912"/>
            <a:ext cx="716280" cy="4094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349C8DD-8398-30D9-DC8D-15125896A05A}"/>
              </a:ext>
            </a:extLst>
          </p:cNvPr>
          <p:cNvGrpSpPr/>
          <p:nvPr/>
        </p:nvGrpSpPr>
        <p:grpSpPr>
          <a:xfrm>
            <a:off x="6118407" y="3272790"/>
            <a:ext cx="1416812" cy="365760"/>
            <a:chOff x="7529945" y="3391574"/>
            <a:chExt cx="1416812" cy="3657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532707-68B3-6C50-5557-C9BEFFD6E61C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811A42-C587-C2BC-5E93-71101D5FA8E7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F32100-583E-C095-A437-D4D6F429C4B7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C3D05E-F5AA-5275-BDBC-377B22AEDE10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18485E-2204-DF91-5783-C3289AD9A588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80A92A-3A45-EE18-ED8D-B5F8255167F6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23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B8C1FE-B9D8-17A9-D206-87393937835E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0C9958-D467-9AFD-0346-0C526E7A04D4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3D9E80-7DF8-9883-D32E-548D1F8CB044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4F53C0-7D5A-455F-C08B-73230EE01C48}"/>
              </a:ext>
            </a:extLst>
          </p:cNvPr>
          <p:cNvGrpSpPr/>
          <p:nvPr/>
        </p:nvGrpSpPr>
        <p:grpSpPr>
          <a:xfrm>
            <a:off x="4610457" y="3272790"/>
            <a:ext cx="1416812" cy="365760"/>
            <a:chOff x="7529945" y="3391574"/>
            <a:chExt cx="1416812" cy="3657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30B0B8-8F4D-488D-1EB0-FB9B9D42A692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C1C93C-D16F-38F4-C167-461F04CB2C9E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83F068A-79B9-02DD-42D7-9F49E7AD4770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7C6061-6542-2F7D-E6AC-0AA26505842E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9A20DC-15A3-0A47-B782-0DE254B46C56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1DA365-7D15-A37C-CED2-80DD014837D2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C6CD9D1-95F3-8ACC-4A89-2946052D53BE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219B7D8-6BC0-8D74-6527-64C8775B91FF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6C3A7F-63A8-D074-802B-93252478210C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1A2698-06BA-738D-EE1C-F029E1DA9484}"/>
              </a:ext>
            </a:extLst>
          </p:cNvPr>
          <p:cNvGrpSpPr/>
          <p:nvPr/>
        </p:nvGrpSpPr>
        <p:grpSpPr>
          <a:xfrm>
            <a:off x="3102507" y="3272790"/>
            <a:ext cx="1416812" cy="365760"/>
            <a:chOff x="7529945" y="3391574"/>
            <a:chExt cx="1416812" cy="3657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DC474F-3585-A242-40A4-A79C5207A85C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36AF03-E770-BB89-F14E-7316704745F0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804C42E-2141-67C4-2FB2-FD4AD321F3E4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1EADF9F-B033-8D24-66B2-0CF98C82C67D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0ACD34-5DE2-B3EC-7E16-4DAEDFDFDB4A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6F0F4B3-EB28-BBBC-00AF-AA8A0D1A614A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A8C221-FAFE-BBDB-44B8-F296022387EE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E188D92-2A55-EC05-37CE-B6C074D6E3EC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990DE51-B430-385E-7989-433A995878E3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8AD6DBE-9280-66C5-A185-4B7B127505D3}"/>
              </a:ext>
            </a:extLst>
          </p:cNvPr>
          <p:cNvGrpSpPr/>
          <p:nvPr/>
        </p:nvGrpSpPr>
        <p:grpSpPr>
          <a:xfrm>
            <a:off x="1594557" y="3272790"/>
            <a:ext cx="1416812" cy="365760"/>
            <a:chOff x="7529945" y="3391574"/>
            <a:chExt cx="1416812" cy="3657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F6FFCE3-E589-03F3-0F87-676E3407540F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3BEA5A-034D-21BE-0AC8-38744F2F6B60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683BED3-BD9D-F7AA-8D2F-9F367190F2C6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3F4E376-84D4-0A10-4F3E-8F49C4EFB91D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24EF219-ECC1-FA8F-30C7-D2C96735EB3A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9654954-F2BC-EB9A-910C-6D9900E0498C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10B9237-444E-1358-537F-935C0BEAB574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AE32DF7-E5B1-B829-4726-34CE392A0E51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AE8853F-72BA-7E32-113B-088881A9057C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1DF46C-E2DE-F94C-7F86-4402B7ED16F8}"/>
              </a:ext>
            </a:extLst>
          </p:cNvPr>
          <p:cNvGrpSpPr/>
          <p:nvPr/>
        </p:nvGrpSpPr>
        <p:grpSpPr>
          <a:xfrm>
            <a:off x="86607" y="3272790"/>
            <a:ext cx="1416812" cy="365760"/>
            <a:chOff x="7529945" y="3391574"/>
            <a:chExt cx="1416812" cy="3657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92C1A3C-8329-FACF-7500-6F2CDB837836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038760C-5E9E-9B7C-61F8-13171EE49042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FC17AE1-835F-C3F4-DEDF-37F410AE1702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1157F3-B389-E82A-3BC2-2BB4383F0565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1C819D3-D8AD-5BA7-15B9-BF22CDADF160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ADED374-1A03-4545-7CD4-1A58BFC1C839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65F09A-D60C-1F9B-A53C-1D17EAFEDE55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9B3BC6C-1C4F-EF67-D549-A673E069C14D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70E5907-EC78-8B35-4887-EC31857FD0A6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05A8D04-3C2F-D023-B8F7-B565993E0B77}"/>
              </a:ext>
            </a:extLst>
          </p:cNvPr>
          <p:cNvGrpSpPr/>
          <p:nvPr/>
        </p:nvGrpSpPr>
        <p:grpSpPr>
          <a:xfrm>
            <a:off x="3863594" y="2190750"/>
            <a:ext cx="1416812" cy="365760"/>
            <a:chOff x="7529945" y="3391574"/>
            <a:chExt cx="1416812" cy="365760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F556406-5EF2-B62B-95D9-307104EF97B9}"/>
                </a:ext>
              </a:extLst>
            </p:cNvPr>
            <p:cNvSpPr/>
            <p:nvPr/>
          </p:nvSpPr>
          <p:spPr bwMode="auto">
            <a:xfrm>
              <a:off x="7597748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AC99F01-04C2-A8CC-35F1-14D3D8F0DF98}"/>
                </a:ext>
              </a:extLst>
            </p:cNvPr>
            <p:cNvSpPr/>
            <p:nvPr/>
          </p:nvSpPr>
          <p:spPr bwMode="auto">
            <a:xfrm>
              <a:off x="7529945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EBF8FDD-3E1A-8A69-3C09-490A75F4A630}"/>
                </a:ext>
              </a:extLst>
            </p:cNvPr>
            <p:cNvSpPr/>
            <p:nvPr/>
          </p:nvSpPr>
          <p:spPr bwMode="auto">
            <a:xfrm>
              <a:off x="7867333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C3ADCB6-6710-A997-AE67-D5F20C256B54}"/>
                </a:ext>
              </a:extLst>
            </p:cNvPr>
            <p:cNvSpPr/>
            <p:nvPr/>
          </p:nvSpPr>
          <p:spPr bwMode="auto">
            <a:xfrm>
              <a:off x="7935136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F351AF-8BB2-5D9A-AB5C-E63A6FB6D89D}"/>
                </a:ext>
              </a:extLst>
            </p:cNvPr>
            <p:cNvSpPr/>
            <p:nvPr/>
          </p:nvSpPr>
          <p:spPr bwMode="auto">
            <a:xfrm>
              <a:off x="8204721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4628D60-AC83-C1C7-0A18-2D497B2B1800}"/>
                </a:ext>
              </a:extLst>
            </p:cNvPr>
            <p:cNvSpPr/>
            <p:nvPr/>
          </p:nvSpPr>
          <p:spPr bwMode="auto">
            <a:xfrm>
              <a:off x="8272524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6E177C1-2316-E795-64ED-D9A6003BB1D6}"/>
                </a:ext>
              </a:extLst>
            </p:cNvPr>
            <p:cNvSpPr/>
            <p:nvPr/>
          </p:nvSpPr>
          <p:spPr bwMode="auto">
            <a:xfrm>
              <a:off x="8542109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FEA0855-4F84-89A3-6919-804F575CBA34}"/>
                </a:ext>
              </a:extLst>
            </p:cNvPr>
            <p:cNvSpPr/>
            <p:nvPr/>
          </p:nvSpPr>
          <p:spPr bwMode="auto">
            <a:xfrm>
              <a:off x="8609912" y="3391574"/>
              <a:ext cx="269043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consolata" panose="00000509000000000000" pitchFamily="49" charset="0"/>
                  <a:ea typeface="Open Sans Extrabold" pitchFamily="34" charset="0"/>
                  <a:cs typeface="Consolas" pitchFamily="49" charset="0"/>
                </a:rPr>
                <a:t>19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FB607FE-B2F6-D529-EC4F-0C4AB15060C3}"/>
                </a:ext>
              </a:extLst>
            </p:cNvPr>
            <p:cNvSpPr/>
            <p:nvPr/>
          </p:nvSpPr>
          <p:spPr bwMode="auto">
            <a:xfrm>
              <a:off x="8879496" y="3391574"/>
              <a:ext cx="67261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Inconsolata" panose="00000509000000000000" pitchFamily="49" charset="0"/>
                <a:ea typeface="Open Sans Extrabold" pitchFamily="34" charset="0"/>
                <a:cs typeface="Consolas" pitchFamily="49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94509DF-E114-BD85-5BBC-0F3E9FB8B8A1}"/>
              </a:ext>
            </a:extLst>
          </p:cNvPr>
          <p:cNvSpPr txBox="1"/>
          <p:nvPr/>
        </p:nvSpPr>
        <p:spPr>
          <a:xfrm>
            <a:off x="3211692" y="1821418"/>
            <a:ext cx="324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C00000"/>
                </a:solidFill>
              </a:defRPr>
            </a:lvl1pPr>
          </a:lstStyle>
          <a:p>
            <a:pPr algn="ctr"/>
            <a:r>
              <a:rPr lang="en-US" dirty="0"/>
              <a:t>The tree has shrunk in height.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7E2C0-F288-968F-CEFE-AFDEC826EDBB}"/>
              </a:ext>
            </a:extLst>
          </p:cNvPr>
          <p:cNvSpPr txBox="1"/>
          <p:nvPr/>
        </p:nvSpPr>
        <p:spPr>
          <a:xfrm>
            <a:off x="4073757" y="3070841"/>
            <a:ext cx="498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[9,13)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E9F296-855E-D669-881A-1EEE281A24EE}"/>
              </a:ext>
            </a:extLst>
          </p:cNvPr>
          <p:cNvSpPr txBox="1"/>
          <p:nvPr/>
        </p:nvSpPr>
        <p:spPr>
          <a:xfrm>
            <a:off x="2651091" y="3070841"/>
            <a:ext cx="498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[5,9)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01F460-84C6-EEB2-27A0-63E2998A078B}"/>
              </a:ext>
            </a:extLst>
          </p:cNvPr>
          <p:cNvSpPr txBox="1"/>
          <p:nvPr/>
        </p:nvSpPr>
        <p:spPr>
          <a:xfrm>
            <a:off x="1095985" y="3070841"/>
            <a:ext cx="498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12DB4F-3B3B-48CD-ABD5-FA5D822FEF87}"/>
              </a:ext>
            </a:extLst>
          </p:cNvPr>
          <p:cNvSpPr txBox="1"/>
          <p:nvPr/>
        </p:nvSpPr>
        <p:spPr>
          <a:xfrm>
            <a:off x="6712755" y="3070841"/>
            <a:ext cx="498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≥19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D423D4-27FB-0F58-F1E2-2603CF67881B}"/>
              </a:ext>
            </a:extLst>
          </p:cNvPr>
          <p:cNvSpPr txBox="1"/>
          <p:nvPr/>
        </p:nvSpPr>
        <p:spPr>
          <a:xfrm>
            <a:off x="5375740" y="3070841"/>
            <a:ext cx="5592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[13,19)</a:t>
            </a:r>
          </a:p>
        </p:txBody>
      </p:sp>
      <p:sp>
        <p:nvSpPr>
          <p:cNvPr id="225" name="Content Placeholder 28">
            <a:extLst>
              <a:ext uri="{FF2B5EF4-FFF2-40B4-BE49-F238E27FC236}">
                <a16:creationId xmlns:a16="http://schemas.microsoft.com/office/drawing/2014/main" id="{FA2ADD1C-4FB9-F81B-4D31-A2C4232FB460}"/>
              </a:ext>
            </a:extLst>
          </p:cNvPr>
          <p:cNvSpPr txBox="1">
            <a:spLocks/>
          </p:cNvSpPr>
          <p:nvPr/>
        </p:nvSpPr>
        <p:spPr>
          <a:xfrm>
            <a:off x="381000" y="1044921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Delete 15</a:t>
            </a:r>
          </a:p>
        </p:txBody>
      </p:sp>
      <p:sp>
        <p:nvSpPr>
          <p:cNvPr id="226" name="Content Placeholder 28">
            <a:extLst>
              <a:ext uri="{FF2B5EF4-FFF2-40B4-BE49-F238E27FC236}">
                <a16:creationId xmlns:a16="http://schemas.microsoft.com/office/drawing/2014/main" id="{900E8ACC-ED21-B132-C77B-953C27240D48}"/>
              </a:ext>
            </a:extLst>
          </p:cNvPr>
          <p:cNvSpPr txBox="1">
            <a:spLocks/>
          </p:cNvSpPr>
          <p:nvPr/>
        </p:nvSpPr>
        <p:spPr>
          <a:xfrm>
            <a:off x="381000" y="1424939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Delete 19</a:t>
            </a:r>
          </a:p>
        </p:txBody>
      </p:sp>
    </p:spTree>
    <p:extLst>
      <p:ext uri="{BB962C8B-B14F-4D97-AF65-F5344CB8AC3E}">
        <p14:creationId xmlns:p14="http://schemas.microsoft.com/office/powerpoint/2010/main" val="401482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7" grpId="0"/>
      <p:bldP spid="58" grpId="0"/>
      <p:bldP spid="5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Index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u="sng" dirty="0"/>
              <a:t>composite index</a:t>
            </a:r>
            <a:r>
              <a:rPr lang="en-US" dirty="0"/>
              <a:t> is when the key is comprised of two or more attributes.</a:t>
            </a:r>
          </a:p>
          <a:p>
            <a:pPr lvl="1"/>
            <a:r>
              <a:rPr lang="en-US" dirty="0"/>
              <a:t>Example: Index on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a,b,c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&gt;</a:t>
            </a:r>
          </a:p>
          <a:p>
            <a:endParaRPr lang="en-US" b="1" dirty="0">
              <a:solidFill>
                <a:schemeClr val="accent1"/>
              </a:solidFill>
              <a:latin typeface="Inconsolata" panose="00000509000000000000" pitchFamily="49" charset="0"/>
            </a:endParaRPr>
          </a:p>
          <a:p>
            <a:pPr>
              <a:spcBef>
                <a:spcPts val="1500"/>
              </a:spcBef>
            </a:pPr>
            <a:endParaRPr lang="en-US" sz="1800" b="1" dirty="0">
              <a:solidFill>
                <a:srgbClr val="C00000"/>
              </a:solidFill>
              <a:latin typeface="Inconsolata" pitchFamily="49" charset="77"/>
            </a:endParaRPr>
          </a:p>
          <a:p>
            <a:pPr>
              <a:spcBef>
                <a:spcPts val="1500"/>
              </a:spcBef>
            </a:pPr>
            <a:r>
              <a:rPr lang="en-US" dirty="0"/>
              <a:t>DBMS can use B+Tree index if the query provides a “prefix” of composite key.</a:t>
            </a:r>
          </a:p>
          <a:p>
            <a:pPr lvl="1"/>
            <a:r>
              <a:rPr lang="en-US" dirty="0"/>
              <a:t>Supported: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(a=1 AND b=2 AND c=3)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Supported: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(a=1 AND b=2)</a:t>
            </a:r>
          </a:p>
          <a:p>
            <a:pPr lvl="1"/>
            <a:r>
              <a:rPr lang="en-US" dirty="0"/>
              <a:t>Rarely Supported: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(b=2)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(c=3)</a:t>
            </a:r>
          </a:p>
          <a:p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2DDAB505-01DB-7CF0-8B08-92B60129D0C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0D3CD180-FD9E-E607-FB18-A7A7EC34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320" y="2230118"/>
            <a:ext cx="6507480" cy="3416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0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 INDEX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my_idx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xxx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a, b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NULLS FIRST);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4" name="Highlight">
            <a:extLst>
              <a:ext uri="{FF2B5EF4-FFF2-40B4-BE49-F238E27FC236}">
                <a16:creationId xmlns:a16="http://schemas.microsoft.com/office/drawing/2014/main" id="{1B6B6960-B73A-C6AD-862F-BE8AD3080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729" y="2286634"/>
            <a:ext cx="838200" cy="228600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ED1A6-B229-2603-354A-B0815D646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061" y="1913751"/>
            <a:ext cx="928139" cy="276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>
            <a:defPPr>
              <a:defRPr lang="en-US"/>
            </a:defPPr>
            <a:lvl1pPr algn="r" eaLnBrk="0" hangingPunct="0">
              <a:defRPr sz="2000" b="1" i="1">
                <a:solidFill>
                  <a:srgbClr val="F76D6D"/>
                </a:solidFill>
                <a:latin typeface="Proxima Nova Rg" panose="02000506030000020004" pitchFamily="50" charset="0"/>
                <a:ea typeface="ＭＳ Ｐゴシック" charset="-128"/>
              </a:defRPr>
            </a:lvl1pPr>
          </a:lstStyle>
          <a:p>
            <a:pPr algn="l"/>
            <a:r>
              <a:rPr lang="en-US" sz="1800" dirty="0">
                <a:solidFill>
                  <a:schemeClr val="accent1"/>
                </a:solidFill>
                <a:latin typeface="Crimson Text" panose="02000503000000000000" pitchFamily="2" charset="0"/>
              </a:rPr>
              <a:t>Sort Order</a:t>
            </a:r>
          </a:p>
        </p:txBody>
      </p:sp>
      <p:cxnSp>
        <p:nvCxnSpPr>
          <p:cNvPr id="6" name="Straight Connector 36">
            <a:extLst>
              <a:ext uri="{FF2B5EF4-FFF2-40B4-BE49-F238E27FC236}">
                <a16:creationId xmlns:a16="http://schemas.microsoft.com/office/drawing/2014/main" id="{3821B3C2-DFA4-EC26-57C8-7FEB1FA631D1}"/>
              </a:ext>
            </a:extLst>
          </p:cNvPr>
          <p:cNvCxnSpPr>
            <a:cxnSpLocks noChangeShapeType="1"/>
            <a:stCxn id="5" idx="1"/>
            <a:endCxn id="4" idx="0"/>
          </p:cNvCxnSpPr>
          <p:nvPr/>
        </p:nvCxnSpPr>
        <p:spPr bwMode="auto">
          <a:xfrm rot="10800000" flipV="1">
            <a:off x="5463829" y="2052250"/>
            <a:ext cx="161232" cy="234383"/>
          </a:xfrm>
          <a:prstGeom prst="curvedConnector2">
            <a:avLst/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Highlight">
            <a:extLst>
              <a:ext uri="{FF2B5EF4-FFF2-40B4-BE49-F238E27FC236}">
                <a16:creationId xmlns:a16="http://schemas.microsoft.com/office/drawing/2014/main" id="{7223BC03-5202-34E4-8DEA-4191072B3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1995" y="2293797"/>
            <a:ext cx="1598023" cy="228600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C5C89-2084-ED71-28B9-22552ABB8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661850"/>
            <a:ext cx="1242328" cy="27699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>
            <a:spAutoFit/>
          </a:bodyPr>
          <a:lstStyle>
            <a:defPPr>
              <a:defRPr lang="en-US"/>
            </a:defPPr>
            <a:lvl1pPr algn="r" eaLnBrk="0" hangingPunct="0">
              <a:defRPr sz="2000" b="1" i="1">
                <a:solidFill>
                  <a:srgbClr val="F76D6D"/>
                </a:solidFill>
                <a:latin typeface="Proxima Nova Rg" panose="02000506030000020004" pitchFamily="50" charset="0"/>
                <a:ea typeface="ＭＳ Ｐゴシック" charset="-128"/>
              </a:defRPr>
            </a:lvl1pPr>
          </a:lstStyle>
          <a:p>
            <a:pPr algn="l"/>
            <a:r>
              <a:rPr lang="en-US" sz="1800" dirty="0">
                <a:solidFill>
                  <a:schemeClr val="accent1"/>
                </a:solidFill>
                <a:latin typeface="Crimson Text" panose="02000503000000000000" pitchFamily="2" charset="0"/>
              </a:rPr>
              <a:t>Null Handling</a:t>
            </a:r>
          </a:p>
        </p:txBody>
      </p:sp>
      <p:cxnSp>
        <p:nvCxnSpPr>
          <p:cNvPr id="11" name="Straight Connector 36">
            <a:extLst>
              <a:ext uri="{FF2B5EF4-FFF2-40B4-BE49-F238E27FC236}">
                <a16:creationId xmlns:a16="http://schemas.microsoft.com/office/drawing/2014/main" id="{711C4D75-D8B4-DB7A-6188-7BD54C83E201}"/>
              </a:ext>
            </a:extLst>
          </p:cNvPr>
          <p:cNvCxnSpPr>
            <a:cxnSpLocks noChangeShapeType="1"/>
            <a:stCxn id="10" idx="1"/>
            <a:endCxn id="7" idx="2"/>
          </p:cNvCxnSpPr>
          <p:nvPr/>
        </p:nvCxnSpPr>
        <p:spPr bwMode="auto">
          <a:xfrm rot="10800000">
            <a:off x="6801008" y="2522398"/>
            <a:ext cx="133193" cy="277953"/>
          </a:xfrm>
          <a:prstGeom prst="curvedConnector2">
            <a:avLst/>
          </a:prstGeom>
          <a:noFill/>
          <a:ln w="44450" algn="ctr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7889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CONDITIONS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DBMS can use a </a:t>
            </a:r>
            <a:r>
              <a:rPr lang="en-US" dirty="0" err="1"/>
              <a:t>B+Tree</a:t>
            </a:r>
            <a:r>
              <a:rPr lang="en-US" dirty="0"/>
              <a:t> index if the query provides any of the attributes of the search key.</a:t>
            </a:r>
          </a:p>
          <a:p>
            <a:r>
              <a:rPr lang="en-US" dirty="0"/>
              <a:t>Example: Index on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a,b,c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&gt;</a:t>
            </a:r>
          </a:p>
          <a:p>
            <a:pPr lvl="1"/>
            <a:r>
              <a:rPr lang="en-US" dirty="0"/>
              <a:t>Supported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(a=1 AND b=2 AND c=3)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Supported: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(a=1 AND b=2)</a:t>
            </a:r>
          </a:p>
          <a:p>
            <a:pPr lvl="1"/>
            <a:r>
              <a:rPr lang="en-US" dirty="0"/>
              <a:t>Supported: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(b=2)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(c=3)</a:t>
            </a:r>
            <a:endParaRPr lang="en-US" dirty="0">
              <a:solidFill>
                <a:schemeClr val="accent1"/>
              </a:solidFill>
            </a:endParaRPr>
          </a:p>
          <a:p>
            <a:endParaRPr lang="en-US" sz="1200" dirty="0"/>
          </a:p>
          <a:p>
            <a:r>
              <a:rPr lang="en-US" dirty="0"/>
              <a:t>Not all DBMSs support this.</a:t>
            </a:r>
          </a:p>
          <a:p>
            <a:r>
              <a:rPr lang="en-US" dirty="0"/>
              <a:t>For a hash index, we must have all attributes in search key.</a:t>
            </a:r>
          </a:p>
          <a:p>
            <a:endParaRPr lang="en-US" dirty="0"/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2DDAB505-01DB-7CF0-8B08-92B60129D0C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95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7AC71A-6B09-43A2-B140-9BBE21B2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Disk-oriented DBMS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621972-74FC-4D60-873C-3371EF3F5EE1}"/>
              </a:ext>
            </a:extLst>
          </p:cNvPr>
          <p:cNvCxnSpPr>
            <a:cxnSpLocks/>
          </p:cNvCxnSpPr>
          <p:nvPr/>
        </p:nvCxnSpPr>
        <p:spPr>
          <a:xfrm>
            <a:off x="332178" y="3093012"/>
            <a:ext cx="8186325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200518A-46C0-4DA4-B6DB-EB55AECCBC9C}"/>
              </a:ext>
            </a:extLst>
          </p:cNvPr>
          <p:cNvGrpSpPr/>
          <p:nvPr/>
        </p:nvGrpSpPr>
        <p:grpSpPr>
          <a:xfrm>
            <a:off x="411378" y="3407328"/>
            <a:ext cx="641131" cy="1262147"/>
            <a:chOff x="1568669" y="3809592"/>
            <a:chExt cx="641131" cy="1262147"/>
          </a:xfrm>
        </p:grpSpPr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853A74D5-25B7-41BA-A71D-8BEE0D09B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568669" y="3809592"/>
              <a:ext cx="641131" cy="88537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96D244-CF8C-4AD5-88C4-19D3C55228A9}"/>
                </a:ext>
              </a:extLst>
            </p:cNvPr>
            <p:cNvSpPr txBox="1"/>
            <p:nvPr/>
          </p:nvSpPr>
          <p:spPr>
            <a:xfrm>
              <a:off x="1625540" y="4757807"/>
              <a:ext cx="527388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Disk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51D3B54-58BB-4042-9145-3E5AB7FA1352}"/>
              </a:ext>
            </a:extLst>
          </p:cNvPr>
          <p:cNvGrpSpPr/>
          <p:nvPr/>
        </p:nvGrpSpPr>
        <p:grpSpPr>
          <a:xfrm>
            <a:off x="228600" y="1695787"/>
            <a:ext cx="1006686" cy="1249168"/>
            <a:chOff x="1310302" y="2114550"/>
            <a:chExt cx="1006686" cy="1249168"/>
          </a:xfrm>
        </p:grpSpPr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57BE8DE9-20DB-40DE-B5B7-B9D92F1B3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77162" y="2114550"/>
              <a:ext cx="472966" cy="9144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A2F9B17-4ED9-46FC-9DC4-58706FB4E180}"/>
                </a:ext>
              </a:extLst>
            </p:cNvPr>
            <p:cNvSpPr txBox="1"/>
            <p:nvPr/>
          </p:nvSpPr>
          <p:spPr>
            <a:xfrm>
              <a:off x="1310302" y="3049786"/>
              <a:ext cx="1006686" cy="3139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24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Memory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C009B63-159B-4FF3-A222-6585CC0FF0B8}"/>
              </a:ext>
            </a:extLst>
          </p:cNvPr>
          <p:cNvSpPr/>
          <p:nvPr/>
        </p:nvSpPr>
        <p:spPr>
          <a:xfrm>
            <a:off x="1708288" y="3287601"/>
            <a:ext cx="5029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rtlCol="0" anchor="ctr" anchorCtr="0">
            <a:noAutofit/>
          </a:bodyPr>
          <a:lstStyle/>
          <a:p>
            <a:pPr algn="ctr"/>
            <a:endParaRPr lang="en-US" sz="2800" b="1" i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32092-9ACB-4C91-80EF-FA52A7BB0234}"/>
              </a:ext>
            </a:extLst>
          </p:cNvPr>
          <p:cNvSpPr txBox="1"/>
          <p:nvPr/>
        </p:nvSpPr>
        <p:spPr>
          <a:xfrm rot="16200000">
            <a:off x="914550" y="3852868"/>
            <a:ext cx="1284005" cy="2616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2000" b="1" i="1">
                <a:solidFill>
                  <a:srgbClr val="646464"/>
                </a:solidFill>
                <a:latin typeface="Crimson Text" panose="02000503000000000000" pitchFamily="2" charset="0"/>
              </a:defRPr>
            </a:lvl1pPr>
          </a:lstStyle>
          <a:p>
            <a:pPr algn="ctr"/>
            <a:r>
              <a:rPr lang="en-US" dirty="0"/>
              <a:t>Database File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E0B7F4D-5A08-43E5-94BA-42C170347CC4}"/>
              </a:ext>
            </a:extLst>
          </p:cNvPr>
          <p:cNvGrpSpPr/>
          <p:nvPr/>
        </p:nvGrpSpPr>
        <p:grpSpPr>
          <a:xfrm>
            <a:off x="2612083" y="3514827"/>
            <a:ext cx="640080" cy="914400"/>
            <a:chOff x="4724400" y="1577974"/>
            <a:chExt cx="640080" cy="914400"/>
          </a:xfrm>
        </p:grpSpPr>
        <p:sp>
          <p:nvSpPr>
            <p:cNvPr id="8" name="Page">
              <a:extLst>
                <a:ext uri="{FF2B5EF4-FFF2-40B4-BE49-F238E27FC236}">
                  <a16:creationId xmlns:a16="http://schemas.microsoft.com/office/drawing/2014/main" id="{B91D5588-558E-44C7-A440-8CAEC8A1FABC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1</a:t>
              </a:r>
            </a:p>
          </p:txBody>
        </p:sp>
        <p:sp>
          <p:nvSpPr>
            <p:cNvPr id="28" name="Header">
              <a:extLst>
                <a:ext uri="{FF2B5EF4-FFF2-40B4-BE49-F238E27FC236}">
                  <a16:creationId xmlns:a16="http://schemas.microsoft.com/office/drawing/2014/main" id="{7D3BA458-710E-47B7-82F9-CF5F0D4125C1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1FEBB9A-0127-495A-A48A-A94FABCDE7A6}"/>
              </a:ext>
            </a:extLst>
          </p:cNvPr>
          <p:cNvGrpSpPr/>
          <p:nvPr/>
        </p:nvGrpSpPr>
        <p:grpSpPr>
          <a:xfrm>
            <a:off x="1840678" y="3517666"/>
            <a:ext cx="640080" cy="914400"/>
            <a:chOff x="3561390" y="3873560"/>
            <a:chExt cx="640080" cy="9144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08E5F31-DBF9-4411-8368-AED4A32CF43F}"/>
                </a:ext>
              </a:extLst>
            </p:cNvPr>
            <p:cNvSpPr/>
            <p:nvPr/>
          </p:nvSpPr>
          <p:spPr>
            <a:xfrm>
              <a:off x="3561390" y="3873560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t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Directory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A548C45-09E6-42F9-A060-C4870F525039}"/>
                </a:ext>
              </a:extLst>
            </p:cNvPr>
            <p:cNvGrpSpPr/>
            <p:nvPr/>
          </p:nvGrpSpPr>
          <p:grpSpPr>
            <a:xfrm>
              <a:off x="3616768" y="4086347"/>
              <a:ext cx="529324" cy="604678"/>
              <a:chOff x="5303520" y="1828802"/>
              <a:chExt cx="822960" cy="940115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9CE32A3-5CF3-4C7D-9337-73D3EB10D1DF}"/>
                  </a:ext>
                </a:extLst>
              </p:cNvPr>
              <p:cNvGrpSpPr/>
              <p:nvPr/>
            </p:nvGrpSpPr>
            <p:grpSpPr>
              <a:xfrm>
                <a:off x="5303520" y="1828802"/>
                <a:ext cx="822960" cy="274320"/>
                <a:chOff x="5394960" y="1901190"/>
                <a:chExt cx="822960" cy="274320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768E8E5D-B7B3-45F2-A7D4-E6C7A40A94DF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912E27A1-E6B1-4F35-8B31-EC6E04A5B3C6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E79CE55-960F-45D0-B17A-4ED97CA62D09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70C7C3A-E264-4F65-BF7C-EBD7FF8A93F9}"/>
                  </a:ext>
                </a:extLst>
              </p:cNvPr>
              <p:cNvGrpSpPr/>
              <p:nvPr/>
            </p:nvGrpSpPr>
            <p:grpSpPr>
              <a:xfrm>
                <a:off x="5303520" y="2161700"/>
                <a:ext cx="822960" cy="274320"/>
                <a:chOff x="5394960" y="1901190"/>
                <a:chExt cx="822960" cy="274320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F316A5B-FF6D-4675-A578-FFEEE6E03278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FDB87566-D686-47D9-9B44-E88A3D420846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1703BED2-2726-42F1-9994-5BA2ABBD1F95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A1FC4B44-12E0-47E5-B191-B6A658F3AC8F}"/>
                  </a:ext>
                </a:extLst>
              </p:cNvPr>
              <p:cNvGrpSpPr/>
              <p:nvPr/>
            </p:nvGrpSpPr>
            <p:grpSpPr>
              <a:xfrm>
                <a:off x="5303520" y="2494597"/>
                <a:ext cx="822960" cy="274320"/>
                <a:chOff x="5394960" y="1901190"/>
                <a:chExt cx="822960" cy="274320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92B2422-C4A4-4F23-8854-3327F44C5010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9F8BC50-B485-4392-9F45-47D087BE6007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B46A1A4-2312-4F10-B892-6E4F4590C4B4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F818CF5-D65D-4843-8483-993B0EBBF6CE}"/>
              </a:ext>
            </a:extLst>
          </p:cNvPr>
          <p:cNvGrpSpPr/>
          <p:nvPr/>
        </p:nvGrpSpPr>
        <p:grpSpPr>
          <a:xfrm>
            <a:off x="3383488" y="3514827"/>
            <a:ext cx="640080" cy="914400"/>
            <a:chOff x="4724400" y="1577974"/>
            <a:chExt cx="640080" cy="914400"/>
          </a:xfrm>
        </p:grpSpPr>
        <p:sp>
          <p:nvSpPr>
            <p:cNvPr id="63" name="Page">
              <a:extLst>
                <a:ext uri="{FF2B5EF4-FFF2-40B4-BE49-F238E27FC236}">
                  <a16:creationId xmlns:a16="http://schemas.microsoft.com/office/drawing/2014/main" id="{97E30EA3-2F15-4CF5-BFA4-2A6AB8350999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64" name="Header">
              <a:extLst>
                <a:ext uri="{FF2B5EF4-FFF2-40B4-BE49-F238E27FC236}">
                  <a16:creationId xmlns:a16="http://schemas.microsoft.com/office/drawing/2014/main" id="{467E2136-7D7D-4169-90EB-1A7B2A753263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3AF907-A665-4519-B305-34C0673FD5D1}"/>
              </a:ext>
            </a:extLst>
          </p:cNvPr>
          <p:cNvGrpSpPr/>
          <p:nvPr/>
        </p:nvGrpSpPr>
        <p:grpSpPr>
          <a:xfrm>
            <a:off x="4154893" y="3514737"/>
            <a:ext cx="640080" cy="914400"/>
            <a:chOff x="4724400" y="1577974"/>
            <a:chExt cx="640080" cy="914400"/>
          </a:xfrm>
        </p:grpSpPr>
        <p:sp>
          <p:nvSpPr>
            <p:cNvPr id="66" name="Page">
              <a:extLst>
                <a:ext uri="{FF2B5EF4-FFF2-40B4-BE49-F238E27FC236}">
                  <a16:creationId xmlns:a16="http://schemas.microsoft.com/office/drawing/2014/main" id="{F1CBACCE-6F3C-4283-8D85-99CC99EADF9C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3</a:t>
              </a:r>
            </a:p>
          </p:txBody>
        </p:sp>
        <p:sp>
          <p:nvSpPr>
            <p:cNvPr id="67" name="Header">
              <a:extLst>
                <a:ext uri="{FF2B5EF4-FFF2-40B4-BE49-F238E27FC236}">
                  <a16:creationId xmlns:a16="http://schemas.microsoft.com/office/drawing/2014/main" id="{0EFDA9A1-F4B9-4BA1-833D-F2E580AF1D1C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D0D2508E-3762-48EF-A360-46625989DAB1}"/>
              </a:ext>
            </a:extLst>
          </p:cNvPr>
          <p:cNvSpPr txBox="1"/>
          <p:nvPr/>
        </p:nvSpPr>
        <p:spPr>
          <a:xfrm>
            <a:off x="6347876" y="347358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646464"/>
                </a:solidFill>
                <a:latin typeface="Inconsolata" panose="00000509000000000000" pitchFamily="49" charset="0"/>
              </a:rPr>
              <a:t>…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D85B069-C1E1-4860-BB1F-C8E207F45224}"/>
              </a:ext>
            </a:extLst>
          </p:cNvPr>
          <p:cNvGrpSpPr/>
          <p:nvPr/>
        </p:nvGrpSpPr>
        <p:grpSpPr>
          <a:xfrm>
            <a:off x="6606166" y="3440412"/>
            <a:ext cx="974947" cy="1005840"/>
            <a:chOff x="7493306" y="3873561"/>
            <a:chExt cx="974947" cy="10058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7A5E9C-ACEC-40F9-B5B3-A50A1AFF2432}"/>
                </a:ext>
              </a:extLst>
            </p:cNvPr>
            <p:cNvSpPr txBox="1"/>
            <p:nvPr/>
          </p:nvSpPr>
          <p:spPr>
            <a:xfrm>
              <a:off x="7920026" y="4271523"/>
              <a:ext cx="548227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2000">
                  <a:solidFill>
                    <a:srgbClr val="646464"/>
                  </a:solidFill>
                  <a:latin typeface="Proxima Nova Rg" panose="02000506030000020004" pitchFamily="50" charset="0"/>
                </a:defRPr>
              </a:lvl1pPr>
            </a:lstStyle>
            <a:p>
              <a:r>
                <a:rPr lang="en-US" b="1" i="1" dirty="0">
                  <a:latin typeface="Crimson Text" panose="02000503000000000000" pitchFamily="2" charset="0"/>
                </a:rPr>
                <a:t>Pages</a:t>
              </a:r>
            </a:p>
          </p:txBody>
        </p:sp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555A1515-66E3-4D21-BFB0-516C775407B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493306" y="3873561"/>
              <a:ext cx="365760" cy="1005840"/>
            </a:xfrm>
            <a:prstGeom prst="rightBrace">
              <a:avLst>
                <a:gd name="adj1" fmla="val 8339"/>
                <a:gd name="adj2" fmla="val 50000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solidFill>
                  <a:srgbClr val="F76D6D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D1DC587-D586-45F2-8114-77FF0E899B43}"/>
              </a:ext>
            </a:extLst>
          </p:cNvPr>
          <p:cNvGrpSpPr/>
          <p:nvPr/>
        </p:nvGrpSpPr>
        <p:grpSpPr>
          <a:xfrm>
            <a:off x="1425747" y="1526823"/>
            <a:ext cx="2842861" cy="1371600"/>
            <a:chOff x="1594044" y="1754309"/>
            <a:chExt cx="2842861" cy="137160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F2B78D3-DE25-4EDD-8252-4A39A25F37B0}"/>
                </a:ext>
              </a:extLst>
            </p:cNvPr>
            <p:cNvSpPr txBox="1"/>
            <p:nvPr/>
          </p:nvSpPr>
          <p:spPr>
            <a:xfrm rot="16200000">
              <a:off x="1157386" y="2309305"/>
              <a:ext cx="1134926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20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pPr algn="ctr"/>
              <a:r>
                <a:rPr lang="en-US" dirty="0"/>
                <a:t>Buffer Pool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EBE950-EBC7-4D4E-AA26-06D2CD2F80D1}"/>
                </a:ext>
              </a:extLst>
            </p:cNvPr>
            <p:cNvSpPr/>
            <p:nvPr/>
          </p:nvSpPr>
          <p:spPr>
            <a:xfrm>
              <a:off x="1876585" y="1754309"/>
              <a:ext cx="256032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05A2323-AC62-47C5-ADD8-0309F2AA9ABF}"/>
              </a:ext>
            </a:extLst>
          </p:cNvPr>
          <p:cNvGrpSpPr/>
          <p:nvPr/>
        </p:nvGrpSpPr>
        <p:grpSpPr>
          <a:xfrm>
            <a:off x="4926298" y="3514827"/>
            <a:ext cx="640080" cy="914400"/>
            <a:chOff x="4724400" y="1577974"/>
            <a:chExt cx="640080" cy="914400"/>
          </a:xfrm>
        </p:grpSpPr>
        <p:sp>
          <p:nvSpPr>
            <p:cNvPr id="86" name="Page">
              <a:extLst>
                <a:ext uri="{FF2B5EF4-FFF2-40B4-BE49-F238E27FC236}">
                  <a16:creationId xmlns:a16="http://schemas.microsoft.com/office/drawing/2014/main" id="{DE4D7805-D19E-4AE5-8738-04419493A620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4</a:t>
              </a:r>
            </a:p>
          </p:txBody>
        </p:sp>
        <p:sp>
          <p:nvSpPr>
            <p:cNvPr id="87" name="Header">
              <a:extLst>
                <a:ext uri="{FF2B5EF4-FFF2-40B4-BE49-F238E27FC236}">
                  <a16:creationId xmlns:a16="http://schemas.microsoft.com/office/drawing/2014/main" id="{28342D0E-79CB-47F1-B262-DCD3621E93A6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18F0049-77B6-4CCD-B6FA-A5F41C0FBC05}"/>
              </a:ext>
            </a:extLst>
          </p:cNvPr>
          <p:cNvGrpSpPr/>
          <p:nvPr/>
        </p:nvGrpSpPr>
        <p:grpSpPr>
          <a:xfrm>
            <a:off x="5697704" y="3514737"/>
            <a:ext cx="640080" cy="914400"/>
            <a:chOff x="4724400" y="1577974"/>
            <a:chExt cx="640080" cy="914400"/>
          </a:xfrm>
        </p:grpSpPr>
        <p:sp>
          <p:nvSpPr>
            <p:cNvPr id="89" name="Page">
              <a:extLst>
                <a:ext uri="{FF2B5EF4-FFF2-40B4-BE49-F238E27FC236}">
                  <a16:creationId xmlns:a16="http://schemas.microsoft.com/office/drawing/2014/main" id="{3D6AFEDC-B5B1-44AE-948E-647019F6672B}"/>
                </a:ext>
              </a:extLst>
            </p:cNvPr>
            <p:cNvSpPr/>
            <p:nvPr/>
          </p:nvSpPr>
          <p:spPr>
            <a:xfrm>
              <a:off x="4724400" y="1577974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5</a:t>
              </a:r>
            </a:p>
          </p:txBody>
        </p:sp>
        <p:sp>
          <p:nvSpPr>
            <p:cNvPr id="90" name="Header">
              <a:extLst>
                <a:ext uri="{FF2B5EF4-FFF2-40B4-BE49-F238E27FC236}">
                  <a16:creationId xmlns:a16="http://schemas.microsoft.com/office/drawing/2014/main" id="{C553FB89-4776-4AD1-9394-5EC7505CDE5F}"/>
                </a:ext>
              </a:extLst>
            </p:cNvPr>
            <p:cNvSpPr/>
            <p:nvPr/>
          </p:nvSpPr>
          <p:spPr>
            <a:xfrm>
              <a:off x="4724400" y="1577974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  <p:cxnSp>
        <p:nvCxnSpPr>
          <p:cNvPr id="103" name="Connector: Curved 102">
            <a:extLst>
              <a:ext uri="{FF2B5EF4-FFF2-40B4-BE49-F238E27FC236}">
                <a16:creationId xmlns:a16="http://schemas.microsoft.com/office/drawing/2014/main" id="{9C5A3F94-3CAC-4C5D-8016-FA94A6CC33DD}"/>
              </a:ext>
            </a:extLst>
          </p:cNvPr>
          <p:cNvCxnSpPr>
            <a:cxnSpLocks/>
            <a:stCxn id="142" idx="1"/>
            <a:endCxn id="75" idx="3"/>
          </p:cNvCxnSpPr>
          <p:nvPr/>
        </p:nvCxnSpPr>
        <p:spPr>
          <a:xfrm rot="10800000" flipV="1">
            <a:off x="1556553" y="1212815"/>
            <a:ext cx="4721609" cy="432345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49C7BD9F-A173-45D6-AAC6-5AF22FF9E693}"/>
              </a:ext>
            </a:extLst>
          </p:cNvPr>
          <p:cNvSpPr txBox="1"/>
          <p:nvPr/>
        </p:nvSpPr>
        <p:spPr>
          <a:xfrm>
            <a:off x="4646541" y="1016000"/>
            <a:ext cx="965009" cy="1831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1" dirty="0">
                <a:solidFill>
                  <a:srgbClr val="C30037"/>
                </a:solidFill>
                <a:latin typeface="+mj-lt"/>
              </a:rPr>
              <a:t>Get Page #2</a:t>
            </a:r>
          </a:p>
        </p:txBody>
      </p:sp>
      <p:sp>
        <p:nvSpPr>
          <p:cNvPr id="107" name="Right Arrow 6">
            <a:extLst>
              <a:ext uri="{FF2B5EF4-FFF2-40B4-BE49-F238E27FC236}">
                <a16:creationId xmlns:a16="http://schemas.microsoft.com/office/drawing/2014/main" id="{F67A6511-38AD-400B-8F02-646642B1E03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882836" y="2999584"/>
            <a:ext cx="457200" cy="365760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C30037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>
              <a:latin typeface="Inconsolata" panose="00000509000000000000" pitchFamily="49" charset="0"/>
            </a:endParaRPr>
          </a:p>
        </p:txBody>
      </p:sp>
      <p:grpSp>
        <p:nvGrpSpPr>
          <p:cNvPr id="108" name="MEM-PAGEDIR">
            <a:extLst>
              <a:ext uri="{FF2B5EF4-FFF2-40B4-BE49-F238E27FC236}">
                <a16:creationId xmlns:a16="http://schemas.microsoft.com/office/drawing/2014/main" id="{AE912CD2-FC34-4520-A26B-243FA2555847}"/>
              </a:ext>
            </a:extLst>
          </p:cNvPr>
          <p:cNvGrpSpPr/>
          <p:nvPr/>
        </p:nvGrpSpPr>
        <p:grpSpPr>
          <a:xfrm>
            <a:off x="1840678" y="1755423"/>
            <a:ext cx="640080" cy="914400"/>
            <a:chOff x="3561390" y="3873560"/>
            <a:chExt cx="640080" cy="91440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A5C29E3-C5BE-4238-B4CB-F3B8C913A4E7}"/>
                </a:ext>
              </a:extLst>
            </p:cNvPr>
            <p:cNvSpPr/>
            <p:nvPr/>
          </p:nvSpPr>
          <p:spPr>
            <a:xfrm>
              <a:off x="3561390" y="3873560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t" anchorCtr="0">
              <a:noAutofit/>
            </a:bodyPr>
            <a:lstStyle/>
            <a:p>
              <a:pPr algn="ctr"/>
              <a:r>
                <a:rPr lang="en-US" sz="9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Directory</a:t>
              </a: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2C4EF1E-136B-48CD-AA00-9F4D991BDE0B}"/>
                </a:ext>
              </a:extLst>
            </p:cNvPr>
            <p:cNvGrpSpPr/>
            <p:nvPr/>
          </p:nvGrpSpPr>
          <p:grpSpPr>
            <a:xfrm>
              <a:off x="3616768" y="4086347"/>
              <a:ext cx="529324" cy="604678"/>
              <a:chOff x="5303520" y="1828802"/>
              <a:chExt cx="822960" cy="940115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B4E52C8F-8D7F-4A5C-9195-05CB3261879D}"/>
                  </a:ext>
                </a:extLst>
              </p:cNvPr>
              <p:cNvGrpSpPr/>
              <p:nvPr/>
            </p:nvGrpSpPr>
            <p:grpSpPr>
              <a:xfrm>
                <a:off x="5303520" y="1828802"/>
                <a:ext cx="822960" cy="274320"/>
                <a:chOff x="5394960" y="1901190"/>
                <a:chExt cx="822960" cy="274320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D0E56785-317E-4A28-8630-4502CD81F9FE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A13C7D10-6B07-4CA8-9682-9DF34825E4C3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D70D2C47-1CEB-43E5-BF51-7BF1D7ED1089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D9D2D23A-6F49-4786-B2E0-EC5821986101}"/>
                  </a:ext>
                </a:extLst>
              </p:cNvPr>
              <p:cNvGrpSpPr/>
              <p:nvPr/>
            </p:nvGrpSpPr>
            <p:grpSpPr>
              <a:xfrm>
                <a:off x="5303520" y="2161700"/>
                <a:ext cx="822960" cy="274320"/>
                <a:chOff x="5394960" y="1901190"/>
                <a:chExt cx="822960" cy="274320"/>
              </a:xfrm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C9E5F96E-D589-4AC1-B7AD-062D92604CC2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1ADF9D46-B35D-4CB9-B250-FA239490CA1E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39C00C3A-019A-4048-99BC-8CB3E60A3B8E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23651D1-C8C8-4F5E-9C49-0124CFCA61A6}"/>
                  </a:ext>
                </a:extLst>
              </p:cNvPr>
              <p:cNvGrpSpPr/>
              <p:nvPr/>
            </p:nvGrpSpPr>
            <p:grpSpPr>
              <a:xfrm>
                <a:off x="5303520" y="2494597"/>
                <a:ext cx="822960" cy="274320"/>
                <a:chOff x="5394960" y="1901190"/>
                <a:chExt cx="822960" cy="274320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F770D4B-19E8-4564-9739-5FC06B2814EF}"/>
                    </a:ext>
                  </a:extLst>
                </p:cNvPr>
                <p:cNvSpPr/>
                <p:nvPr/>
              </p:nvSpPr>
              <p:spPr>
                <a:xfrm>
                  <a:off x="539496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49A9E567-8E92-4BEF-AA33-6C7A677CD4D2}"/>
                    </a:ext>
                  </a:extLst>
                </p:cNvPr>
                <p:cNvSpPr/>
                <p:nvPr/>
              </p:nvSpPr>
              <p:spPr>
                <a:xfrm>
                  <a:off x="566928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92AB159E-7C3F-4185-B7EE-5AD36AD472AA}"/>
                    </a:ext>
                  </a:extLst>
                </p:cNvPr>
                <p:cNvSpPr/>
                <p:nvPr/>
              </p:nvSpPr>
              <p:spPr>
                <a:xfrm>
                  <a:off x="5943600" y="1901190"/>
                  <a:ext cx="274320" cy="27432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t" anchorCtr="0">
                  <a:noAutofit/>
                </a:bodyPr>
                <a:lstStyle/>
                <a:p>
                  <a:pPr algn="ctr"/>
                  <a:endParaRPr lang="en-US" sz="1600" dirty="0">
                    <a:latin typeface="Inconsolata" panose="00000509000000000000" pitchFamily="49" charset="0"/>
                  </a:endParaRPr>
                </a:p>
              </p:txBody>
            </p:sp>
          </p:grpSp>
        </p:grpSp>
      </p:grpSp>
      <p:grpSp>
        <p:nvGrpSpPr>
          <p:cNvPr id="130" name="FRAMES">
            <a:extLst>
              <a:ext uri="{FF2B5EF4-FFF2-40B4-BE49-F238E27FC236}">
                <a16:creationId xmlns:a16="http://schemas.microsoft.com/office/drawing/2014/main" id="{22D0A6FB-65AD-4097-901E-615DED19DF3F}"/>
              </a:ext>
            </a:extLst>
          </p:cNvPr>
          <p:cNvGrpSpPr/>
          <p:nvPr/>
        </p:nvGrpSpPr>
        <p:grpSpPr>
          <a:xfrm>
            <a:off x="1840678" y="1755423"/>
            <a:ext cx="2182863" cy="914400"/>
            <a:chOff x="2008975" y="1982909"/>
            <a:chExt cx="2182863" cy="914400"/>
          </a:xfrm>
        </p:grpSpPr>
        <p:sp>
          <p:nvSpPr>
            <p:cNvPr id="127" name="FRAME">
              <a:extLst>
                <a:ext uri="{FF2B5EF4-FFF2-40B4-BE49-F238E27FC236}">
                  <a16:creationId xmlns:a16="http://schemas.microsoft.com/office/drawing/2014/main" id="{012D4592-D543-4B60-89BB-03332F34D67C}"/>
                </a:ext>
              </a:extLst>
            </p:cNvPr>
            <p:cNvSpPr/>
            <p:nvPr/>
          </p:nvSpPr>
          <p:spPr>
            <a:xfrm>
              <a:off x="2008975" y="1982909"/>
              <a:ext cx="640080" cy="9144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8" name="FRAME">
              <a:extLst>
                <a:ext uri="{FF2B5EF4-FFF2-40B4-BE49-F238E27FC236}">
                  <a16:creationId xmlns:a16="http://schemas.microsoft.com/office/drawing/2014/main" id="{25B772C3-FCCD-4D2E-8787-B695A7E77E70}"/>
                </a:ext>
              </a:extLst>
            </p:cNvPr>
            <p:cNvSpPr/>
            <p:nvPr/>
          </p:nvSpPr>
          <p:spPr>
            <a:xfrm>
              <a:off x="2779289" y="1982909"/>
              <a:ext cx="640080" cy="9144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29" name="FRAME">
              <a:extLst>
                <a:ext uri="{FF2B5EF4-FFF2-40B4-BE49-F238E27FC236}">
                  <a16:creationId xmlns:a16="http://schemas.microsoft.com/office/drawing/2014/main" id="{54CFA1FA-D84C-4EA7-A2F1-8096EFAC367E}"/>
                </a:ext>
              </a:extLst>
            </p:cNvPr>
            <p:cNvSpPr/>
            <p:nvPr/>
          </p:nvSpPr>
          <p:spPr>
            <a:xfrm>
              <a:off x="3551758" y="1982909"/>
              <a:ext cx="640080" cy="914400"/>
            </a:xfrm>
            <a:prstGeom prst="rect">
              <a:avLst/>
            </a:prstGeom>
            <a:noFill/>
            <a:ln w="19050">
              <a:solidFill>
                <a:srgbClr val="646464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135" name="Connector: Curved 134">
            <a:extLst>
              <a:ext uri="{FF2B5EF4-FFF2-40B4-BE49-F238E27FC236}">
                <a16:creationId xmlns:a16="http://schemas.microsoft.com/office/drawing/2014/main" id="{2748D884-CCB6-47E8-90FC-1AD367E71158}"/>
              </a:ext>
            </a:extLst>
          </p:cNvPr>
          <p:cNvCxnSpPr>
            <a:cxnSpLocks/>
            <a:stCxn id="128" idx="0"/>
            <a:endCxn id="139" idx="1"/>
          </p:cNvCxnSpPr>
          <p:nvPr/>
        </p:nvCxnSpPr>
        <p:spPr>
          <a:xfrm rot="5400000" flipH="1" flipV="1">
            <a:off x="4409296" y="-113441"/>
            <a:ext cx="390600" cy="3347129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magnets" hidden="1">
            <a:extLst>
              <a:ext uri="{FF2B5EF4-FFF2-40B4-BE49-F238E27FC236}">
                <a16:creationId xmlns:a16="http://schemas.microsoft.com/office/drawing/2014/main" id="{ED4F8F9E-EE89-4C5A-B83A-3EB5CFADCC8C}"/>
              </a:ext>
            </a:extLst>
          </p:cNvPr>
          <p:cNvGrpSpPr/>
          <p:nvPr/>
        </p:nvGrpSpPr>
        <p:grpSpPr>
          <a:xfrm>
            <a:off x="4087460" y="1126473"/>
            <a:ext cx="2361844" cy="683277"/>
            <a:chOff x="4087460" y="1278873"/>
            <a:chExt cx="2361844" cy="683277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A58F050-0D66-4846-A2FF-79B7D78BAE4C}"/>
                </a:ext>
              </a:extLst>
            </p:cNvPr>
            <p:cNvSpPr/>
            <p:nvPr/>
          </p:nvSpPr>
          <p:spPr>
            <a:xfrm>
              <a:off x="4087460" y="1617306"/>
              <a:ext cx="171143" cy="1755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6D70708-A8AF-4875-8F11-CF60308760A0}"/>
                </a:ext>
              </a:extLst>
            </p:cNvPr>
            <p:cNvSpPr/>
            <p:nvPr/>
          </p:nvSpPr>
          <p:spPr>
            <a:xfrm>
              <a:off x="4087460" y="1786631"/>
              <a:ext cx="171143" cy="1755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21EF2C9-E9E5-4863-B02A-854BCFFC099A}"/>
                </a:ext>
              </a:extLst>
            </p:cNvPr>
            <p:cNvSpPr/>
            <p:nvPr/>
          </p:nvSpPr>
          <p:spPr>
            <a:xfrm>
              <a:off x="6278161" y="1430880"/>
              <a:ext cx="171143" cy="172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EB23EA1-19CD-42CD-B241-FBADB70C8BF6}"/>
                </a:ext>
              </a:extLst>
            </p:cNvPr>
            <p:cNvSpPr/>
            <p:nvPr/>
          </p:nvSpPr>
          <p:spPr>
            <a:xfrm>
              <a:off x="6278161" y="1278873"/>
              <a:ext cx="171143" cy="172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715F986E-737A-48A8-B03E-D83D6381D682}"/>
              </a:ext>
            </a:extLst>
          </p:cNvPr>
          <p:cNvSpPr txBox="1"/>
          <p:nvPr/>
        </p:nvSpPr>
        <p:spPr>
          <a:xfrm>
            <a:off x="4646541" y="1428750"/>
            <a:ext cx="1453924" cy="18312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1" dirty="0">
                <a:solidFill>
                  <a:srgbClr val="C30037"/>
                </a:solidFill>
                <a:latin typeface="+mj-lt"/>
              </a:rPr>
              <a:t>Pointer to Page #2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BC9471-123F-99FA-B582-70D51036474E}"/>
              </a:ext>
            </a:extLst>
          </p:cNvPr>
          <p:cNvGrpSpPr/>
          <p:nvPr/>
        </p:nvGrpSpPr>
        <p:grpSpPr>
          <a:xfrm>
            <a:off x="6155744" y="819150"/>
            <a:ext cx="1921456" cy="914400"/>
            <a:chOff x="6405478" y="1042145"/>
            <a:chExt cx="1921456" cy="9144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6B323FF-DA62-D7D6-72FF-4A36EB12C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405478" y="1042145"/>
              <a:ext cx="923316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2725B6-1D2C-4B81-CA17-FE7ABEAA9784}"/>
                </a:ext>
              </a:extLst>
            </p:cNvPr>
            <p:cNvSpPr txBox="1"/>
            <p:nvPr/>
          </p:nvSpPr>
          <p:spPr>
            <a:xfrm>
              <a:off x="7376353" y="1245430"/>
              <a:ext cx="950581" cy="50783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Execution</a:t>
              </a:r>
              <a:br>
                <a:rPr lang="en-US" sz="20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</a:br>
              <a:r>
                <a:rPr lang="en-US" sz="20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Engine</a:t>
              </a:r>
            </a:p>
          </p:txBody>
        </p:sp>
      </p:grp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6D202961-1C47-528B-58BC-905F6B45DBC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cxnSp>
        <p:nvCxnSpPr>
          <p:cNvPr id="29" name="Connector: Curved 3">
            <a:extLst>
              <a:ext uri="{FF2B5EF4-FFF2-40B4-BE49-F238E27FC236}">
                <a16:creationId xmlns:a16="http://schemas.microsoft.com/office/drawing/2014/main" id="{02608148-02CC-3F52-2406-3AB44E2E7C1C}"/>
              </a:ext>
            </a:extLst>
          </p:cNvPr>
          <p:cNvCxnSpPr>
            <a:cxnSpLocks/>
            <a:stCxn id="63" idx="0"/>
            <a:endCxn id="78" idx="2"/>
          </p:cNvCxnSpPr>
          <p:nvPr/>
        </p:nvCxnSpPr>
        <p:spPr>
          <a:xfrm rot="16200000" flipV="1">
            <a:off x="2894357" y="2705656"/>
            <a:ext cx="845004" cy="773338"/>
          </a:xfrm>
          <a:prstGeom prst="bentConnector3">
            <a:avLst>
              <a:gd name="adj1" fmla="val 58266"/>
            </a:avLst>
          </a:prstGeom>
          <a:ln w="28575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8F7702B-7D92-0311-0C57-4F8057219294}"/>
              </a:ext>
            </a:extLst>
          </p:cNvPr>
          <p:cNvGrpSpPr/>
          <p:nvPr/>
        </p:nvGrpSpPr>
        <p:grpSpPr>
          <a:xfrm>
            <a:off x="4167746" y="1709703"/>
            <a:ext cx="1152881" cy="1005840"/>
            <a:chOff x="7493306" y="3873561"/>
            <a:chExt cx="1152881" cy="100584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DB4BFC-8A4C-F1FA-AD0B-766F8D07DD09}"/>
                </a:ext>
              </a:extLst>
            </p:cNvPr>
            <p:cNvSpPr txBox="1"/>
            <p:nvPr/>
          </p:nvSpPr>
          <p:spPr>
            <a:xfrm>
              <a:off x="7920026" y="4271523"/>
              <a:ext cx="726161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2000">
                  <a:solidFill>
                    <a:srgbClr val="646464"/>
                  </a:solidFill>
                  <a:latin typeface="Proxima Nova Rg" panose="02000506030000020004" pitchFamily="50" charset="0"/>
                </a:defRPr>
              </a:lvl1pPr>
            </a:lstStyle>
            <a:p>
              <a:r>
                <a:rPr lang="en-US" b="1" i="1" dirty="0">
                  <a:latin typeface="Crimson Text" panose="02000503000000000000" pitchFamily="2" charset="0"/>
                </a:rPr>
                <a:t>Frames</a:t>
              </a: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B4D46C68-3E54-2DFE-874E-C8ED7DEEE62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493306" y="3873561"/>
              <a:ext cx="365760" cy="1005840"/>
            </a:xfrm>
            <a:prstGeom prst="rightBrace">
              <a:avLst>
                <a:gd name="adj1" fmla="val 8339"/>
                <a:gd name="adj2" fmla="val 50000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100">
                <a:solidFill>
                  <a:srgbClr val="F76D6D"/>
                </a:solidFill>
              </a:endParaRPr>
            </a:p>
          </p:txBody>
        </p:sp>
      </p:grpSp>
      <p:grpSp>
        <p:nvGrpSpPr>
          <p:cNvPr id="126" name="MEM-PAGE2 1">
            <a:extLst>
              <a:ext uri="{FF2B5EF4-FFF2-40B4-BE49-F238E27FC236}">
                <a16:creationId xmlns:a16="http://schemas.microsoft.com/office/drawing/2014/main" id="{C83DE658-C14D-4646-BD6F-7906C2BE8143}"/>
              </a:ext>
            </a:extLst>
          </p:cNvPr>
          <p:cNvGrpSpPr/>
          <p:nvPr/>
        </p:nvGrpSpPr>
        <p:grpSpPr>
          <a:xfrm>
            <a:off x="2610150" y="1755423"/>
            <a:ext cx="640080" cy="914400"/>
            <a:chOff x="2804945" y="1923363"/>
            <a:chExt cx="640080" cy="914400"/>
          </a:xfrm>
        </p:grpSpPr>
        <p:sp>
          <p:nvSpPr>
            <p:cNvPr id="78" name="Page">
              <a:extLst>
                <a:ext uri="{FF2B5EF4-FFF2-40B4-BE49-F238E27FC236}">
                  <a16:creationId xmlns:a16="http://schemas.microsoft.com/office/drawing/2014/main" id="{11264445-A43F-4777-A530-8FC8091EA42E}"/>
                </a:ext>
              </a:extLst>
            </p:cNvPr>
            <p:cNvSpPr/>
            <p:nvPr/>
          </p:nvSpPr>
          <p:spPr>
            <a:xfrm>
              <a:off x="2804945" y="1923363"/>
              <a:ext cx="640080" cy="914400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</a:t>
              </a:r>
            </a:p>
          </p:txBody>
        </p:sp>
        <p:sp>
          <p:nvSpPr>
            <p:cNvPr id="79" name="Header">
              <a:extLst>
                <a:ext uri="{FF2B5EF4-FFF2-40B4-BE49-F238E27FC236}">
                  <a16:creationId xmlns:a16="http://schemas.microsoft.com/office/drawing/2014/main" id="{54663128-A766-4B9B-A3DA-E1CEB33177A0}"/>
                </a:ext>
              </a:extLst>
            </p:cNvPr>
            <p:cNvSpPr/>
            <p:nvPr/>
          </p:nvSpPr>
          <p:spPr>
            <a:xfrm>
              <a:off x="2804945" y="1923363"/>
              <a:ext cx="365760" cy="1828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800" i="1" dirty="0">
                  <a:solidFill>
                    <a:srgbClr val="C30037"/>
                  </a:solidFill>
                  <a:latin typeface="Inconsolata" panose="00000509000000000000" pitchFamily="49" charset="0"/>
                </a:rPr>
                <a:t>Header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22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Conditions</a:t>
            </a:r>
          </a:p>
        </p:txBody>
      </p:sp>
      <p:sp>
        <p:nvSpPr>
          <p:cNvPr id="29" name="Find1"/>
          <p:cNvSpPr txBox="1"/>
          <p:nvPr/>
        </p:nvSpPr>
        <p:spPr>
          <a:xfrm>
            <a:off x="381000" y="1040130"/>
            <a:ext cx="2154436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Find Key=(1,2)</a:t>
            </a:r>
          </a:p>
        </p:txBody>
      </p:sp>
      <p:sp>
        <p:nvSpPr>
          <p:cNvPr id="38" name="Find3"/>
          <p:cNvSpPr txBox="1"/>
          <p:nvPr/>
        </p:nvSpPr>
        <p:spPr>
          <a:xfrm>
            <a:off x="381000" y="1888510"/>
            <a:ext cx="2154436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Find Key=(</a:t>
            </a:r>
            <a:r>
              <a:rPr lang="en-US" sz="2400" b="1" dirty="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*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,1)</a:t>
            </a:r>
          </a:p>
        </p:txBody>
      </p:sp>
      <p:grpSp>
        <p:nvGrpSpPr>
          <p:cNvPr id="36" name="Tree Node">
            <a:extLst>
              <a:ext uri="{FF2B5EF4-FFF2-40B4-BE49-F238E27FC236}">
                <a16:creationId xmlns:a16="http://schemas.microsoft.com/office/drawing/2014/main" id="{D6DB5F44-208B-4D2B-849F-A9A522274CBC}"/>
              </a:ext>
            </a:extLst>
          </p:cNvPr>
          <p:cNvGrpSpPr/>
          <p:nvPr/>
        </p:nvGrpSpPr>
        <p:grpSpPr>
          <a:xfrm>
            <a:off x="4664246" y="2079881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5D81663-B66B-470B-9623-C156CCFD3647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spc="-15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1,3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3777CBB-AA76-48ED-B361-5BCAC89A1DD9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B15678C-EBC6-42AE-8B9B-3166904F4197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F5C9104-6EAB-4FE6-B5BF-323A9241ED5E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spc="-15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2,2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A5D9766-E0FF-44F7-9485-570F82437DCB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5A15E77-30F5-422A-9A0C-48EC14F80C49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spc="-15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3,3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302C6D5-62FB-4788-BCB4-959436D5FC8B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cxnSp>
        <p:nvCxnSpPr>
          <p:cNvPr id="56" name="AutoShape 14">
            <a:extLst>
              <a:ext uri="{FF2B5EF4-FFF2-40B4-BE49-F238E27FC236}">
                <a16:creationId xmlns:a16="http://schemas.microsoft.com/office/drawing/2014/main" id="{278CA990-93C9-4D26-8E17-FBAC83B61F1E}"/>
              </a:ext>
            </a:extLst>
          </p:cNvPr>
          <p:cNvCxnSpPr>
            <a:cxnSpLocks noChangeShapeType="1"/>
            <a:stCxn id="42" idx="2"/>
            <a:endCxn id="50" idx="0"/>
          </p:cNvCxnSpPr>
          <p:nvPr/>
        </p:nvCxnSpPr>
        <p:spPr bwMode="auto">
          <a:xfrm rot="5400000">
            <a:off x="4111518" y="2215915"/>
            <a:ext cx="825519" cy="128497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ectangle: Rounded Corners 42"/>
          <p:cNvSpPr>
            <a:spLocks noChangeArrowheads="1"/>
          </p:cNvSpPr>
          <p:nvPr/>
        </p:nvSpPr>
        <p:spPr bwMode="auto">
          <a:xfrm>
            <a:off x="2219607" y="3271160"/>
            <a:ext cx="370383" cy="365760"/>
          </a:xfrm>
          <a:prstGeom prst="roundRect">
            <a:avLst>
              <a:gd name="adj" fmla="val 4873"/>
            </a:avLst>
          </a:prstGeom>
          <a:noFill/>
          <a:ln w="28575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cxnSp>
        <p:nvCxnSpPr>
          <p:cNvPr id="65" name="AutoShape 14">
            <a:extLst>
              <a:ext uri="{FF2B5EF4-FFF2-40B4-BE49-F238E27FC236}">
                <a16:creationId xmlns:a16="http://schemas.microsoft.com/office/drawing/2014/main" id="{DD33CEA0-6442-4F45-BFAA-892D9359850A}"/>
              </a:ext>
            </a:extLst>
          </p:cNvPr>
          <p:cNvCxnSpPr>
            <a:cxnSpLocks noChangeShapeType="1"/>
            <a:stCxn id="41" idx="2"/>
            <a:endCxn id="59" idx="0"/>
          </p:cNvCxnSpPr>
          <p:nvPr/>
        </p:nvCxnSpPr>
        <p:spPr bwMode="auto">
          <a:xfrm rot="5400000">
            <a:off x="3054946" y="1616139"/>
            <a:ext cx="825519" cy="248452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oot-Box1"/>
          <p:cNvSpPr>
            <a:spLocks noChangeArrowheads="1"/>
          </p:cNvSpPr>
          <p:nvPr/>
        </p:nvSpPr>
        <p:spPr bwMode="auto">
          <a:xfrm>
            <a:off x="4664044" y="2079880"/>
            <a:ext cx="454056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7" name="Arrow1">
            <a:extLst>
              <a:ext uri="{FF2B5EF4-FFF2-40B4-BE49-F238E27FC236}">
                <a16:creationId xmlns:a16="http://schemas.microsoft.com/office/drawing/2014/main" id="{5BF469BD-B309-432A-87E7-213351574CE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2704457" y="3654889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cxnSp>
        <p:nvCxnSpPr>
          <p:cNvPr id="74" name="AutoShape 14">
            <a:extLst>
              <a:ext uri="{FF2B5EF4-FFF2-40B4-BE49-F238E27FC236}">
                <a16:creationId xmlns:a16="http://schemas.microsoft.com/office/drawing/2014/main" id="{63474121-0CCF-4D45-96F8-BAE9959969DA}"/>
              </a:ext>
            </a:extLst>
          </p:cNvPr>
          <p:cNvCxnSpPr>
            <a:cxnSpLocks noChangeShapeType="1"/>
            <a:stCxn id="45" idx="2"/>
            <a:endCxn id="68" idx="0"/>
          </p:cNvCxnSpPr>
          <p:nvPr/>
        </p:nvCxnSpPr>
        <p:spPr bwMode="auto">
          <a:xfrm rot="5400000">
            <a:off x="5168091" y="2815692"/>
            <a:ext cx="825519" cy="8541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245EB7B9-6859-4805-B1BD-49D422ABE0DE}"/>
              </a:ext>
            </a:extLst>
          </p:cNvPr>
          <p:cNvGrpSpPr/>
          <p:nvPr/>
        </p:nvGrpSpPr>
        <p:grpSpPr>
          <a:xfrm>
            <a:off x="2179723" y="3271160"/>
            <a:ext cx="6430877" cy="365760"/>
            <a:chOff x="1676400" y="2755106"/>
            <a:chExt cx="6430877" cy="365760"/>
          </a:xfrm>
        </p:grpSpPr>
        <p:grpSp>
          <p:nvGrpSpPr>
            <p:cNvPr id="48" name="Tree Node">
              <a:extLst>
                <a:ext uri="{FF2B5EF4-FFF2-40B4-BE49-F238E27FC236}">
                  <a16:creationId xmlns:a16="http://schemas.microsoft.com/office/drawing/2014/main" id="{4E07BED8-CDBE-4292-A112-97F590BD2473}"/>
                </a:ext>
              </a:extLst>
            </p:cNvPr>
            <p:cNvGrpSpPr/>
            <p:nvPr/>
          </p:nvGrpSpPr>
          <p:grpSpPr>
            <a:xfrm>
              <a:off x="3332749" y="2755106"/>
              <a:ext cx="1461830" cy="365760"/>
              <a:chOff x="4253654" y="1563827"/>
              <a:chExt cx="1461830" cy="365760"/>
            </a:xfrm>
            <a:solidFill>
              <a:schemeClr val="bg1">
                <a:lumMod val="85000"/>
              </a:schemeClr>
            </a:solidFill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2DF78A7-0E98-43AA-A76A-456BF296FC1B}"/>
                  </a:ext>
                </a:extLst>
              </p:cNvPr>
              <p:cNvSpPr/>
              <p:nvPr/>
            </p:nvSpPr>
            <p:spPr bwMode="auto">
              <a:xfrm>
                <a:off x="4344892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spc="-15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1,3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10CDBA7-91DD-4EA4-A4A9-A9AA9C1A8A9C}"/>
                  </a:ext>
                </a:extLst>
              </p:cNvPr>
              <p:cNvSpPr/>
              <p:nvPr/>
            </p:nvSpPr>
            <p:spPr bwMode="auto">
              <a:xfrm>
                <a:off x="4253654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A154B86-2CCA-4B9C-83E9-711437A82C99}"/>
                  </a:ext>
                </a:extLst>
              </p:cNvPr>
              <p:cNvSpPr/>
              <p:nvPr/>
            </p:nvSpPr>
            <p:spPr bwMode="auto">
              <a:xfrm>
                <a:off x="4710450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4BCC11D-876C-49E9-B3F2-7D62D28661DA}"/>
                  </a:ext>
                </a:extLst>
              </p:cNvPr>
              <p:cNvSpPr/>
              <p:nvPr/>
            </p:nvSpPr>
            <p:spPr bwMode="auto">
              <a:xfrm>
                <a:off x="4801688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spc="-15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2,1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CDA36D8-6C17-4681-9E49-059CA5ED7501}"/>
                  </a:ext>
                </a:extLst>
              </p:cNvPr>
              <p:cNvSpPr/>
              <p:nvPr/>
            </p:nvSpPr>
            <p:spPr bwMode="auto">
              <a:xfrm>
                <a:off x="5167246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47CD506-A71A-4E33-BDF3-D6C13BFFCA8B}"/>
                  </a:ext>
                </a:extLst>
              </p:cNvPr>
              <p:cNvSpPr/>
              <p:nvPr/>
            </p:nvSpPr>
            <p:spPr bwMode="auto">
              <a:xfrm>
                <a:off x="5258484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2F28850-E46C-4070-85E6-31621953563C}"/>
                  </a:ext>
                </a:extLst>
              </p:cNvPr>
              <p:cNvSpPr/>
              <p:nvPr/>
            </p:nvSpPr>
            <p:spPr bwMode="auto">
              <a:xfrm>
                <a:off x="5624044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grpSp>
          <p:nvGrpSpPr>
            <p:cNvPr id="57" name="Tree Node">
              <a:extLst>
                <a:ext uri="{FF2B5EF4-FFF2-40B4-BE49-F238E27FC236}">
                  <a16:creationId xmlns:a16="http://schemas.microsoft.com/office/drawing/2014/main" id="{1D05FF55-5D39-48F7-A7AA-4CF58DBEB7F3}"/>
                </a:ext>
              </a:extLst>
            </p:cNvPr>
            <p:cNvGrpSpPr/>
            <p:nvPr/>
          </p:nvGrpSpPr>
          <p:grpSpPr>
            <a:xfrm>
              <a:off x="1676400" y="2755106"/>
              <a:ext cx="1461830" cy="365760"/>
              <a:chOff x="4253654" y="1563827"/>
              <a:chExt cx="1461830" cy="365760"/>
            </a:xfrm>
            <a:solidFill>
              <a:schemeClr val="bg1">
                <a:lumMod val="85000"/>
              </a:schemeClr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ADC8893-B895-4EC9-8F31-FFE2CA9E5A28}"/>
                  </a:ext>
                </a:extLst>
              </p:cNvPr>
              <p:cNvSpPr/>
              <p:nvPr/>
            </p:nvSpPr>
            <p:spPr bwMode="auto">
              <a:xfrm>
                <a:off x="4344892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spc="-15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1,1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D2A8A84-7552-4981-B486-C6A0998132DF}"/>
                  </a:ext>
                </a:extLst>
              </p:cNvPr>
              <p:cNvSpPr/>
              <p:nvPr/>
            </p:nvSpPr>
            <p:spPr bwMode="auto">
              <a:xfrm>
                <a:off x="4253654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690EF79-D935-4198-8268-5BD61AEDB5D4}"/>
                  </a:ext>
                </a:extLst>
              </p:cNvPr>
              <p:cNvSpPr/>
              <p:nvPr/>
            </p:nvSpPr>
            <p:spPr bwMode="auto">
              <a:xfrm>
                <a:off x="4710450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D40CC6A-9B7E-443D-8AB1-9A868643B60E}"/>
                  </a:ext>
                </a:extLst>
              </p:cNvPr>
              <p:cNvSpPr/>
              <p:nvPr/>
            </p:nvSpPr>
            <p:spPr bwMode="auto">
              <a:xfrm>
                <a:off x="4801688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spc="-15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1,2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2394490-C970-4C45-A3AE-306E8FE442C2}"/>
                  </a:ext>
                </a:extLst>
              </p:cNvPr>
              <p:cNvSpPr/>
              <p:nvPr/>
            </p:nvSpPr>
            <p:spPr bwMode="auto">
              <a:xfrm>
                <a:off x="5167246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DB9C78D-CA26-42F6-ADD0-A2159B8F0E6D}"/>
                  </a:ext>
                </a:extLst>
              </p:cNvPr>
              <p:cNvSpPr/>
              <p:nvPr/>
            </p:nvSpPr>
            <p:spPr bwMode="auto">
              <a:xfrm>
                <a:off x="5258484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CABE39F-70F1-4C2F-98AC-CF92B0847293}"/>
                  </a:ext>
                </a:extLst>
              </p:cNvPr>
              <p:cNvSpPr/>
              <p:nvPr/>
            </p:nvSpPr>
            <p:spPr bwMode="auto">
              <a:xfrm>
                <a:off x="5624044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grpSp>
          <p:nvGrpSpPr>
            <p:cNvPr id="39" name="Tree Node">
              <a:extLst>
                <a:ext uri="{FF2B5EF4-FFF2-40B4-BE49-F238E27FC236}">
                  <a16:creationId xmlns:a16="http://schemas.microsoft.com/office/drawing/2014/main" id="{2B28B7E1-13CB-469E-A3C0-465AC20AD1B9}"/>
                </a:ext>
              </a:extLst>
            </p:cNvPr>
            <p:cNvGrpSpPr/>
            <p:nvPr/>
          </p:nvGrpSpPr>
          <p:grpSpPr>
            <a:xfrm>
              <a:off x="4989098" y="2755106"/>
              <a:ext cx="1461830" cy="365760"/>
              <a:chOff x="4253654" y="1563827"/>
              <a:chExt cx="1461830" cy="365760"/>
            </a:xfrm>
            <a:solidFill>
              <a:schemeClr val="bg1">
                <a:lumMod val="85000"/>
              </a:schemeClr>
            </a:solidFill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C280222-B9F9-45EF-A83E-BBCCD7316B6F}"/>
                  </a:ext>
                </a:extLst>
              </p:cNvPr>
              <p:cNvSpPr/>
              <p:nvPr/>
            </p:nvSpPr>
            <p:spPr bwMode="auto">
              <a:xfrm>
                <a:off x="4344892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spc="-15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2,2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085CBF4-7CF5-473B-B49B-24FCCE7790EE}"/>
                  </a:ext>
                </a:extLst>
              </p:cNvPr>
              <p:cNvSpPr/>
              <p:nvPr/>
            </p:nvSpPr>
            <p:spPr bwMode="auto">
              <a:xfrm>
                <a:off x="4253654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D2BA0C0-13B7-4940-A966-69E614998F31}"/>
                  </a:ext>
                </a:extLst>
              </p:cNvPr>
              <p:cNvSpPr/>
              <p:nvPr/>
            </p:nvSpPr>
            <p:spPr bwMode="auto">
              <a:xfrm>
                <a:off x="4710450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1803C14-72C6-4538-B69E-62048DD2CEF9}"/>
                  </a:ext>
                </a:extLst>
              </p:cNvPr>
              <p:cNvSpPr/>
              <p:nvPr/>
            </p:nvSpPr>
            <p:spPr bwMode="auto">
              <a:xfrm>
                <a:off x="4801688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spc="-15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2,3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FC708C6-915D-425F-8BB9-EF7874369F2C}"/>
                  </a:ext>
                </a:extLst>
              </p:cNvPr>
              <p:cNvSpPr/>
              <p:nvPr/>
            </p:nvSpPr>
            <p:spPr bwMode="auto">
              <a:xfrm>
                <a:off x="5167246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2530F4B-97B0-40DC-9015-4A38D70D8D62}"/>
                  </a:ext>
                </a:extLst>
              </p:cNvPr>
              <p:cNvSpPr/>
              <p:nvPr/>
            </p:nvSpPr>
            <p:spPr bwMode="auto">
              <a:xfrm>
                <a:off x="5258484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0AAF0A7-8801-4666-B03F-9E67013D6783}"/>
                  </a:ext>
                </a:extLst>
              </p:cNvPr>
              <p:cNvSpPr/>
              <p:nvPr/>
            </p:nvSpPr>
            <p:spPr bwMode="auto">
              <a:xfrm>
                <a:off x="5624044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grpSp>
          <p:nvGrpSpPr>
            <p:cNvPr id="75" name="Tree Node">
              <a:extLst>
                <a:ext uri="{FF2B5EF4-FFF2-40B4-BE49-F238E27FC236}">
                  <a16:creationId xmlns:a16="http://schemas.microsoft.com/office/drawing/2014/main" id="{746F35BA-E595-4B62-BFA5-2E4AA91CA156}"/>
                </a:ext>
              </a:extLst>
            </p:cNvPr>
            <p:cNvGrpSpPr/>
            <p:nvPr/>
          </p:nvGrpSpPr>
          <p:grpSpPr>
            <a:xfrm>
              <a:off x="6645447" y="2755106"/>
              <a:ext cx="1461830" cy="365760"/>
              <a:chOff x="4253654" y="1563827"/>
              <a:chExt cx="1461830" cy="365760"/>
            </a:xfrm>
            <a:solidFill>
              <a:schemeClr val="bg1">
                <a:lumMod val="85000"/>
              </a:schemeClr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DD76F09-888A-4357-85A2-DADF6CE2789F}"/>
                  </a:ext>
                </a:extLst>
              </p:cNvPr>
              <p:cNvSpPr/>
              <p:nvPr/>
            </p:nvSpPr>
            <p:spPr bwMode="auto">
              <a:xfrm>
                <a:off x="4344892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spc="-15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3,3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2754084-1986-4A70-9D3D-45D3E5347DC7}"/>
                  </a:ext>
                </a:extLst>
              </p:cNvPr>
              <p:cNvSpPr/>
              <p:nvPr/>
            </p:nvSpPr>
            <p:spPr bwMode="auto">
              <a:xfrm>
                <a:off x="4253654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DA850ED-AE44-4621-935D-2FC0CAC35FDF}"/>
                  </a:ext>
                </a:extLst>
              </p:cNvPr>
              <p:cNvSpPr/>
              <p:nvPr/>
            </p:nvSpPr>
            <p:spPr bwMode="auto">
              <a:xfrm>
                <a:off x="4710450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7D11A18-6A31-4262-953B-6FD3E9BDB82C}"/>
                  </a:ext>
                </a:extLst>
              </p:cNvPr>
              <p:cNvSpPr/>
              <p:nvPr/>
            </p:nvSpPr>
            <p:spPr bwMode="auto">
              <a:xfrm>
                <a:off x="4801688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spc="-15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3,4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CB6B265-D79E-4081-A977-A975E65B3897}"/>
                  </a:ext>
                </a:extLst>
              </p:cNvPr>
              <p:cNvSpPr/>
              <p:nvPr/>
            </p:nvSpPr>
            <p:spPr bwMode="auto">
              <a:xfrm>
                <a:off x="5167246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BB299FA-B20A-4B5C-A9E5-549E00173C11}"/>
                  </a:ext>
                </a:extLst>
              </p:cNvPr>
              <p:cNvSpPr/>
              <p:nvPr/>
            </p:nvSpPr>
            <p:spPr bwMode="auto">
              <a:xfrm>
                <a:off x="5258484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spc="-15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4,1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4528A36-E98D-4CA4-827F-587C86BEC76F}"/>
                  </a:ext>
                </a:extLst>
              </p:cNvPr>
              <p:cNvSpPr/>
              <p:nvPr/>
            </p:nvSpPr>
            <p:spPr bwMode="auto">
              <a:xfrm>
                <a:off x="5624044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</p:grpSp>
      <p:cxnSp>
        <p:nvCxnSpPr>
          <p:cNvPr id="83" name="AutoShape 14">
            <a:extLst>
              <a:ext uri="{FF2B5EF4-FFF2-40B4-BE49-F238E27FC236}">
                <a16:creationId xmlns:a16="http://schemas.microsoft.com/office/drawing/2014/main" id="{3C83F41A-739C-4E4B-B99F-55DF9948EF3D}"/>
              </a:ext>
            </a:extLst>
          </p:cNvPr>
          <p:cNvCxnSpPr>
            <a:cxnSpLocks noChangeShapeType="1"/>
            <a:stCxn id="47" idx="2"/>
            <a:endCxn id="77" idx="0"/>
          </p:cNvCxnSpPr>
          <p:nvPr/>
        </p:nvCxnSpPr>
        <p:spPr bwMode="auto">
          <a:xfrm rot="16200000" flipH="1">
            <a:off x="6224664" y="2301333"/>
            <a:ext cx="825519" cy="111413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Root-Box3">
            <a:extLst>
              <a:ext uri="{FF2B5EF4-FFF2-40B4-BE49-F238E27FC236}">
                <a16:creationId xmlns:a16="http://schemas.microsoft.com/office/drawing/2014/main" id="{A36A4BD7-B8A4-4835-AA0A-D9DA82F75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246" y="2079880"/>
            <a:ext cx="1461830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8" name="Leaf-Box1">
            <a:extLst>
              <a:ext uri="{FF2B5EF4-FFF2-40B4-BE49-F238E27FC236}">
                <a16:creationId xmlns:a16="http://schemas.microsoft.com/office/drawing/2014/main" id="{9A44A215-E0D2-4976-99FD-0EFDD581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0933" y="3271157"/>
            <a:ext cx="1461830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9" name="Root-Compare3">
            <a:extLst>
              <a:ext uri="{FF2B5EF4-FFF2-40B4-BE49-F238E27FC236}">
                <a16:creationId xmlns:a16="http://schemas.microsoft.com/office/drawing/2014/main" id="{1DF0C1FE-D52A-40B7-ABC0-F95B5000455F}"/>
              </a:ext>
            </a:extLst>
          </p:cNvPr>
          <p:cNvSpPr txBox="1"/>
          <p:nvPr/>
        </p:nvSpPr>
        <p:spPr>
          <a:xfrm>
            <a:off x="4800600" y="1771272"/>
            <a:ext cx="1154162" cy="261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*,1 &lt; *,3</a:t>
            </a:r>
          </a:p>
        </p:txBody>
      </p:sp>
      <p:sp>
        <p:nvSpPr>
          <p:cNvPr id="90" name="Find2">
            <a:extLst>
              <a:ext uri="{FF2B5EF4-FFF2-40B4-BE49-F238E27FC236}">
                <a16:creationId xmlns:a16="http://schemas.microsoft.com/office/drawing/2014/main" id="{05B9CB69-AECE-4AD3-829F-C0378A7D0F09}"/>
              </a:ext>
            </a:extLst>
          </p:cNvPr>
          <p:cNvSpPr txBox="1"/>
          <p:nvPr/>
        </p:nvSpPr>
        <p:spPr>
          <a:xfrm>
            <a:off x="381000" y="1464320"/>
            <a:ext cx="2154436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Find Key=(1,</a:t>
            </a:r>
            <a:r>
              <a:rPr lang="en-US" sz="2400" b="1" dirty="0">
                <a:solidFill>
                  <a:schemeClr val="accent1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*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rPr>
              <a:t>)</a:t>
            </a:r>
          </a:p>
        </p:txBody>
      </p:sp>
      <p:sp>
        <p:nvSpPr>
          <p:cNvPr id="92" name="Arrow2">
            <a:extLst>
              <a:ext uri="{FF2B5EF4-FFF2-40B4-BE49-F238E27FC236}">
                <a16:creationId xmlns:a16="http://schemas.microsoft.com/office/drawing/2014/main" id="{EA3A654B-8C98-4061-B6B6-DE5D555C46A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2247863" y="3654893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93" name="Leaf-Box2">
            <a:extLst>
              <a:ext uri="{FF2B5EF4-FFF2-40B4-BE49-F238E27FC236}">
                <a16:creationId xmlns:a16="http://schemas.microsoft.com/office/drawing/2014/main" id="{B15F8FF0-C8D9-4F63-A529-68AC7B532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167" y="3270555"/>
            <a:ext cx="538118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4" name="Root-Compare1">
            <a:extLst>
              <a:ext uri="{FF2B5EF4-FFF2-40B4-BE49-F238E27FC236}">
                <a16:creationId xmlns:a16="http://schemas.microsoft.com/office/drawing/2014/main" id="{00E230FA-8315-4998-AE14-EEA563BBE14A}"/>
              </a:ext>
            </a:extLst>
          </p:cNvPr>
          <p:cNvSpPr txBox="1"/>
          <p:nvPr/>
        </p:nvSpPr>
        <p:spPr>
          <a:xfrm>
            <a:off x="4609687" y="1507208"/>
            <a:ext cx="641201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1 ≤ 1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2 ≤ 3</a:t>
            </a:r>
          </a:p>
        </p:txBody>
      </p:sp>
      <p:sp>
        <p:nvSpPr>
          <p:cNvPr id="95" name="Root-Compare2">
            <a:extLst>
              <a:ext uri="{FF2B5EF4-FFF2-40B4-BE49-F238E27FC236}">
                <a16:creationId xmlns:a16="http://schemas.microsoft.com/office/drawing/2014/main" id="{7BD0B0A2-B4FD-4A31-BAE7-3D56AE475AAF}"/>
              </a:ext>
            </a:extLst>
          </p:cNvPr>
          <p:cNvSpPr txBox="1"/>
          <p:nvPr/>
        </p:nvSpPr>
        <p:spPr>
          <a:xfrm>
            <a:off x="4609687" y="1741481"/>
            <a:ext cx="641201" cy="261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1 ≤ 1</a:t>
            </a:r>
          </a:p>
        </p:txBody>
      </p:sp>
      <p:cxnSp>
        <p:nvCxnSpPr>
          <p:cNvPr id="96" name="Leaf-Arrow1">
            <a:extLst>
              <a:ext uri="{FF2B5EF4-FFF2-40B4-BE49-F238E27FC236}">
                <a16:creationId xmlns:a16="http://schemas.microsoft.com/office/drawing/2014/main" id="{7C06DD20-66D0-4849-A34C-4D9DAA03F5E8}"/>
              </a:ext>
            </a:extLst>
          </p:cNvPr>
          <p:cNvCxnSpPr>
            <a:cxnSpLocks noChangeShapeType="1"/>
            <a:stCxn id="41" idx="2"/>
            <a:endCxn id="59" idx="0"/>
          </p:cNvCxnSpPr>
          <p:nvPr/>
        </p:nvCxnSpPr>
        <p:spPr bwMode="auto">
          <a:xfrm rot="5400000">
            <a:off x="3054946" y="1616139"/>
            <a:ext cx="825519" cy="248452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Leaf-Compare2">
            <a:extLst>
              <a:ext uri="{FF2B5EF4-FFF2-40B4-BE49-F238E27FC236}">
                <a16:creationId xmlns:a16="http://schemas.microsoft.com/office/drawing/2014/main" id="{9E298E2E-2DC9-4AB8-B3DE-105B9ACFBB54}"/>
              </a:ext>
            </a:extLst>
          </p:cNvPr>
          <p:cNvSpPr txBox="1"/>
          <p:nvPr/>
        </p:nvSpPr>
        <p:spPr>
          <a:xfrm>
            <a:off x="4565261" y="3737774"/>
            <a:ext cx="1667123" cy="261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(1,*) ≤ (2,*)</a:t>
            </a:r>
          </a:p>
        </p:txBody>
      </p:sp>
      <p:cxnSp>
        <p:nvCxnSpPr>
          <p:cNvPr id="99" name="Leaf-Arrow2">
            <a:extLst>
              <a:ext uri="{FF2B5EF4-FFF2-40B4-BE49-F238E27FC236}">
                <a16:creationId xmlns:a16="http://schemas.microsoft.com/office/drawing/2014/main" id="{A2908151-6E6D-4D91-85A6-D530B60FE9D5}"/>
              </a:ext>
            </a:extLst>
          </p:cNvPr>
          <p:cNvCxnSpPr>
            <a:cxnSpLocks noChangeShapeType="1"/>
            <a:stCxn id="42" idx="2"/>
            <a:endCxn id="50" idx="0"/>
          </p:cNvCxnSpPr>
          <p:nvPr/>
        </p:nvCxnSpPr>
        <p:spPr bwMode="auto">
          <a:xfrm rot="5400000">
            <a:off x="4111518" y="2215915"/>
            <a:ext cx="825519" cy="128497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Leaf-Arrow3">
            <a:extLst>
              <a:ext uri="{FF2B5EF4-FFF2-40B4-BE49-F238E27FC236}">
                <a16:creationId xmlns:a16="http://schemas.microsoft.com/office/drawing/2014/main" id="{0543BBA7-602D-4A0C-8C24-A57D32679499}"/>
              </a:ext>
            </a:extLst>
          </p:cNvPr>
          <p:cNvCxnSpPr>
            <a:cxnSpLocks noChangeShapeType="1"/>
            <a:stCxn id="45" idx="2"/>
            <a:endCxn id="68" idx="0"/>
          </p:cNvCxnSpPr>
          <p:nvPr/>
        </p:nvCxnSpPr>
        <p:spPr bwMode="auto">
          <a:xfrm rot="5400000">
            <a:off x="5168091" y="2815692"/>
            <a:ext cx="825519" cy="8541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" name="Root-Compare1">
            <a:extLst>
              <a:ext uri="{FF2B5EF4-FFF2-40B4-BE49-F238E27FC236}">
                <a16:creationId xmlns:a16="http://schemas.microsoft.com/office/drawing/2014/main" id="{8D3CC466-40F7-4DAA-9CA8-424D06A60586}"/>
              </a:ext>
            </a:extLst>
          </p:cNvPr>
          <p:cNvSpPr txBox="1"/>
          <p:nvPr/>
        </p:nvSpPr>
        <p:spPr>
          <a:xfrm>
            <a:off x="2133600" y="4095750"/>
            <a:ext cx="641201" cy="261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(1,1)</a:t>
            </a:r>
          </a:p>
        </p:txBody>
      </p:sp>
      <p:sp>
        <p:nvSpPr>
          <p:cNvPr id="91" name="Root-Compare1">
            <a:extLst>
              <a:ext uri="{FF2B5EF4-FFF2-40B4-BE49-F238E27FC236}">
                <a16:creationId xmlns:a16="http://schemas.microsoft.com/office/drawing/2014/main" id="{6E49883F-7AC7-412B-845A-32286A91FEE3}"/>
              </a:ext>
            </a:extLst>
          </p:cNvPr>
          <p:cNvSpPr txBox="1"/>
          <p:nvPr/>
        </p:nvSpPr>
        <p:spPr>
          <a:xfrm>
            <a:off x="5721950" y="4095750"/>
            <a:ext cx="128240" cy="261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∅</a:t>
            </a:r>
          </a:p>
        </p:txBody>
      </p:sp>
      <p:sp>
        <p:nvSpPr>
          <p:cNvPr id="98" name="Arrow1">
            <a:extLst>
              <a:ext uri="{FF2B5EF4-FFF2-40B4-BE49-F238E27FC236}">
                <a16:creationId xmlns:a16="http://schemas.microsoft.com/office/drawing/2014/main" id="{A188B2CE-15F2-4448-8285-E733741FC66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5580853" y="3654890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974824-8609-4E32-97A3-713669503514}"/>
              </a:ext>
            </a:extLst>
          </p:cNvPr>
          <p:cNvGrpSpPr/>
          <p:nvPr/>
        </p:nvGrpSpPr>
        <p:grpSpPr>
          <a:xfrm>
            <a:off x="2179723" y="3271157"/>
            <a:ext cx="4772934" cy="365763"/>
            <a:chOff x="2179723" y="3271157"/>
            <a:chExt cx="4772934" cy="365763"/>
          </a:xfrm>
        </p:grpSpPr>
        <p:sp>
          <p:nvSpPr>
            <p:cNvPr id="85" name="Leaf-Box-1-3">
              <a:extLst>
                <a:ext uri="{FF2B5EF4-FFF2-40B4-BE49-F238E27FC236}">
                  <a16:creationId xmlns:a16="http://schemas.microsoft.com/office/drawing/2014/main" id="{B487CBC4-2D2C-4C75-BF8F-F6181A57D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723" y="3271161"/>
              <a:ext cx="1461830" cy="365759"/>
            </a:xfrm>
            <a:prstGeom prst="roundRect">
              <a:avLst>
                <a:gd name="adj" fmla="val 4873"/>
              </a:avLst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7" name="Leaf-Box-3-3">
              <a:extLst>
                <a:ext uri="{FF2B5EF4-FFF2-40B4-BE49-F238E27FC236}">
                  <a16:creationId xmlns:a16="http://schemas.microsoft.com/office/drawing/2014/main" id="{2EF4E567-2197-404D-B892-0C990BEE2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0827" y="3271157"/>
              <a:ext cx="1461830" cy="365759"/>
            </a:xfrm>
            <a:prstGeom prst="roundRect">
              <a:avLst>
                <a:gd name="adj" fmla="val 4873"/>
              </a:avLst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" name="Leaf-Box-2-3">
              <a:extLst>
                <a:ext uri="{FF2B5EF4-FFF2-40B4-BE49-F238E27FC236}">
                  <a16:creationId xmlns:a16="http://schemas.microsoft.com/office/drawing/2014/main" id="{88D2E637-D790-40C0-971C-B901C7F95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344" y="3271160"/>
              <a:ext cx="1461830" cy="365759"/>
            </a:xfrm>
            <a:prstGeom prst="roundRect">
              <a:avLst>
                <a:gd name="adj" fmla="val 4873"/>
              </a:avLst>
            </a:prstGeom>
            <a:noFill/>
            <a:ln w="28575">
              <a:solidFill>
                <a:schemeClr val="accent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01" name="Arrow1">
            <a:extLst>
              <a:ext uri="{FF2B5EF4-FFF2-40B4-BE49-F238E27FC236}">
                <a16:creationId xmlns:a16="http://schemas.microsoft.com/office/drawing/2014/main" id="{CCB03C78-9ABA-4A63-9A32-C12A282B13D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898621" y="3654889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103" name="Root-Compare1">
            <a:extLst>
              <a:ext uri="{FF2B5EF4-FFF2-40B4-BE49-F238E27FC236}">
                <a16:creationId xmlns:a16="http://schemas.microsoft.com/office/drawing/2014/main" id="{FE4D30ED-DD62-429A-B423-5F8CC2E76BF0}"/>
              </a:ext>
            </a:extLst>
          </p:cNvPr>
          <p:cNvSpPr txBox="1"/>
          <p:nvPr/>
        </p:nvSpPr>
        <p:spPr>
          <a:xfrm>
            <a:off x="3778399" y="4095750"/>
            <a:ext cx="641201" cy="5232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(1,1)</a:t>
            </a:r>
          </a:p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(2,1)</a:t>
            </a:r>
          </a:p>
        </p:txBody>
      </p:sp>
      <p:sp>
        <p:nvSpPr>
          <p:cNvPr id="105" name="Arrow1">
            <a:extLst>
              <a:ext uri="{FF2B5EF4-FFF2-40B4-BE49-F238E27FC236}">
                <a16:creationId xmlns:a16="http://schemas.microsoft.com/office/drawing/2014/main" id="{AF421A3A-08BE-4070-B6E2-D872AC68356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2247863" y="3654893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cxnSp>
        <p:nvCxnSpPr>
          <p:cNvPr id="7" name="Leaf-Arrow4">
            <a:extLst>
              <a:ext uri="{FF2B5EF4-FFF2-40B4-BE49-F238E27FC236}">
                <a16:creationId xmlns:a16="http://schemas.microsoft.com/office/drawing/2014/main" id="{F12FAAF3-66D9-59E2-9C22-7F1C406D8151}"/>
              </a:ext>
            </a:extLst>
          </p:cNvPr>
          <p:cNvCxnSpPr>
            <a:cxnSpLocks noChangeShapeType="1"/>
            <a:stCxn id="47" idx="2"/>
            <a:endCxn id="77" idx="0"/>
          </p:cNvCxnSpPr>
          <p:nvPr/>
        </p:nvCxnSpPr>
        <p:spPr bwMode="auto">
          <a:xfrm rot="16200000" flipH="1">
            <a:off x="6224664" y="2301333"/>
            <a:ext cx="825519" cy="111413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Leaf-Box-4-3">
            <a:extLst>
              <a:ext uri="{FF2B5EF4-FFF2-40B4-BE49-F238E27FC236}">
                <a16:creationId xmlns:a16="http://schemas.microsoft.com/office/drawing/2014/main" id="{5FF73FF4-58AA-68FD-7A0F-2C6B2EDBC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770" y="3271160"/>
            <a:ext cx="1461830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" name="Root-Compare4">
            <a:extLst>
              <a:ext uri="{FF2B5EF4-FFF2-40B4-BE49-F238E27FC236}">
                <a16:creationId xmlns:a16="http://schemas.microsoft.com/office/drawing/2014/main" id="{77420A29-7833-D9FE-4D8F-743B990FFB26}"/>
              </a:ext>
            </a:extLst>
          </p:cNvPr>
          <p:cNvSpPr txBox="1"/>
          <p:nvPr/>
        </p:nvSpPr>
        <p:spPr>
          <a:xfrm>
            <a:off x="7101730" y="4102962"/>
            <a:ext cx="641201" cy="2616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(4,1)</a:t>
            </a:r>
          </a:p>
        </p:txBody>
      </p:sp>
      <p:sp>
        <p:nvSpPr>
          <p:cNvPr id="12" name="Leaf-Cursor-4">
            <a:extLst>
              <a:ext uri="{FF2B5EF4-FFF2-40B4-BE49-F238E27FC236}">
                <a16:creationId xmlns:a16="http://schemas.microsoft.com/office/drawing/2014/main" id="{11C7F772-71DB-B98A-75BA-9828BC64945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7217113" y="3654890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265FE3E7-D591-B709-8997-3E31D467562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75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7284E-6 L 0.18177 -0.00309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-15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8" grpId="0"/>
      <p:bldP spid="43" grpId="0" animBg="1"/>
      <p:bldP spid="43" grpId="1" animBg="1"/>
      <p:bldP spid="37" grpId="0" animBg="1"/>
      <p:bldP spid="37" grpId="1" animBg="1"/>
      <p:bldP spid="37" grpId="2" animBg="1"/>
      <p:bldP spid="37" grpId="3" animBg="1"/>
      <p:bldP spid="67" grpId="0" animBg="1"/>
      <p:bldP spid="67" grpId="1" animBg="1"/>
      <p:bldP spid="84" grpId="0" animBg="1"/>
      <p:bldP spid="88" grpId="0" animBg="1"/>
      <p:bldP spid="88" grpId="1" animBg="1"/>
      <p:bldP spid="88" grpId="2" animBg="1"/>
      <p:bldP spid="88" grpId="3" animBg="1"/>
      <p:bldP spid="89" grpId="0"/>
      <p:bldP spid="90" grpId="0"/>
      <p:bldP spid="92" grpId="0" animBg="1"/>
      <p:bldP spid="92" grpId="1" animBg="1"/>
      <p:bldP spid="92" grpId="2" animBg="1"/>
      <p:bldP spid="93" grpId="0" animBg="1"/>
      <p:bldP spid="93" grpId="1" animBg="1"/>
      <p:bldP spid="94" grpId="0"/>
      <p:bldP spid="94" grpId="1"/>
      <p:bldP spid="95" grpId="0"/>
      <p:bldP spid="95" grpId="1"/>
      <p:bldP spid="97" grpId="0"/>
      <p:bldP spid="97" grpId="1"/>
      <p:bldP spid="102" grpId="0"/>
      <p:bldP spid="91" grpId="0"/>
      <p:bldP spid="98" grpId="0" animBg="1"/>
      <p:bldP spid="101" grpId="0" animBg="1"/>
      <p:bldP spid="103" grpId="0"/>
      <p:bldP spid="105" grpId="0" animBg="1"/>
      <p:bldP spid="10" grpId="0" animBg="1"/>
      <p:bldP spid="11" grpId="0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67927-0939-4C7A-A60C-4D290154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– Duplicate Keys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B9D244-7EFD-4009-A6EC-9DBD6C81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#1: Append Record ID</a:t>
            </a:r>
          </a:p>
          <a:p>
            <a:pPr lvl="1"/>
            <a:r>
              <a:rPr lang="en-US" dirty="0"/>
              <a:t>Add the tuple's unique Record ID as part of the key to ensure that all keys are unique.</a:t>
            </a:r>
          </a:p>
          <a:p>
            <a:pPr lvl="1"/>
            <a:r>
              <a:rPr lang="en-US" dirty="0"/>
              <a:t>The DBMS can still use partial keys to find tuples.</a:t>
            </a:r>
          </a:p>
          <a:p>
            <a:endParaRPr lang="en-US" sz="1200" dirty="0"/>
          </a:p>
          <a:p>
            <a:r>
              <a:rPr lang="en-US" b="1" dirty="0"/>
              <a:t>Approach #2: Overflow Leaf Nodes</a:t>
            </a:r>
          </a:p>
          <a:p>
            <a:pPr lvl="1"/>
            <a:r>
              <a:rPr lang="en-US" dirty="0"/>
              <a:t>Allow leaf nodes to spill into overflow nodes that contain the duplicate keys.</a:t>
            </a:r>
          </a:p>
          <a:p>
            <a:pPr lvl="1"/>
            <a:r>
              <a:rPr lang="en-US" dirty="0"/>
              <a:t>This is more complex to maintain and modify.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F91F75AD-A7CB-64F4-5748-9E092B99603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97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609B3-422A-443E-885A-CD4F3D33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– Append Record ID</a:t>
            </a:r>
          </a:p>
        </p:txBody>
      </p:sp>
      <p:cxnSp>
        <p:nvCxnSpPr>
          <p:cNvPr id="18" name="AutoShape 14">
            <a:extLst>
              <a:ext uri="{FF2B5EF4-FFF2-40B4-BE49-F238E27FC236}">
                <a16:creationId xmlns:a16="http://schemas.microsoft.com/office/drawing/2014/main" id="{9F865FD5-20C8-4F25-8FB5-4E80B6C566B8}"/>
              </a:ext>
            </a:extLst>
          </p:cNvPr>
          <p:cNvCxnSpPr>
            <a:cxnSpLocks noChangeShapeType="1"/>
            <a:stCxn id="30" idx="2"/>
            <a:endCxn id="246" idx="0"/>
          </p:cNvCxnSpPr>
          <p:nvPr/>
        </p:nvCxnSpPr>
        <p:spPr bwMode="auto">
          <a:xfrm rot="5400000">
            <a:off x="3070400" y="1468465"/>
            <a:ext cx="760862" cy="168310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4">
            <a:extLst>
              <a:ext uri="{FF2B5EF4-FFF2-40B4-BE49-F238E27FC236}">
                <a16:creationId xmlns:a16="http://schemas.microsoft.com/office/drawing/2014/main" id="{26692D64-F2C5-4D11-9062-131C57D1BBB5}"/>
              </a:ext>
            </a:extLst>
          </p:cNvPr>
          <p:cNvCxnSpPr>
            <a:cxnSpLocks noChangeShapeType="1"/>
            <a:stCxn id="31" idx="2"/>
            <a:endCxn id="230" idx="0"/>
          </p:cNvCxnSpPr>
          <p:nvPr/>
        </p:nvCxnSpPr>
        <p:spPr bwMode="auto">
          <a:xfrm rot="5400000">
            <a:off x="4254550" y="2195819"/>
            <a:ext cx="760862" cy="22839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7A9B35E3-5A79-4FBF-BAAE-AF27D53D27CA}"/>
              </a:ext>
            </a:extLst>
          </p:cNvPr>
          <p:cNvSpPr txBox="1"/>
          <p:nvPr/>
        </p:nvSpPr>
        <p:spPr>
          <a:xfrm>
            <a:off x="3037051" y="1879600"/>
            <a:ext cx="30777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&lt;5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E01396D-1EBA-43D5-B561-E743B92B08E1}"/>
              </a:ext>
            </a:extLst>
          </p:cNvPr>
          <p:cNvSpPr txBox="1"/>
          <p:nvPr/>
        </p:nvSpPr>
        <p:spPr>
          <a:xfrm>
            <a:off x="4262841" y="1879600"/>
            <a:ext cx="30777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1C977A-8E74-4D48-9FAC-4F2229C1A0CF}"/>
              </a:ext>
            </a:extLst>
          </p:cNvPr>
          <p:cNvGrpSpPr/>
          <p:nvPr/>
        </p:nvGrpSpPr>
        <p:grpSpPr>
          <a:xfrm>
            <a:off x="5205976" y="1879600"/>
            <a:ext cx="1232460" cy="810849"/>
            <a:chOff x="5205976" y="1898650"/>
            <a:chExt cx="1232460" cy="810849"/>
          </a:xfrm>
        </p:grpSpPr>
        <p:cxnSp>
          <p:nvCxnSpPr>
            <p:cNvPr id="23" name="AutoShape 14">
              <a:extLst>
                <a:ext uri="{FF2B5EF4-FFF2-40B4-BE49-F238E27FC236}">
                  <a16:creationId xmlns:a16="http://schemas.microsoft.com/office/drawing/2014/main" id="{E650BDC3-77C0-45D0-A2C2-2C610DF18E8E}"/>
                </a:ext>
              </a:extLst>
            </p:cNvPr>
            <p:cNvCxnSpPr>
              <a:cxnSpLocks noChangeShapeType="1"/>
              <a:stCxn id="33" idx="2"/>
              <a:endCxn id="110" idx="0"/>
            </p:cNvCxnSpPr>
            <p:nvPr/>
          </p:nvCxnSpPr>
          <p:spPr bwMode="auto">
            <a:xfrm rot="16200000" flipH="1">
              <a:off x="5441775" y="1712838"/>
              <a:ext cx="760862" cy="1232460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6464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26D2B450-0F47-4DCE-88A7-BBBB48A8E673}"/>
                </a:ext>
              </a:extLst>
            </p:cNvPr>
            <p:cNvSpPr txBox="1"/>
            <p:nvPr/>
          </p:nvSpPr>
          <p:spPr>
            <a:xfrm>
              <a:off x="5715000" y="1898650"/>
              <a:ext cx="307777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≥9</a:t>
              </a:r>
            </a:p>
          </p:txBody>
        </p:sp>
      </p:grpSp>
      <p:grpSp>
        <p:nvGrpSpPr>
          <p:cNvPr id="229" name="Tree Node">
            <a:extLst>
              <a:ext uri="{FF2B5EF4-FFF2-40B4-BE49-F238E27FC236}">
                <a16:creationId xmlns:a16="http://schemas.microsoft.com/office/drawing/2014/main" id="{DE32D92B-72E5-4DE0-AE79-D7957DE581F6}"/>
              </a:ext>
            </a:extLst>
          </p:cNvPr>
          <p:cNvGrpSpPr/>
          <p:nvPr/>
        </p:nvGrpSpPr>
        <p:grpSpPr>
          <a:xfrm>
            <a:off x="4246664" y="2690449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ECF8FD3D-79BF-4424-A4C4-8891E1C7364A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6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483E5C51-C1F3-4864-8191-4B061A6B9F61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48D125E6-2BCC-41DC-8D9D-A69AF1836D11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7FD08690-C3E7-4CAF-99CB-16B78AD73069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5D572146-62B2-4EC1-895F-C5B851C2D7D0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1FB5A131-FC74-46B9-A8A6-F07B4846CD50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8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DBEDEB03-B805-490C-94AC-5BD0EFC50BBD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237" name="Tree Node">
            <a:extLst>
              <a:ext uri="{FF2B5EF4-FFF2-40B4-BE49-F238E27FC236}">
                <a16:creationId xmlns:a16="http://schemas.microsoft.com/office/drawing/2014/main" id="{4C7ECB7F-A882-4B3D-963D-6D9E4431278A}"/>
              </a:ext>
            </a:extLst>
          </p:cNvPr>
          <p:cNvGrpSpPr/>
          <p:nvPr/>
        </p:nvGrpSpPr>
        <p:grpSpPr>
          <a:xfrm>
            <a:off x="6158170" y="2690449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9AD38AFF-DF03-4379-9A86-DF5314896E8B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9954FC49-FFE2-49C1-A4CB-6D93742AAAA8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EA656A9A-8816-41A6-9C61-70173342CF26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952E43F5-45C1-4B88-8988-B059420845A8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CBAB2F74-7CC9-49F5-8330-9A1233ED269E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73F17D5D-7FF0-4F6A-A495-402FF6BB6C01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FB1F373A-2C64-409D-9D25-D29C9DD5C16A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245" name="Tree Node">
            <a:extLst>
              <a:ext uri="{FF2B5EF4-FFF2-40B4-BE49-F238E27FC236}">
                <a16:creationId xmlns:a16="http://schemas.microsoft.com/office/drawing/2014/main" id="{0930703A-2A8B-46CE-BFD4-E519274F0A21}"/>
              </a:ext>
            </a:extLst>
          </p:cNvPr>
          <p:cNvGrpSpPr/>
          <p:nvPr/>
        </p:nvGrpSpPr>
        <p:grpSpPr>
          <a:xfrm>
            <a:off x="2335159" y="2690449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BFF55324-EB7F-480D-A842-D554EB7AB2E0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14477FE5-C54E-4585-A515-080E878AC9CE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661A398F-B848-4D35-88A1-BF5FAFB9B45A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065D2801-2E46-4649-A4F8-A6EB9178F1AE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9DB04F02-23ED-4300-89A8-E21CFB7EEB85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A4A28768-4821-45D4-906D-2556D5D0E134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43BDB0EC-E2C2-4D90-B2EB-86B28E3DD7F3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228" name="Tree Node">
            <a:extLst>
              <a:ext uri="{FF2B5EF4-FFF2-40B4-BE49-F238E27FC236}">
                <a16:creationId xmlns:a16="http://schemas.microsoft.com/office/drawing/2014/main" id="{7E4ECF54-BE7A-4442-A87A-B4E6604192F5}"/>
              </a:ext>
            </a:extLst>
          </p:cNvPr>
          <p:cNvGrpSpPr/>
          <p:nvPr/>
        </p:nvGrpSpPr>
        <p:grpSpPr>
          <a:xfrm>
            <a:off x="4246664" y="1563827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6877AC1-9263-49E7-A323-F673411C4820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B735FB-8778-4805-97B6-C9016B1A4382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EC725F-C9AA-48E4-92B9-5CEA7AF93EAD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3F55B3-1FF1-4F64-B2A8-CEBC9D91322D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8533223-5FB0-4DAF-B2FA-A4888CB33868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6ADE0C92-FD34-4ACE-828F-A31FB585DD33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F59AEF0-0A1A-46CD-AEC6-D6E00C665559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sp>
        <p:nvSpPr>
          <p:cNvPr id="88" name="Content Placeholder 28">
            <a:extLst>
              <a:ext uri="{FF2B5EF4-FFF2-40B4-BE49-F238E27FC236}">
                <a16:creationId xmlns:a16="http://schemas.microsoft.com/office/drawing/2014/main" id="{63A0787D-9E6A-429B-B7A6-C27369C8C0A8}"/>
              </a:ext>
            </a:extLst>
          </p:cNvPr>
          <p:cNvSpPr txBox="1">
            <a:spLocks/>
          </p:cNvSpPr>
          <p:nvPr/>
        </p:nvSpPr>
        <p:spPr>
          <a:xfrm>
            <a:off x="370741" y="1047750"/>
            <a:ext cx="1231106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Insert 6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EFD0A9F-0820-4732-9FFC-8FDFBB3DB0A3}"/>
              </a:ext>
            </a:extLst>
          </p:cNvPr>
          <p:cNvCxnSpPr>
            <a:cxnSpLocks/>
            <a:stCxn id="10" idx="1"/>
            <a:endCxn id="246" idx="1"/>
          </p:cNvCxnSpPr>
          <p:nvPr/>
        </p:nvCxnSpPr>
        <p:spPr bwMode="auto">
          <a:xfrm flipV="1">
            <a:off x="689037" y="2873329"/>
            <a:ext cx="1737360" cy="7211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F959C6D-EA0E-4894-8EA7-2F7DA10ECE23}"/>
              </a:ext>
            </a:extLst>
          </p:cNvPr>
          <p:cNvCxnSpPr>
            <a:cxnSpLocks/>
            <a:stCxn id="11" idx="0"/>
            <a:endCxn id="246" idx="3"/>
          </p:cNvCxnSpPr>
          <p:nvPr/>
        </p:nvCxnSpPr>
        <p:spPr bwMode="auto">
          <a:xfrm flipV="1">
            <a:off x="2563557" y="2873329"/>
            <a:ext cx="228600" cy="6754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Content Placeholder 28">
            <a:extLst>
              <a:ext uri="{FF2B5EF4-FFF2-40B4-BE49-F238E27FC236}">
                <a16:creationId xmlns:a16="http://schemas.microsoft.com/office/drawing/2014/main" id="{39CA9824-A472-468B-B9FD-CA9F5DAE94DC}"/>
              </a:ext>
            </a:extLst>
          </p:cNvPr>
          <p:cNvSpPr txBox="1">
            <a:spLocks/>
          </p:cNvSpPr>
          <p:nvPr/>
        </p:nvSpPr>
        <p:spPr>
          <a:xfrm>
            <a:off x="370741" y="1047750"/>
            <a:ext cx="3385542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Insert &lt;6,</a:t>
            </a:r>
            <a:r>
              <a:rPr lang="en-US" sz="2400" dirty="0">
                <a:solidFill>
                  <a:schemeClr val="accent1"/>
                </a:solidFill>
              </a:rPr>
              <a:t>(</a:t>
            </a:r>
            <a:r>
              <a:rPr lang="en-US" sz="2400" dirty="0" err="1">
                <a:solidFill>
                  <a:schemeClr val="accent1"/>
                </a:solidFill>
              </a:rPr>
              <a:t>Page,Slot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  <a:r>
              <a:rPr lang="en-US" sz="2400" dirty="0"/>
              <a:t>&gt;</a:t>
            </a:r>
          </a:p>
        </p:txBody>
      </p:sp>
      <p:grpSp>
        <p:nvGrpSpPr>
          <p:cNvPr id="107" name="Tree Node">
            <a:extLst>
              <a:ext uri="{FF2B5EF4-FFF2-40B4-BE49-F238E27FC236}">
                <a16:creationId xmlns:a16="http://schemas.microsoft.com/office/drawing/2014/main" id="{9C11F200-13DD-4CBE-8783-A0BFF56D3D46}"/>
              </a:ext>
            </a:extLst>
          </p:cNvPr>
          <p:cNvGrpSpPr/>
          <p:nvPr/>
        </p:nvGrpSpPr>
        <p:grpSpPr>
          <a:xfrm>
            <a:off x="5935920" y="2690449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83642DB-A20D-4F4D-A692-D4FA129E13BE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9FA9EBB-DD1F-49B2-BB89-FDC4A313E1D9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32869D2-C7C9-4872-AF8A-A20ADA810B33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B276B5E1-BCD7-405E-BBCE-558023E72723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8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63220C7-DF0E-417D-8207-6381543B8730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D7295B0-18F0-4377-96B0-F77C2989DB08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DAA9C1F-C98B-4F87-8AF8-113961B74634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70A843-0CAE-4FEC-BE95-F9AFFF23B925}"/>
              </a:ext>
            </a:extLst>
          </p:cNvPr>
          <p:cNvGrpSpPr/>
          <p:nvPr/>
        </p:nvGrpSpPr>
        <p:grpSpPr>
          <a:xfrm>
            <a:off x="4794697" y="1563827"/>
            <a:ext cx="823383" cy="365760"/>
            <a:chOff x="4794697" y="1563827"/>
            <a:chExt cx="823383" cy="365760"/>
          </a:xfrm>
        </p:grpSpPr>
        <p:sp>
          <p:nvSpPr>
            <p:cNvPr id="93" name="Root(6)">
              <a:extLst>
                <a:ext uri="{FF2B5EF4-FFF2-40B4-BE49-F238E27FC236}">
                  <a16:creationId xmlns:a16="http://schemas.microsoft.com/office/drawing/2014/main" id="{1FA33B6E-7A7D-4631-BA28-DC7C29361085}"/>
                </a:ext>
              </a:extLst>
            </p:cNvPr>
            <p:cNvSpPr/>
            <p:nvPr/>
          </p:nvSpPr>
          <p:spPr bwMode="auto">
            <a:xfrm>
              <a:off x="4794697" y="1563827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115" name="Root(9)">
              <a:extLst>
                <a:ext uri="{FF2B5EF4-FFF2-40B4-BE49-F238E27FC236}">
                  <a16:creationId xmlns:a16="http://schemas.microsoft.com/office/drawing/2014/main" id="{E6DD244D-9A37-4CCA-858A-1DC5815697DE}"/>
                </a:ext>
              </a:extLst>
            </p:cNvPr>
            <p:cNvSpPr/>
            <p:nvPr/>
          </p:nvSpPr>
          <p:spPr bwMode="auto">
            <a:xfrm>
              <a:off x="5252320" y="1563827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9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5DBD77-016C-4C7B-A2A6-531CBEDDF09B}"/>
              </a:ext>
            </a:extLst>
          </p:cNvPr>
          <p:cNvGrpSpPr/>
          <p:nvPr/>
        </p:nvGrpSpPr>
        <p:grpSpPr>
          <a:xfrm>
            <a:off x="4795118" y="2690449"/>
            <a:ext cx="822407" cy="365760"/>
            <a:chOff x="4795118" y="2690449"/>
            <a:chExt cx="822407" cy="365760"/>
          </a:xfrm>
        </p:grpSpPr>
        <p:sp>
          <p:nvSpPr>
            <p:cNvPr id="117" name="Leaf(Blank)">
              <a:extLst>
                <a:ext uri="{FF2B5EF4-FFF2-40B4-BE49-F238E27FC236}">
                  <a16:creationId xmlns:a16="http://schemas.microsoft.com/office/drawing/2014/main" id="{5870065A-36A3-4543-9B92-B83DF4332844}"/>
                </a:ext>
              </a:extLst>
            </p:cNvPr>
            <p:cNvSpPr/>
            <p:nvPr/>
          </p:nvSpPr>
          <p:spPr bwMode="auto">
            <a:xfrm>
              <a:off x="4795118" y="2690449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118" name="Leaf(Blank)">
              <a:extLst>
                <a:ext uri="{FF2B5EF4-FFF2-40B4-BE49-F238E27FC236}">
                  <a16:creationId xmlns:a16="http://schemas.microsoft.com/office/drawing/2014/main" id="{E32CCFBE-DB24-4238-A7AB-4313EB26F3A2}"/>
                </a:ext>
              </a:extLst>
            </p:cNvPr>
            <p:cNvSpPr/>
            <p:nvPr/>
          </p:nvSpPr>
          <p:spPr bwMode="auto">
            <a:xfrm>
              <a:off x="5251765" y="2690449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cxnSp>
        <p:nvCxnSpPr>
          <p:cNvPr id="121" name="AutoShape 14">
            <a:extLst>
              <a:ext uri="{FF2B5EF4-FFF2-40B4-BE49-F238E27FC236}">
                <a16:creationId xmlns:a16="http://schemas.microsoft.com/office/drawing/2014/main" id="{4C265FD3-B307-472D-BCA6-75339DC30176}"/>
              </a:ext>
            </a:extLst>
          </p:cNvPr>
          <p:cNvCxnSpPr>
            <a:cxnSpLocks noChangeShapeType="1"/>
            <a:stCxn id="33" idx="2"/>
            <a:endCxn id="109" idx="0"/>
          </p:cNvCxnSpPr>
          <p:nvPr/>
        </p:nvCxnSpPr>
        <p:spPr bwMode="auto">
          <a:xfrm rot="16200000" flipH="1">
            <a:off x="5213377" y="1922186"/>
            <a:ext cx="760862" cy="775664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AutoShape 14">
            <a:extLst>
              <a:ext uri="{FF2B5EF4-FFF2-40B4-BE49-F238E27FC236}">
                <a16:creationId xmlns:a16="http://schemas.microsoft.com/office/drawing/2014/main" id="{C9715D7A-D571-4E8B-99E5-E99AA276D929}"/>
              </a:ext>
            </a:extLst>
          </p:cNvPr>
          <p:cNvCxnSpPr>
            <a:cxnSpLocks noChangeShapeType="1"/>
            <a:stCxn id="216" idx="2"/>
            <a:endCxn id="127" idx="0"/>
          </p:cNvCxnSpPr>
          <p:nvPr/>
        </p:nvCxnSpPr>
        <p:spPr bwMode="auto">
          <a:xfrm rot="16200000" flipH="1">
            <a:off x="6303524" y="1288837"/>
            <a:ext cx="759546" cy="2041046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Leaf(6)">
            <a:extLst>
              <a:ext uri="{FF2B5EF4-FFF2-40B4-BE49-F238E27FC236}">
                <a16:creationId xmlns:a16="http://schemas.microsoft.com/office/drawing/2014/main" id="{006B4446-EA29-4F04-B419-1C20181D115C}"/>
              </a:ext>
            </a:extLst>
          </p:cNvPr>
          <p:cNvSpPr/>
          <p:nvPr/>
        </p:nvSpPr>
        <p:spPr bwMode="auto">
          <a:xfrm>
            <a:off x="4794697" y="2690449"/>
            <a:ext cx="36576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6</a:t>
            </a:r>
          </a:p>
        </p:txBody>
      </p:sp>
      <p:sp>
        <p:nvSpPr>
          <p:cNvPr id="127" name="Magnet" hidden="1">
            <a:extLst>
              <a:ext uri="{FF2B5EF4-FFF2-40B4-BE49-F238E27FC236}">
                <a16:creationId xmlns:a16="http://schemas.microsoft.com/office/drawing/2014/main" id="{E684FFCE-7BF1-4730-81CC-2558FB351C6E}"/>
              </a:ext>
            </a:extLst>
          </p:cNvPr>
          <p:cNvSpPr/>
          <p:nvPr/>
        </p:nvSpPr>
        <p:spPr bwMode="auto">
          <a:xfrm>
            <a:off x="7658100" y="2689133"/>
            <a:ext cx="91440" cy="36576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endParaRPr lang="en-US" b="1" dirty="0">
              <a:solidFill>
                <a:srgbClr val="646464"/>
              </a:solidFill>
              <a:latin typeface="Inconsolata" panose="00000509000000000000" pitchFamily="49" charset="0"/>
              <a:ea typeface="Open Sans" pitchFamily="34" charset="0"/>
              <a:cs typeface="Consolas" pitchFamily="49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491434-0483-4ED2-8FFE-212FE25D8F15}"/>
              </a:ext>
            </a:extLst>
          </p:cNvPr>
          <p:cNvGrpSpPr/>
          <p:nvPr/>
        </p:nvGrpSpPr>
        <p:grpSpPr>
          <a:xfrm>
            <a:off x="5327650" y="1879600"/>
            <a:ext cx="1479054" cy="369332"/>
            <a:chOff x="5327650" y="1879600"/>
            <a:chExt cx="1479054" cy="369332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8847890-E321-44E5-85DF-D90E326425F2}"/>
                </a:ext>
              </a:extLst>
            </p:cNvPr>
            <p:cNvSpPr txBox="1"/>
            <p:nvPr/>
          </p:nvSpPr>
          <p:spPr>
            <a:xfrm>
              <a:off x="6498927" y="1879600"/>
              <a:ext cx="30777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≥9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D52B6DD-83E6-4702-ADC5-518D6B78B524}"/>
                </a:ext>
              </a:extLst>
            </p:cNvPr>
            <p:cNvSpPr txBox="1"/>
            <p:nvPr/>
          </p:nvSpPr>
          <p:spPr>
            <a:xfrm>
              <a:off x="5327650" y="1879600"/>
              <a:ext cx="30777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&lt;9</a:t>
              </a:r>
            </a:p>
          </p:txBody>
        </p:sp>
      </p:grpSp>
      <p:sp>
        <p:nvSpPr>
          <p:cNvPr id="92" name="Highlight">
            <a:extLst>
              <a:ext uri="{FF2B5EF4-FFF2-40B4-BE49-F238E27FC236}">
                <a16:creationId xmlns:a16="http://schemas.microsoft.com/office/drawing/2014/main" id="{25558B5A-0D4A-4056-AD8F-DB41CDD88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490" y="2696203"/>
            <a:ext cx="1461830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25588A-000F-4E37-85DB-FA3D6A46EC8D}"/>
              </a:ext>
            </a:extLst>
          </p:cNvPr>
          <p:cNvSpPr txBox="1"/>
          <p:nvPr/>
        </p:nvSpPr>
        <p:spPr>
          <a:xfrm>
            <a:off x="4262841" y="1879600"/>
            <a:ext cx="30777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&lt;7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65B888C9-C916-9370-4801-F87982F3B31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9" name="Key/Value">
            <a:extLst>
              <a:ext uri="{FF2B5EF4-FFF2-40B4-BE49-F238E27FC236}">
                <a16:creationId xmlns:a16="http://schemas.microsoft.com/office/drawing/2014/main" id="{F4B90E12-0842-B535-F89F-039D45C0EF08}"/>
              </a:ext>
            </a:extLst>
          </p:cNvPr>
          <p:cNvGrpSpPr/>
          <p:nvPr/>
        </p:nvGrpSpPr>
        <p:grpSpPr>
          <a:xfrm>
            <a:off x="689037" y="3548761"/>
            <a:ext cx="1920240" cy="344710"/>
            <a:chOff x="5791200" y="2669252"/>
            <a:chExt cx="2987040" cy="3447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1AB63F-D49D-311A-7365-235C47456AA1}"/>
                </a:ext>
              </a:extLst>
            </p:cNvPr>
            <p:cNvSpPr txBox="1"/>
            <p:nvPr/>
          </p:nvSpPr>
          <p:spPr>
            <a:xfrm>
              <a:off x="5791200" y="2669252"/>
              <a:ext cx="2987040" cy="3447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" tIns="18288" rIns="18288" bIns="18288" rtlCol="0" anchor="ctr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rgbClr val="F76D6D"/>
                  </a:solidFill>
                  <a:latin typeface="Consolas" pitchFamily="49" charset="0"/>
                  <a:ea typeface="DejaVu Sans Mono" pitchFamily="49" charset="0"/>
                  <a:cs typeface="Consolas" pitchFamily="49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&lt;</a:t>
              </a:r>
              <a:r>
                <a:rPr lang="en-US" sz="2000" b="1" dirty="0" err="1">
                  <a:solidFill>
                    <a:schemeClr val="accent1"/>
                  </a:solidFill>
                  <a:latin typeface="Inconsolata" panose="00000509000000000000" pitchFamily="49" charset="0"/>
                </a:rPr>
                <a:t>Key,RecordId</a:t>
              </a:r>
              <a:r>
                <a:rPr lang="en-US" sz="2000" b="1" dirty="0">
                  <a:solidFill>
                    <a:schemeClr val="accent1"/>
                  </a:solidFill>
                  <a:latin typeface="Inconsolata" panose="00000509000000000000" pitchFamily="49" charset="0"/>
                </a:rPr>
                <a:t>&gt;</a:t>
              </a:r>
            </a:p>
          </p:txBody>
        </p:sp>
        <p:sp>
          <p:nvSpPr>
            <p:cNvPr id="10" name="magnet" hidden="1">
              <a:extLst>
                <a:ext uri="{FF2B5EF4-FFF2-40B4-BE49-F238E27FC236}">
                  <a16:creationId xmlns:a16="http://schemas.microsoft.com/office/drawing/2014/main" id="{1BAC7890-FB92-5267-14E4-2ACF45A0F6B2}"/>
                </a:ext>
              </a:extLst>
            </p:cNvPr>
            <p:cNvSpPr/>
            <p:nvPr/>
          </p:nvSpPr>
          <p:spPr>
            <a:xfrm>
              <a:off x="5791200" y="2669252"/>
              <a:ext cx="142240" cy="914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  <p:sp>
          <p:nvSpPr>
            <p:cNvPr id="11" name="magnet" hidden="1">
              <a:extLst>
                <a:ext uri="{FF2B5EF4-FFF2-40B4-BE49-F238E27FC236}">
                  <a16:creationId xmlns:a16="http://schemas.microsoft.com/office/drawing/2014/main" id="{8B94CB4D-D2EA-C816-174D-16BD0845917F}"/>
                </a:ext>
              </a:extLst>
            </p:cNvPr>
            <p:cNvSpPr/>
            <p:nvPr/>
          </p:nvSpPr>
          <p:spPr>
            <a:xfrm>
              <a:off x="8636000" y="2669252"/>
              <a:ext cx="142240" cy="9144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>
                <a:solidFill>
                  <a:srgbClr val="F76D6D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20" name="sibling pointer">
            <a:extLst>
              <a:ext uri="{FF2B5EF4-FFF2-40B4-BE49-F238E27FC236}">
                <a16:creationId xmlns:a16="http://schemas.microsoft.com/office/drawing/2014/main" id="{511131BA-07B9-29B6-02DC-89CE825BED9C}"/>
              </a:ext>
            </a:extLst>
          </p:cNvPr>
          <p:cNvCxnSpPr>
            <a:cxnSpLocks noChangeShapeType="1"/>
            <a:stCxn id="24" idx="3"/>
            <a:endCxn id="28" idx="1"/>
          </p:cNvCxnSpPr>
          <p:nvPr/>
        </p:nvCxnSpPr>
        <p:spPr bwMode="auto">
          <a:xfrm>
            <a:off x="3796989" y="2770944"/>
            <a:ext cx="44967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0" name="Group 49" hidden="1">
            <a:extLst>
              <a:ext uri="{FF2B5EF4-FFF2-40B4-BE49-F238E27FC236}">
                <a16:creationId xmlns:a16="http://schemas.microsoft.com/office/drawing/2014/main" id="{85ED4104-7435-0816-F8DD-5116D7947EC0}"/>
              </a:ext>
            </a:extLst>
          </p:cNvPr>
          <p:cNvGrpSpPr/>
          <p:nvPr/>
        </p:nvGrpSpPr>
        <p:grpSpPr>
          <a:xfrm>
            <a:off x="3705549" y="2725224"/>
            <a:ext cx="3692201" cy="296211"/>
            <a:chOff x="3705549" y="2725224"/>
            <a:chExt cx="3692201" cy="29621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B1F91D-D304-02E2-69D9-BFE306B41547}"/>
                </a:ext>
              </a:extLst>
            </p:cNvPr>
            <p:cNvGrpSpPr/>
            <p:nvPr/>
          </p:nvGrpSpPr>
          <p:grpSpPr>
            <a:xfrm>
              <a:off x="3705549" y="2725224"/>
              <a:ext cx="91440" cy="296211"/>
              <a:chOff x="5756050" y="4095266"/>
              <a:chExt cx="91440" cy="296211"/>
            </a:xfrm>
          </p:grpSpPr>
          <p:sp>
            <p:nvSpPr>
              <p:cNvPr id="22" name="magnet">
                <a:extLst>
                  <a:ext uri="{FF2B5EF4-FFF2-40B4-BE49-F238E27FC236}">
                    <a16:creationId xmlns:a16="http://schemas.microsoft.com/office/drawing/2014/main" id="{ED12CCAB-5D8E-9B83-DDCB-53058E7AA460}"/>
                  </a:ext>
                </a:extLst>
              </p:cNvPr>
              <p:cNvSpPr/>
              <p:nvPr/>
            </p:nvSpPr>
            <p:spPr>
              <a:xfrm>
                <a:off x="5756050" y="4300037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24" name="magnet">
                <a:extLst>
                  <a:ext uri="{FF2B5EF4-FFF2-40B4-BE49-F238E27FC236}">
                    <a16:creationId xmlns:a16="http://schemas.microsoft.com/office/drawing/2014/main" id="{A58EC94B-A4F9-C727-66EB-333BF4EBB613}"/>
                  </a:ext>
                </a:extLst>
              </p:cNvPr>
              <p:cNvSpPr/>
              <p:nvPr/>
            </p:nvSpPr>
            <p:spPr>
              <a:xfrm>
                <a:off x="5756050" y="409526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7BF03E-9607-723B-9E84-3FD99F9A6A34}"/>
                </a:ext>
              </a:extLst>
            </p:cNvPr>
            <p:cNvGrpSpPr/>
            <p:nvPr/>
          </p:nvGrpSpPr>
          <p:grpSpPr>
            <a:xfrm>
              <a:off x="4246664" y="2725224"/>
              <a:ext cx="91440" cy="296211"/>
              <a:chOff x="5756050" y="4095266"/>
              <a:chExt cx="91440" cy="296211"/>
            </a:xfrm>
          </p:grpSpPr>
          <p:sp>
            <p:nvSpPr>
              <p:cNvPr id="27" name="magnet">
                <a:extLst>
                  <a:ext uri="{FF2B5EF4-FFF2-40B4-BE49-F238E27FC236}">
                    <a16:creationId xmlns:a16="http://schemas.microsoft.com/office/drawing/2014/main" id="{668BD820-E395-9836-8C73-D76616A479B7}"/>
                  </a:ext>
                </a:extLst>
              </p:cNvPr>
              <p:cNvSpPr/>
              <p:nvPr/>
            </p:nvSpPr>
            <p:spPr>
              <a:xfrm>
                <a:off x="5756050" y="4300037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28" name="magnet">
                <a:extLst>
                  <a:ext uri="{FF2B5EF4-FFF2-40B4-BE49-F238E27FC236}">
                    <a16:creationId xmlns:a16="http://schemas.microsoft.com/office/drawing/2014/main" id="{6E57D91A-EE96-630A-5AB9-864D91F9D042}"/>
                  </a:ext>
                </a:extLst>
              </p:cNvPr>
              <p:cNvSpPr/>
              <p:nvPr/>
            </p:nvSpPr>
            <p:spPr>
              <a:xfrm>
                <a:off x="5756050" y="409526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55681DD-B836-3D1A-054E-C48A710F9155}"/>
                </a:ext>
              </a:extLst>
            </p:cNvPr>
            <p:cNvGrpSpPr/>
            <p:nvPr/>
          </p:nvGrpSpPr>
          <p:grpSpPr>
            <a:xfrm>
              <a:off x="5617054" y="2725224"/>
              <a:ext cx="91440" cy="296211"/>
              <a:chOff x="5756050" y="4095266"/>
              <a:chExt cx="91440" cy="296211"/>
            </a:xfrm>
          </p:grpSpPr>
          <p:sp>
            <p:nvSpPr>
              <p:cNvPr id="225" name="magnet">
                <a:extLst>
                  <a:ext uri="{FF2B5EF4-FFF2-40B4-BE49-F238E27FC236}">
                    <a16:creationId xmlns:a16="http://schemas.microsoft.com/office/drawing/2014/main" id="{13D04B4D-89DD-FED2-A47D-41CCE92D7873}"/>
                  </a:ext>
                </a:extLst>
              </p:cNvPr>
              <p:cNvSpPr/>
              <p:nvPr/>
            </p:nvSpPr>
            <p:spPr>
              <a:xfrm>
                <a:off x="5756050" y="4300037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226" name="magnet">
                <a:extLst>
                  <a:ext uri="{FF2B5EF4-FFF2-40B4-BE49-F238E27FC236}">
                    <a16:creationId xmlns:a16="http://schemas.microsoft.com/office/drawing/2014/main" id="{9F9FF1A1-9AAF-4A5D-66B6-75BCDB981A54}"/>
                  </a:ext>
                </a:extLst>
              </p:cNvPr>
              <p:cNvSpPr/>
              <p:nvPr/>
            </p:nvSpPr>
            <p:spPr>
              <a:xfrm>
                <a:off x="5756050" y="409526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8CB194EF-35B1-856F-99CE-45E6224C5904}"/>
                </a:ext>
              </a:extLst>
            </p:cNvPr>
            <p:cNvGrpSpPr/>
            <p:nvPr/>
          </p:nvGrpSpPr>
          <p:grpSpPr>
            <a:xfrm>
              <a:off x="5935920" y="2725224"/>
              <a:ext cx="91440" cy="296211"/>
              <a:chOff x="5756050" y="4095266"/>
              <a:chExt cx="91440" cy="296211"/>
            </a:xfrm>
          </p:grpSpPr>
          <p:sp>
            <p:nvSpPr>
              <p:cNvPr id="253" name="magnet">
                <a:extLst>
                  <a:ext uri="{FF2B5EF4-FFF2-40B4-BE49-F238E27FC236}">
                    <a16:creationId xmlns:a16="http://schemas.microsoft.com/office/drawing/2014/main" id="{CEA3332F-2A23-F40A-5A2A-121E32F6C13F}"/>
                  </a:ext>
                </a:extLst>
              </p:cNvPr>
              <p:cNvSpPr/>
              <p:nvPr/>
            </p:nvSpPr>
            <p:spPr>
              <a:xfrm>
                <a:off x="5756050" y="4300037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254" name="magnet">
                <a:extLst>
                  <a:ext uri="{FF2B5EF4-FFF2-40B4-BE49-F238E27FC236}">
                    <a16:creationId xmlns:a16="http://schemas.microsoft.com/office/drawing/2014/main" id="{CA4AA22C-921F-17EC-3F87-E719EFE8550E}"/>
                  </a:ext>
                </a:extLst>
              </p:cNvPr>
              <p:cNvSpPr/>
              <p:nvPr/>
            </p:nvSpPr>
            <p:spPr>
              <a:xfrm>
                <a:off x="5756050" y="409526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6754A37E-DDF4-B007-3ACC-A6CC4D310DF0}"/>
                </a:ext>
              </a:extLst>
            </p:cNvPr>
            <p:cNvGrpSpPr/>
            <p:nvPr/>
          </p:nvGrpSpPr>
          <p:grpSpPr>
            <a:xfrm>
              <a:off x="7306310" y="2725224"/>
              <a:ext cx="91440" cy="296211"/>
              <a:chOff x="5756050" y="4095266"/>
              <a:chExt cx="91440" cy="296211"/>
            </a:xfrm>
          </p:grpSpPr>
          <p:sp>
            <p:nvSpPr>
              <p:cNvPr id="34" name="magnet">
                <a:extLst>
                  <a:ext uri="{FF2B5EF4-FFF2-40B4-BE49-F238E27FC236}">
                    <a16:creationId xmlns:a16="http://schemas.microsoft.com/office/drawing/2014/main" id="{9B464B7A-5F8A-2CA3-3467-2D52B4C5D440}"/>
                  </a:ext>
                </a:extLst>
              </p:cNvPr>
              <p:cNvSpPr/>
              <p:nvPr/>
            </p:nvSpPr>
            <p:spPr>
              <a:xfrm>
                <a:off x="5756050" y="4300037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35" name="magnet">
                <a:extLst>
                  <a:ext uri="{FF2B5EF4-FFF2-40B4-BE49-F238E27FC236}">
                    <a16:creationId xmlns:a16="http://schemas.microsoft.com/office/drawing/2014/main" id="{F595DDAB-5FBD-4DF4-FCE2-6019D895EDBD}"/>
                  </a:ext>
                </a:extLst>
              </p:cNvPr>
              <p:cNvSpPr/>
              <p:nvPr/>
            </p:nvSpPr>
            <p:spPr>
              <a:xfrm>
                <a:off x="5756050" y="409526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cxnSp>
        <p:nvCxnSpPr>
          <p:cNvPr id="38" name="sibling pointer">
            <a:extLst>
              <a:ext uri="{FF2B5EF4-FFF2-40B4-BE49-F238E27FC236}">
                <a16:creationId xmlns:a16="http://schemas.microsoft.com/office/drawing/2014/main" id="{49157B95-4AAF-D675-2B42-333E07D8679A}"/>
              </a:ext>
            </a:extLst>
          </p:cNvPr>
          <p:cNvCxnSpPr>
            <a:cxnSpLocks noChangeShapeType="1"/>
            <a:stCxn id="27" idx="1"/>
            <a:endCxn id="22" idx="3"/>
          </p:cNvCxnSpPr>
          <p:nvPr/>
        </p:nvCxnSpPr>
        <p:spPr bwMode="auto">
          <a:xfrm flipH="1">
            <a:off x="3796989" y="2975715"/>
            <a:ext cx="449675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19187C-34F7-7E8C-2FC6-A43A4CEFF34D}"/>
              </a:ext>
            </a:extLst>
          </p:cNvPr>
          <p:cNvGrpSpPr/>
          <p:nvPr/>
        </p:nvGrpSpPr>
        <p:grpSpPr>
          <a:xfrm>
            <a:off x="5708494" y="2770944"/>
            <a:ext cx="449676" cy="204771"/>
            <a:chOff x="5708494" y="2770944"/>
            <a:chExt cx="449676" cy="204771"/>
          </a:xfrm>
        </p:grpSpPr>
        <p:cxnSp>
          <p:nvCxnSpPr>
            <p:cNvPr id="42" name="sibling pointer">
              <a:extLst>
                <a:ext uri="{FF2B5EF4-FFF2-40B4-BE49-F238E27FC236}">
                  <a16:creationId xmlns:a16="http://schemas.microsoft.com/office/drawing/2014/main" id="{1C92E519-5875-A015-B1E9-8F40BDD638C7}"/>
                </a:ext>
              </a:extLst>
            </p:cNvPr>
            <p:cNvCxnSpPr>
              <a:cxnSpLocks noChangeShapeType="1"/>
              <a:stCxn id="226" idx="3"/>
              <a:endCxn id="52" idx="1"/>
            </p:cNvCxnSpPr>
            <p:nvPr/>
          </p:nvCxnSpPr>
          <p:spPr bwMode="auto">
            <a:xfrm>
              <a:off x="5708494" y="2770944"/>
              <a:ext cx="449676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ibling pointer">
              <a:extLst>
                <a:ext uri="{FF2B5EF4-FFF2-40B4-BE49-F238E27FC236}">
                  <a16:creationId xmlns:a16="http://schemas.microsoft.com/office/drawing/2014/main" id="{ABF1190D-04C4-7BBA-C631-91D5E9609A2A}"/>
                </a:ext>
              </a:extLst>
            </p:cNvPr>
            <p:cNvCxnSpPr>
              <a:cxnSpLocks noChangeShapeType="1"/>
              <a:stCxn id="51" idx="1"/>
              <a:endCxn id="225" idx="3"/>
            </p:cNvCxnSpPr>
            <p:nvPr/>
          </p:nvCxnSpPr>
          <p:spPr bwMode="auto">
            <a:xfrm flipH="1">
              <a:off x="5708494" y="2975715"/>
              <a:ext cx="449676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0" name="Group 59" hidden="1">
            <a:extLst>
              <a:ext uri="{FF2B5EF4-FFF2-40B4-BE49-F238E27FC236}">
                <a16:creationId xmlns:a16="http://schemas.microsoft.com/office/drawing/2014/main" id="{2D8AEC03-3032-30A7-47D9-A41D366C05C8}"/>
              </a:ext>
            </a:extLst>
          </p:cNvPr>
          <p:cNvGrpSpPr/>
          <p:nvPr/>
        </p:nvGrpSpPr>
        <p:grpSpPr>
          <a:xfrm>
            <a:off x="5708494" y="2770944"/>
            <a:ext cx="227426" cy="204771"/>
            <a:chOff x="5660186" y="1947407"/>
            <a:chExt cx="227426" cy="204771"/>
          </a:xfrm>
        </p:grpSpPr>
        <p:cxnSp>
          <p:nvCxnSpPr>
            <p:cNvPr id="61" name="sibling pointer">
              <a:extLst>
                <a:ext uri="{FF2B5EF4-FFF2-40B4-BE49-F238E27FC236}">
                  <a16:creationId xmlns:a16="http://schemas.microsoft.com/office/drawing/2014/main" id="{0E806EF4-0013-C3FF-68A6-66C1C6FE0958}"/>
                </a:ext>
              </a:extLst>
            </p:cNvPr>
            <p:cNvCxnSpPr>
              <a:cxnSpLocks noChangeShapeType="1"/>
              <a:stCxn id="226" idx="3"/>
              <a:endCxn id="254" idx="1"/>
            </p:cNvCxnSpPr>
            <p:nvPr/>
          </p:nvCxnSpPr>
          <p:spPr bwMode="auto">
            <a:xfrm>
              <a:off x="5660186" y="1947407"/>
              <a:ext cx="227426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ibling pointer">
              <a:extLst>
                <a:ext uri="{FF2B5EF4-FFF2-40B4-BE49-F238E27FC236}">
                  <a16:creationId xmlns:a16="http://schemas.microsoft.com/office/drawing/2014/main" id="{E3B32F9D-08D7-ECF6-3327-FEE13F978138}"/>
                </a:ext>
              </a:extLst>
            </p:cNvPr>
            <p:cNvCxnSpPr>
              <a:cxnSpLocks noChangeShapeType="1"/>
              <a:stCxn id="253" idx="1"/>
              <a:endCxn id="225" idx="3"/>
            </p:cNvCxnSpPr>
            <p:nvPr/>
          </p:nvCxnSpPr>
          <p:spPr bwMode="auto">
            <a:xfrm flipH="1">
              <a:off x="5660186" y="2152178"/>
              <a:ext cx="227426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7" name="magnets" hidden="1">
            <a:extLst>
              <a:ext uri="{FF2B5EF4-FFF2-40B4-BE49-F238E27FC236}">
                <a16:creationId xmlns:a16="http://schemas.microsoft.com/office/drawing/2014/main" id="{80BFD4D3-66BB-B7EA-8FF8-62EA6917D7E7}"/>
              </a:ext>
            </a:extLst>
          </p:cNvPr>
          <p:cNvGrpSpPr/>
          <p:nvPr/>
        </p:nvGrpSpPr>
        <p:grpSpPr>
          <a:xfrm>
            <a:off x="6158170" y="2725224"/>
            <a:ext cx="1581192" cy="296211"/>
            <a:chOff x="6158170" y="2725224"/>
            <a:chExt cx="1581192" cy="2962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BB6BDD7B-9A25-2B9A-1A0B-1B7B0C006ED1}"/>
                </a:ext>
              </a:extLst>
            </p:cNvPr>
            <p:cNvGrpSpPr/>
            <p:nvPr/>
          </p:nvGrpSpPr>
          <p:grpSpPr>
            <a:xfrm>
              <a:off x="6158170" y="2725224"/>
              <a:ext cx="91440" cy="296211"/>
              <a:chOff x="6203688" y="4043379"/>
              <a:chExt cx="91440" cy="296211"/>
            </a:xfrm>
          </p:grpSpPr>
          <p:sp>
            <p:nvSpPr>
              <p:cNvPr id="51" name="magnet">
                <a:extLst>
                  <a:ext uri="{FF2B5EF4-FFF2-40B4-BE49-F238E27FC236}">
                    <a16:creationId xmlns:a16="http://schemas.microsoft.com/office/drawing/2014/main" id="{BE4EF49F-4092-6B76-A272-18C2D29FC85A}"/>
                  </a:ext>
                </a:extLst>
              </p:cNvPr>
              <p:cNvSpPr/>
              <p:nvPr/>
            </p:nvSpPr>
            <p:spPr>
              <a:xfrm>
                <a:off x="6203688" y="424815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52" name="magnet">
                <a:extLst>
                  <a:ext uri="{FF2B5EF4-FFF2-40B4-BE49-F238E27FC236}">
                    <a16:creationId xmlns:a16="http://schemas.microsoft.com/office/drawing/2014/main" id="{7C4A10E1-2A79-0482-8CB1-CA7179A4701B}"/>
                  </a:ext>
                </a:extLst>
              </p:cNvPr>
              <p:cNvSpPr/>
              <p:nvPr/>
            </p:nvSpPr>
            <p:spPr>
              <a:xfrm>
                <a:off x="6203688" y="4043379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47F3BC6-D7E9-B3E6-07BE-C58C324151AB}"/>
                </a:ext>
              </a:extLst>
            </p:cNvPr>
            <p:cNvGrpSpPr/>
            <p:nvPr/>
          </p:nvGrpSpPr>
          <p:grpSpPr>
            <a:xfrm>
              <a:off x="7647922" y="2725224"/>
              <a:ext cx="91440" cy="296211"/>
              <a:chOff x="6203688" y="4043379"/>
              <a:chExt cx="91440" cy="296211"/>
            </a:xfrm>
          </p:grpSpPr>
          <p:sp>
            <p:nvSpPr>
              <p:cNvPr id="68" name="magnet">
                <a:extLst>
                  <a:ext uri="{FF2B5EF4-FFF2-40B4-BE49-F238E27FC236}">
                    <a16:creationId xmlns:a16="http://schemas.microsoft.com/office/drawing/2014/main" id="{96FC5580-5088-4FFC-42E0-65F3B7CE5B0B}"/>
                  </a:ext>
                </a:extLst>
              </p:cNvPr>
              <p:cNvSpPr/>
              <p:nvPr/>
            </p:nvSpPr>
            <p:spPr>
              <a:xfrm>
                <a:off x="6203688" y="4248150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69" name="magnet">
                <a:extLst>
                  <a:ext uri="{FF2B5EF4-FFF2-40B4-BE49-F238E27FC236}">
                    <a16:creationId xmlns:a16="http://schemas.microsoft.com/office/drawing/2014/main" id="{CAEF10E3-6F7F-AC9D-A039-0666BA12EC15}"/>
                  </a:ext>
                </a:extLst>
              </p:cNvPr>
              <p:cNvSpPr/>
              <p:nvPr/>
            </p:nvSpPr>
            <p:spPr>
              <a:xfrm>
                <a:off x="6203688" y="4043379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9538EBA-EC61-C26F-750E-39245E31916A}"/>
              </a:ext>
            </a:extLst>
          </p:cNvPr>
          <p:cNvGrpSpPr/>
          <p:nvPr/>
        </p:nvGrpSpPr>
        <p:grpSpPr>
          <a:xfrm>
            <a:off x="7397750" y="2770944"/>
            <a:ext cx="250172" cy="204771"/>
            <a:chOff x="6158170" y="2188903"/>
            <a:chExt cx="250172" cy="204771"/>
          </a:xfrm>
        </p:grpSpPr>
        <p:cxnSp>
          <p:nvCxnSpPr>
            <p:cNvPr id="71" name="sibling pointer">
              <a:extLst>
                <a:ext uri="{FF2B5EF4-FFF2-40B4-BE49-F238E27FC236}">
                  <a16:creationId xmlns:a16="http://schemas.microsoft.com/office/drawing/2014/main" id="{E17C933F-CEBF-D9ED-04DA-8CBE36215B7E}"/>
                </a:ext>
              </a:extLst>
            </p:cNvPr>
            <p:cNvCxnSpPr>
              <a:cxnSpLocks noChangeShapeType="1"/>
              <a:stCxn id="35" idx="3"/>
              <a:endCxn id="69" idx="1"/>
            </p:cNvCxnSpPr>
            <p:nvPr/>
          </p:nvCxnSpPr>
          <p:spPr bwMode="auto">
            <a:xfrm>
              <a:off x="6158170" y="2188903"/>
              <a:ext cx="250172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ibling pointer">
              <a:extLst>
                <a:ext uri="{FF2B5EF4-FFF2-40B4-BE49-F238E27FC236}">
                  <a16:creationId xmlns:a16="http://schemas.microsoft.com/office/drawing/2014/main" id="{37B712B6-6513-2E27-9013-2A42E51E92BA}"/>
                </a:ext>
              </a:extLst>
            </p:cNvPr>
            <p:cNvCxnSpPr>
              <a:cxnSpLocks noChangeShapeType="1"/>
              <a:stCxn id="68" idx="1"/>
              <a:endCxn id="34" idx="3"/>
            </p:cNvCxnSpPr>
            <p:nvPr/>
          </p:nvCxnSpPr>
          <p:spPr bwMode="auto">
            <a:xfrm flipH="1">
              <a:off x="6158170" y="2393674"/>
              <a:ext cx="250172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9535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31 L 0.16354 -0.0003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"/>
                            </p:stCondLst>
                            <p:childTnLst>
                              <p:par>
                                <p:cTn id="6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88" grpId="0" build="p"/>
      <p:bldP spid="88" grpId="1" build="allAtOnce"/>
      <p:bldP spid="106" grpId="0" build="p"/>
      <p:bldP spid="94" grpId="0" animBg="1"/>
      <p:bldP spid="92" grpId="0" animBg="1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609B3-422A-443E-885A-CD4F3D339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– Overflow Leaf Nodes</a:t>
            </a:r>
          </a:p>
        </p:txBody>
      </p:sp>
      <p:cxnSp>
        <p:nvCxnSpPr>
          <p:cNvPr id="18" name="AutoShape 14">
            <a:extLst>
              <a:ext uri="{FF2B5EF4-FFF2-40B4-BE49-F238E27FC236}">
                <a16:creationId xmlns:a16="http://schemas.microsoft.com/office/drawing/2014/main" id="{9F865FD5-20C8-4F25-8FB5-4E80B6C566B8}"/>
              </a:ext>
            </a:extLst>
          </p:cNvPr>
          <p:cNvCxnSpPr>
            <a:cxnSpLocks noChangeShapeType="1"/>
            <a:stCxn id="30" idx="2"/>
            <a:endCxn id="246" idx="0"/>
          </p:cNvCxnSpPr>
          <p:nvPr/>
        </p:nvCxnSpPr>
        <p:spPr bwMode="auto">
          <a:xfrm rot="5400000">
            <a:off x="3070400" y="1468465"/>
            <a:ext cx="760862" cy="168310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4">
            <a:extLst>
              <a:ext uri="{FF2B5EF4-FFF2-40B4-BE49-F238E27FC236}">
                <a16:creationId xmlns:a16="http://schemas.microsoft.com/office/drawing/2014/main" id="{26692D64-F2C5-4D11-9062-131C57D1BBB5}"/>
              </a:ext>
            </a:extLst>
          </p:cNvPr>
          <p:cNvCxnSpPr>
            <a:cxnSpLocks noChangeShapeType="1"/>
            <a:stCxn id="31" idx="2"/>
            <a:endCxn id="230" idx="0"/>
          </p:cNvCxnSpPr>
          <p:nvPr/>
        </p:nvCxnSpPr>
        <p:spPr bwMode="auto">
          <a:xfrm rot="5400000">
            <a:off x="4254550" y="2195819"/>
            <a:ext cx="760862" cy="22839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4">
            <a:extLst>
              <a:ext uri="{FF2B5EF4-FFF2-40B4-BE49-F238E27FC236}">
                <a16:creationId xmlns:a16="http://schemas.microsoft.com/office/drawing/2014/main" id="{E650BDC3-77C0-45D0-A2C2-2C610DF18E8E}"/>
              </a:ext>
            </a:extLst>
          </p:cNvPr>
          <p:cNvCxnSpPr>
            <a:cxnSpLocks noChangeShapeType="1"/>
            <a:stCxn id="33" idx="2"/>
            <a:endCxn id="238" idx="0"/>
          </p:cNvCxnSpPr>
          <p:nvPr/>
        </p:nvCxnSpPr>
        <p:spPr bwMode="auto">
          <a:xfrm rot="16200000" flipH="1">
            <a:off x="5438701" y="1696862"/>
            <a:ext cx="760862" cy="122631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7A9B35E3-5A79-4FBF-BAAE-AF27D53D27CA}"/>
              </a:ext>
            </a:extLst>
          </p:cNvPr>
          <p:cNvSpPr txBox="1"/>
          <p:nvPr/>
        </p:nvSpPr>
        <p:spPr>
          <a:xfrm>
            <a:off x="3037051" y="1879600"/>
            <a:ext cx="30777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&lt;5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E01396D-1EBA-43D5-B561-E743B92B08E1}"/>
              </a:ext>
            </a:extLst>
          </p:cNvPr>
          <p:cNvSpPr txBox="1"/>
          <p:nvPr/>
        </p:nvSpPr>
        <p:spPr>
          <a:xfrm>
            <a:off x="4262841" y="1879600"/>
            <a:ext cx="30777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&lt;7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26D2B450-0F47-4DCE-88A7-BBBB48A8E673}"/>
              </a:ext>
            </a:extLst>
          </p:cNvPr>
          <p:cNvSpPr txBox="1"/>
          <p:nvPr/>
        </p:nvSpPr>
        <p:spPr>
          <a:xfrm>
            <a:off x="5715000" y="1879600"/>
            <a:ext cx="30777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≥9</a:t>
            </a:r>
          </a:p>
        </p:txBody>
      </p:sp>
      <p:cxnSp>
        <p:nvCxnSpPr>
          <p:cNvPr id="206" name="AutoShape 14">
            <a:extLst>
              <a:ext uri="{FF2B5EF4-FFF2-40B4-BE49-F238E27FC236}">
                <a16:creationId xmlns:a16="http://schemas.microsoft.com/office/drawing/2014/main" id="{94D8C868-6DD2-4E55-9DCB-0AAEDD07E1B7}"/>
              </a:ext>
            </a:extLst>
          </p:cNvPr>
          <p:cNvCxnSpPr>
            <a:cxnSpLocks noChangeShapeType="1"/>
            <a:stCxn id="236" idx="2"/>
            <a:endCxn id="66" idx="0"/>
          </p:cNvCxnSpPr>
          <p:nvPr/>
        </p:nvCxnSpPr>
        <p:spPr bwMode="auto">
          <a:xfrm rot="5400000">
            <a:off x="4792844" y="2555749"/>
            <a:ext cx="369471" cy="137039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9" name="Tree Node">
            <a:extLst>
              <a:ext uri="{FF2B5EF4-FFF2-40B4-BE49-F238E27FC236}">
                <a16:creationId xmlns:a16="http://schemas.microsoft.com/office/drawing/2014/main" id="{DE32D92B-72E5-4DE0-AE79-D7957DE581F6}"/>
              </a:ext>
            </a:extLst>
          </p:cNvPr>
          <p:cNvGrpSpPr/>
          <p:nvPr/>
        </p:nvGrpSpPr>
        <p:grpSpPr>
          <a:xfrm>
            <a:off x="4246664" y="2690449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ECF8FD3D-79BF-4424-A4C4-8891E1C7364A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6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483E5C51-C1F3-4864-8191-4B061A6B9F61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48D125E6-2BCC-41DC-8D9D-A69AF1836D11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7FD08690-C3E7-4CAF-99CB-16B78AD73069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5D572146-62B2-4EC1-895F-C5B851C2D7D0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1FB5A131-FC74-46B9-A8A6-F07B4846CD50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8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DBEDEB03-B805-490C-94AC-5BD0EFC50BBD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237" name="Tree Node">
            <a:extLst>
              <a:ext uri="{FF2B5EF4-FFF2-40B4-BE49-F238E27FC236}">
                <a16:creationId xmlns:a16="http://schemas.microsoft.com/office/drawing/2014/main" id="{4C7ECB7F-A882-4B3D-963D-6D9E4431278A}"/>
              </a:ext>
            </a:extLst>
          </p:cNvPr>
          <p:cNvGrpSpPr/>
          <p:nvPr/>
        </p:nvGrpSpPr>
        <p:grpSpPr>
          <a:xfrm>
            <a:off x="6158170" y="2690449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9AD38AFF-DF03-4379-9A86-DF5314896E8B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9954FC49-FFE2-49C1-A4CB-6D93742AAAA8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EA656A9A-8816-41A6-9C61-70173342CF26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952E43F5-45C1-4B88-8988-B059420845A8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CBAB2F74-7CC9-49F5-8330-9A1233ED269E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73F17D5D-7FF0-4F6A-A495-402FF6BB6C01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FB1F373A-2C64-409D-9D25-D29C9DD5C16A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245" name="Tree Node">
            <a:extLst>
              <a:ext uri="{FF2B5EF4-FFF2-40B4-BE49-F238E27FC236}">
                <a16:creationId xmlns:a16="http://schemas.microsoft.com/office/drawing/2014/main" id="{0930703A-2A8B-46CE-BFD4-E519274F0A21}"/>
              </a:ext>
            </a:extLst>
          </p:cNvPr>
          <p:cNvGrpSpPr/>
          <p:nvPr/>
        </p:nvGrpSpPr>
        <p:grpSpPr>
          <a:xfrm>
            <a:off x="2335159" y="2690449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BFF55324-EB7F-480D-A842-D554EB7AB2E0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14477FE5-C54E-4585-A515-080E878AC9CE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661A398F-B848-4D35-88A1-BF5FAFB9B45A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065D2801-2E46-4649-A4F8-A6EB9178F1AE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9DB04F02-23ED-4300-89A8-E21CFB7EEB85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A4A28768-4821-45D4-906D-2556D5D0E134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43BDB0EC-E2C2-4D90-B2EB-86B28E3DD7F3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228" name="Tree Node">
            <a:extLst>
              <a:ext uri="{FF2B5EF4-FFF2-40B4-BE49-F238E27FC236}">
                <a16:creationId xmlns:a16="http://schemas.microsoft.com/office/drawing/2014/main" id="{7E4ECF54-BE7A-4442-A87A-B4E6604192F5}"/>
              </a:ext>
            </a:extLst>
          </p:cNvPr>
          <p:cNvGrpSpPr/>
          <p:nvPr/>
        </p:nvGrpSpPr>
        <p:grpSpPr>
          <a:xfrm>
            <a:off x="4246664" y="1563827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6877AC1-9263-49E7-A323-F673411C4820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B735FB-8778-4805-97B6-C9016B1A4382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EC725F-C9AA-48E4-92B9-5CEA7AF93EAD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3F55B3-1FF1-4F64-B2A8-CEBC9D91322D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8533223-5FB0-4DAF-B2FA-A4888CB33868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6ADE0C92-FD34-4ACE-828F-A31FB585DD33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F59AEF0-0A1A-46CD-AEC6-D6E00C665559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63" name="Tree Node">
            <a:extLst>
              <a:ext uri="{FF2B5EF4-FFF2-40B4-BE49-F238E27FC236}">
                <a16:creationId xmlns:a16="http://schemas.microsoft.com/office/drawing/2014/main" id="{2463656A-1AF9-4339-AA2C-1178D9B11C48}"/>
              </a:ext>
            </a:extLst>
          </p:cNvPr>
          <p:cNvGrpSpPr/>
          <p:nvPr/>
        </p:nvGrpSpPr>
        <p:grpSpPr>
          <a:xfrm>
            <a:off x="4246664" y="3425680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B20AEB8-6287-4023-919B-37273AF0F649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6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F4F0036-A336-4064-A2CC-28096F1CF0A1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E4E9C4D-CEEB-4B8D-8522-23B323745880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6B8D416-D195-4D7B-822C-162C331829D4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B7DCCD8-2779-4D5C-824F-A644786819C7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95BC897-87A7-4372-A41E-9849610B6B62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9961011-5082-49E8-AEED-C5E64B0A747C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sp>
        <p:nvSpPr>
          <p:cNvPr id="92" name="Highlight">
            <a:extLst>
              <a:ext uri="{FF2B5EF4-FFF2-40B4-BE49-F238E27FC236}">
                <a16:creationId xmlns:a16="http://schemas.microsoft.com/office/drawing/2014/main" id="{25558B5A-0D4A-4056-AD8F-DB41CDD88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490" y="2696203"/>
            <a:ext cx="1461830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0" name="Content Placeholder 28">
            <a:extLst>
              <a:ext uri="{FF2B5EF4-FFF2-40B4-BE49-F238E27FC236}">
                <a16:creationId xmlns:a16="http://schemas.microsoft.com/office/drawing/2014/main" id="{A61F6AE4-0967-4702-8470-C338C9FA25A4}"/>
              </a:ext>
            </a:extLst>
          </p:cNvPr>
          <p:cNvSpPr txBox="1">
            <a:spLocks/>
          </p:cNvSpPr>
          <p:nvPr/>
        </p:nvSpPr>
        <p:spPr>
          <a:xfrm>
            <a:off x="381000" y="1040130"/>
            <a:ext cx="1231106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 6</a:t>
            </a:r>
          </a:p>
        </p:txBody>
      </p:sp>
      <p:sp>
        <p:nvSpPr>
          <p:cNvPr id="57" name="Content Placeholder 28">
            <a:extLst>
              <a:ext uri="{FF2B5EF4-FFF2-40B4-BE49-F238E27FC236}">
                <a16:creationId xmlns:a16="http://schemas.microsoft.com/office/drawing/2014/main" id="{A81C980D-1622-4D66-8C3B-899DD03B89E1}"/>
              </a:ext>
            </a:extLst>
          </p:cNvPr>
          <p:cNvSpPr txBox="1">
            <a:spLocks/>
          </p:cNvSpPr>
          <p:nvPr/>
        </p:nvSpPr>
        <p:spPr>
          <a:xfrm>
            <a:off x="381000" y="1464320"/>
            <a:ext cx="1231106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 7</a:t>
            </a:r>
          </a:p>
        </p:txBody>
      </p:sp>
      <p:sp>
        <p:nvSpPr>
          <p:cNvPr id="58" name="Leaf(6)">
            <a:extLst>
              <a:ext uri="{FF2B5EF4-FFF2-40B4-BE49-F238E27FC236}">
                <a16:creationId xmlns:a16="http://schemas.microsoft.com/office/drawing/2014/main" id="{EB5D3422-4F3A-47BC-BB66-901DDD829CC2}"/>
              </a:ext>
            </a:extLst>
          </p:cNvPr>
          <p:cNvSpPr/>
          <p:nvPr/>
        </p:nvSpPr>
        <p:spPr bwMode="auto">
          <a:xfrm>
            <a:off x="4794697" y="3425680"/>
            <a:ext cx="36576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7</a:t>
            </a:r>
          </a:p>
        </p:txBody>
      </p:sp>
      <p:sp>
        <p:nvSpPr>
          <p:cNvPr id="59" name="Content Placeholder 28">
            <a:extLst>
              <a:ext uri="{FF2B5EF4-FFF2-40B4-BE49-F238E27FC236}">
                <a16:creationId xmlns:a16="http://schemas.microsoft.com/office/drawing/2014/main" id="{719072FF-D2C4-4855-9B86-89A5AFFBF477}"/>
              </a:ext>
            </a:extLst>
          </p:cNvPr>
          <p:cNvSpPr txBox="1">
            <a:spLocks/>
          </p:cNvSpPr>
          <p:nvPr/>
        </p:nvSpPr>
        <p:spPr>
          <a:xfrm>
            <a:off x="381000" y="1888510"/>
            <a:ext cx="1231106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 6</a:t>
            </a:r>
          </a:p>
        </p:txBody>
      </p:sp>
      <p:sp>
        <p:nvSpPr>
          <p:cNvPr id="60" name="Leaf(6)">
            <a:extLst>
              <a:ext uri="{FF2B5EF4-FFF2-40B4-BE49-F238E27FC236}">
                <a16:creationId xmlns:a16="http://schemas.microsoft.com/office/drawing/2014/main" id="{82BB0390-A5A1-4271-8077-A07DC94A2513}"/>
              </a:ext>
            </a:extLst>
          </p:cNvPr>
          <p:cNvSpPr/>
          <p:nvPr/>
        </p:nvSpPr>
        <p:spPr bwMode="auto">
          <a:xfrm>
            <a:off x="5251292" y="3425680"/>
            <a:ext cx="365760" cy="3657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rPr>
              <a:t>6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86012D8C-BA4A-9BB0-9D0D-23D545E3532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803C5A-1E09-0AB7-754A-7AD2790F4ADC}"/>
              </a:ext>
            </a:extLst>
          </p:cNvPr>
          <p:cNvGrpSpPr/>
          <p:nvPr/>
        </p:nvGrpSpPr>
        <p:grpSpPr>
          <a:xfrm>
            <a:off x="3796989" y="2770944"/>
            <a:ext cx="2361181" cy="204771"/>
            <a:chOff x="3796989" y="2770944"/>
            <a:chExt cx="2361181" cy="204771"/>
          </a:xfrm>
        </p:grpSpPr>
        <p:cxnSp>
          <p:nvCxnSpPr>
            <p:cNvPr id="9" name="sibling pointer">
              <a:extLst>
                <a:ext uri="{FF2B5EF4-FFF2-40B4-BE49-F238E27FC236}">
                  <a16:creationId xmlns:a16="http://schemas.microsoft.com/office/drawing/2014/main" id="{2C537EA0-B4DC-2CFD-C2B9-1D69AE25AC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6989" y="2770944"/>
              <a:ext cx="449675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ibling pointer">
              <a:extLst>
                <a:ext uri="{FF2B5EF4-FFF2-40B4-BE49-F238E27FC236}">
                  <a16:creationId xmlns:a16="http://schemas.microsoft.com/office/drawing/2014/main" id="{E5127626-75F5-8D75-A30D-B5ECA48AAE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796989" y="2975715"/>
              <a:ext cx="449675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1AA9B77-0D61-F21C-2309-9EE3582BB3DD}"/>
                </a:ext>
              </a:extLst>
            </p:cNvPr>
            <p:cNvGrpSpPr/>
            <p:nvPr/>
          </p:nvGrpSpPr>
          <p:grpSpPr>
            <a:xfrm>
              <a:off x="5708494" y="2770944"/>
              <a:ext cx="449676" cy="204771"/>
              <a:chOff x="5708494" y="2770944"/>
              <a:chExt cx="449676" cy="204771"/>
            </a:xfrm>
          </p:grpSpPr>
          <p:cxnSp>
            <p:nvCxnSpPr>
              <p:cNvPr id="12" name="sibling pointer">
                <a:extLst>
                  <a:ext uri="{FF2B5EF4-FFF2-40B4-BE49-F238E27FC236}">
                    <a16:creationId xmlns:a16="http://schemas.microsoft.com/office/drawing/2014/main" id="{DCDB7693-B23C-8F70-141B-D465DA1E6F5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708494" y="2770944"/>
                <a:ext cx="449676" cy="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ibling pointer">
                <a:extLst>
                  <a:ext uri="{FF2B5EF4-FFF2-40B4-BE49-F238E27FC236}">
                    <a16:creationId xmlns:a16="http://schemas.microsoft.com/office/drawing/2014/main" id="{37B9AC4F-814F-FF47-1FA8-A2A1F43BB21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708494" y="2975715"/>
                <a:ext cx="449676" cy="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16380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57" grpId="0"/>
      <p:bldP spid="58" grpId="0" animBg="1"/>
      <p:bldP spid="59" grpId="0"/>
      <p:bldP spid="6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942506" y="1417082"/>
            <a:ext cx="4439494" cy="222084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2400" b="1" dirty="0">
              <a:solidFill>
                <a:srgbClr val="4B4B4B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5" name="TextBox 15"/>
          <p:cNvSpPr txBox="1">
            <a:spLocks noChangeArrowheads="1"/>
          </p:cNvSpPr>
          <p:nvPr/>
        </p:nvSpPr>
        <p:spPr bwMode="auto">
          <a:xfrm>
            <a:off x="3941814" y="1047750"/>
            <a:ext cx="29923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r>
              <a:rPr lang="en-US" dirty="0" err="1">
                <a:solidFill>
                  <a:srgbClr val="646464"/>
                </a:solidFill>
                <a:latin typeface="Crimson Text" panose="02000503000000000000" pitchFamily="2" charset="0"/>
              </a:rPr>
              <a:t>B+Tree</a:t>
            </a:r>
            <a:r>
              <a:rPr lang="en-US" dirty="0">
                <a:solidFill>
                  <a:srgbClr val="646464"/>
                </a:solidFill>
                <a:latin typeface="Crimson Text" panose="02000503000000000000" pitchFamily="2" charset="0"/>
              </a:rPr>
              <a:t> Leaf Node</a:t>
            </a:r>
          </a:p>
        </p:txBody>
      </p:sp>
      <p:grpSp>
        <p:nvGrpSpPr>
          <p:cNvPr id="23" name="TID_WORD LINES"/>
          <p:cNvGrpSpPr/>
          <p:nvPr/>
        </p:nvGrpSpPr>
        <p:grpSpPr>
          <a:xfrm>
            <a:off x="3081997" y="1417082"/>
            <a:ext cx="859818" cy="2220845"/>
            <a:chOff x="3081997" y="1874282"/>
            <a:chExt cx="859818" cy="2220845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3081997" y="3409638"/>
              <a:ext cx="859818" cy="685489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081997" y="1874282"/>
              <a:ext cx="859818" cy="1306756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NON-UNIQUE: DUPLICATE KEYS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6311" y="1733238"/>
            <a:ext cx="2705686" cy="1219200"/>
            <a:chOff x="266114" y="1352550"/>
            <a:chExt cx="2705686" cy="1219200"/>
          </a:xfrm>
        </p:grpSpPr>
        <p:sp>
          <p:nvSpPr>
            <p:cNvPr id="5" name="Rectangle 4"/>
            <p:cNvSpPr/>
            <p:nvPr/>
          </p:nvSpPr>
          <p:spPr>
            <a:xfrm>
              <a:off x="1314157" y="13525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15461" y="18478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12852" y="18478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6114" y="23431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64809" y="23431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63504" y="23431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62200" y="23431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2" name="Straight Arrow Connector 13"/>
            <p:cNvCxnSpPr>
              <a:stCxn id="5" idx="2"/>
              <a:endCxn id="6" idx="0"/>
            </p:cNvCxnSpPr>
            <p:nvPr/>
          </p:nvCxnSpPr>
          <p:spPr>
            <a:xfrm rot="5400000">
              <a:off x="1136259" y="1365152"/>
              <a:ext cx="266700" cy="69869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3"/>
            <p:cNvCxnSpPr>
              <a:stCxn id="5" idx="2"/>
              <a:endCxn id="7" idx="0"/>
            </p:cNvCxnSpPr>
            <p:nvPr/>
          </p:nvCxnSpPr>
          <p:spPr>
            <a:xfrm rot="16200000" flipH="1">
              <a:off x="1834954" y="1365152"/>
              <a:ext cx="266700" cy="69869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2"/>
              <a:endCxn id="8" idx="0"/>
            </p:cNvCxnSpPr>
            <p:nvPr/>
          </p:nvCxnSpPr>
          <p:spPr>
            <a:xfrm rot="5400000">
              <a:off x="612238" y="2035127"/>
              <a:ext cx="266700" cy="3493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3"/>
            <p:cNvCxnSpPr>
              <a:stCxn id="6" idx="2"/>
              <a:endCxn id="9" idx="0"/>
            </p:cNvCxnSpPr>
            <p:nvPr/>
          </p:nvCxnSpPr>
          <p:spPr>
            <a:xfrm rot="16200000" flipH="1">
              <a:off x="961585" y="2035126"/>
              <a:ext cx="266700" cy="34934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3"/>
            <p:cNvCxnSpPr>
              <a:stCxn id="7" idx="2"/>
              <a:endCxn id="11" idx="0"/>
            </p:cNvCxnSpPr>
            <p:nvPr/>
          </p:nvCxnSpPr>
          <p:spPr>
            <a:xfrm rot="16200000" flipH="1">
              <a:off x="2358976" y="2035126"/>
              <a:ext cx="266700" cy="34934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3"/>
            <p:cNvCxnSpPr>
              <a:stCxn id="7" idx="2"/>
              <a:endCxn id="10" idx="0"/>
            </p:cNvCxnSpPr>
            <p:nvPr/>
          </p:nvCxnSpPr>
          <p:spPr>
            <a:xfrm rot="5400000">
              <a:off x="2009628" y="2035126"/>
              <a:ext cx="266700" cy="34934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213852" y="2237055"/>
            <a:ext cx="3896802" cy="593701"/>
            <a:chOff x="2550795" y="3566176"/>
            <a:chExt cx="3410243" cy="519571"/>
          </a:xfrm>
        </p:grpSpPr>
        <p:sp>
          <p:nvSpPr>
            <p:cNvPr id="38" name="TextBox 15"/>
            <p:cNvSpPr txBox="1">
              <a:spLocks noChangeArrowheads="1"/>
            </p:cNvSpPr>
            <p:nvPr/>
          </p:nvSpPr>
          <p:spPr bwMode="auto">
            <a:xfrm>
              <a:off x="2550795" y="3566176"/>
              <a:ext cx="1313713" cy="2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2000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Sorted Keys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550795" y="3811427"/>
              <a:ext cx="3410243" cy="274320"/>
              <a:chOff x="2579077" y="4050030"/>
              <a:chExt cx="3410243" cy="27432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579077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K1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83951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K1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588825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K1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093699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K2</a:t>
                </a: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598573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K2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103447" y="4067175"/>
                <a:ext cx="381000" cy="2400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spc="-150" dirty="0">
                    <a:solidFill>
                      <a:srgbClr val="44433F"/>
                    </a:solidFill>
                    <a:latin typeface="+mj-lt"/>
                  </a:rPr>
                  <a:t>• • •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486400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Kn</a:t>
                </a:r>
                <a:endPara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4213852" y="1509275"/>
            <a:ext cx="3624592" cy="606506"/>
            <a:chOff x="2552748" y="2964360"/>
            <a:chExt cx="3172022" cy="530777"/>
          </a:xfrm>
        </p:grpSpPr>
        <p:grpSp>
          <p:nvGrpSpPr>
            <p:cNvPr id="35" name="Group 34"/>
            <p:cNvGrpSpPr/>
            <p:nvPr/>
          </p:nvGrpSpPr>
          <p:grpSpPr>
            <a:xfrm>
              <a:off x="3996869" y="2964360"/>
              <a:ext cx="1005840" cy="530777"/>
              <a:chOff x="2575560" y="3229693"/>
              <a:chExt cx="1005840" cy="530777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575560" y="348615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  <a:endParaRPr lang="en-US" sz="1600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31" name="TextBox 15"/>
              <p:cNvSpPr txBox="1">
                <a:spLocks noChangeArrowheads="1"/>
              </p:cNvSpPr>
              <p:nvPr/>
            </p:nvSpPr>
            <p:spPr bwMode="auto">
              <a:xfrm>
                <a:off x="2575560" y="3229693"/>
                <a:ext cx="10058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2000" dirty="0" err="1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Prev</a:t>
                </a:r>
                <a:endParaRPr lang="en-US" sz="2000" dirty="0">
                  <a:solidFill>
                    <a:srgbClr val="646464"/>
                  </a:solidFill>
                  <a:latin typeface="Crimson Text" panose="02000503000000000000" pitchFamily="2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718930" y="2964360"/>
              <a:ext cx="1005840" cy="530777"/>
              <a:chOff x="3667125" y="3229693"/>
              <a:chExt cx="1005840" cy="53077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667125" y="348615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  <a:endParaRPr lang="en-US" sz="1600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33" name="TextBox 15"/>
              <p:cNvSpPr txBox="1">
                <a:spLocks noChangeArrowheads="1"/>
              </p:cNvSpPr>
              <p:nvPr/>
            </p:nvSpPr>
            <p:spPr bwMode="auto">
              <a:xfrm>
                <a:off x="3667125" y="3229693"/>
                <a:ext cx="10058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2000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Next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552748" y="2964360"/>
              <a:ext cx="1005841" cy="530777"/>
              <a:chOff x="3667124" y="3229693"/>
              <a:chExt cx="1005841" cy="530777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3667124" y="348615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#</a:t>
                </a:r>
              </a:p>
            </p:txBody>
          </p:sp>
          <p:sp>
            <p:nvSpPr>
              <p:cNvPr id="66" name="TextBox 15"/>
              <p:cNvSpPr txBox="1">
                <a:spLocks noChangeArrowheads="1"/>
              </p:cNvSpPr>
              <p:nvPr/>
            </p:nvSpPr>
            <p:spPr bwMode="auto">
              <a:xfrm>
                <a:off x="3667125" y="3229693"/>
                <a:ext cx="10058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2000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Level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3274809" y="2964360"/>
              <a:ext cx="1005840" cy="530777"/>
              <a:chOff x="3667125" y="3229693"/>
              <a:chExt cx="1005840" cy="53077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667125" y="348615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#</a:t>
                </a:r>
              </a:p>
            </p:txBody>
          </p:sp>
          <p:sp>
            <p:nvSpPr>
              <p:cNvPr id="69" name="TextBox 15"/>
              <p:cNvSpPr txBox="1">
                <a:spLocks noChangeArrowheads="1"/>
              </p:cNvSpPr>
              <p:nvPr/>
            </p:nvSpPr>
            <p:spPr bwMode="auto">
              <a:xfrm>
                <a:off x="3667125" y="3229693"/>
                <a:ext cx="10058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2000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Slots</a:t>
                </a:r>
              </a:p>
            </p:txBody>
          </p:sp>
        </p:grpSp>
      </p:grpSp>
      <p:sp>
        <p:nvSpPr>
          <p:cNvPr id="119" name="TextBox 15"/>
          <p:cNvSpPr txBox="1">
            <a:spLocks noChangeArrowheads="1"/>
          </p:cNvSpPr>
          <p:nvPr/>
        </p:nvSpPr>
        <p:spPr bwMode="auto">
          <a:xfrm>
            <a:off x="4213852" y="2947660"/>
            <a:ext cx="1149349" cy="31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r>
              <a:rPr lang="en-US" sz="2000" dirty="0">
                <a:solidFill>
                  <a:srgbClr val="646464"/>
                </a:solidFill>
                <a:latin typeface="Crimson Text" panose="02000503000000000000" pitchFamily="2" charset="0"/>
              </a:rPr>
              <a:t>Values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4213852" y="3232274"/>
            <a:ext cx="574674" cy="313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¤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4790759" y="3232274"/>
            <a:ext cx="574674" cy="313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¤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5367667" y="3232274"/>
            <a:ext cx="574674" cy="313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¤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5944574" y="3232274"/>
            <a:ext cx="574674" cy="313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¤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6521481" y="3232274"/>
            <a:ext cx="574674" cy="313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¤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098388" y="3251865"/>
            <a:ext cx="435359" cy="2742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spc="-150" dirty="0">
                <a:solidFill>
                  <a:srgbClr val="44433F"/>
                </a:solidFill>
                <a:latin typeface="+mj-lt"/>
              </a:rPr>
              <a:t>• • •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7535980" y="3232274"/>
            <a:ext cx="574674" cy="313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F3E42"/>
                </a:solidFill>
                <a:latin typeface="Inconsolata" panose="00000509000000000000" pitchFamily="49" charset="0"/>
                <a:ea typeface="DejaVu Sans Mono" pitchFamily="49" charset="0"/>
                <a:cs typeface="Consolas" pitchFamily="49" charset="0"/>
              </a:rPr>
              <a:t>¤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4501189" y="2830757"/>
            <a:ext cx="1153815" cy="401517"/>
            <a:chOff x="4501189" y="3287957"/>
            <a:chExt cx="1153815" cy="401517"/>
          </a:xfrm>
        </p:grpSpPr>
        <p:cxnSp>
          <p:nvCxnSpPr>
            <p:cNvPr id="128" name="Straight Arrow Connector 2"/>
            <p:cNvCxnSpPr>
              <a:cxnSpLocks noChangeShapeType="1"/>
            </p:cNvCxnSpPr>
            <p:nvPr/>
          </p:nvCxnSpPr>
          <p:spPr bwMode="auto">
            <a:xfrm>
              <a:off x="5078096" y="3287957"/>
              <a:ext cx="0" cy="401517"/>
            </a:xfrm>
            <a:prstGeom prst="straightConnector1">
              <a:avLst/>
            </a:prstGeom>
            <a:noFill/>
            <a:ln w="57150" algn="ctr">
              <a:solidFill>
                <a:srgbClr val="EF3E42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Straight Arrow Connector 2"/>
            <p:cNvCxnSpPr>
              <a:cxnSpLocks noChangeShapeType="1"/>
            </p:cNvCxnSpPr>
            <p:nvPr/>
          </p:nvCxnSpPr>
          <p:spPr bwMode="auto">
            <a:xfrm>
              <a:off x="5655004" y="3287957"/>
              <a:ext cx="0" cy="401517"/>
            </a:xfrm>
            <a:prstGeom prst="straightConnector1">
              <a:avLst/>
            </a:prstGeom>
            <a:noFill/>
            <a:ln w="57150" algn="ctr">
              <a:solidFill>
                <a:srgbClr val="EF3E42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Straight Arrow Connector 2"/>
            <p:cNvCxnSpPr>
              <a:cxnSpLocks noChangeShapeType="1"/>
            </p:cNvCxnSpPr>
            <p:nvPr/>
          </p:nvCxnSpPr>
          <p:spPr bwMode="auto">
            <a:xfrm>
              <a:off x="4501189" y="3287957"/>
              <a:ext cx="0" cy="401517"/>
            </a:xfrm>
            <a:prstGeom prst="straightConnector1">
              <a:avLst/>
            </a:prstGeom>
            <a:noFill/>
            <a:ln w="57150" algn="ctr">
              <a:solidFill>
                <a:srgbClr val="EF3E42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4" name="Highlight Box"/>
          <p:cNvSpPr/>
          <p:nvPr/>
        </p:nvSpPr>
        <p:spPr>
          <a:xfrm>
            <a:off x="4213852" y="2527504"/>
            <a:ext cx="1730722" cy="303252"/>
          </a:xfrm>
          <a:prstGeom prst="roundRect">
            <a:avLst>
              <a:gd name="adj" fmla="val 4675"/>
            </a:avLst>
          </a:prstGeom>
          <a:noFill/>
          <a:ln w="57150">
            <a:solidFill>
              <a:srgbClr val="EF3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4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>
            <a:off x="3942506" y="1417082"/>
            <a:ext cx="4439494" cy="305966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endParaRPr lang="en-US" sz="2400" b="1" dirty="0">
              <a:solidFill>
                <a:srgbClr val="4B4B4B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5" name="TextBox 15"/>
          <p:cNvSpPr txBox="1">
            <a:spLocks noChangeArrowheads="1"/>
          </p:cNvSpPr>
          <p:nvPr/>
        </p:nvSpPr>
        <p:spPr bwMode="auto">
          <a:xfrm>
            <a:off x="3941814" y="1047750"/>
            <a:ext cx="2577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r>
              <a:rPr lang="en-US" dirty="0" err="1">
                <a:solidFill>
                  <a:srgbClr val="646464"/>
                </a:solidFill>
                <a:latin typeface="Crimson Text" panose="02000503000000000000" pitchFamily="2" charset="0"/>
              </a:rPr>
              <a:t>B+Tree</a:t>
            </a:r>
            <a:r>
              <a:rPr lang="en-US" dirty="0">
                <a:solidFill>
                  <a:srgbClr val="646464"/>
                </a:solidFill>
                <a:latin typeface="Crimson Text" panose="02000503000000000000" pitchFamily="2" charset="0"/>
              </a:rPr>
              <a:t> Leaf Node</a:t>
            </a:r>
          </a:p>
        </p:txBody>
      </p:sp>
      <p:grpSp>
        <p:nvGrpSpPr>
          <p:cNvPr id="23" name="TID_WORD LINES"/>
          <p:cNvGrpSpPr/>
          <p:nvPr/>
        </p:nvGrpSpPr>
        <p:grpSpPr>
          <a:xfrm>
            <a:off x="3081997" y="1417082"/>
            <a:ext cx="859818" cy="2220845"/>
            <a:chOff x="3081997" y="1874282"/>
            <a:chExt cx="859818" cy="2220845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3081997" y="3409638"/>
              <a:ext cx="859818" cy="685489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081997" y="1874282"/>
              <a:ext cx="859818" cy="1306756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NON-UNIQUE: VALUE LISTS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6311" y="1733238"/>
            <a:ext cx="2705686" cy="1219200"/>
            <a:chOff x="266114" y="1352550"/>
            <a:chExt cx="2705686" cy="1219200"/>
          </a:xfrm>
        </p:grpSpPr>
        <p:sp>
          <p:nvSpPr>
            <p:cNvPr id="5" name="Rectangle 4"/>
            <p:cNvSpPr/>
            <p:nvPr/>
          </p:nvSpPr>
          <p:spPr>
            <a:xfrm>
              <a:off x="1314157" y="13525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15461" y="18478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12852" y="18478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6114" y="23431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64809" y="23431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63504" y="23431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62200" y="23431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2" name="Straight Arrow Connector 13"/>
            <p:cNvCxnSpPr>
              <a:stCxn id="5" idx="2"/>
              <a:endCxn id="6" idx="0"/>
            </p:cNvCxnSpPr>
            <p:nvPr/>
          </p:nvCxnSpPr>
          <p:spPr>
            <a:xfrm rot="5400000">
              <a:off x="1136259" y="1365152"/>
              <a:ext cx="266700" cy="69869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3"/>
            <p:cNvCxnSpPr>
              <a:stCxn id="5" idx="2"/>
              <a:endCxn id="7" idx="0"/>
            </p:cNvCxnSpPr>
            <p:nvPr/>
          </p:nvCxnSpPr>
          <p:spPr>
            <a:xfrm rot="16200000" flipH="1">
              <a:off x="1834954" y="1365152"/>
              <a:ext cx="266700" cy="69869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2"/>
              <a:endCxn id="8" idx="0"/>
            </p:cNvCxnSpPr>
            <p:nvPr/>
          </p:nvCxnSpPr>
          <p:spPr>
            <a:xfrm rot="5400000">
              <a:off x="612238" y="2035127"/>
              <a:ext cx="266700" cy="3493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3"/>
            <p:cNvCxnSpPr>
              <a:stCxn id="6" idx="2"/>
              <a:endCxn id="9" idx="0"/>
            </p:cNvCxnSpPr>
            <p:nvPr/>
          </p:nvCxnSpPr>
          <p:spPr>
            <a:xfrm rot="16200000" flipH="1">
              <a:off x="961585" y="2035126"/>
              <a:ext cx="266700" cy="34934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3"/>
            <p:cNvCxnSpPr>
              <a:stCxn id="7" idx="2"/>
              <a:endCxn id="11" idx="0"/>
            </p:cNvCxnSpPr>
            <p:nvPr/>
          </p:nvCxnSpPr>
          <p:spPr>
            <a:xfrm rot="16200000" flipH="1">
              <a:off x="2358976" y="2035126"/>
              <a:ext cx="266700" cy="34934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3"/>
            <p:cNvCxnSpPr>
              <a:stCxn id="7" idx="2"/>
              <a:endCxn id="10" idx="0"/>
            </p:cNvCxnSpPr>
            <p:nvPr/>
          </p:nvCxnSpPr>
          <p:spPr>
            <a:xfrm rot="5400000">
              <a:off x="2009628" y="2035126"/>
              <a:ext cx="266700" cy="34934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211619" y="2947664"/>
            <a:ext cx="1730722" cy="1452887"/>
            <a:chOff x="2548841" y="4171950"/>
            <a:chExt cx="1514622" cy="1271477"/>
          </a:xfrm>
        </p:grpSpPr>
        <p:sp>
          <p:nvSpPr>
            <p:cNvPr id="55" name="TextBox 15"/>
            <p:cNvSpPr txBox="1">
              <a:spLocks noChangeArrowheads="1"/>
            </p:cNvSpPr>
            <p:nvPr/>
          </p:nvSpPr>
          <p:spPr bwMode="auto">
            <a:xfrm>
              <a:off x="2550795" y="4171950"/>
              <a:ext cx="10058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2000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Values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548841" y="4421027"/>
              <a:ext cx="1514622" cy="1022400"/>
              <a:chOff x="2577123" y="4050030"/>
              <a:chExt cx="1514622" cy="10224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2579077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083951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588825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577123" y="440558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81997" y="4405581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16200000">
                <a:off x="2638083" y="4761915"/>
                <a:ext cx="381000" cy="2400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spc="-150" dirty="0">
                    <a:solidFill>
                      <a:srgbClr val="44433F"/>
                    </a:solidFill>
                    <a:latin typeface="+mj-lt"/>
                  </a:rPr>
                  <a:t>• • •</a:t>
                </a: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4213852" y="1509275"/>
            <a:ext cx="3624592" cy="606506"/>
            <a:chOff x="2552748" y="2964360"/>
            <a:chExt cx="3172022" cy="530777"/>
          </a:xfrm>
        </p:grpSpPr>
        <p:grpSp>
          <p:nvGrpSpPr>
            <p:cNvPr id="35" name="Group 34"/>
            <p:cNvGrpSpPr/>
            <p:nvPr/>
          </p:nvGrpSpPr>
          <p:grpSpPr>
            <a:xfrm>
              <a:off x="3996869" y="2964360"/>
              <a:ext cx="1005840" cy="530777"/>
              <a:chOff x="2575560" y="3229693"/>
              <a:chExt cx="1005840" cy="530777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575560" y="348615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  <a:endParaRPr lang="en-US" sz="1600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31" name="TextBox 15"/>
              <p:cNvSpPr txBox="1">
                <a:spLocks noChangeArrowheads="1"/>
              </p:cNvSpPr>
              <p:nvPr/>
            </p:nvSpPr>
            <p:spPr bwMode="auto">
              <a:xfrm>
                <a:off x="2575560" y="3229693"/>
                <a:ext cx="10058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2000" dirty="0" err="1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Prev</a:t>
                </a:r>
                <a:endParaRPr lang="en-US" sz="2000" dirty="0">
                  <a:solidFill>
                    <a:srgbClr val="646464"/>
                  </a:solidFill>
                  <a:latin typeface="Crimson Text" panose="02000503000000000000" pitchFamily="2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718930" y="2964360"/>
              <a:ext cx="1005840" cy="530777"/>
              <a:chOff x="3667125" y="3229693"/>
              <a:chExt cx="1005840" cy="53077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667125" y="348615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  <a:endParaRPr lang="en-US" sz="1600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33" name="TextBox 15"/>
              <p:cNvSpPr txBox="1">
                <a:spLocks noChangeArrowheads="1"/>
              </p:cNvSpPr>
              <p:nvPr/>
            </p:nvSpPr>
            <p:spPr bwMode="auto">
              <a:xfrm>
                <a:off x="3667125" y="3229693"/>
                <a:ext cx="10058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2000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Next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552748" y="2964360"/>
              <a:ext cx="1005841" cy="530777"/>
              <a:chOff x="3667124" y="3229693"/>
              <a:chExt cx="1005841" cy="530777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3667124" y="348615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#</a:t>
                </a:r>
              </a:p>
            </p:txBody>
          </p:sp>
          <p:sp>
            <p:nvSpPr>
              <p:cNvPr id="66" name="TextBox 15"/>
              <p:cNvSpPr txBox="1">
                <a:spLocks noChangeArrowheads="1"/>
              </p:cNvSpPr>
              <p:nvPr/>
            </p:nvSpPr>
            <p:spPr bwMode="auto">
              <a:xfrm>
                <a:off x="3667125" y="3229693"/>
                <a:ext cx="10058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2000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Level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3274809" y="2964360"/>
              <a:ext cx="1005840" cy="530777"/>
              <a:chOff x="3667125" y="3229693"/>
              <a:chExt cx="1005840" cy="53077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667125" y="348615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#</a:t>
                </a:r>
              </a:p>
            </p:txBody>
          </p:sp>
          <p:sp>
            <p:nvSpPr>
              <p:cNvPr id="69" name="TextBox 15"/>
              <p:cNvSpPr txBox="1">
                <a:spLocks noChangeArrowheads="1"/>
              </p:cNvSpPr>
              <p:nvPr/>
            </p:nvSpPr>
            <p:spPr bwMode="auto">
              <a:xfrm>
                <a:off x="3667125" y="3229693"/>
                <a:ext cx="10058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2000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Slots</a:t>
                </a:r>
              </a:p>
            </p:txBody>
          </p:sp>
        </p:grpSp>
      </p:grpSp>
      <p:cxnSp>
        <p:nvCxnSpPr>
          <p:cNvPr id="74" name="Straight Arrow Connector 2"/>
          <p:cNvCxnSpPr>
            <a:cxnSpLocks noChangeShapeType="1"/>
            <a:stCxn id="112" idx="1"/>
            <a:endCxn id="57" idx="1"/>
          </p:cNvCxnSpPr>
          <p:nvPr/>
        </p:nvCxnSpPr>
        <p:spPr bwMode="auto">
          <a:xfrm rot="10800000" flipV="1">
            <a:off x="4213852" y="2674026"/>
            <a:ext cx="12700" cy="714981"/>
          </a:xfrm>
          <a:prstGeom prst="bentConnector3">
            <a:avLst>
              <a:gd name="adj1" fmla="val 2864346"/>
            </a:avLst>
          </a:prstGeom>
          <a:noFill/>
          <a:ln w="57150" algn="ctr">
            <a:solidFill>
              <a:srgbClr val="EF3E4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" name="Group 77"/>
          <p:cNvGrpSpPr/>
          <p:nvPr/>
        </p:nvGrpSpPr>
        <p:grpSpPr>
          <a:xfrm>
            <a:off x="4213852" y="2237055"/>
            <a:ext cx="3896802" cy="593701"/>
            <a:chOff x="2550795" y="3566176"/>
            <a:chExt cx="3410243" cy="519571"/>
          </a:xfrm>
        </p:grpSpPr>
        <p:sp>
          <p:nvSpPr>
            <p:cNvPr id="110" name="TextBox 15"/>
            <p:cNvSpPr txBox="1">
              <a:spLocks noChangeArrowheads="1"/>
            </p:cNvSpPr>
            <p:nvPr/>
          </p:nvSpPr>
          <p:spPr bwMode="auto">
            <a:xfrm>
              <a:off x="2550795" y="3566176"/>
              <a:ext cx="1313713" cy="2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0">
              <a:spAutoFit/>
            </a:bodyPr>
            <a:lstStyle>
              <a:defPPr>
                <a:defRPr lang="en-US"/>
              </a:defPPr>
              <a:lvl1pPr eaLnBrk="0" hangingPunct="0">
                <a:defRPr sz="2400" b="1" i="1">
                  <a:solidFill>
                    <a:schemeClr val="tx1">
                      <a:lumMod val="50000"/>
                      <a:lumOff val="50000"/>
                    </a:schemeClr>
                  </a:solidFill>
                  <a:ea typeface="ＭＳ Ｐゴシック" charset="-128"/>
                </a:defRPr>
              </a:lvl1pPr>
            </a:lstStyle>
            <a:p>
              <a:r>
                <a:rPr lang="en-US" sz="2000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Sorted Keys</a:t>
              </a: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2550795" y="3811427"/>
              <a:ext cx="3410243" cy="274320"/>
              <a:chOff x="2579077" y="4050030"/>
              <a:chExt cx="3410243" cy="274320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2579077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K1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083951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K2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588825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K3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093699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K4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598573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K5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5103447" y="4067175"/>
                <a:ext cx="381000" cy="2400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spc="-150" dirty="0">
                    <a:solidFill>
                      <a:srgbClr val="44433F"/>
                    </a:solidFill>
                    <a:latin typeface="+mj-lt"/>
                  </a:rPr>
                  <a:t>• • •</a:t>
                </a: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5486400" y="405003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Kn</a:t>
                </a:r>
                <a:endPara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708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Clustered Indexes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table is stored in the sort order specified by the primary key.</a:t>
            </a:r>
          </a:p>
          <a:p>
            <a:pPr marL="342900" lvl="1"/>
            <a:r>
              <a:rPr lang="en-US" dirty="0"/>
              <a:t>Can be either heap- or index-organized storage.</a:t>
            </a:r>
          </a:p>
          <a:p>
            <a:endParaRPr lang="en-US" sz="1200" dirty="0"/>
          </a:p>
          <a:p>
            <a:r>
              <a:rPr lang="en-US" dirty="0"/>
              <a:t>Some DBMSs always use a clustered index.</a:t>
            </a:r>
          </a:p>
          <a:p>
            <a:pPr marL="342900" lvl="1"/>
            <a:r>
              <a:rPr lang="en-US" dirty="0"/>
              <a:t>If a table does not contain a primary key, the DBMS will automatically make a hidden primary key.</a:t>
            </a:r>
          </a:p>
          <a:p>
            <a:endParaRPr lang="en-US" sz="1200" dirty="0"/>
          </a:p>
          <a:p>
            <a:r>
              <a:rPr lang="en-US" dirty="0"/>
              <a:t>Other DBMSs cannot use them at all.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FD605207-DD44-9400-6147-B5CBD7FBA0A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72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6C3E5C-EB03-488B-ABD3-C80F9027D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Scan Page Sorting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FAEF4-ADCA-4A1C-93C0-2A2B129B2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Retrieving tuples in the order they appear in a is generally inefficient due to redundant reads.</a:t>
            </a:r>
          </a:p>
          <a:p>
            <a:endParaRPr lang="en-US" sz="1200" dirty="0"/>
          </a:p>
          <a:p>
            <a:r>
              <a:rPr lang="en-US" dirty="0"/>
              <a:t>A better approach is to find all the tuples that the query needs and then sort them based on their page ID.</a:t>
            </a:r>
          </a:p>
          <a:p>
            <a:r>
              <a:rPr lang="en-US" dirty="0"/>
              <a:t>The DBMS retrieves each page once.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2ED5FF3-E87D-4A57-8FC1-7DA98CFAFCFD}"/>
              </a:ext>
            </a:extLst>
          </p:cNvPr>
          <p:cNvGrpSpPr/>
          <p:nvPr/>
        </p:nvGrpSpPr>
        <p:grpSpPr>
          <a:xfrm>
            <a:off x="6286389" y="1047750"/>
            <a:ext cx="1600422" cy="752568"/>
            <a:chOff x="1771539" y="1885950"/>
            <a:chExt cx="1600422" cy="752568"/>
          </a:xfrm>
        </p:grpSpPr>
        <p:sp>
          <p:nvSpPr>
            <p:cNvPr id="149" name="Isosceles Triangle 148">
              <a:extLst>
                <a:ext uri="{FF2B5EF4-FFF2-40B4-BE49-F238E27FC236}">
                  <a16:creationId xmlns:a16="http://schemas.microsoft.com/office/drawing/2014/main" id="{989EACE5-FE21-4342-BB32-548681F5275A}"/>
                </a:ext>
              </a:extLst>
            </p:cNvPr>
            <p:cNvSpPr/>
            <p:nvPr/>
          </p:nvSpPr>
          <p:spPr bwMode="auto">
            <a:xfrm>
              <a:off x="1771650" y="1885950"/>
              <a:ext cx="1600200" cy="62865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latin typeface="Times New Roman" pitchFamily="-112" charset="0"/>
              </a:endParaRPr>
            </a:p>
          </p:txBody>
        </p:sp>
        <p:grpSp>
          <p:nvGrpSpPr>
            <p:cNvPr id="150" name="Group 4">
              <a:extLst>
                <a:ext uri="{FF2B5EF4-FFF2-40B4-BE49-F238E27FC236}">
                  <a16:creationId xmlns:a16="http://schemas.microsoft.com/office/drawing/2014/main" id="{3B87D252-B4FF-4409-AAD5-B38B53516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1539" y="2524188"/>
              <a:ext cx="342947" cy="114330"/>
              <a:chOff x="609600" y="3827324"/>
              <a:chExt cx="457200" cy="152400"/>
            </a:xfrm>
          </p:grpSpPr>
          <p:sp>
            <p:nvSpPr>
              <p:cNvPr id="163" name="Rectangle 3">
                <a:extLst>
                  <a:ext uri="{FF2B5EF4-FFF2-40B4-BE49-F238E27FC236}">
                    <a16:creationId xmlns:a16="http://schemas.microsoft.com/office/drawing/2014/main" id="{62BD5DD5-0BED-4D8E-991D-98B26EBD3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4" name="Rectangle 12">
                <a:extLst>
                  <a:ext uri="{FF2B5EF4-FFF2-40B4-BE49-F238E27FC236}">
                    <a16:creationId xmlns:a16="http://schemas.microsoft.com/office/drawing/2014/main" id="{F48BB7B4-F8F3-4555-A635-0DDAF79B4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5" name="Rectangle 13">
                <a:extLst>
                  <a:ext uri="{FF2B5EF4-FFF2-40B4-BE49-F238E27FC236}">
                    <a16:creationId xmlns:a16="http://schemas.microsoft.com/office/drawing/2014/main" id="{C9DA9C91-0199-462C-97D4-22A9E711D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51" name="Group 15">
              <a:extLst>
                <a:ext uri="{FF2B5EF4-FFF2-40B4-BE49-F238E27FC236}">
                  <a16:creationId xmlns:a16="http://schemas.microsoft.com/office/drawing/2014/main" id="{985DF304-858F-413D-8269-C72C1C367A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0697" y="2524188"/>
              <a:ext cx="342947" cy="114330"/>
              <a:chOff x="609600" y="3827324"/>
              <a:chExt cx="457200" cy="152400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FCF71A2F-A2A9-4644-B22E-94C34AA96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9B5AB385-DE81-45E2-9F71-F2C3520A0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478C315F-6FC3-4183-BD4A-EB166ACBCD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52" name="Group 19">
              <a:extLst>
                <a:ext uri="{FF2B5EF4-FFF2-40B4-BE49-F238E27FC236}">
                  <a16:creationId xmlns:a16="http://schemas.microsoft.com/office/drawing/2014/main" id="{CCF856C6-9097-4A75-B8D7-8BD39F30DF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9855" y="2524188"/>
              <a:ext cx="342947" cy="114330"/>
              <a:chOff x="609600" y="3827324"/>
              <a:chExt cx="457200" cy="152400"/>
            </a:xfrm>
          </p:grpSpPr>
          <p:sp>
            <p:nvSpPr>
              <p:cNvPr id="157" name="Rectangle 20">
                <a:extLst>
                  <a:ext uri="{FF2B5EF4-FFF2-40B4-BE49-F238E27FC236}">
                    <a16:creationId xmlns:a16="http://schemas.microsoft.com/office/drawing/2014/main" id="{CA8FAC6F-4B06-4B77-A369-046001060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8" name="Rectangle 21">
                <a:extLst>
                  <a:ext uri="{FF2B5EF4-FFF2-40B4-BE49-F238E27FC236}">
                    <a16:creationId xmlns:a16="http://schemas.microsoft.com/office/drawing/2014/main" id="{528DAA9C-402A-418E-B863-31FA0FB91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9" name="Rectangle 22">
                <a:extLst>
                  <a:ext uri="{FF2B5EF4-FFF2-40B4-BE49-F238E27FC236}">
                    <a16:creationId xmlns:a16="http://schemas.microsoft.com/office/drawing/2014/main" id="{F48388A1-CB4C-4501-9B5C-5DB080C5F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53" name="Group 23">
              <a:extLst>
                <a:ext uri="{FF2B5EF4-FFF2-40B4-BE49-F238E27FC236}">
                  <a16:creationId xmlns:a16="http://schemas.microsoft.com/office/drawing/2014/main" id="{6404101F-9780-47E2-B7D2-A661A6A3C4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9014" y="2524188"/>
              <a:ext cx="342947" cy="114330"/>
              <a:chOff x="609600" y="3827324"/>
              <a:chExt cx="457200" cy="152400"/>
            </a:xfrm>
          </p:grpSpPr>
          <p:sp>
            <p:nvSpPr>
              <p:cNvPr id="154" name="Rectangle 24">
                <a:extLst>
                  <a:ext uri="{FF2B5EF4-FFF2-40B4-BE49-F238E27FC236}">
                    <a16:creationId xmlns:a16="http://schemas.microsoft.com/office/drawing/2014/main" id="{B1D4438E-4A36-4044-B2E3-F7F176C8C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5" name="Rectangle 25">
                <a:extLst>
                  <a:ext uri="{FF2B5EF4-FFF2-40B4-BE49-F238E27FC236}">
                    <a16:creationId xmlns:a16="http://schemas.microsoft.com/office/drawing/2014/main" id="{03A60A6C-25E7-4932-BCAA-7868D1A3E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6" name="Rectangle 26">
                <a:extLst>
                  <a:ext uri="{FF2B5EF4-FFF2-40B4-BE49-F238E27FC236}">
                    <a16:creationId xmlns:a16="http://schemas.microsoft.com/office/drawing/2014/main" id="{4B108873-4589-421E-B822-11E9DAC56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19E86197-93A3-4EAB-BA4D-D51FB9A02440}"/>
              </a:ext>
            </a:extLst>
          </p:cNvPr>
          <p:cNvCxnSpPr/>
          <p:nvPr/>
        </p:nvCxnSpPr>
        <p:spPr>
          <a:xfrm>
            <a:off x="5257800" y="2075514"/>
            <a:ext cx="3657600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6">
            <a:extLst>
              <a:ext uri="{FF2B5EF4-FFF2-40B4-BE49-F238E27FC236}">
                <a16:creationId xmlns:a16="http://schemas.microsoft.com/office/drawing/2014/main" id="{99E536F1-3A69-431B-96D5-B1A3F2B5DE5D}"/>
              </a:ext>
            </a:extLst>
          </p:cNvPr>
          <p:cNvCxnSpPr>
            <a:cxnSpLocks/>
            <a:stCxn id="163" idx="2"/>
            <a:endCxn id="191" idx="0"/>
          </p:cNvCxnSpPr>
          <p:nvPr/>
        </p:nvCxnSpPr>
        <p:spPr bwMode="auto">
          <a:xfrm rot="16200000" flipH="1">
            <a:off x="6204938" y="1938926"/>
            <a:ext cx="550391" cy="27317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1109A28-8D98-4499-B4E4-72B2009D7E48}"/>
              </a:ext>
            </a:extLst>
          </p:cNvPr>
          <p:cNvGrpSpPr/>
          <p:nvPr/>
        </p:nvGrpSpPr>
        <p:grpSpPr>
          <a:xfrm>
            <a:off x="5257916" y="2350709"/>
            <a:ext cx="3657368" cy="457200"/>
            <a:chOff x="5105516" y="2643603"/>
            <a:chExt cx="3657368" cy="457200"/>
          </a:xfrm>
          <a:solidFill>
            <a:srgbClr val="84BCDA"/>
          </a:solidFill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BAD4DD5E-0E27-44CC-8EE4-47985E68D1FA}"/>
                </a:ext>
              </a:extLst>
            </p:cNvPr>
            <p:cNvGrpSpPr/>
            <p:nvPr/>
          </p:nvGrpSpPr>
          <p:grpSpPr>
            <a:xfrm>
              <a:off x="5105516" y="2643603"/>
              <a:ext cx="838084" cy="457200"/>
              <a:chOff x="2585831" y="4219980"/>
              <a:chExt cx="457200" cy="457200"/>
            </a:xfrm>
            <a:grpFill/>
          </p:grpSpPr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7EC73595-BDC6-49B2-8CAD-63082D069DC3}"/>
                  </a:ext>
                </a:extLst>
              </p:cNvPr>
              <p:cNvGrpSpPr/>
              <p:nvPr/>
            </p:nvGrpSpPr>
            <p:grpSpPr>
              <a:xfrm>
                <a:off x="2585831" y="4219980"/>
                <a:ext cx="457200" cy="91440"/>
                <a:chOff x="3352800" y="3851910"/>
                <a:chExt cx="457200" cy="91440"/>
              </a:xfrm>
              <a:grpFill/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1E43F9BB-DAA1-433A-B7AE-E4F24D204E66}"/>
                    </a:ext>
                  </a:extLst>
                </p:cNvPr>
                <p:cNvSpPr/>
                <p:nvPr/>
              </p:nvSpPr>
              <p:spPr>
                <a:xfrm>
                  <a:off x="335280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2CD0DB03-D0AD-40B8-A22F-829A09A96BDB}"/>
                    </a:ext>
                  </a:extLst>
                </p:cNvPr>
                <p:cNvSpPr/>
                <p:nvPr/>
              </p:nvSpPr>
              <p:spPr>
                <a:xfrm>
                  <a:off x="344424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AA07CDD4-8F5D-49D5-BAFE-3CCCAD3413E3}"/>
                    </a:ext>
                  </a:extLst>
                </p:cNvPr>
                <p:cNvSpPr/>
                <p:nvPr/>
              </p:nvSpPr>
              <p:spPr>
                <a:xfrm>
                  <a:off x="353568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26009376-0F70-4035-B3F2-E77EC7936DF8}"/>
                    </a:ext>
                  </a:extLst>
                </p:cNvPr>
                <p:cNvSpPr/>
                <p:nvPr/>
              </p:nvSpPr>
              <p:spPr>
                <a:xfrm>
                  <a:off x="362712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85A23837-DA13-47E2-95D7-D838BE8BB1F3}"/>
                    </a:ext>
                  </a:extLst>
                </p:cNvPr>
                <p:cNvSpPr/>
                <p:nvPr/>
              </p:nvSpPr>
              <p:spPr>
                <a:xfrm>
                  <a:off x="371856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8BEFA2F2-5D26-4EAF-8A29-3B948E483D52}"/>
                  </a:ext>
                </a:extLst>
              </p:cNvPr>
              <p:cNvSpPr/>
              <p:nvPr/>
            </p:nvSpPr>
            <p:spPr>
              <a:xfrm>
                <a:off x="2585831" y="4219980"/>
                <a:ext cx="457200" cy="457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101</a:t>
                </a: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41034770-8FB5-4F64-9DCA-CFE7555BEB24}"/>
                </a:ext>
              </a:extLst>
            </p:cNvPr>
            <p:cNvGrpSpPr/>
            <p:nvPr/>
          </p:nvGrpSpPr>
          <p:grpSpPr>
            <a:xfrm>
              <a:off x="6045277" y="2643603"/>
              <a:ext cx="838084" cy="457200"/>
              <a:chOff x="3304484" y="4208458"/>
              <a:chExt cx="457200" cy="457200"/>
            </a:xfrm>
            <a:grpFill/>
          </p:grpSpPr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47E0C326-5299-452A-B8B5-5343664A536E}"/>
                  </a:ext>
                </a:extLst>
              </p:cNvPr>
              <p:cNvGrpSpPr/>
              <p:nvPr/>
            </p:nvGrpSpPr>
            <p:grpSpPr>
              <a:xfrm>
                <a:off x="3304484" y="4208458"/>
                <a:ext cx="457200" cy="91440"/>
                <a:chOff x="3352800" y="3851910"/>
                <a:chExt cx="457200" cy="91440"/>
              </a:xfrm>
              <a:grpFill/>
            </p:grpSpPr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0089D210-3BD3-432C-BFF0-1C8441F22222}"/>
                    </a:ext>
                  </a:extLst>
                </p:cNvPr>
                <p:cNvSpPr/>
                <p:nvPr/>
              </p:nvSpPr>
              <p:spPr>
                <a:xfrm>
                  <a:off x="335280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EC5E041F-C330-419A-993A-3CFEC40FD0D5}"/>
                    </a:ext>
                  </a:extLst>
                </p:cNvPr>
                <p:cNvSpPr/>
                <p:nvPr/>
              </p:nvSpPr>
              <p:spPr>
                <a:xfrm>
                  <a:off x="344424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AB93AD16-F032-4F2C-AB5A-28DB77EBB35C}"/>
                    </a:ext>
                  </a:extLst>
                </p:cNvPr>
                <p:cNvSpPr/>
                <p:nvPr/>
              </p:nvSpPr>
              <p:spPr>
                <a:xfrm>
                  <a:off x="353568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352BA4D5-85E4-4792-8E7A-969AF38459C9}"/>
                    </a:ext>
                  </a:extLst>
                </p:cNvPr>
                <p:cNvSpPr/>
                <p:nvPr/>
              </p:nvSpPr>
              <p:spPr>
                <a:xfrm>
                  <a:off x="362712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B6654373-F302-46D9-BBEF-CD2E3512E38A}"/>
                    </a:ext>
                  </a:extLst>
                </p:cNvPr>
                <p:cNvSpPr/>
                <p:nvPr/>
              </p:nvSpPr>
              <p:spPr>
                <a:xfrm>
                  <a:off x="371856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00195873-C6DB-4DE0-A9C6-FC5167D9794D}"/>
                  </a:ext>
                </a:extLst>
              </p:cNvPr>
              <p:cNvSpPr/>
              <p:nvPr/>
            </p:nvSpPr>
            <p:spPr>
              <a:xfrm>
                <a:off x="3304484" y="4208458"/>
                <a:ext cx="457200" cy="457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102</a:t>
                </a:r>
              </a:p>
            </p:txBody>
          </p: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03485D63-1796-4D3B-9201-DF660A0BDB35}"/>
                </a:ext>
              </a:extLst>
            </p:cNvPr>
            <p:cNvGrpSpPr/>
            <p:nvPr/>
          </p:nvGrpSpPr>
          <p:grpSpPr>
            <a:xfrm>
              <a:off x="6985038" y="2643603"/>
              <a:ext cx="838084" cy="457200"/>
              <a:chOff x="5364113" y="4200463"/>
              <a:chExt cx="457200" cy="457200"/>
            </a:xfrm>
            <a:grpFill/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4857A0F-B52D-435A-A70E-3FE7878C9DEA}"/>
                  </a:ext>
                </a:extLst>
              </p:cNvPr>
              <p:cNvGrpSpPr/>
              <p:nvPr/>
            </p:nvGrpSpPr>
            <p:grpSpPr>
              <a:xfrm>
                <a:off x="5364113" y="4200463"/>
                <a:ext cx="457200" cy="91440"/>
                <a:chOff x="3352800" y="3851910"/>
                <a:chExt cx="457200" cy="91440"/>
              </a:xfrm>
              <a:grpFill/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BE3EB445-9CA9-40C6-A05A-48D9C197BB65}"/>
                    </a:ext>
                  </a:extLst>
                </p:cNvPr>
                <p:cNvSpPr/>
                <p:nvPr/>
              </p:nvSpPr>
              <p:spPr>
                <a:xfrm>
                  <a:off x="335280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650D4444-E858-46EE-A45D-E0EC3EBB862C}"/>
                    </a:ext>
                  </a:extLst>
                </p:cNvPr>
                <p:cNvSpPr/>
                <p:nvPr/>
              </p:nvSpPr>
              <p:spPr>
                <a:xfrm>
                  <a:off x="344424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F530D2D3-B6EA-4A4C-BD1C-92FEDCF2BD06}"/>
                    </a:ext>
                  </a:extLst>
                </p:cNvPr>
                <p:cNvSpPr/>
                <p:nvPr/>
              </p:nvSpPr>
              <p:spPr>
                <a:xfrm>
                  <a:off x="353568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9F48C938-34A5-4354-9316-385F4AECAA69}"/>
                    </a:ext>
                  </a:extLst>
                </p:cNvPr>
                <p:cNvSpPr/>
                <p:nvPr/>
              </p:nvSpPr>
              <p:spPr>
                <a:xfrm>
                  <a:off x="362712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EB644E5D-FDED-4D05-85E1-CB41604D5129}"/>
                    </a:ext>
                  </a:extLst>
                </p:cNvPr>
                <p:cNvSpPr/>
                <p:nvPr/>
              </p:nvSpPr>
              <p:spPr>
                <a:xfrm>
                  <a:off x="371856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92C1D8B-2432-42F7-BDC7-DBEDC8C5E493}"/>
                  </a:ext>
                </a:extLst>
              </p:cNvPr>
              <p:cNvSpPr/>
              <p:nvPr/>
            </p:nvSpPr>
            <p:spPr>
              <a:xfrm>
                <a:off x="5364113" y="4200463"/>
                <a:ext cx="457200" cy="457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103</a:t>
                </a: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93786AD-9473-4822-946A-05F10DD676FB}"/>
                </a:ext>
              </a:extLst>
            </p:cNvPr>
            <p:cNvGrpSpPr/>
            <p:nvPr/>
          </p:nvGrpSpPr>
          <p:grpSpPr>
            <a:xfrm>
              <a:off x="7924800" y="2643603"/>
              <a:ext cx="838084" cy="457200"/>
              <a:chOff x="6082766" y="4188941"/>
              <a:chExt cx="457200" cy="457200"/>
            </a:xfrm>
            <a:grpFill/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2E14FEB2-35DD-431A-92BF-4B118393C1EF}"/>
                  </a:ext>
                </a:extLst>
              </p:cNvPr>
              <p:cNvGrpSpPr/>
              <p:nvPr/>
            </p:nvGrpSpPr>
            <p:grpSpPr>
              <a:xfrm>
                <a:off x="6082766" y="4188941"/>
                <a:ext cx="457200" cy="91440"/>
                <a:chOff x="3352800" y="3851910"/>
                <a:chExt cx="457200" cy="91440"/>
              </a:xfrm>
              <a:grpFill/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ED5BC428-8D23-40CE-AE08-9241111291A9}"/>
                    </a:ext>
                  </a:extLst>
                </p:cNvPr>
                <p:cNvSpPr/>
                <p:nvPr/>
              </p:nvSpPr>
              <p:spPr>
                <a:xfrm>
                  <a:off x="335280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47D3EB3A-7A52-4107-B82C-1CBF3EE1B2DA}"/>
                    </a:ext>
                  </a:extLst>
                </p:cNvPr>
                <p:cNvSpPr/>
                <p:nvPr/>
              </p:nvSpPr>
              <p:spPr>
                <a:xfrm>
                  <a:off x="344424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8198C366-80C8-4181-A029-E31F153C0E07}"/>
                    </a:ext>
                  </a:extLst>
                </p:cNvPr>
                <p:cNvSpPr/>
                <p:nvPr/>
              </p:nvSpPr>
              <p:spPr>
                <a:xfrm>
                  <a:off x="353568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15331647-B101-4C35-BFDB-0766E2F62FFF}"/>
                    </a:ext>
                  </a:extLst>
                </p:cNvPr>
                <p:cNvSpPr/>
                <p:nvPr/>
              </p:nvSpPr>
              <p:spPr>
                <a:xfrm>
                  <a:off x="362712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996EC8EC-D9F0-4257-BAB4-83B58F8B2025}"/>
                    </a:ext>
                  </a:extLst>
                </p:cNvPr>
                <p:cNvSpPr/>
                <p:nvPr/>
              </p:nvSpPr>
              <p:spPr>
                <a:xfrm>
                  <a:off x="3718560" y="3851910"/>
                  <a:ext cx="91440" cy="91440"/>
                </a:xfrm>
                <a:prstGeom prst="rect">
                  <a:avLst/>
                </a:prstGeom>
                <a:grpFill/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7D9AED9D-75FC-450B-A105-671BC6FD178B}"/>
                  </a:ext>
                </a:extLst>
              </p:cNvPr>
              <p:cNvSpPr/>
              <p:nvPr/>
            </p:nvSpPr>
            <p:spPr>
              <a:xfrm>
                <a:off x="6082766" y="4188941"/>
                <a:ext cx="457200" cy="457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104</a:t>
                </a:r>
              </a:p>
            </p:txBody>
          </p:sp>
        </p:grpSp>
      </p:grpSp>
      <p:cxnSp>
        <p:nvCxnSpPr>
          <p:cNvPr id="201" name="Straight Arrow Connector 6">
            <a:extLst>
              <a:ext uri="{FF2B5EF4-FFF2-40B4-BE49-F238E27FC236}">
                <a16:creationId xmlns:a16="http://schemas.microsoft.com/office/drawing/2014/main" id="{9E42F2E1-FE34-4824-9935-146485C71F88}"/>
              </a:ext>
            </a:extLst>
          </p:cNvPr>
          <p:cNvCxnSpPr>
            <a:cxnSpLocks/>
            <a:stCxn id="164" idx="2"/>
            <a:endCxn id="183" idx="0"/>
          </p:cNvCxnSpPr>
          <p:nvPr/>
        </p:nvCxnSpPr>
        <p:spPr bwMode="auto">
          <a:xfrm rot="16200000" flipH="1">
            <a:off x="6648168" y="1610012"/>
            <a:ext cx="550391" cy="9310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202" name="Straight Arrow Connector 6">
            <a:extLst>
              <a:ext uri="{FF2B5EF4-FFF2-40B4-BE49-F238E27FC236}">
                <a16:creationId xmlns:a16="http://schemas.microsoft.com/office/drawing/2014/main" id="{B1E37FC9-2B51-463D-941E-63A21E3EC50B}"/>
              </a:ext>
            </a:extLst>
          </p:cNvPr>
          <p:cNvCxnSpPr>
            <a:cxnSpLocks/>
            <a:stCxn id="165" idx="2"/>
            <a:endCxn id="179" idx="0"/>
          </p:cNvCxnSpPr>
          <p:nvPr/>
        </p:nvCxnSpPr>
        <p:spPr bwMode="auto">
          <a:xfrm rot="16200000" flipH="1">
            <a:off x="7426632" y="945864"/>
            <a:ext cx="550391" cy="22592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203" name="Straight Arrow Connector 6">
            <a:extLst>
              <a:ext uri="{FF2B5EF4-FFF2-40B4-BE49-F238E27FC236}">
                <a16:creationId xmlns:a16="http://schemas.microsoft.com/office/drawing/2014/main" id="{73998DD6-3AA3-4A5C-B492-656DE6355BF7}"/>
              </a:ext>
            </a:extLst>
          </p:cNvPr>
          <p:cNvCxnSpPr>
            <a:cxnSpLocks/>
            <a:stCxn id="162" idx="2"/>
            <a:endCxn id="186" idx="0"/>
          </p:cNvCxnSpPr>
          <p:nvPr/>
        </p:nvCxnSpPr>
        <p:spPr bwMode="auto">
          <a:xfrm rot="16200000" flipH="1">
            <a:off x="7166330" y="1625324"/>
            <a:ext cx="550391" cy="90037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204" name="Straight Arrow Connector 6">
            <a:extLst>
              <a:ext uri="{FF2B5EF4-FFF2-40B4-BE49-F238E27FC236}">
                <a16:creationId xmlns:a16="http://schemas.microsoft.com/office/drawing/2014/main" id="{10439C8D-251B-4F3E-9EC6-31659A95FE06}"/>
              </a:ext>
            </a:extLst>
          </p:cNvPr>
          <p:cNvCxnSpPr>
            <a:cxnSpLocks/>
            <a:stCxn id="161" idx="2"/>
            <a:endCxn id="196" idx="0"/>
          </p:cNvCxnSpPr>
          <p:nvPr/>
        </p:nvCxnSpPr>
        <p:spPr bwMode="auto">
          <a:xfrm rot="5400000">
            <a:off x="5834178" y="1307865"/>
            <a:ext cx="550391" cy="153529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205" name="Straight Arrow Connector 6">
            <a:extLst>
              <a:ext uri="{FF2B5EF4-FFF2-40B4-BE49-F238E27FC236}">
                <a16:creationId xmlns:a16="http://schemas.microsoft.com/office/drawing/2014/main" id="{65C10CDE-4DFF-4256-99B5-3867313C1992}"/>
              </a:ext>
            </a:extLst>
          </p:cNvPr>
          <p:cNvCxnSpPr>
            <a:cxnSpLocks/>
            <a:stCxn id="160" idx="2"/>
            <a:endCxn id="177" idx="0"/>
          </p:cNvCxnSpPr>
          <p:nvPr/>
        </p:nvCxnSpPr>
        <p:spPr bwMode="auto">
          <a:xfrm rot="16200000" flipH="1">
            <a:off x="7354279" y="1208744"/>
            <a:ext cx="550391" cy="173353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206" name="Straight Arrow Connector 6">
            <a:extLst>
              <a:ext uri="{FF2B5EF4-FFF2-40B4-BE49-F238E27FC236}">
                <a16:creationId xmlns:a16="http://schemas.microsoft.com/office/drawing/2014/main" id="{A20937DA-302F-4F72-A3E2-0495CDEAD361}"/>
              </a:ext>
            </a:extLst>
          </p:cNvPr>
          <p:cNvCxnSpPr>
            <a:cxnSpLocks/>
            <a:stCxn id="156" idx="2"/>
            <a:endCxn id="182" idx="0"/>
          </p:cNvCxnSpPr>
          <p:nvPr/>
        </p:nvCxnSpPr>
        <p:spPr bwMode="auto">
          <a:xfrm rot="5400000">
            <a:off x="7250255" y="1771310"/>
            <a:ext cx="550391" cy="60840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207" name="Straight Arrow Connector 6">
            <a:extLst>
              <a:ext uri="{FF2B5EF4-FFF2-40B4-BE49-F238E27FC236}">
                <a16:creationId xmlns:a16="http://schemas.microsoft.com/office/drawing/2014/main" id="{A26641F3-CDD5-4F97-9E5F-AD5E80019DE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6974642" y="1610013"/>
            <a:ext cx="550391" cy="93100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208" name="Straight Arrow Connector 6">
            <a:extLst>
              <a:ext uri="{FF2B5EF4-FFF2-40B4-BE49-F238E27FC236}">
                <a16:creationId xmlns:a16="http://schemas.microsoft.com/office/drawing/2014/main" id="{ABFC3A8C-ACF4-48D7-83ED-9308B67EC210}"/>
              </a:ext>
            </a:extLst>
          </p:cNvPr>
          <p:cNvCxnSpPr>
            <a:cxnSpLocks/>
            <a:stCxn id="154" idx="2"/>
            <a:endCxn id="184" idx="0"/>
          </p:cNvCxnSpPr>
          <p:nvPr/>
        </p:nvCxnSpPr>
        <p:spPr bwMode="auto">
          <a:xfrm rot="5400000">
            <a:off x="7303557" y="2053243"/>
            <a:ext cx="550391" cy="4454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209" name="Straight Arrow Connector 6">
            <a:extLst>
              <a:ext uri="{FF2B5EF4-FFF2-40B4-BE49-F238E27FC236}">
                <a16:creationId xmlns:a16="http://schemas.microsoft.com/office/drawing/2014/main" id="{C578FE83-CEC4-4D8B-A033-8FDE3F11CFFF}"/>
              </a:ext>
            </a:extLst>
          </p:cNvPr>
          <p:cNvCxnSpPr>
            <a:cxnSpLocks/>
            <a:stCxn id="159" idx="2"/>
            <a:endCxn id="175" idx="0"/>
          </p:cNvCxnSpPr>
          <p:nvPr/>
        </p:nvCxnSpPr>
        <p:spPr bwMode="auto">
          <a:xfrm rot="16200000" flipH="1">
            <a:off x="7510556" y="1700255"/>
            <a:ext cx="550391" cy="75051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210" name="Straight Arrow Connector 6">
            <a:extLst>
              <a:ext uri="{FF2B5EF4-FFF2-40B4-BE49-F238E27FC236}">
                <a16:creationId xmlns:a16="http://schemas.microsoft.com/office/drawing/2014/main" id="{A6A9D3E2-04FE-47A3-9662-2F54BB2E5CD0}"/>
              </a:ext>
            </a:extLst>
          </p:cNvPr>
          <p:cNvCxnSpPr>
            <a:cxnSpLocks/>
            <a:stCxn id="158" idx="2"/>
            <a:endCxn id="198" idx="0"/>
          </p:cNvCxnSpPr>
          <p:nvPr/>
        </p:nvCxnSpPr>
        <p:spPr bwMode="auto">
          <a:xfrm rot="5400000">
            <a:off x="6211374" y="1265903"/>
            <a:ext cx="550391" cy="161922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211" name="Straight Arrow Connector 6">
            <a:extLst>
              <a:ext uri="{FF2B5EF4-FFF2-40B4-BE49-F238E27FC236}">
                <a16:creationId xmlns:a16="http://schemas.microsoft.com/office/drawing/2014/main" id="{63E5446E-3D5F-4573-B1A4-1FE6F1204E0E}"/>
              </a:ext>
            </a:extLst>
          </p:cNvPr>
          <p:cNvCxnSpPr>
            <a:cxnSpLocks/>
            <a:stCxn id="157" idx="2"/>
            <a:endCxn id="189" idx="0"/>
          </p:cNvCxnSpPr>
          <p:nvPr/>
        </p:nvCxnSpPr>
        <p:spPr bwMode="auto">
          <a:xfrm rot="5400000">
            <a:off x="6456480" y="1625325"/>
            <a:ext cx="550391" cy="90037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1BDBD1C4-7376-472E-9347-2F561E524C0A}"/>
              </a:ext>
            </a:extLst>
          </p:cNvPr>
          <p:cNvSpPr txBox="1"/>
          <p:nvPr/>
        </p:nvSpPr>
        <p:spPr>
          <a:xfrm>
            <a:off x="5928797" y="2876550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102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275180FC-3539-4B11-929F-D66316143252}"/>
              </a:ext>
            </a:extLst>
          </p:cNvPr>
          <p:cNvSpPr txBox="1"/>
          <p:nvPr/>
        </p:nvSpPr>
        <p:spPr>
          <a:xfrm>
            <a:off x="5928797" y="3049732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103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B21E8BB1-56BD-4E41-87B0-0A6903E985C0}"/>
              </a:ext>
            </a:extLst>
          </p:cNvPr>
          <p:cNvSpPr txBox="1"/>
          <p:nvPr/>
        </p:nvSpPr>
        <p:spPr>
          <a:xfrm>
            <a:off x="5928797" y="3569278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102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21E2F1A8-78EE-449E-9E0F-EB4E4F46EC3A}"/>
              </a:ext>
            </a:extLst>
          </p:cNvPr>
          <p:cNvSpPr txBox="1"/>
          <p:nvPr/>
        </p:nvSpPr>
        <p:spPr>
          <a:xfrm>
            <a:off x="5928797" y="3396096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104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A781B63B-9D8E-4474-9E15-EEF4ED4E2E2C}"/>
              </a:ext>
            </a:extLst>
          </p:cNvPr>
          <p:cNvSpPr txBox="1"/>
          <p:nvPr/>
        </p:nvSpPr>
        <p:spPr>
          <a:xfrm>
            <a:off x="5928797" y="3222914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104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EB937C44-4F5E-4370-BC06-22271E79A7BF}"/>
              </a:ext>
            </a:extLst>
          </p:cNvPr>
          <p:cNvSpPr txBox="1"/>
          <p:nvPr/>
        </p:nvSpPr>
        <p:spPr>
          <a:xfrm>
            <a:off x="5928797" y="3742460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103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28A4081C-C2BC-4355-8971-8DC9EBB7E00F}"/>
              </a:ext>
            </a:extLst>
          </p:cNvPr>
          <p:cNvSpPr txBox="1"/>
          <p:nvPr/>
        </p:nvSpPr>
        <p:spPr>
          <a:xfrm>
            <a:off x="5928797" y="3915642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102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404AE21E-F799-4FE2-8659-2A74BAD4E63C}"/>
              </a:ext>
            </a:extLst>
          </p:cNvPr>
          <p:cNvSpPr txBox="1"/>
          <p:nvPr/>
        </p:nvSpPr>
        <p:spPr>
          <a:xfrm>
            <a:off x="5928797" y="4262006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101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6C43B7BB-A75A-443A-B62E-DD839F8A81F5}"/>
              </a:ext>
            </a:extLst>
          </p:cNvPr>
          <p:cNvSpPr txBox="1"/>
          <p:nvPr/>
        </p:nvSpPr>
        <p:spPr>
          <a:xfrm>
            <a:off x="5928797" y="4608370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104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0135CCD3-8D7D-4536-9911-E792E68E1329}"/>
              </a:ext>
            </a:extLst>
          </p:cNvPr>
          <p:cNvSpPr txBox="1"/>
          <p:nvPr/>
        </p:nvSpPr>
        <p:spPr>
          <a:xfrm>
            <a:off x="5928797" y="4781550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103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4F46F3E4-7E25-41EC-B40A-0915F1DBCD8F}"/>
              </a:ext>
            </a:extLst>
          </p:cNvPr>
          <p:cNvSpPr txBox="1"/>
          <p:nvPr/>
        </p:nvSpPr>
        <p:spPr>
          <a:xfrm>
            <a:off x="5928797" y="4088824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102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D23D130E-1048-425E-A362-61722BF9DA8C}"/>
              </a:ext>
            </a:extLst>
          </p:cNvPr>
          <p:cNvSpPr txBox="1"/>
          <p:nvPr/>
        </p:nvSpPr>
        <p:spPr>
          <a:xfrm>
            <a:off x="5928797" y="4435188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103</a:t>
            </a:r>
          </a:p>
        </p:txBody>
      </p:sp>
      <p:sp>
        <p:nvSpPr>
          <p:cNvPr id="242" name="Right Arrow 6">
            <a:extLst>
              <a:ext uri="{FF2B5EF4-FFF2-40B4-BE49-F238E27FC236}">
                <a16:creationId xmlns:a16="http://schemas.microsoft.com/office/drawing/2014/main" id="{E1CE0A52-246F-4C88-8FA6-1470574565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29153" y="3515325"/>
            <a:ext cx="494347" cy="54864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/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C2A496CF-8B7C-4B0D-AD17-6E7BAA833EB8}"/>
              </a:ext>
            </a:extLst>
          </p:cNvPr>
          <p:cNvSpPr txBox="1"/>
          <p:nvPr/>
        </p:nvSpPr>
        <p:spPr>
          <a:xfrm>
            <a:off x="7913255" y="3396096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102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0EA72BEE-F63D-49B9-A963-5755F07CC729}"/>
              </a:ext>
            </a:extLst>
          </p:cNvPr>
          <p:cNvSpPr txBox="1"/>
          <p:nvPr/>
        </p:nvSpPr>
        <p:spPr>
          <a:xfrm>
            <a:off x="7913255" y="3049732"/>
            <a:ext cx="7458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101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18B4ED10-FDE0-47FB-82E2-752D916EC391}"/>
              </a:ext>
            </a:extLst>
          </p:cNvPr>
          <p:cNvSpPr txBox="1"/>
          <p:nvPr/>
        </p:nvSpPr>
        <p:spPr>
          <a:xfrm>
            <a:off x="7913255" y="3569278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102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E4888CF5-69C0-430F-BC86-A2125FD69127}"/>
              </a:ext>
            </a:extLst>
          </p:cNvPr>
          <p:cNvSpPr txBox="1"/>
          <p:nvPr/>
        </p:nvSpPr>
        <p:spPr>
          <a:xfrm>
            <a:off x="7913255" y="3742460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102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D24BA2B-46CA-4CD6-BDB8-769799407061}"/>
              </a:ext>
            </a:extLst>
          </p:cNvPr>
          <p:cNvSpPr txBox="1"/>
          <p:nvPr/>
        </p:nvSpPr>
        <p:spPr>
          <a:xfrm>
            <a:off x="7913255" y="4088824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103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303426FF-822A-4C86-8C39-0C99756651CB}"/>
              </a:ext>
            </a:extLst>
          </p:cNvPr>
          <p:cNvSpPr txBox="1"/>
          <p:nvPr/>
        </p:nvSpPr>
        <p:spPr>
          <a:xfrm>
            <a:off x="7913255" y="4608370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104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FD217CD2-2B13-40B4-949A-A5C373C0ECFB}"/>
              </a:ext>
            </a:extLst>
          </p:cNvPr>
          <p:cNvSpPr txBox="1"/>
          <p:nvPr/>
        </p:nvSpPr>
        <p:spPr>
          <a:xfrm>
            <a:off x="7913255" y="4262006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103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975DF30C-A42E-40FB-AD84-9831FE88F993}"/>
              </a:ext>
            </a:extLst>
          </p:cNvPr>
          <p:cNvSpPr txBox="1"/>
          <p:nvPr/>
        </p:nvSpPr>
        <p:spPr>
          <a:xfrm>
            <a:off x="7913255" y="4781550"/>
            <a:ext cx="7181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rgbClr val="646464"/>
                </a:solidFill>
                <a:latin typeface="Inconsolata" panose="00000509000000000000" pitchFamily="49" charset="0"/>
              </a:rPr>
              <a:t>Page 104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58E0823F-305A-48D7-984A-7FD21846C930}"/>
              </a:ext>
            </a:extLst>
          </p:cNvPr>
          <p:cNvSpPr/>
          <p:nvPr/>
        </p:nvSpPr>
        <p:spPr>
          <a:xfrm>
            <a:off x="5652405" y="2925013"/>
            <a:ext cx="217255" cy="118519"/>
          </a:xfrm>
          <a:prstGeom prst="rect">
            <a:avLst/>
          </a:prstGeom>
          <a:solidFill>
            <a:schemeClr val="accent6"/>
          </a:solidFill>
          <a:ln w="12700"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19B513F6-9693-4EFD-9D1A-39A7BAB729D7}"/>
              </a:ext>
            </a:extLst>
          </p:cNvPr>
          <p:cNvSpPr/>
          <p:nvPr/>
        </p:nvSpPr>
        <p:spPr>
          <a:xfrm>
            <a:off x="5652405" y="3098195"/>
            <a:ext cx="217255" cy="118519"/>
          </a:xfrm>
          <a:prstGeom prst="rect">
            <a:avLst/>
          </a:prstGeom>
          <a:solidFill>
            <a:schemeClr val="accent6"/>
          </a:solidFill>
          <a:ln w="12700"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79702BC6-94B7-4F55-B439-59E0E53B060A}"/>
              </a:ext>
            </a:extLst>
          </p:cNvPr>
          <p:cNvSpPr/>
          <p:nvPr/>
        </p:nvSpPr>
        <p:spPr>
          <a:xfrm>
            <a:off x="5652405" y="3271377"/>
            <a:ext cx="217255" cy="118519"/>
          </a:xfrm>
          <a:prstGeom prst="rect">
            <a:avLst/>
          </a:prstGeom>
          <a:solidFill>
            <a:schemeClr val="accent6"/>
          </a:solidFill>
          <a:ln w="12700"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81A76F30-6F7F-484A-8C96-E75F0F631A76}"/>
              </a:ext>
            </a:extLst>
          </p:cNvPr>
          <p:cNvSpPr/>
          <p:nvPr/>
        </p:nvSpPr>
        <p:spPr>
          <a:xfrm>
            <a:off x="5652405" y="3617741"/>
            <a:ext cx="217255" cy="118519"/>
          </a:xfrm>
          <a:prstGeom prst="rect">
            <a:avLst/>
          </a:prstGeom>
          <a:solidFill>
            <a:schemeClr val="accent6"/>
          </a:solidFill>
          <a:ln w="12700"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F459C05C-CB72-4CE0-83F4-A99AE4055967}"/>
              </a:ext>
            </a:extLst>
          </p:cNvPr>
          <p:cNvSpPr/>
          <p:nvPr/>
        </p:nvSpPr>
        <p:spPr>
          <a:xfrm>
            <a:off x="5652405" y="3790923"/>
            <a:ext cx="217255" cy="118519"/>
          </a:xfrm>
          <a:prstGeom prst="rect">
            <a:avLst/>
          </a:prstGeom>
          <a:solidFill>
            <a:schemeClr val="accent6"/>
          </a:solidFill>
          <a:ln w="12700"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3FA79AE0-432F-4F45-93E2-B02CDD157AF3}"/>
              </a:ext>
            </a:extLst>
          </p:cNvPr>
          <p:cNvSpPr/>
          <p:nvPr/>
        </p:nvSpPr>
        <p:spPr>
          <a:xfrm>
            <a:off x="5652405" y="3964105"/>
            <a:ext cx="217255" cy="118519"/>
          </a:xfrm>
          <a:prstGeom prst="rect">
            <a:avLst/>
          </a:prstGeom>
          <a:solidFill>
            <a:schemeClr val="accent6"/>
          </a:solidFill>
          <a:ln w="12700"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79C782F3-6C09-46AD-A8CF-33D7852E2764}"/>
              </a:ext>
            </a:extLst>
          </p:cNvPr>
          <p:cNvSpPr/>
          <p:nvPr/>
        </p:nvSpPr>
        <p:spPr>
          <a:xfrm>
            <a:off x="5652405" y="4310469"/>
            <a:ext cx="217255" cy="118519"/>
          </a:xfrm>
          <a:prstGeom prst="rect">
            <a:avLst/>
          </a:prstGeom>
          <a:solidFill>
            <a:schemeClr val="accent6"/>
          </a:solidFill>
          <a:ln w="12700"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D3587BFA-2F07-4EB1-9732-7759A76C6083}"/>
              </a:ext>
            </a:extLst>
          </p:cNvPr>
          <p:cNvSpPr/>
          <p:nvPr/>
        </p:nvSpPr>
        <p:spPr>
          <a:xfrm>
            <a:off x="5652405" y="4483651"/>
            <a:ext cx="217255" cy="118519"/>
          </a:xfrm>
          <a:prstGeom prst="rect">
            <a:avLst/>
          </a:prstGeom>
          <a:solidFill>
            <a:schemeClr val="accent6"/>
          </a:solidFill>
          <a:ln w="12700"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8989C383-8200-4781-8C25-8627F6F7CB24}"/>
              </a:ext>
            </a:extLst>
          </p:cNvPr>
          <p:cNvSpPr/>
          <p:nvPr/>
        </p:nvSpPr>
        <p:spPr>
          <a:xfrm>
            <a:off x="5652405" y="4656833"/>
            <a:ext cx="217255" cy="118519"/>
          </a:xfrm>
          <a:prstGeom prst="rect">
            <a:avLst/>
          </a:prstGeom>
          <a:solidFill>
            <a:schemeClr val="accent6"/>
          </a:solidFill>
          <a:ln w="12700"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2CCA2060-A198-4EBB-B7EE-5BA5D5E97DA4}"/>
              </a:ext>
            </a:extLst>
          </p:cNvPr>
          <p:cNvSpPr/>
          <p:nvPr/>
        </p:nvSpPr>
        <p:spPr>
          <a:xfrm>
            <a:off x="5652405" y="4830013"/>
            <a:ext cx="217255" cy="118519"/>
          </a:xfrm>
          <a:prstGeom prst="rect">
            <a:avLst/>
          </a:prstGeom>
          <a:solidFill>
            <a:schemeClr val="accent6"/>
          </a:solidFill>
          <a:ln w="12700"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Inconsolata" panose="00000509000000000000" pitchFamily="49" charset="0"/>
            </a:endParaRPr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B14DF403-5501-4ADA-BD75-8E56FC855166}"/>
              </a:ext>
            </a:extLst>
          </p:cNvPr>
          <p:cNvGrpSpPr/>
          <p:nvPr/>
        </p:nvGrpSpPr>
        <p:grpSpPr>
          <a:xfrm>
            <a:off x="7636326" y="2876550"/>
            <a:ext cx="995074" cy="215444"/>
            <a:chOff x="7295481" y="2974547"/>
            <a:chExt cx="995074" cy="215444"/>
          </a:xfrm>
        </p:grpSpPr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0A62B38D-2C1D-4A9D-A6F3-B86A19EAB9DC}"/>
                </a:ext>
              </a:extLst>
            </p:cNvPr>
            <p:cNvSpPr txBox="1"/>
            <p:nvPr/>
          </p:nvSpPr>
          <p:spPr>
            <a:xfrm>
              <a:off x="7572410" y="2974547"/>
              <a:ext cx="7181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 101</a:t>
              </a: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A1FBE0AD-FB6B-4C77-B6D7-8CA4EF62968C}"/>
                </a:ext>
              </a:extLst>
            </p:cNvPr>
            <p:cNvSpPr/>
            <p:nvPr/>
          </p:nvSpPr>
          <p:spPr>
            <a:xfrm>
              <a:off x="7295481" y="3023010"/>
              <a:ext cx="217255" cy="118519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551EB593-2C00-49A6-9DAB-730CB37A40FD}"/>
              </a:ext>
            </a:extLst>
          </p:cNvPr>
          <p:cNvGrpSpPr/>
          <p:nvPr/>
        </p:nvGrpSpPr>
        <p:grpSpPr>
          <a:xfrm>
            <a:off x="7636789" y="3222914"/>
            <a:ext cx="994611" cy="215444"/>
            <a:chOff x="7312270" y="3191063"/>
            <a:chExt cx="994611" cy="215444"/>
          </a:xfrm>
        </p:grpSpPr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D3C6F6A3-6A8D-4F68-AB8E-0E39EF390999}"/>
                </a:ext>
              </a:extLst>
            </p:cNvPr>
            <p:cNvSpPr txBox="1"/>
            <p:nvPr/>
          </p:nvSpPr>
          <p:spPr>
            <a:xfrm>
              <a:off x="7588736" y="3191063"/>
              <a:ext cx="7181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 102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070AC386-60F7-4C8D-8CD0-978B8160DDA1}"/>
                </a:ext>
              </a:extLst>
            </p:cNvPr>
            <p:cNvSpPr/>
            <p:nvPr/>
          </p:nvSpPr>
          <p:spPr>
            <a:xfrm>
              <a:off x="7312270" y="3239526"/>
              <a:ext cx="217255" cy="118519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1F78E6F-21AF-4DED-8C95-4F312D1D7D0E}"/>
              </a:ext>
            </a:extLst>
          </p:cNvPr>
          <p:cNvGrpSpPr/>
          <p:nvPr/>
        </p:nvGrpSpPr>
        <p:grpSpPr>
          <a:xfrm>
            <a:off x="7634969" y="3915642"/>
            <a:ext cx="996431" cy="215444"/>
            <a:chOff x="7310450" y="3776419"/>
            <a:chExt cx="996431" cy="215444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F5845835-4626-4B3A-B44B-5E72CB4336AF}"/>
                </a:ext>
              </a:extLst>
            </p:cNvPr>
            <p:cNvSpPr txBox="1"/>
            <p:nvPr/>
          </p:nvSpPr>
          <p:spPr>
            <a:xfrm>
              <a:off x="7588736" y="3776419"/>
              <a:ext cx="7181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 103</a:t>
              </a: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13AFD600-1253-4591-82F4-697660AD7485}"/>
                </a:ext>
              </a:extLst>
            </p:cNvPr>
            <p:cNvSpPr/>
            <p:nvPr/>
          </p:nvSpPr>
          <p:spPr>
            <a:xfrm>
              <a:off x="7310450" y="3852581"/>
              <a:ext cx="217255" cy="118519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C668F6F7-B79B-4EC5-9DD3-FB0FFCB59096}"/>
              </a:ext>
            </a:extLst>
          </p:cNvPr>
          <p:cNvGrpSpPr/>
          <p:nvPr/>
        </p:nvGrpSpPr>
        <p:grpSpPr>
          <a:xfrm>
            <a:off x="7637689" y="4435188"/>
            <a:ext cx="993711" cy="215444"/>
            <a:chOff x="7313170" y="4215436"/>
            <a:chExt cx="993711" cy="215444"/>
          </a:xfrm>
        </p:grpSpPr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FD075839-CC56-441F-B643-5618C8B42CC6}"/>
                </a:ext>
              </a:extLst>
            </p:cNvPr>
            <p:cNvSpPr txBox="1"/>
            <p:nvPr/>
          </p:nvSpPr>
          <p:spPr>
            <a:xfrm>
              <a:off x="7588736" y="4215436"/>
              <a:ext cx="7181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Page 104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F9D2400B-BE1B-4773-9BEE-7450C5B76947}"/>
                </a:ext>
              </a:extLst>
            </p:cNvPr>
            <p:cNvSpPr/>
            <p:nvPr/>
          </p:nvSpPr>
          <p:spPr>
            <a:xfrm>
              <a:off x="7313170" y="4291598"/>
              <a:ext cx="217255" cy="118519"/>
            </a:xfrm>
            <a:prstGeom prst="rect">
              <a:avLst/>
            </a:prstGeom>
            <a:solidFill>
              <a:schemeClr val="accent6"/>
            </a:solidFill>
            <a:ln w="12700"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rIns="45720" rtlCol="0" anchor="ctr" anchorCtr="0">
              <a:no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</p:grpSp>
      <p:sp>
        <p:nvSpPr>
          <p:cNvPr id="276" name="Right Arrow 6">
            <a:extLst>
              <a:ext uri="{FF2B5EF4-FFF2-40B4-BE49-F238E27FC236}">
                <a16:creationId xmlns:a16="http://schemas.microsoft.com/office/drawing/2014/main" id="{EA097F78-2FE0-49DA-89BD-42CB2D0018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04272" y="971550"/>
            <a:ext cx="2964656" cy="773906"/>
          </a:xfrm>
          <a:prstGeom prst="leftArrow">
            <a:avLst/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 b="1" i="1" u="none" dirty="0">
                <a:solidFill>
                  <a:schemeClr val="bg1"/>
                </a:solidFill>
                <a:latin typeface="Crimson Text" panose="02000503000000000000" pitchFamily="2" charset="0"/>
              </a:rPr>
              <a:t>Scan Direction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97ED5369-11EC-F2D6-F000-4AF2CA4B5CB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82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5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5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5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5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3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45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9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9" grpId="0"/>
      <p:bldP spid="240" grpId="0"/>
      <p:bldP spid="241" grpId="0"/>
      <p:bldP spid="242" grpId="0" animBg="1"/>
      <p:bldP spid="244" grpId="0"/>
      <p:bldP spid="246" grpId="0"/>
      <p:bldP spid="247" grpId="0"/>
      <p:bldP spid="248" grpId="0"/>
      <p:bldP spid="249" grpId="0"/>
      <p:bldP spid="251" grpId="0"/>
      <p:bldP spid="253" grpId="0"/>
      <p:bldP spid="254" grpId="0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7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00BD-C8DC-A9B2-125C-4E8C76DC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Clustered 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26793-1ED1-EA8B-C0C6-27EC4D06B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85B88A-009D-3B7C-B24A-8B1E57635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4754880" cy="3657600"/>
          </a:xfrm>
        </p:spPr>
        <p:txBody>
          <a:bodyPr/>
          <a:lstStyle/>
          <a:p>
            <a:r>
              <a:rPr lang="en-US" dirty="0">
                <a:ea typeface="Proxima Nova Regular" charset="0"/>
              </a:rPr>
              <a:t>An extreme solution is "index organized storage"</a:t>
            </a:r>
          </a:p>
          <a:p>
            <a:r>
              <a:rPr lang="en-US" dirty="0">
                <a:ea typeface="Proxima Nova Regular" charset="0"/>
              </a:rPr>
              <a:t>    -</a:t>
            </a:r>
            <a:r>
              <a:rPr lang="en-US" sz="2000" dirty="0">
                <a:ea typeface="Proxima Nova Regular" charset="0"/>
              </a:rPr>
              <a:t>Store pages in sorted order also</a:t>
            </a:r>
          </a:p>
          <a:p>
            <a:endParaRPr lang="en-US" dirty="0">
              <a:ea typeface="Proxima Nova Regular" charset="0"/>
            </a:endParaRPr>
          </a:p>
          <a:p>
            <a:r>
              <a:rPr lang="en-US" dirty="0">
                <a:ea typeface="Proxima Nova Regular" charset="0"/>
              </a:rPr>
              <a:t>Traverse to the left-most leaf page and then retrieve tuples from all leaf pages.</a:t>
            </a:r>
          </a:p>
          <a:p>
            <a:endParaRPr lang="en-US" sz="1200" dirty="0">
              <a:ea typeface="Proxima Nova Regular" charset="0"/>
            </a:endParaRPr>
          </a:p>
          <a:p>
            <a:r>
              <a:rPr lang="en-US" dirty="0"/>
              <a:t>This will always be better than</a:t>
            </a:r>
            <a:br>
              <a:rPr lang="en-US" dirty="0"/>
            </a:br>
            <a:r>
              <a:rPr lang="en-US" dirty="0"/>
              <a:t>sorting data for each query.</a:t>
            </a:r>
          </a:p>
        </p:txBody>
      </p:sp>
      <p:sp>
        <p:nvSpPr>
          <p:cNvPr id="6" name="Rectangle 1375">
            <a:extLst>
              <a:ext uri="{FF2B5EF4-FFF2-40B4-BE49-F238E27FC236}">
                <a16:creationId xmlns:a16="http://schemas.microsoft.com/office/drawing/2014/main" id="{D509E3F0-27DD-07DD-B267-8D299ACFE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320" y="2876550"/>
            <a:ext cx="1254351" cy="375104"/>
          </a:xfrm>
          <a:prstGeom prst="rect">
            <a:avLst/>
          </a:prstGeom>
          <a:noFill/>
          <a:ln>
            <a:noFill/>
          </a:ln>
        </p:spPr>
        <p:txBody>
          <a:bodyPr wrap="none" lIns="67866" tIns="33338" rIns="67866" bIns="33338"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rgbClr val="646464"/>
                </a:solidFill>
                <a:latin typeface="Crimson Text" panose="02000503000000000000" pitchFamily="2" charset="0"/>
              </a:rPr>
              <a:t>Table Pages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161EC2-F8D0-0A8A-ECFA-FD51B0C052EA}"/>
              </a:ext>
            </a:extLst>
          </p:cNvPr>
          <p:cNvGrpSpPr/>
          <p:nvPr/>
        </p:nvGrpSpPr>
        <p:grpSpPr>
          <a:xfrm>
            <a:off x="6286389" y="1047750"/>
            <a:ext cx="1600422" cy="752568"/>
            <a:chOff x="1771539" y="1885950"/>
            <a:chExt cx="1600422" cy="752568"/>
          </a:xfrm>
        </p:grpSpPr>
        <p:sp>
          <p:nvSpPr>
            <p:cNvPr id="8" name="Isosceles Triangle 43">
              <a:extLst>
                <a:ext uri="{FF2B5EF4-FFF2-40B4-BE49-F238E27FC236}">
                  <a16:creationId xmlns:a16="http://schemas.microsoft.com/office/drawing/2014/main" id="{59A505CD-BB82-A5BF-BEC7-499A15747C83}"/>
                </a:ext>
              </a:extLst>
            </p:cNvPr>
            <p:cNvSpPr/>
            <p:nvPr/>
          </p:nvSpPr>
          <p:spPr bwMode="auto">
            <a:xfrm>
              <a:off x="1771650" y="1885950"/>
              <a:ext cx="1600200" cy="62865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rgbClr val="646464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latin typeface="Times New Roman" pitchFamily="-112" charset="0"/>
              </a:endParaRPr>
            </a:p>
          </p:txBody>
        </p: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409B4E6E-1348-DD60-1992-892CD3AD0E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1539" y="2524188"/>
              <a:ext cx="342947" cy="114330"/>
              <a:chOff x="609600" y="3827324"/>
              <a:chExt cx="457200" cy="152400"/>
            </a:xfrm>
          </p:grpSpPr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AE53DA65-A57D-2AAD-D57D-8F2E0DC5F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3" name="Rectangle 12">
                <a:extLst>
                  <a:ext uri="{FF2B5EF4-FFF2-40B4-BE49-F238E27FC236}">
                    <a16:creationId xmlns:a16="http://schemas.microsoft.com/office/drawing/2014/main" id="{DFB0230B-DD67-A8C9-082F-0C31D7182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4" name="Rectangle 13">
                <a:extLst>
                  <a:ext uri="{FF2B5EF4-FFF2-40B4-BE49-F238E27FC236}">
                    <a16:creationId xmlns:a16="http://schemas.microsoft.com/office/drawing/2014/main" id="{A3BA5907-1D19-3E25-FD60-E5D5DB116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0" name="Group 15">
              <a:extLst>
                <a:ext uri="{FF2B5EF4-FFF2-40B4-BE49-F238E27FC236}">
                  <a16:creationId xmlns:a16="http://schemas.microsoft.com/office/drawing/2014/main" id="{5D6E54B9-8F60-D8BF-9042-FFF6A3B019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0697" y="2524188"/>
              <a:ext cx="342947" cy="114330"/>
              <a:chOff x="609600" y="3827324"/>
              <a:chExt cx="457200" cy="1524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F9D0DC-CCBC-3500-11A7-A92847B07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8BB4E87-D842-CBF3-283B-2F975DE45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8FD59B8-6FD6-BDA9-013D-D447EDF30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1" name="Group 19">
              <a:extLst>
                <a:ext uri="{FF2B5EF4-FFF2-40B4-BE49-F238E27FC236}">
                  <a16:creationId xmlns:a16="http://schemas.microsoft.com/office/drawing/2014/main" id="{E4E44BF3-BC01-80A7-BF24-44122D472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9855" y="2524188"/>
              <a:ext cx="342947" cy="114330"/>
              <a:chOff x="609600" y="3827324"/>
              <a:chExt cx="457200" cy="152400"/>
            </a:xfrm>
          </p:grpSpPr>
          <p:sp>
            <p:nvSpPr>
              <p:cNvPr id="16" name="Rectangle 20">
                <a:extLst>
                  <a:ext uri="{FF2B5EF4-FFF2-40B4-BE49-F238E27FC236}">
                    <a16:creationId xmlns:a16="http://schemas.microsoft.com/office/drawing/2014/main" id="{173278B4-FD76-4B6E-F415-EEF9CC466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" name="Rectangle 21">
                <a:extLst>
                  <a:ext uri="{FF2B5EF4-FFF2-40B4-BE49-F238E27FC236}">
                    <a16:creationId xmlns:a16="http://schemas.microsoft.com/office/drawing/2014/main" id="{A0A14238-E3C5-A1D6-EB34-5A58A12C0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D151406-7322-80B1-0A03-0E1EFCA82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2" name="Group 23">
              <a:extLst>
                <a:ext uri="{FF2B5EF4-FFF2-40B4-BE49-F238E27FC236}">
                  <a16:creationId xmlns:a16="http://schemas.microsoft.com/office/drawing/2014/main" id="{960BE80D-2B89-66E3-D887-BFDCF2B63D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9014" y="2524188"/>
              <a:ext cx="342947" cy="114330"/>
              <a:chOff x="609600" y="3827324"/>
              <a:chExt cx="457200" cy="152400"/>
            </a:xfrm>
          </p:grpSpPr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52B62B8A-56B8-5A0A-1F2C-9DEC724FA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4" name="Rectangle 25">
                <a:extLst>
                  <a:ext uri="{FF2B5EF4-FFF2-40B4-BE49-F238E27FC236}">
                    <a16:creationId xmlns:a16="http://schemas.microsoft.com/office/drawing/2014/main" id="{182F15DD-DB67-CE91-2567-FE1A1288B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ADF18957-9407-35EE-4FDD-D8F0BA747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3827324"/>
                <a:ext cx="152400" cy="1524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646464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180512-C07F-1F37-1FFD-D36CA6DFC6AD}"/>
              </a:ext>
            </a:extLst>
          </p:cNvPr>
          <p:cNvCxnSpPr>
            <a:cxnSpLocks/>
          </p:cNvCxnSpPr>
          <p:nvPr/>
        </p:nvCxnSpPr>
        <p:spPr>
          <a:xfrm>
            <a:off x="5257800" y="2075514"/>
            <a:ext cx="3657600" cy="0"/>
          </a:xfrm>
          <a:prstGeom prst="line">
            <a:avLst/>
          </a:prstGeom>
          <a:ln w="12700">
            <a:solidFill>
              <a:srgbClr val="64646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6">
            <a:extLst>
              <a:ext uri="{FF2B5EF4-FFF2-40B4-BE49-F238E27FC236}">
                <a16:creationId xmlns:a16="http://schemas.microsoft.com/office/drawing/2014/main" id="{0CA9A0EB-C1FE-4877-89EC-C642B02A7499}"/>
              </a:ext>
            </a:extLst>
          </p:cNvPr>
          <p:cNvCxnSpPr>
            <a:cxnSpLocks/>
            <a:stCxn id="22" idx="2"/>
            <a:endCxn id="55" idx="0"/>
          </p:cNvCxnSpPr>
          <p:nvPr/>
        </p:nvCxnSpPr>
        <p:spPr bwMode="auto">
          <a:xfrm rot="5400000">
            <a:off x="5567441" y="1574602"/>
            <a:ext cx="550391" cy="100182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DA7366-34F7-BFAE-0C26-598CBB8DD807}"/>
              </a:ext>
            </a:extLst>
          </p:cNvPr>
          <p:cNvGrpSpPr/>
          <p:nvPr/>
        </p:nvGrpSpPr>
        <p:grpSpPr>
          <a:xfrm>
            <a:off x="5257916" y="2350709"/>
            <a:ext cx="3657368" cy="457200"/>
            <a:chOff x="5105516" y="2643603"/>
            <a:chExt cx="3657368" cy="4572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A98C496-BF41-A69D-91F9-4BA5F5388953}"/>
                </a:ext>
              </a:extLst>
            </p:cNvPr>
            <p:cNvGrpSpPr/>
            <p:nvPr/>
          </p:nvGrpSpPr>
          <p:grpSpPr>
            <a:xfrm>
              <a:off x="5105516" y="2643603"/>
              <a:ext cx="838084" cy="457200"/>
              <a:chOff x="2585831" y="4219980"/>
              <a:chExt cx="457200" cy="45720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84FCBFFE-1707-520F-4E8A-E65474CCF8AD}"/>
                  </a:ext>
                </a:extLst>
              </p:cNvPr>
              <p:cNvGrpSpPr/>
              <p:nvPr/>
            </p:nvGrpSpPr>
            <p:grpSpPr>
              <a:xfrm>
                <a:off x="2585831" y="4219980"/>
                <a:ext cx="457200" cy="91440"/>
                <a:chOff x="3352800" y="3851910"/>
                <a:chExt cx="457200" cy="9144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066ECCC-04C4-5BEE-FA5E-18EA6926F726}"/>
                    </a:ext>
                  </a:extLst>
                </p:cNvPr>
                <p:cNvSpPr/>
                <p:nvPr/>
              </p:nvSpPr>
              <p:spPr>
                <a:xfrm>
                  <a:off x="335280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562C019-8164-87A1-47F9-3991B006B47B}"/>
                    </a:ext>
                  </a:extLst>
                </p:cNvPr>
                <p:cNvSpPr/>
                <p:nvPr/>
              </p:nvSpPr>
              <p:spPr>
                <a:xfrm>
                  <a:off x="344424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6DC0225-2B15-27EA-C084-421182932D44}"/>
                    </a:ext>
                  </a:extLst>
                </p:cNvPr>
                <p:cNvSpPr/>
                <p:nvPr/>
              </p:nvSpPr>
              <p:spPr>
                <a:xfrm>
                  <a:off x="353568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97AA025-2D5F-04C9-3DDD-869BD070EFCE}"/>
                    </a:ext>
                  </a:extLst>
                </p:cNvPr>
                <p:cNvSpPr/>
                <p:nvPr/>
              </p:nvSpPr>
              <p:spPr>
                <a:xfrm>
                  <a:off x="362712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EA8C881-0676-E67B-BD1C-EE1E3464EB0C}"/>
                    </a:ext>
                  </a:extLst>
                </p:cNvPr>
                <p:cNvSpPr/>
                <p:nvPr/>
              </p:nvSpPr>
              <p:spPr>
                <a:xfrm>
                  <a:off x="371856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4041F80-2497-440A-80F4-292D10C74690}"/>
                  </a:ext>
                </a:extLst>
              </p:cNvPr>
              <p:cNvSpPr/>
              <p:nvPr/>
            </p:nvSpPr>
            <p:spPr>
              <a:xfrm>
                <a:off x="2585831" y="4219980"/>
                <a:ext cx="457200" cy="457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101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6E41FB3-C736-3C08-302F-FBC48013CDBE}"/>
                </a:ext>
              </a:extLst>
            </p:cNvPr>
            <p:cNvGrpSpPr/>
            <p:nvPr/>
          </p:nvGrpSpPr>
          <p:grpSpPr>
            <a:xfrm>
              <a:off x="6045277" y="2643603"/>
              <a:ext cx="838084" cy="457200"/>
              <a:chOff x="3304484" y="4208458"/>
              <a:chExt cx="457200" cy="45720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83964B00-9CA8-E662-415D-8770E9F56C6E}"/>
                  </a:ext>
                </a:extLst>
              </p:cNvPr>
              <p:cNvGrpSpPr/>
              <p:nvPr/>
            </p:nvGrpSpPr>
            <p:grpSpPr>
              <a:xfrm>
                <a:off x="3304484" y="4208458"/>
                <a:ext cx="457200" cy="91440"/>
                <a:chOff x="3352800" y="3851910"/>
                <a:chExt cx="457200" cy="9144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4EBC8F0-6675-C83B-F062-4B8773647103}"/>
                    </a:ext>
                  </a:extLst>
                </p:cNvPr>
                <p:cNvSpPr/>
                <p:nvPr/>
              </p:nvSpPr>
              <p:spPr>
                <a:xfrm>
                  <a:off x="335280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B5EC810-3F9F-5EB4-5A24-3ACAEF389706}"/>
                    </a:ext>
                  </a:extLst>
                </p:cNvPr>
                <p:cNvSpPr/>
                <p:nvPr/>
              </p:nvSpPr>
              <p:spPr>
                <a:xfrm>
                  <a:off x="344424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2E2DAB8-D240-10B4-D54B-272E20F19F9A}"/>
                    </a:ext>
                  </a:extLst>
                </p:cNvPr>
                <p:cNvSpPr/>
                <p:nvPr/>
              </p:nvSpPr>
              <p:spPr>
                <a:xfrm>
                  <a:off x="353568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6100A7C9-135D-E97D-3126-A4BD31C89B18}"/>
                    </a:ext>
                  </a:extLst>
                </p:cNvPr>
                <p:cNvSpPr/>
                <p:nvPr/>
              </p:nvSpPr>
              <p:spPr>
                <a:xfrm>
                  <a:off x="362712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DE6053B-4DDD-E381-C450-4132A3AE22E3}"/>
                    </a:ext>
                  </a:extLst>
                </p:cNvPr>
                <p:cNvSpPr/>
                <p:nvPr/>
              </p:nvSpPr>
              <p:spPr>
                <a:xfrm>
                  <a:off x="371856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59608AE-7DC4-53F2-E52D-751B94AFFAC2}"/>
                  </a:ext>
                </a:extLst>
              </p:cNvPr>
              <p:cNvSpPr/>
              <p:nvPr/>
            </p:nvSpPr>
            <p:spPr>
              <a:xfrm>
                <a:off x="3304484" y="4208458"/>
                <a:ext cx="457200" cy="457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102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058B62C-A56D-5420-A509-4064518D40C9}"/>
                </a:ext>
              </a:extLst>
            </p:cNvPr>
            <p:cNvGrpSpPr/>
            <p:nvPr/>
          </p:nvGrpSpPr>
          <p:grpSpPr>
            <a:xfrm>
              <a:off x="6985038" y="2643603"/>
              <a:ext cx="838084" cy="457200"/>
              <a:chOff x="5364113" y="4200463"/>
              <a:chExt cx="457200" cy="457200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C65B1B8-7B0B-2B60-9BC2-E2D79986CB67}"/>
                  </a:ext>
                </a:extLst>
              </p:cNvPr>
              <p:cNvGrpSpPr/>
              <p:nvPr/>
            </p:nvGrpSpPr>
            <p:grpSpPr>
              <a:xfrm>
                <a:off x="5364113" y="4200463"/>
                <a:ext cx="457200" cy="91440"/>
                <a:chOff x="3352800" y="3851910"/>
                <a:chExt cx="457200" cy="9144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2C99AE95-C2B7-DE5E-00FA-516CF3C5D923}"/>
                    </a:ext>
                  </a:extLst>
                </p:cNvPr>
                <p:cNvSpPr/>
                <p:nvPr/>
              </p:nvSpPr>
              <p:spPr>
                <a:xfrm>
                  <a:off x="335280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17A979AE-4FC1-6BF6-3466-2D565F68F9B4}"/>
                    </a:ext>
                  </a:extLst>
                </p:cNvPr>
                <p:cNvSpPr/>
                <p:nvPr/>
              </p:nvSpPr>
              <p:spPr>
                <a:xfrm>
                  <a:off x="344424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DAB18E1-0656-C691-6AB9-8BD45B9B355A}"/>
                    </a:ext>
                  </a:extLst>
                </p:cNvPr>
                <p:cNvSpPr/>
                <p:nvPr/>
              </p:nvSpPr>
              <p:spPr>
                <a:xfrm>
                  <a:off x="353568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B56E89FB-6E20-60E4-F5FE-DCD1C3049CE8}"/>
                    </a:ext>
                  </a:extLst>
                </p:cNvPr>
                <p:cNvSpPr/>
                <p:nvPr/>
              </p:nvSpPr>
              <p:spPr>
                <a:xfrm>
                  <a:off x="362712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D86D42F5-7CDA-EF4F-A460-44C4E0BB9603}"/>
                    </a:ext>
                  </a:extLst>
                </p:cNvPr>
                <p:cNvSpPr/>
                <p:nvPr/>
              </p:nvSpPr>
              <p:spPr>
                <a:xfrm>
                  <a:off x="371856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4B6EE0B-7ACF-EB89-C14F-73CA2D190B5D}"/>
                  </a:ext>
                </a:extLst>
              </p:cNvPr>
              <p:cNvSpPr/>
              <p:nvPr/>
            </p:nvSpPr>
            <p:spPr>
              <a:xfrm>
                <a:off x="5364113" y="4200463"/>
                <a:ext cx="457200" cy="457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103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F7B0378-50D8-625B-133C-20221386E86F}"/>
                </a:ext>
              </a:extLst>
            </p:cNvPr>
            <p:cNvGrpSpPr/>
            <p:nvPr/>
          </p:nvGrpSpPr>
          <p:grpSpPr>
            <a:xfrm>
              <a:off x="7924800" y="2643603"/>
              <a:ext cx="838084" cy="457200"/>
              <a:chOff x="6082766" y="4188941"/>
              <a:chExt cx="457200" cy="45720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82FDCCB-9BAB-1F49-D797-086E51B54409}"/>
                  </a:ext>
                </a:extLst>
              </p:cNvPr>
              <p:cNvGrpSpPr/>
              <p:nvPr/>
            </p:nvGrpSpPr>
            <p:grpSpPr>
              <a:xfrm>
                <a:off x="6082766" y="4188941"/>
                <a:ext cx="457200" cy="91440"/>
                <a:chOff x="3352800" y="3851910"/>
                <a:chExt cx="457200" cy="9144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3121574-AD4F-F03B-418A-5ADF09936836}"/>
                    </a:ext>
                  </a:extLst>
                </p:cNvPr>
                <p:cNvSpPr/>
                <p:nvPr/>
              </p:nvSpPr>
              <p:spPr>
                <a:xfrm>
                  <a:off x="335280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19088F7-8FA4-E71D-DF12-5875F8E4CA7F}"/>
                    </a:ext>
                  </a:extLst>
                </p:cNvPr>
                <p:cNvSpPr/>
                <p:nvPr/>
              </p:nvSpPr>
              <p:spPr>
                <a:xfrm>
                  <a:off x="344424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ED304C9-B2DC-F6A3-7494-299A8F4AE44F}"/>
                    </a:ext>
                  </a:extLst>
                </p:cNvPr>
                <p:cNvSpPr/>
                <p:nvPr/>
              </p:nvSpPr>
              <p:spPr>
                <a:xfrm>
                  <a:off x="353568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35D4B4F-6381-2EF7-59CB-1BC4DAAD8F90}"/>
                    </a:ext>
                  </a:extLst>
                </p:cNvPr>
                <p:cNvSpPr/>
                <p:nvPr/>
              </p:nvSpPr>
              <p:spPr>
                <a:xfrm>
                  <a:off x="362712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CB302DA-6DA8-E16F-DD59-37EAED0CFC63}"/>
                    </a:ext>
                  </a:extLst>
                </p:cNvPr>
                <p:cNvSpPr/>
                <p:nvPr/>
              </p:nvSpPr>
              <p:spPr>
                <a:xfrm>
                  <a:off x="3718560" y="3851910"/>
                  <a:ext cx="9144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rIns="45720" rtlCol="0" anchor="ctr" anchorCtr="0">
                  <a:noAutofit/>
                </a:bodyPr>
                <a:lstStyle/>
                <a:p>
                  <a:pPr algn="ctr"/>
                  <a:endParaRPr lang="en-US" dirty="0">
                    <a:solidFill>
                      <a:srgbClr val="474866"/>
                    </a:solidFill>
                    <a:latin typeface="Inconsolata" panose="00000509000000000000" pitchFamily="49" charset="0"/>
                  </a:endParaRP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6B7E4E6-80A7-2F77-3A32-4A4C52109C16}"/>
                  </a:ext>
                </a:extLst>
              </p:cNvPr>
              <p:cNvSpPr/>
              <p:nvPr/>
            </p:nvSpPr>
            <p:spPr>
              <a:xfrm>
                <a:off x="6082766" y="4188941"/>
                <a:ext cx="457200" cy="4572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104</a:t>
                </a:r>
              </a:p>
            </p:txBody>
          </p:sp>
        </p:grpSp>
      </p:grpSp>
      <p:cxnSp>
        <p:nvCxnSpPr>
          <p:cNvPr id="60" name="Straight Arrow Connector 6">
            <a:extLst>
              <a:ext uri="{FF2B5EF4-FFF2-40B4-BE49-F238E27FC236}">
                <a16:creationId xmlns:a16="http://schemas.microsoft.com/office/drawing/2014/main" id="{1B435DF2-5C81-E074-D743-152B0FCCEEE7}"/>
              </a:ext>
            </a:extLst>
          </p:cNvPr>
          <p:cNvCxnSpPr>
            <a:cxnSpLocks/>
            <a:stCxn id="23" idx="2"/>
            <a:endCxn id="57" idx="0"/>
          </p:cNvCxnSpPr>
          <p:nvPr/>
        </p:nvCxnSpPr>
        <p:spPr bwMode="auto">
          <a:xfrm rot="5400000">
            <a:off x="5792216" y="1685061"/>
            <a:ext cx="550391" cy="78090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61" name="Straight Arrow Connector 6">
            <a:extLst>
              <a:ext uri="{FF2B5EF4-FFF2-40B4-BE49-F238E27FC236}">
                <a16:creationId xmlns:a16="http://schemas.microsoft.com/office/drawing/2014/main" id="{86D3C2B8-19EC-14AC-1BCB-D8FB6964705C}"/>
              </a:ext>
            </a:extLst>
          </p:cNvPr>
          <p:cNvCxnSpPr>
            <a:cxnSpLocks/>
            <a:stCxn id="24" idx="2"/>
            <a:endCxn id="59" idx="0"/>
          </p:cNvCxnSpPr>
          <p:nvPr/>
        </p:nvCxnSpPr>
        <p:spPr bwMode="auto">
          <a:xfrm rot="5400000">
            <a:off x="6016990" y="1795520"/>
            <a:ext cx="550391" cy="55998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62" name="Straight Arrow Connector 6">
            <a:extLst>
              <a:ext uri="{FF2B5EF4-FFF2-40B4-BE49-F238E27FC236}">
                <a16:creationId xmlns:a16="http://schemas.microsoft.com/office/drawing/2014/main" id="{C3A6024C-3338-9D0D-507D-5911DF01B714}"/>
              </a:ext>
            </a:extLst>
          </p:cNvPr>
          <p:cNvCxnSpPr>
            <a:cxnSpLocks/>
            <a:stCxn id="21" idx="2"/>
            <a:endCxn id="52" idx="0"/>
          </p:cNvCxnSpPr>
          <p:nvPr/>
        </p:nvCxnSpPr>
        <p:spPr bwMode="auto">
          <a:xfrm rot="5400000">
            <a:off x="6696450" y="2055822"/>
            <a:ext cx="550391" cy="3938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63" name="Straight Arrow Connector 6">
            <a:extLst>
              <a:ext uri="{FF2B5EF4-FFF2-40B4-BE49-F238E27FC236}">
                <a16:creationId xmlns:a16="http://schemas.microsoft.com/office/drawing/2014/main" id="{548E3C49-2F9C-2ED7-4B9B-54335EBD9847}"/>
              </a:ext>
            </a:extLst>
          </p:cNvPr>
          <p:cNvCxnSpPr>
            <a:cxnSpLocks/>
            <a:stCxn id="20" idx="2"/>
            <a:endCxn id="50" idx="0"/>
          </p:cNvCxnSpPr>
          <p:nvPr/>
        </p:nvCxnSpPr>
        <p:spPr bwMode="auto">
          <a:xfrm rot="5400000">
            <a:off x="6471676" y="1945363"/>
            <a:ext cx="550391" cy="2603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64" name="Straight Arrow Connector 6">
            <a:extLst>
              <a:ext uri="{FF2B5EF4-FFF2-40B4-BE49-F238E27FC236}">
                <a16:creationId xmlns:a16="http://schemas.microsoft.com/office/drawing/2014/main" id="{DD49A82E-2858-DE20-98F6-22F359DF34E4}"/>
              </a:ext>
            </a:extLst>
          </p:cNvPr>
          <p:cNvCxnSpPr>
            <a:cxnSpLocks/>
            <a:stCxn id="19" idx="2"/>
            <a:endCxn id="48" idx="0"/>
          </p:cNvCxnSpPr>
          <p:nvPr/>
        </p:nvCxnSpPr>
        <p:spPr bwMode="auto">
          <a:xfrm rot="5400000">
            <a:off x="6246901" y="1834904"/>
            <a:ext cx="550391" cy="48121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65" name="Straight Arrow Connector 6">
            <a:extLst>
              <a:ext uri="{FF2B5EF4-FFF2-40B4-BE49-F238E27FC236}">
                <a16:creationId xmlns:a16="http://schemas.microsoft.com/office/drawing/2014/main" id="{850FC3A7-B02D-4B29-F4C9-3DEA214FD291}"/>
              </a:ext>
            </a:extLst>
          </p:cNvPr>
          <p:cNvCxnSpPr>
            <a:cxnSpLocks/>
            <a:stCxn id="15" idx="2"/>
            <a:endCxn id="38" idx="0"/>
          </p:cNvCxnSpPr>
          <p:nvPr/>
        </p:nvCxnSpPr>
        <p:spPr bwMode="auto">
          <a:xfrm rot="16200000" flipH="1">
            <a:off x="8055369" y="1574601"/>
            <a:ext cx="550391" cy="100182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66" name="Straight Arrow Connector 6">
            <a:extLst>
              <a:ext uri="{FF2B5EF4-FFF2-40B4-BE49-F238E27FC236}">
                <a16:creationId xmlns:a16="http://schemas.microsoft.com/office/drawing/2014/main" id="{7CA8BD90-981C-2049-27E4-BEB70AA98EA2}"/>
              </a:ext>
            </a:extLst>
          </p:cNvPr>
          <p:cNvCxnSpPr>
            <a:cxnSpLocks/>
            <a:stCxn id="14" idx="2"/>
            <a:endCxn id="36" idx="0"/>
          </p:cNvCxnSpPr>
          <p:nvPr/>
        </p:nvCxnSpPr>
        <p:spPr bwMode="auto">
          <a:xfrm rot="16200000" flipH="1">
            <a:off x="7830595" y="1685060"/>
            <a:ext cx="550391" cy="78090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67" name="Straight Arrow Connector 6">
            <a:extLst>
              <a:ext uri="{FF2B5EF4-FFF2-40B4-BE49-F238E27FC236}">
                <a16:creationId xmlns:a16="http://schemas.microsoft.com/office/drawing/2014/main" id="{7B9E7676-0E36-F1DF-E959-E4950A9CF124}"/>
              </a:ext>
            </a:extLst>
          </p:cNvPr>
          <p:cNvCxnSpPr>
            <a:cxnSpLocks/>
            <a:stCxn id="13" idx="2"/>
            <a:endCxn id="34" idx="0"/>
          </p:cNvCxnSpPr>
          <p:nvPr/>
        </p:nvCxnSpPr>
        <p:spPr bwMode="auto">
          <a:xfrm rot="16200000" flipH="1">
            <a:off x="7605820" y="1795519"/>
            <a:ext cx="550391" cy="559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68" name="Straight Arrow Connector 6">
            <a:extLst>
              <a:ext uri="{FF2B5EF4-FFF2-40B4-BE49-F238E27FC236}">
                <a16:creationId xmlns:a16="http://schemas.microsoft.com/office/drawing/2014/main" id="{A024AF84-BEC7-59AC-12D6-14E8CF108870}"/>
              </a:ext>
            </a:extLst>
          </p:cNvPr>
          <p:cNvCxnSpPr>
            <a:cxnSpLocks/>
            <a:stCxn id="18" idx="2"/>
            <a:endCxn id="45" idx="0"/>
          </p:cNvCxnSpPr>
          <p:nvPr/>
        </p:nvCxnSpPr>
        <p:spPr bwMode="auto">
          <a:xfrm rot="16200000" flipH="1">
            <a:off x="7375909" y="1834903"/>
            <a:ext cx="550391" cy="48122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69" name="Straight Arrow Connector 6">
            <a:extLst>
              <a:ext uri="{FF2B5EF4-FFF2-40B4-BE49-F238E27FC236}">
                <a16:creationId xmlns:a16="http://schemas.microsoft.com/office/drawing/2014/main" id="{0209EE6D-B2C9-4365-2A6C-7036DE831CA1}"/>
              </a:ext>
            </a:extLst>
          </p:cNvPr>
          <p:cNvCxnSpPr>
            <a:cxnSpLocks/>
            <a:stCxn id="17" idx="2"/>
            <a:endCxn id="43" idx="0"/>
          </p:cNvCxnSpPr>
          <p:nvPr/>
        </p:nvCxnSpPr>
        <p:spPr bwMode="auto">
          <a:xfrm rot="16200000" flipH="1">
            <a:off x="7151135" y="1945362"/>
            <a:ext cx="550391" cy="26030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cxnSp>
        <p:nvCxnSpPr>
          <p:cNvPr id="70" name="Straight Arrow Connector 6">
            <a:extLst>
              <a:ext uri="{FF2B5EF4-FFF2-40B4-BE49-F238E27FC236}">
                <a16:creationId xmlns:a16="http://schemas.microsoft.com/office/drawing/2014/main" id="{67E8E2D6-27E2-8836-6AAD-7691E2F5E685}"/>
              </a:ext>
            </a:extLst>
          </p:cNvPr>
          <p:cNvCxnSpPr>
            <a:cxnSpLocks/>
            <a:stCxn id="16" idx="2"/>
            <a:endCxn id="41" idx="0"/>
          </p:cNvCxnSpPr>
          <p:nvPr/>
        </p:nvCxnSpPr>
        <p:spPr bwMode="auto">
          <a:xfrm rot="16200000" flipH="1">
            <a:off x="6926360" y="2055821"/>
            <a:ext cx="550391" cy="3938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oval" w="sm" len="sm"/>
            <a:tailEnd type="triangle" w="med" len="med"/>
          </a:ln>
          <a:effectLst/>
        </p:spPr>
      </p:cxnSp>
      <p:sp>
        <p:nvSpPr>
          <p:cNvPr id="71" name="Right Arrow 6">
            <a:extLst>
              <a:ext uri="{FF2B5EF4-FFF2-40B4-BE49-F238E27FC236}">
                <a16:creationId xmlns:a16="http://schemas.microsoft.com/office/drawing/2014/main" id="{C1348B92-D200-5183-05FE-A7C2D13C3E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04272" y="971550"/>
            <a:ext cx="2964656" cy="773906"/>
          </a:xfrm>
          <a:prstGeom prst="leftArrow">
            <a:avLst/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 b="1" i="1" u="none" dirty="0">
                <a:solidFill>
                  <a:schemeClr val="bg1"/>
                </a:solidFill>
                <a:latin typeface="Crimson Text" panose="02000503000000000000" pitchFamily="2" charset="0"/>
              </a:rPr>
              <a:t>Scan Direction</a:t>
            </a:r>
          </a:p>
        </p:txBody>
      </p:sp>
    </p:spTree>
    <p:extLst>
      <p:ext uri="{BB962C8B-B14F-4D97-AF65-F5344CB8AC3E}">
        <p14:creationId xmlns:p14="http://schemas.microsoft.com/office/powerpoint/2010/main" val="83819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Design Choices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 Size</a:t>
            </a:r>
          </a:p>
          <a:p>
            <a:r>
              <a:rPr lang="en-US" dirty="0"/>
              <a:t>Merge Threshold</a:t>
            </a:r>
          </a:p>
          <a:p>
            <a:r>
              <a:rPr lang="en-US" dirty="0"/>
              <a:t>Variable-Length Keys</a:t>
            </a:r>
          </a:p>
          <a:p>
            <a:r>
              <a:rPr lang="en-US" dirty="0"/>
              <a:t>Intra-Node 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07EFDD2D-C7C6-963B-6F21-69E239ABF762}"/>
              </a:ext>
            </a:extLst>
          </p:cNvPr>
          <p:cNvSpPr>
            <a:spLocks noChangeAspect="1"/>
          </p:cNvSpPr>
          <p:nvPr/>
        </p:nvSpPr>
        <p:spPr>
          <a:xfrm>
            <a:off x="4160221" y="-247650"/>
            <a:ext cx="5486400" cy="5486400"/>
          </a:xfrm>
          <a:prstGeom prst="star32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932FE803-316A-4A2E-A27E-1890391A4A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67400" y="971550"/>
            <a:ext cx="2465224" cy="3657600"/>
          </a:xfrm>
          <a:prstGeom prst="rect">
            <a:avLst/>
          </a:prstGeom>
          <a:ln>
            <a:solidFill>
              <a:srgbClr val="6464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screenshot">
            <a:hlinkClick r:id="rId5"/>
            <a:extLst>
              <a:ext uri="{FF2B5EF4-FFF2-40B4-BE49-F238E27FC236}">
                <a16:creationId xmlns:a16="http://schemas.microsoft.com/office/drawing/2014/main" id="{B18F45C5-14F8-C68F-41BB-F192065367F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120000">
            <a:off x="5338853" y="356220"/>
            <a:ext cx="3129137" cy="4699579"/>
          </a:xfrm>
          <a:prstGeom prst="rect">
            <a:avLst/>
          </a:prstGeom>
          <a:ln>
            <a:solidFill>
              <a:srgbClr val="6464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02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9B1EA-695A-38E3-EF22-C025B83F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Up The Stack...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4F9743C-046D-A7C0-6E20-A05B3AEC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Disk manager and Buffer Pool Manager operate on low-level constructs: page #, record ID</a:t>
            </a:r>
          </a:p>
          <a:p>
            <a:endParaRPr lang="en-US" dirty="0"/>
          </a:p>
          <a:p>
            <a:r>
              <a:rPr lang="en-US" dirty="0"/>
              <a:t>Which pages to get?  This comes from higher layers!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2AEA63-4DFF-D8B3-355B-FB535C5FD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7CC184-C5F9-E398-92B1-1419B90326D0}"/>
              </a:ext>
            </a:extLst>
          </p:cNvPr>
          <p:cNvSpPr/>
          <p:nvPr/>
        </p:nvSpPr>
        <p:spPr>
          <a:xfrm>
            <a:off x="5562600" y="1018582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Query Planning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571FD-A1A5-77FB-C68F-948A196DA24A}"/>
              </a:ext>
            </a:extLst>
          </p:cNvPr>
          <p:cNvSpPr/>
          <p:nvPr/>
        </p:nvSpPr>
        <p:spPr>
          <a:xfrm>
            <a:off x="5562600" y="1554476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Operator Execution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8D32D3-4061-55F0-F16E-A4490C61CAD0}"/>
              </a:ext>
            </a:extLst>
          </p:cNvPr>
          <p:cNvSpPr/>
          <p:nvPr/>
        </p:nvSpPr>
        <p:spPr>
          <a:xfrm>
            <a:off x="5562600" y="2090370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Access Methods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F45DB-C674-4838-2073-0E802032173B}"/>
              </a:ext>
            </a:extLst>
          </p:cNvPr>
          <p:cNvSpPr/>
          <p:nvPr/>
        </p:nvSpPr>
        <p:spPr>
          <a:xfrm>
            <a:off x="5562600" y="2626264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Buffer Pool Manager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C120C5-5C9D-6FA0-8E8A-C56447AE195B}"/>
              </a:ext>
            </a:extLst>
          </p:cNvPr>
          <p:cNvSpPr/>
          <p:nvPr/>
        </p:nvSpPr>
        <p:spPr>
          <a:xfrm>
            <a:off x="5562600" y="3169521"/>
            <a:ext cx="3048000" cy="461665"/>
          </a:xfrm>
          <a:prstGeom prst="rect">
            <a:avLst/>
          </a:prstGeom>
          <a:solidFill>
            <a:schemeClr val="accent6"/>
          </a:solidFill>
          <a:ln>
            <a:solidFill>
              <a:srgbClr val="64646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rIns="45720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Disk Manager</a:t>
            </a:r>
          </a:p>
        </p:txBody>
      </p:sp>
      <p:sp>
        <p:nvSpPr>
          <p:cNvPr id="9" name="Rounded Rectangle 28">
            <a:extLst>
              <a:ext uri="{FF2B5EF4-FFF2-40B4-BE49-F238E27FC236}">
                <a16:creationId xmlns:a16="http://schemas.microsoft.com/office/drawing/2014/main" id="{2B77DAB4-98A7-3136-E320-2FB79857C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287" y="2611536"/>
            <a:ext cx="3048000" cy="476393"/>
          </a:xfrm>
          <a:prstGeom prst="roundRect">
            <a:avLst>
              <a:gd name="adj" fmla="val 4709"/>
            </a:avLst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80879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155 L 0.00035 -0.0984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96B087-99EB-4B48-AFB0-0C2B8D88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Size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985BD7-1F88-4957-8786-48BAB991E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slower the storage device, the larger the optimal node size for a </a:t>
            </a:r>
            <a:r>
              <a:rPr lang="en-US" dirty="0" err="1"/>
              <a:t>B+Tree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HDD: ~1MB</a:t>
            </a:r>
          </a:p>
          <a:p>
            <a:pPr lvl="1"/>
            <a:r>
              <a:rPr lang="en-US" dirty="0"/>
              <a:t>SSD: ~10KB </a:t>
            </a:r>
          </a:p>
          <a:p>
            <a:pPr lvl="1"/>
            <a:r>
              <a:rPr lang="en-US" dirty="0"/>
              <a:t>In-Memory: ~512B</a:t>
            </a:r>
          </a:p>
          <a:p>
            <a:endParaRPr lang="en-US" sz="1200" dirty="0"/>
          </a:p>
          <a:p>
            <a:r>
              <a:rPr lang="en-US" dirty="0"/>
              <a:t>Optimal sizes can vary depending on the workload</a:t>
            </a:r>
          </a:p>
          <a:p>
            <a:pPr lvl="1"/>
            <a:r>
              <a:rPr lang="en-US" dirty="0"/>
              <a:t>Leaf Node Scans vs. Root-to-Leaf Traversals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65E9B8F2-028F-DFC9-933A-3A93D594B40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67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1EBA86-4C59-46A0-8FC1-74D2CB00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Threshold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FD8D2-B00A-49AB-A046-998ECF881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DBMSs do not always merge nodes when they are half full.</a:t>
            </a:r>
          </a:p>
          <a:p>
            <a:pPr lvl="1"/>
            <a:r>
              <a:rPr lang="en-US" dirty="0"/>
              <a:t>Average occupancy rate for B+Tree nodes is 69%.</a:t>
            </a:r>
          </a:p>
          <a:p>
            <a:endParaRPr lang="en-US" sz="1200" dirty="0"/>
          </a:p>
          <a:p>
            <a:r>
              <a:rPr lang="en-US" dirty="0"/>
              <a:t>Delaying a merge operation may reduce the amount of reorganization.</a:t>
            </a:r>
            <a:endParaRPr lang="en-US" sz="1200" dirty="0"/>
          </a:p>
          <a:p>
            <a:r>
              <a:rPr lang="en-US" dirty="0"/>
              <a:t>It may also be better to let smaller nodes exist and then periodically rebuild entire tree.</a:t>
            </a:r>
          </a:p>
          <a:p>
            <a:endParaRPr lang="en-US" sz="1200" dirty="0"/>
          </a:p>
          <a:p>
            <a:r>
              <a:rPr lang="en-US" dirty="0"/>
              <a:t>This is why PostgreSQL calls their B+Tree a "non-balanced" B+Tree (</a:t>
            </a:r>
            <a:r>
              <a:rPr lang="en-US" dirty="0">
                <a:hlinkClick r:id="rId3"/>
              </a:rPr>
              <a:t>nbtree</a:t>
            </a:r>
            <a:r>
              <a:rPr lang="en-US" dirty="0"/>
              <a:t>).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9253CBAE-5E4F-ACFF-374D-B8B9CBE79D1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404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Variable-length Keys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#1: Pointers</a:t>
            </a:r>
          </a:p>
          <a:p>
            <a:pPr marL="342900" lvl="1"/>
            <a:r>
              <a:rPr lang="en-US" dirty="0"/>
              <a:t>Store the keys as pointers to the tuple’s attribute.</a:t>
            </a:r>
          </a:p>
          <a:p>
            <a:pPr marL="342900" lvl="1"/>
            <a:r>
              <a:rPr lang="en-US" dirty="0"/>
              <a:t>Also called </a:t>
            </a:r>
            <a:r>
              <a:rPr lang="en-US" dirty="0">
                <a:hlinkClick r:id="rId3"/>
              </a:rPr>
              <a:t>T-Trees</a:t>
            </a:r>
            <a:r>
              <a:rPr lang="en-US" dirty="0"/>
              <a:t> (in-memory DBMSs)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1050" b="1" dirty="0"/>
          </a:p>
          <a:p>
            <a:r>
              <a:rPr lang="en-US" b="1" dirty="0"/>
              <a:t>Approach #2: Variable-Length Nodes</a:t>
            </a:r>
          </a:p>
          <a:p>
            <a:pPr marL="342900" lvl="1"/>
            <a:r>
              <a:rPr lang="en-US" dirty="0"/>
              <a:t>The size of each node in the index can vary.</a:t>
            </a:r>
          </a:p>
          <a:p>
            <a:pPr marL="342900" lvl="1"/>
            <a:r>
              <a:rPr lang="en-US" dirty="0"/>
              <a:t>Requires careful memory management.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1050" dirty="0"/>
          </a:p>
          <a:p>
            <a:r>
              <a:rPr lang="en-US" b="1" dirty="0"/>
              <a:t>Approach #3: Padding</a:t>
            </a:r>
          </a:p>
          <a:p>
            <a:pPr marL="342900" lvl="1"/>
            <a:r>
              <a:rPr lang="en-US" dirty="0"/>
              <a:t>Always pad the key to be max length of the key type.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1050" dirty="0"/>
          </a:p>
          <a:p>
            <a:r>
              <a:rPr lang="en-US" b="1" dirty="0"/>
              <a:t>Approach #4: Key Map / Indirection</a:t>
            </a:r>
          </a:p>
          <a:p>
            <a:pPr marL="342900" lvl="1"/>
            <a:r>
              <a:rPr lang="en-US" dirty="0"/>
              <a:t>Embed an array of pointers that map to the key + value list within the node.</a:t>
            </a:r>
            <a:br>
              <a:rPr lang="en-US" dirty="0"/>
            </a:br>
            <a:endParaRPr lang="en-US" dirty="0"/>
          </a:p>
          <a:p>
            <a:pPr marL="342900" lvl="1"/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C67801D4-6610-2AAA-AD34-7915E83E0DB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97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7C81-1D5E-4B88-BA53-568993DA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Intra-Node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69BE9-BFBD-43BD-9ABA-1704FDECB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Approach #1: Linear</a:t>
            </a:r>
          </a:p>
          <a:p>
            <a:pPr lvl="1"/>
            <a:r>
              <a:rPr lang="en-US" dirty="0"/>
              <a:t>Scan node keys from beginning to end.</a:t>
            </a:r>
          </a:p>
          <a:p>
            <a:pPr lvl="1"/>
            <a:r>
              <a:rPr lang="en-US" dirty="0"/>
              <a:t>Use SIMD to vectorize comparisons.</a:t>
            </a:r>
          </a:p>
          <a:p>
            <a:endParaRPr lang="en-US" sz="1200" dirty="0"/>
          </a:p>
          <a:p>
            <a:r>
              <a:rPr lang="en-US" b="1" dirty="0"/>
              <a:t>Approach #2: Binary</a:t>
            </a:r>
          </a:p>
          <a:p>
            <a:pPr lvl="1"/>
            <a:r>
              <a:rPr lang="en-US" dirty="0"/>
              <a:t>Jump to middle key, pivot left/right depending on comparison.</a:t>
            </a:r>
          </a:p>
          <a:p>
            <a:endParaRPr lang="en-US" sz="1200" dirty="0"/>
          </a:p>
          <a:p>
            <a:r>
              <a:rPr lang="en-US" b="1" dirty="0"/>
              <a:t>Approach #3: Interpolation</a:t>
            </a:r>
          </a:p>
          <a:p>
            <a:pPr lvl="1"/>
            <a:r>
              <a:rPr lang="en-US" dirty="0"/>
              <a:t>Approximate location of desired key based on known distribution of keys.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4526B-6D4D-4738-AA94-AFA56E24E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t>53</a:t>
            </a:fld>
            <a:endParaRPr lang="en-US" dirty="0"/>
          </a:p>
        </p:txBody>
      </p:sp>
      <p:sp>
        <p:nvSpPr>
          <p:cNvPr id="48" name="Right Arrow 6">
            <a:extLst>
              <a:ext uri="{FF2B5EF4-FFF2-40B4-BE49-F238E27FC236}">
                <a16:creationId xmlns:a16="http://schemas.microsoft.com/office/drawing/2014/main" id="{D7A68A7E-4E0A-437E-B100-9B926721BAD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5610622" y="1783318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371A308-DBE7-4078-A35C-2E21289782A3}"/>
              </a:ext>
            </a:extLst>
          </p:cNvPr>
          <p:cNvSpPr txBox="1"/>
          <p:nvPr/>
        </p:nvSpPr>
        <p:spPr>
          <a:xfrm>
            <a:off x="6424038" y="1034688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Find Key=8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8CB90FC-90B9-4D78-BA8B-3A951ADA1AD9}"/>
              </a:ext>
            </a:extLst>
          </p:cNvPr>
          <p:cNvGrpSpPr/>
          <p:nvPr/>
        </p:nvGrpSpPr>
        <p:grpSpPr>
          <a:xfrm>
            <a:off x="5547763" y="1428750"/>
            <a:ext cx="3291437" cy="365760"/>
            <a:chOff x="5395363" y="1657350"/>
            <a:chExt cx="3291437" cy="3657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3D6AE3-60F1-428D-80E9-C14153AF0953}"/>
                </a:ext>
              </a:extLst>
            </p:cNvPr>
            <p:cNvSpPr/>
            <p:nvPr/>
          </p:nvSpPr>
          <p:spPr bwMode="auto">
            <a:xfrm>
              <a:off x="5943916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0877EA-94D4-4B74-B05B-06E9E06B28C0}"/>
                </a:ext>
              </a:extLst>
            </p:cNvPr>
            <p:cNvSpPr/>
            <p:nvPr/>
          </p:nvSpPr>
          <p:spPr bwMode="auto">
            <a:xfrm>
              <a:off x="5852505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71E108-569B-4758-A250-EBFE52191825}"/>
                </a:ext>
              </a:extLst>
            </p:cNvPr>
            <p:cNvSpPr/>
            <p:nvPr/>
          </p:nvSpPr>
          <p:spPr bwMode="auto">
            <a:xfrm>
              <a:off x="6309647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827A41-E975-4EEA-9338-700995DCEEFC}"/>
                </a:ext>
              </a:extLst>
            </p:cNvPr>
            <p:cNvSpPr/>
            <p:nvPr/>
          </p:nvSpPr>
          <p:spPr bwMode="auto">
            <a:xfrm>
              <a:off x="6401058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6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C568C4-0239-44B5-8D91-9E12855BE389}"/>
                </a:ext>
              </a:extLst>
            </p:cNvPr>
            <p:cNvSpPr/>
            <p:nvPr/>
          </p:nvSpPr>
          <p:spPr bwMode="auto">
            <a:xfrm>
              <a:off x="6766789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CA1EEC-A1FB-4450-82B4-09BB9A0A2422}"/>
                </a:ext>
              </a:extLst>
            </p:cNvPr>
            <p:cNvSpPr/>
            <p:nvPr/>
          </p:nvSpPr>
          <p:spPr bwMode="auto">
            <a:xfrm>
              <a:off x="6858200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A210E07-CFC4-47E2-9202-7FF295CC190E}"/>
                </a:ext>
              </a:extLst>
            </p:cNvPr>
            <p:cNvSpPr/>
            <p:nvPr/>
          </p:nvSpPr>
          <p:spPr bwMode="auto">
            <a:xfrm>
              <a:off x="7223931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5142F4-992A-40F1-AD79-9A63D4FC268E}"/>
                </a:ext>
              </a:extLst>
            </p:cNvPr>
            <p:cNvSpPr/>
            <p:nvPr/>
          </p:nvSpPr>
          <p:spPr bwMode="auto">
            <a:xfrm>
              <a:off x="7315342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B7FC2E-AC62-42FE-AC2A-4D6747490DA9}"/>
                </a:ext>
              </a:extLst>
            </p:cNvPr>
            <p:cNvSpPr/>
            <p:nvPr/>
          </p:nvSpPr>
          <p:spPr bwMode="auto">
            <a:xfrm>
              <a:off x="7681073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3D65C8C-D3FE-42DA-8534-358225350C87}"/>
                </a:ext>
              </a:extLst>
            </p:cNvPr>
            <p:cNvSpPr/>
            <p:nvPr/>
          </p:nvSpPr>
          <p:spPr bwMode="auto">
            <a:xfrm>
              <a:off x="7772484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C1AFCD-ABC4-4673-A3C3-047F98D5080E}"/>
                </a:ext>
              </a:extLst>
            </p:cNvPr>
            <p:cNvSpPr/>
            <p:nvPr/>
          </p:nvSpPr>
          <p:spPr bwMode="auto">
            <a:xfrm>
              <a:off x="8138215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3624521-43B9-42CD-A6B5-8536828258F5}"/>
                </a:ext>
              </a:extLst>
            </p:cNvPr>
            <p:cNvSpPr/>
            <p:nvPr/>
          </p:nvSpPr>
          <p:spPr bwMode="auto">
            <a:xfrm>
              <a:off x="8229626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10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F79F5A-140E-4350-B242-0175DA7E7040}"/>
                </a:ext>
              </a:extLst>
            </p:cNvPr>
            <p:cNvSpPr/>
            <p:nvPr/>
          </p:nvSpPr>
          <p:spPr bwMode="auto">
            <a:xfrm>
              <a:off x="8595360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0477A49-3D0E-4F6A-BB25-2E8DC43B2369}"/>
                </a:ext>
              </a:extLst>
            </p:cNvPr>
            <p:cNvSpPr/>
            <p:nvPr/>
          </p:nvSpPr>
          <p:spPr bwMode="auto">
            <a:xfrm>
              <a:off x="5486774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203F7C0-537E-4890-9AA9-197C925C2137}"/>
                </a:ext>
              </a:extLst>
            </p:cNvPr>
            <p:cNvSpPr/>
            <p:nvPr/>
          </p:nvSpPr>
          <p:spPr bwMode="auto">
            <a:xfrm>
              <a:off x="5395363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sp>
        <p:nvSpPr>
          <p:cNvPr id="54" name="Right Arrow 6">
            <a:extLst>
              <a:ext uri="{FF2B5EF4-FFF2-40B4-BE49-F238E27FC236}">
                <a16:creationId xmlns:a16="http://schemas.microsoft.com/office/drawing/2014/main" id="{35E455B6-FCBB-4971-807F-17A0C9FA543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987531" y="2936478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9C79BE7-A9D3-4651-A752-A7EDF4585D85}"/>
              </a:ext>
            </a:extLst>
          </p:cNvPr>
          <p:cNvGrpSpPr/>
          <p:nvPr/>
        </p:nvGrpSpPr>
        <p:grpSpPr>
          <a:xfrm>
            <a:off x="5547763" y="2570401"/>
            <a:ext cx="3291437" cy="365760"/>
            <a:chOff x="5395363" y="1657350"/>
            <a:chExt cx="3291437" cy="36576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854310F-691A-416E-96A4-25ADDA086D88}"/>
                </a:ext>
              </a:extLst>
            </p:cNvPr>
            <p:cNvSpPr/>
            <p:nvPr/>
          </p:nvSpPr>
          <p:spPr bwMode="auto">
            <a:xfrm>
              <a:off x="5943916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2676296-209F-4A76-A4C1-A2515C9FBF32}"/>
                </a:ext>
              </a:extLst>
            </p:cNvPr>
            <p:cNvSpPr/>
            <p:nvPr/>
          </p:nvSpPr>
          <p:spPr bwMode="auto">
            <a:xfrm>
              <a:off x="5852505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A988C45-29A3-48EB-820B-1EA0FD943F69}"/>
                </a:ext>
              </a:extLst>
            </p:cNvPr>
            <p:cNvSpPr/>
            <p:nvPr/>
          </p:nvSpPr>
          <p:spPr bwMode="auto">
            <a:xfrm>
              <a:off x="6309647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C6D38A5-7077-4A45-85CA-35E991B08A7E}"/>
                </a:ext>
              </a:extLst>
            </p:cNvPr>
            <p:cNvSpPr/>
            <p:nvPr/>
          </p:nvSpPr>
          <p:spPr bwMode="auto">
            <a:xfrm>
              <a:off x="6401058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6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4E68425-BC11-4699-895C-C38C5A1E84F1}"/>
                </a:ext>
              </a:extLst>
            </p:cNvPr>
            <p:cNvSpPr/>
            <p:nvPr/>
          </p:nvSpPr>
          <p:spPr bwMode="auto">
            <a:xfrm>
              <a:off x="6766789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58F9B7-697C-4FB4-B4A6-917C58994FA8}"/>
                </a:ext>
              </a:extLst>
            </p:cNvPr>
            <p:cNvSpPr/>
            <p:nvPr/>
          </p:nvSpPr>
          <p:spPr bwMode="auto">
            <a:xfrm>
              <a:off x="6858200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0498249-3526-4DA0-AD39-AC5758BDDF0C}"/>
                </a:ext>
              </a:extLst>
            </p:cNvPr>
            <p:cNvSpPr/>
            <p:nvPr/>
          </p:nvSpPr>
          <p:spPr bwMode="auto">
            <a:xfrm>
              <a:off x="7223931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717DFAE-B621-4A0A-B082-9BE07783E5A7}"/>
                </a:ext>
              </a:extLst>
            </p:cNvPr>
            <p:cNvSpPr/>
            <p:nvPr/>
          </p:nvSpPr>
          <p:spPr bwMode="auto">
            <a:xfrm>
              <a:off x="7315342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8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4A62694-3726-43AF-BF1E-52F3E711478C}"/>
                </a:ext>
              </a:extLst>
            </p:cNvPr>
            <p:cNvSpPr/>
            <p:nvPr/>
          </p:nvSpPr>
          <p:spPr bwMode="auto">
            <a:xfrm>
              <a:off x="7681073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FB5A4B1-D1A6-4915-92D5-D6E90D78BBA4}"/>
                </a:ext>
              </a:extLst>
            </p:cNvPr>
            <p:cNvSpPr/>
            <p:nvPr/>
          </p:nvSpPr>
          <p:spPr bwMode="auto">
            <a:xfrm>
              <a:off x="7772484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E6F71D-E032-4C7F-A688-8545E27C4BE3}"/>
                </a:ext>
              </a:extLst>
            </p:cNvPr>
            <p:cNvSpPr/>
            <p:nvPr/>
          </p:nvSpPr>
          <p:spPr bwMode="auto">
            <a:xfrm>
              <a:off x="8138215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E5A4FDE-B183-40D5-839C-43994022E73A}"/>
                </a:ext>
              </a:extLst>
            </p:cNvPr>
            <p:cNvSpPr/>
            <p:nvPr/>
          </p:nvSpPr>
          <p:spPr bwMode="auto">
            <a:xfrm>
              <a:off x="8229626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10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B5B0F8D-1068-41B6-B987-7D465C9DE52F}"/>
                </a:ext>
              </a:extLst>
            </p:cNvPr>
            <p:cNvSpPr/>
            <p:nvPr/>
          </p:nvSpPr>
          <p:spPr bwMode="auto">
            <a:xfrm>
              <a:off x="8595360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38AC5A3-A233-4CAB-80F6-883C2A3967F2}"/>
                </a:ext>
              </a:extLst>
            </p:cNvPr>
            <p:cNvSpPr/>
            <p:nvPr/>
          </p:nvSpPr>
          <p:spPr bwMode="auto">
            <a:xfrm>
              <a:off x="5486774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4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AA47883-FABF-4559-8820-6EE2FD07E10F}"/>
                </a:ext>
              </a:extLst>
            </p:cNvPr>
            <p:cNvSpPr/>
            <p:nvPr/>
          </p:nvSpPr>
          <p:spPr bwMode="auto">
            <a:xfrm>
              <a:off x="5395363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DC9F9BD1-9BDE-4BA2-B906-B8A0F4639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762" y="2570402"/>
            <a:ext cx="3291437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089CB123-7D8C-4730-BF54-4C0E7AF76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331" y="2570402"/>
            <a:ext cx="1462868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3" name="Right Arrow 6">
            <a:extLst>
              <a:ext uri="{FF2B5EF4-FFF2-40B4-BE49-F238E27FC236}">
                <a16:creationId xmlns:a16="http://schemas.microsoft.com/office/drawing/2014/main" id="{C02A2AEE-D669-4813-8428-E9765540133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7901787" y="2936478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B28F007E-20CD-4FFA-9814-E4CED352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6331" y="2570402"/>
            <a:ext cx="548552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5" name="Right Arrow 6">
            <a:extLst>
              <a:ext uri="{FF2B5EF4-FFF2-40B4-BE49-F238E27FC236}">
                <a16:creationId xmlns:a16="http://schemas.microsoft.com/office/drawing/2014/main" id="{2AA9716C-4021-4D01-A529-D253101A007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7444629" y="2936478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50578B4-AD4E-4D2A-8E38-31437BE90054}"/>
              </a:ext>
            </a:extLst>
          </p:cNvPr>
          <p:cNvGrpSpPr/>
          <p:nvPr/>
        </p:nvGrpSpPr>
        <p:grpSpPr>
          <a:xfrm>
            <a:off x="5547761" y="3919696"/>
            <a:ext cx="3291437" cy="365760"/>
            <a:chOff x="5395363" y="1657350"/>
            <a:chExt cx="3291437" cy="36576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DA7A2A0-1B33-4FBA-85EF-BB8B9B0A8300}"/>
                </a:ext>
              </a:extLst>
            </p:cNvPr>
            <p:cNvSpPr/>
            <p:nvPr/>
          </p:nvSpPr>
          <p:spPr bwMode="auto">
            <a:xfrm>
              <a:off x="5943916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5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12B7F24-5155-4CEF-9035-1E4ED2B052EA}"/>
                </a:ext>
              </a:extLst>
            </p:cNvPr>
            <p:cNvSpPr/>
            <p:nvPr/>
          </p:nvSpPr>
          <p:spPr bwMode="auto">
            <a:xfrm>
              <a:off x="5852505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AC7D9D3-A68C-4F5B-B0F5-63B49E3AF5C3}"/>
                </a:ext>
              </a:extLst>
            </p:cNvPr>
            <p:cNvSpPr/>
            <p:nvPr/>
          </p:nvSpPr>
          <p:spPr bwMode="auto">
            <a:xfrm>
              <a:off x="6309647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6255189-40D3-4DBD-914F-630C383727B4}"/>
                </a:ext>
              </a:extLst>
            </p:cNvPr>
            <p:cNvSpPr/>
            <p:nvPr/>
          </p:nvSpPr>
          <p:spPr bwMode="auto">
            <a:xfrm>
              <a:off x="6401058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6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F7C5B94-99B5-4D79-A3AD-0CA39420F060}"/>
                </a:ext>
              </a:extLst>
            </p:cNvPr>
            <p:cNvSpPr/>
            <p:nvPr/>
          </p:nvSpPr>
          <p:spPr bwMode="auto">
            <a:xfrm>
              <a:off x="6766789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C31C655-DEEA-40DA-AF53-DA26D3345085}"/>
                </a:ext>
              </a:extLst>
            </p:cNvPr>
            <p:cNvSpPr/>
            <p:nvPr/>
          </p:nvSpPr>
          <p:spPr bwMode="auto">
            <a:xfrm>
              <a:off x="6858200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9112C77-B623-4BF2-9632-C55C350AEF6F}"/>
                </a:ext>
              </a:extLst>
            </p:cNvPr>
            <p:cNvSpPr/>
            <p:nvPr/>
          </p:nvSpPr>
          <p:spPr bwMode="auto">
            <a:xfrm>
              <a:off x="7223931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01C78EB-2BC0-414B-8395-240C2FED14F5}"/>
                </a:ext>
              </a:extLst>
            </p:cNvPr>
            <p:cNvSpPr/>
            <p:nvPr/>
          </p:nvSpPr>
          <p:spPr bwMode="auto">
            <a:xfrm>
              <a:off x="7315342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8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C67C085-615F-4704-A707-54E2270B456A}"/>
                </a:ext>
              </a:extLst>
            </p:cNvPr>
            <p:cNvSpPr/>
            <p:nvPr/>
          </p:nvSpPr>
          <p:spPr bwMode="auto">
            <a:xfrm>
              <a:off x="7681073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49B491B-822F-46FC-9273-DA764A2ADF94}"/>
                </a:ext>
              </a:extLst>
            </p:cNvPr>
            <p:cNvSpPr/>
            <p:nvPr/>
          </p:nvSpPr>
          <p:spPr bwMode="auto">
            <a:xfrm>
              <a:off x="7772484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80B804D-C83D-41D2-A4E7-A57516E91E4A}"/>
                </a:ext>
              </a:extLst>
            </p:cNvPr>
            <p:cNvSpPr/>
            <p:nvPr/>
          </p:nvSpPr>
          <p:spPr bwMode="auto">
            <a:xfrm>
              <a:off x="8138215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26FAEC3-6F89-4050-8D2B-148F54A1D628}"/>
                </a:ext>
              </a:extLst>
            </p:cNvPr>
            <p:cNvSpPr/>
            <p:nvPr/>
          </p:nvSpPr>
          <p:spPr bwMode="auto">
            <a:xfrm>
              <a:off x="8229626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10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88E9B76-2C9B-42E1-9608-5FEB43F89C1C}"/>
                </a:ext>
              </a:extLst>
            </p:cNvPr>
            <p:cNvSpPr/>
            <p:nvPr/>
          </p:nvSpPr>
          <p:spPr bwMode="auto">
            <a:xfrm>
              <a:off x="8595360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D1A53D9-1216-47A2-92C8-6A571E5C6C3E}"/>
                </a:ext>
              </a:extLst>
            </p:cNvPr>
            <p:cNvSpPr/>
            <p:nvPr/>
          </p:nvSpPr>
          <p:spPr bwMode="auto">
            <a:xfrm>
              <a:off x="5486774" y="16573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4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7B9D1DD-8A8D-479D-8946-9ECA93956646}"/>
                </a:ext>
              </a:extLst>
            </p:cNvPr>
            <p:cNvSpPr/>
            <p:nvPr/>
          </p:nvSpPr>
          <p:spPr bwMode="auto">
            <a:xfrm>
              <a:off x="5395363" y="16573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B14A723C-72E2-4136-BF5F-C0BF3DF95F5D}"/>
              </a:ext>
            </a:extLst>
          </p:cNvPr>
          <p:cNvSpPr txBox="1"/>
          <p:nvPr/>
        </p:nvSpPr>
        <p:spPr>
          <a:xfrm>
            <a:off x="5730583" y="3644074"/>
            <a:ext cx="2921054" cy="273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b="1" i="1" dirty="0">
                <a:solidFill>
                  <a:schemeClr val="accent1"/>
                </a:solidFill>
              </a:rPr>
              <a:t>Offset: (8-4)*7/(10-4)=4</a:t>
            </a:r>
          </a:p>
        </p:txBody>
      </p:sp>
      <p:sp>
        <p:nvSpPr>
          <p:cNvPr id="94" name="Right Arrow 6">
            <a:extLst>
              <a:ext uri="{FF2B5EF4-FFF2-40B4-BE49-F238E27FC236}">
                <a16:creationId xmlns:a16="http://schemas.microsoft.com/office/drawing/2014/main" id="{6677522E-9E6C-407B-8873-58E87A55873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7444629" y="4270772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51CCFC-B424-2527-1C97-AE4AE939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173" y="1428751"/>
            <a:ext cx="1726852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A0F5E7D-CF29-75F7-7EAC-04FB85C13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077" y="1428751"/>
            <a:ext cx="1269681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7" name="TextBox 26">
            <a:hlinkClick r:id="rId3"/>
            <a:extLst>
              <a:ext uri="{FF2B5EF4-FFF2-40B4-BE49-F238E27FC236}">
                <a16:creationId xmlns:a16="http://schemas.microsoft.com/office/drawing/2014/main" id="{FFF9D89E-990C-E378-3845-63E382745855}"/>
              </a:ext>
            </a:extLst>
          </p:cNvPr>
          <p:cNvSpPr txBox="1"/>
          <p:nvPr/>
        </p:nvSpPr>
        <p:spPr>
          <a:xfrm>
            <a:off x="5410200" y="3028950"/>
            <a:ext cx="3632200" cy="43088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ea typeface="Open Sans" pitchFamily="34" charset="0"/>
                <a:cs typeface="Consolas" pitchFamily="49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dirty="0">
                <a:latin typeface="Inconsolata" panose="00000509000000000000" pitchFamily="49" charset="0"/>
              </a:rPr>
              <a:t>_mm_cmpeq_epi32_mask(a, b)</a:t>
            </a:r>
          </a:p>
        </p:txBody>
      </p:sp>
      <p:grpSp>
        <p:nvGrpSpPr>
          <p:cNvPr id="37" name="SIMD-8">
            <a:extLst>
              <a:ext uri="{FF2B5EF4-FFF2-40B4-BE49-F238E27FC236}">
                <a16:creationId xmlns:a16="http://schemas.microsoft.com/office/drawing/2014/main" id="{7AE79E3E-DB82-DFB7-A138-9710D2293090}"/>
              </a:ext>
            </a:extLst>
          </p:cNvPr>
          <p:cNvGrpSpPr/>
          <p:nvPr/>
        </p:nvGrpSpPr>
        <p:grpSpPr>
          <a:xfrm>
            <a:off x="5774998" y="2266950"/>
            <a:ext cx="1460395" cy="365760"/>
            <a:chOff x="5882956" y="1581150"/>
            <a:chExt cx="1460395" cy="36576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7E5E109-BC59-433F-0E46-5A4607048B6C}"/>
                </a:ext>
              </a:extLst>
            </p:cNvPr>
            <p:cNvSpPr/>
            <p:nvPr/>
          </p:nvSpPr>
          <p:spPr bwMode="auto">
            <a:xfrm>
              <a:off x="6247834" y="15811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CAEF911-EE8C-C8A7-F3BC-BF630A582D96}"/>
                </a:ext>
              </a:extLst>
            </p:cNvPr>
            <p:cNvSpPr/>
            <p:nvPr/>
          </p:nvSpPr>
          <p:spPr bwMode="auto">
            <a:xfrm>
              <a:off x="6612712" y="15811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8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0F8B492-3058-D578-D288-E7B7E9A03289}"/>
                </a:ext>
              </a:extLst>
            </p:cNvPr>
            <p:cNvSpPr/>
            <p:nvPr/>
          </p:nvSpPr>
          <p:spPr bwMode="auto">
            <a:xfrm>
              <a:off x="6977591" y="15811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8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81D0CC-89E7-6235-E29B-B2D0C9A40CB3}"/>
                </a:ext>
              </a:extLst>
            </p:cNvPr>
            <p:cNvSpPr/>
            <p:nvPr/>
          </p:nvSpPr>
          <p:spPr bwMode="auto">
            <a:xfrm>
              <a:off x="5882956" y="15811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8</a:t>
              </a:r>
            </a:p>
          </p:txBody>
        </p:sp>
      </p:grpSp>
      <p:grpSp>
        <p:nvGrpSpPr>
          <p:cNvPr id="97" name="SIMDARROWS1">
            <a:extLst>
              <a:ext uri="{FF2B5EF4-FFF2-40B4-BE49-F238E27FC236}">
                <a16:creationId xmlns:a16="http://schemas.microsoft.com/office/drawing/2014/main" id="{DABEBE99-7338-30BB-24D8-4E6B2C5906DE}"/>
              </a:ext>
            </a:extLst>
          </p:cNvPr>
          <p:cNvGrpSpPr/>
          <p:nvPr/>
        </p:nvGrpSpPr>
        <p:grpSpPr>
          <a:xfrm>
            <a:off x="5822054" y="1794510"/>
            <a:ext cx="1371425" cy="472441"/>
            <a:chOff x="5822054" y="1794510"/>
            <a:chExt cx="1371425" cy="472441"/>
          </a:xfrm>
        </p:grpSpPr>
        <p:cxnSp>
          <p:nvCxnSpPr>
            <p:cNvPr id="31" name="Straight Arrow Connector 6">
              <a:extLst>
                <a:ext uri="{FF2B5EF4-FFF2-40B4-BE49-F238E27FC236}">
                  <a16:creationId xmlns:a16="http://schemas.microsoft.com/office/drawing/2014/main" id="{BADED614-600D-48C7-F3BB-051D558D464E}"/>
                </a:ext>
              </a:extLst>
            </p:cNvPr>
            <p:cNvCxnSpPr>
              <a:cxnSpLocks/>
              <a:stCxn id="36" idx="0"/>
              <a:endCxn id="51" idx="2"/>
            </p:cNvCxnSpPr>
            <p:nvPr/>
          </p:nvCxnSpPr>
          <p:spPr bwMode="auto">
            <a:xfrm rot="16200000" flipV="1">
              <a:off x="5653746" y="1962818"/>
              <a:ext cx="472440" cy="13582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43" name="Straight Arrow Connector 6">
              <a:extLst>
                <a:ext uri="{FF2B5EF4-FFF2-40B4-BE49-F238E27FC236}">
                  <a16:creationId xmlns:a16="http://schemas.microsoft.com/office/drawing/2014/main" id="{944B4A4A-27EB-70E1-F617-F3F3141563A4}"/>
                </a:ext>
              </a:extLst>
            </p:cNvPr>
            <p:cNvCxnSpPr>
              <a:cxnSpLocks/>
              <a:stCxn id="30" idx="0"/>
              <a:endCxn id="6" idx="2"/>
            </p:cNvCxnSpPr>
            <p:nvPr/>
          </p:nvCxnSpPr>
          <p:spPr bwMode="auto">
            <a:xfrm rot="16200000" flipV="1">
              <a:off x="6064756" y="2008950"/>
              <a:ext cx="472440" cy="4356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46" name="Straight Arrow Connector 6">
              <a:extLst>
                <a:ext uri="{FF2B5EF4-FFF2-40B4-BE49-F238E27FC236}">
                  <a16:creationId xmlns:a16="http://schemas.microsoft.com/office/drawing/2014/main" id="{2B72037F-CBAD-0BC0-733F-52BEB2FEFC1D}"/>
                </a:ext>
              </a:extLst>
            </p:cNvPr>
            <p:cNvCxnSpPr>
              <a:cxnSpLocks/>
              <a:stCxn id="33" idx="0"/>
              <a:endCxn id="9" idx="2"/>
            </p:cNvCxnSpPr>
            <p:nvPr/>
          </p:nvCxnSpPr>
          <p:spPr bwMode="auto">
            <a:xfrm rot="5400000" flipH="1" flipV="1">
              <a:off x="6475766" y="2006378"/>
              <a:ext cx="472440" cy="4870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92" name="Straight Arrow Connector 6">
              <a:extLst>
                <a:ext uri="{FF2B5EF4-FFF2-40B4-BE49-F238E27FC236}">
                  <a16:creationId xmlns:a16="http://schemas.microsoft.com/office/drawing/2014/main" id="{158244B6-5068-9A2A-7970-3D6F42D9122D}"/>
                </a:ext>
              </a:extLst>
            </p:cNvPr>
            <p:cNvCxnSpPr>
              <a:cxnSpLocks/>
              <a:stCxn id="35" idx="0"/>
              <a:endCxn id="11" idx="2"/>
            </p:cNvCxnSpPr>
            <p:nvPr/>
          </p:nvCxnSpPr>
          <p:spPr bwMode="auto">
            <a:xfrm rot="5400000" flipH="1" flipV="1">
              <a:off x="6886776" y="1960247"/>
              <a:ext cx="472440" cy="140967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9899D0A-31DC-A139-6448-5BC6209C5C99}"/>
              </a:ext>
            </a:extLst>
          </p:cNvPr>
          <p:cNvGrpSpPr/>
          <p:nvPr/>
        </p:nvGrpSpPr>
        <p:grpSpPr>
          <a:xfrm>
            <a:off x="5774998" y="819150"/>
            <a:ext cx="1460395" cy="365760"/>
            <a:chOff x="5882956" y="1581150"/>
            <a:chExt cx="1460395" cy="365760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0B32A51-BD02-05A8-763B-98302AA1F124}"/>
                </a:ext>
              </a:extLst>
            </p:cNvPr>
            <p:cNvSpPr/>
            <p:nvPr/>
          </p:nvSpPr>
          <p:spPr bwMode="auto">
            <a:xfrm>
              <a:off x="6247834" y="15811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0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B7BC77B-F446-60FC-CB37-5DDA15445280}"/>
                </a:ext>
              </a:extLst>
            </p:cNvPr>
            <p:cNvSpPr/>
            <p:nvPr/>
          </p:nvSpPr>
          <p:spPr bwMode="auto">
            <a:xfrm>
              <a:off x="6612712" y="15811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0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4B69031-23CB-27B7-7E09-0A8BB341CAE6}"/>
                </a:ext>
              </a:extLst>
            </p:cNvPr>
            <p:cNvSpPr/>
            <p:nvPr/>
          </p:nvSpPr>
          <p:spPr bwMode="auto">
            <a:xfrm>
              <a:off x="6977591" y="15811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0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F895236-8EA7-284C-E1C6-189BDEDFBACF}"/>
                </a:ext>
              </a:extLst>
            </p:cNvPr>
            <p:cNvSpPr/>
            <p:nvPr/>
          </p:nvSpPr>
          <p:spPr bwMode="auto">
            <a:xfrm>
              <a:off x="5882956" y="15811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0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0936789-3C04-EF26-5817-9AC17DE5E76E}"/>
              </a:ext>
            </a:extLst>
          </p:cNvPr>
          <p:cNvGrpSpPr/>
          <p:nvPr/>
        </p:nvGrpSpPr>
        <p:grpSpPr>
          <a:xfrm>
            <a:off x="7422007" y="819150"/>
            <a:ext cx="1460395" cy="365760"/>
            <a:chOff x="5882956" y="1581150"/>
            <a:chExt cx="1460395" cy="36576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B2D316B-6A90-A79B-B9D2-882CC1DC16DE}"/>
                </a:ext>
              </a:extLst>
            </p:cNvPr>
            <p:cNvSpPr/>
            <p:nvPr/>
          </p:nvSpPr>
          <p:spPr bwMode="auto">
            <a:xfrm>
              <a:off x="6247834" y="15811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0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2B14254-CDAD-3F05-9C44-E8BA67670BCF}"/>
                </a:ext>
              </a:extLst>
            </p:cNvPr>
            <p:cNvSpPr/>
            <p:nvPr/>
          </p:nvSpPr>
          <p:spPr bwMode="auto">
            <a:xfrm>
              <a:off x="6612712" y="15811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0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995A2E4-48C2-3017-336A-A05CE7B8FA07}"/>
                </a:ext>
              </a:extLst>
            </p:cNvPr>
            <p:cNvSpPr/>
            <p:nvPr/>
          </p:nvSpPr>
          <p:spPr bwMode="auto">
            <a:xfrm>
              <a:off x="6977591" y="15811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0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3270A75-B322-9376-5DFC-EDD280FEB8A2}"/>
                </a:ext>
              </a:extLst>
            </p:cNvPr>
            <p:cNvSpPr/>
            <p:nvPr/>
          </p:nvSpPr>
          <p:spPr bwMode="auto">
            <a:xfrm>
              <a:off x="5882956" y="1581150"/>
              <a:ext cx="36576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1</a:t>
              </a:r>
            </a:p>
          </p:txBody>
        </p:sp>
      </p:grpSp>
      <p:grpSp>
        <p:nvGrpSpPr>
          <p:cNvPr id="108" name="SIMDARROWS2">
            <a:extLst>
              <a:ext uri="{FF2B5EF4-FFF2-40B4-BE49-F238E27FC236}">
                <a16:creationId xmlns:a16="http://schemas.microsoft.com/office/drawing/2014/main" id="{91DD16A4-69AB-8523-4AA8-3C41E42ED94B}"/>
              </a:ext>
            </a:extLst>
          </p:cNvPr>
          <p:cNvGrpSpPr/>
          <p:nvPr/>
        </p:nvGrpSpPr>
        <p:grpSpPr>
          <a:xfrm>
            <a:off x="7650622" y="1184910"/>
            <a:ext cx="1188576" cy="1082041"/>
            <a:chOff x="5938011" y="1577739"/>
            <a:chExt cx="1188576" cy="1082041"/>
          </a:xfrm>
        </p:grpSpPr>
        <p:cxnSp>
          <p:nvCxnSpPr>
            <p:cNvPr id="109" name="Straight Arrow Connector 6">
              <a:extLst>
                <a:ext uri="{FF2B5EF4-FFF2-40B4-BE49-F238E27FC236}">
                  <a16:creationId xmlns:a16="http://schemas.microsoft.com/office/drawing/2014/main" id="{3049C9A6-E528-1E30-B85E-D605B4D125AF}"/>
                </a:ext>
              </a:extLst>
            </p:cNvPr>
            <p:cNvCxnSpPr>
              <a:cxnSpLocks/>
              <a:endCxn id="13" idx="2"/>
            </p:cNvCxnSpPr>
            <p:nvPr/>
          </p:nvCxnSpPr>
          <p:spPr bwMode="auto">
            <a:xfrm rot="16200000" flipV="1">
              <a:off x="5733523" y="2391827"/>
              <a:ext cx="472440" cy="6346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110" name="Straight Arrow Connector 6">
              <a:extLst>
                <a:ext uri="{FF2B5EF4-FFF2-40B4-BE49-F238E27FC236}">
                  <a16:creationId xmlns:a16="http://schemas.microsoft.com/office/drawing/2014/main" id="{7BF08E8E-BB6C-F45E-0B76-9F6DA1766E51}"/>
                </a:ext>
              </a:extLst>
            </p:cNvPr>
            <p:cNvCxnSpPr>
              <a:cxnSpLocks/>
              <a:endCxn id="15" idx="2"/>
            </p:cNvCxnSpPr>
            <p:nvPr/>
          </p:nvCxnSpPr>
          <p:spPr bwMode="auto">
            <a:xfrm rot="5400000" flipH="1" flipV="1">
              <a:off x="6144532" y="2409159"/>
              <a:ext cx="472440" cy="2880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111" name="Straight Arrow Connector 6">
              <a:extLst>
                <a:ext uri="{FF2B5EF4-FFF2-40B4-BE49-F238E27FC236}">
                  <a16:creationId xmlns:a16="http://schemas.microsoft.com/office/drawing/2014/main" id="{6E3C2198-FB6F-51EF-78C5-864392708940}"/>
                </a:ext>
              </a:extLst>
            </p:cNvPr>
            <p:cNvCxnSpPr>
              <a:cxnSpLocks/>
              <a:endCxn id="17" idx="2"/>
            </p:cNvCxnSpPr>
            <p:nvPr/>
          </p:nvCxnSpPr>
          <p:spPr bwMode="auto">
            <a:xfrm rot="5400000" flipH="1" flipV="1">
              <a:off x="6555542" y="2363027"/>
              <a:ext cx="472440" cy="12106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112" name="Straight Arrow Connector 6">
              <a:extLst>
                <a:ext uri="{FF2B5EF4-FFF2-40B4-BE49-F238E27FC236}">
                  <a16:creationId xmlns:a16="http://schemas.microsoft.com/office/drawing/2014/main" id="{7EB1F6B5-74D3-B7F4-E7BE-930942A20BA0}"/>
                </a:ext>
              </a:extLst>
            </p:cNvPr>
            <p:cNvCxnSpPr>
              <a:cxnSpLocks/>
              <a:endCxn id="106" idx="2"/>
            </p:cNvCxnSpPr>
            <p:nvPr/>
          </p:nvCxnSpPr>
          <p:spPr bwMode="auto">
            <a:xfrm rot="16200000" flipV="1">
              <a:off x="6515729" y="2048921"/>
              <a:ext cx="1082040" cy="139676"/>
            </a:xfrm>
            <a:prstGeom prst="curvedConnector3">
              <a:avLst>
                <a:gd name="adj1" fmla="val 83744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61FEA51-18D5-3233-B969-63E7A6F7A205}"/>
              </a:ext>
            </a:extLst>
          </p:cNvPr>
          <p:cNvGrpSpPr/>
          <p:nvPr/>
        </p:nvGrpSpPr>
        <p:grpSpPr>
          <a:xfrm>
            <a:off x="5822054" y="1184910"/>
            <a:ext cx="1371426" cy="243840"/>
            <a:chOff x="5822054" y="1184910"/>
            <a:chExt cx="1371426" cy="243840"/>
          </a:xfrm>
        </p:grpSpPr>
        <p:cxnSp>
          <p:nvCxnSpPr>
            <p:cNvPr id="123" name="Straight Arrow Connector 6">
              <a:extLst>
                <a:ext uri="{FF2B5EF4-FFF2-40B4-BE49-F238E27FC236}">
                  <a16:creationId xmlns:a16="http://schemas.microsoft.com/office/drawing/2014/main" id="{A3CAE1B0-3C43-53D2-F78D-3477F97998FF}"/>
                </a:ext>
              </a:extLst>
            </p:cNvPr>
            <p:cNvCxnSpPr>
              <a:cxnSpLocks/>
              <a:stCxn id="6" idx="0"/>
              <a:endCxn id="99" idx="2"/>
            </p:cNvCxnSpPr>
            <p:nvPr/>
          </p:nvCxnSpPr>
          <p:spPr bwMode="auto">
            <a:xfrm rot="5400000" flipH="1" flipV="1">
              <a:off x="6179056" y="1285050"/>
              <a:ext cx="243840" cy="4356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126" name="Straight Arrow Connector 6">
              <a:extLst>
                <a:ext uri="{FF2B5EF4-FFF2-40B4-BE49-F238E27FC236}">
                  <a16:creationId xmlns:a16="http://schemas.microsoft.com/office/drawing/2014/main" id="{202DEF77-5C2D-80CD-E3A2-98C8D3837A48}"/>
                </a:ext>
              </a:extLst>
            </p:cNvPr>
            <p:cNvCxnSpPr>
              <a:cxnSpLocks/>
              <a:stCxn id="51" idx="0"/>
              <a:endCxn id="102" idx="2"/>
            </p:cNvCxnSpPr>
            <p:nvPr/>
          </p:nvCxnSpPr>
          <p:spPr bwMode="auto">
            <a:xfrm rot="5400000" flipH="1" flipV="1">
              <a:off x="5768046" y="1238918"/>
              <a:ext cx="243840" cy="13582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129" name="Straight Arrow Connector 6">
              <a:extLst>
                <a:ext uri="{FF2B5EF4-FFF2-40B4-BE49-F238E27FC236}">
                  <a16:creationId xmlns:a16="http://schemas.microsoft.com/office/drawing/2014/main" id="{45CC79DC-0426-0A84-83D0-66D906CC1C91}"/>
                </a:ext>
              </a:extLst>
            </p:cNvPr>
            <p:cNvCxnSpPr>
              <a:cxnSpLocks/>
              <a:stCxn id="9" idx="0"/>
              <a:endCxn id="100" idx="2"/>
            </p:cNvCxnSpPr>
            <p:nvPr/>
          </p:nvCxnSpPr>
          <p:spPr bwMode="auto">
            <a:xfrm rot="16200000" flipV="1">
              <a:off x="6590066" y="1282478"/>
              <a:ext cx="243840" cy="48704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132" name="Straight Arrow Connector 6">
              <a:extLst>
                <a:ext uri="{FF2B5EF4-FFF2-40B4-BE49-F238E27FC236}">
                  <a16:creationId xmlns:a16="http://schemas.microsoft.com/office/drawing/2014/main" id="{5A5F067A-D8B9-4704-3E0E-8DDFF796CDB8}"/>
                </a:ext>
              </a:extLst>
            </p:cNvPr>
            <p:cNvCxnSpPr>
              <a:cxnSpLocks/>
              <a:stCxn id="11" idx="0"/>
              <a:endCxn id="101" idx="2"/>
            </p:cNvCxnSpPr>
            <p:nvPr/>
          </p:nvCxnSpPr>
          <p:spPr bwMode="auto">
            <a:xfrm rot="16200000" flipV="1">
              <a:off x="7001077" y="1236346"/>
              <a:ext cx="243840" cy="140967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C59C638-B02C-BBAD-4A3F-7AB406E2D50F}"/>
              </a:ext>
            </a:extLst>
          </p:cNvPr>
          <p:cNvGrpSpPr/>
          <p:nvPr/>
        </p:nvGrpSpPr>
        <p:grpSpPr>
          <a:xfrm>
            <a:off x="7604887" y="1184910"/>
            <a:ext cx="960019" cy="243841"/>
            <a:chOff x="7604887" y="1184910"/>
            <a:chExt cx="960019" cy="243841"/>
          </a:xfrm>
        </p:grpSpPr>
        <p:cxnSp>
          <p:nvCxnSpPr>
            <p:cNvPr id="135" name="Straight Arrow Connector 6">
              <a:extLst>
                <a:ext uri="{FF2B5EF4-FFF2-40B4-BE49-F238E27FC236}">
                  <a16:creationId xmlns:a16="http://schemas.microsoft.com/office/drawing/2014/main" id="{F1CD2409-2BF7-889E-E85F-9EA213CC0285}"/>
                </a:ext>
              </a:extLst>
            </p:cNvPr>
            <p:cNvCxnSpPr>
              <a:cxnSpLocks/>
              <a:stCxn id="13" idx="0"/>
              <a:endCxn id="107" idx="2"/>
            </p:cNvCxnSpPr>
            <p:nvPr/>
          </p:nvCxnSpPr>
          <p:spPr bwMode="auto">
            <a:xfrm rot="16200000" flipV="1">
              <a:off x="7505835" y="1283962"/>
              <a:ext cx="243840" cy="45735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138" name="Straight Arrow Connector 6">
              <a:extLst>
                <a:ext uri="{FF2B5EF4-FFF2-40B4-BE49-F238E27FC236}">
                  <a16:creationId xmlns:a16="http://schemas.microsoft.com/office/drawing/2014/main" id="{E454198C-9737-012D-6B00-52BD92585A55}"/>
                </a:ext>
              </a:extLst>
            </p:cNvPr>
            <p:cNvCxnSpPr>
              <a:cxnSpLocks/>
              <a:stCxn id="29" idx="0"/>
              <a:endCxn id="104" idx="2"/>
            </p:cNvCxnSpPr>
            <p:nvPr/>
          </p:nvCxnSpPr>
          <p:spPr bwMode="auto">
            <a:xfrm rot="16200000" flipV="1">
              <a:off x="7919422" y="1235254"/>
              <a:ext cx="243841" cy="14315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  <p:cxnSp>
          <p:nvCxnSpPr>
            <p:cNvPr id="141" name="Straight Arrow Connector 6">
              <a:extLst>
                <a:ext uri="{FF2B5EF4-FFF2-40B4-BE49-F238E27FC236}">
                  <a16:creationId xmlns:a16="http://schemas.microsoft.com/office/drawing/2014/main" id="{36127279-D85C-F76C-BBEA-351DB181DC2D}"/>
                </a:ext>
              </a:extLst>
            </p:cNvPr>
            <p:cNvCxnSpPr>
              <a:cxnSpLocks/>
              <a:stCxn id="17" idx="0"/>
              <a:endCxn id="105" idx="2"/>
            </p:cNvCxnSpPr>
            <p:nvPr/>
          </p:nvCxnSpPr>
          <p:spPr bwMode="auto">
            <a:xfrm rot="16200000" flipV="1">
              <a:off x="8327855" y="1191698"/>
              <a:ext cx="243840" cy="23026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oval" w="sm" len="sm"/>
              <a:tailEnd type="triangle" w="med" len="med"/>
            </a:ln>
            <a:effectLst/>
          </p:spPr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169DACC-E1E9-E9FF-C7E9-0FCFB557BF17}"/>
              </a:ext>
            </a:extLst>
          </p:cNvPr>
          <p:cNvSpPr txBox="1"/>
          <p:nvPr/>
        </p:nvSpPr>
        <p:spPr>
          <a:xfrm>
            <a:off x="6424038" y="2175073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Find Key=8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74373D-C419-C9CC-4EBD-AA5E48C89B32}"/>
              </a:ext>
            </a:extLst>
          </p:cNvPr>
          <p:cNvSpPr txBox="1"/>
          <p:nvPr/>
        </p:nvSpPr>
        <p:spPr>
          <a:xfrm>
            <a:off x="6424038" y="3547894"/>
            <a:ext cx="153888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</a:rPr>
              <a:t>Find Key=8</a:t>
            </a:r>
          </a:p>
        </p:txBody>
      </p:sp>
    </p:spTree>
    <p:extLst>
      <p:ext uri="{BB962C8B-B14F-4D97-AF65-F5344CB8AC3E}">
        <p14:creationId xmlns:p14="http://schemas.microsoft.com/office/powerpoint/2010/main" val="230028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17284E-7 L 0.20122 -0.0009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679E-6 L 0.19201 -4.5679E-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5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9" grpId="0"/>
      <p:bldP spid="49" grpId="1"/>
      <p:bldP spid="54" grpId="0" animBg="1"/>
      <p:bldP spid="54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3" grpId="0"/>
      <p:bldP spid="94" grpId="0" animBg="1"/>
      <p:bldP spid="5" grpId="0" animBg="1"/>
      <p:bldP spid="5" grpId="2" animBg="1"/>
      <p:bldP spid="29" grpId="0" animBg="1"/>
      <p:bldP spid="29" grpId="1" animBg="1"/>
      <p:bldP spid="27" grpId="0" animBg="1"/>
      <p:bldP spid="27" grpId="1" animBg="1"/>
      <p:bldP spid="19" grpId="0"/>
      <p:bldP spid="19" grpId="1"/>
      <p:bldP spid="20" grpId="0"/>
      <p:bldP spid="20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Prefix Compression</a:t>
            </a:r>
          </a:p>
          <a:p>
            <a:r>
              <a:rPr lang="en-US" dirty="0"/>
              <a:t>Deduplication</a:t>
            </a:r>
          </a:p>
          <a:p>
            <a:r>
              <a:rPr lang="en-US" dirty="0"/>
              <a:t>Suffix Truncation</a:t>
            </a:r>
          </a:p>
          <a:p>
            <a:r>
              <a:rPr lang="en-US" dirty="0"/>
              <a:t>Pointer Swizzling</a:t>
            </a:r>
          </a:p>
          <a:p>
            <a:r>
              <a:rPr lang="en-US" dirty="0"/>
              <a:t>Bulk Insert</a:t>
            </a:r>
          </a:p>
          <a:p>
            <a:r>
              <a:rPr lang="en-US" dirty="0"/>
              <a:t>Buffered Updates</a:t>
            </a:r>
          </a:p>
          <a:p>
            <a:r>
              <a:rPr lang="en-US" dirty="0"/>
              <a:t>Many more…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60D7135B-5690-8C68-FE70-07B1A89509B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7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E02E92-7CC0-4341-B71C-35E5818E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Compression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63DF4-73D6-4A65-B306-CB5B229C2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Sorted keys in the same leaf node are likely to have the same prefix.</a:t>
            </a:r>
          </a:p>
          <a:p>
            <a:endParaRPr lang="en-US" sz="1200" dirty="0"/>
          </a:p>
          <a:p>
            <a:r>
              <a:rPr lang="en-US" dirty="0"/>
              <a:t>Instead of storing the entire key each time, extract common prefix and store only unique suffix for each key.</a:t>
            </a:r>
          </a:p>
          <a:p>
            <a:pPr lvl="1"/>
            <a:r>
              <a:rPr lang="en-US" dirty="0"/>
              <a:t>Many variations.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9BE014-E758-4CD1-B0E5-E137A163B15D}"/>
              </a:ext>
            </a:extLst>
          </p:cNvPr>
          <p:cNvGrpSpPr/>
          <p:nvPr/>
        </p:nvGrpSpPr>
        <p:grpSpPr>
          <a:xfrm>
            <a:off x="5791200" y="1733550"/>
            <a:ext cx="3108354" cy="365760"/>
            <a:chOff x="5638800" y="2114550"/>
            <a:chExt cx="3108354" cy="36576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1FB23D-C0CC-4EC9-AF0F-A2373177A6E2}"/>
                </a:ext>
              </a:extLst>
            </p:cNvPr>
            <p:cNvSpPr/>
            <p:nvPr/>
          </p:nvSpPr>
          <p:spPr bwMode="auto">
            <a:xfrm>
              <a:off x="5730139" y="2114550"/>
              <a:ext cx="9144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robbed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F6C686B-A404-4D75-B62A-A6ED77EEF05D}"/>
                </a:ext>
              </a:extLst>
            </p:cNvPr>
            <p:cNvSpPr/>
            <p:nvPr/>
          </p:nvSpPr>
          <p:spPr bwMode="auto">
            <a:xfrm>
              <a:off x="5638800" y="21145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205025C-4046-4BEC-9E6D-0C1B8A5F8576}"/>
                </a:ext>
              </a:extLst>
            </p:cNvPr>
            <p:cNvSpPr/>
            <p:nvPr/>
          </p:nvSpPr>
          <p:spPr bwMode="auto">
            <a:xfrm>
              <a:off x="6735777" y="2114550"/>
              <a:ext cx="9144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robbing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B765F3-4D43-41D2-9D58-F8A987AA4C72}"/>
                </a:ext>
              </a:extLst>
            </p:cNvPr>
            <p:cNvSpPr/>
            <p:nvPr/>
          </p:nvSpPr>
          <p:spPr bwMode="auto">
            <a:xfrm>
              <a:off x="6644438" y="21145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2B3E92-E101-4A0D-A984-FD4597E885DD}"/>
                </a:ext>
              </a:extLst>
            </p:cNvPr>
            <p:cNvSpPr/>
            <p:nvPr/>
          </p:nvSpPr>
          <p:spPr bwMode="auto">
            <a:xfrm>
              <a:off x="7741415" y="2114550"/>
              <a:ext cx="9144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robot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D97EEE6-50E4-4774-BA95-1807D0B1B36F}"/>
                </a:ext>
              </a:extLst>
            </p:cNvPr>
            <p:cNvSpPr/>
            <p:nvPr/>
          </p:nvSpPr>
          <p:spPr bwMode="auto">
            <a:xfrm>
              <a:off x="7650076" y="21145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0323095-489B-42D4-9FB6-E1C30CAE78B9}"/>
                </a:ext>
              </a:extLst>
            </p:cNvPr>
            <p:cNvSpPr/>
            <p:nvPr/>
          </p:nvSpPr>
          <p:spPr bwMode="auto">
            <a:xfrm>
              <a:off x="8655714" y="2114550"/>
              <a:ext cx="9144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81772E-D1C0-44DD-B030-11E70864F606}"/>
              </a:ext>
            </a:extLst>
          </p:cNvPr>
          <p:cNvGrpSpPr/>
          <p:nvPr/>
        </p:nvGrpSpPr>
        <p:grpSpPr>
          <a:xfrm>
            <a:off x="6338062" y="2952750"/>
            <a:ext cx="2014631" cy="736893"/>
            <a:chOff x="5791200" y="2490178"/>
            <a:chExt cx="2014631" cy="73689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C52D4D5-AFED-43D2-B307-344D8E1A5484}"/>
                </a:ext>
              </a:extLst>
            </p:cNvPr>
            <p:cNvGrpSpPr/>
            <p:nvPr/>
          </p:nvGrpSpPr>
          <p:grpSpPr>
            <a:xfrm>
              <a:off x="5791200" y="2861311"/>
              <a:ext cx="2014631" cy="365760"/>
              <a:chOff x="5791200" y="2861311"/>
              <a:chExt cx="2014631" cy="365760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C806225-28F6-471C-B6EF-4EE21EE84174}"/>
                  </a:ext>
                </a:extLst>
              </p:cNvPr>
              <p:cNvSpPr/>
              <p:nvPr/>
            </p:nvSpPr>
            <p:spPr bwMode="auto">
              <a:xfrm>
                <a:off x="5883132" y="2861311"/>
                <a:ext cx="548640" cy="365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rgbClr val="646464"/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bed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DBFAC0-8162-40C9-9280-BDC3BB3E35EB}"/>
                  </a:ext>
                </a:extLst>
              </p:cNvPr>
              <p:cNvSpPr/>
              <p:nvPr/>
            </p:nvSpPr>
            <p:spPr bwMode="auto">
              <a:xfrm>
                <a:off x="5791200" y="2861311"/>
                <a:ext cx="91440" cy="365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2DB3129-92B8-4C1F-8D65-F332649E05DA}"/>
                  </a:ext>
                </a:extLst>
              </p:cNvPr>
              <p:cNvSpPr/>
              <p:nvPr/>
            </p:nvSpPr>
            <p:spPr bwMode="auto">
              <a:xfrm>
                <a:off x="6524196" y="2861311"/>
                <a:ext cx="548640" cy="365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bing</a:t>
                </a: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E3D9947-04E1-476A-8719-5C3E65768C8C}"/>
                  </a:ext>
                </a:extLst>
              </p:cNvPr>
              <p:cNvSpPr/>
              <p:nvPr/>
            </p:nvSpPr>
            <p:spPr bwMode="auto">
              <a:xfrm>
                <a:off x="6432264" y="2861311"/>
                <a:ext cx="91440" cy="365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1F46EE2A-A8F8-495F-9D81-14ECD1A80056}"/>
                  </a:ext>
                </a:extLst>
              </p:cNvPr>
              <p:cNvSpPr/>
              <p:nvPr/>
            </p:nvSpPr>
            <p:spPr bwMode="auto">
              <a:xfrm>
                <a:off x="7165260" y="2861311"/>
                <a:ext cx="548640" cy="365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ot</a:t>
                </a: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F944210-1457-45E1-A048-F567ACCD8A62}"/>
                  </a:ext>
                </a:extLst>
              </p:cNvPr>
              <p:cNvSpPr/>
              <p:nvPr/>
            </p:nvSpPr>
            <p:spPr bwMode="auto">
              <a:xfrm>
                <a:off x="7073328" y="2861311"/>
                <a:ext cx="91440" cy="365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936948F-4D42-4688-80A9-3A4F302D5685}"/>
                  </a:ext>
                </a:extLst>
              </p:cNvPr>
              <p:cNvSpPr/>
              <p:nvPr/>
            </p:nvSpPr>
            <p:spPr bwMode="auto">
              <a:xfrm>
                <a:off x="7714391" y="2861311"/>
                <a:ext cx="91440" cy="3657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0422CCE-3083-4822-8B92-DDDB1B8DFD0D}"/>
                </a:ext>
              </a:extLst>
            </p:cNvPr>
            <p:cNvSpPr/>
            <p:nvPr/>
          </p:nvSpPr>
          <p:spPr bwMode="auto">
            <a:xfrm>
              <a:off x="5791200" y="2490178"/>
              <a:ext cx="1373568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i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Prefix:</a:t>
              </a:r>
              <a:r>
                <a:rPr lang="en-US" b="1" i="1" spc="-300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 </a:t>
              </a:r>
              <a:r>
                <a:rPr lang="en-US" b="1" i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rob</a:t>
              </a:r>
            </a:p>
          </p:txBody>
        </p:sp>
      </p:grpSp>
      <p:sp>
        <p:nvSpPr>
          <p:cNvPr id="76" name="Right Arrow 6">
            <a:extLst>
              <a:ext uri="{FF2B5EF4-FFF2-40B4-BE49-F238E27FC236}">
                <a16:creationId xmlns:a16="http://schemas.microsoft.com/office/drawing/2014/main" id="{A48CB17A-8D99-45B2-8A86-ECC2EA9B672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7185422" y="2320528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291351D8-943C-D93A-4F55-9CBD8FF82BF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61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>
            <a:off x="3942506" y="1721882"/>
            <a:ext cx="4439494" cy="305966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z="2400">
              <a:solidFill>
                <a:schemeClr val="tx1"/>
              </a:solidFill>
              <a:latin typeface="DejaVu Sans Mono" pitchFamily="49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280658-7F8D-4E3C-87DD-05D0615158E1}"/>
              </a:ext>
            </a:extLst>
          </p:cNvPr>
          <p:cNvGrpSpPr/>
          <p:nvPr/>
        </p:nvGrpSpPr>
        <p:grpSpPr>
          <a:xfrm>
            <a:off x="4209387" y="2849632"/>
            <a:ext cx="2299528" cy="313459"/>
            <a:chOff x="4209387" y="2849632"/>
            <a:chExt cx="2299528" cy="313459"/>
          </a:xfrm>
        </p:grpSpPr>
        <p:sp>
          <p:nvSpPr>
            <p:cNvPr id="63" name="Rectangle 62"/>
            <p:cNvSpPr/>
            <p:nvPr/>
          </p:nvSpPr>
          <p:spPr>
            <a:xfrm>
              <a:off x="4209387" y="2849632"/>
              <a:ext cx="574675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¤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786294" y="2849632"/>
              <a:ext cx="574675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¤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363201" y="2849632"/>
              <a:ext cx="574675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¤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2BAB4B3-92B9-4C95-854F-911A98BF2463}"/>
                </a:ext>
              </a:extLst>
            </p:cNvPr>
            <p:cNvSpPr/>
            <p:nvPr/>
          </p:nvSpPr>
          <p:spPr>
            <a:xfrm>
              <a:off x="5934240" y="2849632"/>
              <a:ext cx="574675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¤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2260A2-6E38-4333-A400-F0838E620A80}"/>
              </a:ext>
            </a:extLst>
          </p:cNvPr>
          <p:cNvGrpSpPr/>
          <p:nvPr/>
        </p:nvGrpSpPr>
        <p:grpSpPr>
          <a:xfrm>
            <a:off x="4174712" y="3773474"/>
            <a:ext cx="4027456" cy="627076"/>
            <a:chOff x="4174712" y="3537078"/>
            <a:chExt cx="4027456" cy="627076"/>
          </a:xfrm>
        </p:grpSpPr>
        <p:sp>
          <p:nvSpPr>
            <p:cNvPr id="112" name="Rectangle 111"/>
            <p:cNvSpPr/>
            <p:nvPr/>
          </p:nvSpPr>
          <p:spPr>
            <a:xfrm>
              <a:off x="5366837" y="3850695"/>
              <a:ext cx="822960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Andy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190488" y="3850695"/>
              <a:ext cx="548640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V1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739128" y="3850695"/>
              <a:ext cx="914400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Obama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6A47937-3F49-4048-A76F-B57522EC9602}"/>
                </a:ext>
              </a:extLst>
            </p:cNvPr>
            <p:cNvSpPr/>
            <p:nvPr/>
          </p:nvSpPr>
          <p:spPr>
            <a:xfrm>
              <a:off x="6096000" y="3537078"/>
              <a:ext cx="1557528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Prashanth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12EE4EE-6D0D-4CB0-B913-8D9EBB9E34A7}"/>
                </a:ext>
              </a:extLst>
            </p:cNvPr>
            <p:cNvSpPr/>
            <p:nvPr/>
          </p:nvSpPr>
          <p:spPr>
            <a:xfrm>
              <a:off x="7653528" y="3850695"/>
              <a:ext cx="548640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V3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15BC857-0BCD-4C51-BEBD-C55B6D20D0D7}"/>
                </a:ext>
              </a:extLst>
            </p:cNvPr>
            <p:cNvSpPr/>
            <p:nvPr/>
          </p:nvSpPr>
          <p:spPr>
            <a:xfrm>
              <a:off x="7653528" y="3537078"/>
              <a:ext cx="548640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V4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94D4CD3-134F-48FF-B549-A3B36883A853}"/>
                </a:ext>
              </a:extLst>
            </p:cNvPr>
            <p:cNvSpPr/>
            <p:nvPr/>
          </p:nvSpPr>
          <p:spPr>
            <a:xfrm>
              <a:off x="4174712" y="3850695"/>
              <a:ext cx="640080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Lin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CB14116-726F-4B64-8E1D-6DC934DE8F75}"/>
                </a:ext>
              </a:extLst>
            </p:cNvPr>
            <p:cNvSpPr/>
            <p:nvPr/>
          </p:nvSpPr>
          <p:spPr>
            <a:xfrm>
              <a:off x="4816222" y="3850695"/>
              <a:ext cx="548640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V2</a:t>
              </a:r>
            </a:p>
          </p:txBody>
        </p:sp>
      </p:grpSp>
      <p:sp>
        <p:nvSpPr>
          <p:cNvPr id="75" name="TextBox 15"/>
          <p:cNvSpPr txBox="1">
            <a:spLocks noChangeArrowheads="1"/>
          </p:cNvSpPr>
          <p:nvPr/>
        </p:nvSpPr>
        <p:spPr bwMode="auto">
          <a:xfrm>
            <a:off x="3941814" y="1352550"/>
            <a:ext cx="2577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Crimson Text" pitchFamily="2" charset="0"/>
                <a:ea typeface="Crimson Text" pitchFamily="2" charset="0"/>
              </a:defRPr>
            </a:lvl1pPr>
          </a:lstStyle>
          <a:p>
            <a:r>
              <a:rPr lang="en-US" dirty="0" err="1"/>
              <a:t>B+Tree</a:t>
            </a:r>
            <a:r>
              <a:rPr lang="en-US" dirty="0"/>
              <a:t> Leaf Node</a:t>
            </a:r>
          </a:p>
        </p:txBody>
      </p:sp>
      <p:grpSp>
        <p:nvGrpSpPr>
          <p:cNvPr id="23" name="TID_WORD LINES"/>
          <p:cNvGrpSpPr/>
          <p:nvPr/>
        </p:nvGrpSpPr>
        <p:grpSpPr>
          <a:xfrm>
            <a:off x="3081997" y="1721882"/>
            <a:ext cx="859818" cy="2220845"/>
            <a:chOff x="3081997" y="1874282"/>
            <a:chExt cx="859818" cy="2220845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3081997" y="3409638"/>
              <a:ext cx="859818" cy="685489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081997" y="1874282"/>
              <a:ext cx="859818" cy="1306756"/>
            </a:xfrm>
            <a:prstGeom prst="lin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MAP / INDIRECTION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56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5" name="TextBox 15"/>
          <p:cNvSpPr txBox="1">
            <a:spLocks noChangeArrowheads="1"/>
          </p:cNvSpPr>
          <p:nvPr/>
        </p:nvSpPr>
        <p:spPr bwMode="auto">
          <a:xfrm>
            <a:off x="4213852" y="3481462"/>
            <a:ext cx="14366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r>
              <a:rPr lang="en-US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rimson Text" pitchFamily="2" charset="0"/>
              </a:rPr>
              <a:t>Key+Values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Crimson Text" pitchFamily="2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213852" y="1833837"/>
            <a:ext cx="3624592" cy="586746"/>
            <a:chOff x="2552748" y="2981653"/>
            <a:chExt cx="3172022" cy="513484"/>
          </a:xfrm>
        </p:grpSpPr>
        <p:grpSp>
          <p:nvGrpSpPr>
            <p:cNvPr id="35" name="Group 34"/>
            <p:cNvGrpSpPr/>
            <p:nvPr/>
          </p:nvGrpSpPr>
          <p:grpSpPr>
            <a:xfrm>
              <a:off x="3996869" y="2981653"/>
              <a:ext cx="1005840" cy="513484"/>
              <a:chOff x="2575560" y="3246986"/>
              <a:chExt cx="1005840" cy="51348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575560" y="348615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  <a:endParaRPr lang="en-US" sz="1600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31" name="TextBox 15"/>
              <p:cNvSpPr txBox="1">
                <a:spLocks noChangeArrowheads="1"/>
              </p:cNvSpPr>
              <p:nvPr/>
            </p:nvSpPr>
            <p:spPr bwMode="auto">
              <a:xfrm>
                <a:off x="2575560" y="3246986"/>
                <a:ext cx="1005840" cy="242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18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rimson Text" pitchFamily="2" charset="0"/>
                  </a:rPr>
                  <a:t>Prev</a:t>
                </a:r>
                <a:endParaRPr lang="en-US" sz="18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rimson Text" pitchFamily="2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718930" y="2981653"/>
              <a:ext cx="1005840" cy="513484"/>
              <a:chOff x="3667125" y="3246986"/>
              <a:chExt cx="1005840" cy="513484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667125" y="348615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EF3E42"/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¤</a:t>
                </a:r>
                <a:endParaRPr lang="en-US" sz="1600" b="1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endParaRPr>
              </a:p>
            </p:txBody>
          </p:sp>
          <p:sp>
            <p:nvSpPr>
              <p:cNvPr id="33" name="TextBox 15"/>
              <p:cNvSpPr txBox="1">
                <a:spLocks noChangeArrowheads="1"/>
              </p:cNvSpPr>
              <p:nvPr/>
            </p:nvSpPr>
            <p:spPr bwMode="auto">
              <a:xfrm>
                <a:off x="3667125" y="3246986"/>
                <a:ext cx="1005840" cy="242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rimson Text" pitchFamily="2" charset="0"/>
                  </a:rPr>
                  <a:t>Next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552748" y="2981653"/>
              <a:ext cx="1005841" cy="513484"/>
              <a:chOff x="3667124" y="3246986"/>
              <a:chExt cx="1005841" cy="513484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3667124" y="348615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#</a:t>
                </a:r>
              </a:p>
            </p:txBody>
          </p:sp>
          <p:sp>
            <p:nvSpPr>
              <p:cNvPr id="66" name="TextBox 15"/>
              <p:cNvSpPr txBox="1">
                <a:spLocks noChangeArrowheads="1"/>
              </p:cNvSpPr>
              <p:nvPr/>
            </p:nvSpPr>
            <p:spPr bwMode="auto">
              <a:xfrm>
                <a:off x="3667125" y="3246986"/>
                <a:ext cx="1005840" cy="242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rimson Text" pitchFamily="2" charset="0"/>
                  </a:rPr>
                  <a:t>Level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3274809" y="2981653"/>
              <a:ext cx="1005840" cy="513484"/>
              <a:chOff x="3667125" y="3246986"/>
              <a:chExt cx="1005840" cy="513484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3667125" y="3486150"/>
                <a:ext cx="502920" cy="2743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nconsolata" panose="00000509000000000000" pitchFamily="49" charset="0"/>
                    <a:ea typeface="DejaVu Sans Mono" pitchFamily="49" charset="0"/>
                    <a:cs typeface="Consolas" pitchFamily="49" charset="0"/>
                  </a:rPr>
                  <a:t>#</a:t>
                </a:r>
              </a:p>
            </p:txBody>
          </p:sp>
          <p:sp>
            <p:nvSpPr>
              <p:cNvPr id="69" name="TextBox 15"/>
              <p:cNvSpPr txBox="1">
                <a:spLocks noChangeArrowheads="1"/>
              </p:cNvSpPr>
              <p:nvPr/>
            </p:nvSpPr>
            <p:spPr bwMode="auto">
              <a:xfrm>
                <a:off x="3667125" y="3246986"/>
                <a:ext cx="1005840" cy="242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en-US"/>
                </a:defPPr>
                <a:lvl1pPr eaLnBrk="0" hangingPunct="0">
                  <a:defRPr sz="2400" b="1" i="1">
                    <a:solidFill>
                      <a:schemeClr val="tx1">
                        <a:lumMod val="50000"/>
                        <a:lumOff val="50000"/>
                      </a:schemeClr>
                    </a:solidFill>
                    <a:ea typeface="ＭＳ Ｐゴシック" charset="-128"/>
                  </a:defRPr>
                </a:lvl1pPr>
              </a:lstStyle>
              <a:p>
                <a:r>
                  <a:rPr lang="en-US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rimson Text" pitchFamily="2" charset="0"/>
                  </a:rPr>
                  <a:t>Slots</a:t>
                </a:r>
              </a:p>
            </p:txBody>
          </p:sp>
        </p:grpSp>
      </p:grpSp>
      <p:sp>
        <p:nvSpPr>
          <p:cNvPr id="110" name="TextBox 15"/>
          <p:cNvSpPr txBox="1">
            <a:spLocks noChangeArrowheads="1"/>
          </p:cNvSpPr>
          <p:nvPr/>
        </p:nvSpPr>
        <p:spPr bwMode="auto">
          <a:xfrm>
            <a:off x="4213852" y="2557244"/>
            <a:ext cx="15011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eaLnBrk="0" hangingPunct="0"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defRPr>
            </a:lvl1pPr>
          </a:lstStyle>
          <a:p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rimson Text" pitchFamily="2" charset="0"/>
              </a:rPr>
              <a:t>Sorted Key Map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158620C-A790-4C4B-BB02-D5C42D75C7C2}"/>
              </a:ext>
            </a:extLst>
          </p:cNvPr>
          <p:cNvGrpSpPr/>
          <p:nvPr/>
        </p:nvGrpSpPr>
        <p:grpSpPr>
          <a:xfrm>
            <a:off x="4209387" y="2849631"/>
            <a:ext cx="2303164" cy="313460"/>
            <a:chOff x="4209387" y="2849631"/>
            <a:chExt cx="2303164" cy="31346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73F4CC5-EB9F-41CB-9E10-94369AE98859}"/>
                </a:ext>
              </a:extLst>
            </p:cNvPr>
            <p:cNvSpPr/>
            <p:nvPr/>
          </p:nvSpPr>
          <p:spPr>
            <a:xfrm>
              <a:off x="4209387" y="2849632"/>
              <a:ext cx="574675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rtlCol="0" anchor="ctr"/>
            <a:lstStyle/>
            <a:p>
              <a:pPr algn="ctr"/>
              <a:r>
                <a:rPr lang="en-US" sz="2400" b="1" spc="-150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A</a:t>
              </a:r>
              <a:r>
                <a:rPr lang="en-US" sz="2400" b="1" spc="-150" dirty="0">
                  <a:solidFill>
                    <a:srgbClr val="595959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·</a:t>
              </a:r>
              <a:r>
                <a:rPr lang="en-US" sz="2400" b="1" spc="-150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¤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77CA0D8-D47F-4085-86F3-C4A988A79284}"/>
                </a:ext>
              </a:extLst>
            </p:cNvPr>
            <p:cNvSpPr/>
            <p:nvPr/>
          </p:nvSpPr>
          <p:spPr>
            <a:xfrm>
              <a:off x="4786294" y="2849632"/>
              <a:ext cx="574675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rtlCol="0" anchor="ctr"/>
            <a:lstStyle/>
            <a:p>
              <a:pPr algn="ctr"/>
              <a:r>
                <a:rPr lang="en-US" sz="2400" b="1" spc="-150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L</a:t>
              </a:r>
              <a:r>
                <a:rPr lang="en-US" sz="2400" b="1" spc="-150" dirty="0">
                  <a:solidFill>
                    <a:srgbClr val="595959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·</a:t>
              </a:r>
              <a:r>
                <a:rPr lang="en-US" sz="2400" b="1" spc="-150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¤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9DADA9B-1430-4912-A97F-33A797176948}"/>
                </a:ext>
              </a:extLst>
            </p:cNvPr>
            <p:cNvSpPr/>
            <p:nvPr/>
          </p:nvSpPr>
          <p:spPr>
            <a:xfrm>
              <a:off x="5363201" y="2849632"/>
              <a:ext cx="574675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rtlCol="0" anchor="ctr"/>
            <a:lstStyle/>
            <a:p>
              <a:pPr algn="ctr"/>
              <a:r>
                <a:rPr lang="en-US" sz="2400" b="1" spc="-150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O</a:t>
              </a:r>
              <a:r>
                <a:rPr lang="en-US" sz="2400" b="1" spc="-150" dirty="0">
                  <a:solidFill>
                    <a:srgbClr val="595959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·</a:t>
              </a:r>
              <a:r>
                <a:rPr lang="en-US" sz="2400" b="1" spc="-150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¤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822EFB3-48FE-49B0-AB4B-BDA0976D472F}"/>
                </a:ext>
              </a:extLst>
            </p:cNvPr>
            <p:cNvSpPr/>
            <p:nvPr/>
          </p:nvSpPr>
          <p:spPr>
            <a:xfrm>
              <a:off x="5937876" y="2849631"/>
              <a:ext cx="574675" cy="313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" tIns="18288" rIns="18288" rtlCol="0" anchor="ctr"/>
            <a:lstStyle/>
            <a:p>
              <a:pPr algn="ctr"/>
              <a:r>
                <a:rPr lang="en-US" sz="2400" b="1" spc="-150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P</a:t>
              </a:r>
              <a:r>
                <a:rPr lang="en-US" sz="2400" b="1" spc="-150" dirty="0">
                  <a:solidFill>
                    <a:srgbClr val="595959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·</a:t>
              </a:r>
              <a:r>
                <a:rPr lang="en-US" sz="2400" b="1" spc="-150" dirty="0">
                  <a:solidFill>
                    <a:srgbClr val="EF3E42"/>
                  </a:solidFill>
                  <a:latin typeface="Inconsolata" panose="00000509000000000000" pitchFamily="49" charset="0"/>
                  <a:ea typeface="DejaVu Sans Mono" pitchFamily="49" charset="0"/>
                  <a:cs typeface="Consolas" pitchFamily="49" charset="0"/>
                </a:rPr>
                <a:t>¤</a:t>
              </a:r>
            </a:p>
          </p:txBody>
        </p:sp>
      </p:grpSp>
      <p:sp>
        <p:nvSpPr>
          <p:cNvPr id="78" name="Highlight Box">
            <a:extLst>
              <a:ext uri="{FF2B5EF4-FFF2-40B4-BE49-F238E27FC236}">
                <a16:creationId xmlns:a16="http://schemas.microsoft.com/office/drawing/2014/main" id="{289834B7-035B-4D9A-9D8C-C0EEABFF03B2}"/>
              </a:ext>
            </a:extLst>
          </p:cNvPr>
          <p:cNvSpPr/>
          <p:nvPr/>
        </p:nvSpPr>
        <p:spPr>
          <a:xfrm>
            <a:off x="4203901" y="2847245"/>
            <a:ext cx="582393" cy="303252"/>
          </a:xfrm>
          <a:prstGeom prst="roundRect">
            <a:avLst>
              <a:gd name="adj" fmla="val 4675"/>
            </a:avLst>
          </a:prstGeom>
          <a:noFill/>
          <a:ln w="57150">
            <a:solidFill>
              <a:srgbClr val="EF3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2" name="Straight Arrow Connector 2">
            <a:extLst>
              <a:ext uri="{FF2B5EF4-FFF2-40B4-BE49-F238E27FC236}">
                <a16:creationId xmlns:a16="http://schemas.microsoft.com/office/drawing/2014/main" id="{9D5FA81F-7277-4BAF-A574-595EC42C2C0D}"/>
              </a:ext>
            </a:extLst>
          </p:cNvPr>
          <p:cNvCxnSpPr>
            <a:cxnSpLocks noChangeShapeType="1"/>
            <a:stCxn id="78" idx="2"/>
            <a:endCxn id="85" idx="0"/>
          </p:cNvCxnSpPr>
          <p:nvPr/>
        </p:nvCxnSpPr>
        <p:spPr bwMode="auto">
          <a:xfrm rot="16200000" flipH="1">
            <a:off x="4538837" y="3106758"/>
            <a:ext cx="940136" cy="1027614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rgbClr val="EF3E4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ight Arrow 6">
            <a:extLst>
              <a:ext uri="{FF2B5EF4-FFF2-40B4-BE49-F238E27FC236}">
                <a16:creationId xmlns:a16="http://schemas.microsoft.com/office/drawing/2014/main" id="{E9A9565B-28BB-4EA4-B22E-E5F4B30CCA8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5791201" y="3805330"/>
            <a:ext cx="228600" cy="253707"/>
          </a:xfrm>
          <a:prstGeom prst="rightArrow">
            <a:avLst>
              <a:gd name="adj1" fmla="val 50000"/>
              <a:gd name="adj2" fmla="val 50019"/>
            </a:avLst>
          </a:prstGeom>
          <a:solidFill>
            <a:srgbClr val="EF3E42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6D5A39-92F9-4301-8590-7E873C291E5D}"/>
              </a:ext>
            </a:extLst>
          </p:cNvPr>
          <p:cNvGrpSpPr/>
          <p:nvPr/>
        </p:nvGrpSpPr>
        <p:grpSpPr>
          <a:xfrm>
            <a:off x="4238622" y="3773474"/>
            <a:ext cx="2747963" cy="620411"/>
            <a:chOff x="4238622" y="3537078"/>
            <a:chExt cx="2747963" cy="620411"/>
          </a:xfrm>
        </p:grpSpPr>
        <p:sp>
          <p:nvSpPr>
            <p:cNvPr id="83" name="Highlight Box">
              <a:extLst>
                <a:ext uri="{FF2B5EF4-FFF2-40B4-BE49-F238E27FC236}">
                  <a16:creationId xmlns:a16="http://schemas.microsoft.com/office/drawing/2014/main" id="{FDCF3CE4-A544-49D0-90E3-A4BE268F3824}"/>
                </a:ext>
              </a:extLst>
            </p:cNvPr>
            <p:cNvSpPr/>
            <p:nvPr/>
          </p:nvSpPr>
          <p:spPr>
            <a:xfrm>
              <a:off x="4238622" y="3854237"/>
              <a:ext cx="186919" cy="303252"/>
            </a:xfrm>
            <a:prstGeom prst="roundRect">
              <a:avLst>
                <a:gd name="adj" fmla="val 4675"/>
              </a:avLst>
            </a:prstGeom>
            <a:noFill/>
            <a:ln w="28575">
              <a:solidFill>
                <a:srgbClr val="EF3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Highlight Box">
              <a:extLst>
                <a:ext uri="{FF2B5EF4-FFF2-40B4-BE49-F238E27FC236}">
                  <a16:creationId xmlns:a16="http://schemas.microsoft.com/office/drawing/2014/main" id="{83F16362-A744-4067-950A-311ACB54F6FE}"/>
                </a:ext>
              </a:extLst>
            </p:cNvPr>
            <p:cNvSpPr/>
            <p:nvPr/>
          </p:nvSpPr>
          <p:spPr>
            <a:xfrm>
              <a:off x="6156733" y="3537078"/>
              <a:ext cx="186919" cy="303252"/>
            </a:xfrm>
            <a:prstGeom prst="roundRect">
              <a:avLst>
                <a:gd name="adj" fmla="val 4675"/>
              </a:avLst>
            </a:prstGeom>
            <a:noFill/>
            <a:ln w="28575">
              <a:solidFill>
                <a:srgbClr val="EF3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5" name="Highlight Box">
              <a:extLst>
                <a:ext uri="{FF2B5EF4-FFF2-40B4-BE49-F238E27FC236}">
                  <a16:creationId xmlns:a16="http://schemas.microsoft.com/office/drawing/2014/main" id="{C2A1D496-779F-45FB-87B2-9E5EA25B7E5A}"/>
                </a:ext>
              </a:extLst>
            </p:cNvPr>
            <p:cNvSpPr/>
            <p:nvPr/>
          </p:nvSpPr>
          <p:spPr>
            <a:xfrm>
              <a:off x="5429252" y="3854237"/>
              <a:ext cx="186919" cy="303252"/>
            </a:xfrm>
            <a:prstGeom prst="roundRect">
              <a:avLst>
                <a:gd name="adj" fmla="val 4675"/>
              </a:avLst>
            </a:prstGeom>
            <a:noFill/>
            <a:ln w="28575">
              <a:solidFill>
                <a:srgbClr val="EF3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0" name="Highlight Box">
              <a:extLst>
                <a:ext uri="{FF2B5EF4-FFF2-40B4-BE49-F238E27FC236}">
                  <a16:creationId xmlns:a16="http://schemas.microsoft.com/office/drawing/2014/main" id="{3134585E-05C3-4425-8DC1-2B13CD106020}"/>
                </a:ext>
              </a:extLst>
            </p:cNvPr>
            <p:cNvSpPr/>
            <p:nvPr/>
          </p:nvSpPr>
          <p:spPr>
            <a:xfrm>
              <a:off x="6799666" y="3854237"/>
              <a:ext cx="186919" cy="303252"/>
            </a:xfrm>
            <a:prstGeom prst="roundRect">
              <a:avLst>
                <a:gd name="adj" fmla="val 4675"/>
              </a:avLst>
            </a:prstGeom>
            <a:noFill/>
            <a:ln w="28575">
              <a:solidFill>
                <a:srgbClr val="EF3E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7D1B7D0-DDDD-4DC3-B3AE-D64D89FFD350}"/>
              </a:ext>
            </a:extLst>
          </p:cNvPr>
          <p:cNvGrpSpPr/>
          <p:nvPr/>
        </p:nvGrpSpPr>
        <p:grpSpPr>
          <a:xfrm>
            <a:off x="376311" y="2038350"/>
            <a:ext cx="2705686" cy="1219200"/>
            <a:chOff x="266114" y="1352550"/>
            <a:chExt cx="2705686" cy="121920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962CFAB-0605-478B-914D-8A2C2DCF20C9}"/>
                </a:ext>
              </a:extLst>
            </p:cNvPr>
            <p:cNvSpPr/>
            <p:nvPr/>
          </p:nvSpPr>
          <p:spPr>
            <a:xfrm>
              <a:off x="1314157" y="13525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55F824F-A00F-4C82-B430-EF7A07B911C1}"/>
                </a:ext>
              </a:extLst>
            </p:cNvPr>
            <p:cNvSpPr/>
            <p:nvPr/>
          </p:nvSpPr>
          <p:spPr>
            <a:xfrm>
              <a:off x="615461" y="18478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0655F08-BC98-4653-8F9F-C24642961152}"/>
                </a:ext>
              </a:extLst>
            </p:cNvPr>
            <p:cNvSpPr/>
            <p:nvPr/>
          </p:nvSpPr>
          <p:spPr>
            <a:xfrm>
              <a:off x="2012852" y="18478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49C0C3C-A288-415E-AE28-609259407DF6}"/>
                </a:ext>
              </a:extLst>
            </p:cNvPr>
            <p:cNvSpPr/>
            <p:nvPr/>
          </p:nvSpPr>
          <p:spPr>
            <a:xfrm>
              <a:off x="266114" y="23431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690051E-4D1C-424C-9E5D-D00C6340963A}"/>
                </a:ext>
              </a:extLst>
            </p:cNvPr>
            <p:cNvSpPr/>
            <p:nvPr/>
          </p:nvSpPr>
          <p:spPr>
            <a:xfrm>
              <a:off x="964809" y="23431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2A75950-E3F4-4313-B0B2-F1466B6F0550}"/>
                </a:ext>
              </a:extLst>
            </p:cNvPr>
            <p:cNvSpPr/>
            <p:nvPr/>
          </p:nvSpPr>
          <p:spPr>
            <a:xfrm>
              <a:off x="1663504" y="23431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A14FADD-9B83-4A6D-A40B-61E71FC9CB9E}"/>
                </a:ext>
              </a:extLst>
            </p:cNvPr>
            <p:cNvSpPr/>
            <p:nvPr/>
          </p:nvSpPr>
          <p:spPr>
            <a:xfrm>
              <a:off x="2362200" y="2343150"/>
              <a:ext cx="6096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endParaRPr lang="en-US" sz="2400" b="1">
                <a:solidFill>
                  <a:srgbClr val="4B4B4B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93" name="Straight Arrow Connector 13">
              <a:extLst>
                <a:ext uri="{FF2B5EF4-FFF2-40B4-BE49-F238E27FC236}">
                  <a16:creationId xmlns:a16="http://schemas.microsoft.com/office/drawing/2014/main" id="{00FFCF69-3980-4930-A61F-0D569852F611}"/>
                </a:ext>
              </a:extLst>
            </p:cNvPr>
            <p:cNvCxnSpPr>
              <a:stCxn id="86" idx="2"/>
              <a:endCxn id="87" idx="0"/>
            </p:cNvCxnSpPr>
            <p:nvPr/>
          </p:nvCxnSpPr>
          <p:spPr>
            <a:xfrm rot="5400000">
              <a:off x="1136259" y="1365152"/>
              <a:ext cx="266700" cy="69869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13">
              <a:extLst>
                <a:ext uri="{FF2B5EF4-FFF2-40B4-BE49-F238E27FC236}">
                  <a16:creationId xmlns:a16="http://schemas.microsoft.com/office/drawing/2014/main" id="{F68982C9-799D-411F-A3BA-D34EAEC91261}"/>
                </a:ext>
              </a:extLst>
            </p:cNvPr>
            <p:cNvCxnSpPr>
              <a:stCxn id="86" idx="2"/>
              <a:endCxn id="88" idx="0"/>
            </p:cNvCxnSpPr>
            <p:nvPr/>
          </p:nvCxnSpPr>
          <p:spPr>
            <a:xfrm rot="16200000" flipH="1">
              <a:off x="1834954" y="1365152"/>
              <a:ext cx="266700" cy="69869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13">
              <a:extLst>
                <a:ext uri="{FF2B5EF4-FFF2-40B4-BE49-F238E27FC236}">
                  <a16:creationId xmlns:a16="http://schemas.microsoft.com/office/drawing/2014/main" id="{0CC2873A-2A6C-4114-AB6F-A3A93C813ED0}"/>
                </a:ext>
              </a:extLst>
            </p:cNvPr>
            <p:cNvCxnSpPr>
              <a:stCxn id="87" idx="2"/>
              <a:endCxn id="89" idx="0"/>
            </p:cNvCxnSpPr>
            <p:nvPr/>
          </p:nvCxnSpPr>
          <p:spPr>
            <a:xfrm rot="5400000">
              <a:off x="612238" y="2035127"/>
              <a:ext cx="266700" cy="34934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13">
              <a:extLst>
                <a:ext uri="{FF2B5EF4-FFF2-40B4-BE49-F238E27FC236}">
                  <a16:creationId xmlns:a16="http://schemas.microsoft.com/office/drawing/2014/main" id="{C96716A9-51E8-48EA-AEF4-027C330A258F}"/>
                </a:ext>
              </a:extLst>
            </p:cNvPr>
            <p:cNvCxnSpPr>
              <a:stCxn id="87" idx="2"/>
              <a:endCxn id="90" idx="0"/>
            </p:cNvCxnSpPr>
            <p:nvPr/>
          </p:nvCxnSpPr>
          <p:spPr>
            <a:xfrm rot="16200000" flipH="1">
              <a:off x="961585" y="2035126"/>
              <a:ext cx="266700" cy="34934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13">
              <a:extLst>
                <a:ext uri="{FF2B5EF4-FFF2-40B4-BE49-F238E27FC236}">
                  <a16:creationId xmlns:a16="http://schemas.microsoft.com/office/drawing/2014/main" id="{71B96A4D-FE9C-48B5-92C5-38A77219CB31}"/>
                </a:ext>
              </a:extLst>
            </p:cNvPr>
            <p:cNvCxnSpPr>
              <a:stCxn id="88" idx="2"/>
              <a:endCxn id="92" idx="0"/>
            </p:cNvCxnSpPr>
            <p:nvPr/>
          </p:nvCxnSpPr>
          <p:spPr>
            <a:xfrm rot="16200000" flipH="1">
              <a:off x="2358976" y="2035126"/>
              <a:ext cx="266700" cy="34934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13">
              <a:extLst>
                <a:ext uri="{FF2B5EF4-FFF2-40B4-BE49-F238E27FC236}">
                  <a16:creationId xmlns:a16="http://schemas.microsoft.com/office/drawing/2014/main" id="{0DBB5E23-43DC-42DE-9ADE-0191585F6F54}"/>
                </a:ext>
              </a:extLst>
            </p:cNvPr>
            <p:cNvCxnSpPr>
              <a:stCxn id="88" idx="2"/>
              <a:endCxn id="91" idx="0"/>
            </p:cNvCxnSpPr>
            <p:nvPr/>
          </p:nvCxnSpPr>
          <p:spPr>
            <a:xfrm rot="5400000">
              <a:off x="2009628" y="2035126"/>
              <a:ext cx="266700" cy="34934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646464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032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5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E78A-FFB5-4F00-B4A7-15E661BF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4394E-ABB6-4B81-A151-DFB762F15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Non-unique indexes can end up storing multiple copies of the same key in leaf nodes.</a:t>
            </a:r>
          </a:p>
          <a:p>
            <a:pPr marL="0" lvl="1" indent="0">
              <a:buNone/>
            </a:pPr>
            <a:endParaRPr lang="en-US" sz="1200" dirty="0"/>
          </a:p>
          <a:p>
            <a:r>
              <a:rPr lang="en-US" dirty="0"/>
              <a:t>The leaf node can store the key once and then maintain a "posting list" of tuples with that key.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E8C7B-23B8-477C-9800-B178E36A1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t>57</a:t>
            </a:fld>
            <a:endParaRPr lang="en-US" dirty="0"/>
          </a:p>
        </p:txBody>
      </p:sp>
      <p:sp>
        <p:nvSpPr>
          <p:cNvPr id="72" name="Right Arrow 6">
            <a:extLst>
              <a:ext uri="{FF2B5EF4-FFF2-40B4-BE49-F238E27FC236}">
                <a16:creationId xmlns:a16="http://schemas.microsoft.com/office/drawing/2014/main" id="{7F84A560-C822-4A79-93AF-C4FBB7C08FC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5400000">
            <a:off x="7139399" y="2297430"/>
            <a:ext cx="411956" cy="45720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C095FA7-45B2-49DB-A4B0-5D56AF2E0347}"/>
              </a:ext>
            </a:extLst>
          </p:cNvPr>
          <p:cNvGrpSpPr/>
          <p:nvPr/>
        </p:nvGrpSpPr>
        <p:grpSpPr>
          <a:xfrm>
            <a:off x="5334000" y="1733550"/>
            <a:ext cx="3657600" cy="365760"/>
            <a:chOff x="5410200" y="1504950"/>
            <a:chExt cx="3657600" cy="3657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AAF0C3-E5D5-4AA8-AD26-E375EC4EDE09}"/>
                </a:ext>
              </a:extLst>
            </p:cNvPr>
            <p:cNvSpPr/>
            <p:nvPr/>
          </p:nvSpPr>
          <p:spPr bwMode="auto">
            <a:xfrm>
              <a:off x="5410200" y="1504950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K</a:t>
              </a:r>
              <a:r>
                <a:rPr lang="en-US" b="1" baseline="-250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347B2E-1462-4FCC-AB55-261E8BB8B06C}"/>
                </a:ext>
              </a:extLst>
            </p:cNvPr>
            <p:cNvSpPr/>
            <p:nvPr/>
          </p:nvSpPr>
          <p:spPr bwMode="auto">
            <a:xfrm>
              <a:off x="5867400" y="1504950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V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E83763-B155-464D-9655-A93BCE90BADA}"/>
                </a:ext>
              </a:extLst>
            </p:cNvPr>
            <p:cNvSpPr/>
            <p:nvPr/>
          </p:nvSpPr>
          <p:spPr bwMode="auto">
            <a:xfrm>
              <a:off x="6324600" y="1504950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K</a:t>
              </a:r>
              <a:r>
                <a:rPr lang="en-US" b="1" baseline="-250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BDAE2DD-768F-456D-8274-25C477E37F77}"/>
                </a:ext>
              </a:extLst>
            </p:cNvPr>
            <p:cNvSpPr/>
            <p:nvPr/>
          </p:nvSpPr>
          <p:spPr bwMode="auto">
            <a:xfrm>
              <a:off x="6781800" y="1504950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V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5BAE82-6C3D-4524-A119-BE76995F1720}"/>
                </a:ext>
              </a:extLst>
            </p:cNvPr>
            <p:cNvSpPr/>
            <p:nvPr/>
          </p:nvSpPr>
          <p:spPr bwMode="auto">
            <a:xfrm>
              <a:off x="7239000" y="1504950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K</a:t>
              </a:r>
              <a:r>
                <a:rPr lang="en-US" b="1" baseline="-250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0477B09-AF9C-4401-B271-1E9D10AC5442}"/>
                </a:ext>
              </a:extLst>
            </p:cNvPr>
            <p:cNvSpPr/>
            <p:nvPr/>
          </p:nvSpPr>
          <p:spPr bwMode="auto">
            <a:xfrm>
              <a:off x="7696200" y="1504950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V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37F1079-C238-4025-AD0F-DCA4AF89F619}"/>
                </a:ext>
              </a:extLst>
            </p:cNvPr>
            <p:cNvSpPr/>
            <p:nvPr/>
          </p:nvSpPr>
          <p:spPr bwMode="auto">
            <a:xfrm>
              <a:off x="8153400" y="1504950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K</a:t>
              </a:r>
              <a:r>
                <a:rPr lang="en-US" b="1" baseline="-250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2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BC91EE-7C21-44F4-A0E3-A5375B6379AB}"/>
                </a:ext>
              </a:extLst>
            </p:cNvPr>
            <p:cNvSpPr/>
            <p:nvPr/>
          </p:nvSpPr>
          <p:spPr bwMode="auto">
            <a:xfrm>
              <a:off x="8610600" y="1504950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V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4</a:t>
              </a:r>
            </a:p>
          </p:txBody>
        </p: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2BCF410B-EDCA-4E30-8BFF-594BF02A7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1" y="1733550"/>
            <a:ext cx="2743200" cy="365759"/>
          </a:xfrm>
          <a:prstGeom prst="roundRect">
            <a:avLst>
              <a:gd name="adj" fmla="val 4873"/>
            </a:avLst>
          </a:prstGeom>
          <a:noFill/>
          <a:ln w="28575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1665DD1-8DDC-4243-BFD5-14E4CF06F46A}"/>
              </a:ext>
            </a:extLst>
          </p:cNvPr>
          <p:cNvGrpSpPr/>
          <p:nvPr/>
        </p:nvGrpSpPr>
        <p:grpSpPr>
          <a:xfrm>
            <a:off x="5791200" y="2952750"/>
            <a:ext cx="2743200" cy="365760"/>
            <a:chOff x="5410200" y="1504950"/>
            <a:chExt cx="2743200" cy="365760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CA5E672-B7BF-4953-87E2-F72F48EA3566}"/>
                </a:ext>
              </a:extLst>
            </p:cNvPr>
            <p:cNvSpPr/>
            <p:nvPr/>
          </p:nvSpPr>
          <p:spPr bwMode="auto">
            <a:xfrm>
              <a:off x="5410200" y="1504950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K</a:t>
              </a:r>
              <a:r>
                <a:rPr lang="en-US" b="1" baseline="-250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F05E298-D4F3-4817-AAC6-6D9735582FAF}"/>
                </a:ext>
              </a:extLst>
            </p:cNvPr>
            <p:cNvSpPr/>
            <p:nvPr/>
          </p:nvSpPr>
          <p:spPr bwMode="auto">
            <a:xfrm>
              <a:off x="5867400" y="1504950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V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2BEF39A-CB6D-4BF5-9A16-0649739347B0}"/>
                </a:ext>
              </a:extLst>
            </p:cNvPr>
            <p:cNvSpPr/>
            <p:nvPr/>
          </p:nvSpPr>
          <p:spPr bwMode="auto">
            <a:xfrm>
              <a:off x="6324600" y="1504950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V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2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A7DB358-05E8-468C-B59F-F5629DFACB53}"/>
                </a:ext>
              </a:extLst>
            </p:cNvPr>
            <p:cNvSpPr/>
            <p:nvPr/>
          </p:nvSpPr>
          <p:spPr bwMode="auto">
            <a:xfrm>
              <a:off x="6781800" y="1504950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V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7ED39FD-C8AC-4DC7-834F-445C0F8F2EDB}"/>
                </a:ext>
              </a:extLst>
            </p:cNvPr>
            <p:cNvSpPr/>
            <p:nvPr/>
          </p:nvSpPr>
          <p:spPr bwMode="auto">
            <a:xfrm>
              <a:off x="7239000" y="1504950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K</a:t>
              </a:r>
              <a:r>
                <a:rPr lang="en-US" b="1" baseline="-25000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2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4DEDE88-22E3-4D69-97BF-C2350AC94A95}"/>
                </a:ext>
              </a:extLst>
            </p:cNvPr>
            <p:cNvSpPr/>
            <p:nvPr/>
          </p:nvSpPr>
          <p:spPr bwMode="auto">
            <a:xfrm>
              <a:off x="7696200" y="1504950"/>
              <a:ext cx="4572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V</a:t>
              </a:r>
              <a:r>
                <a:rPr lang="en-US" b="1" baseline="-25000" dirty="0">
                  <a:solidFill>
                    <a:schemeClr val="accent1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43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E02E92-7CC0-4341-B71C-35E5818E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Suffix Truncation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63DF4-73D6-4A65-B306-CB5B229C2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keys in the inner nodes are only used to "direct traffic".</a:t>
            </a:r>
          </a:p>
          <a:p>
            <a:pPr lvl="1"/>
            <a:r>
              <a:rPr lang="en-US" dirty="0"/>
              <a:t>We don't need the entire key.</a:t>
            </a:r>
          </a:p>
          <a:p>
            <a:endParaRPr lang="en-US" dirty="0"/>
          </a:p>
          <a:p>
            <a:r>
              <a:rPr lang="en-US" dirty="0"/>
              <a:t>Store a minimum prefix that is needed to correctly route probes into the index.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4E90C7-584D-4A04-92B3-C6C55A00F957}"/>
              </a:ext>
            </a:extLst>
          </p:cNvPr>
          <p:cNvGrpSpPr/>
          <p:nvPr/>
        </p:nvGrpSpPr>
        <p:grpSpPr>
          <a:xfrm>
            <a:off x="5817112" y="1581150"/>
            <a:ext cx="3016712" cy="365760"/>
            <a:chOff x="5257800" y="1581150"/>
            <a:chExt cx="3016712" cy="365760"/>
          </a:xfrm>
          <a:solidFill>
            <a:schemeClr val="bg1">
              <a:lumMod val="85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9627B4-7E8D-4A66-97C2-12286C5781D7}"/>
                </a:ext>
              </a:extLst>
            </p:cNvPr>
            <p:cNvSpPr/>
            <p:nvPr/>
          </p:nvSpPr>
          <p:spPr bwMode="auto">
            <a:xfrm>
              <a:off x="5349038" y="1581150"/>
              <a:ext cx="137160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err="1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abcdefghijk</a:t>
              </a: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2D7447-5B95-4C4D-801A-3C87EDA5BE4E}"/>
                </a:ext>
              </a:extLst>
            </p:cNvPr>
            <p:cNvSpPr/>
            <p:nvPr/>
          </p:nvSpPr>
          <p:spPr bwMode="auto">
            <a:xfrm>
              <a:off x="5257800" y="1581150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1A7C88-E159-43B6-9401-FAF280D4F114}"/>
                </a:ext>
              </a:extLst>
            </p:cNvPr>
            <p:cNvSpPr/>
            <p:nvPr/>
          </p:nvSpPr>
          <p:spPr bwMode="auto">
            <a:xfrm>
              <a:off x="6720436" y="1581150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FC8A622-338A-48C6-949D-ED4F0C76C605}"/>
                </a:ext>
              </a:extLst>
            </p:cNvPr>
            <p:cNvSpPr/>
            <p:nvPr/>
          </p:nvSpPr>
          <p:spPr bwMode="auto">
            <a:xfrm>
              <a:off x="6811876" y="1581150"/>
              <a:ext cx="137160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err="1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lmnopqrstuv</a:t>
              </a: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C63C21-039B-4D30-877D-8F9F4D0B8EA2}"/>
                </a:ext>
              </a:extLst>
            </p:cNvPr>
            <p:cNvSpPr/>
            <p:nvPr/>
          </p:nvSpPr>
          <p:spPr bwMode="auto">
            <a:xfrm>
              <a:off x="8183072" y="1581150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15" name="Tree Node">
            <a:extLst>
              <a:ext uri="{FF2B5EF4-FFF2-40B4-BE49-F238E27FC236}">
                <a16:creationId xmlns:a16="http://schemas.microsoft.com/office/drawing/2014/main" id="{3C5129CE-DB72-4862-BD03-45AF72670619}"/>
              </a:ext>
            </a:extLst>
          </p:cNvPr>
          <p:cNvGrpSpPr/>
          <p:nvPr/>
        </p:nvGrpSpPr>
        <p:grpSpPr>
          <a:xfrm>
            <a:off x="7550306" y="26823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DC12B7-8071-429B-A6EA-4973457EB95A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…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64B0E1-B25E-462B-8A04-9B2B33E1482F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55E0406-9300-4852-9FB3-348B3D5A7689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0AA877-3CDA-4499-B619-8C178BDF4564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…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161D10-C61E-4912-ABD0-4DC639161640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09C843-FE6B-4DD2-A4FB-F3ED2E621516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190268B-EB34-448E-88D3-FC7D447EF762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23" name="Tree Node">
            <a:extLst>
              <a:ext uri="{FF2B5EF4-FFF2-40B4-BE49-F238E27FC236}">
                <a16:creationId xmlns:a16="http://schemas.microsoft.com/office/drawing/2014/main" id="{393CB93F-F8A2-4480-9228-A4BA6647760A}"/>
              </a:ext>
            </a:extLst>
          </p:cNvPr>
          <p:cNvGrpSpPr/>
          <p:nvPr/>
        </p:nvGrpSpPr>
        <p:grpSpPr>
          <a:xfrm>
            <a:off x="5638800" y="2698750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758327-6F6E-444F-91FC-95E80CC9A228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…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C4045B-DE7C-4987-AF13-D3B63BC4A103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B57351-EC52-46BD-A431-B8154C76C11A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0B581E-66E8-457D-8D12-6DD6AC031F52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…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7CDD424-FC42-494E-89B6-EE0CCD3657EA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01F7808-5F84-49A8-AB9D-932253C0C5DB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EED2CB1-24DC-4776-A988-64CC7B6F45A5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cxnSp>
        <p:nvCxnSpPr>
          <p:cNvPr id="31" name="AutoShape 14">
            <a:extLst>
              <a:ext uri="{FF2B5EF4-FFF2-40B4-BE49-F238E27FC236}">
                <a16:creationId xmlns:a16="http://schemas.microsoft.com/office/drawing/2014/main" id="{0F617E17-81D8-49A7-93D7-C32D1675436F}"/>
              </a:ext>
            </a:extLst>
          </p:cNvPr>
          <p:cNvCxnSpPr>
            <a:cxnSpLocks noChangeShapeType="1"/>
            <a:stCxn id="8" idx="2"/>
          </p:cNvCxnSpPr>
          <p:nvPr/>
        </p:nvCxnSpPr>
        <p:spPr bwMode="auto">
          <a:xfrm rot="16200000" flipH="1">
            <a:off x="7208758" y="2063620"/>
            <a:ext cx="726288" cy="49286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14">
            <a:extLst>
              <a:ext uri="{FF2B5EF4-FFF2-40B4-BE49-F238E27FC236}">
                <a16:creationId xmlns:a16="http://schemas.microsoft.com/office/drawing/2014/main" id="{8D3CE46E-3060-4E5B-96C2-660E6A6779AA}"/>
              </a:ext>
            </a:extLst>
          </p:cNvPr>
          <p:cNvCxnSpPr>
            <a:cxnSpLocks noChangeShapeType="1"/>
            <a:stCxn id="7" idx="2"/>
            <a:endCxn id="24" idx="0"/>
          </p:cNvCxnSpPr>
          <p:nvPr/>
        </p:nvCxnSpPr>
        <p:spPr bwMode="auto">
          <a:xfrm rot="16200000" flipH="1">
            <a:off x="5511955" y="2297787"/>
            <a:ext cx="751840" cy="5008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45A302-AA77-464F-8EB3-6F37DE1ECF3F}"/>
              </a:ext>
            </a:extLst>
          </p:cNvPr>
          <p:cNvGrpSpPr/>
          <p:nvPr/>
        </p:nvGrpSpPr>
        <p:grpSpPr>
          <a:xfrm>
            <a:off x="5817112" y="1581150"/>
            <a:ext cx="2831624" cy="365760"/>
            <a:chOff x="4981209" y="485296"/>
            <a:chExt cx="2831624" cy="365760"/>
          </a:xfrm>
          <a:solidFill>
            <a:schemeClr val="bg1">
              <a:lumMod val="85000"/>
            </a:schemeClr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1FB23D-C0CC-4EC9-AF0F-A2373177A6E2}"/>
                </a:ext>
              </a:extLst>
            </p:cNvPr>
            <p:cNvSpPr/>
            <p:nvPr/>
          </p:nvSpPr>
          <p:spPr bwMode="auto">
            <a:xfrm>
              <a:off x="5072447" y="485296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err="1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abc</a:t>
              </a: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F6C686B-A404-4D75-B62A-A6ED77EEF05D}"/>
                </a:ext>
              </a:extLst>
            </p:cNvPr>
            <p:cNvSpPr/>
            <p:nvPr/>
          </p:nvSpPr>
          <p:spPr bwMode="auto">
            <a:xfrm>
              <a:off x="4981209" y="485296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7CEA483-E90A-41F6-8DD7-1CFDE198A213}"/>
                </a:ext>
              </a:extLst>
            </p:cNvPr>
            <p:cNvSpPr/>
            <p:nvPr/>
          </p:nvSpPr>
          <p:spPr bwMode="auto">
            <a:xfrm>
              <a:off x="5438005" y="485296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87CAD9-606C-478D-8FA4-7EDBBC5DB1E2}"/>
                </a:ext>
              </a:extLst>
            </p:cNvPr>
            <p:cNvSpPr/>
            <p:nvPr/>
          </p:nvSpPr>
          <p:spPr bwMode="auto">
            <a:xfrm>
              <a:off x="5529243" y="485296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err="1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lmn</a:t>
              </a: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C5A186B-E188-41AB-A6B2-40DA1241C2D5}"/>
                </a:ext>
              </a:extLst>
            </p:cNvPr>
            <p:cNvSpPr/>
            <p:nvPr/>
          </p:nvSpPr>
          <p:spPr bwMode="auto">
            <a:xfrm>
              <a:off x="5894801" y="485296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7B29C8C-6D39-4927-B967-6609A18A4E8A}"/>
                </a:ext>
              </a:extLst>
            </p:cNvPr>
            <p:cNvSpPr/>
            <p:nvPr/>
          </p:nvSpPr>
          <p:spPr bwMode="auto">
            <a:xfrm>
              <a:off x="5986039" y="485296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58870D2-C1D6-40F7-90D0-BAFBE8FECCD3}"/>
                </a:ext>
              </a:extLst>
            </p:cNvPr>
            <p:cNvSpPr/>
            <p:nvPr/>
          </p:nvSpPr>
          <p:spPr bwMode="auto">
            <a:xfrm>
              <a:off x="6351599" y="485296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CCB07BC-FDBE-4A98-B438-DC96EE12C316}"/>
                </a:ext>
              </a:extLst>
            </p:cNvPr>
            <p:cNvSpPr/>
            <p:nvPr/>
          </p:nvSpPr>
          <p:spPr bwMode="auto">
            <a:xfrm>
              <a:off x="6442637" y="485296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9CB96B5-2B0C-4D87-AA2E-4FDBE0CAD6AE}"/>
                </a:ext>
              </a:extLst>
            </p:cNvPr>
            <p:cNvSpPr/>
            <p:nvPr/>
          </p:nvSpPr>
          <p:spPr bwMode="auto">
            <a:xfrm>
              <a:off x="6808197" y="485296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CBBB5D1-4D1A-4A80-ADFE-2D47C6F0AB51}"/>
                </a:ext>
              </a:extLst>
            </p:cNvPr>
            <p:cNvSpPr/>
            <p:nvPr/>
          </p:nvSpPr>
          <p:spPr bwMode="auto">
            <a:xfrm>
              <a:off x="6899235" y="485296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C71B65E-FB4E-4F36-811D-48B3D389D766}"/>
                </a:ext>
              </a:extLst>
            </p:cNvPr>
            <p:cNvSpPr/>
            <p:nvPr/>
          </p:nvSpPr>
          <p:spPr bwMode="auto">
            <a:xfrm>
              <a:off x="7264795" y="485296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B3B10DD-D444-468F-924E-AEB91A056BC9}"/>
                </a:ext>
              </a:extLst>
            </p:cNvPr>
            <p:cNvSpPr/>
            <p:nvPr/>
          </p:nvSpPr>
          <p:spPr bwMode="auto">
            <a:xfrm>
              <a:off x="7355833" y="485296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688B457-F308-4A8D-8B17-FF8884FAD913}"/>
                </a:ext>
              </a:extLst>
            </p:cNvPr>
            <p:cNvSpPr/>
            <p:nvPr/>
          </p:nvSpPr>
          <p:spPr bwMode="auto">
            <a:xfrm>
              <a:off x="7721393" y="485296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cxnSp>
        <p:nvCxnSpPr>
          <p:cNvPr id="59" name="AutoShape 14">
            <a:extLst>
              <a:ext uri="{FF2B5EF4-FFF2-40B4-BE49-F238E27FC236}">
                <a16:creationId xmlns:a16="http://schemas.microsoft.com/office/drawing/2014/main" id="{AA63B74A-452A-404C-BB54-51486B314D76}"/>
              </a:ext>
            </a:extLst>
          </p:cNvPr>
          <p:cNvCxnSpPr>
            <a:cxnSpLocks noChangeShapeType="1"/>
            <a:stCxn id="45" idx="2"/>
            <a:endCxn id="16" idx="0"/>
          </p:cNvCxnSpPr>
          <p:nvPr/>
        </p:nvCxnSpPr>
        <p:spPr bwMode="auto">
          <a:xfrm rot="16200000" flipH="1">
            <a:off x="6704295" y="1562243"/>
            <a:ext cx="735462" cy="150479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Highlight Box">
            <a:extLst>
              <a:ext uri="{FF2B5EF4-FFF2-40B4-BE49-F238E27FC236}">
                <a16:creationId xmlns:a16="http://schemas.microsoft.com/office/drawing/2014/main" id="{99D0A381-DFEB-4AF1-8A93-3AFDEC574915}"/>
              </a:ext>
            </a:extLst>
          </p:cNvPr>
          <p:cNvSpPr/>
          <p:nvPr/>
        </p:nvSpPr>
        <p:spPr>
          <a:xfrm>
            <a:off x="5890518" y="1586960"/>
            <a:ext cx="1387022" cy="359948"/>
          </a:xfrm>
          <a:prstGeom prst="roundRect">
            <a:avLst>
              <a:gd name="adj" fmla="val 467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Highlight Box">
            <a:extLst>
              <a:ext uri="{FF2B5EF4-FFF2-40B4-BE49-F238E27FC236}">
                <a16:creationId xmlns:a16="http://schemas.microsoft.com/office/drawing/2014/main" id="{BA0BBCC7-6B75-4676-8D33-DCEE9DBBC955}"/>
              </a:ext>
            </a:extLst>
          </p:cNvPr>
          <p:cNvSpPr/>
          <p:nvPr/>
        </p:nvSpPr>
        <p:spPr>
          <a:xfrm>
            <a:off x="7381542" y="1586960"/>
            <a:ext cx="1387022" cy="369124"/>
          </a:xfrm>
          <a:prstGeom prst="roundRect">
            <a:avLst>
              <a:gd name="adj" fmla="val 467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78E2971E-65C0-3623-B1CA-FAB6DA575A6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72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3" grpId="0" animBg="1"/>
      <p:bldP spid="63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C6ED9B-BC96-40B6-A2B2-ABB12EB92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Swizzling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39178-1C2F-48BC-9AE0-76D33EB9D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Nodes use page ids to reference other nodes in the index. The DBMS must get the memory location from the page table during traversal.</a:t>
            </a:r>
          </a:p>
          <a:p>
            <a:endParaRPr lang="en-US" sz="1200" dirty="0"/>
          </a:p>
          <a:p>
            <a:r>
              <a:rPr lang="en-US" dirty="0"/>
              <a:t>If a page is pinned in the buffer pool, then we can store raw pointers instead of page ids. This avoids address lookups from the page 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9F252-B6F1-4356-B51C-3F2386897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t>59</a:t>
            </a:fld>
            <a:endParaRPr lang="en-US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5CAA91A-CDF8-4351-9189-84770A431FE3}"/>
              </a:ext>
            </a:extLst>
          </p:cNvPr>
          <p:cNvGrpSpPr/>
          <p:nvPr/>
        </p:nvGrpSpPr>
        <p:grpSpPr>
          <a:xfrm>
            <a:off x="5542065" y="1377817"/>
            <a:ext cx="3373335" cy="1498733"/>
            <a:chOff x="5542065" y="1123950"/>
            <a:chExt cx="3373335" cy="1498733"/>
          </a:xfrm>
        </p:grpSpPr>
        <p:cxnSp>
          <p:nvCxnSpPr>
            <p:cNvPr id="39" name="AutoShape 14">
              <a:extLst>
                <a:ext uri="{FF2B5EF4-FFF2-40B4-BE49-F238E27FC236}">
                  <a16:creationId xmlns:a16="http://schemas.microsoft.com/office/drawing/2014/main" id="{4D94D5D6-25B7-4DC9-B422-914BF213026A}"/>
                </a:ext>
              </a:extLst>
            </p:cNvPr>
            <p:cNvCxnSpPr>
              <a:cxnSpLocks noChangeShapeType="1"/>
              <a:stCxn id="48" idx="2"/>
              <a:endCxn id="71" idx="0"/>
            </p:cNvCxnSpPr>
            <p:nvPr/>
          </p:nvCxnSpPr>
          <p:spPr bwMode="auto">
            <a:xfrm rot="5400000">
              <a:off x="5799429" y="1506464"/>
              <a:ext cx="760862" cy="727354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6464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4">
              <a:extLst>
                <a:ext uri="{FF2B5EF4-FFF2-40B4-BE49-F238E27FC236}">
                  <a16:creationId xmlns:a16="http://schemas.microsoft.com/office/drawing/2014/main" id="{9F92EEA1-BA14-41F3-92F3-434D81BAA062}"/>
                </a:ext>
              </a:extLst>
            </p:cNvPr>
            <p:cNvCxnSpPr>
              <a:cxnSpLocks noChangeShapeType="1"/>
              <a:stCxn id="49" idx="2"/>
              <a:endCxn id="55" idx="0"/>
            </p:cNvCxnSpPr>
            <p:nvPr/>
          </p:nvCxnSpPr>
          <p:spPr bwMode="auto">
            <a:xfrm rot="16200000" flipH="1">
              <a:off x="6983579" y="1506463"/>
              <a:ext cx="760862" cy="727355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6464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4">
              <a:extLst>
                <a:ext uri="{FF2B5EF4-FFF2-40B4-BE49-F238E27FC236}">
                  <a16:creationId xmlns:a16="http://schemas.microsoft.com/office/drawing/2014/main" id="{9DAF5817-CE18-4B1E-A0E1-D3878EABEF15}"/>
                </a:ext>
              </a:extLst>
            </p:cNvPr>
            <p:cNvCxnSpPr>
              <a:cxnSpLocks noChangeShapeType="1"/>
              <a:stCxn id="56" idx="2"/>
              <a:endCxn id="77" idx="2"/>
            </p:cNvCxnSpPr>
            <p:nvPr/>
          </p:nvCxnSpPr>
          <p:spPr bwMode="auto">
            <a:xfrm rot="5400000">
              <a:off x="7228733" y="2345775"/>
              <a:ext cx="12700" cy="541115"/>
            </a:xfrm>
            <a:prstGeom prst="curvedConnector3">
              <a:avLst>
                <a:gd name="adj1" fmla="val 1800000"/>
              </a:avLst>
            </a:prstGeom>
            <a:noFill/>
            <a:ln w="38100">
              <a:solidFill>
                <a:srgbClr val="6464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4">
              <a:extLst>
                <a:ext uri="{FF2B5EF4-FFF2-40B4-BE49-F238E27FC236}">
                  <a16:creationId xmlns:a16="http://schemas.microsoft.com/office/drawing/2014/main" id="{5C48CC64-AF9D-42C7-A829-4BED46BE0F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7228732" y="1980015"/>
              <a:ext cx="12700" cy="541115"/>
            </a:xfrm>
            <a:prstGeom prst="curvedConnector3">
              <a:avLst>
                <a:gd name="adj1" fmla="val 1800000"/>
              </a:avLst>
            </a:prstGeom>
            <a:noFill/>
            <a:ln w="38100">
              <a:solidFill>
                <a:srgbClr val="64646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6" name="Tree Node">
              <a:extLst>
                <a:ext uri="{FF2B5EF4-FFF2-40B4-BE49-F238E27FC236}">
                  <a16:creationId xmlns:a16="http://schemas.microsoft.com/office/drawing/2014/main" id="{40DC7702-FFE4-477D-A39C-09105CE93BC3}"/>
                </a:ext>
              </a:extLst>
            </p:cNvPr>
            <p:cNvGrpSpPr/>
            <p:nvPr/>
          </p:nvGrpSpPr>
          <p:grpSpPr>
            <a:xfrm>
              <a:off x="6497817" y="1123950"/>
              <a:ext cx="1461830" cy="365760"/>
              <a:chOff x="4253654" y="1563827"/>
              <a:chExt cx="1461830" cy="365760"/>
            </a:xfrm>
            <a:solidFill>
              <a:schemeClr val="bg1">
                <a:lumMod val="85000"/>
              </a:schemeClr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FC8237F-DA73-4068-85C7-EFDD46328023}"/>
                  </a:ext>
                </a:extLst>
              </p:cNvPr>
              <p:cNvSpPr/>
              <p:nvPr/>
            </p:nvSpPr>
            <p:spPr bwMode="auto">
              <a:xfrm>
                <a:off x="4344892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rgbClr val="646464"/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6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357B4F8-255A-4660-AEFF-6B91A18B3152}"/>
                  </a:ext>
                </a:extLst>
              </p:cNvPr>
              <p:cNvSpPr/>
              <p:nvPr/>
            </p:nvSpPr>
            <p:spPr bwMode="auto">
              <a:xfrm>
                <a:off x="4253654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2645614-6E74-4D21-9E4B-85C5948753CC}"/>
                  </a:ext>
                </a:extLst>
              </p:cNvPr>
              <p:cNvSpPr/>
              <p:nvPr/>
            </p:nvSpPr>
            <p:spPr bwMode="auto">
              <a:xfrm>
                <a:off x="4710450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381EC18-1A1D-44F6-AE7B-DA4844117806}"/>
                  </a:ext>
                </a:extLst>
              </p:cNvPr>
              <p:cNvSpPr/>
              <p:nvPr/>
            </p:nvSpPr>
            <p:spPr bwMode="auto">
              <a:xfrm>
                <a:off x="4801688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rgbClr val="646464"/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9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A802EB4-7B35-44BF-8B4B-0991F92E02FF}"/>
                  </a:ext>
                </a:extLst>
              </p:cNvPr>
              <p:cNvSpPr/>
              <p:nvPr/>
            </p:nvSpPr>
            <p:spPr bwMode="auto">
              <a:xfrm>
                <a:off x="5167246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5F14D5E-8CEC-4E11-B1C3-B6903EFEFC5A}"/>
                  </a:ext>
                </a:extLst>
              </p:cNvPr>
              <p:cNvSpPr/>
              <p:nvPr/>
            </p:nvSpPr>
            <p:spPr bwMode="auto">
              <a:xfrm>
                <a:off x="5258484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7DC934E-9C10-40FD-A7F6-300FD173E004}"/>
                  </a:ext>
                </a:extLst>
              </p:cNvPr>
              <p:cNvSpPr/>
              <p:nvPr/>
            </p:nvSpPr>
            <p:spPr bwMode="auto">
              <a:xfrm>
                <a:off x="5624044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grpSp>
          <p:nvGrpSpPr>
            <p:cNvPr id="54" name="Tree Node">
              <a:extLst>
                <a:ext uri="{FF2B5EF4-FFF2-40B4-BE49-F238E27FC236}">
                  <a16:creationId xmlns:a16="http://schemas.microsoft.com/office/drawing/2014/main" id="{1D0A10DA-2841-40B1-A740-06BA0200A072}"/>
                </a:ext>
              </a:extLst>
            </p:cNvPr>
            <p:cNvGrpSpPr/>
            <p:nvPr/>
          </p:nvGrpSpPr>
          <p:grpSpPr>
            <a:xfrm>
              <a:off x="7453570" y="2250572"/>
              <a:ext cx="1461830" cy="365760"/>
              <a:chOff x="4253654" y="1563827"/>
              <a:chExt cx="1461830" cy="365760"/>
            </a:xfrm>
            <a:solidFill>
              <a:schemeClr val="bg1">
                <a:lumMod val="85000"/>
              </a:schemeClr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8183693-ADA0-4D53-8B04-4C28555B3A8C}"/>
                  </a:ext>
                </a:extLst>
              </p:cNvPr>
              <p:cNvSpPr/>
              <p:nvPr/>
            </p:nvSpPr>
            <p:spPr bwMode="auto">
              <a:xfrm>
                <a:off x="4344892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rgbClr val="646464"/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6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BB2A38-321B-4A30-B016-B9A620EDB49D}"/>
                  </a:ext>
                </a:extLst>
              </p:cNvPr>
              <p:cNvSpPr/>
              <p:nvPr/>
            </p:nvSpPr>
            <p:spPr bwMode="auto">
              <a:xfrm>
                <a:off x="4253654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ABAB18B-DFDC-451E-AFDD-2F54E0F5ADB9}"/>
                  </a:ext>
                </a:extLst>
              </p:cNvPr>
              <p:cNvSpPr/>
              <p:nvPr/>
            </p:nvSpPr>
            <p:spPr bwMode="auto">
              <a:xfrm>
                <a:off x="4710450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51D5186-D011-4CF4-A6A2-7AA60CA53E85}"/>
                  </a:ext>
                </a:extLst>
              </p:cNvPr>
              <p:cNvSpPr/>
              <p:nvPr/>
            </p:nvSpPr>
            <p:spPr bwMode="auto">
              <a:xfrm>
                <a:off x="4801688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rgbClr val="646464"/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7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BE406C8-24F9-463F-8628-BB34F017602F}"/>
                  </a:ext>
                </a:extLst>
              </p:cNvPr>
              <p:cNvSpPr/>
              <p:nvPr/>
            </p:nvSpPr>
            <p:spPr bwMode="auto">
              <a:xfrm>
                <a:off x="5167246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B3088A7-05BA-4E6E-AC96-8E25CEA693E5}"/>
                  </a:ext>
                </a:extLst>
              </p:cNvPr>
              <p:cNvSpPr/>
              <p:nvPr/>
            </p:nvSpPr>
            <p:spPr bwMode="auto">
              <a:xfrm>
                <a:off x="5258484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EB19AE9-5D06-4358-8A39-FB523297E073}"/>
                  </a:ext>
                </a:extLst>
              </p:cNvPr>
              <p:cNvSpPr/>
              <p:nvPr/>
            </p:nvSpPr>
            <p:spPr bwMode="auto">
              <a:xfrm>
                <a:off x="5624044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  <p:grpSp>
          <p:nvGrpSpPr>
            <p:cNvPr id="70" name="Tree Node">
              <a:extLst>
                <a:ext uri="{FF2B5EF4-FFF2-40B4-BE49-F238E27FC236}">
                  <a16:creationId xmlns:a16="http://schemas.microsoft.com/office/drawing/2014/main" id="{F32ABCC5-3A6A-4820-B1F0-A0F6F4B362C2}"/>
                </a:ext>
              </a:extLst>
            </p:cNvPr>
            <p:cNvGrpSpPr/>
            <p:nvPr/>
          </p:nvGrpSpPr>
          <p:grpSpPr>
            <a:xfrm>
              <a:off x="5542065" y="2250572"/>
              <a:ext cx="1461830" cy="365760"/>
              <a:chOff x="4253654" y="1563827"/>
              <a:chExt cx="1461830" cy="365760"/>
            </a:xfrm>
            <a:solidFill>
              <a:schemeClr val="bg1">
                <a:lumMod val="85000"/>
              </a:schemeClr>
            </a:solidFill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DD96C37-6533-45A5-A237-BFBC0ABAD64A}"/>
                  </a:ext>
                </a:extLst>
              </p:cNvPr>
              <p:cNvSpPr/>
              <p:nvPr/>
            </p:nvSpPr>
            <p:spPr bwMode="auto">
              <a:xfrm>
                <a:off x="4344892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rgbClr val="646464"/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1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9F98AB4-9AC5-491B-A88E-6BF2244DF72D}"/>
                  </a:ext>
                </a:extLst>
              </p:cNvPr>
              <p:cNvSpPr/>
              <p:nvPr/>
            </p:nvSpPr>
            <p:spPr bwMode="auto">
              <a:xfrm>
                <a:off x="4253654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20B2FA6-EE1E-4529-825F-5EDF474C104F}"/>
                  </a:ext>
                </a:extLst>
              </p:cNvPr>
              <p:cNvSpPr/>
              <p:nvPr/>
            </p:nvSpPr>
            <p:spPr bwMode="auto">
              <a:xfrm>
                <a:off x="4710450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2E1D745-60FF-44BE-AD0C-FBCCE29E4CDE}"/>
                  </a:ext>
                </a:extLst>
              </p:cNvPr>
              <p:cNvSpPr/>
              <p:nvPr/>
            </p:nvSpPr>
            <p:spPr bwMode="auto">
              <a:xfrm>
                <a:off x="4801688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b="1" dirty="0">
                    <a:solidFill>
                      <a:srgbClr val="646464"/>
                    </a:solidFill>
                    <a:latin typeface="Inconsolata" panose="00000509000000000000" pitchFamily="49" charset="0"/>
                    <a:ea typeface="Open Sans" pitchFamily="34" charset="0"/>
                    <a:cs typeface="Consolas" pitchFamily="49" charset="0"/>
                  </a:rPr>
                  <a:t>3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EB6158F-1F71-4A85-8321-EA1DE63B8DDE}"/>
                  </a:ext>
                </a:extLst>
              </p:cNvPr>
              <p:cNvSpPr/>
              <p:nvPr/>
            </p:nvSpPr>
            <p:spPr bwMode="auto">
              <a:xfrm>
                <a:off x="5167246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9EA53A1-42BD-4D8B-9CA0-47FCB2FF3A99}"/>
                  </a:ext>
                </a:extLst>
              </p:cNvPr>
              <p:cNvSpPr/>
              <p:nvPr/>
            </p:nvSpPr>
            <p:spPr bwMode="auto">
              <a:xfrm>
                <a:off x="5258484" y="1563827"/>
                <a:ext cx="36576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4572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2C05CEF-448D-4636-8F2B-7D9CED0BA4B3}"/>
                  </a:ext>
                </a:extLst>
              </p:cNvPr>
              <p:cNvSpPr/>
              <p:nvPr/>
            </p:nvSpPr>
            <p:spPr bwMode="auto">
              <a:xfrm>
                <a:off x="5624044" y="1563827"/>
                <a:ext cx="91440" cy="365760"/>
              </a:xfrm>
              <a:prstGeom prst="rect">
                <a:avLst/>
              </a:prstGeom>
              <a:grpFill/>
              <a:ln w="19050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algn="ctr">
                  <a:lnSpc>
                    <a:spcPct val="80000"/>
                  </a:lnSpc>
                </a:pPr>
                <a:endPara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endParaRPr>
              </a:p>
            </p:txBody>
          </p:sp>
        </p:grpSp>
      </p:grpSp>
      <p:cxnSp>
        <p:nvCxnSpPr>
          <p:cNvPr id="78" name="AutoShape 14">
            <a:extLst>
              <a:ext uri="{FF2B5EF4-FFF2-40B4-BE49-F238E27FC236}">
                <a16:creationId xmlns:a16="http://schemas.microsoft.com/office/drawing/2014/main" id="{B14B2C30-724C-4DBA-9EC2-EADCBDDE6208}"/>
              </a:ext>
            </a:extLst>
          </p:cNvPr>
          <p:cNvCxnSpPr>
            <a:cxnSpLocks noChangeShapeType="1"/>
            <a:stCxn id="48" idx="2"/>
            <a:endCxn id="71" idx="0"/>
          </p:cNvCxnSpPr>
          <p:nvPr/>
        </p:nvCxnSpPr>
        <p:spPr bwMode="auto">
          <a:xfrm rot="5400000">
            <a:off x="5799429" y="1760331"/>
            <a:ext cx="760862" cy="7273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AutoShape 14">
            <a:extLst>
              <a:ext uri="{FF2B5EF4-FFF2-40B4-BE49-F238E27FC236}">
                <a16:creationId xmlns:a16="http://schemas.microsoft.com/office/drawing/2014/main" id="{9E1166AC-B02C-4C21-9EE1-99602F5E50E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228179" y="2237690"/>
            <a:ext cx="12700" cy="541115"/>
          </a:xfrm>
          <a:prstGeom prst="curvedConnector3">
            <a:avLst>
              <a:gd name="adj1" fmla="val 1800000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6D685762-E763-406C-82BD-7386A3AA6B2B}"/>
              </a:ext>
            </a:extLst>
          </p:cNvPr>
          <p:cNvSpPr txBox="1"/>
          <p:nvPr/>
        </p:nvSpPr>
        <p:spPr>
          <a:xfrm>
            <a:off x="5659557" y="1696595"/>
            <a:ext cx="718145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Page #2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4C62036-AF09-4122-9C29-BE7DD7A812F4}"/>
              </a:ext>
            </a:extLst>
          </p:cNvPr>
          <p:cNvSpPr txBox="1"/>
          <p:nvPr/>
        </p:nvSpPr>
        <p:spPr>
          <a:xfrm>
            <a:off x="6335210" y="2132845"/>
            <a:ext cx="718145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Page #3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A4D731-D02A-4767-9216-074AE9365EF8}"/>
              </a:ext>
            </a:extLst>
          </p:cNvPr>
          <p:cNvGrpSpPr/>
          <p:nvPr/>
        </p:nvGrpSpPr>
        <p:grpSpPr>
          <a:xfrm>
            <a:off x="5937445" y="3638550"/>
            <a:ext cx="2842860" cy="1371600"/>
            <a:chOff x="5937445" y="3524250"/>
            <a:chExt cx="2842860" cy="137160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3C2F89-57E9-47BB-A28A-7FDA689B3586}"/>
                </a:ext>
              </a:extLst>
            </p:cNvPr>
            <p:cNvSpPr txBox="1"/>
            <p:nvPr/>
          </p:nvSpPr>
          <p:spPr>
            <a:xfrm rot="16200000">
              <a:off x="5500787" y="4079246"/>
              <a:ext cx="1134926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i="1" dirty="0">
                  <a:solidFill>
                    <a:srgbClr val="646464"/>
                  </a:solidFill>
                  <a:latin typeface="Crimson Text" panose="02000503000000000000" pitchFamily="2" charset="0"/>
                </a:rPr>
                <a:t>Buffer Pool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D59F740-703B-4517-81E5-9A504A087EFE}"/>
                </a:ext>
              </a:extLst>
            </p:cNvPr>
            <p:cNvSpPr/>
            <p:nvPr/>
          </p:nvSpPr>
          <p:spPr>
            <a:xfrm>
              <a:off x="6219985" y="3524250"/>
              <a:ext cx="2560320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BAE1515-C096-4F05-AA73-9F5680473F4B}"/>
                </a:ext>
              </a:extLst>
            </p:cNvPr>
            <p:cNvGrpSpPr/>
            <p:nvPr/>
          </p:nvGrpSpPr>
          <p:grpSpPr>
            <a:xfrm>
              <a:off x="6432861" y="3752850"/>
              <a:ext cx="2134569" cy="914400"/>
              <a:chOff x="6349781" y="3752850"/>
              <a:chExt cx="2134569" cy="914400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B165D838-EE24-44A8-9519-E801F4FF08B7}"/>
                  </a:ext>
                </a:extLst>
              </p:cNvPr>
              <p:cNvGrpSpPr/>
              <p:nvPr/>
            </p:nvGrpSpPr>
            <p:grpSpPr>
              <a:xfrm>
                <a:off x="6349781" y="3752850"/>
                <a:ext cx="640080" cy="914400"/>
                <a:chOff x="4724400" y="1577974"/>
                <a:chExt cx="640080" cy="914400"/>
              </a:xfrm>
            </p:grpSpPr>
            <p:sp>
              <p:nvSpPr>
                <p:cNvPr id="83" name="Page">
                  <a:extLst>
                    <a:ext uri="{FF2B5EF4-FFF2-40B4-BE49-F238E27FC236}">
                      <a16:creationId xmlns:a16="http://schemas.microsoft.com/office/drawing/2014/main" id="{2382BA6F-2F49-4170-A88B-5297E0A2D9BF}"/>
                    </a:ext>
                  </a:extLst>
                </p:cNvPr>
                <p:cNvSpPr/>
                <p:nvPr/>
              </p:nvSpPr>
              <p:spPr>
                <a:xfrm>
                  <a:off x="4724400" y="1577974"/>
                  <a:ext cx="640080" cy="9144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tIns="0" rIns="45720" rtlCol="0" anchor="ctr" anchorCtr="0">
                  <a:no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1</a:t>
                  </a:r>
                </a:p>
              </p:txBody>
            </p:sp>
            <p:sp>
              <p:nvSpPr>
                <p:cNvPr id="84" name="Header">
                  <a:extLst>
                    <a:ext uri="{FF2B5EF4-FFF2-40B4-BE49-F238E27FC236}">
                      <a16:creationId xmlns:a16="http://schemas.microsoft.com/office/drawing/2014/main" id="{0B29C23B-9AAF-4431-ACC8-322D38413DC8}"/>
                    </a:ext>
                  </a:extLst>
                </p:cNvPr>
                <p:cNvSpPr/>
                <p:nvPr/>
              </p:nvSpPr>
              <p:spPr>
                <a:xfrm>
                  <a:off x="4724400" y="1577974"/>
                  <a:ext cx="36576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800" b="1" i="1" dirty="0">
                      <a:solidFill>
                        <a:schemeClr val="accent1"/>
                      </a:solidFill>
                      <a:latin typeface="Inconsolata" panose="00000509000000000000" pitchFamily="49" charset="0"/>
                    </a:rPr>
                    <a:t>Header</a:t>
                  </a: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245B2552-5A93-4738-A793-C58CB0B9E0F7}"/>
                  </a:ext>
                </a:extLst>
              </p:cNvPr>
              <p:cNvGrpSpPr/>
              <p:nvPr/>
            </p:nvGrpSpPr>
            <p:grpSpPr>
              <a:xfrm>
                <a:off x="7097025" y="3752850"/>
                <a:ext cx="640080" cy="914400"/>
                <a:chOff x="4724400" y="1577974"/>
                <a:chExt cx="640080" cy="914400"/>
              </a:xfrm>
            </p:grpSpPr>
            <p:sp>
              <p:nvSpPr>
                <p:cNvPr id="86" name="Page">
                  <a:extLst>
                    <a:ext uri="{FF2B5EF4-FFF2-40B4-BE49-F238E27FC236}">
                      <a16:creationId xmlns:a16="http://schemas.microsoft.com/office/drawing/2014/main" id="{5EA1EC3D-0931-4792-A7E2-D695A8294DD9}"/>
                    </a:ext>
                  </a:extLst>
                </p:cNvPr>
                <p:cNvSpPr/>
                <p:nvPr/>
              </p:nvSpPr>
              <p:spPr>
                <a:xfrm>
                  <a:off x="4724400" y="1577974"/>
                  <a:ext cx="640080" cy="9144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tIns="0" rIns="45720" rtlCol="0" anchor="ctr" anchorCtr="0">
                  <a:no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2</a:t>
                  </a:r>
                </a:p>
              </p:txBody>
            </p:sp>
            <p:sp>
              <p:nvSpPr>
                <p:cNvPr id="87" name="Header">
                  <a:extLst>
                    <a:ext uri="{FF2B5EF4-FFF2-40B4-BE49-F238E27FC236}">
                      <a16:creationId xmlns:a16="http://schemas.microsoft.com/office/drawing/2014/main" id="{232AA0D1-C342-41CF-A63E-5328A73F2557}"/>
                    </a:ext>
                  </a:extLst>
                </p:cNvPr>
                <p:cNvSpPr/>
                <p:nvPr/>
              </p:nvSpPr>
              <p:spPr>
                <a:xfrm>
                  <a:off x="4724400" y="1577974"/>
                  <a:ext cx="36576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800" b="1" i="1" dirty="0">
                      <a:solidFill>
                        <a:schemeClr val="accent1"/>
                      </a:solidFill>
                      <a:latin typeface="Inconsolata" panose="00000509000000000000" pitchFamily="49" charset="0"/>
                    </a:rPr>
                    <a:t>Header</a:t>
                  </a: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1D37597E-09FD-4C09-BE05-04FACC26A7D2}"/>
                  </a:ext>
                </a:extLst>
              </p:cNvPr>
              <p:cNvGrpSpPr/>
              <p:nvPr/>
            </p:nvGrpSpPr>
            <p:grpSpPr>
              <a:xfrm>
                <a:off x="7844270" y="3752850"/>
                <a:ext cx="640080" cy="914400"/>
                <a:chOff x="4724400" y="1577974"/>
                <a:chExt cx="640080" cy="914400"/>
              </a:xfrm>
            </p:grpSpPr>
            <p:sp>
              <p:nvSpPr>
                <p:cNvPr id="89" name="Page">
                  <a:extLst>
                    <a:ext uri="{FF2B5EF4-FFF2-40B4-BE49-F238E27FC236}">
                      <a16:creationId xmlns:a16="http://schemas.microsoft.com/office/drawing/2014/main" id="{BC0F568C-1006-44BB-8787-3492858150F3}"/>
                    </a:ext>
                  </a:extLst>
                </p:cNvPr>
                <p:cNvSpPr/>
                <p:nvPr/>
              </p:nvSpPr>
              <p:spPr>
                <a:xfrm>
                  <a:off x="4724400" y="1577974"/>
                  <a:ext cx="640080" cy="9144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45720" tIns="0" rIns="45720" rtlCol="0" anchor="ctr" anchorCtr="0">
                  <a:no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rgbClr val="646464"/>
                      </a:solidFill>
                      <a:latin typeface="Inconsolata" panose="00000509000000000000" pitchFamily="49" charset="0"/>
                    </a:rPr>
                    <a:t>3</a:t>
                  </a:r>
                </a:p>
              </p:txBody>
            </p:sp>
            <p:sp>
              <p:nvSpPr>
                <p:cNvPr id="90" name="Header">
                  <a:extLst>
                    <a:ext uri="{FF2B5EF4-FFF2-40B4-BE49-F238E27FC236}">
                      <a16:creationId xmlns:a16="http://schemas.microsoft.com/office/drawing/2014/main" id="{68CB027E-A318-4874-A945-8786A1AC3DAF}"/>
                    </a:ext>
                  </a:extLst>
                </p:cNvPr>
                <p:cNvSpPr/>
                <p:nvPr/>
              </p:nvSpPr>
              <p:spPr>
                <a:xfrm>
                  <a:off x="4724400" y="1577974"/>
                  <a:ext cx="36576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646464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800" b="1" i="1" dirty="0">
                      <a:solidFill>
                        <a:schemeClr val="accent1"/>
                      </a:solidFill>
                      <a:latin typeface="Inconsolata" panose="00000509000000000000" pitchFamily="49" charset="0"/>
                    </a:rPr>
                    <a:t>Header</a:t>
                  </a:r>
                </a:p>
              </p:txBody>
            </p:sp>
          </p:grpSp>
        </p:grp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4CBA3636-3F11-47F0-B68B-CC58D40A8DFB}"/>
              </a:ext>
            </a:extLst>
          </p:cNvPr>
          <p:cNvSpPr txBox="1"/>
          <p:nvPr/>
        </p:nvSpPr>
        <p:spPr>
          <a:xfrm>
            <a:off x="6553200" y="3124462"/>
            <a:ext cx="1744067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Page #2 → &lt;Page*&gt;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AA0423C-007D-4B0A-86B6-44281CA6AFBD}"/>
              </a:ext>
            </a:extLst>
          </p:cNvPr>
          <p:cNvSpPr txBox="1"/>
          <p:nvPr/>
        </p:nvSpPr>
        <p:spPr>
          <a:xfrm>
            <a:off x="6554803" y="3333750"/>
            <a:ext cx="1744067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Page #3 → &lt;Page*&gt;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72F47E-DDAD-48EC-8D87-EB03DAA144BE}"/>
              </a:ext>
            </a:extLst>
          </p:cNvPr>
          <p:cNvCxnSpPr>
            <a:cxnSpLocks/>
            <a:stCxn id="80" idx="1"/>
            <a:endCxn id="22" idx="3"/>
          </p:cNvCxnSpPr>
          <p:nvPr/>
        </p:nvCxnSpPr>
        <p:spPr>
          <a:xfrm rot="10800000" flipH="1" flipV="1">
            <a:off x="5659556" y="1801238"/>
            <a:ext cx="408693" cy="1955649"/>
          </a:xfrm>
          <a:prstGeom prst="curvedConnector4">
            <a:avLst>
              <a:gd name="adj1" fmla="val -55934"/>
              <a:gd name="adj2" fmla="val 63839"/>
            </a:avLst>
          </a:prstGeom>
          <a:ln w="28575">
            <a:solidFill>
              <a:srgbClr val="64646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B659BC19-335D-4779-A3B2-EACFCD25B772}"/>
              </a:ext>
            </a:extLst>
          </p:cNvPr>
          <p:cNvSpPr txBox="1"/>
          <p:nvPr/>
        </p:nvSpPr>
        <p:spPr>
          <a:xfrm>
            <a:off x="6817710" y="1014953"/>
            <a:ext cx="88806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0"/>
              </a:rPr>
              <a:t>Find(3)</a:t>
            </a:r>
          </a:p>
        </p:txBody>
      </p:sp>
      <p:sp>
        <p:nvSpPr>
          <p:cNvPr id="101" name="Highlight Box">
            <a:extLst>
              <a:ext uri="{FF2B5EF4-FFF2-40B4-BE49-F238E27FC236}">
                <a16:creationId xmlns:a16="http://schemas.microsoft.com/office/drawing/2014/main" id="{631A05BE-5240-4BC5-96BA-2A9CAC3C29C7}"/>
              </a:ext>
            </a:extLst>
          </p:cNvPr>
          <p:cNvSpPr/>
          <p:nvPr/>
        </p:nvSpPr>
        <p:spPr>
          <a:xfrm>
            <a:off x="6510702" y="1388911"/>
            <a:ext cx="453269" cy="343571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Highlight Box">
            <a:extLst>
              <a:ext uri="{FF2B5EF4-FFF2-40B4-BE49-F238E27FC236}">
                <a16:creationId xmlns:a16="http://schemas.microsoft.com/office/drawing/2014/main" id="{1E209EE1-009C-4BE1-8066-2F100399C617}"/>
              </a:ext>
            </a:extLst>
          </p:cNvPr>
          <p:cNvSpPr/>
          <p:nvPr/>
        </p:nvSpPr>
        <p:spPr>
          <a:xfrm>
            <a:off x="5552335" y="2524289"/>
            <a:ext cx="1447997" cy="343571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Highlight Box">
            <a:extLst>
              <a:ext uri="{FF2B5EF4-FFF2-40B4-BE49-F238E27FC236}">
                <a16:creationId xmlns:a16="http://schemas.microsoft.com/office/drawing/2014/main" id="{8CC4962F-000C-4E5A-A93B-FE94188F515F}"/>
              </a:ext>
            </a:extLst>
          </p:cNvPr>
          <p:cNvSpPr/>
          <p:nvPr/>
        </p:nvSpPr>
        <p:spPr>
          <a:xfrm>
            <a:off x="7466988" y="2524288"/>
            <a:ext cx="1447997" cy="343571"/>
          </a:xfrm>
          <a:prstGeom prst="roundRect">
            <a:avLst>
              <a:gd name="adj" fmla="val 4675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13">
            <a:extLst>
              <a:ext uri="{FF2B5EF4-FFF2-40B4-BE49-F238E27FC236}">
                <a16:creationId xmlns:a16="http://schemas.microsoft.com/office/drawing/2014/main" id="{3D17E3AC-4754-405C-85F4-2A028D24B7B8}"/>
              </a:ext>
            </a:extLst>
          </p:cNvPr>
          <p:cNvCxnSpPr>
            <a:cxnSpLocks/>
            <a:stCxn id="81" idx="1"/>
            <a:endCxn id="22" idx="3"/>
          </p:cNvCxnSpPr>
          <p:nvPr/>
        </p:nvCxnSpPr>
        <p:spPr>
          <a:xfrm rot="10800000" flipV="1">
            <a:off x="6068250" y="2237488"/>
            <a:ext cx="266960" cy="1519399"/>
          </a:xfrm>
          <a:prstGeom prst="curvedConnector2">
            <a:avLst/>
          </a:prstGeom>
          <a:ln w="28575">
            <a:solidFill>
              <a:srgbClr val="64646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4C0961D1-506D-4188-89F7-7F62AEEFAA01}"/>
              </a:ext>
            </a:extLst>
          </p:cNvPr>
          <p:cNvSpPr txBox="1"/>
          <p:nvPr/>
        </p:nvSpPr>
        <p:spPr>
          <a:xfrm>
            <a:off x="5684884" y="1696595"/>
            <a:ext cx="718145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&lt;Page*&gt;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14D21E1-4389-4863-ABB8-C57732C1C3B7}"/>
              </a:ext>
            </a:extLst>
          </p:cNvPr>
          <p:cNvSpPr txBox="1"/>
          <p:nvPr/>
        </p:nvSpPr>
        <p:spPr>
          <a:xfrm>
            <a:off x="6357331" y="2132845"/>
            <a:ext cx="718145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b="1" dirty="0">
                <a:solidFill>
                  <a:schemeClr val="accent1"/>
                </a:solidFill>
                <a:latin typeface="Inconsolata" panose="00000509000000000000" pitchFamily="49" charset="0"/>
              </a:rPr>
              <a:t>&lt;Page*&gt;</a:t>
            </a:r>
          </a:p>
        </p:txBody>
      </p:sp>
    </p:spTree>
    <p:extLst>
      <p:ext uri="{BB962C8B-B14F-4D97-AF65-F5344CB8AC3E}">
        <p14:creationId xmlns:p14="http://schemas.microsoft.com/office/powerpoint/2010/main" val="207023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0" grpId="1"/>
      <p:bldP spid="81" grpId="0"/>
      <p:bldP spid="81" grpId="1"/>
      <p:bldP spid="92" grpId="0"/>
      <p:bldP spid="92" grpId="1"/>
      <p:bldP spid="93" grpId="0"/>
      <p:bldP spid="93" grpId="1"/>
      <p:bldP spid="98" grpId="0"/>
      <p:bldP spid="101" grpId="0" animBg="1"/>
      <p:bldP spid="101" grpId="1" animBg="1"/>
      <p:bldP spid="102" grpId="0" animBg="1"/>
      <p:bldP spid="103" grpId="0" animBg="1"/>
      <p:bldP spid="104" grpId="0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3033C68-9B5F-2C76-9145-A8361BB5782B}"/>
              </a:ext>
            </a:extLst>
          </p:cNvPr>
          <p:cNvGrpSpPr/>
          <p:nvPr/>
        </p:nvGrpSpPr>
        <p:grpSpPr>
          <a:xfrm>
            <a:off x="228600" y="3363801"/>
            <a:ext cx="2836276" cy="1381874"/>
            <a:chOff x="228600" y="3363801"/>
            <a:chExt cx="2836276" cy="13818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1ACB22-F272-59B8-B2AA-1F3C7A496A4C}"/>
                </a:ext>
              </a:extLst>
            </p:cNvPr>
            <p:cNvSpPr/>
            <p:nvPr/>
          </p:nvSpPr>
          <p:spPr>
            <a:xfrm>
              <a:off x="1349341" y="3363801"/>
              <a:ext cx="1715535" cy="1371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45720" tIns="0" rIns="45720" rtlCol="0" anchor="ctr" anchorCtr="0">
              <a:no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Inconsolata" panose="00000509000000000000" pitchFamily="49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36B1B11-43E1-E8EF-A1AC-B628EF424230}"/>
                </a:ext>
              </a:extLst>
            </p:cNvPr>
            <p:cNvGrpSpPr/>
            <p:nvPr/>
          </p:nvGrpSpPr>
          <p:grpSpPr>
            <a:xfrm>
              <a:off x="228600" y="3483528"/>
              <a:ext cx="641131" cy="1262147"/>
              <a:chOff x="1568669" y="3809592"/>
              <a:chExt cx="641131" cy="1262147"/>
            </a:xfrm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4EBAC0B4-784D-F676-3EFF-364C8898A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68669" y="3809592"/>
                <a:ext cx="641131" cy="8853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5EC757-1F62-B0A0-F40D-D4BB3F454C8D}"/>
                  </a:ext>
                </a:extLst>
              </p:cNvPr>
              <p:cNvSpPr txBox="1"/>
              <p:nvPr/>
            </p:nvSpPr>
            <p:spPr>
              <a:xfrm>
                <a:off x="1625540" y="4757807"/>
                <a:ext cx="527388" cy="3139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400" b="1" i="1" dirty="0">
                    <a:solidFill>
                      <a:srgbClr val="646464"/>
                    </a:solidFill>
                    <a:latin typeface="Crimson Text" panose="02000503000000000000" pitchFamily="2" charset="0"/>
                  </a:rPr>
                  <a:t>Disk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7BB8C4-CBCD-4C16-D22C-2B408382AB3C}"/>
                </a:ext>
              </a:extLst>
            </p:cNvPr>
            <p:cNvSpPr txBox="1"/>
            <p:nvPr/>
          </p:nvSpPr>
          <p:spPr>
            <a:xfrm rot="16200000">
              <a:off x="555603" y="3929068"/>
              <a:ext cx="1284005" cy="26161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80000"/>
                </a:lnSpc>
                <a:defRPr sz="2000" b="1" i="1">
                  <a:solidFill>
                    <a:srgbClr val="646464"/>
                  </a:solidFill>
                  <a:latin typeface="Crimson Text" panose="02000503000000000000" pitchFamily="2" charset="0"/>
                </a:defRPr>
              </a:lvl1pPr>
            </a:lstStyle>
            <a:p>
              <a:pPr algn="ctr"/>
              <a:r>
                <a:rPr lang="en-US" dirty="0"/>
                <a:t>Database File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7742C4-8D16-04A7-762D-3C0E4BA00388}"/>
              </a:ext>
            </a:extLst>
          </p:cNvPr>
          <p:cNvGrpSpPr/>
          <p:nvPr/>
        </p:nvGrpSpPr>
        <p:grpSpPr>
          <a:xfrm>
            <a:off x="2771268" y="2718119"/>
            <a:ext cx="600582" cy="1714500"/>
            <a:chOff x="2171024" y="3624158"/>
            <a:chExt cx="800776" cy="22860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026238C-2156-F43B-3339-B33BCCDC08E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71024" y="3624158"/>
              <a:ext cx="800776" cy="15846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4646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70DC575-F0B5-BD16-A1BD-D6818B5D7D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71024" y="5503118"/>
              <a:ext cx="800776" cy="407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64646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a Heap File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E9F624-1085-6E7A-BC60-35F1B15D2F04}"/>
              </a:ext>
            </a:extLst>
          </p:cNvPr>
          <p:cNvGrpSpPr/>
          <p:nvPr/>
        </p:nvGrpSpPr>
        <p:grpSpPr>
          <a:xfrm>
            <a:off x="1642949" y="3617095"/>
            <a:ext cx="1128320" cy="783455"/>
            <a:chOff x="1750415" y="3617095"/>
            <a:chExt cx="1128320" cy="78345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0415" y="3617095"/>
              <a:ext cx="548248" cy="23703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0415" y="3890304"/>
              <a:ext cx="548248" cy="23703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0415" y="4163514"/>
              <a:ext cx="548248" cy="23703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0487" y="3617095"/>
              <a:ext cx="548248" cy="23703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0487" y="3890304"/>
              <a:ext cx="548248" cy="23703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0487" y="4163514"/>
              <a:ext cx="548248" cy="237036"/>
            </a:xfrm>
            <a:prstGeom prst="rect">
              <a:avLst/>
            </a:prstGeom>
          </p:spPr>
        </p:pic>
      </p:grp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066800" y="1085850"/>
            <a:ext cx="3505200" cy="8679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0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SELECT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*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useracct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userName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sz="1800" b="1" dirty="0">
                <a:solidFill>
                  <a:schemeClr val="accent1"/>
                </a:solidFill>
              </a:rPr>
              <a:t>?</a:t>
            </a:r>
          </a:p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userPass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US" sz="18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43" name="Isosceles Triangle 42"/>
          <p:cNvSpPr/>
          <p:nvPr/>
        </p:nvSpPr>
        <p:spPr bwMode="auto">
          <a:xfrm>
            <a:off x="5314950" y="1028700"/>
            <a:ext cx="1485900" cy="114300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28575" cap="flat" cmpd="sng" algn="ctr">
            <a:solidFill>
              <a:srgbClr val="646464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646464"/>
                </a:solidFill>
                <a:latin typeface="Lato Black" panose="020F0A02020204030203" pitchFamily="34" charset="0"/>
              </a:rPr>
              <a:t>Index</a:t>
            </a:r>
          </a:p>
        </p:txBody>
      </p:sp>
      <p:sp>
        <p:nvSpPr>
          <p:cNvPr id="48" name="Right Arrow 6"/>
          <p:cNvSpPr>
            <a:spLocks noChangeArrowheads="1"/>
          </p:cNvSpPr>
          <p:nvPr/>
        </p:nvSpPr>
        <p:spPr bwMode="auto">
          <a:xfrm>
            <a:off x="4743450" y="1453821"/>
            <a:ext cx="457200" cy="4572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76412" tIns="38206" rIns="76412" bIns="38206" anchor="ctr"/>
          <a:lstStyle/>
          <a:p>
            <a:endParaRPr lang="en-US" sz="135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3021" y="3890304"/>
            <a:ext cx="548248" cy="237036"/>
          </a:xfrm>
          <a:prstGeom prst="rect">
            <a:avLst/>
          </a:prstGeom>
        </p:spPr>
      </p:pic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2203340" y="3887985"/>
            <a:ext cx="567929" cy="244675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CBFC977-B5FE-44F0-9F7E-161A09646AEE}"/>
              </a:ext>
            </a:extLst>
          </p:cNvPr>
          <p:cNvGrpSpPr/>
          <p:nvPr/>
        </p:nvGrpSpPr>
        <p:grpSpPr>
          <a:xfrm>
            <a:off x="3371850" y="2668620"/>
            <a:ext cx="4114800" cy="1764000"/>
            <a:chOff x="3371850" y="2668620"/>
            <a:chExt cx="4114800" cy="1764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60BC89-18A7-4093-B31F-AE1C34C562C2}"/>
                </a:ext>
              </a:extLst>
            </p:cNvPr>
            <p:cNvGrpSpPr/>
            <p:nvPr/>
          </p:nvGrpSpPr>
          <p:grpSpPr>
            <a:xfrm>
              <a:off x="3371850" y="2668620"/>
              <a:ext cx="4114800" cy="1764000"/>
              <a:chOff x="3371850" y="2668620"/>
              <a:chExt cx="4114800" cy="17640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3371850" y="2685169"/>
                <a:ext cx="4114800" cy="1747451"/>
              </a:xfrm>
              <a:prstGeom prst="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u="sng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516336" y="2668620"/>
                <a:ext cx="1166986" cy="307777"/>
              </a:xfrm>
              <a:prstGeom prst="rect">
                <a:avLst/>
              </a:prstGeom>
            </p:spPr>
            <p:txBody>
              <a:bodyPr wrap="none" lIns="0" rIns="0" anchor="ctr" anchorCtr="0">
                <a:spAutoFit/>
              </a:bodyPr>
              <a:lstStyle/>
              <a:p>
                <a:pPr eaLnBrk="0" hangingPunct="0"/>
                <a:r>
                  <a:rPr lang="en-US" sz="1400" b="1" i="1" dirty="0">
                    <a:solidFill>
                      <a:srgbClr val="646464"/>
                    </a:solidFill>
                  </a:rPr>
                  <a:t>NSM Disk Page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FA66BD5-7080-461E-BD70-F8230393B3CC}"/>
                </a:ext>
              </a:extLst>
            </p:cNvPr>
            <p:cNvGrpSpPr/>
            <p:nvPr/>
          </p:nvGrpSpPr>
          <p:grpSpPr>
            <a:xfrm>
              <a:off x="3586030" y="2957101"/>
              <a:ext cx="3686440" cy="1367249"/>
              <a:chOff x="3460524" y="2938179"/>
              <a:chExt cx="3686440" cy="1367249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22B846B-C809-47DE-A103-9AC1360F4B9F}"/>
                  </a:ext>
                </a:extLst>
              </p:cNvPr>
              <p:cNvSpPr/>
              <p:nvPr/>
            </p:nvSpPr>
            <p:spPr bwMode="auto">
              <a:xfrm>
                <a:off x="4098125" y="2939575"/>
                <a:ext cx="517467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userID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F6840EE7-CF39-4909-B15F-6A61085849F8}"/>
                  </a:ext>
                </a:extLst>
              </p:cNvPr>
              <p:cNvSpPr/>
              <p:nvPr/>
            </p:nvSpPr>
            <p:spPr bwMode="auto">
              <a:xfrm>
                <a:off x="4617435" y="2939575"/>
                <a:ext cx="567044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userName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724E24D2-C56E-4A51-A9C5-0D458E77620F}"/>
                  </a:ext>
                </a:extLst>
              </p:cNvPr>
              <p:cNvSpPr/>
              <p:nvPr/>
            </p:nvSpPr>
            <p:spPr bwMode="auto">
              <a:xfrm>
                <a:off x="5184479" y="2939575"/>
                <a:ext cx="567432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userPass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EB049D1-B691-41DB-B6B8-23E3AE1AE63E}"/>
                  </a:ext>
                </a:extLst>
              </p:cNvPr>
              <p:cNvSpPr/>
              <p:nvPr/>
            </p:nvSpPr>
            <p:spPr bwMode="auto">
              <a:xfrm>
                <a:off x="6319344" y="2939575"/>
                <a:ext cx="827620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lastLogin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18934D9-6B51-4D24-BE99-0D6EA15AD1E4}"/>
                  </a:ext>
                </a:extLst>
              </p:cNvPr>
              <p:cNvSpPr/>
              <p:nvPr/>
            </p:nvSpPr>
            <p:spPr bwMode="auto">
              <a:xfrm>
                <a:off x="5751912" y="2939575"/>
                <a:ext cx="567432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hostname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5F74A7A-F964-49A9-8BCB-8E2A2C25E89A}"/>
                  </a:ext>
                </a:extLst>
              </p:cNvPr>
              <p:cNvSpPr/>
              <p:nvPr/>
            </p:nvSpPr>
            <p:spPr bwMode="auto">
              <a:xfrm>
                <a:off x="4098125" y="3282475"/>
                <a:ext cx="517467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userID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A918893-4686-430A-A2C2-D5E9FA786BF5}"/>
                  </a:ext>
                </a:extLst>
              </p:cNvPr>
              <p:cNvSpPr/>
              <p:nvPr/>
            </p:nvSpPr>
            <p:spPr bwMode="auto">
              <a:xfrm>
                <a:off x="4617435" y="3282475"/>
                <a:ext cx="567044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userName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AC46E4E-0A95-4AFD-A3FF-9648AE978C0A}"/>
                  </a:ext>
                </a:extLst>
              </p:cNvPr>
              <p:cNvSpPr/>
              <p:nvPr/>
            </p:nvSpPr>
            <p:spPr bwMode="auto">
              <a:xfrm>
                <a:off x="5184479" y="3282475"/>
                <a:ext cx="567432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userPass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04DE73F-4B9A-418D-BAEB-8F5E774E92F1}"/>
                  </a:ext>
                </a:extLst>
              </p:cNvPr>
              <p:cNvSpPr/>
              <p:nvPr/>
            </p:nvSpPr>
            <p:spPr bwMode="auto">
              <a:xfrm>
                <a:off x="6319344" y="3282475"/>
                <a:ext cx="827620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lastLogin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C97523D-5838-4905-878B-1AFC14F91CC4}"/>
                  </a:ext>
                </a:extLst>
              </p:cNvPr>
              <p:cNvSpPr/>
              <p:nvPr/>
            </p:nvSpPr>
            <p:spPr bwMode="auto">
              <a:xfrm>
                <a:off x="5751912" y="3282475"/>
                <a:ext cx="567432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hostname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1D00AB6-039F-4A1F-AB1C-14C78C1B0C4D}"/>
                  </a:ext>
                </a:extLst>
              </p:cNvPr>
              <p:cNvSpPr/>
              <p:nvPr/>
            </p:nvSpPr>
            <p:spPr bwMode="auto">
              <a:xfrm>
                <a:off x="4098125" y="3618231"/>
                <a:ext cx="517467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userID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ED2E4A9-B672-44DA-9272-235294EBBDE0}"/>
                  </a:ext>
                </a:extLst>
              </p:cNvPr>
              <p:cNvSpPr/>
              <p:nvPr/>
            </p:nvSpPr>
            <p:spPr bwMode="auto">
              <a:xfrm>
                <a:off x="4617435" y="3618231"/>
                <a:ext cx="567044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userName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7C564F4-2E40-464A-9629-9858EB3B4B25}"/>
                  </a:ext>
                </a:extLst>
              </p:cNvPr>
              <p:cNvSpPr/>
              <p:nvPr/>
            </p:nvSpPr>
            <p:spPr bwMode="auto">
              <a:xfrm>
                <a:off x="5184479" y="3618231"/>
                <a:ext cx="567432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userPass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A64C3F2A-31A0-4EA5-9E0B-21D8739498E2}"/>
                  </a:ext>
                </a:extLst>
              </p:cNvPr>
              <p:cNvSpPr/>
              <p:nvPr/>
            </p:nvSpPr>
            <p:spPr bwMode="auto">
              <a:xfrm>
                <a:off x="6319344" y="3618231"/>
                <a:ext cx="827620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lastLogin</a:t>
                </a:r>
                <a:endParaRPr lang="en-US" sz="1000" dirty="0">
                  <a:solidFill>
                    <a:srgbClr val="646464"/>
                  </a:solidFill>
                  <a:latin typeface="Inconsolata" panose="00000509000000000000" pitchFamily="49" charset="0"/>
                  <a:ea typeface="DejaVu Sans Mono" pitchFamily="49" charset="0"/>
                  <a:cs typeface="DejaVu Sans Mono" pitchFamily="49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650A477-8125-494E-9B2F-57FD29227087}"/>
                  </a:ext>
                </a:extLst>
              </p:cNvPr>
              <p:cNvSpPr/>
              <p:nvPr/>
            </p:nvSpPr>
            <p:spPr bwMode="auto">
              <a:xfrm>
                <a:off x="5751912" y="3618231"/>
                <a:ext cx="567432" cy="3429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hostname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4D855A2-7B45-405E-80F4-BB99A3344F3F}"/>
                  </a:ext>
                </a:extLst>
              </p:cNvPr>
              <p:cNvSpPr/>
              <p:nvPr/>
            </p:nvSpPr>
            <p:spPr bwMode="auto">
              <a:xfrm>
                <a:off x="4098125" y="3961131"/>
                <a:ext cx="517467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-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D1AD129-71CC-463C-BF56-17E5D223AADB}"/>
                  </a:ext>
                </a:extLst>
              </p:cNvPr>
              <p:cNvSpPr/>
              <p:nvPr/>
            </p:nvSpPr>
            <p:spPr bwMode="auto">
              <a:xfrm>
                <a:off x="4617435" y="3961131"/>
                <a:ext cx="567044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-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65F9899-4F58-43BE-BE6E-2FAB1409642D}"/>
                  </a:ext>
                </a:extLst>
              </p:cNvPr>
              <p:cNvSpPr/>
              <p:nvPr/>
            </p:nvSpPr>
            <p:spPr bwMode="auto">
              <a:xfrm>
                <a:off x="5184479" y="3961131"/>
                <a:ext cx="567432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-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7633786C-9AAE-414F-8655-07CD1C5AD81B}"/>
                  </a:ext>
                </a:extLst>
              </p:cNvPr>
              <p:cNvSpPr/>
              <p:nvPr/>
            </p:nvSpPr>
            <p:spPr bwMode="auto">
              <a:xfrm>
                <a:off x="6319344" y="3961131"/>
                <a:ext cx="827620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-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E085CEB-6FA6-4CEC-844B-5CAE82D89343}"/>
                  </a:ext>
                </a:extLst>
              </p:cNvPr>
              <p:cNvSpPr/>
              <p:nvPr/>
            </p:nvSpPr>
            <p:spPr bwMode="auto">
              <a:xfrm>
                <a:off x="5751912" y="3961131"/>
                <a:ext cx="567432" cy="342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646464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000" dirty="0">
                    <a:solidFill>
                      <a:srgbClr val="646464"/>
                    </a:solidFill>
                    <a:latin typeface="Inconsolata" panose="00000509000000000000" pitchFamily="49" charset="0"/>
                    <a:ea typeface="DejaVu Sans Mono" pitchFamily="49" charset="0"/>
                    <a:cs typeface="DejaVu Sans Mono" pitchFamily="49" charset="0"/>
                  </a:rPr>
                  <a:t>-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F64F925-A545-4402-BB05-FEE439A9D016}"/>
                  </a:ext>
                </a:extLst>
              </p:cNvPr>
              <p:cNvSpPr/>
              <p:nvPr/>
            </p:nvSpPr>
            <p:spPr>
              <a:xfrm>
                <a:off x="3460524" y="2938179"/>
                <a:ext cx="635757" cy="3474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100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BDBDA5BC-BD52-452A-A1BC-913812970101}"/>
                  </a:ext>
                </a:extLst>
              </p:cNvPr>
              <p:cNvSpPr/>
              <p:nvPr/>
            </p:nvSpPr>
            <p:spPr>
              <a:xfrm>
                <a:off x="3460524" y="3285650"/>
                <a:ext cx="635757" cy="3474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100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62A3951-A48C-43F8-90D2-30D1F5360BB1}"/>
                  </a:ext>
                </a:extLst>
              </p:cNvPr>
              <p:cNvSpPr/>
              <p:nvPr/>
            </p:nvSpPr>
            <p:spPr>
              <a:xfrm>
                <a:off x="3460524" y="3621406"/>
                <a:ext cx="635757" cy="3474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100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83DD4DD-D03D-4712-BA79-4AF09915D147}"/>
                  </a:ext>
                </a:extLst>
              </p:cNvPr>
              <p:cNvSpPr/>
              <p:nvPr/>
            </p:nvSpPr>
            <p:spPr>
              <a:xfrm>
                <a:off x="3460524" y="3957956"/>
                <a:ext cx="635757" cy="34747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64646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45720" rIns="45720" rtlCol="0" anchor="ctr" anchorCtr="0">
                <a:noAutofit/>
              </a:bodyPr>
              <a:lstStyle/>
              <a:p>
                <a:pPr algn="ctr"/>
                <a:r>
                  <a:rPr lang="en-US" sz="1100" b="1" i="1" dirty="0">
                    <a:solidFill>
                      <a:schemeClr val="accent1"/>
                    </a:solidFill>
                    <a:latin typeface="Inconsolata" panose="00000509000000000000" pitchFamily="49" charset="0"/>
                  </a:rPr>
                  <a:t>header</a:t>
                </a:r>
              </a:p>
            </p:txBody>
          </p:sp>
        </p:grpSp>
      </p:grp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3577395" y="3303175"/>
            <a:ext cx="3695075" cy="329858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6403" tIns="38201" rIns="76403" bIns="38201" anchor="ctr"/>
          <a:lstStyle/>
          <a:p>
            <a:endParaRPr lang="en-US" sz="1350"/>
          </a:p>
        </p:txBody>
      </p:sp>
      <p:sp>
        <p:nvSpPr>
          <p:cNvPr id="49" name="Right Arrow 6"/>
          <p:cNvSpPr>
            <a:spLocks noChangeArrowheads="1"/>
          </p:cNvSpPr>
          <p:nvPr/>
        </p:nvSpPr>
        <p:spPr bwMode="auto">
          <a:xfrm rot="5400000">
            <a:off x="5837514" y="2273141"/>
            <a:ext cx="457200" cy="4572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lIns="76412" tIns="38206" rIns="76412" bIns="38206" anchor="ctr"/>
          <a:lstStyle/>
          <a:p>
            <a:endParaRPr lang="en-US" sz="1350"/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C14CD4FE-9A40-9EE0-3FB1-AED4AF8CBCF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16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 animBg="1"/>
      <p:bldP spid="50" grpId="0" animBg="1"/>
      <p:bldP spid="51" grpId="0" animBg="1"/>
      <p:bldP spid="4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FA2899-0855-4DB7-B980-F0C45DAE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Insert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48ABA-DF5D-4CE0-8B48-8C5315B4A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fastest way to build a new </a:t>
            </a:r>
            <a:r>
              <a:rPr lang="en-US" dirty="0" err="1"/>
              <a:t>B+Tree</a:t>
            </a:r>
            <a:r>
              <a:rPr lang="en-US" dirty="0"/>
              <a:t> for an existing table is to first sort the keys and then build the index from the bottom up.</a:t>
            </a:r>
          </a:p>
        </p:txBody>
      </p:sp>
      <p:cxnSp>
        <p:nvCxnSpPr>
          <p:cNvPr id="5" name="AutoShape 14">
            <a:extLst>
              <a:ext uri="{FF2B5EF4-FFF2-40B4-BE49-F238E27FC236}">
                <a16:creationId xmlns:a16="http://schemas.microsoft.com/office/drawing/2014/main" id="{191A06F2-F889-4060-8FCD-2BBC16019DE3}"/>
              </a:ext>
            </a:extLst>
          </p:cNvPr>
          <p:cNvCxnSpPr>
            <a:cxnSpLocks noChangeShapeType="1"/>
            <a:stCxn id="17" idx="2"/>
            <a:endCxn id="40" idx="0"/>
          </p:cNvCxnSpPr>
          <p:nvPr/>
        </p:nvCxnSpPr>
        <p:spPr bwMode="auto">
          <a:xfrm rot="5400000">
            <a:off x="3070400" y="2857388"/>
            <a:ext cx="760862" cy="168310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14">
            <a:extLst>
              <a:ext uri="{FF2B5EF4-FFF2-40B4-BE49-F238E27FC236}">
                <a16:creationId xmlns:a16="http://schemas.microsoft.com/office/drawing/2014/main" id="{EEE71717-2F3D-4059-AA9A-73CB02A4A9B6}"/>
              </a:ext>
            </a:extLst>
          </p:cNvPr>
          <p:cNvCxnSpPr>
            <a:cxnSpLocks noChangeShapeType="1"/>
            <a:stCxn id="18" idx="2"/>
            <a:endCxn id="24" idx="0"/>
          </p:cNvCxnSpPr>
          <p:nvPr/>
        </p:nvCxnSpPr>
        <p:spPr bwMode="auto">
          <a:xfrm rot="5400000">
            <a:off x="4254550" y="3584742"/>
            <a:ext cx="760862" cy="22839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14">
            <a:extLst>
              <a:ext uri="{FF2B5EF4-FFF2-40B4-BE49-F238E27FC236}">
                <a16:creationId xmlns:a16="http://schemas.microsoft.com/office/drawing/2014/main" id="{B6819948-9713-45F8-B7F8-1C71525C35B4}"/>
              </a:ext>
            </a:extLst>
          </p:cNvPr>
          <p:cNvCxnSpPr>
            <a:cxnSpLocks noChangeShapeType="1"/>
            <a:stCxn id="20" idx="2"/>
            <a:endCxn id="32" idx="0"/>
          </p:cNvCxnSpPr>
          <p:nvPr/>
        </p:nvCxnSpPr>
        <p:spPr bwMode="auto">
          <a:xfrm rot="16200000" flipH="1">
            <a:off x="5438701" y="3085785"/>
            <a:ext cx="760862" cy="122631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14">
            <a:extLst>
              <a:ext uri="{FF2B5EF4-FFF2-40B4-BE49-F238E27FC236}">
                <a16:creationId xmlns:a16="http://schemas.microsoft.com/office/drawing/2014/main" id="{90122B0B-3B81-4032-8188-476A1069CB65}"/>
              </a:ext>
            </a:extLst>
          </p:cNvPr>
          <p:cNvCxnSpPr>
            <a:cxnSpLocks noChangeShapeType="1"/>
            <a:stCxn id="25" idx="2"/>
            <a:endCxn id="46" idx="2"/>
          </p:cNvCxnSpPr>
          <p:nvPr/>
        </p:nvCxnSpPr>
        <p:spPr bwMode="auto">
          <a:xfrm rot="5400000">
            <a:off x="4021827" y="4174575"/>
            <a:ext cx="12700" cy="541115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4">
            <a:extLst>
              <a:ext uri="{FF2B5EF4-FFF2-40B4-BE49-F238E27FC236}">
                <a16:creationId xmlns:a16="http://schemas.microsoft.com/office/drawing/2014/main" id="{D2F70902-6714-4085-B9D3-A27791BD7AAD}"/>
              </a:ext>
            </a:extLst>
          </p:cNvPr>
          <p:cNvCxnSpPr>
            <a:cxnSpLocks noChangeShapeType="1"/>
            <a:stCxn id="46" idx="0"/>
            <a:endCxn id="25" idx="0"/>
          </p:cNvCxnSpPr>
          <p:nvPr/>
        </p:nvCxnSpPr>
        <p:spPr bwMode="auto">
          <a:xfrm rot="5400000" flipH="1" flipV="1">
            <a:off x="4021826" y="3808815"/>
            <a:ext cx="12700" cy="541115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4">
            <a:extLst>
              <a:ext uri="{FF2B5EF4-FFF2-40B4-BE49-F238E27FC236}">
                <a16:creationId xmlns:a16="http://schemas.microsoft.com/office/drawing/2014/main" id="{93ED4256-6BBD-472E-9F7F-FF2409DFA6A0}"/>
              </a:ext>
            </a:extLst>
          </p:cNvPr>
          <p:cNvCxnSpPr>
            <a:cxnSpLocks noChangeShapeType="1"/>
            <a:stCxn id="33" idx="2"/>
            <a:endCxn id="30" idx="2"/>
          </p:cNvCxnSpPr>
          <p:nvPr/>
        </p:nvCxnSpPr>
        <p:spPr bwMode="auto">
          <a:xfrm rot="5400000">
            <a:off x="5933332" y="4174574"/>
            <a:ext cx="12700" cy="541116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4">
            <a:extLst>
              <a:ext uri="{FF2B5EF4-FFF2-40B4-BE49-F238E27FC236}">
                <a16:creationId xmlns:a16="http://schemas.microsoft.com/office/drawing/2014/main" id="{4E2FD172-A8BC-40CF-BC9E-F8682B316CB1}"/>
              </a:ext>
            </a:extLst>
          </p:cNvPr>
          <p:cNvCxnSpPr>
            <a:cxnSpLocks noChangeShapeType="1"/>
            <a:stCxn id="30" idx="0"/>
            <a:endCxn id="33" idx="0"/>
          </p:cNvCxnSpPr>
          <p:nvPr/>
        </p:nvCxnSpPr>
        <p:spPr bwMode="auto">
          <a:xfrm rot="5400000" flipH="1" flipV="1">
            <a:off x="5933332" y="3808814"/>
            <a:ext cx="12700" cy="541116"/>
          </a:xfrm>
          <a:prstGeom prst="curvedConnector3">
            <a:avLst>
              <a:gd name="adj1" fmla="val 1800000"/>
            </a:avLst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" name="Tree Node">
            <a:extLst>
              <a:ext uri="{FF2B5EF4-FFF2-40B4-BE49-F238E27FC236}">
                <a16:creationId xmlns:a16="http://schemas.microsoft.com/office/drawing/2014/main" id="{87F6D2EC-0F5B-45F0-A9B0-6D94E22011BF}"/>
              </a:ext>
            </a:extLst>
          </p:cNvPr>
          <p:cNvGrpSpPr/>
          <p:nvPr/>
        </p:nvGrpSpPr>
        <p:grpSpPr>
          <a:xfrm>
            <a:off x="4246664" y="2952750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46CB2B-15BB-460B-AFF8-75D6C8945159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6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DA8BA45-D76D-418C-B34B-7E64BA924146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FC4A45-495C-41D7-8191-ACE558EE29E2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049845-8526-444C-B2CE-CE9A0F20B49E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6EFA22-CED5-4267-AF5A-033B2707AADF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DB9EE4-E15E-46A4-AA4C-AD38D30FDBC4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405EB6-8BC8-4941-BCE9-CB72634CC7AF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23" name="Tree Node">
            <a:extLst>
              <a:ext uri="{FF2B5EF4-FFF2-40B4-BE49-F238E27FC236}">
                <a16:creationId xmlns:a16="http://schemas.microsoft.com/office/drawing/2014/main" id="{C049EFC5-B167-4C1F-92D6-36D3920DFA9E}"/>
              </a:ext>
            </a:extLst>
          </p:cNvPr>
          <p:cNvGrpSpPr/>
          <p:nvPr/>
        </p:nvGrpSpPr>
        <p:grpSpPr>
          <a:xfrm>
            <a:off x="4246664" y="40793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71F961E-A631-4BC4-A754-0A05C7BCBD0F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A22DCB4-7CCA-4C09-AEE4-11F8ED8355E5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219C80-B374-4263-A2E0-5F161A08E6BF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3DA2B80-56EE-405A-BC79-16C3DA8C4000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7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BADA9F-EF06-44AF-8008-380329E28634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31B74D-FBB3-49EB-B24E-302A2171504E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C25F806-78C8-457A-AFB7-5F6ACDC0F21C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31" name="Tree Node">
            <a:extLst>
              <a:ext uri="{FF2B5EF4-FFF2-40B4-BE49-F238E27FC236}">
                <a16:creationId xmlns:a16="http://schemas.microsoft.com/office/drawing/2014/main" id="{5B3E806B-3CCF-49CF-BD29-372043075412}"/>
              </a:ext>
            </a:extLst>
          </p:cNvPr>
          <p:cNvGrpSpPr/>
          <p:nvPr/>
        </p:nvGrpSpPr>
        <p:grpSpPr>
          <a:xfrm>
            <a:off x="6158170" y="40793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4B83B47-5F85-492D-81E1-52CFF8725A9B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9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B784329-AA93-4D0D-B24D-590D12717F9E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1B3C76B-551D-4E2C-83F1-CE0254042F9F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BB50304-B9F9-4DD7-825D-060856E29899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13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AD625B5-A813-47C6-9E29-AD89FF3C73EE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7758369-DD06-4781-A7E9-0A9F325CDA56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1FF8540-0CAB-4AD8-8FD1-6C06034F124E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grpSp>
        <p:nvGrpSpPr>
          <p:cNvPr id="39" name="Tree Node">
            <a:extLst>
              <a:ext uri="{FF2B5EF4-FFF2-40B4-BE49-F238E27FC236}">
                <a16:creationId xmlns:a16="http://schemas.microsoft.com/office/drawing/2014/main" id="{85F7ADE6-7DC8-47EB-8F0A-05C8B8A19BBC}"/>
              </a:ext>
            </a:extLst>
          </p:cNvPr>
          <p:cNvGrpSpPr/>
          <p:nvPr/>
        </p:nvGrpSpPr>
        <p:grpSpPr>
          <a:xfrm>
            <a:off x="2335159" y="4079372"/>
            <a:ext cx="1461830" cy="365760"/>
            <a:chOff x="4253654" y="1563827"/>
            <a:chExt cx="1461830" cy="365760"/>
          </a:xfrm>
          <a:solidFill>
            <a:schemeClr val="bg1">
              <a:lumMod val="85000"/>
            </a:schemeClr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E976E16-3ECD-4A3A-9759-B584C8D29A26}"/>
                </a:ext>
              </a:extLst>
            </p:cNvPr>
            <p:cNvSpPr/>
            <p:nvPr/>
          </p:nvSpPr>
          <p:spPr bwMode="auto">
            <a:xfrm>
              <a:off x="4344892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1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C3C2F63-BD8E-4EEB-BF6D-C8DE6C85DB90}"/>
                </a:ext>
              </a:extLst>
            </p:cNvPr>
            <p:cNvSpPr/>
            <p:nvPr/>
          </p:nvSpPr>
          <p:spPr bwMode="auto">
            <a:xfrm>
              <a:off x="425365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D9E4EB5-9CE3-457F-8D27-A5D40B32C4DB}"/>
                </a:ext>
              </a:extLst>
            </p:cNvPr>
            <p:cNvSpPr/>
            <p:nvPr/>
          </p:nvSpPr>
          <p:spPr bwMode="auto">
            <a:xfrm>
              <a:off x="4710450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94F32CD-0FF8-42BD-8AB0-C3F39472C256}"/>
                </a:ext>
              </a:extLst>
            </p:cNvPr>
            <p:cNvSpPr/>
            <p:nvPr/>
          </p:nvSpPr>
          <p:spPr bwMode="auto">
            <a:xfrm>
              <a:off x="4801688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>
                  <a:solidFill>
                    <a:srgbClr val="646464"/>
                  </a:solidFill>
                  <a:latin typeface="Inconsolata" panose="00000509000000000000" pitchFamily="49" charset="0"/>
                  <a:ea typeface="Open Sans" pitchFamily="34" charset="0"/>
                  <a:cs typeface="Consolas" pitchFamily="49" charset="0"/>
                </a:rPr>
                <a:t>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5E27A4C-8A85-4DCF-9F1E-02E8012ABE95}"/>
                </a:ext>
              </a:extLst>
            </p:cNvPr>
            <p:cNvSpPr/>
            <p:nvPr/>
          </p:nvSpPr>
          <p:spPr bwMode="auto">
            <a:xfrm>
              <a:off x="5167246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AF5D57-36B6-4845-8D98-B1BED2FDD1E9}"/>
                </a:ext>
              </a:extLst>
            </p:cNvPr>
            <p:cNvSpPr/>
            <p:nvPr/>
          </p:nvSpPr>
          <p:spPr bwMode="auto">
            <a:xfrm>
              <a:off x="5258484" y="1563827"/>
              <a:ext cx="36576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4572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5A3F910-588B-4AAA-BB74-61488160DFB8}"/>
                </a:ext>
              </a:extLst>
            </p:cNvPr>
            <p:cNvSpPr/>
            <p:nvPr/>
          </p:nvSpPr>
          <p:spPr bwMode="auto">
            <a:xfrm>
              <a:off x="5624044" y="1563827"/>
              <a:ext cx="91440" cy="365760"/>
            </a:xfrm>
            <a:prstGeom prst="rect">
              <a:avLst/>
            </a:prstGeom>
            <a:grpFill/>
            <a:ln w="19050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US" b="1" dirty="0">
                <a:solidFill>
                  <a:srgbClr val="646464"/>
                </a:solidFill>
                <a:latin typeface="Inconsolata" panose="00000509000000000000" pitchFamily="49" charset="0"/>
                <a:ea typeface="Open Sans" pitchFamily="34" charset="0"/>
                <a:cs typeface="Consolas" pitchFamily="49" charset="0"/>
              </a:endParaRPr>
            </a:p>
          </p:txBody>
        </p:sp>
      </p:grpSp>
      <p:sp>
        <p:nvSpPr>
          <p:cNvPr id="48" name="Op #1: Insert 5">
            <a:extLst>
              <a:ext uri="{FF2B5EF4-FFF2-40B4-BE49-F238E27FC236}">
                <a16:creationId xmlns:a16="http://schemas.microsoft.com/office/drawing/2014/main" id="{A4FAC74C-9192-4800-8B53-FC78DD6750AD}"/>
              </a:ext>
            </a:extLst>
          </p:cNvPr>
          <p:cNvSpPr txBox="1"/>
          <p:nvPr/>
        </p:nvSpPr>
        <p:spPr>
          <a:xfrm>
            <a:off x="6389940" y="1724627"/>
            <a:ext cx="192200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Keys: 3, 7, 9, 13, 6, 1</a:t>
            </a:r>
          </a:p>
        </p:txBody>
      </p:sp>
      <p:sp>
        <p:nvSpPr>
          <p:cNvPr id="49" name="Op #1: Insert 5">
            <a:extLst>
              <a:ext uri="{FF2B5EF4-FFF2-40B4-BE49-F238E27FC236}">
                <a16:creationId xmlns:a16="http://schemas.microsoft.com/office/drawing/2014/main" id="{F0F76F7D-0CB0-4F7D-BCB0-AACA0AC1E972}"/>
              </a:ext>
            </a:extLst>
          </p:cNvPr>
          <p:cNvSpPr txBox="1"/>
          <p:nvPr/>
        </p:nvSpPr>
        <p:spPr>
          <a:xfrm>
            <a:off x="5620499" y="2114550"/>
            <a:ext cx="26914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Sorted Keys: 1, 3, 6, 7, 9, 13</a:t>
            </a:r>
          </a:p>
        </p:txBody>
      </p:sp>
      <p:sp>
        <p:nvSpPr>
          <p:cNvPr id="8" name="Slide Number Placeholder 3" descr=" 5">
            <a:extLst>
              <a:ext uri="{FF2B5EF4-FFF2-40B4-BE49-F238E27FC236}">
                <a16:creationId xmlns:a16="http://schemas.microsoft.com/office/drawing/2014/main" id="{C14C99E9-0CD6-50B3-028E-B8DECF9150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56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8F4C3C-2E01-DA9A-3A9D-451AF430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FE2F1-9896-DFFD-F686-4843C044D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Modifying a </a:t>
            </a:r>
            <a:r>
              <a:rPr lang="en-US" dirty="0" err="1"/>
              <a:t>B+tree</a:t>
            </a:r>
            <a:r>
              <a:rPr lang="en-US" dirty="0"/>
              <a:t> is expensive when the DBMS has to split/merge nodes.</a:t>
            </a:r>
          </a:p>
          <a:p>
            <a:pPr lvl="1"/>
            <a:r>
              <a:rPr lang="en-US" dirty="0"/>
              <a:t>Worst case is when DBMS reorganizes the entire tree.</a:t>
            </a:r>
          </a:p>
          <a:p>
            <a:pPr lvl="1"/>
            <a:r>
              <a:rPr lang="en-US" dirty="0"/>
              <a:t>The worker that causes a split/merge is responsible for doing the work.</a:t>
            </a:r>
          </a:p>
          <a:p>
            <a:pPr lvl="1"/>
            <a:endParaRPr lang="en-US" dirty="0"/>
          </a:p>
          <a:p>
            <a:r>
              <a:rPr lang="en-US" dirty="0"/>
              <a:t>What if there was a way to delay updates and then apply multiple changes together in a batch?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7408F-0D9E-85B2-E3DE-E62F1FD7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DBC6FC-408F-8463-2757-58633512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Write-Optimized </a:t>
            </a:r>
            <a:r>
              <a:rPr lang="en-US" dirty="0" err="1"/>
              <a:t>B+Tree</a:t>
            </a:r>
            <a:r>
              <a:rPr lang="en-US" dirty="0"/>
              <a:t> (B</a:t>
            </a:r>
            <a:r>
              <a:rPr lang="el-GR" b="1" dirty="0"/>
              <a:t>ε</a:t>
            </a:r>
            <a:r>
              <a:rPr lang="en-US" dirty="0"/>
              <a:t>-Tree)</a:t>
            </a:r>
          </a:p>
        </p:txBody>
      </p:sp>
      <p:sp>
        <p:nvSpPr>
          <p:cNvPr id="129" name="Content Placeholder 128">
            <a:extLst>
              <a:ext uri="{FF2B5EF4-FFF2-40B4-BE49-F238E27FC236}">
                <a16:creationId xmlns:a16="http://schemas.microsoft.com/office/drawing/2014/main" id="{4122BD2C-13BF-453F-C81D-89D3B12F7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immediately applying updates, store changes to key/value entries in log buffers at inner nodes.</a:t>
            </a:r>
          </a:p>
          <a:p>
            <a:pPr lvl="1"/>
            <a:r>
              <a:rPr lang="en-US" dirty="0"/>
              <a:t>aka </a:t>
            </a:r>
            <a:r>
              <a:rPr lang="en-US" b="1" dirty="0">
                <a:hlinkClick r:id="rId3"/>
              </a:rPr>
              <a:t>Fractal Trees</a:t>
            </a:r>
            <a:r>
              <a:rPr lang="en-US" dirty="0"/>
              <a:t> / </a:t>
            </a:r>
            <a:r>
              <a:rPr lang="en-US" b="1" dirty="0"/>
              <a:t>B</a:t>
            </a:r>
            <a:r>
              <a:rPr lang="el-GR" b="1" dirty="0"/>
              <a:t>ε-</a:t>
            </a:r>
            <a:r>
              <a:rPr lang="en-US" b="1" dirty="0"/>
              <a:t>trees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/>
              <a:t>Updates cascade down to</a:t>
            </a:r>
            <a:br>
              <a:rPr lang="en-US" dirty="0"/>
            </a:br>
            <a:r>
              <a:rPr lang="en-US" dirty="0"/>
              <a:t>lower nodes incrementally</a:t>
            </a:r>
            <a:br>
              <a:rPr lang="en-US" dirty="0"/>
            </a:br>
            <a:r>
              <a:rPr lang="en-US" dirty="0"/>
              <a:t>when buffers get full.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197DF-BD74-1E5D-F02B-12859BA8B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13" name="node modlog">
            <a:extLst>
              <a:ext uri="{FF2B5EF4-FFF2-40B4-BE49-F238E27FC236}">
                <a16:creationId xmlns:a16="http://schemas.microsoft.com/office/drawing/2014/main" id="{3F14DBEC-8F15-903D-39B5-DCC417C0976F}"/>
              </a:ext>
            </a:extLst>
          </p:cNvPr>
          <p:cNvSpPr/>
          <p:nvPr/>
        </p:nvSpPr>
        <p:spPr bwMode="auto">
          <a:xfrm>
            <a:off x="4463742" y="3166624"/>
            <a:ext cx="640080" cy="3429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cxnSp>
        <p:nvCxnSpPr>
          <p:cNvPr id="6" name="AutoShape 14">
            <a:extLst>
              <a:ext uri="{FF2B5EF4-FFF2-40B4-BE49-F238E27FC236}">
                <a16:creationId xmlns:a16="http://schemas.microsoft.com/office/drawing/2014/main" id="{87EE9970-BFDB-526E-9251-5888D34CCAF1}"/>
              </a:ext>
            </a:extLst>
          </p:cNvPr>
          <p:cNvCxnSpPr>
            <a:cxnSpLocks noChangeShapeType="1"/>
            <a:endCxn id="31" idx="0"/>
          </p:cNvCxnSpPr>
          <p:nvPr/>
        </p:nvCxnSpPr>
        <p:spPr bwMode="auto">
          <a:xfrm flipH="1">
            <a:off x="5416303" y="2566988"/>
            <a:ext cx="1548556" cy="595312"/>
          </a:xfrm>
          <a:prstGeom prst="straightConnector1">
            <a:avLst/>
          </a:prstGeom>
          <a:noFill/>
          <a:ln w="28575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14">
            <a:extLst>
              <a:ext uri="{FF2B5EF4-FFF2-40B4-BE49-F238E27FC236}">
                <a16:creationId xmlns:a16="http://schemas.microsoft.com/office/drawing/2014/main" id="{EC01B730-A7D2-FDE9-983A-82E6AB0AD824}"/>
              </a:ext>
            </a:extLst>
          </p:cNvPr>
          <p:cNvCxnSpPr>
            <a:cxnSpLocks noChangeShapeType="1"/>
            <a:endCxn id="28" idx="0"/>
          </p:cNvCxnSpPr>
          <p:nvPr/>
        </p:nvCxnSpPr>
        <p:spPr bwMode="auto">
          <a:xfrm>
            <a:off x="6647260" y="2552700"/>
            <a:ext cx="1119932" cy="609600"/>
          </a:xfrm>
          <a:prstGeom prst="straightConnector1">
            <a:avLst/>
          </a:prstGeom>
          <a:noFill/>
          <a:ln w="28575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14">
            <a:extLst>
              <a:ext uri="{FF2B5EF4-FFF2-40B4-BE49-F238E27FC236}">
                <a16:creationId xmlns:a16="http://schemas.microsoft.com/office/drawing/2014/main" id="{EB747F3A-CD49-D9B3-5097-09BD5C8E7A56}"/>
              </a:ext>
            </a:extLst>
          </p:cNvPr>
          <p:cNvCxnSpPr>
            <a:cxnSpLocks noChangeShapeType="1"/>
            <a:endCxn id="16" idx="0"/>
          </p:cNvCxnSpPr>
          <p:nvPr/>
        </p:nvCxnSpPr>
        <p:spPr bwMode="auto">
          <a:xfrm flipH="1">
            <a:off x="4828283" y="3458767"/>
            <a:ext cx="489941" cy="675083"/>
          </a:xfrm>
          <a:prstGeom prst="straightConnector1">
            <a:avLst/>
          </a:prstGeom>
          <a:noFill/>
          <a:ln w="28575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4">
            <a:extLst>
              <a:ext uri="{FF2B5EF4-FFF2-40B4-BE49-F238E27FC236}">
                <a16:creationId xmlns:a16="http://schemas.microsoft.com/office/drawing/2014/main" id="{89C91482-1818-61CF-468B-B35660A5169D}"/>
              </a:ext>
            </a:extLst>
          </p:cNvPr>
          <p:cNvCxnSpPr>
            <a:cxnSpLocks noChangeShapeType="1"/>
            <a:endCxn id="19" idx="0"/>
          </p:cNvCxnSpPr>
          <p:nvPr/>
        </p:nvCxnSpPr>
        <p:spPr bwMode="auto">
          <a:xfrm>
            <a:off x="5695652" y="3458766"/>
            <a:ext cx="308671" cy="675084"/>
          </a:xfrm>
          <a:prstGeom prst="straightConnector1">
            <a:avLst/>
          </a:prstGeom>
          <a:noFill/>
          <a:ln w="28575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4">
            <a:extLst>
              <a:ext uri="{FF2B5EF4-FFF2-40B4-BE49-F238E27FC236}">
                <a16:creationId xmlns:a16="http://schemas.microsoft.com/office/drawing/2014/main" id="{3EFE0F1B-38CC-8E35-0C7F-FCBFC5474B6B}"/>
              </a:ext>
            </a:extLst>
          </p:cNvPr>
          <p:cNvCxnSpPr>
            <a:cxnSpLocks noChangeShapeType="1"/>
            <a:endCxn id="22" idx="0"/>
          </p:cNvCxnSpPr>
          <p:nvPr/>
        </p:nvCxnSpPr>
        <p:spPr bwMode="auto">
          <a:xfrm flipH="1">
            <a:off x="7179767" y="3496866"/>
            <a:ext cx="498575" cy="636984"/>
          </a:xfrm>
          <a:prstGeom prst="straightConnector1">
            <a:avLst/>
          </a:prstGeom>
          <a:noFill/>
          <a:ln w="28575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14">
            <a:extLst>
              <a:ext uri="{FF2B5EF4-FFF2-40B4-BE49-F238E27FC236}">
                <a16:creationId xmlns:a16="http://schemas.microsoft.com/office/drawing/2014/main" id="{4D6F5882-F46B-E966-8018-D12CA6AC6718}"/>
              </a:ext>
            </a:extLst>
          </p:cNvPr>
          <p:cNvCxnSpPr>
            <a:cxnSpLocks noChangeShapeType="1"/>
            <a:endCxn id="25" idx="0"/>
          </p:cNvCxnSpPr>
          <p:nvPr/>
        </p:nvCxnSpPr>
        <p:spPr bwMode="auto">
          <a:xfrm>
            <a:off x="7878366" y="3505200"/>
            <a:ext cx="476250" cy="628650"/>
          </a:xfrm>
          <a:prstGeom prst="straightConnector1">
            <a:avLst/>
          </a:prstGeom>
          <a:noFill/>
          <a:ln w="28575">
            <a:solidFill>
              <a:srgbClr val="64646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" name="Group 9">
            <a:extLst>
              <a:ext uri="{FF2B5EF4-FFF2-40B4-BE49-F238E27FC236}">
                <a16:creationId xmlns:a16="http://schemas.microsoft.com/office/drawing/2014/main" id="{76CD9DEF-0E45-C355-AC49-66787446F1C7}"/>
              </a:ext>
            </a:extLst>
          </p:cNvPr>
          <p:cNvGrpSpPr>
            <a:grpSpLocks/>
          </p:cNvGrpSpPr>
          <p:nvPr/>
        </p:nvGrpSpPr>
        <p:grpSpPr bwMode="auto">
          <a:xfrm>
            <a:off x="6417469" y="2255044"/>
            <a:ext cx="973931" cy="342900"/>
            <a:chOff x="2895600" y="1524000"/>
            <a:chExt cx="1997284" cy="457200"/>
          </a:xfrm>
          <a:solidFill>
            <a:schemeClr val="bg1">
              <a:lumMod val="85000"/>
            </a:schemeClr>
          </a:solidFill>
        </p:grpSpPr>
        <p:sp>
          <p:nvSpPr>
            <p:cNvPr id="13" name="Flowchart: Predefined Process 12">
              <a:extLst>
                <a:ext uri="{FF2B5EF4-FFF2-40B4-BE49-F238E27FC236}">
                  <a16:creationId xmlns:a16="http://schemas.microsoft.com/office/drawing/2014/main" id="{1F3A5021-EF84-69D0-DC3B-49078F3694A9}"/>
                </a:ext>
              </a:extLst>
            </p:cNvPr>
            <p:cNvSpPr/>
            <p:nvPr/>
          </p:nvSpPr>
          <p:spPr bwMode="auto">
            <a:xfrm>
              <a:off x="2895600" y="1524000"/>
              <a:ext cx="1067009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>
                  <a:solidFill>
                    <a:srgbClr val="646464"/>
                  </a:solidFill>
                  <a:latin typeface="Inconsolata" panose="00000509000000000000" pitchFamily="49" charset="0"/>
                </a:rPr>
                <a:t>20</a:t>
              </a:r>
            </a:p>
          </p:txBody>
        </p:sp>
        <p:sp>
          <p:nvSpPr>
            <p:cNvPr id="14" name="Flowchart: Predefined Process 13">
              <a:extLst>
                <a:ext uri="{FF2B5EF4-FFF2-40B4-BE49-F238E27FC236}">
                  <a16:creationId xmlns:a16="http://schemas.microsoft.com/office/drawing/2014/main" id="{2D7B92FC-93C9-69F5-258A-9D3BB3AC45AD}"/>
                </a:ext>
              </a:extLst>
            </p:cNvPr>
            <p:cNvSpPr/>
            <p:nvPr/>
          </p:nvSpPr>
          <p:spPr bwMode="auto">
            <a:xfrm>
              <a:off x="3825876" y="1524000"/>
              <a:ext cx="1067008" cy="457200"/>
            </a:xfrm>
            <a:prstGeom prst="flowChartPredefinedProcess">
              <a:avLst/>
            </a:prstGeom>
            <a:grpFill/>
            <a:ln w="1270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646464"/>
                </a:solidFill>
                <a:latin typeface="Inconsolata" panose="00000509000000000000" pitchFamily="49" charset="0"/>
              </a:endParaRPr>
            </a:p>
          </p:txBody>
        </p:sp>
      </p:grpSp>
      <p:cxnSp>
        <p:nvCxnSpPr>
          <p:cNvPr id="33" name="sibling pointer">
            <a:extLst>
              <a:ext uri="{FF2B5EF4-FFF2-40B4-BE49-F238E27FC236}">
                <a16:creationId xmlns:a16="http://schemas.microsoft.com/office/drawing/2014/main" id="{E9A1427B-2832-C649-3B61-ED04179F6B0C}"/>
              </a:ext>
            </a:extLst>
          </p:cNvPr>
          <p:cNvCxnSpPr>
            <a:cxnSpLocks noChangeShapeType="1"/>
            <a:stCxn id="62" idx="3"/>
            <a:endCxn id="65" idx="1"/>
          </p:cNvCxnSpPr>
          <p:nvPr/>
        </p:nvCxnSpPr>
        <p:spPr bwMode="auto">
          <a:xfrm>
            <a:off x="5542062" y="4202915"/>
            <a:ext cx="202109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96F3DE9-BC87-FF16-70F7-D5044DC2DE04}"/>
              </a:ext>
            </a:extLst>
          </p:cNvPr>
          <p:cNvGrpSpPr/>
          <p:nvPr/>
        </p:nvGrpSpPr>
        <p:grpSpPr>
          <a:xfrm>
            <a:off x="7507636" y="3162300"/>
            <a:ext cx="972740" cy="342900"/>
            <a:chOff x="5275660" y="2144061"/>
            <a:chExt cx="972740" cy="342900"/>
          </a:xfrm>
        </p:grpSpPr>
        <p:grpSp>
          <p:nvGrpSpPr>
            <p:cNvPr id="27" name="Group 93">
              <a:extLst>
                <a:ext uri="{FF2B5EF4-FFF2-40B4-BE49-F238E27FC236}">
                  <a16:creationId xmlns:a16="http://schemas.microsoft.com/office/drawing/2014/main" id="{26F228C9-EC49-82F4-6A5F-795B16522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5660" y="2144061"/>
              <a:ext cx="972740" cy="342900"/>
              <a:chOff x="2895600" y="1524000"/>
              <a:chExt cx="1997283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28" name="Flowchart: Predefined Process 27">
                <a:extLst>
                  <a:ext uri="{FF2B5EF4-FFF2-40B4-BE49-F238E27FC236}">
                    <a16:creationId xmlns:a16="http://schemas.microsoft.com/office/drawing/2014/main" id="{1FC60EE8-C2F1-757C-32D5-9F73F92ACAC4}"/>
                  </a:ext>
                </a:extLst>
              </p:cNvPr>
              <p:cNvSpPr/>
              <p:nvPr/>
            </p:nvSpPr>
            <p:spPr bwMode="auto">
              <a:xfrm>
                <a:off x="2895600" y="1524000"/>
                <a:ext cx="1065870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35</a:t>
                </a:r>
              </a:p>
            </p:txBody>
          </p:sp>
          <p:sp>
            <p:nvSpPr>
              <p:cNvPr id="29" name="Flowchart: Predefined Process 28">
                <a:extLst>
                  <a:ext uri="{FF2B5EF4-FFF2-40B4-BE49-F238E27FC236}">
                    <a16:creationId xmlns:a16="http://schemas.microsoft.com/office/drawing/2014/main" id="{70C48897-661E-E378-944E-7F2023C7C4AE}"/>
                  </a:ext>
                </a:extLst>
              </p:cNvPr>
              <p:cNvSpPr/>
              <p:nvPr/>
            </p:nvSpPr>
            <p:spPr bwMode="auto">
              <a:xfrm>
                <a:off x="3827013" y="1524000"/>
                <a:ext cx="1065870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50" name="Group 49" hidden="1">
              <a:extLst>
                <a:ext uri="{FF2B5EF4-FFF2-40B4-BE49-F238E27FC236}">
                  <a16:creationId xmlns:a16="http://schemas.microsoft.com/office/drawing/2014/main" id="{10342032-0795-2046-85FD-3311E6F2B8A7}"/>
                </a:ext>
              </a:extLst>
            </p:cNvPr>
            <p:cNvGrpSpPr/>
            <p:nvPr/>
          </p:nvGrpSpPr>
          <p:grpSpPr>
            <a:xfrm>
              <a:off x="5275660" y="2167406"/>
              <a:ext cx="91440" cy="296211"/>
              <a:chOff x="5275660" y="2167406"/>
              <a:chExt cx="91440" cy="296211"/>
            </a:xfrm>
          </p:grpSpPr>
          <p:sp>
            <p:nvSpPr>
              <p:cNvPr id="34" name="magnet">
                <a:extLst>
                  <a:ext uri="{FF2B5EF4-FFF2-40B4-BE49-F238E27FC236}">
                    <a16:creationId xmlns:a16="http://schemas.microsoft.com/office/drawing/2014/main" id="{107B128F-6ECB-F2C9-9706-DD71D0824859}"/>
                  </a:ext>
                </a:extLst>
              </p:cNvPr>
              <p:cNvSpPr/>
              <p:nvPr/>
            </p:nvSpPr>
            <p:spPr>
              <a:xfrm>
                <a:off x="5275660" y="2372177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35" name="magnet">
                <a:extLst>
                  <a:ext uri="{FF2B5EF4-FFF2-40B4-BE49-F238E27FC236}">
                    <a16:creationId xmlns:a16="http://schemas.microsoft.com/office/drawing/2014/main" id="{85DA6E50-2F32-851B-EE51-B3C0AE4C6B02}"/>
                  </a:ext>
                </a:extLst>
              </p:cNvPr>
              <p:cNvSpPr/>
              <p:nvPr/>
            </p:nvSpPr>
            <p:spPr>
              <a:xfrm>
                <a:off x="5275660" y="216740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51" name="Group 50" hidden="1">
              <a:extLst>
                <a:ext uri="{FF2B5EF4-FFF2-40B4-BE49-F238E27FC236}">
                  <a16:creationId xmlns:a16="http://schemas.microsoft.com/office/drawing/2014/main" id="{A10A45D7-786A-ABC2-ACFB-F94C4D530B02}"/>
                </a:ext>
              </a:extLst>
            </p:cNvPr>
            <p:cNvGrpSpPr/>
            <p:nvPr/>
          </p:nvGrpSpPr>
          <p:grpSpPr>
            <a:xfrm>
              <a:off x="6156960" y="2144061"/>
              <a:ext cx="91440" cy="296211"/>
              <a:chOff x="5275660" y="2167406"/>
              <a:chExt cx="91440" cy="296211"/>
            </a:xfrm>
          </p:grpSpPr>
          <p:sp>
            <p:nvSpPr>
              <p:cNvPr id="52" name="magnet">
                <a:extLst>
                  <a:ext uri="{FF2B5EF4-FFF2-40B4-BE49-F238E27FC236}">
                    <a16:creationId xmlns:a16="http://schemas.microsoft.com/office/drawing/2014/main" id="{C6E1380A-B2A1-41EB-CDBD-DDCD0E8B9BB1}"/>
                  </a:ext>
                </a:extLst>
              </p:cNvPr>
              <p:cNvSpPr/>
              <p:nvPr/>
            </p:nvSpPr>
            <p:spPr>
              <a:xfrm>
                <a:off x="5275660" y="2372177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53" name="magnet">
                <a:extLst>
                  <a:ext uri="{FF2B5EF4-FFF2-40B4-BE49-F238E27FC236}">
                    <a16:creationId xmlns:a16="http://schemas.microsoft.com/office/drawing/2014/main" id="{15F9F746-2A91-6C3D-C581-9DD30442DB5C}"/>
                  </a:ext>
                </a:extLst>
              </p:cNvPr>
              <p:cNvSpPr/>
              <p:nvPr/>
            </p:nvSpPr>
            <p:spPr>
              <a:xfrm>
                <a:off x="5275660" y="216740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30B903F-55E3-F582-72E2-9935A5C645B0}"/>
              </a:ext>
            </a:extLst>
          </p:cNvPr>
          <p:cNvGrpSpPr/>
          <p:nvPr/>
        </p:nvGrpSpPr>
        <p:grpSpPr>
          <a:xfrm>
            <a:off x="4568131" y="4133850"/>
            <a:ext cx="973931" cy="342900"/>
            <a:chOff x="1457326" y="3115611"/>
            <a:chExt cx="973931" cy="342900"/>
          </a:xfrm>
        </p:grpSpPr>
        <p:grpSp>
          <p:nvGrpSpPr>
            <p:cNvPr id="15" name="Group 19">
              <a:extLst>
                <a:ext uri="{FF2B5EF4-FFF2-40B4-BE49-F238E27FC236}">
                  <a16:creationId xmlns:a16="http://schemas.microsoft.com/office/drawing/2014/main" id="{FBFFD111-B0A5-DDFF-68A3-11F757381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7326" y="3115611"/>
              <a:ext cx="973931" cy="342900"/>
              <a:chOff x="2895600" y="1524000"/>
              <a:chExt cx="1997283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16" name="Flowchart: Predefined Process 15">
                <a:extLst>
                  <a:ext uri="{FF2B5EF4-FFF2-40B4-BE49-F238E27FC236}">
                    <a16:creationId xmlns:a16="http://schemas.microsoft.com/office/drawing/2014/main" id="{D9C52DB4-DC29-47B2-BA39-DE06CB98F41C}"/>
                  </a:ext>
                </a:extLst>
              </p:cNvPr>
              <p:cNvSpPr/>
              <p:nvPr/>
            </p:nvSpPr>
            <p:spPr bwMode="auto">
              <a:xfrm>
                <a:off x="2895600" y="1524000"/>
                <a:ext cx="1067009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6</a:t>
                </a:r>
              </a:p>
            </p:txBody>
          </p:sp>
          <p:sp>
            <p:nvSpPr>
              <p:cNvPr id="17" name="Flowchart: Predefined Process 16">
                <a:extLst>
                  <a:ext uri="{FF2B5EF4-FFF2-40B4-BE49-F238E27FC236}">
                    <a16:creationId xmlns:a16="http://schemas.microsoft.com/office/drawing/2014/main" id="{F8C18053-0C20-9D5E-282B-9142637363F2}"/>
                  </a:ext>
                </a:extLst>
              </p:cNvPr>
              <p:cNvSpPr/>
              <p:nvPr/>
            </p:nvSpPr>
            <p:spPr bwMode="auto">
              <a:xfrm>
                <a:off x="3825876" y="1524000"/>
                <a:ext cx="1067007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57" name="Group 56" hidden="1">
              <a:extLst>
                <a:ext uri="{FF2B5EF4-FFF2-40B4-BE49-F238E27FC236}">
                  <a16:creationId xmlns:a16="http://schemas.microsoft.com/office/drawing/2014/main" id="{8F736BC2-6B56-FBF5-FBBA-C74C8A4E5C36}"/>
                </a:ext>
              </a:extLst>
            </p:cNvPr>
            <p:cNvGrpSpPr/>
            <p:nvPr/>
          </p:nvGrpSpPr>
          <p:grpSpPr>
            <a:xfrm>
              <a:off x="1457326" y="3138956"/>
              <a:ext cx="91440" cy="296211"/>
              <a:chOff x="5275660" y="2167406"/>
              <a:chExt cx="91440" cy="296211"/>
            </a:xfrm>
          </p:grpSpPr>
          <p:sp>
            <p:nvSpPr>
              <p:cNvPr id="58" name="magnet">
                <a:extLst>
                  <a:ext uri="{FF2B5EF4-FFF2-40B4-BE49-F238E27FC236}">
                    <a16:creationId xmlns:a16="http://schemas.microsoft.com/office/drawing/2014/main" id="{F2975FA3-E523-7E2A-9681-C9644A2DBA8B}"/>
                  </a:ext>
                </a:extLst>
              </p:cNvPr>
              <p:cNvSpPr/>
              <p:nvPr/>
            </p:nvSpPr>
            <p:spPr>
              <a:xfrm>
                <a:off x="5275660" y="2372177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59" name="magnet">
                <a:extLst>
                  <a:ext uri="{FF2B5EF4-FFF2-40B4-BE49-F238E27FC236}">
                    <a16:creationId xmlns:a16="http://schemas.microsoft.com/office/drawing/2014/main" id="{1B5682C3-7CFC-7962-596C-B458EB2935CA}"/>
                  </a:ext>
                </a:extLst>
              </p:cNvPr>
              <p:cNvSpPr/>
              <p:nvPr/>
            </p:nvSpPr>
            <p:spPr>
              <a:xfrm>
                <a:off x="5275660" y="216740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60" name="Group 59" hidden="1">
              <a:extLst>
                <a:ext uri="{FF2B5EF4-FFF2-40B4-BE49-F238E27FC236}">
                  <a16:creationId xmlns:a16="http://schemas.microsoft.com/office/drawing/2014/main" id="{ABF8795D-BD18-2EAE-796A-204D55EDB64F}"/>
                </a:ext>
              </a:extLst>
            </p:cNvPr>
            <p:cNvGrpSpPr/>
            <p:nvPr/>
          </p:nvGrpSpPr>
          <p:grpSpPr>
            <a:xfrm>
              <a:off x="2339817" y="3138956"/>
              <a:ext cx="91440" cy="296211"/>
              <a:chOff x="5275660" y="2167406"/>
              <a:chExt cx="91440" cy="296211"/>
            </a:xfrm>
          </p:grpSpPr>
          <p:sp>
            <p:nvSpPr>
              <p:cNvPr id="61" name="magnet">
                <a:extLst>
                  <a:ext uri="{FF2B5EF4-FFF2-40B4-BE49-F238E27FC236}">
                    <a16:creationId xmlns:a16="http://schemas.microsoft.com/office/drawing/2014/main" id="{0562724A-7371-E342-021E-8F8219EDF406}"/>
                  </a:ext>
                </a:extLst>
              </p:cNvPr>
              <p:cNvSpPr/>
              <p:nvPr/>
            </p:nvSpPr>
            <p:spPr>
              <a:xfrm>
                <a:off x="5275660" y="2372177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62" name="magnet">
                <a:extLst>
                  <a:ext uri="{FF2B5EF4-FFF2-40B4-BE49-F238E27FC236}">
                    <a16:creationId xmlns:a16="http://schemas.microsoft.com/office/drawing/2014/main" id="{46A74321-AEBF-8115-95A7-EDABDF5566DF}"/>
                  </a:ext>
                </a:extLst>
              </p:cNvPr>
              <p:cNvSpPr/>
              <p:nvPr/>
            </p:nvSpPr>
            <p:spPr>
              <a:xfrm>
                <a:off x="5275660" y="216740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126C360-D37C-F8A3-961F-CD972BA95138}"/>
              </a:ext>
            </a:extLst>
          </p:cNvPr>
          <p:cNvGrpSpPr/>
          <p:nvPr/>
        </p:nvGrpSpPr>
        <p:grpSpPr>
          <a:xfrm>
            <a:off x="8095060" y="4133850"/>
            <a:ext cx="972740" cy="342900"/>
            <a:chOff x="5980510" y="3115611"/>
            <a:chExt cx="972740" cy="342900"/>
          </a:xfrm>
        </p:grpSpPr>
        <p:grpSp>
          <p:nvGrpSpPr>
            <p:cNvPr id="24" name="Group 99">
              <a:extLst>
                <a:ext uri="{FF2B5EF4-FFF2-40B4-BE49-F238E27FC236}">
                  <a16:creationId xmlns:a16="http://schemas.microsoft.com/office/drawing/2014/main" id="{3F792A41-6696-D694-30C1-451EB25C24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0510" y="3115611"/>
              <a:ext cx="972740" cy="342900"/>
              <a:chOff x="2895600" y="1524000"/>
              <a:chExt cx="1997282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25" name="Flowchart: Predefined Process 24">
                <a:extLst>
                  <a:ext uri="{FF2B5EF4-FFF2-40B4-BE49-F238E27FC236}">
                    <a16:creationId xmlns:a16="http://schemas.microsoft.com/office/drawing/2014/main" id="{5E8CBA39-A5C0-19DA-7FB3-2B6D58C12913}"/>
                  </a:ext>
                </a:extLst>
              </p:cNvPr>
              <p:cNvSpPr/>
              <p:nvPr/>
            </p:nvSpPr>
            <p:spPr bwMode="auto">
              <a:xfrm>
                <a:off x="2895600" y="1524000"/>
                <a:ext cx="1065870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38</a:t>
                </a:r>
              </a:p>
            </p:txBody>
          </p:sp>
          <p:sp>
            <p:nvSpPr>
              <p:cNvPr id="26" name="Flowchart: Predefined Process 25">
                <a:extLst>
                  <a:ext uri="{FF2B5EF4-FFF2-40B4-BE49-F238E27FC236}">
                    <a16:creationId xmlns:a16="http://schemas.microsoft.com/office/drawing/2014/main" id="{7C74FF35-E004-52A2-43BA-15020AAA5A78}"/>
                  </a:ext>
                </a:extLst>
              </p:cNvPr>
              <p:cNvSpPr/>
              <p:nvPr/>
            </p:nvSpPr>
            <p:spPr bwMode="auto">
              <a:xfrm>
                <a:off x="3827013" y="1524000"/>
                <a:ext cx="1065869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54" name="Group 53" hidden="1">
              <a:extLst>
                <a:ext uri="{FF2B5EF4-FFF2-40B4-BE49-F238E27FC236}">
                  <a16:creationId xmlns:a16="http://schemas.microsoft.com/office/drawing/2014/main" id="{24CB1BCD-15A8-72C1-6D88-D2CCB86D496F}"/>
                </a:ext>
              </a:extLst>
            </p:cNvPr>
            <p:cNvGrpSpPr/>
            <p:nvPr/>
          </p:nvGrpSpPr>
          <p:grpSpPr>
            <a:xfrm>
              <a:off x="6861810" y="3138956"/>
              <a:ext cx="91440" cy="296211"/>
              <a:chOff x="5275660" y="2167406"/>
              <a:chExt cx="91440" cy="296211"/>
            </a:xfrm>
          </p:grpSpPr>
          <p:sp>
            <p:nvSpPr>
              <p:cNvPr id="55" name="magnet">
                <a:extLst>
                  <a:ext uri="{FF2B5EF4-FFF2-40B4-BE49-F238E27FC236}">
                    <a16:creationId xmlns:a16="http://schemas.microsoft.com/office/drawing/2014/main" id="{620529C3-C2BB-150B-9049-3E03F7EDB09C}"/>
                  </a:ext>
                </a:extLst>
              </p:cNvPr>
              <p:cNvSpPr/>
              <p:nvPr/>
            </p:nvSpPr>
            <p:spPr>
              <a:xfrm>
                <a:off x="5275660" y="2372177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56" name="magnet">
                <a:extLst>
                  <a:ext uri="{FF2B5EF4-FFF2-40B4-BE49-F238E27FC236}">
                    <a16:creationId xmlns:a16="http://schemas.microsoft.com/office/drawing/2014/main" id="{ADA6062B-6323-7E28-1E4F-375D44D7892F}"/>
                  </a:ext>
                </a:extLst>
              </p:cNvPr>
              <p:cNvSpPr/>
              <p:nvPr/>
            </p:nvSpPr>
            <p:spPr>
              <a:xfrm>
                <a:off x="5275660" y="216740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66" name="Group 65" hidden="1">
              <a:extLst>
                <a:ext uri="{FF2B5EF4-FFF2-40B4-BE49-F238E27FC236}">
                  <a16:creationId xmlns:a16="http://schemas.microsoft.com/office/drawing/2014/main" id="{79F1F100-8EA3-B3EC-D247-89FF66E26EFB}"/>
                </a:ext>
              </a:extLst>
            </p:cNvPr>
            <p:cNvGrpSpPr/>
            <p:nvPr/>
          </p:nvGrpSpPr>
          <p:grpSpPr>
            <a:xfrm>
              <a:off x="5980510" y="3138956"/>
              <a:ext cx="91440" cy="296211"/>
              <a:chOff x="5275660" y="2167406"/>
              <a:chExt cx="91440" cy="296211"/>
            </a:xfrm>
          </p:grpSpPr>
          <p:sp>
            <p:nvSpPr>
              <p:cNvPr id="67" name="magnet">
                <a:extLst>
                  <a:ext uri="{FF2B5EF4-FFF2-40B4-BE49-F238E27FC236}">
                    <a16:creationId xmlns:a16="http://schemas.microsoft.com/office/drawing/2014/main" id="{40B0AD3C-F42B-0F30-6A99-ED6B8118870C}"/>
                  </a:ext>
                </a:extLst>
              </p:cNvPr>
              <p:cNvSpPr/>
              <p:nvPr/>
            </p:nvSpPr>
            <p:spPr>
              <a:xfrm>
                <a:off x="5275660" y="2372177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68" name="magnet">
                <a:extLst>
                  <a:ext uri="{FF2B5EF4-FFF2-40B4-BE49-F238E27FC236}">
                    <a16:creationId xmlns:a16="http://schemas.microsoft.com/office/drawing/2014/main" id="{ED69A02A-8ED3-8376-65C0-713774FD3F90}"/>
                  </a:ext>
                </a:extLst>
              </p:cNvPr>
              <p:cNvSpPr/>
              <p:nvPr/>
            </p:nvSpPr>
            <p:spPr>
              <a:xfrm>
                <a:off x="5275660" y="216740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944AEE1-E6D4-77C6-A0AA-8B3DBC3B8832}"/>
              </a:ext>
            </a:extLst>
          </p:cNvPr>
          <p:cNvGrpSpPr/>
          <p:nvPr/>
        </p:nvGrpSpPr>
        <p:grpSpPr>
          <a:xfrm>
            <a:off x="5744171" y="4133850"/>
            <a:ext cx="973931" cy="342900"/>
            <a:chOff x="2809876" y="3115611"/>
            <a:chExt cx="973931" cy="342900"/>
          </a:xfrm>
        </p:grpSpPr>
        <p:grpSp>
          <p:nvGrpSpPr>
            <p:cNvPr id="18" name="Group 22">
              <a:extLst>
                <a:ext uri="{FF2B5EF4-FFF2-40B4-BE49-F238E27FC236}">
                  <a16:creationId xmlns:a16="http://schemas.microsoft.com/office/drawing/2014/main" id="{7315A4AA-27AE-A271-F91A-1DAFB7350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9876" y="3115611"/>
              <a:ext cx="973931" cy="342900"/>
              <a:chOff x="2895600" y="1524000"/>
              <a:chExt cx="1997283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19" name="Flowchart: Predefined Process 18">
                <a:extLst>
                  <a:ext uri="{FF2B5EF4-FFF2-40B4-BE49-F238E27FC236}">
                    <a16:creationId xmlns:a16="http://schemas.microsoft.com/office/drawing/2014/main" id="{EA9837C8-8E57-1EB0-8039-2452B40F07DC}"/>
                  </a:ext>
                </a:extLst>
              </p:cNvPr>
              <p:cNvSpPr/>
              <p:nvPr/>
            </p:nvSpPr>
            <p:spPr bwMode="auto">
              <a:xfrm>
                <a:off x="2895600" y="1524000"/>
                <a:ext cx="1067009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10</a:t>
                </a:r>
              </a:p>
            </p:txBody>
          </p:sp>
          <p:sp>
            <p:nvSpPr>
              <p:cNvPr id="20" name="Flowchart: Predefined Process 19">
                <a:extLst>
                  <a:ext uri="{FF2B5EF4-FFF2-40B4-BE49-F238E27FC236}">
                    <a16:creationId xmlns:a16="http://schemas.microsoft.com/office/drawing/2014/main" id="{519B95DC-3A00-C40D-5545-98ED20FFF224}"/>
                  </a:ext>
                </a:extLst>
              </p:cNvPr>
              <p:cNvSpPr/>
              <p:nvPr/>
            </p:nvSpPr>
            <p:spPr bwMode="auto">
              <a:xfrm>
                <a:off x="3825876" y="1524000"/>
                <a:ext cx="1067007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63" name="Group 62" hidden="1">
              <a:extLst>
                <a:ext uri="{FF2B5EF4-FFF2-40B4-BE49-F238E27FC236}">
                  <a16:creationId xmlns:a16="http://schemas.microsoft.com/office/drawing/2014/main" id="{8294B228-CBDC-5E3F-FA8E-9D6BFDBF26FA}"/>
                </a:ext>
              </a:extLst>
            </p:cNvPr>
            <p:cNvGrpSpPr/>
            <p:nvPr/>
          </p:nvGrpSpPr>
          <p:grpSpPr>
            <a:xfrm>
              <a:off x="2809876" y="3138956"/>
              <a:ext cx="91440" cy="296211"/>
              <a:chOff x="5275660" y="2167406"/>
              <a:chExt cx="91440" cy="296211"/>
            </a:xfrm>
          </p:grpSpPr>
          <p:sp>
            <p:nvSpPr>
              <p:cNvPr id="64" name="magnet">
                <a:extLst>
                  <a:ext uri="{FF2B5EF4-FFF2-40B4-BE49-F238E27FC236}">
                    <a16:creationId xmlns:a16="http://schemas.microsoft.com/office/drawing/2014/main" id="{2A313DA3-0988-C869-E7B4-DCB428FDF01A}"/>
                  </a:ext>
                </a:extLst>
              </p:cNvPr>
              <p:cNvSpPr/>
              <p:nvPr/>
            </p:nvSpPr>
            <p:spPr>
              <a:xfrm>
                <a:off x="5275660" y="2372177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65" name="magnet">
                <a:extLst>
                  <a:ext uri="{FF2B5EF4-FFF2-40B4-BE49-F238E27FC236}">
                    <a16:creationId xmlns:a16="http://schemas.microsoft.com/office/drawing/2014/main" id="{CEBA3740-753A-745D-BFE2-3F44557E34B7}"/>
                  </a:ext>
                </a:extLst>
              </p:cNvPr>
              <p:cNvSpPr/>
              <p:nvPr/>
            </p:nvSpPr>
            <p:spPr>
              <a:xfrm>
                <a:off x="5275660" y="216740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69" name="Group 68" hidden="1">
              <a:extLst>
                <a:ext uri="{FF2B5EF4-FFF2-40B4-BE49-F238E27FC236}">
                  <a16:creationId xmlns:a16="http://schemas.microsoft.com/office/drawing/2014/main" id="{EB9189CD-7EC3-8EBB-22C4-E3EDE3FDBA29}"/>
                </a:ext>
              </a:extLst>
            </p:cNvPr>
            <p:cNvGrpSpPr/>
            <p:nvPr/>
          </p:nvGrpSpPr>
          <p:grpSpPr>
            <a:xfrm>
              <a:off x="3692367" y="3138956"/>
              <a:ext cx="91440" cy="296211"/>
              <a:chOff x="5275660" y="2167406"/>
              <a:chExt cx="91440" cy="296211"/>
            </a:xfrm>
          </p:grpSpPr>
          <p:sp>
            <p:nvSpPr>
              <p:cNvPr id="70" name="magnet">
                <a:extLst>
                  <a:ext uri="{FF2B5EF4-FFF2-40B4-BE49-F238E27FC236}">
                    <a16:creationId xmlns:a16="http://schemas.microsoft.com/office/drawing/2014/main" id="{46791437-8D2B-F5C6-BE49-A5A2C36F948F}"/>
                  </a:ext>
                </a:extLst>
              </p:cNvPr>
              <p:cNvSpPr/>
              <p:nvPr/>
            </p:nvSpPr>
            <p:spPr>
              <a:xfrm>
                <a:off x="5275660" y="2372177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71" name="magnet">
                <a:extLst>
                  <a:ext uri="{FF2B5EF4-FFF2-40B4-BE49-F238E27FC236}">
                    <a16:creationId xmlns:a16="http://schemas.microsoft.com/office/drawing/2014/main" id="{C673CCE0-8470-7426-030D-52DF3A784426}"/>
                  </a:ext>
                </a:extLst>
              </p:cNvPr>
              <p:cNvSpPr/>
              <p:nvPr/>
            </p:nvSpPr>
            <p:spPr>
              <a:xfrm>
                <a:off x="5275660" y="216740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8299180-8AA9-9E08-184E-CD0875A0C26B}"/>
              </a:ext>
            </a:extLst>
          </p:cNvPr>
          <p:cNvGrpSpPr/>
          <p:nvPr/>
        </p:nvGrpSpPr>
        <p:grpSpPr>
          <a:xfrm>
            <a:off x="6920211" y="4133850"/>
            <a:ext cx="972740" cy="342900"/>
            <a:chOff x="4570810" y="3115611"/>
            <a:chExt cx="972740" cy="342900"/>
          </a:xfrm>
        </p:grpSpPr>
        <p:grpSp>
          <p:nvGrpSpPr>
            <p:cNvPr id="21" name="Group 96">
              <a:extLst>
                <a:ext uri="{FF2B5EF4-FFF2-40B4-BE49-F238E27FC236}">
                  <a16:creationId xmlns:a16="http://schemas.microsoft.com/office/drawing/2014/main" id="{25CD5098-1968-1244-4EDE-D00595858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0810" y="3115611"/>
              <a:ext cx="972740" cy="342900"/>
              <a:chOff x="2895600" y="1524000"/>
              <a:chExt cx="1997283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22" name="Flowchart: Predefined Process 21">
                <a:extLst>
                  <a:ext uri="{FF2B5EF4-FFF2-40B4-BE49-F238E27FC236}">
                    <a16:creationId xmlns:a16="http://schemas.microsoft.com/office/drawing/2014/main" id="{0F83B705-27FB-0CED-13E9-B9F1C4B8216D}"/>
                  </a:ext>
                </a:extLst>
              </p:cNvPr>
              <p:cNvSpPr/>
              <p:nvPr/>
            </p:nvSpPr>
            <p:spPr bwMode="auto">
              <a:xfrm>
                <a:off x="2895600" y="1524000"/>
                <a:ext cx="1065870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20</a:t>
                </a:r>
              </a:p>
            </p:txBody>
          </p:sp>
          <p:sp>
            <p:nvSpPr>
              <p:cNvPr id="23" name="Flowchart: Predefined Process 22">
                <a:extLst>
                  <a:ext uri="{FF2B5EF4-FFF2-40B4-BE49-F238E27FC236}">
                    <a16:creationId xmlns:a16="http://schemas.microsoft.com/office/drawing/2014/main" id="{6ED961B7-116E-12F3-C7E9-E91B9B6CED5E}"/>
                  </a:ext>
                </a:extLst>
              </p:cNvPr>
              <p:cNvSpPr/>
              <p:nvPr/>
            </p:nvSpPr>
            <p:spPr bwMode="auto">
              <a:xfrm>
                <a:off x="3827013" y="1524000"/>
                <a:ext cx="1065870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dirty="0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72" name="Group 71" hidden="1">
              <a:extLst>
                <a:ext uri="{FF2B5EF4-FFF2-40B4-BE49-F238E27FC236}">
                  <a16:creationId xmlns:a16="http://schemas.microsoft.com/office/drawing/2014/main" id="{959843DC-0A27-3F48-B47F-F4A561F62F90}"/>
                </a:ext>
              </a:extLst>
            </p:cNvPr>
            <p:cNvGrpSpPr/>
            <p:nvPr/>
          </p:nvGrpSpPr>
          <p:grpSpPr>
            <a:xfrm>
              <a:off x="4570810" y="3138956"/>
              <a:ext cx="91440" cy="296211"/>
              <a:chOff x="5275660" y="2167406"/>
              <a:chExt cx="91440" cy="296211"/>
            </a:xfrm>
          </p:grpSpPr>
          <p:sp>
            <p:nvSpPr>
              <p:cNvPr id="73" name="magnet">
                <a:extLst>
                  <a:ext uri="{FF2B5EF4-FFF2-40B4-BE49-F238E27FC236}">
                    <a16:creationId xmlns:a16="http://schemas.microsoft.com/office/drawing/2014/main" id="{08EEC867-52DC-7630-E3AA-9F37321E1449}"/>
                  </a:ext>
                </a:extLst>
              </p:cNvPr>
              <p:cNvSpPr/>
              <p:nvPr/>
            </p:nvSpPr>
            <p:spPr>
              <a:xfrm>
                <a:off x="5275660" y="2372177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74" name="magnet">
                <a:extLst>
                  <a:ext uri="{FF2B5EF4-FFF2-40B4-BE49-F238E27FC236}">
                    <a16:creationId xmlns:a16="http://schemas.microsoft.com/office/drawing/2014/main" id="{64D60B5A-A984-150C-4BAF-58AEA206EF19}"/>
                  </a:ext>
                </a:extLst>
              </p:cNvPr>
              <p:cNvSpPr/>
              <p:nvPr/>
            </p:nvSpPr>
            <p:spPr>
              <a:xfrm>
                <a:off x="5275660" y="216740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75" name="Group 74" hidden="1">
              <a:extLst>
                <a:ext uri="{FF2B5EF4-FFF2-40B4-BE49-F238E27FC236}">
                  <a16:creationId xmlns:a16="http://schemas.microsoft.com/office/drawing/2014/main" id="{C809B4F7-62AF-DFC7-7DEC-96535103231A}"/>
                </a:ext>
              </a:extLst>
            </p:cNvPr>
            <p:cNvGrpSpPr/>
            <p:nvPr/>
          </p:nvGrpSpPr>
          <p:grpSpPr>
            <a:xfrm>
              <a:off x="5452110" y="3138956"/>
              <a:ext cx="91440" cy="296211"/>
              <a:chOff x="5275660" y="2167406"/>
              <a:chExt cx="91440" cy="296211"/>
            </a:xfrm>
          </p:grpSpPr>
          <p:sp>
            <p:nvSpPr>
              <p:cNvPr id="76" name="magnet">
                <a:extLst>
                  <a:ext uri="{FF2B5EF4-FFF2-40B4-BE49-F238E27FC236}">
                    <a16:creationId xmlns:a16="http://schemas.microsoft.com/office/drawing/2014/main" id="{F527AC52-8D55-F3BA-5902-1BA55EBF7374}"/>
                  </a:ext>
                </a:extLst>
              </p:cNvPr>
              <p:cNvSpPr/>
              <p:nvPr/>
            </p:nvSpPr>
            <p:spPr>
              <a:xfrm>
                <a:off x="5275660" y="2372177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77" name="magnet">
                <a:extLst>
                  <a:ext uri="{FF2B5EF4-FFF2-40B4-BE49-F238E27FC236}">
                    <a16:creationId xmlns:a16="http://schemas.microsoft.com/office/drawing/2014/main" id="{7C9C1C1B-22A9-1E78-D454-ABB1DB2EF2AB}"/>
                  </a:ext>
                </a:extLst>
              </p:cNvPr>
              <p:cNvSpPr/>
              <p:nvPr/>
            </p:nvSpPr>
            <p:spPr>
              <a:xfrm>
                <a:off x="5275660" y="216740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645EADA-5437-E2FC-5A8A-51940B9006AA}"/>
              </a:ext>
            </a:extLst>
          </p:cNvPr>
          <p:cNvGrpSpPr/>
          <p:nvPr/>
        </p:nvGrpSpPr>
        <p:grpSpPr>
          <a:xfrm>
            <a:off x="5156151" y="3162300"/>
            <a:ext cx="973931" cy="342900"/>
            <a:chOff x="2162176" y="2144061"/>
            <a:chExt cx="973931" cy="342900"/>
          </a:xfrm>
        </p:grpSpPr>
        <p:grpSp>
          <p:nvGrpSpPr>
            <p:cNvPr id="30" name="Group 13">
              <a:extLst>
                <a:ext uri="{FF2B5EF4-FFF2-40B4-BE49-F238E27FC236}">
                  <a16:creationId xmlns:a16="http://schemas.microsoft.com/office/drawing/2014/main" id="{6A2B32D4-6864-4BCA-E089-A6E1D7B79C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2176" y="2144061"/>
              <a:ext cx="973931" cy="342900"/>
              <a:chOff x="2895600" y="1524000"/>
              <a:chExt cx="1997283" cy="457200"/>
            </a:xfrm>
            <a:solidFill>
              <a:schemeClr val="bg1">
                <a:lumMod val="85000"/>
              </a:schemeClr>
            </a:solidFill>
          </p:grpSpPr>
          <p:sp>
            <p:nvSpPr>
              <p:cNvPr id="31" name="Flowchart: Predefined Process 30">
                <a:extLst>
                  <a:ext uri="{FF2B5EF4-FFF2-40B4-BE49-F238E27FC236}">
                    <a16:creationId xmlns:a16="http://schemas.microsoft.com/office/drawing/2014/main" id="{C13FA74E-DB32-873F-E263-61AA9356E8FA}"/>
                  </a:ext>
                </a:extLst>
              </p:cNvPr>
              <p:cNvSpPr/>
              <p:nvPr/>
            </p:nvSpPr>
            <p:spPr bwMode="auto">
              <a:xfrm>
                <a:off x="2895600" y="1524000"/>
                <a:ext cx="1067009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dirty="0">
                    <a:solidFill>
                      <a:srgbClr val="646464"/>
                    </a:solidFill>
                    <a:latin typeface="Inconsolata" panose="00000509000000000000" pitchFamily="49" charset="0"/>
                  </a:rPr>
                  <a:t>10</a:t>
                </a:r>
              </a:p>
            </p:txBody>
          </p:sp>
          <p:sp>
            <p:nvSpPr>
              <p:cNvPr id="32" name="Flowchart: Predefined Process 31">
                <a:extLst>
                  <a:ext uri="{FF2B5EF4-FFF2-40B4-BE49-F238E27FC236}">
                    <a16:creationId xmlns:a16="http://schemas.microsoft.com/office/drawing/2014/main" id="{D66AA8A0-0E99-7929-2B19-B0E6A33D55F0}"/>
                  </a:ext>
                </a:extLst>
              </p:cNvPr>
              <p:cNvSpPr/>
              <p:nvPr/>
            </p:nvSpPr>
            <p:spPr bwMode="auto">
              <a:xfrm>
                <a:off x="3825876" y="1524000"/>
                <a:ext cx="1067007" cy="457200"/>
              </a:xfrm>
              <a:prstGeom prst="flowChartPredefinedProcess">
                <a:avLst/>
              </a:prstGeom>
              <a:grpFill/>
              <a:ln w="12700" cap="flat" cmpd="sng" algn="ctr">
                <a:solidFill>
                  <a:srgbClr val="6464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rgbClr val="646464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78" name="Group 77" hidden="1">
              <a:extLst>
                <a:ext uri="{FF2B5EF4-FFF2-40B4-BE49-F238E27FC236}">
                  <a16:creationId xmlns:a16="http://schemas.microsoft.com/office/drawing/2014/main" id="{96C686BE-0093-8CD4-26DA-AFC57AC29F1C}"/>
                </a:ext>
              </a:extLst>
            </p:cNvPr>
            <p:cNvGrpSpPr/>
            <p:nvPr/>
          </p:nvGrpSpPr>
          <p:grpSpPr>
            <a:xfrm>
              <a:off x="2162176" y="2167406"/>
              <a:ext cx="91440" cy="296211"/>
              <a:chOff x="5275660" y="2167406"/>
              <a:chExt cx="91440" cy="296211"/>
            </a:xfrm>
          </p:grpSpPr>
          <p:sp>
            <p:nvSpPr>
              <p:cNvPr id="79" name="magnet">
                <a:extLst>
                  <a:ext uri="{FF2B5EF4-FFF2-40B4-BE49-F238E27FC236}">
                    <a16:creationId xmlns:a16="http://schemas.microsoft.com/office/drawing/2014/main" id="{370DB429-1417-4DE1-FD98-B3B38D0DEFDD}"/>
                  </a:ext>
                </a:extLst>
              </p:cNvPr>
              <p:cNvSpPr/>
              <p:nvPr/>
            </p:nvSpPr>
            <p:spPr>
              <a:xfrm>
                <a:off x="5275660" y="2372177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80" name="magnet">
                <a:extLst>
                  <a:ext uri="{FF2B5EF4-FFF2-40B4-BE49-F238E27FC236}">
                    <a16:creationId xmlns:a16="http://schemas.microsoft.com/office/drawing/2014/main" id="{068F3282-9A53-63F1-C7EB-18BFBB31AD22}"/>
                  </a:ext>
                </a:extLst>
              </p:cNvPr>
              <p:cNvSpPr/>
              <p:nvPr/>
            </p:nvSpPr>
            <p:spPr>
              <a:xfrm>
                <a:off x="5275660" y="216740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  <p:grpSp>
          <p:nvGrpSpPr>
            <p:cNvPr id="81" name="Group 80" hidden="1">
              <a:extLst>
                <a:ext uri="{FF2B5EF4-FFF2-40B4-BE49-F238E27FC236}">
                  <a16:creationId xmlns:a16="http://schemas.microsoft.com/office/drawing/2014/main" id="{39F86C20-D95C-1042-D052-4A1DCE1E8B34}"/>
                </a:ext>
              </a:extLst>
            </p:cNvPr>
            <p:cNvGrpSpPr/>
            <p:nvPr/>
          </p:nvGrpSpPr>
          <p:grpSpPr>
            <a:xfrm>
              <a:off x="3044667" y="2144061"/>
              <a:ext cx="91440" cy="296211"/>
              <a:chOff x="5275660" y="2167406"/>
              <a:chExt cx="91440" cy="296211"/>
            </a:xfrm>
          </p:grpSpPr>
          <p:sp>
            <p:nvSpPr>
              <p:cNvPr id="82" name="magnet">
                <a:extLst>
                  <a:ext uri="{FF2B5EF4-FFF2-40B4-BE49-F238E27FC236}">
                    <a16:creationId xmlns:a16="http://schemas.microsoft.com/office/drawing/2014/main" id="{AD54E461-B27F-3717-1D6E-CBB3B6ABA47C}"/>
                  </a:ext>
                </a:extLst>
              </p:cNvPr>
              <p:cNvSpPr/>
              <p:nvPr/>
            </p:nvSpPr>
            <p:spPr>
              <a:xfrm>
                <a:off x="5275660" y="2372177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  <p:sp>
            <p:nvSpPr>
              <p:cNvPr id="83" name="magnet">
                <a:extLst>
                  <a:ext uri="{FF2B5EF4-FFF2-40B4-BE49-F238E27FC236}">
                    <a16:creationId xmlns:a16="http://schemas.microsoft.com/office/drawing/2014/main" id="{37BA2190-B5F6-72CB-5AAE-B380BD3B0297}"/>
                  </a:ext>
                </a:extLst>
              </p:cNvPr>
              <p:cNvSpPr/>
              <p:nvPr/>
            </p:nvSpPr>
            <p:spPr>
              <a:xfrm>
                <a:off x="5275660" y="2167406"/>
                <a:ext cx="91440" cy="9144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6464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1100">
                  <a:solidFill>
                    <a:srgbClr val="F76D6D"/>
                  </a:solidFill>
                  <a:latin typeface="Inconsolata" panose="00000509000000000000" pitchFamily="49" charset="0"/>
                </a:endParaRPr>
              </a:p>
            </p:txBody>
          </p:sp>
        </p:grpSp>
      </p:grpSp>
      <p:cxnSp>
        <p:nvCxnSpPr>
          <p:cNvPr id="87" name="sibling pointer">
            <a:extLst>
              <a:ext uri="{FF2B5EF4-FFF2-40B4-BE49-F238E27FC236}">
                <a16:creationId xmlns:a16="http://schemas.microsoft.com/office/drawing/2014/main" id="{A11E7D9C-51E0-AFF7-379B-58AC35DA6B29}"/>
              </a:ext>
            </a:extLst>
          </p:cNvPr>
          <p:cNvCxnSpPr>
            <a:cxnSpLocks noChangeShapeType="1"/>
            <a:stCxn id="64" idx="1"/>
            <a:endCxn id="61" idx="3"/>
          </p:cNvCxnSpPr>
          <p:nvPr/>
        </p:nvCxnSpPr>
        <p:spPr bwMode="auto">
          <a:xfrm flipH="1">
            <a:off x="5542062" y="4407686"/>
            <a:ext cx="202109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ibling pointer">
            <a:extLst>
              <a:ext uri="{FF2B5EF4-FFF2-40B4-BE49-F238E27FC236}">
                <a16:creationId xmlns:a16="http://schemas.microsoft.com/office/drawing/2014/main" id="{6A6DD3B4-EEEC-FD44-E636-AC0245B9B374}"/>
              </a:ext>
            </a:extLst>
          </p:cNvPr>
          <p:cNvCxnSpPr>
            <a:cxnSpLocks noChangeShapeType="1"/>
            <a:stCxn id="71" idx="3"/>
            <a:endCxn id="74" idx="1"/>
          </p:cNvCxnSpPr>
          <p:nvPr/>
        </p:nvCxnSpPr>
        <p:spPr bwMode="auto">
          <a:xfrm>
            <a:off x="6718102" y="4202915"/>
            <a:ext cx="202109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ibling pointer">
            <a:extLst>
              <a:ext uri="{FF2B5EF4-FFF2-40B4-BE49-F238E27FC236}">
                <a16:creationId xmlns:a16="http://schemas.microsoft.com/office/drawing/2014/main" id="{67BF7351-BB66-8E1E-6873-BFC801B337F8}"/>
              </a:ext>
            </a:extLst>
          </p:cNvPr>
          <p:cNvCxnSpPr>
            <a:cxnSpLocks noChangeShapeType="1"/>
            <a:stCxn id="73" idx="1"/>
            <a:endCxn id="70" idx="3"/>
          </p:cNvCxnSpPr>
          <p:nvPr/>
        </p:nvCxnSpPr>
        <p:spPr bwMode="auto">
          <a:xfrm flipH="1">
            <a:off x="6718102" y="4407686"/>
            <a:ext cx="202109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sibling pointer">
            <a:extLst>
              <a:ext uri="{FF2B5EF4-FFF2-40B4-BE49-F238E27FC236}">
                <a16:creationId xmlns:a16="http://schemas.microsoft.com/office/drawing/2014/main" id="{D5E6A97B-6E87-9F49-8920-7B5160306C76}"/>
              </a:ext>
            </a:extLst>
          </p:cNvPr>
          <p:cNvCxnSpPr>
            <a:cxnSpLocks noChangeShapeType="1"/>
            <a:stCxn id="77" idx="3"/>
            <a:endCxn id="68" idx="1"/>
          </p:cNvCxnSpPr>
          <p:nvPr/>
        </p:nvCxnSpPr>
        <p:spPr bwMode="auto">
          <a:xfrm>
            <a:off x="7892951" y="4202915"/>
            <a:ext cx="202109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sibling pointer">
            <a:extLst>
              <a:ext uri="{FF2B5EF4-FFF2-40B4-BE49-F238E27FC236}">
                <a16:creationId xmlns:a16="http://schemas.microsoft.com/office/drawing/2014/main" id="{B9A00E49-E01F-8797-BBF4-214D8F87FDBF}"/>
              </a:ext>
            </a:extLst>
          </p:cNvPr>
          <p:cNvCxnSpPr>
            <a:cxnSpLocks noChangeShapeType="1"/>
            <a:stCxn id="67" idx="1"/>
            <a:endCxn id="76" idx="3"/>
          </p:cNvCxnSpPr>
          <p:nvPr/>
        </p:nvCxnSpPr>
        <p:spPr bwMode="auto">
          <a:xfrm flipH="1">
            <a:off x="7892951" y="4407686"/>
            <a:ext cx="202109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" name="Content Placeholder 28">
            <a:extLst>
              <a:ext uri="{FF2B5EF4-FFF2-40B4-BE49-F238E27FC236}">
                <a16:creationId xmlns:a16="http://schemas.microsoft.com/office/drawing/2014/main" id="{9EFCDC47-610A-A218-0D96-02B08F6AB6A3}"/>
              </a:ext>
            </a:extLst>
          </p:cNvPr>
          <p:cNvSpPr txBox="1">
            <a:spLocks/>
          </p:cNvSpPr>
          <p:nvPr/>
        </p:nvSpPr>
        <p:spPr>
          <a:xfrm>
            <a:off x="6076442" y="1173241"/>
            <a:ext cx="1231106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Insert 7</a:t>
            </a:r>
          </a:p>
        </p:txBody>
      </p:sp>
      <p:sp>
        <p:nvSpPr>
          <p:cNvPr id="111" name="root modlog">
            <a:extLst>
              <a:ext uri="{FF2B5EF4-FFF2-40B4-BE49-F238E27FC236}">
                <a16:creationId xmlns:a16="http://schemas.microsoft.com/office/drawing/2014/main" id="{38E03B0F-F824-55A3-70B2-2CF61713ECFF}"/>
              </a:ext>
            </a:extLst>
          </p:cNvPr>
          <p:cNvSpPr/>
          <p:nvPr/>
        </p:nvSpPr>
        <p:spPr bwMode="auto">
          <a:xfrm>
            <a:off x="5708727" y="2255044"/>
            <a:ext cx="640080" cy="3429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112" name="mod">
            <a:extLst>
              <a:ext uri="{FF2B5EF4-FFF2-40B4-BE49-F238E27FC236}">
                <a16:creationId xmlns:a16="http://schemas.microsoft.com/office/drawing/2014/main" id="{E9BA6D2D-729F-2DFA-542F-1D24F2C914F6}"/>
              </a:ext>
            </a:extLst>
          </p:cNvPr>
          <p:cNvSpPr txBox="1">
            <a:spLocks/>
          </p:cNvSpPr>
          <p:nvPr/>
        </p:nvSpPr>
        <p:spPr>
          <a:xfrm>
            <a:off x="5772286" y="2285273"/>
            <a:ext cx="461665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n w="254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</a:rPr>
              <a:t>Insert 7</a:t>
            </a:r>
          </a:p>
        </p:txBody>
      </p:sp>
      <p:sp>
        <p:nvSpPr>
          <p:cNvPr id="114" name="node modlog">
            <a:extLst>
              <a:ext uri="{FF2B5EF4-FFF2-40B4-BE49-F238E27FC236}">
                <a16:creationId xmlns:a16="http://schemas.microsoft.com/office/drawing/2014/main" id="{0105437C-D1EC-6D08-98EC-50FF99EB070D}"/>
              </a:ext>
            </a:extLst>
          </p:cNvPr>
          <p:cNvSpPr/>
          <p:nvPr/>
        </p:nvSpPr>
        <p:spPr bwMode="auto">
          <a:xfrm>
            <a:off x="6820262" y="3162300"/>
            <a:ext cx="640080" cy="3429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646464"/>
              </a:solidFill>
              <a:latin typeface="Inconsolata" panose="00000509000000000000" pitchFamily="49" charset="0"/>
            </a:endParaRPr>
          </a:p>
        </p:txBody>
      </p:sp>
      <p:sp>
        <p:nvSpPr>
          <p:cNvPr id="115" name="TextBox 15">
            <a:extLst>
              <a:ext uri="{FF2B5EF4-FFF2-40B4-BE49-F238E27FC236}">
                <a16:creationId xmlns:a16="http://schemas.microsoft.com/office/drawing/2014/main" id="{E9C7F9F2-BD3C-BCFA-882C-4806597AC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428" y="2327638"/>
            <a:ext cx="762795" cy="2146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defPPr>
              <a:defRPr lang="en-US"/>
            </a:defPPr>
            <a:lvl1pPr algn="r" eaLnBrk="0" hangingPunct="0">
              <a:defRPr sz="2000" b="1" i="1">
                <a:solidFill>
                  <a:srgbClr val="F76D6D"/>
                </a:solidFill>
                <a:latin typeface="Proxima Nova Rg" panose="02000506030000020004" pitchFamily="50" charset="0"/>
                <a:ea typeface="ＭＳ Ｐゴシック" charset="-128"/>
              </a:defRPr>
            </a:lvl1pPr>
          </a:lstStyle>
          <a:p>
            <a:pPr>
              <a:lnSpc>
                <a:spcPct val="70000"/>
              </a:lnSpc>
            </a:pPr>
            <a:r>
              <a:rPr lang="en-US" sz="1800" dirty="0">
                <a:solidFill>
                  <a:schemeClr val="accent1"/>
                </a:solidFill>
                <a:latin typeface="Crimson Text" panose="02000503000000000000" pitchFamily="2" charset="0"/>
              </a:rPr>
              <a:t>Mod Log</a:t>
            </a:r>
          </a:p>
        </p:txBody>
      </p:sp>
      <p:sp>
        <p:nvSpPr>
          <p:cNvPr id="116" name="Right Arrow 6">
            <a:extLst>
              <a:ext uri="{FF2B5EF4-FFF2-40B4-BE49-F238E27FC236}">
                <a16:creationId xmlns:a16="http://schemas.microsoft.com/office/drawing/2014/main" id="{87E46EE3-8E31-02A7-B8C4-543D1F2A1E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3110" y="2278380"/>
            <a:ext cx="274320" cy="27432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117" name="Right Arrow 6">
            <a:extLst>
              <a:ext uri="{FF2B5EF4-FFF2-40B4-BE49-F238E27FC236}">
                <a16:creationId xmlns:a16="http://schemas.microsoft.com/office/drawing/2014/main" id="{A4A8B76C-F12C-5731-6477-C8441E54AE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61763" y="3200914"/>
            <a:ext cx="274320" cy="27432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118" name="Right Arrow 6">
            <a:extLst>
              <a:ext uri="{FF2B5EF4-FFF2-40B4-BE49-F238E27FC236}">
                <a16:creationId xmlns:a16="http://schemas.microsoft.com/office/drawing/2014/main" id="{24BC65AD-D850-C704-0393-8F108E43BC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97544" y="3196590"/>
            <a:ext cx="274320" cy="274320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/>
          <a:lstStyle>
            <a:lvl1pPr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100" dirty="0"/>
          </a:p>
        </p:txBody>
      </p:sp>
      <p:sp>
        <p:nvSpPr>
          <p:cNvPr id="122" name="Highlight Box">
            <a:extLst>
              <a:ext uri="{FF2B5EF4-FFF2-40B4-BE49-F238E27FC236}">
                <a16:creationId xmlns:a16="http://schemas.microsoft.com/office/drawing/2014/main" id="{511CDC4E-03F8-460D-D9C5-81A01F5D51B9}"/>
              </a:ext>
            </a:extLst>
          </p:cNvPr>
          <p:cNvSpPr/>
          <p:nvPr/>
        </p:nvSpPr>
        <p:spPr>
          <a:xfrm>
            <a:off x="5721845" y="2260481"/>
            <a:ext cx="640081" cy="343571"/>
          </a:xfrm>
          <a:prstGeom prst="roundRect">
            <a:avLst>
              <a:gd name="adj" fmla="val 467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Content Placeholder 28">
            <a:extLst>
              <a:ext uri="{FF2B5EF4-FFF2-40B4-BE49-F238E27FC236}">
                <a16:creationId xmlns:a16="http://schemas.microsoft.com/office/drawing/2014/main" id="{7FAD2170-1F90-705C-7E84-FD8BED4E1F4D}"/>
              </a:ext>
            </a:extLst>
          </p:cNvPr>
          <p:cNvSpPr txBox="1">
            <a:spLocks/>
          </p:cNvSpPr>
          <p:nvPr/>
        </p:nvSpPr>
        <p:spPr>
          <a:xfrm>
            <a:off x="6076442" y="1520428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Delete 10</a:t>
            </a:r>
          </a:p>
        </p:txBody>
      </p:sp>
      <p:sp>
        <p:nvSpPr>
          <p:cNvPr id="124" name="mod">
            <a:extLst>
              <a:ext uri="{FF2B5EF4-FFF2-40B4-BE49-F238E27FC236}">
                <a16:creationId xmlns:a16="http://schemas.microsoft.com/office/drawing/2014/main" id="{E29655F7-467A-DA9C-490A-14A37B363E7E}"/>
              </a:ext>
            </a:extLst>
          </p:cNvPr>
          <p:cNvSpPr txBox="1">
            <a:spLocks/>
          </p:cNvSpPr>
          <p:nvPr/>
        </p:nvSpPr>
        <p:spPr>
          <a:xfrm>
            <a:off x="5772286" y="2429507"/>
            <a:ext cx="519373" cy="138499"/>
          </a:xfrm>
          <a:prstGeom prst="rect">
            <a:avLst/>
          </a:prstGeom>
          <a:noFill/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n w="254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</a:rPr>
              <a:t>Delete 10</a:t>
            </a:r>
          </a:p>
        </p:txBody>
      </p:sp>
      <p:sp>
        <p:nvSpPr>
          <p:cNvPr id="125" name="IndexOp">
            <a:extLst>
              <a:ext uri="{FF2B5EF4-FFF2-40B4-BE49-F238E27FC236}">
                <a16:creationId xmlns:a16="http://schemas.microsoft.com/office/drawing/2014/main" id="{3AAD3863-1E59-0071-3271-B2940265FA67}"/>
              </a:ext>
            </a:extLst>
          </p:cNvPr>
          <p:cNvSpPr txBox="1">
            <a:spLocks/>
          </p:cNvSpPr>
          <p:nvPr/>
        </p:nvSpPr>
        <p:spPr>
          <a:xfrm>
            <a:off x="6076442" y="1173241"/>
            <a:ext cx="1077218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Find 10</a:t>
            </a:r>
          </a:p>
        </p:txBody>
      </p:sp>
      <p:sp>
        <p:nvSpPr>
          <p:cNvPr id="126" name="Highlight Box">
            <a:extLst>
              <a:ext uri="{FF2B5EF4-FFF2-40B4-BE49-F238E27FC236}">
                <a16:creationId xmlns:a16="http://schemas.microsoft.com/office/drawing/2014/main" id="{31E01054-76E6-E320-C4A2-F141BAD2072A}"/>
              </a:ext>
            </a:extLst>
          </p:cNvPr>
          <p:cNvSpPr/>
          <p:nvPr/>
        </p:nvSpPr>
        <p:spPr>
          <a:xfrm>
            <a:off x="5721845" y="2255044"/>
            <a:ext cx="1669555" cy="343571"/>
          </a:xfrm>
          <a:prstGeom prst="roundRect">
            <a:avLst>
              <a:gd name="adj" fmla="val 4675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IndexOp">
            <a:extLst>
              <a:ext uri="{FF2B5EF4-FFF2-40B4-BE49-F238E27FC236}">
                <a16:creationId xmlns:a16="http://schemas.microsoft.com/office/drawing/2014/main" id="{3D5E67F4-4D53-6504-3DB0-06DD89DBF8A2}"/>
              </a:ext>
            </a:extLst>
          </p:cNvPr>
          <p:cNvSpPr txBox="1">
            <a:spLocks/>
          </p:cNvSpPr>
          <p:nvPr/>
        </p:nvSpPr>
        <p:spPr>
          <a:xfrm>
            <a:off x="6076442" y="1173241"/>
            <a:ext cx="1384995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Insert 40</a:t>
            </a:r>
          </a:p>
        </p:txBody>
      </p:sp>
      <p:sp>
        <p:nvSpPr>
          <p:cNvPr id="128" name="mod">
            <a:extLst>
              <a:ext uri="{FF2B5EF4-FFF2-40B4-BE49-F238E27FC236}">
                <a16:creationId xmlns:a16="http://schemas.microsoft.com/office/drawing/2014/main" id="{858A59B3-B150-80FC-6BB3-25CDE2E33ABB}"/>
              </a:ext>
            </a:extLst>
          </p:cNvPr>
          <p:cNvSpPr txBox="1">
            <a:spLocks/>
          </p:cNvSpPr>
          <p:nvPr/>
        </p:nvSpPr>
        <p:spPr>
          <a:xfrm>
            <a:off x="5772286" y="2285273"/>
            <a:ext cx="519373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646464"/>
                </a:solidFill>
                <a:latin typeface="Inconsolata" panose="00000509000000000000" pitchFamily="49" charset="0"/>
                <a:ea typeface="DejaVu Sans Mono" pitchFamily="49" charset="0"/>
                <a:cs typeface="DejaVu Sans Mono" pitchFamily="49" charset="0"/>
              </a:defRPr>
            </a:lvl1pPr>
            <a:lvl2pPr marL="0" indent="-342900" algn="l" defTabSz="914400" rtl="0" eaLnBrk="1" latinLnBrk="0" hangingPunct="1">
              <a:spcBef>
                <a:spcPts val="0"/>
              </a:spcBef>
              <a:buFont typeface="Times New Roman" pitchFamily="18" charset="0"/>
              <a:buChar char="→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entium Book Basi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n w="254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</a:rPr>
              <a:t>Insert 40</a:t>
            </a:r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7C6D9428-33DA-65A3-D453-2A3EC5C3F2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080" y="4207972"/>
            <a:ext cx="1554480" cy="222721"/>
          </a:xfrm>
          <a:prstGeom prst="rect">
            <a:avLst/>
          </a:prstGeom>
        </p:spPr>
      </p:pic>
      <p:pic>
        <p:nvPicPr>
          <p:cNvPr id="131" name="Graphic 130">
            <a:extLst>
              <a:ext uri="{FF2B5EF4-FFF2-40B4-BE49-F238E27FC236}">
                <a16:creationId xmlns:a16="http://schemas.microsoft.com/office/drawing/2014/main" id="{77D2D7A7-339E-A23D-9D02-07FC2EFF89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080" y="3807269"/>
            <a:ext cx="1005840" cy="237128"/>
          </a:xfrm>
          <a:prstGeom prst="rect">
            <a:avLst/>
          </a:prstGeom>
        </p:spPr>
      </p:pic>
      <p:pic>
        <p:nvPicPr>
          <p:cNvPr id="132" name="Graphic 131">
            <a:extLst>
              <a:ext uri="{FF2B5EF4-FFF2-40B4-BE49-F238E27FC236}">
                <a16:creationId xmlns:a16="http://schemas.microsoft.com/office/drawing/2014/main" id="{AFBF5886-2897-DEC7-6FD2-00A8CB2C7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01891" y="3785933"/>
            <a:ext cx="1371600" cy="302312"/>
          </a:xfrm>
          <a:prstGeom prst="rect">
            <a:avLst/>
          </a:prstGeom>
        </p:spPr>
      </p:pic>
      <p:pic>
        <p:nvPicPr>
          <p:cNvPr id="3" name="Picture 2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A0BCC7E9-A30A-B38F-8592-2BF123A9FB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6480" y="4190899"/>
            <a:ext cx="1188720" cy="285851"/>
          </a:xfrm>
          <a:prstGeom prst="rect">
            <a:avLst/>
          </a:prstGeom>
        </p:spPr>
      </p:pic>
      <p:cxnSp>
        <p:nvCxnSpPr>
          <p:cNvPr id="36" name="Curved Connector 8">
            <a:extLst>
              <a:ext uri="{FF2B5EF4-FFF2-40B4-BE49-F238E27FC236}">
                <a16:creationId xmlns:a16="http://schemas.microsoft.com/office/drawing/2014/main" id="{D26809C3-8CCD-81E7-E464-BF34A076032D}"/>
              </a:ext>
            </a:extLst>
          </p:cNvPr>
          <p:cNvCxnSpPr>
            <a:cxnSpLocks/>
            <a:stCxn id="111" idx="2"/>
            <a:endCxn id="113" idx="0"/>
          </p:cNvCxnSpPr>
          <p:nvPr/>
        </p:nvCxnSpPr>
        <p:spPr>
          <a:xfrm rot="5400000">
            <a:off x="5121935" y="2259792"/>
            <a:ext cx="568680" cy="1244985"/>
          </a:xfrm>
          <a:prstGeom prst="curvedConnector3">
            <a:avLst>
              <a:gd name="adj1" fmla="val 50000"/>
            </a:avLst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04AD630C-A22E-0D96-B485-89779725FB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0" y="4583306"/>
            <a:ext cx="1371600" cy="141729"/>
          </a:xfrm>
          <a:prstGeom prst="rect">
            <a:avLst/>
          </a:prstGeom>
        </p:spPr>
      </p:pic>
      <p:pic>
        <p:nvPicPr>
          <p:cNvPr id="1026" name="Picture 2" descr="Don Porter">
            <a:extLst>
              <a:ext uri="{FF2B5EF4-FFF2-40B4-BE49-F238E27FC236}">
                <a16:creationId xmlns:a16="http://schemas.microsoft.com/office/drawing/2014/main" id="{C4251117-B23B-DAE2-6DAA-BE4B541E4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6709">
            <a:off x="1508225" y="3716317"/>
            <a:ext cx="1428750" cy="142875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95062E-6 L -0.13628 0.17993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8981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46914E-6 L -0.13941 0.17778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0" grpId="0"/>
      <p:bldP spid="110" grpId="1"/>
      <p:bldP spid="111" grpId="0" animBg="1"/>
      <p:bldP spid="112" grpId="0"/>
      <p:bldP spid="112" grpId="1"/>
      <p:bldP spid="114" grpId="0" animBg="1"/>
      <p:bldP spid="115" grpId="0"/>
      <p:bldP spid="115" grpId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2" grpId="0" animBg="1"/>
      <p:bldP spid="122" grpId="1" animBg="1"/>
      <p:bldP spid="123" grpId="0"/>
      <p:bldP spid="123" grpId="1"/>
      <p:bldP spid="124" grpId="0"/>
      <p:bldP spid="124" grpId="1"/>
      <p:bldP spid="125" grpId="0"/>
      <p:bldP spid="125" grpId="1"/>
      <p:bldP spid="126" grpId="0" animBg="1"/>
      <p:bldP spid="126" grpId="1" animBg="1"/>
      <p:bldP spid="127" grpId="0"/>
      <p:bldP spid="12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INDEXES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index on a subset of the entire table. This potentially reduces its size and the amount of overhead</a:t>
            </a:r>
            <a:br>
              <a:rPr lang="en-US" dirty="0"/>
            </a:br>
            <a:r>
              <a:rPr lang="en-US" dirty="0"/>
              <a:t>to maintain it.</a:t>
            </a:r>
          </a:p>
          <a:p>
            <a:endParaRPr lang="en-US" sz="1200" dirty="0"/>
          </a:p>
          <a:p>
            <a:r>
              <a:rPr lang="en-US" dirty="0"/>
              <a:t>One common use case is to partition indexes by date ranges.</a:t>
            </a:r>
          </a:p>
          <a:p>
            <a:pPr lvl="1"/>
            <a:r>
              <a:rPr lang="en-US" dirty="0"/>
              <a:t>Create a separate index per month, year.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1FF57-488F-442A-ABC1-3321B2F82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63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81600" y="1352550"/>
            <a:ext cx="3657600" cy="9164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CREATE</a:t>
            </a:r>
            <a:r>
              <a:rPr lang="en-US" b="0" dirty="0"/>
              <a:t> </a:t>
            </a:r>
            <a:r>
              <a:rPr lang="en-US" dirty="0"/>
              <a:t>INDEX</a:t>
            </a:r>
            <a:r>
              <a:rPr lang="en-US" b="0" dirty="0"/>
              <a:t> </a:t>
            </a:r>
            <a:r>
              <a:rPr lang="en-US" b="0" dirty="0" err="1"/>
              <a:t>idx_foo</a:t>
            </a:r>
            <a:br>
              <a:rPr lang="en-US" b="0" dirty="0"/>
            </a:br>
            <a:r>
              <a:rPr lang="en-US" b="0" dirty="0"/>
              <a:t>          </a:t>
            </a:r>
            <a:r>
              <a:rPr lang="en-US" dirty="0"/>
              <a:t>ON</a:t>
            </a:r>
            <a:r>
              <a:rPr lang="en-US" b="0" dirty="0"/>
              <a:t> foo (a, b)</a:t>
            </a:r>
          </a:p>
          <a:p>
            <a:r>
              <a:rPr lang="en-US" b="0" dirty="0"/>
              <a:t>       </a:t>
            </a:r>
            <a:r>
              <a:rPr lang="en-US" dirty="0"/>
              <a:t>WHERE</a:t>
            </a:r>
            <a:r>
              <a:rPr lang="en-US" b="0" dirty="0"/>
              <a:t> c = '</a:t>
            </a:r>
            <a:r>
              <a:rPr lang="en-US" b="0" dirty="0" err="1"/>
              <a:t>WuTang</a:t>
            </a:r>
            <a:r>
              <a:rPr lang="en-US" b="0" dirty="0"/>
              <a:t>';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181600" y="2495550"/>
            <a:ext cx="36576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SELECT</a:t>
            </a:r>
            <a:r>
              <a:rPr lang="en-US" b="0" dirty="0"/>
              <a:t> b </a:t>
            </a:r>
            <a:r>
              <a:rPr lang="en-US" dirty="0"/>
              <a:t>FROM</a:t>
            </a:r>
            <a:r>
              <a:rPr lang="en-US" b="0" dirty="0"/>
              <a:t> foo</a:t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dirty="0"/>
              <a:t>WHERE</a:t>
            </a:r>
            <a:r>
              <a:rPr lang="en-US" b="0" dirty="0"/>
              <a:t> a = 123</a:t>
            </a:r>
            <a:br>
              <a:rPr lang="en-US" b="0" dirty="0"/>
            </a:br>
            <a:r>
              <a:rPr lang="en-US" b="0" dirty="0"/>
              <a:t>   </a:t>
            </a:r>
            <a:r>
              <a:rPr lang="en-US" dirty="0"/>
              <a:t>AND</a:t>
            </a:r>
            <a:r>
              <a:rPr lang="en-US" b="0" dirty="0"/>
              <a:t> c = '</a:t>
            </a:r>
            <a:r>
              <a:rPr lang="en-US" b="0" dirty="0" err="1"/>
              <a:t>WuTang</a:t>
            </a:r>
            <a:r>
              <a:rPr lang="en-US" b="0" dirty="0"/>
              <a:t>';</a:t>
            </a:r>
          </a:p>
        </p:txBody>
      </p:sp>
      <p:sp>
        <p:nvSpPr>
          <p:cNvPr id="7" name="Highlight Box">
            <a:extLst>
              <a:ext uri="{FF2B5EF4-FFF2-40B4-BE49-F238E27FC236}">
                <a16:creationId xmlns:a16="http://schemas.microsoft.com/office/drawing/2014/main" id="{062AF7B8-93D0-4657-83C6-E491EB643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211" y="1953644"/>
            <a:ext cx="2338548" cy="274320"/>
          </a:xfrm>
          <a:prstGeom prst="roundRect">
            <a:avLst>
              <a:gd name="adj" fmla="val 10377"/>
            </a:avLst>
          </a:prstGeom>
          <a:noFill/>
          <a:ln w="28575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cxnSp>
        <p:nvCxnSpPr>
          <p:cNvPr id="11" name="Straight Arrow Connector 14">
            <a:extLst>
              <a:ext uri="{FF2B5EF4-FFF2-40B4-BE49-F238E27FC236}">
                <a16:creationId xmlns:a16="http://schemas.microsoft.com/office/drawing/2014/main" id="{BEA281A7-86B2-4976-A9CB-9B70607E1FE2}"/>
              </a:ext>
            </a:extLst>
          </p:cNvPr>
          <p:cNvCxnSpPr>
            <a:cxnSpLocks noChangeShapeType="1"/>
            <a:stCxn id="10" idx="3"/>
            <a:endCxn id="7" idx="3"/>
          </p:cNvCxnSpPr>
          <p:nvPr/>
        </p:nvCxnSpPr>
        <p:spPr bwMode="auto">
          <a:xfrm flipV="1">
            <a:off x="7824948" y="2090804"/>
            <a:ext cx="569811" cy="1141025"/>
          </a:xfrm>
          <a:prstGeom prst="bentConnector3">
            <a:avLst>
              <a:gd name="adj1" fmla="val 140119"/>
            </a:avLst>
          </a:prstGeom>
          <a:noFill/>
          <a:ln w="38100">
            <a:solidFill>
              <a:srgbClr val="EF3E42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>
            <a:extLst>
              <a:ext uri="{FF2B5EF4-FFF2-40B4-BE49-F238E27FC236}">
                <a16:creationId xmlns:a16="http://schemas.microsoft.com/office/drawing/2014/main" id="{782FE1D8-7CFC-4E88-AABC-E4F7D5852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3590" y="3079238"/>
            <a:ext cx="2179122" cy="2992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endParaRPr lang="en-US" b="0" dirty="0"/>
          </a:p>
        </p:txBody>
      </p:sp>
      <p:sp>
        <p:nvSpPr>
          <p:cNvPr id="10" name="Highlight Box">
            <a:extLst>
              <a:ext uri="{FF2B5EF4-FFF2-40B4-BE49-F238E27FC236}">
                <a16:creationId xmlns:a16="http://schemas.microsoft.com/office/drawing/2014/main" id="{0EF9BC83-1ED4-47A5-B02C-2F23E00A2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094669"/>
            <a:ext cx="2338548" cy="274320"/>
          </a:xfrm>
          <a:prstGeom prst="roundRect">
            <a:avLst>
              <a:gd name="adj" fmla="val 10377"/>
            </a:avLst>
          </a:prstGeom>
          <a:noFill/>
          <a:ln w="28575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" name="Highlight Box">
            <a:extLst>
              <a:ext uri="{FF2B5EF4-FFF2-40B4-BE49-F238E27FC236}">
                <a16:creationId xmlns:a16="http://schemas.microsoft.com/office/drawing/2014/main" id="{37275742-E897-40F8-9D64-3EAB25FEA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514" y="2824892"/>
            <a:ext cx="1049086" cy="274320"/>
          </a:xfrm>
          <a:prstGeom prst="roundRect">
            <a:avLst>
              <a:gd name="adj" fmla="val 10377"/>
            </a:avLst>
          </a:prstGeom>
          <a:noFill/>
          <a:ln w="28575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5799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2" grpId="0" animBg="1"/>
      <p:bldP spid="10" grpId="0" animBg="1"/>
      <p:bldP spid="10" grpId="1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COVERING INDEXES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all the fields needed to process the query are available in an index, then the DBMS does not need to retrieve the tuple.</a:t>
            </a:r>
          </a:p>
          <a:p>
            <a:endParaRPr lang="en-US" sz="1200" dirty="0"/>
          </a:p>
          <a:p>
            <a:r>
              <a:rPr lang="en-US" dirty="0"/>
              <a:t>This reduces contention on the DBMS's buffer pool resources.</a:t>
            </a:r>
          </a:p>
          <a:p>
            <a:endParaRPr lang="en-US" sz="1200" dirty="0"/>
          </a:p>
          <a:p>
            <a:r>
              <a:rPr lang="en-US" dirty="0"/>
              <a:t>Also called </a:t>
            </a:r>
            <a:r>
              <a:rPr lang="en-US" b="1" dirty="0">
                <a:hlinkClick r:id="rId3"/>
              </a:rPr>
              <a:t>index-only scans</a:t>
            </a:r>
            <a:r>
              <a:rPr lang="en-US" dirty="0"/>
              <a:t>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75F2B23-4515-44A1-927C-9FFD38657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64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81600" y="2246426"/>
            <a:ext cx="3657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SELECT</a:t>
            </a:r>
            <a:r>
              <a:rPr lang="en-US" b="0" dirty="0"/>
              <a:t> b </a:t>
            </a:r>
            <a:r>
              <a:rPr lang="en-US" dirty="0"/>
              <a:t>FROM</a:t>
            </a:r>
            <a:r>
              <a:rPr lang="en-US" b="0" dirty="0"/>
              <a:t> foo</a:t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dirty="0"/>
              <a:t>WHERE</a:t>
            </a:r>
            <a:r>
              <a:rPr lang="en-US" b="0" dirty="0"/>
              <a:t> a = 123;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81600" y="1352550"/>
            <a:ext cx="3657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CREATE</a:t>
            </a:r>
            <a:r>
              <a:rPr lang="en-US" b="0" dirty="0"/>
              <a:t> </a:t>
            </a:r>
            <a:r>
              <a:rPr lang="en-US" dirty="0"/>
              <a:t>INDEX</a:t>
            </a:r>
            <a:r>
              <a:rPr lang="en-US" b="0" dirty="0"/>
              <a:t> </a:t>
            </a:r>
            <a:r>
              <a:rPr lang="en-US" b="0" dirty="0" err="1"/>
              <a:t>idx_foo</a:t>
            </a:r>
            <a:br>
              <a:rPr lang="en-US" b="0" dirty="0"/>
            </a:br>
            <a:r>
              <a:rPr lang="en-US" b="0" dirty="0"/>
              <a:t>          </a:t>
            </a:r>
            <a:r>
              <a:rPr lang="en-US" dirty="0"/>
              <a:t>ON</a:t>
            </a:r>
            <a:r>
              <a:rPr lang="en-US" b="0" dirty="0"/>
              <a:t> foo (a, b);</a:t>
            </a:r>
          </a:p>
        </p:txBody>
      </p:sp>
      <p:sp>
        <p:nvSpPr>
          <p:cNvPr id="9" name="Rectangle: Rounded Corners 8"/>
          <p:cNvSpPr>
            <a:spLocks noChangeArrowheads="1"/>
          </p:cNvSpPr>
          <p:nvPr/>
        </p:nvSpPr>
        <p:spPr bwMode="auto">
          <a:xfrm>
            <a:off x="6035833" y="2286000"/>
            <a:ext cx="273527" cy="274320"/>
          </a:xfrm>
          <a:prstGeom prst="roundRect">
            <a:avLst/>
          </a:prstGeom>
          <a:noFill/>
          <a:ln w="28575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cxnSp>
        <p:nvCxnSpPr>
          <p:cNvPr id="10" name="Straight Arrow Connector 2"/>
          <p:cNvCxnSpPr>
            <a:cxnSpLocks noChangeShapeType="1"/>
            <a:stCxn id="9" idx="3"/>
          </p:cNvCxnSpPr>
          <p:nvPr/>
        </p:nvCxnSpPr>
        <p:spPr bwMode="auto">
          <a:xfrm flipV="1">
            <a:off x="6309360" y="1858879"/>
            <a:ext cx="1583356" cy="564281"/>
          </a:xfrm>
          <a:prstGeom prst="straightConnector1">
            <a:avLst/>
          </a:prstGeom>
          <a:noFill/>
          <a:ln w="38100">
            <a:solidFill>
              <a:srgbClr val="EF3E42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4"/>
          <p:cNvCxnSpPr>
            <a:cxnSpLocks noChangeShapeType="1"/>
            <a:stCxn id="12" idx="3"/>
          </p:cNvCxnSpPr>
          <p:nvPr/>
        </p:nvCxnSpPr>
        <p:spPr bwMode="auto">
          <a:xfrm flipV="1">
            <a:off x="6317772" y="1858879"/>
            <a:ext cx="1183917" cy="859125"/>
          </a:xfrm>
          <a:prstGeom prst="straightConnector1">
            <a:avLst/>
          </a:prstGeom>
          <a:noFill/>
          <a:ln w="38100">
            <a:solidFill>
              <a:srgbClr val="EF3E42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: Rounded Corners 11"/>
          <p:cNvSpPr>
            <a:spLocks noChangeArrowheads="1"/>
          </p:cNvSpPr>
          <p:nvPr/>
        </p:nvSpPr>
        <p:spPr bwMode="auto">
          <a:xfrm>
            <a:off x="6043452" y="2580844"/>
            <a:ext cx="274320" cy="274320"/>
          </a:xfrm>
          <a:prstGeom prst="roundRect">
            <a:avLst>
              <a:gd name="adj" fmla="val 10377"/>
            </a:avLst>
          </a:prstGeom>
          <a:noFill/>
          <a:ln w="28575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3679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INCLUDE COLUMNS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Embed additional columns in indexes to support index-only queries.</a:t>
            </a:r>
          </a:p>
          <a:p>
            <a:endParaRPr lang="en-US" sz="1200" dirty="0"/>
          </a:p>
          <a:p>
            <a:r>
              <a:rPr lang="en-US" dirty="0"/>
              <a:t>These extra columns are only stored in the leaf nodes and are </a:t>
            </a:r>
            <a:r>
              <a:rPr lang="en-US" u="sng" dirty="0"/>
              <a:t>not</a:t>
            </a:r>
            <a:r>
              <a:rPr lang="en-US" dirty="0"/>
              <a:t> part of the search key.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C74F7BE-D23F-4A54-A499-EDBDD484C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65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176413" y="2541061"/>
            <a:ext cx="36576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SELECT</a:t>
            </a:r>
            <a:r>
              <a:rPr lang="en-US" b="0" dirty="0"/>
              <a:t> b </a:t>
            </a:r>
            <a:r>
              <a:rPr lang="en-US" dirty="0"/>
              <a:t>FROM</a:t>
            </a:r>
            <a:r>
              <a:rPr lang="en-US" b="0" dirty="0"/>
              <a:t> foo</a:t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dirty="0"/>
              <a:t>WHERE</a:t>
            </a:r>
            <a:r>
              <a:rPr lang="en-US" b="0" dirty="0"/>
              <a:t> a = 123</a:t>
            </a:r>
            <a:br>
              <a:rPr lang="en-US" b="0" dirty="0"/>
            </a:br>
            <a:r>
              <a:rPr lang="en-US" b="0" dirty="0"/>
              <a:t>   </a:t>
            </a:r>
            <a:r>
              <a:rPr lang="en-US" dirty="0"/>
              <a:t>AND</a:t>
            </a:r>
            <a:r>
              <a:rPr lang="en-US" b="0" dirty="0"/>
              <a:t> c = '</a:t>
            </a:r>
            <a:r>
              <a:rPr lang="en-US" b="0" dirty="0" err="1"/>
              <a:t>WuTang</a:t>
            </a:r>
            <a:r>
              <a:rPr lang="en-US" b="0" dirty="0"/>
              <a:t>';</a:t>
            </a:r>
          </a:p>
        </p:txBody>
      </p:sp>
      <p:sp>
        <p:nvSpPr>
          <p:cNvPr id="13" name="Rectangle: Rounded Corners 12"/>
          <p:cNvSpPr>
            <a:spLocks noChangeArrowheads="1"/>
          </p:cNvSpPr>
          <p:nvPr/>
        </p:nvSpPr>
        <p:spPr bwMode="auto">
          <a:xfrm>
            <a:off x="6029325" y="3153407"/>
            <a:ext cx="274320" cy="272519"/>
          </a:xfrm>
          <a:prstGeom prst="roundRect">
            <a:avLst>
              <a:gd name="adj" fmla="val 3891"/>
            </a:avLst>
          </a:prstGeom>
          <a:noFill/>
          <a:ln w="28575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" name="Rectangle: Rounded Corners 17"/>
          <p:cNvSpPr>
            <a:spLocks noChangeArrowheads="1"/>
          </p:cNvSpPr>
          <p:nvPr/>
        </p:nvSpPr>
        <p:spPr bwMode="auto">
          <a:xfrm>
            <a:off x="6029325" y="2588685"/>
            <a:ext cx="274320" cy="545039"/>
          </a:xfrm>
          <a:prstGeom prst="roundRect">
            <a:avLst>
              <a:gd name="adj" fmla="val 4777"/>
            </a:avLst>
          </a:prstGeom>
          <a:noFill/>
          <a:ln w="28575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D1F60DE2-8660-4310-8103-1485623BA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6640" y="1626086"/>
            <a:ext cx="2286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endParaRPr lang="en-US" b="0" dirty="0"/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4B803093-0108-48F4-AB12-AC8C204B8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820" y="1896280"/>
            <a:ext cx="2286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endParaRPr lang="en-US" b="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181600" y="1352550"/>
            <a:ext cx="3657600" cy="9164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CREATE</a:t>
            </a:r>
            <a:r>
              <a:rPr lang="en-US" b="0" dirty="0"/>
              <a:t> </a:t>
            </a:r>
            <a:r>
              <a:rPr lang="en-US" dirty="0"/>
              <a:t>INDEX</a:t>
            </a:r>
            <a:r>
              <a:rPr lang="en-US" b="0" dirty="0"/>
              <a:t> </a:t>
            </a:r>
            <a:r>
              <a:rPr lang="en-US" b="0" dirty="0" err="1"/>
              <a:t>idx_foo</a:t>
            </a:r>
            <a:br>
              <a:rPr lang="en-US" b="0" dirty="0"/>
            </a:br>
            <a:r>
              <a:rPr lang="en-US" b="0" dirty="0"/>
              <a:t>          </a:t>
            </a:r>
            <a:r>
              <a:rPr lang="en-US" dirty="0"/>
              <a:t>ON</a:t>
            </a:r>
            <a:r>
              <a:rPr lang="en-US" b="0" dirty="0"/>
              <a:t> foo (a, b)</a:t>
            </a:r>
          </a:p>
          <a:p>
            <a:r>
              <a:rPr lang="en-US" b="0" dirty="0"/>
              <a:t>     </a:t>
            </a:r>
            <a:r>
              <a:rPr lang="en-US" dirty="0"/>
              <a:t>INCLUDE</a:t>
            </a:r>
            <a:r>
              <a:rPr lang="en-US" b="0" dirty="0"/>
              <a:t> (c);</a:t>
            </a:r>
          </a:p>
        </p:txBody>
      </p:sp>
      <p:cxnSp>
        <p:nvCxnSpPr>
          <p:cNvPr id="14" name="Straight Arrow Connector 14"/>
          <p:cNvCxnSpPr>
            <a:cxnSpLocks noChangeShapeType="1"/>
            <a:stCxn id="13" idx="2"/>
            <a:endCxn id="26" idx="2"/>
          </p:cNvCxnSpPr>
          <p:nvPr/>
        </p:nvCxnSpPr>
        <p:spPr bwMode="auto">
          <a:xfrm rot="5400000" flipH="1" flipV="1">
            <a:off x="6031145" y="2400951"/>
            <a:ext cx="1160314" cy="889635"/>
          </a:xfrm>
          <a:prstGeom prst="bentConnector3">
            <a:avLst>
              <a:gd name="adj1" fmla="val -19702"/>
            </a:avLst>
          </a:prstGeom>
          <a:noFill/>
          <a:ln w="38100">
            <a:solidFill>
              <a:srgbClr val="EF3E42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4"/>
          <p:cNvCxnSpPr>
            <a:cxnSpLocks noChangeShapeType="1"/>
            <a:stCxn id="18" idx="0"/>
            <a:endCxn id="24" idx="1"/>
          </p:cNvCxnSpPr>
          <p:nvPr/>
        </p:nvCxnSpPr>
        <p:spPr bwMode="auto">
          <a:xfrm rot="5400000" flipH="1" flipV="1">
            <a:off x="6397596" y="1579642"/>
            <a:ext cx="777933" cy="1240155"/>
          </a:xfrm>
          <a:prstGeom prst="bentConnector2">
            <a:avLst/>
          </a:prstGeom>
          <a:noFill/>
          <a:ln w="38100">
            <a:solidFill>
              <a:srgbClr val="EF3E42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0A080F-35E8-451E-95D6-9304B439C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680" y="1962150"/>
            <a:ext cx="1493520" cy="274320"/>
          </a:xfrm>
          <a:prstGeom prst="roundRect">
            <a:avLst>
              <a:gd name="adj" fmla="val 10377"/>
            </a:avLst>
          </a:prstGeom>
          <a:noFill/>
          <a:ln w="28575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8884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  <p:bldP spid="15" grpId="0" animBg="1"/>
      <p:bldP spid="15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75A3FD-10D4-4F70-B5A9-9711E6747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FUNCTIONAL/EXPRESSION INDEXES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93F34A-9121-45CF-A1E0-8BF345BDA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index does not need to store keys in the same way that they appear in their base table.</a:t>
            </a:r>
          </a:p>
          <a:p>
            <a:endParaRPr lang="en-US" sz="1200" dirty="0"/>
          </a:p>
          <a:p>
            <a:r>
              <a:rPr lang="en-US" dirty="0"/>
              <a:t>You can use expressions when declaring an index.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213E-164F-471B-B6D0-C48012184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t>66</a:t>
            </a:fld>
            <a:endParaRPr 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F1FAD42-882E-44E5-86BA-7F28C5F08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413" y="1352550"/>
            <a:ext cx="36576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SELECT</a:t>
            </a:r>
            <a:r>
              <a:rPr lang="en-US" b="0" dirty="0"/>
              <a:t> * </a:t>
            </a:r>
            <a:r>
              <a:rPr lang="en-US" dirty="0"/>
              <a:t>FROM</a:t>
            </a:r>
            <a:r>
              <a:rPr lang="en-US" b="0" dirty="0"/>
              <a:t> users</a:t>
            </a:r>
          </a:p>
          <a:p>
            <a:r>
              <a:rPr lang="en-US" b="0" dirty="0"/>
              <a:t> </a:t>
            </a:r>
            <a:r>
              <a:rPr lang="en-US" dirty="0"/>
              <a:t>WHERE</a:t>
            </a:r>
            <a:r>
              <a:rPr lang="en-US" b="0" dirty="0"/>
              <a:t> </a:t>
            </a:r>
            <a:r>
              <a:rPr lang="en-US" dirty="0"/>
              <a:t>EXTRACT</a:t>
            </a:r>
            <a:r>
              <a:rPr lang="en-US" b="0" dirty="0"/>
              <a:t>(</a:t>
            </a:r>
            <a:r>
              <a:rPr lang="en-US" b="0" dirty="0" err="1"/>
              <a:t>dow</a:t>
            </a:r>
            <a:br>
              <a:rPr lang="en-US" b="0" dirty="0"/>
            </a:br>
            <a:r>
              <a:rPr lang="en-US" b="0" dirty="0"/>
              <a:t>       </a:t>
            </a:r>
            <a:r>
              <a:rPr lang="en-US" dirty="0"/>
              <a:t>⮱FROM</a:t>
            </a:r>
            <a:r>
              <a:rPr lang="en-US" b="0" dirty="0"/>
              <a:t> login) = 2;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3893E197-BABE-4B8E-AF9F-35E25B6C1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413" y="2457646"/>
            <a:ext cx="3657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CREATE</a:t>
            </a:r>
            <a:r>
              <a:rPr lang="en-US" b="0" dirty="0"/>
              <a:t> </a:t>
            </a:r>
            <a:r>
              <a:rPr lang="en-US" dirty="0"/>
              <a:t>INDEX</a:t>
            </a:r>
            <a:r>
              <a:rPr lang="en-US" b="0" dirty="0"/>
              <a:t> </a:t>
            </a:r>
            <a:r>
              <a:rPr lang="en-US" b="0" dirty="0" err="1"/>
              <a:t>idx_user_login</a:t>
            </a:r>
            <a:br>
              <a:rPr lang="en-US" b="0" dirty="0"/>
            </a:br>
            <a:r>
              <a:rPr lang="en-US" b="0" dirty="0"/>
              <a:t>    </a:t>
            </a:r>
            <a:r>
              <a:rPr lang="en-US" dirty="0"/>
              <a:t>ON</a:t>
            </a:r>
            <a:r>
              <a:rPr lang="en-US" b="0" dirty="0"/>
              <a:t> users (login);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DC80D591-83AE-4EE5-9419-B238ED7E0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373" y="3285743"/>
            <a:ext cx="512064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CREATE</a:t>
            </a:r>
            <a:r>
              <a:rPr lang="en-US" b="0" dirty="0"/>
              <a:t> </a:t>
            </a:r>
            <a:r>
              <a:rPr lang="en-US" dirty="0"/>
              <a:t>INDEX</a:t>
            </a:r>
            <a:r>
              <a:rPr lang="en-US" b="0" dirty="0"/>
              <a:t> </a:t>
            </a:r>
            <a:r>
              <a:rPr lang="en-US" b="0" dirty="0" err="1"/>
              <a:t>idx_user_login</a:t>
            </a:r>
            <a:br>
              <a:rPr lang="en-US" b="0" dirty="0"/>
            </a:br>
            <a:r>
              <a:rPr lang="en-US" b="0" dirty="0"/>
              <a:t>    </a:t>
            </a:r>
            <a:r>
              <a:rPr lang="en-US" dirty="0"/>
              <a:t>ON</a:t>
            </a:r>
            <a:r>
              <a:rPr lang="en-US" b="0" dirty="0"/>
              <a:t> users (</a:t>
            </a:r>
            <a:r>
              <a:rPr lang="en-US" dirty="0"/>
              <a:t>EXTRACT</a:t>
            </a:r>
            <a:r>
              <a:rPr lang="en-US" b="0" dirty="0"/>
              <a:t>(</a:t>
            </a:r>
            <a:r>
              <a:rPr lang="en-US" b="0" dirty="0" err="1"/>
              <a:t>dow</a:t>
            </a:r>
            <a:r>
              <a:rPr lang="en-US" b="0" dirty="0"/>
              <a:t> </a:t>
            </a:r>
            <a:r>
              <a:rPr lang="en-US" dirty="0"/>
              <a:t>FROM</a:t>
            </a:r>
            <a:r>
              <a:rPr lang="en-US" b="0" dirty="0"/>
              <a:t> login));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0550343-28D6-4D1B-8A48-F46AF6020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373" y="4113841"/>
            <a:ext cx="512064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CREATE</a:t>
            </a:r>
            <a:r>
              <a:rPr lang="en-US" b="0" dirty="0"/>
              <a:t> </a:t>
            </a:r>
            <a:r>
              <a:rPr lang="en-US" dirty="0"/>
              <a:t>INDEX</a:t>
            </a:r>
            <a:r>
              <a:rPr lang="en-US" b="0" dirty="0"/>
              <a:t> </a:t>
            </a:r>
            <a:r>
              <a:rPr lang="en-US" b="0" dirty="0" err="1"/>
              <a:t>idx_user_login</a:t>
            </a:r>
            <a:br>
              <a:rPr lang="en-US" b="0" dirty="0"/>
            </a:br>
            <a:r>
              <a:rPr lang="en-US" b="0" dirty="0"/>
              <a:t>    </a:t>
            </a:r>
            <a:r>
              <a:rPr lang="en-US" dirty="0"/>
              <a:t>ON</a:t>
            </a:r>
            <a:r>
              <a:rPr lang="en-US" b="0" dirty="0"/>
              <a:t> foo (login)</a:t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dirty="0"/>
              <a:t>WHERE</a:t>
            </a:r>
            <a:r>
              <a:rPr lang="en-US" b="0" dirty="0"/>
              <a:t> </a:t>
            </a:r>
            <a:r>
              <a:rPr lang="en-US" dirty="0"/>
              <a:t>EXTRACT</a:t>
            </a:r>
            <a:r>
              <a:rPr lang="en-US" b="0" dirty="0"/>
              <a:t>(</a:t>
            </a:r>
            <a:r>
              <a:rPr lang="en-US" b="0" dirty="0" err="1"/>
              <a:t>dow</a:t>
            </a:r>
            <a:r>
              <a:rPr lang="en-US" b="0" dirty="0"/>
              <a:t> FROM login) = 2;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7DA2613-3A16-41C8-8571-9C7FA46A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3617302"/>
            <a:ext cx="3192149" cy="274320"/>
          </a:xfrm>
          <a:prstGeom prst="roundRect">
            <a:avLst>
              <a:gd name="adj" fmla="val 10377"/>
            </a:avLst>
          </a:prstGeom>
          <a:noFill/>
          <a:ln w="28575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29513D-BCF6-4E32-8144-3F03B18EE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536" y="4715003"/>
            <a:ext cx="4270931" cy="274320"/>
          </a:xfrm>
          <a:prstGeom prst="roundRect">
            <a:avLst>
              <a:gd name="adj" fmla="val 10377"/>
            </a:avLst>
          </a:prstGeom>
          <a:noFill/>
          <a:ln w="28575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C77D8F-9180-47B1-B283-DB5E34EB0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925" y="1698688"/>
            <a:ext cx="2237876" cy="526158"/>
          </a:xfrm>
          <a:prstGeom prst="roundRect">
            <a:avLst>
              <a:gd name="adj" fmla="val 10377"/>
            </a:avLst>
          </a:prstGeom>
          <a:noFill/>
          <a:ln w="28575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cxnSp>
        <p:nvCxnSpPr>
          <p:cNvPr id="16" name="Straight Arrow Connector 14">
            <a:extLst>
              <a:ext uri="{FF2B5EF4-FFF2-40B4-BE49-F238E27FC236}">
                <a16:creationId xmlns:a16="http://schemas.microsoft.com/office/drawing/2014/main" id="{23EA4F67-A804-42EA-AA1F-7BAE54AC039F}"/>
              </a:ext>
            </a:extLst>
          </p:cNvPr>
          <p:cNvCxnSpPr>
            <a:cxnSpLocks noChangeShapeType="1"/>
            <a:stCxn id="13" idx="3"/>
            <a:endCxn id="15" idx="3"/>
          </p:cNvCxnSpPr>
          <p:nvPr/>
        </p:nvCxnSpPr>
        <p:spPr bwMode="auto">
          <a:xfrm flipH="1" flipV="1">
            <a:off x="8305801" y="1961767"/>
            <a:ext cx="296548" cy="1792695"/>
          </a:xfrm>
          <a:prstGeom prst="bentConnector3">
            <a:avLst>
              <a:gd name="adj1" fmla="val -122259"/>
            </a:avLst>
          </a:prstGeom>
          <a:noFill/>
          <a:ln w="38100">
            <a:solidFill>
              <a:srgbClr val="EF3E42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X">
            <a:extLst>
              <a:ext uri="{FF2B5EF4-FFF2-40B4-BE49-F238E27FC236}">
                <a16:creationId xmlns:a16="http://schemas.microsoft.com/office/drawing/2014/main" id="{ACF5A390-E070-4B70-8928-F4B75DFCA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66836" y="23063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2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8B26B4-71A4-40C2-8477-5EF379C2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INDEXES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5061C-AB18-4010-8BA4-0C654F034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DBMSs automatically create an index to enforce integrity constraints but </a:t>
            </a:r>
            <a:r>
              <a:rPr lang="en-US" u="sng" dirty="0"/>
              <a:t>not</a:t>
            </a:r>
            <a:r>
              <a:rPr lang="en-US" dirty="0"/>
              <a:t> referential constraints (foreign keys).</a:t>
            </a:r>
          </a:p>
          <a:p>
            <a:pPr lvl="1"/>
            <a:r>
              <a:rPr lang="en-US" dirty="0"/>
              <a:t>Primary Keys</a:t>
            </a:r>
          </a:p>
          <a:p>
            <a:pPr lvl="1"/>
            <a:r>
              <a:rPr lang="en-US" dirty="0"/>
              <a:t>Unique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8CD6E-DD80-498B-9816-A121907D0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t>67</a:t>
            </a:fld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836DC9F-2926-4CBD-B906-EB44F091C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251200"/>
            <a:ext cx="365760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CREATE</a:t>
            </a:r>
            <a:r>
              <a:rPr lang="en-US" b="0" dirty="0"/>
              <a:t> </a:t>
            </a:r>
            <a:r>
              <a:rPr lang="en-US" dirty="0"/>
              <a:t>TABLE </a:t>
            </a:r>
            <a:r>
              <a:rPr lang="en-US" b="0" dirty="0"/>
              <a:t>foo</a:t>
            </a:r>
            <a:r>
              <a:rPr lang="en-US" dirty="0"/>
              <a:t> (</a:t>
            </a:r>
          </a:p>
          <a:p>
            <a:r>
              <a:rPr lang="en-US" b="0" dirty="0"/>
              <a:t>  id </a:t>
            </a:r>
            <a:r>
              <a:rPr lang="en-US" dirty="0"/>
              <a:t>SERIAL</a:t>
            </a:r>
            <a:r>
              <a:rPr lang="en-US" b="0" dirty="0"/>
              <a:t> </a:t>
            </a:r>
            <a:r>
              <a:rPr lang="en-US" dirty="0"/>
              <a:t>PRIMARY</a:t>
            </a:r>
            <a:r>
              <a:rPr lang="en-US" b="0" dirty="0"/>
              <a:t> </a:t>
            </a:r>
            <a:r>
              <a:rPr lang="en-US" dirty="0"/>
              <a:t>KEY</a:t>
            </a:r>
            <a:r>
              <a:rPr lang="en-US" b="0" dirty="0"/>
              <a:t>,</a:t>
            </a:r>
          </a:p>
          <a:p>
            <a:r>
              <a:rPr lang="en-US" b="0" dirty="0"/>
              <a:t>  val1 </a:t>
            </a:r>
            <a:r>
              <a:rPr lang="en-US" dirty="0"/>
              <a:t>INT</a:t>
            </a:r>
            <a:r>
              <a:rPr lang="en-US" b="0" dirty="0"/>
              <a:t> </a:t>
            </a:r>
            <a:r>
              <a:rPr lang="en-US" dirty="0"/>
              <a:t>NOT</a:t>
            </a:r>
            <a:r>
              <a:rPr lang="en-US" b="0" dirty="0"/>
              <a:t> </a:t>
            </a:r>
            <a:r>
              <a:rPr lang="en-US" dirty="0"/>
              <a:t>NULL</a:t>
            </a:r>
            <a:r>
              <a:rPr lang="en-US" b="0" dirty="0"/>
              <a:t>,</a:t>
            </a:r>
          </a:p>
          <a:p>
            <a:r>
              <a:rPr lang="en-US" b="0" dirty="0"/>
              <a:t>  val2 </a:t>
            </a:r>
            <a:r>
              <a:rPr lang="en-US" dirty="0"/>
              <a:t>VARCHAR</a:t>
            </a:r>
            <a:r>
              <a:rPr lang="en-US" b="0" dirty="0"/>
              <a:t>(32) </a:t>
            </a:r>
            <a:r>
              <a:rPr lang="en-US" dirty="0"/>
              <a:t>UNIQUE</a:t>
            </a:r>
          </a:p>
          <a:p>
            <a:r>
              <a:rPr lang="en-US" b="0" dirty="0"/>
              <a:t>);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2FDCD042-14E9-4AB4-99FE-9F84C876E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251200"/>
            <a:ext cx="3657600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CREATE</a:t>
            </a:r>
            <a:r>
              <a:rPr lang="en-US" b="0" dirty="0"/>
              <a:t> </a:t>
            </a:r>
            <a:r>
              <a:rPr lang="en-US" dirty="0"/>
              <a:t>TABLE </a:t>
            </a:r>
            <a:r>
              <a:rPr lang="en-US" b="0" dirty="0"/>
              <a:t>foo</a:t>
            </a:r>
            <a:r>
              <a:rPr lang="en-US" dirty="0"/>
              <a:t> (</a:t>
            </a:r>
          </a:p>
          <a:p>
            <a:r>
              <a:rPr lang="en-US" b="0" dirty="0"/>
              <a:t>  id </a:t>
            </a:r>
            <a:r>
              <a:rPr lang="en-US" dirty="0"/>
              <a:t>SERIAL</a:t>
            </a:r>
            <a:r>
              <a:rPr lang="en-US" b="0" dirty="0"/>
              <a:t> </a:t>
            </a:r>
            <a:r>
              <a:rPr lang="en-US" dirty="0"/>
              <a:t>PRIMARY</a:t>
            </a:r>
            <a:r>
              <a:rPr lang="en-US" b="0" dirty="0"/>
              <a:t> </a:t>
            </a:r>
            <a:r>
              <a:rPr lang="en-US" dirty="0"/>
              <a:t>KEY</a:t>
            </a:r>
            <a:r>
              <a:rPr lang="en-US" b="0" dirty="0"/>
              <a:t>,</a:t>
            </a:r>
          </a:p>
          <a:p>
            <a:r>
              <a:rPr lang="en-US" b="0" dirty="0"/>
              <a:t>  val1 </a:t>
            </a:r>
            <a:r>
              <a:rPr lang="en-US" dirty="0"/>
              <a:t>INT</a:t>
            </a:r>
            <a:r>
              <a:rPr lang="en-US" b="0" dirty="0"/>
              <a:t> </a:t>
            </a:r>
            <a:r>
              <a:rPr lang="en-US" dirty="0"/>
              <a:t>NOT</a:t>
            </a:r>
            <a:r>
              <a:rPr lang="en-US" b="0" dirty="0"/>
              <a:t> </a:t>
            </a:r>
            <a:r>
              <a:rPr lang="en-US" dirty="0"/>
              <a:t>NULL </a:t>
            </a:r>
            <a:r>
              <a:rPr lang="en-US" dirty="0">
                <a:solidFill>
                  <a:srgbClr val="EF3E42"/>
                </a:solidFill>
              </a:rPr>
              <a:t>UNIQUE</a:t>
            </a:r>
            <a:r>
              <a:rPr lang="en-US" b="0" dirty="0"/>
              <a:t>,</a:t>
            </a:r>
          </a:p>
          <a:p>
            <a:r>
              <a:rPr lang="en-US" b="0" dirty="0"/>
              <a:t>  val2 </a:t>
            </a:r>
            <a:r>
              <a:rPr lang="en-US" dirty="0"/>
              <a:t>VARCHAR</a:t>
            </a:r>
            <a:r>
              <a:rPr lang="en-US" b="0" dirty="0"/>
              <a:t>(32) </a:t>
            </a:r>
            <a:r>
              <a:rPr lang="en-US" dirty="0"/>
              <a:t>UNIQUE</a:t>
            </a:r>
          </a:p>
          <a:p>
            <a:r>
              <a:rPr lang="en-US" b="0" dirty="0"/>
              <a:t>);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D87FE44-3390-4585-9D34-50CC5D018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1" y="3870414"/>
            <a:ext cx="2209799" cy="228600"/>
          </a:xfrm>
          <a:prstGeom prst="roundRect">
            <a:avLst/>
          </a:prstGeom>
          <a:noFill/>
          <a:ln w="28575">
            <a:solidFill>
              <a:srgbClr val="EF3E4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D1FAE3-52E4-44D3-8CCB-0B2452173FDC}"/>
              </a:ext>
            </a:extLst>
          </p:cNvPr>
          <p:cNvGrpSpPr/>
          <p:nvPr/>
        </p:nvGrpSpPr>
        <p:grpSpPr>
          <a:xfrm>
            <a:off x="914400" y="3596094"/>
            <a:ext cx="2971800" cy="778438"/>
            <a:chOff x="838200" y="3596094"/>
            <a:chExt cx="2971800" cy="778438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630A14-5858-45D6-AE96-F3623B500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1" y="3596094"/>
              <a:ext cx="2743200" cy="228600"/>
            </a:xfrm>
            <a:prstGeom prst="roundRect">
              <a:avLst/>
            </a:prstGeom>
            <a:noFill/>
            <a:ln w="28575">
              <a:solidFill>
                <a:srgbClr val="EF3E4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E0A5B52-92B5-4831-928E-1CC3CE44E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4145932"/>
              <a:ext cx="2971800" cy="228600"/>
            </a:xfrm>
            <a:prstGeom prst="roundRect">
              <a:avLst/>
            </a:prstGeom>
            <a:noFill/>
            <a:ln w="28575">
              <a:solidFill>
                <a:srgbClr val="EF3E42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cxnSp>
        <p:nvCxnSpPr>
          <p:cNvPr id="13" name="Straight Arrow Connector 2">
            <a:extLst>
              <a:ext uri="{FF2B5EF4-FFF2-40B4-BE49-F238E27FC236}">
                <a16:creationId xmlns:a16="http://schemas.microsoft.com/office/drawing/2014/main" id="{DDD7CF18-1125-4FB7-A7C6-D72FF268DC7A}"/>
              </a:ext>
            </a:extLst>
          </p:cNvPr>
          <p:cNvCxnSpPr>
            <a:cxnSpLocks noChangeShapeType="1"/>
            <a:stCxn id="10" idx="3"/>
            <a:endCxn id="16" idx="1"/>
          </p:cNvCxnSpPr>
          <p:nvPr/>
        </p:nvCxnSpPr>
        <p:spPr bwMode="auto">
          <a:xfrm flipV="1">
            <a:off x="3657601" y="3546666"/>
            <a:ext cx="1104899" cy="163728"/>
          </a:xfrm>
          <a:prstGeom prst="straightConnector1">
            <a:avLst/>
          </a:prstGeom>
          <a:noFill/>
          <a:ln w="38100">
            <a:solidFill>
              <a:srgbClr val="EF3E42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610C7A-A785-4BC1-8876-689B02BD933D}"/>
              </a:ext>
            </a:extLst>
          </p:cNvPr>
          <p:cNvGrpSpPr/>
          <p:nvPr/>
        </p:nvGrpSpPr>
        <p:grpSpPr>
          <a:xfrm>
            <a:off x="4762500" y="3251200"/>
            <a:ext cx="3749040" cy="1477328"/>
            <a:chOff x="4686300" y="3251200"/>
            <a:chExt cx="3749040" cy="1477328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6A9ABA45-6A56-4F5A-BF3B-9AF27C821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300" y="3251200"/>
              <a:ext cx="3749040" cy="590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000"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1800" dirty="0"/>
                <a:t>CREATE</a:t>
              </a:r>
              <a:r>
                <a:rPr lang="en-US" sz="1800" b="0" dirty="0"/>
                <a:t> </a:t>
              </a:r>
              <a:r>
                <a:rPr lang="en-US" sz="1800" dirty="0"/>
                <a:t>UNIQUE</a:t>
              </a:r>
              <a:r>
                <a:rPr lang="en-US" sz="1800" b="0" dirty="0"/>
                <a:t> </a:t>
              </a:r>
              <a:r>
                <a:rPr lang="en-US" sz="1800" dirty="0"/>
                <a:t>INDEX </a:t>
              </a:r>
              <a:r>
                <a:rPr lang="en-US" sz="1800" b="0" dirty="0" err="1"/>
                <a:t>foo_pkey</a:t>
              </a:r>
              <a:br>
                <a:rPr lang="en-US" sz="1800" b="0" dirty="0"/>
              </a:br>
              <a:r>
                <a:rPr lang="en-US" sz="1800" b="0" dirty="0"/>
                <a:t>                 </a:t>
              </a:r>
              <a:r>
                <a:rPr lang="en-US" sz="1800" dirty="0"/>
                <a:t>ON </a:t>
              </a:r>
              <a:r>
                <a:rPr lang="en-US" sz="1800" b="0" dirty="0"/>
                <a:t>foo (id);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99A786C9-DBC7-4162-8943-12C5E5BBB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300" y="4137597"/>
              <a:ext cx="3749040" cy="590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000"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1800" dirty="0"/>
                <a:t>CREATE</a:t>
              </a:r>
              <a:r>
                <a:rPr lang="en-US" sz="1800" b="0" dirty="0"/>
                <a:t> </a:t>
              </a:r>
              <a:r>
                <a:rPr lang="en-US" sz="1800" dirty="0"/>
                <a:t>UNIQUE</a:t>
              </a:r>
              <a:r>
                <a:rPr lang="en-US" sz="1800" b="0" dirty="0"/>
                <a:t> </a:t>
              </a:r>
              <a:r>
                <a:rPr lang="en-US" sz="1800" dirty="0"/>
                <a:t>INDEX </a:t>
              </a:r>
              <a:r>
                <a:rPr lang="en-US" sz="1800" b="0" dirty="0"/>
                <a:t>foo_val2_key</a:t>
              </a:r>
              <a:br>
                <a:rPr lang="en-US" sz="1800" b="0" dirty="0"/>
              </a:br>
              <a:r>
                <a:rPr lang="en-US" sz="1800" b="0" dirty="0"/>
                <a:t>                 </a:t>
              </a:r>
              <a:r>
                <a:rPr lang="en-US" sz="1800" dirty="0"/>
                <a:t>ON </a:t>
              </a:r>
              <a:r>
                <a:rPr lang="en-US" sz="1800" b="0" dirty="0"/>
                <a:t>foo (val2);</a:t>
              </a:r>
            </a:p>
          </p:txBody>
        </p:sp>
      </p:grpSp>
      <p:cxnSp>
        <p:nvCxnSpPr>
          <p:cNvPr id="19" name="Straight Arrow Connector 2">
            <a:extLst>
              <a:ext uri="{FF2B5EF4-FFF2-40B4-BE49-F238E27FC236}">
                <a16:creationId xmlns:a16="http://schemas.microsoft.com/office/drawing/2014/main" id="{627D43D3-CAB5-4706-B613-F5CEB23B6383}"/>
              </a:ext>
            </a:extLst>
          </p:cNvPr>
          <p:cNvCxnSpPr>
            <a:cxnSpLocks noChangeShapeType="1"/>
            <a:stCxn id="12" idx="3"/>
            <a:endCxn id="17" idx="1"/>
          </p:cNvCxnSpPr>
          <p:nvPr/>
        </p:nvCxnSpPr>
        <p:spPr bwMode="auto">
          <a:xfrm>
            <a:off x="3886200" y="4260232"/>
            <a:ext cx="876300" cy="172831"/>
          </a:xfrm>
          <a:prstGeom prst="straightConnector1">
            <a:avLst/>
          </a:prstGeom>
          <a:noFill/>
          <a:ln w="38100">
            <a:solidFill>
              <a:srgbClr val="EF3E42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>
            <a:extLst>
              <a:ext uri="{FF2B5EF4-FFF2-40B4-BE49-F238E27FC236}">
                <a16:creationId xmlns:a16="http://schemas.microsoft.com/office/drawing/2014/main" id="{D5868B0A-7B06-4BBD-8696-6BDD76AF2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3251200"/>
            <a:ext cx="40767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CREATE</a:t>
            </a:r>
            <a:r>
              <a:rPr lang="en-US" b="0" dirty="0"/>
              <a:t> </a:t>
            </a:r>
            <a:r>
              <a:rPr lang="en-US" dirty="0"/>
              <a:t>TABLE</a:t>
            </a:r>
            <a:r>
              <a:rPr lang="en-US" b="0" dirty="0"/>
              <a:t> bar (</a:t>
            </a:r>
          </a:p>
          <a:p>
            <a:r>
              <a:rPr lang="en-US" b="0" dirty="0"/>
              <a:t>  id INT </a:t>
            </a:r>
            <a:r>
              <a:rPr lang="en-US" dirty="0"/>
              <a:t>REFERENCES</a:t>
            </a:r>
            <a:r>
              <a:rPr lang="en-US" b="0" dirty="0"/>
              <a:t> foo (val1),</a:t>
            </a:r>
          </a:p>
          <a:p>
            <a:r>
              <a:rPr lang="en-US" b="0" dirty="0"/>
              <a:t>  </a:t>
            </a:r>
            <a:r>
              <a:rPr lang="en-US" b="0" dirty="0" err="1"/>
              <a:t>val</a:t>
            </a:r>
            <a:r>
              <a:rPr lang="en-US" b="0" dirty="0"/>
              <a:t> </a:t>
            </a:r>
            <a:r>
              <a:rPr lang="en-US" dirty="0"/>
              <a:t>VARCHAR</a:t>
            </a:r>
            <a:r>
              <a:rPr lang="en-US" b="0" dirty="0"/>
              <a:t>(32)</a:t>
            </a:r>
          </a:p>
          <a:p>
            <a:r>
              <a:rPr lang="en-US" b="0" dirty="0"/>
              <a:t>);</a:t>
            </a: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6E9C63C5-2790-4622-9B57-D41B5CA24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2489788"/>
            <a:ext cx="3749040" cy="5909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800" dirty="0"/>
              <a:t>CREATE</a:t>
            </a:r>
            <a:r>
              <a:rPr lang="en-US" sz="1800" b="0" dirty="0"/>
              <a:t> </a:t>
            </a:r>
            <a:r>
              <a:rPr lang="en-US" sz="1800" dirty="0"/>
              <a:t>INDEX </a:t>
            </a:r>
            <a:r>
              <a:rPr lang="en-US" sz="1800" b="0" dirty="0"/>
              <a:t>foo_val1_key</a:t>
            </a:r>
            <a:br>
              <a:rPr lang="en-US" sz="1800" b="0" dirty="0"/>
            </a:br>
            <a:r>
              <a:rPr lang="en-US" sz="1800" b="0" dirty="0"/>
              <a:t>                 </a:t>
            </a:r>
            <a:r>
              <a:rPr lang="en-US" sz="1800" dirty="0"/>
              <a:t>ON </a:t>
            </a:r>
            <a:r>
              <a:rPr lang="en-US" sz="1800" b="0" dirty="0"/>
              <a:t>foo (val1);</a:t>
            </a:r>
          </a:p>
        </p:txBody>
      </p:sp>
      <p:cxnSp>
        <p:nvCxnSpPr>
          <p:cNvPr id="15" name="Straight Arrow Connector 2">
            <a:extLst>
              <a:ext uri="{FF2B5EF4-FFF2-40B4-BE49-F238E27FC236}">
                <a16:creationId xmlns:a16="http://schemas.microsoft.com/office/drawing/2014/main" id="{4FD006F9-69C2-4F49-A353-5AFAC45D183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06750" y="3695700"/>
            <a:ext cx="1807210" cy="279400"/>
          </a:xfrm>
          <a:prstGeom prst="straightConnector1">
            <a:avLst/>
          </a:prstGeom>
          <a:noFill/>
          <a:ln w="38100">
            <a:solidFill>
              <a:srgbClr val="EF3E42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X">
            <a:extLst>
              <a:ext uri="{FF2B5EF4-FFF2-40B4-BE49-F238E27FC236}">
                <a16:creationId xmlns:a16="http://schemas.microsoft.com/office/drawing/2014/main" id="{926D9228-261D-43CE-8E01-196F018EF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633" y="3180121"/>
            <a:ext cx="813133" cy="109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403" tIns="38201" rIns="76403" bIns="38201">
            <a:spAutoFit/>
          </a:bodyPr>
          <a:lstStyle>
            <a:lvl1pPr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 u="sng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r>
              <a:rPr lang="en-US" sz="6600" b="1" u="none" dirty="0">
                <a:solidFill>
                  <a:srgbClr val="EF3E42"/>
                </a:solidFill>
                <a:latin typeface="Arial Black" pitchFamily="34" charset="0"/>
              </a:rPr>
              <a:t>X</a:t>
            </a:r>
          </a:p>
        </p:txBody>
      </p:sp>
      <p:cxnSp>
        <p:nvCxnSpPr>
          <p:cNvPr id="23" name="Straight Arrow Connector 2">
            <a:extLst>
              <a:ext uri="{FF2B5EF4-FFF2-40B4-BE49-F238E27FC236}">
                <a16:creationId xmlns:a16="http://schemas.microsoft.com/office/drawing/2014/main" id="{C6B81EF2-4E82-4279-B7B8-E1EC29355DE8}"/>
              </a:ext>
            </a:extLst>
          </p:cNvPr>
          <p:cNvCxnSpPr>
            <a:cxnSpLocks noChangeShapeType="1"/>
            <a:stCxn id="11" idx="3"/>
            <a:endCxn id="24" idx="1"/>
          </p:cNvCxnSpPr>
          <p:nvPr/>
        </p:nvCxnSpPr>
        <p:spPr bwMode="auto">
          <a:xfrm flipV="1">
            <a:off x="3124200" y="2785254"/>
            <a:ext cx="1638300" cy="1199460"/>
          </a:xfrm>
          <a:prstGeom prst="straightConnector1">
            <a:avLst/>
          </a:prstGeom>
          <a:noFill/>
          <a:ln w="38100">
            <a:solidFill>
              <a:srgbClr val="EF3E42"/>
            </a:solidFill>
            <a:round/>
            <a:headEnd type="none" w="sm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120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11" grpId="0" animBg="1"/>
      <p:bldP spid="11" grpId="1" animBg="1"/>
      <p:bldP spid="8" grpId="0" animBg="1"/>
      <p:bldP spid="24" grpId="0" animBg="1"/>
      <p:bldP spid="24" grpId="1" animBg="1"/>
      <p:bldP spid="22" grpId="0"/>
      <p:bldP spid="22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04EDDE-021F-4A8B-ADA1-9787CDAF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572E9-E9B4-4107-AC95-99271BDC6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venerable </a:t>
            </a:r>
            <a:r>
              <a:rPr lang="en-US" dirty="0" err="1"/>
              <a:t>B+Tree</a:t>
            </a:r>
            <a:r>
              <a:rPr lang="en-US" dirty="0"/>
              <a:t> is (almost) always a good choice for your DBMS.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EAF7D3B7-5BF3-6619-9B78-4AE5F06767F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63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515B16-D2E3-4D6F-ABDC-AA5E5F24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2332B-C28E-4CEC-8083-D21E02977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Zhongrui takes over for 2 classes</a:t>
            </a:r>
          </a:p>
          <a:p>
            <a:endParaRPr lang="en-US" dirty="0"/>
          </a:p>
          <a:p>
            <a:r>
              <a:rPr lang="en-US" dirty="0"/>
              <a:t>More algorithms and data structures used inside the DBMS</a:t>
            </a:r>
          </a:p>
          <a:p>
            <a:r>
              <a:rPr lang="en-US" dirty="0"/>
              <a:t>	Hash Tables</a:t>
            </a:r>
          </a:p>
          <a:p>
            <a:r>
              <a:rPr lang="en-US" dirty="0"/>
              <a:t>	Sorting (external sort)</a:t>
            </a:r>
          </a:p>
          <a:p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AB0E9516-71F5-5889-E8D6-2203FD94B13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DA9011-8426-4C76-9A5D-D1F451F2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 vs. Filters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B22B0-6A27-4D95-BE7B-7DE3F6AC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u="sng" dirty="0"/>
              <a:t>index</a:t>
            </a:r>
            <a:r>
              <a:rPr lang="en-US" dirty="0"/>
              <a:t> data structure over a subset of a table's attributes that are organized and/or sorted to provide the </a:t>
            </a:r>
            <a:r>
              <a:rPr lang="en-US" u="sng" dirty="0"/>
              <a:t>location</a:t>
            </a:r>
            <a:r>
              <a:rPr lang="en-US" dirty="0"/>
              <a:t> of specific tuples using those attributes.</a:t>
            </a:r>
          </a:p>
          <a:p>
            <a:pPr lvl="1"/>
            <a:r>
              <a:rPr lang="en-US" dirty="0"/>
              <a:t>Example: B+Tree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u="sng" dirty="0"/>
              <a:t>filter</a:t>
            </a:r>
            <a:r>
              <a:rPr lang="en-US" dirty="0"/>
              <a:t> is a data structure that answers set membership queries; it tells you whether a record (likely) exists for a key but </a:t>
            </a:r>
            <a:r>
              <a:rPr lang="en-US" u="sng" dirty="0"/>
              <a:t>not</a:t>
            </a:r>
            <a:r>
              <a:rPr lang="en-US" dirty="0"/>
              <a:t> where it is located.</a:t>
            </a:r>
          </a:p>
          <a:p>
            <a:pPr lvl="1"/>
            <a:r>
              <a:rPr lang="en-US" dirty="0"/>
              <a:t>Example: Bloom Filter</a:t>
            </a:r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76AA114E-57C1-F656-5726-0516F402731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74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DA9011-8426-4C76-9A5D-D1F451F2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INDEXES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B22B0-6A27-4D95-BE7B-7DE3F6AC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the DBMS's job to figure out the best index(</a:t>
            </a:r>
            <a:r>
              <a:rPr lang="en-US" dirty="0" err="1"/>
              <a:t>es</a:t>
            </a:r>
            <a:r>
              <a:rPr lang="en-US" dirty="0"/>
              <a:t>) to use to execute each query.</a:t>
            </a:r>
          </a:p>
          <a:p>
            <a:endParaRPr lang="en-US" sz="1200" dirty="0"/>
          </a:p>
          <a:p>
            <a:r>
              <a:rPr lang="en-US" dirty="0"/>
              <a:t>There is a trade-off regarding the number of indexes to create per database.</a:t>
            </a:r>
          </a:p>
          <a:p>
            <a:pPr lvl="1"/>
            <a:r>
              <a:rPr lang="en-US" dirty="0"/>
              <a:t>Storage Overhead</a:t>
            </a:r>
          </a:p>
          <a:p>
            <a:pPr lvl="1"/>
            <a:r>
              <a:rPr lang="en-US" dirty="0"/>
              <a:t>Maintenance Overhead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5CAFA920-4FFC-4EE4-DF58-9B2CEE0A0B9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15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13F999-36B8-41D1-BC11-08362493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A6C15-B57C-476C-A928-C41A408DB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vs. Hash Indexes</a:t>
            </a:r>
          </a:p>
          <a:p>
            <a:r>
              <a:rPr lang="en-US" dirty="0"/>
              <a:t>Table Clustering</a:t>
            </a:r>
          </a:p>
        </p:txBody>
      </p:sp>
    </p:spTree>
    <p:extLst>
      <p:ext uri="{BB962C8B-B14F-4D97-AF65-F5344CB8AC3E}">
        <p14:creationId xmlns:p14="http://schemas.microsoft.com/office/powerpoint/2010/main" val="133227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723CEE-80EB-4E4C-A773-2D0615EB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B+TREE PROPERTIES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CA765-5227-4013-A728-EE7C24026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B+Tree is an </a:t>
            </a:r>
            <a:r>
              <a:rPr lang="en-US" b="1" i="1" dirty="0">
                <a:solidFill>
                  <a:schemeClr val="accent1"/>
                </a:solidFill>
              </a:rPr>
              <a:t>m</a:t>
            </a:r>
            <a:r>
              <a:rPr lang="en-US" dirty="0"/>
              <a:t>-way search tree with the following properties: </a:t>
            </a:r>
          </a:p>
          <a:p>
            <a:pPr lvl="1"/>
            <a:r>
              <a:rPr lang="en-US" dirty="0"/>
              <a:t>It is perfectly balanced (i.e., every leaf node is at the same depth in the tree)</a:t>
            </a:r>
          </a:p>
          <a:p>
            <a:pPr lvl="1"/>
            <a:r>
              <a:rPr lang="en-US" dirty="0"/>
              <a:t>Every node other than the root is at least half-full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m/2-1 ≤ #keys ≤ m-1</a:t>
            </a:r>
          </a:p>
          <a:p>
            <a:pPr lvl="1"/>
            <a:r>
              <a:rPr lang="en-US" dirty="0"/>
              <a:t>Every inner node with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k</a:t>
            </a:r>
            <a:r>
              <a:rPr lang="en-US" dirty="0"/>
              <a:t> keys has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k+1</a:t>
            </a:r>
            <a:r>
              <a:rPr lang="en-US" dirty="0"/>
              <a:t> non-null children.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BC6D94AF-EE43-FB54-ACE5-57201774598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9BE067-BF7A-4732-8312-AF3444FB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5587B-EBA5-48F1-AE16-81CBE6D5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B+Tree</a:t>
            </a:r>
            <a:r>
              <a:rPr lang="en-US" dirty="0"/>
              <a:t> Overview</a:t>
            </a:r>
          </a:p>
          <a:p>
            <a:r>
              <a:rPr lang="en-US" dirty="0"/>
              <a:t>Design Choices</a:t>
            </a:r>
          </a:p>
          <a:p>
            <a:r>
              <a:rPr lang="en-US" dirty="0"/>
              <a:t>Optimizations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BF76F97E-B36A-058B-1421-3067988A0B4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28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 descr=" 5">
            <a:extLst>
              <a:ext uri="{FF2B5EF4-FFF2-40B4-BE49-F238E27FC236}">
                <a16:creationId xmlns:a16="http://schemas.microsoft.com/office/drawing/2014/main" id="{3B9EDEFC-191E-9AE6-CEC6-549AAB963D3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D1AB5-42BA-4E8A-BFEE-435884E16A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onsolas" panose="020B0609020204030204" pitchFamily="49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D2E5E6-45DB-44FE-8B72-884A8BA5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B-Tree Family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43E10-34F2-4FDE-9D95-16A37EFAD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specific data structure called a </a:t>
            </a:r>
            <a:r>
              <a:rPr lang="en-US" b="1" u="sng" dirty="0"/>
              <a:t>B-Tree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/>
              <a:t>People also use the term to generally refer to a class of balanced tree data structures:</a:t>
            </a:r>
          </a:p>
          <a:p>
            <a:pPr lvl="1"/>
            <a:r>
              <a:rPr lang="en-US" b="1" dirty="0"/>
              <a:t>B-Tree</a:t>
            </a:r>
            <a:r>
              <a:rPr lang="en-US" dirty="0"/>
              <a:t> (1970)</a:t>
            </a:r>
          </a:p>
          <a:p>
            <a:pPr lvl="1"/>
            <a:r>
              <a:rPr lang="en-US" b="1" dirty="0" err="1"/>
              <a:t>B+Tree</a:t>
            </a:r>
            <a:r>
              <a:rPr lang="en-US" b="1" dirty="0"/>
              <a:t> </a:t>
            </a:r>
            <a:r>
              <a:rPr lang="en-US" dirty="0"/>
              <a:t>(1973)</a:t>
            </a:r>
          </a:p>
          <a:p>
            <a:pPr lvl="1"/>
            <a:r>
              <a:rPr lang="en-US" b="1" dirty="0"/>
              <a:t>B*Tree</a:t>
            </a:r>
            <a:r>
              <a:rPr lang="en-US" dirty="0"/>
              <a:t> (1977?)</a:t>
            </a:r>
          </a:p>
          <a:p>
            <a:pPr lvl="1"/>
            <a:r>
              <a:rPr lang="en-US" b="1" dirty="0"/>
              <a:t>B</a:t>
            </a:r>
            <a:r>
              <a:rPr lang="en-US" b="1" baseline="30000" dirty="0"/>
              <a:t>link</a:t>
            </a:r>
            <a:r>
              <a:rPr lang="en-US" b="1" dirty="0"/>
              <a:t>-Tree</a:t>
            </a:r>
            <a:r>
              <a:rPr lang="en-US" dirty="0"/>
              <a:t> (1981)</a:t>
            </a:r>
          </a:p>
          <a:p>
            <a:pPr lvl="1"/>
            <a:r>
              <a:rPr lang="en-US" b="1" dirty="0"/>
              <a:t>B</a:t>
            </a:r>
            <a:r>
              <a:rPr lang="el-GR" b="1" dirty="0"/>
              <a:t>ε-</a:t>
            </a:r>
            <a:r>
              <a:rPr lang="en-US" b="1" dirty="0"/>
              <a:t>Tree</a:t>
            </a:r>
            <a:r>
              <a:rPr lang="en-US" dirty="0"/>
              <a:t> (2003)</a:t>
            </a:r>
          </a:p>
          <a:p>
            <a:pPr lvl="1"/>
            <a:r>
              <a:rPr lang="en-US" b="1" dirty="0" err="1"/>
              <a:t>Bw</a:t>
            </a:r>
            <a:r>
              <a:rPr lang="en-US" b="1" dirty="0"/>
              <a:t>-Tree</a:t>
            </a:r>
            <a:r>
              <a:rPr lang="en-US" dirty="0"/>
              <a:t> (2013)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3B9CDA-A332-48F1-8AD5-288658392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22" y="3120390"/>
            <a:ext cx="2194560" cy="274320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pPr>
              <a:lnSpc>
                <a:spcPct val="85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1F6C4-56FB-4B65-A20E-1C5238B1A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22" y="2297430"/>
            <a:ext cx="2194560" cy="274320"/>
          </a:xfrm>
          <a:prstGeom prst="rect">
            <a:avLst/>
          </a:prstGeom>
          <a:noFill/>
          <a:ln w="28575" algn="ctr">
            <a:solidFill>
              <a:schemeClr val="accent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pPr>
              <a:lnSpc>
                <a:spcPct val="85000"/>
              </a:lnSpc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aper1981" descr="A screenshot of a cell phon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C6BA54C-FB05-4DE2-94BD-8960F3B1D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1784">
            <a:off x="5935487" y="438151"/>
            <a:ext cx="2971800" cy="4572000"/>
          </a:xfrm>
          <a:prstGeom prst="rect">
            <a:avLst/>
          </a:prstGeom>
          <a:ln>
            <a:solidFill>
              <a:srgbClr val="6464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aper1970">
            <a:hlinkClick r:id="rId5"/>
            <a:extLst>
              <a:ext uri="{FF2B5EF4-FFF2-40B4-BE49-F238E27FC236}">
                <a16:creationId xmlns:a16="http://schemas.microsoft.com/office/drawing/2014/main" id="{BACC869A-2ECE-139A-52C2-65B7F176E23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6007">
            <a:off x="4977866" y="144332"/>
            <a:ext cx="3883870" cy="5120640"/>
          </a:xfrm>
          <a:prstGeom prst="rect">
            <a:avLst/>
          </a:prstGeom>
          <a:ln>
            <a:solidFill>
              <a:srgbClr val="6464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Highlight Box">
            <a:extLst>
              <a:ext uri="{FF2B5EF4-FFF2-40B4-BE49-F238E27FC236}">
                <a16:creationId xmlns:a16="http://schemas.microsoft.com/office/drawing/2014/main" id="{34F6ED20-3C6C-DA4D-91BF-FC7365962E7D}"/>
              </a:ext>
            </a:extLst>
          </p:cNvPr>
          <p:cNvSpPr/>
          <p:nvPr/>
        </p:nvSpPr>
        <p:spPr>
          <a:xfrm rot="166007">
            <a:off x="6403976" y="1951434"/>
            <a:ext cx="822960" cy="169433"/>
          </a:xfrm>
          <a:prstGeom prst="roundRect">
            <a:avLst>
              <a:gd name="adj" fmla="val 467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aper1979">
            <a:hlinkClick r:id="rId7"/>
            <a:extLst>
              <a:ext uri="{FF2B5EF4-FFF2-40B4-BE49-F238E27FC236}">
                <a16:creationId xmlns:a16="http://schemas.microsoft.com/office/drawing/2014/main" id="{0E4D0B8D-A7EB-8E85-F4ED-B4FD990677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0000">
            <a:off x="5425483" y="40220"/>
            <a:ext cx="3489158" cy="5303520"/>
          </a:xfrm>
          <a:prstGeom prst="rect">
            <a:avLst/>
          </a:prstGeom>
          <a:ln>
            <a:solidFill>
              <a:srgbClr val="6464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GitHub Screenshot">
            <a:hlinkClick r:id="rId9"/>
            <a:extLst>
              <a:ext uri="{FF2B5EF4-FFF2-40B4-BE49-F238E27FC236}">
                <a16:creationId xmlns:a16="http://schemas.microsoft.com/office/drawing/2014/main" id="{A2AD5AF3-3D8C-6631-FDF4-CA9F69A2DFE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rot="21480000">
            <a:off x="64953" y="472025"/>
            <a:ext cx="6374991" cy="3833518"/>
          </a:xfrm>
          <a:prstGeom prst="rect">
            <a:avLst/>
          </a:prstGeom>
          <a:ln>
            <a:solidFill>
              <a:srgbClr val="6464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Highlight Box">
            <a:extLst>
              <a:ext uri="{FF2B5EF4-FFF2-40B4-BE49-F238E27FC236}">
                <a16:creationId xmlns:a16="http://schemas.microsoft.com/office/drawing/2014/main" id="{77D6D94C-4669-B2FB-7165-80809C11479D}"/>
              </a:ext>
            </a:extLst>
          </p:cNvPr>
          <p:cNvSpPr/>
          <p:nvPr/>
        </p:nvSpPr>
        <p:spPr>
          <a:xfrm rot="21480000">
            <a:off x="4122075" y="2506627"/>
            <a:ext cx="1097280" cy="169433"/>
          </a:xfrm>
          <a:prstGeom prst="roundRect">
            <a:avLst>
              <a:gd name="adj" fmla="val 4675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8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8" grpId="2" animBg="1"/>
      <p:bldP spid="12" grpId="0" animBg="1"/>
      <p:bldP spid="12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421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-theme" id="{8266886C-00C5-0E41-B657-C3D05B8200D6}" vid="{2B8BD0A5-B052-7545-BBE7-7583420439F3}"/>
    </a:ext>
  </a:extLst>
</a:theme>
</file>

<file path=ppt/theme/theme2.xml><?xml version="1.0" encoding="utf-8"?>
<a:theme xmlns:a="http://schemas.openxmlformats.org/drawingml/2006/main" name="1_F2024 Theme">
  <a:themeElements>
    <a:clrScheme name="CMU-DB F20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123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9D9D9"/>
      </a:accent6>
      <a:hlink>
        <a:srgbClr val="C41230"/>
      </a:hlink>
      <a:folHlink>
        <a:srgbClr val="C412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70554</TotalTime>
  <Words>4091</Words>
  <Application>Microsoft Macintosh PowerPoint</Application>
  <PresentationFormat>On-screen Show (16:9)</PresentationFormat>
  <Paragraphs>1235</Paragraphs>
  <Slides>72</Slides>
  <Notes>72</Notes>
  <HiddenSlides>12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91" baseType="lpstr">
      <vt:lpstr>ＭＳ Ｐゴシック</vt:lpstr>
      <vt:lpstr>Arial</vt:lpstr>
      <vt:lpstr>Arial Black</vt:lpstr>
      <vt:lpstr>Calibri</vt:lpstr>
      <vt:lpstr>Consolas</vt:lpstr>
      <vt:lpstr>Courier New</vt:lpstr>
      <vt:lpstr>CRIMSON TEXT</vt:lpstr>
      <vt:lpstr>CRIMSON TEXT</vt:lpstr>
      <vt:lpstr>DejaVu Sans Mono</vt:lpstr>
      <vt:lpstr>Gentium Book Basic</vt:lpstr>
      <vt:lpstr>Inconsolata</vt:lpstr>
      <vt:lpstr>Lato Black</vt:lpstr>
      <vt:lpstr>Menlo</vt:lpstr>
      <vt:lpstr>Open Sans</vt:lpstr>
      <vt:lpstr>Proxima Nova Regular</vt:lpstr>
      <vt:lpstr>System Font Regular</vt:lpstr>
      <vt:lpstr>Times New Roman</vt:lpstr>
      <vt:lpstr>421-theme</vt:lpstr>
      <vt:lpstr>1_F2024 Theme</vt:lpstr>
      <vt:lpstr>PowerPoint Presentation</vt:lpstr>
      <vt:lpstr>Announcements</vt:lpstr>
      <vt:lpstr>Last Class</vt:lpstr>
      <vt:lpstr>Disk-oriented DBMS</vt:lpstr>
      <vt:lpstr>Moving Up The Stack...</vt:lpstr>
      <vt:lpstr>Searching a Heap File</vt:lpstr>
      <vt:lpstr>Indexes vs. Filters</vt:lpstr>
      <vt:lpstr>Today's Agenda</vt:lpstr>
      <vt:lpstr>B-Tree Family</vt:lpstr>
      <vt:lpstr>B+Tree</vt:lpstr>
      <vt:lpstr>B+Tree Example</vt:lpstr>
      <vt:lpstr>B+Tree Example</vt:lpstr>
      <vt:lpstr>Nodes</vt:lpstr>
      <vt:lpstr>B+tree Leaf Nodes</vt:lpstr>
      <vt:lpstr>Leaf Node Values</vt:lpstr>
      <vt:lpstr>B-Tree Vs. B+Tree</vt:lpstr>
      <vt:lpstr>B+Tree – INSERT</vt:lpstr>
      <vt:lpstr>B+Tree – INSERT Example (1)</vt:lpstr>
      <vt:lpstr>B+TREE – INSERT EXAMPLE (1)</vt:lpstr>
      <vt:lpstr>B+TREE – INSERT EXAMPLE (1)</vt:lpstr>
      <vt:lpstr>B+TREE – INSERT EXAMPLE (1)</vt:lpstr>
      <vt:lpstr>B+TREE – INSERT EXAMPLE (2)</vt:lpstr>
      <vt:lpstr>B+TREE – INSERT EXAMPLE (3)</vt:lpstr>
      <vt:lpstr>B+TREE – INSERT EXAMPLE (3)</vt:lpstr>
      <vt:lpstr>B+TREE – INSERT EXAMPLE (3)</vt:lpstr>
      <vt:lpstr>B+TREE – INSERT EXAMPLE (3)</vt:lpstr>
      <vt:lpstr>B+TREE – INSERT EXAMPLE (3)</vt:lpstr>
      <vt:lpstr>B+TREE – INSERT EXAMPLE (3)</vt:lpstr>
      <vt:lpstr>B+Tree – DELETE</vt:lpstr>
      <vt:lpstr>B+Tree – DELETE Example (1)</vt:lpstr>
      <vt:lpstr>B+Tree – DELETE Example (1)</vt:lpstr>
      <vt:lpstr>B+Tree – DELETE Example (1)</vt:lpstr>
      <vt:lpstr>B+Tree – DELETE Example (2)</vt:lpstr>
      <vt:lpstr>B+Tree – DELETE Example (2)</vt:lpstr>
      <vt:lpstr>B+Tree – DELETE Example (3)</vt:lpstr>
      <vt:lpstr>B+Tree – DELETE Example (3)</vt:lpstr>
      <vt:lpstr>B+Tree – DELETE Example (3)</vt:lpstr>
      <vt:lpstr>Composite Index</vt:lpstr>
      <vt:lpstr>SELECTION CONDITIONS</vt:lpstr>
      <vt:lpstr>Selection Conditions</vt:lpstr>
      <vt:lpstr>B+Tree – Duplicate Keys</vt:lpstr>
      <vt:lpstr>B+Tree – Append Record ID</vt:lpstr>
      <vt:lpstr>B+Tree – Overflow Leaf Nodes</vt:lpstr>
      <vt:lpstr>NON-UNIQUE: DUPLICATE KEYS</vt:lpstr>
      <vt:lpstr>NON-UNIQUE: VALUE LISTS</vt:lpstr>
      <vt:lpstr>Clustered Indexes</vt:lpstr>
      <vt:lpstr>Index Scan Page Sorting</vt:lpstr>
      <vt:lpstr>Clustered Indexes</vt:lpstr>
      <vt:lpstr>B+Tree Design Choices</vt:lpstr>
      <vt:lpstr>Node Size</vt:lpstr>
      <vt:lpstr>Merge Threshold</vt:lpstr>
      <vt:lpstr>Variable-length Keys</vt:lpstr>
      <vt:lpstr>Intra-Node Search</vt:lpstr>
      <vt:lpstr>Optimizations</vt:lpstr>
      <vt:lpstr>Prefix Compression</vt:lpstr>
      <vt:lpstr>KEY MAP / INDIRECTION</vt:lpstr>
      <vt:lpstr>Deduplication</vt:lpstr>
      <vt:lpstr>Suffix Truncation</vt:lpstr>
      <vt:lpstr>Pointer Swizzling</vt:lpstr>
      <vt:lpstr>Bulk Insert</vt:lpstr>
      <vt:lpstr>Observation</vt:lpstr>
      <vt:lpstr>Write-Optimized B+Tree (Bε-Tree)</vt:lpstr>
      <vt:lpstr>PARTIAL INDEXES</vt:lpstr>
      <vt:lpstr>COVERING INDEXES</vt:lpstr>
      <vt:lpstr>INDEX INCLUDE COLUMNS</vt:lpstr>
      <vt:lpstr>FUNCTIONAL/EXPRESSION INDEXES</vt:lpstr>
      <vt:lpstr>IMPLICIT INDEXES</vt:lpstr>
      <vt:lpstr>Conclusion</vt:lpstr>
      <vt:lpstr>Next Week</vt:lpstr>
      <vt:lpstr>TABLE INDEXES</vt:lpstr>
      <vt:lpstr>DEMO</vt:lpstr>
      <vt:lpstr>B+TREE PROPERTIES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15-445/645 Database Systems (Fall 2024) :: Tree Indexes</dc:title>
  <dc:creator>Andy Pavlo</dc:creator>
  <cp:keywords>Databases, Carnegie Mellon University</cp:keywords>
  <cp:lastModifiedBy>Benjamin S. Berg</cp:lastModifiedBy>
  <cp:revision>6148</cp:revision>
  <dcterms:created xsi:type="dcterms:W3CDTF">2015-12-22T16:36:30Z</dcterms:created>
  <dcterms:modified xsi:type="dcterms:W3CDTF">2025-09-24T15:07:36Z</dcterms:modified>
</cp:coreProperties>
</file>