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 id="2147483729" r:id="rId2"/>
  </p:sldMasterIdLst>
  <p:notesMasterIdLst>
    <p:notesMasterId r:id="rId37"/>
  </p:notesMasterIdLst>
  <p:sldIdLst>
    <p:sldId id="1946" r:id="rId3"/>
    <p:sldId id="1002" r:id="rId4"/>
    <p:sldId id="1945" r:id="rId5"/>
    <p:sldId id="1938" r:id="rId6"/>
    <p:sldId id="633" r:id="rId7"/>
    <p:sldId id="1926" r:id="rId8"/>
    <p:sldId id="1004" r:id="rId9"/>
    <p:sldId id="1922" r:id="rId10"/>
    <p:sldId id="544" r:id="rId11"/>
    <p:sldId id="545" r:id="rId12"/>
    <p:sldId id="546" r:id="rId13"/>
    <p:sldId id="547" r:id="rId14"/>
    <p:sldId id="549" r:id="rId15"/>
    <p:sldId id="550" r:id="rId16"/>
    <p:sldId id="1005" r:id="rId17"/>
    <p:sldId id="1943" r:id="rId18"/>
    <p:sldId id="612" r:id="rId19"/>
    <p:sldId id="1927" r:id="rId20"/>
    <p:sldId id="551" r:id="rId21"/>
    <p:sldId id="1947" r:id="rId22"/>
    <p:sldId id="1948" r:id="rId23"/>
    <p:sldId id="701" r:id="rId24"/>
    <p:sldId id="680" r:id="rId25"/>
    <p:sldId id="609" r:id="rId26"/>
    <p:sldId id="682" r:id="rId27"/>
    <p:sldId id="706" r:id="rId28"/>
    <p:sldId id="683" r:id="rId29"/>
    <p:sldId id="704" r:id="rId30"/>
    <p:sldId id="685" r:id="rId31"/>
    <p:sldId id="705" r:id="rId32"/>
    <p:sldId id="697" r:id="rId33"/>
    <p:sldId id="698" r:id="rId34"/>
    <p:sldId id="694" r:id="rId35"/>
    <p:sldId id="634" r:id="rId3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1755B3B8-7F58-478B-A231-0FE90BFAB063}">
          <p14:sldIdLst>
            <p14:sldId id="1946"/>
            <p14:sldId id="1002"/>
            <p14:sldId id="1945"/>
            <p14:sldId id="1938"/>
            <p14:sldId id="633"/>
          </p14:sldIdLst>
        </p14:section>
        <p14:section name="Heap Sort" id="{2E67048B-D836-4995-A270-BF61B95C5CAE}">
          <p14:sldIdLst>
            <p14:sldId id="1926"/>
          </p14:sldIdLst>
        </p14:section>
        <p14:section name="External Merge Sort" id="{7E6A3624-FD3A-4C5F-B67E-F2CD0996426C}">
          <p14:sldIdLst>
            <p14:sldId id="1004"/>
            <p14:sldId id="1922"/>
            <p14:sldId id="544"/>
            <p14:sldId id="545"/>
            <p14:sldId id="546"/>
            <p14:sldId id="547"/>
            <p14:sldId id="549"/>
            <p14:sldId id="550"/>
            <p14:sldId id="1005"/>
            <p14:sldId id="1943"/>
            <p14:sldId id="612"/>
            <p14:sldId id="1927"/>
          </p14:sldIdLst>
        </p14:section>
        <p14:section name="Tree Sorting" id="{B68F2CAE-DD3B-427F-9192-023ED6B775DB}">
          <p14:sldIdLst>
            <p14:sldId id="551"/>
            <p14:sldId id="1947"/>
            <p14:sldId id="1948"/>
          </p14:sldIdLst>
        </p14:section>
        <p14:section name="Aggregations" id="{75CF0DD2-F8C4-4100-BDB6-DE32CFA57E25}">
          <p14:sldIdLst>
            <p14:sldId id="701"/>
            <p14:sldId id="680"/>
            <p14:sldId id="609"/>
            <p14:sldId id="682"/>
            <p14:sldId id="706"/>
            <p14:sldId id="683"/>
            <p14:sldId id="704"/>
            <p14:sldId id="685"/>
            <p14:sldId id="705"/>
            <p14:sldId id="697"/>
            <p14:sldId id="698"/>
          </p14:sldIdLst>
        </p14:section>
        <p14:section name="Conclusion" id="{7C8180CC-C784-5540-B43F-DA27E8258F3D}">
          <p14:sldIdLst>
            <p14:sldId id="694"/>
            <p14:sldId id="63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C6BD8"/>
    <a:srgbClr val="EF3E42"/>
    <a:srgbClr val="000000"/>
    <a:srgbClr val="646464"/>
    <a:srgbClr val="E7E7E7"/>
    <a:srgbClr val="84BCDA"/>
    <a:srgbClr val="DBDECD"/>
    <a:srgbClr val="A8C7C7"/>
    <a:srgbClr val="F86D6D"/>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73" autoAdjust="0"/>
    <p:restoredTop sz="88163" autoAdjust="0"/>
  </p:normalViewPr>
  <p:slideViewPr>
    <p:cSldViewPr>
      <p:cViewPr varScale="1">
        <p:scale>
          <a:sx n="144" d="100"/>
          <a:sy n="144" d="100"/>
        </p:scale>
        <p:origin x="1032" y="184"/>
      </p:cViewPr>
      <p:guideLst>
        <p:guide orient="horz" pos="1620"/>
        <p:guide pos="2880"/>
      </p:guideLst>
    </p:cSldViewPr>
  </p:slideViewPr>
  <p:outlineViewPr>
    <p:cViewPr>
      <p:scale>
        <a:sx n="33" d="100"/>
        <a:sy n="33" d="100"/>
      </p:scale>
      <p:origin x="0" y="-11382"/>
    </p:cViewPr>
  </p:outlineViewPr>
  <p:notesTextViewPr>
    <p:cViewPr>
      <p:scale>
        <a:sx n="3" d="2"/>
        <a:sy n="3" d="2"/>
      </p:scale>
      <p:origin x="0" y="0"/>
    </p:cViewPr>
  </p:notesTextViewPr>
  <p:sorterViewPr>
    <p:cViewPr varScale="1">
      <p:scale>
        <a:sx n="1" d="1"/>
        <a:sy n="1" d="1"/>
      </p:scale>
      <p:origin x="0" y="-4934"/>
    </p:cViewPr>
  </p:sorterViewPr>
  <p:notesViewPr>
    <p:cSldViewPr>
      <p:cViewPr varScale="1">
        <p:scale>
          <a:sx n="88" d="100"/>
          <a:sy n="88" d="100"/>
        </p:scale>
        <p:origin x="397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roxima Nova Regular"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roxima Nova Regular" charset="0"/>
              </a:defRPr>
            </a:lvl1pPr>
          </a:lstStyle>
          <a:p>
            <a:fld id="{94DF30A1-66E6-451E-8A7F-24EDBB733F02}" type="datetimeFigureOut">
              <a:rPr lang="en-US" smtClean="0"/>
              <a:pPr/>
              <a:t>10/1/25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roxima Nova Regular"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roxima Nova Regular" charset="0"/>
              </a:defRPr>
            </a:lvl1pPr>
          </a:lstStyle>
          <a:p>
            <a:fld id="{EEBB2FDE-2E55-4B3D-B7EA-09D0CC108070}" type="slidenum">
              <a:rPr lang="en-US" smtClean="0"/>
              <a:pPr/>
              <a:t>‹#›</a:t>
            </a:fld>
            <a:endParaRPr lang="en-US" dirty="0"/>
          </a:p>
        </p:txBody>
      </p:sp>
    </p:spTree>
    <p:extLst>
      <p:ext uri="{BB962C8B-B14F-4D97-AF65-F5344CB8AC3E}">
        <p14:creationId xmlns:p14="http://schemas.microsoft.com/office/powerpoint/2010/main" val="3335185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Proxima Nova Regular" charset="0"/>
        <a:ea typeface="+mn-ea"/>
        <a:cs typeface="+mn-cs"/>
      </a:defRPr>
    </a:lvl1pPr>
    <a:lvl2pPr marL="457200" algn="l" defTabSz="914400" rtl="0" eaLnBrk="1" latinLnBrk="0" hangingPunct="1">
      <a:defRPr sz="1200" b="0" i="0" kern="1200">
        <a:solidFill>
          <a:schemeClr val="tx1"/>
        </a:solidFill>
        <a:latin typeface="Proxima Nova Regular" charset="0"/>
        <a:ea typeface="+mn-ea"/>
        <a:cs typeface="+mn-cs"/>
      </a:defRPr>
    </a:lvl2pPr>
    <a:lvl3pPr marL="914400" algn="l" defTabSz="914400" rtl="0" eaLnBrk="1" latinLnBrk="0" hangingPunct="1">
      <a:defRPr sz="1200" b="0" i="0" kern="1200">
        <a:solidFill>
          <a:schemeClr val="tx1"/>
        </a:solidFill>
        <a:latin typeface="Proxima Nova Regular" charset="0"/>
        <a:ea typeface="+mn-ea"/>
        <a:cs typeface="+mn-cs"/>
      </a:defRPr>
    </a:lvl3pPr>
    <a:lvl4pPr marL="1371600" algn="l" defTabSz="914400" rtl="0" eaLnBrk="1" latinLnBrk="0" hangingPunct="1">
      <a:defRPr sz="1200" b="0" i="0" kern="1200">
        <a:solidFill>
          <a:schemeClr val="tx1"/>
        </a:solidFill>
        <a:latin typeface="Proxima Nova Regular" charset="0"/>
        <a:ea typeface="+mn-ea"/>
        <a:cs typeface="+mn-cs"/>
      </a:defRPr>
    </a:lvl4pPr>
    <a:lvl5pPr marL="1828800" algn="l" defTabSz="914400" rtl="0" eaLnBrk="1" latinLnBrk="0" hangingPunct="1">
      <a:defRPr sz="1200" b="0" i="0" kern="1200">
        <a:solidFill>
          <a:schemeClr val="tx1"/>
        </a:solidFill>
        <a:latin typeface="Proxima Nova Regular"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963170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pPr/>
              <a:t>10</a:t>
            </a:fld>
            <a:endParaRPr lang="en-US" dirty="0"/>
          </a:p>
        </p:txBody>
      </p:sp>
    </p:spTree>
    <p:extLst>
      <p:ext uri="{BB962C8B-B14F-4D97-AF65-F5344CB8AC3E}">
        <p14:creationId xmlns:p14="http://schemas.microsoft.com/office/powerpoint/2010/main" val="1341172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endParaRPr lang="en-US" sz="1100" u="none" dirty="0">
              <a:latin typeface="Proxima Nova Regular" charset="0"/>
              <a:ea typeface="Proxima Nova Regular" charset="0"/>
            </a:endParaRPr>
          </a:p>
        </p:txBody>
      </p:sp>
      <p:sp>
        <p:nvSpPr>
          <p:cNvPr id="3789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r>
              <a:rPr lang="en-US" sz="1100" u="none" dirty="0">
                <a:latin typeface="Proxima Nova Regular" charset="0"/>
                <a:ea typeface="Proxima Nova Regular" charset="0"/>
              </a:rPr>
              <a:t>15-415/615</a:t>
            </a:r>
          </a:p>
        </p:txBody>
      </p:sp>
      <p:sp>
        <p:nvSpPr>
          <p:cNvPr id="3789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fld id="{15284C22-0D7E-4065-80EE-2FC48BA27DCF}" type="slidenum">
              <a:rPr lang="en-US" sz="1100" u="none">
                <a:latin typeface="Proxima Nova Regular" charset="0"/>
                <a:ea typeface="Proxima Nova Regular" charset="0"/>
              </a:rPr>
              <a:pPr/>
              <a:t>11</a:t>
            </a:fld>
            <a:endParaRPr lang="en-US" sz="1100" u="none" dirty="0">
              <a:latin typeface="Proxima Nova Regular" charset="0"/>
              <a:ea typeface="Proxima Nova Regular" charset="0"/>
            </a:endParaRPr>
          </a:p>
        </p:txBody>
      </p:sp>
      <p:sp>
        <p:nvSpPr>
          <p:cNvPr id="37893" name="Rectangle 2"/>
          <p:cNvSpPr>
            <a:spLocks noChangeArrowheads="1"/>
          </p:cNvSpPr>
          <p:nvPr/>
        </p:nvSpPr>
        <p:spPr bwMode="auto">
          <a:xfrm>
            <a:off x="3840163" y="0"/>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37894" name="Rectangle 3"/>
          <p:cNvSpPr>
            <a:spLocks noChangeArrowheads="1"/>
          </p:cNvSpPr>
          <p:nvPr/>
        </p:nvSpPr>
        <p:spPr bwMode="auto">
          <a:xfrm>
            <a:off x="3840163" y="9005888"/>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53" tIns="0" rIns="19353" bIns="0" anchor="b"/>
          <a:lstStyle/>
          <a:p>
            <a:pPr algn="r" defTabSz="928688"/>
            <a:r>
              <a:rPr lang="en-US" sz="1100" dirty="0">
                <a:latin typeface="Proxima Nova Regular" charset="0"/>
              </a:rPr>
              <a:t>6</a:t>
            </a:r>
          </a:p>
        </p:txBody>
      </p:sp>
      <p:sp>
        <p:nvSpPr>
          <p:cNvPr id="37895" name="Rectangle 4"/>
          <p:cNvSpPr>
            <a:spLocks noChangeArrowheads="1"/>
          </p:cNvSpPr>
          <p:nvPr/>
        </p:nvSpPr>
        <p:spPr bwMode="auto">
          <a:xfrm>
            <a:off x="0" y="9005888"/>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37896" name="Rectangle 5"/>
          <p:cNvSpPr>
            <a:spLocks noChangeArrowheads="1"/>
          </p:cNvSpPr>
          <p:nvPr/>
        </p:nvSpPr>
        <p:spPr bwMode="auto">
          <a:xfrm>
            <a:off x="0" y="0"/>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37897" name="Rectangle 6"/>
          <p:cNvSpPr>
            <a:spLocks noGrp="1" noRot="1" noChangeAspect="1" noChangeArrowheads="1" noTextEdit="1"/>
          </p:cNvSpPr>
          <p:nvPr>
            <p:ph type="sldImg"/>
          </p:nvPr>
        </p:nvSpPr>
        <p:spPr>
          <a:ln cap="flat"/>
        </p:spPr>
      </p:sp>
      <p:sp>
        <p:nvSpPr>
          <p:cNvPr id="37898"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24" tIns="45155" rIns="91924" bIns="45155"/>
          <a:lstStyle/>
          <a:p>
            <a:r>
              <a:rPr lang="en-US" dirty="0"/>
              <a:t>Divide and conquer strategy: Sort sub-files and merge</a:t>
            </a:r>
          </a:p>
          <a:p>
            <a:r>
              <a:rPr lang="en-US" dirty="0">
                <a:latin typeface="Proxima Nova Regular" charset="0"/>
                <a:ea typeface="Proxima Nova Regular" charset="0"/>
              </a:rPr>
              <a:t>Not showing value portion. These are just keys.</a:t>
            </a:r>
          </a:p>
          <a:p>
            <a:endParaRPr lang="en-US" dirty="0">
              <a:latin typeface="Proxima Nova Regular" charset="0"/>
              <a:ea typeface="Proxima Nova Regular" charset="0"/>
            </a:endParaRPr>
          </a:p>
          <a:p>
            <a:pPr marL="228600" indent="-228600">
              <a:buAutoNum type="arabicPeriod"/>
            </a:pPr>
            <a:r>
              <a:rPr lang="en-US" dirty="0">
                <a:latin typeface="Proxima Nova Regular" charset="0"/>
                <a:ea typeface="Proxima Nova Regular" charset="0"/>
              </a:rPr>
              <a:t>First pass – bring each page into memory, sort the page by itself, write it back out.</a:t>
            </a:r>
          </a:p>
          <a:p>
            <a:pPr marL="228600" indent="-228600">
              <a:buAutoNum type="arabicPeriod"/>
            </a:pPr>
            <a:r>
              <a:rPr lang="en-US" dirty="0">
                <a:latin typeface="Proxima Nova Regular" charset="0"/>
                <a:ea typeface="Proxima Nova Regular" charset="0"/>
              </a:rPr>
              <a:t>Next pass, generate runs are twice the size of previous pass</a:t>
            </a:r>
          </a:p>
          <a:p>
            <a:pPr marL="228600" indent="-228600">
              <a:buAutoNum type="arabicPeriod"/>
            </a:pPr>
            <a:endParaRPr lang="en-US" dirty="0">
              <a:latin typeface="Proxima Nova Regular" charset="0"/>
              <a:ea typeface="Proxima Nova Regular" charset="0"/>
            </a:endParaRPr>
          </a:p>
          <a:p>
            <a:pPr marL="0" indent="0">
              <a:buNone/>
            </a:pPr>
            <a:r>
              <a:rPr lang="en-US" dirty="0">
                <a:latin typeface="Proxima Nova Regular" charset="0"/>
                <a:ea typeface="Proxima Nova Regular" charset="0"/>
              </a:rPr>
              <a:t>1+ceil(log2 N)</a:t>
            </a:r>
          </a:p>
          <a:p>
            <a:pPr marL="171450" indent="-171450">
              <a:buFont typeface="Arial" panose="020B0604020202020204" pitchFamily="34" charset="0"/>
              <a:buChar char="•"/>
            </a:pPr>
            <a:r>
              <a:rPr lang="en-US" dirty="0">
                <a:latin typeface="Proxima Nova Regular" charset="0"/>
                <a:ea typeface="Proxima Nova Regular" charset="0"/>
              </a:rPr>
              <a:t>1 is first pass where sort every page by itself.</a:t>
            </a:r>
          </a:p>
          <a:p>
            <a:pPr marL="171450" indent="-171450">
              <a:buFont typeface="Arial" panose="020B0604020202020204" pitchFamily="34" charset="0"/>
              <a:buChar char="•"/>
            </a:pPr>
            <a:r>
              <a:rPr lang="en-US" dirty="0">
                <a:latin typeface="Proxima Nova Regular" charset="0"/>
                <a:ea typeface="Proxima Nova Regular" charset="0"/>
              </a:rPr>
              <a:t>Then log2 N for the exponentially larger run sies.</a:t>
            </a:r>
          </a:p>
        </p:txBody>
      </p:sp>
    </p:spTree>
    <p:extLst>
      <p:ext uri="{BB962C8B-B14F-4D97-AF65-F5344CB8AC3E}">
        <p14:creationId xmlns:p14="http://schemas.microsoft.com/office/powerpoint/2010/main" val="4798221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1442865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endParaRPr lang="en-US" sz="1100" u="none" dirty="0">
              <a:latin typeface="Proxima Nova Regular" charset="0"/>
              <a:ea typeface="Proxima Nova Regular" charset="0"/>
            </a:endParaRPr>
          </a:p>
        </p:txBody>
      </p:sp>
      <p:sp>
        <p:nvSpPr>
          <p:cNvPr id="430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r>
              <a:rPr lang="en-US" sz="1100" u="none" dirty="0">
                <a:latin typeface="Proxima Nova Regular" charset="0"/>
                <a:ea typeface="Proxima Nova Regular" charset="0"/>
              </a:rPr>
              <a:t>15-415/615</a:t>
            </a:r>
          </a:p>
        </p:txBody>
      </p:sp>
      <p:sp>
        <p:nvSpPr>
          <p:cNvPr id="4301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fld id="{3B4E58A1-EA32-4A8F-BB47-734A66DC9939}" type="slidenum">
              <a:rPr lang="en-US" sz="1100" u="none">
                <a:latin typeface="Proxima Nova Regular" charset="0"/>
                <a:ea typeface="Proxima Nova Regular" charset="0"/>
              </a:rPr>
              <a:pPr/>
              <a:t>13</a:t>
            </a:fld>
            <a:endParaRPr lang="en-US" sz="1100" u="none" dirty="0">
              <a:latin typeface="Proxima Nova Regular" charset="0"/>
              <a:ea typeface="Proxima Nova Regular" charset="0"/>
            </a:endParaRPr>
          </a:p>
        </p:txBody>
      </p:sp>
      <p:sp>
        <p:nvSpPr>
          <p:cNvPr id="43013" name="Rectangle 2"/>
          <p:cNvSpPr>
            <a:spLocks noChangeArrowheads="1"/>
          </p:cNvSpPr>
          <p:nvPr/>
        </p:nvSpPr>
        <p:spPr bwMode="auto">
          <a:xfrm>
            <a:off x="3840163" y="0"/>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4" name="Rectangle 3"/>
          <p:cNvSpPr>
            <a:spLocks noChangeArrowheads="1"/>
          </p:cNvSpPr>
          <p:nvPr/>
        </p:nvSpPr>
        <p:spPr bwMode="auto">
          <a:xfrm>
            <a:off x="3840163" y="9005888"/>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53" tIns="0" rIns="19353" bIns="0" anchor="b"/>
          <a:lstStyle/>
          <a:p>
            <a:pPr algn="r" defTabSz="928688"/>
            <a:r>
              <a:rPr lang="en-US" sz="1100" dirty="0">
                <a:latin typeface="Proxima Nova Regular" charset="0"/>
              </a:rPr>
              <a:t>7</a:t>
            </a:r>
          </a:p>
        </p:txBody>
      </p:sp>
      <p:sp>
        <p:nvSpPr>
          <p:cNvPr id="43015" name="Rectangle 4"/>
          <p:cNvSpPr>
            <a:spLocks noChangeArrowheads="1"/>
          </p:cNvSpPr>
          <p:nvPr/>
        </p:nvSpPr>
        <p:spPr bwMode="auto">
          <a:xfrm>
            <a:off x="0" y="9005888"/>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6" name="Rectangle 5"/>
          <p:cNvSpPr>
            <a:spLocks noChangeArrowheads="1"/>
          </p:cNvSpPr>
          <p:nvPr/>
        </p:nvSpPr>
        <p:spPr bwMode="auto">
          <a:xfrm>
            <a:off x="0" y="0"/>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7" name="Rectangle 6"/>
          <p:cNvSpPr>
            <a:spLocks noGrp="1" noRot="1" noChangeAspect="1" noChangeArrowheads="1" noTextEdit="1"/>
          </p:cNvSpPr>
          <p:nvPr>
            <p:ph type="sldImg"/>
          </p:nvPr>
        </p:nvSpPr>
        <p:spPr>
          <a:ln cap="flat"/>
        </p:spPr>
      </p:sp>
      <p:sp>
        <p:nvSpPr>
          <p:cNvPr id="43018"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24" tIns="45155" rIns="91924" bIns="45155"/>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next generalize the algorithm to make use of extra buffer space.</a:t>
            </a:r>
          </a:p>
          <a:p>
            <a:endParaRPr lang="en-US" dirty="0">
              <a:latin typeface="Proxima Nova Regular" charset="0"/>
              <a:ea typeface="Proxima Nova Regular" charset="0"/>
            </a:endParaRPr>
          </a:p>
          <a:p>
            <a:r>
              <a:rPr lang="en-US" dirty="0">
                <a:latin typeface="Proxima Nova Regular" charset="0"/>
                <a:ea typeface="Proxima Nova Regular" charset="0"/>
              </a:rPr>
              <a:t>The minus one is our output buffer. Having multiple output buffers doesn't really help us here.</a:t>
            </a:r>
          </a:p>
        </p:txBody>
      </p:sp>
    </p:spTree>
    <p:extLst>
      <p:ext uri="{BB962C8B-B14F-4D97-AF65-F5344CB8AC3E}">
        <p14:creationId xmlns:p14="http://schemas.microsoft.com/office/powerpoint/2010/main" val="917501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endParaRPr lang="en-US" sz="1100" u="none" dirty="0">
              <a:latin typeface="Proxima Nova Regular" charset="0"/>
              <a:ea typeface="Proxima Nova Regular" charset="0"/>
            </a:endParaRPr>
          </a:p>
        </p:txBody>
      </p:sp>
      <p:sp>
        <p:nvSpPr>
          <p:cNvPr id="532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r>
              <a:rPr lang="en-US" sz="1100" u="none" dirty="0">
                <a:latin typeface="Proxima Nova Regular" charset="0"/>
                <a:ea typeface="Proxima Nova Regular" charset="0"/>
              </a:rPr>
              <a:t>15-415/615</a:t>
            </a:r>
          </a:p>
        </p:txBody>
      </p:sp>
      <p:sp>
        <p:nvSpPr>
          <p:cNvPr id="5325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fld id="{07C0F7EC-7E8C-4BE6-9472-65123FB1BB56}" type="slidenum">
              <a:rPr lang="en-US" sz="1100" u="none">
                <a:latin typeface="Proxima Nova Regular" charset="0"/>
                <a:ea typeface="Proxima Nova Regular" charset="0"/>
              </a:rPr>
              <a:pPr/>
              <a:t>14</a:t>
            </a:fld>
            <a:endParaRPr lang="en-US" sz="1100" u="none" dirty="0">
              <a:latin typeface="Proxima Nova Regular" charset="0"/>
              <a:ea typeface="Proxima Nova Regular" charset="0"/>
            </a:endParaRPr>
          </a:p>
        </p:txBody>
      </p:sp>
      <p:sp>
        <p:nvSpPr>
          <p:cNvPr id="53253" name="Rectangle 2"/>
          <p:cNvSpPr>
            <a:spLocks noChangeArrowheads="1"/>
          </p:cNvSpPr>
          <p:nvPr/>
        </p:nvSpPr>
        <p:spPr bwMode="auto">
          <a:xfrm>
            <a:off x="3840163" y="0"/>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53254" name="Rectangle 3"/>
          <p:cNvSpPr>
            <a:spLocks noChangeArrowheads="1"/>
          </p:cNvSpPr>
          <p:nvPr/>
        </p:nvSpPr>
        <p:spPr bwMode="auto">
          <a:xfrm>
            <a:off x="3840163" y="9005888"/>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53" tIns="0" rIns="19353" bIns="0" anchor="b"/>
          <a:lstStyle/>
          <a:p>
            <a:pPr algn="r" defTabSz="928688"/>
            <a:r>
              <a:rPr lang="en-US" sz="1100" dirty="0">
                <a:latin typeface="Proxima Nova Regular" charset="0"/>
              </a:rPr>
              <a:t>8</a:t>
            </a:r>
          </a:p>
        </p:txBody>
      </p:sp>
      <p:sp>
        <p:nvSpPr>
          <p:cNvPr id="53255" name="Rectangle 4"/>
          <p:cNvSpPr>
            <a:spLocks noChangeArrowheads="1"/>
          </p:cNvSpPr>
          <p:nvPr/>
        </p:nvSpPr>
        <p:spPr bwMode="auto">
          <a:xfrm>
            <a:off x="0" y="9005888"/>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53256" name="Rectangle 5"/>
          <p:cNvSpPr>
            <a:spLocks noChangeArrowheads="1"/>
          </p:cNvSpPr>
          <p:nvPr/>
        </p:nvSpPr>
        <p:spPr bwMode="auto">
          <a:xfrm>
            <a:off x="0" y="0"/>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53257" name="Rectangle 6"/>
          <p:cNvSpPr>
            <a:spLocks noGrp="1" noRot="1" noChangeAspect="1" noChangeArrowheads="1" noTextEdit="1"/>
          </p:cNvSpPr>
          <p:nvPr>
            <p:ph type="sldImg"/>
          </p:nvPr>
        </p:nvSpPr>
        <p:spPr>
          <a:ln cap="flat"/>
        </p:spPr>
      </p:sp>
      <p:sp>
        <p:nvSpPr>
          <p:cNvPr id="53258"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24" tIns="45155" rIns="91924" bIns="45155"/>
          <a:lstStyle/>
          <a:p>
            <a:r>
              <a:rPr lang="en-US" dirty="0">
                <a:latin typeface="Proxima Nova Regular" charset="0"/>
                <a:ea typeface="Proxima Nova Regular" charset="0"/>
              </a:rPr>
              <a:t>Assume that the sorts are done in place in the first pass. Not how it works if you are scanning directly from tables.</a:t>
            </a:r>
          </a:p>
          <a:p>
            <a:endParaRPr lang="en-US" dirty="0">
              <a:latin typeface="Proxima Nova Regular" charset="0"/>
              <a:ea typeface="Proxima Nova Regular" charset="0"/>
            </a:endParaRPr>
          </a:p>
          <a:p>
            <a:r>
              <a:rPr lang="en-US" dirty="0">
                <a:latin typeface="Proxima Nova Regular" charset="0"/>
                <a:ea typeface="Proxima Nova Regular" charset="0"/>
              </a:rPr>
              <a:t>This is the general algo. The exact details will vary per system. There are some optimizations that you can do if know something the distribution of values. Like skipping runs if you know the min value of the run.</a:t>
            </a:r>
          </a:p>
        </p:txBody>
      </p:sp>
    </p:spTree>
    <p:extLst>
      <p:ext uri="{BB962C8B-B14F-4D97-AF65-F5344CB8AC3E}">
        <p14:creationId xmlns:p14="http://schemas.microsoft.com/office/powerpoint/2010/main" val="17003932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15</a:t>
            </a:fld>
            <a:endParaRPr lang="en-US" dirty="0"/>
          </a:p>
        </p:txBody>
      </p:sp>
    </p:spTree>
    <p:extLst>
      <p:ext uri="{BB962C8B-B14F-4D97-AF65-F5344CB8AC3E}">
        <p14:creationId xmlns:p14="http://schemas.microsoft.com/office/powerpoint/2010/main" val="35875712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16</a:t>
            </a:fld>
            <a:endParaRPr lang="en-US" dirty="0"/>
          </a:p>
        </p:txBody>
      </p:sp>
    </p:spTree>
    <p:extLst>
      <p:ext uri="{BB962C8B-B14F-4D97-AF65-F5344CB8AC3E}">
        <p14:creationId xmlns:p14="http://schemas.microsoft.com/office/powerpoint/2010/main" val="1465105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endParaRPr lang="en-US" sz="1100" u="none" dirty="0">
              <a:latin typeface="Proxima Nova Regular" charset="0"/>
              <a:ea typeface="Proxima Nova Regular" charset="0"/>
            </a:endParaRPr>
          </a:p>
        </p:txBody>
      </p:sp>
      <p:sp>
        <p:nvSpPr>
          <p:cNvPr id="430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r>
              <a:rPr lang="en-US" sz="1100" u="none" dirty="0">
                <a:latin typeface="Proxima Nova Regular" charset="0"/>
                <a:ea typeface="Proxima Nova Regular" charset="0"/>
              </a:rPr>
              <a:t>15-415/615</a:t>
            </a:r>
          </a:p>
        </p:txBody>
      </p:sp>
      <p:sp>
        <p:nvSpPr>
          <p:cNvPr id="4301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fld id="{3B4E58A1-EA32-4A8F-BB47-734A66DC9939}" type="slidenum">
              <a:rPr lang="en-US" sz="1100" u="none">
                <a:latin typeface="Proxima Nova Regular" charset="0"/>
                <a:ea typeface="Proxima Nova Regular" charset="0"/>
              </a:rPr>
              <a:pPr/>
              <a:t>17</a:t>
            </a:fld>
            <a:endParaRPr lang="en-US" sz="1100" u="none" dirty="0">
              <a:latin typeface="Proxima Nova Regular" charset="0"/>
              <a:ea typeface="Proxima Nova Regular" charset="0"/>
            </a:endParaRPr>
          </a:p>
        </p:txBody>
      </p:sp>
      <p:sp>
        <p:nvSpPr>
          <p:cNvPr id="43013" name="Rectangle 2"/>
          <p:cNvSpPr>
            <a:spLocks noChangeArrowheads="1"/>
          </p:cNvSpPr>
          <p:nvPr/>
        </p:nvSpPr>
        <p:spPr bwMode="auto">
          <a:xfrm>
            <a:off x="3840163" y="0"/>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4" name="Rectangle 3"/>
          <p:cNvSpPr>
            <a:spLocks noChangeArrowheads="1"/>
          </p:cNvSpPr>
          <p:nvPr/>
        </p:nvSpPr>
        <p:spPr bwMode="auto">
          <a:xfrm>
            <a:off x="3840163" y="9005888"/>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53" tIns="0" rIns="19353" bIns="0" anchor="b"/>
          <a:lstStyle/>
          <a:p>
            <a:pPr algn="r" defTabSz="928688"/>
            <a:r>
              <a:rPr lang="en-US" sz="1100" dirty="0">
                <a:latin typeface="Proxima Nova Regular" charset="0"/>
              </a:rPr>
              <a:t>7</a:t>
            </a:r>
          </a:p>
        </p:txBody>
      </p:sp>
      <p:sp>
        <p:nvSpPr>
          <p:cNvPr id="43015" name="Rectangle 4"/>
          <p:cNvSpPr>
            <a:spLocks noChangeArrowheads="1"/>
          </p:cNvSpPr>
          <p:nvPr/>
        </p:nvSpPr>
        <p:spPr bwMode="auto">
          <a:xfrm>
            <a:off x="0" y="9005888"/>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6" name="Rectangle 5"/>
          <p:cNvSpPr>
            <a:spLocks noChangeArrowheads="1"/>
          </p:cNvSpPr>
          <p:nvPr/>
        </p:nvSpPr>
        <p:spPr bwMode="auto">
          <a:xfrm>
            <a:off x="0" y="0"/>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43017" name="Rectangle 6"/>
          <p:cNvSpPr>
            <a:spLocks noGrp="1" noRot="1" noChangeAspect="1" noChangeArrowheads="1" noTextEdit="1"/>
          </p:cNvSpPr>
          <p:nvPr>
            <p:ph type="sldImg"/>
          </p:nvPr>
        </p:nvSpPr>
        <p:spPr>
          <a:ln cap="flat"/>
        </p:spPr>
      </p:sp>
      <p:sp>
        <p:nvSpPr>
          <p:cNvPr id="43018"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24" tIns="45155" rIns="91924" bIns="45155"/>
          <a:lstStyle/>
          <a:p>
            <a:r>
              <a:rPr lang="en-US" dirty="0">
                <a:latin typeface="Proxima Nova Regular" charset="0"/>
                <a:ea typeface="Proxima Nova Regular" charset="0"/>
              </a:rPr>
              <a:t>+Additional optimizations:</a:t>
            </a:r>
          </a:p>
          <a:p>
            <a:pPr marL="228600" indent="-228600">
              <a:buAutoNum type="arabicParenBoth"/>
            </a:pPr>
            <a:r>
              <a:rPr lang="en-US" dirty="0">
                <a:latin typeface="Proxima Nova Regular" charset="0"/>
                <a:ea typeface="Proxima Nova Regular" charset="0"/>
              </a:rPr>
              <a:t>You know your data is already partially sorted</a:t>
            </a:r>
          </a:p>
          <a:p>
            <a:pPr marL="228600" indent="-228600">
              <a:buAutoNum type="arabicParenBoth"/>
            </a:pPr>
            <a:r>
              <a:rPr lang="en-US" dirty="0">
                <a:latin typeface="Proxima Nova Regular" charset="0"/>
                <a:ea typeface="Proxima Nova Regular" charset="0"/>
              </a:rPr>
              <a:t>You know that the max value in a run is already smaller than the min value of the other run you are merging with</a:t>
            </a:r>
          </a:p>
          <a:p>
            <a:pPr marL="228600" indent="-228600">
              <a:buAutoNum type="arabicParenBoth"/>
            </a:pPr>
            <a:r>
              <a:rPr lang="en-US" dirty="0">
                <a:latin typeface="Proxima Nova Regular" charset="0"/>
                <a:ea typeface="Proxima Nova Regular" charset="0"/>
              </a:rPr>
              <a:t>Many others…</a:t>
            </a:r>
          </a:p>
        </p:txBody>
      </p:sp>
    </p:spTree>
    <p:extLst>
      <p:ext uri="{BB962C8B-B14F-4D97-AF65-F5344CB8AC3E}">
        <p14:creationId xmlns:p14="http://schemas.microsoft.com/office/powerpoint/2010/main" val="39737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7902461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endParaRPr lang="en-US" sz="1100" u="none" dirty="0">
              <a:latin typeface="Proxima Nova Regular" charset="0"/>
              <a:ea typeface="Proxima Nova Regular" charset="0"/>
            </a:endParaRPr>
          </a:p>
        </p:txBody>
      </p:sp>
      <p:sp>
        <p:nvSpPr>
          <p:cNvPr id="921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r>
              <a:rPr lang="en-US" sz="1100" u="none" dirty="0">
                <a:latin typeface="Proxima Nova Regular" charset="0"/>
                <a:ea typeface="Proxima Nova Regular" charset="0"/>
              </a:rPr>
              <a:t>15-415/615</a:t>
            </a:r>
          </a:p>
        </p:txBody>
      </p:sp>
      <p:sp>
        <p:nvSpPr>
          <p:cNvPr id="9216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sz="2800" u="sng">
                <a:solidFill>
                  <a:schemeClr val="tx1"/>
                </a:solidFill>
                <a:latin typeface="Times New Roman" charset="0"/>
                <a:ea typeface="ＭＳ Ｐゴシック" charset="-128"/>
              </a:defRPr>
            </a:lvl1pPr>
            <a:lvl2pPr marL="37931725" indent="-37474525" defTabSz="928688">
              <a:defRPr sz="2800" u="sng">
                <a:solidFill>
                  <a:schemeClr val="tx1"/>
                </a:solidFill>
                <a:latin typeface="Times New Roman" charset="0"/>
                <a:ea typeface="ＭＳ Ｐゴシック" charset="-128"/>
              </a:defRPr>
            </a:lvl2pPr>
            <a:lvl3pPr>
              <a:defRPr sz="2800" u="sng">
                <a:solidFill>
                  <a:schemeClr val="tx1"/>
                </a:solidFill>
                <a:latin typeface="Times New Roman" charset="0"/>
                <a:ea typeface="ＭＳ Ｐゴシック" charset="-128"/>
              </a:defRPr>
            </a:lvl3pPr>
            <a:lvl4pPr>
              <a:defRPr sz="2800" u="sng">
                <a:solidFill>
                  <a:schemeClr val="tx1"/>
                </a:solidFill>
                <a:latin typeface="Times New Roman" charset="0"/>
                <a:ea typeface="ＭＳ Ｐゴシック" charset="-128"/>
              </a:defRPr>
            </a:lvl4pPr>
            <a:lvl5pPr>
              <a:defRPr sz="2800" u="sng">
                <a:solidFill>
                  <a:schemeClr val="tx1"/>
                </a:solidFill>
                <a:latin typeface="Times New Roman" charset="0"/>
                <a:ea typeface="ＭＳ Ｐゴシック" charset="-128"/>
              </a:defRPr>
            </a:lvl5pPr>
            <a:lvl6pPr marL="457200" eaLnBrk="0" fontAlgn="base" hangingPunct="0">
              <a:spcBef>
                <a:spcPct val="0"/>
              </a:spcBef>
              <a:spcAft>
                <a:spcPct val="0"/>
              </a:spcAft>
              <a:defRPr sz="2800" u="sng">
                <a:solidFill>
                  <a:schemeClr val="tx1"/>
                </a:solidFill>
                <a:latin typeface="Times New Roman" charset="0"/>
                <a:ea typeface="ＭＳ Ｐゴシック" charset="-128"/>
              </a:defRPr>
            </a:lvl6pPr>
            <a:lvl7pPr marL="914400" eaLnBrk="0" fontAlgn="base" hangingPunct="0">
              <a:spcBef>
                <a:spcPct val="0"/>
              </a:spcBef>
              <a:spcAft>
                <a:spcPct val="0"/>
              </a:spcAft>
              <a:defRPr sz="2800" u="sng">
                <a:solidFill>
                  <a:schemeClr val="tx1"/>
                </a:solidFill>
                <a:latin typeface="Times New Roman" charset="0"/>
                <a:ea typeface="ＭＳ Ｐゴシック" charset="-128"/>
              </a:defRPr>
            </a:lvl7pPr>
            <a:lvl8pPr marL="1371600" eaLnBrk="0" fontAlgn="base" hangingPunct="0">
              <a:spcBef>
                <a:spcPct val="0"/>
              </a:spcBef>
              <a:spcAft>
                <a:spcPct val="0"/>
              </a:spcAft>
              <a:defRPr sz="2800" u="sng">
                <a:solidFill>
                  <a:schemeClr val="tx1"/>
                </a:solidFill>
                <a:latin typeface="Times New Roman" charset="0"/>
                <a:ea typeface="ＭＳ Ｐゴシック" charset="-128"/>
              </a:defRPr>
            </a:lvl8pPr>
            <a:lvl9pPr marL="1828800" eaLnBrk="0" fontAlgn="base" hangingPunct="0">
              <a:spcBef>
                <a:spcPct val="0"/>
              </a:spcBef>
              <a:spcAft>
                <a:spcPct val="0"/>
              </a:spcAft>
              <a:defRPr sz="2800" u="sng">
                <a:solidFill>
                  <a:schemeClr val="tx1"/>
                </a:solidFill>
                <a:latin typeface="Times New Roman" charset="0"/>
                <a:ea typeface="ＭＳ Ｐゴシック" charset="-128"/>
              </a:defRPr>
            </a:lvl9pPr>
          </a:lstStyle>
          <a:p>
            <a:fld id="{DEEF6BB9-98DB-4F98-B000-CA533532D73D}" type="slidenum">
              <a:rPr lang="en-US" sz="1100" u="none">
                <a:latin typeface="Proxima Nova Regular" charset="0"/>
                <a:ea typeface="Proxima Nova Regular" charset="0"/>
              </a:rPr>
              <a:pPr/>
              <a:t>19</a:t>
            </a:fld>
            <a:endParaRPr lang="en-US" sz="1100" u="none" dirty="0">
              <a:latin typeface="Proxima Nova Regular" charset="0"/>
              <a:ea typeface="Proxima Nova Regular" charset="0"/>
            </a:endParaRPr>
          </a:p>
        </p:txBody>
      </p:sp>
      <p:sp>
        <p:nvSpPr>
          <p:cNvPr id="92165" name="Rectangle 2"/>
          <p:cNvSpPr>
            <a:spLocks noChangeArrowheads="1"/>
          </p:cNvSpPr>
          <p:nvPr/>
        </p:nvSpPr>
        <p:spPr bwMode="auto">
          <a:xfrm>
            <a:off x="3840163" y="0"/>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92166" name="Rectangle 3"/>
          <p:cNvSpPr>
            <a:spLocks noChangeArrowheads="1"/>
          </p:cNvSpPr>
          <p:nvPr/>
        </p:nvSpPr>
        <p:spPr bwMode="auto">
          <a:xfrm>
            <a:off x="3840163" y="9005888"/>
            <a:ext cx="293846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353" tIns="0" rIns="19353" bIns="0" anchor="b"/>
          <a:lstStyle/>
          <a:p>
            <a:pPr algn="r" defTabSz="928688"/>
            <a:r>
              <a:rPr lang="en-US" sz="1100" dirty="0">
                <a:latin typeface="Proxima Nova Regular" charset="0"/>
              </a:rPr>
              <a:t>15</a:t>
            </a:r>
          </a:p>
        </p:txBody>
      </p:sp>
      <p:sp>
        <p:nvSpPr>
          <p:cNvPr id="92167" name="Rectangle 4"/>
          <p:cNvSpPr>
            <a:spLocks noChangeArrowheads="1"/>
          </p:cNvSpPr>
          <p:nvPr/>
        </p:nvSpPr>
        <p:spPr bwMode="auto">
          <a:xfrm>
            <a:off x="0" y="9005888"/>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92168" name="Rectangle 5"/>
          <p:cNvSpPr>
            <a:spLocks noChangeArrowheads="1"/>
          </p:cNvSpPr>
          <p:nvPr/>
        </p:nvSpPr>
        <p:spPr bwMode="auto">
          <a:xfrm>
            <a:off x="0" y="0"/>
            <a:ext cx="293846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7874" tIns="43937" rIns="87874" bIns="43937" anchor="ctr"/>
          <a:lstStyle/>
          <a:p>
            <a:endParaRPr lang="en-US" dirty="0">
              <a:latin typeface="Proxima Nova Regular" charset="0"/>
            </a:endParaRPr>
          </a:p>
        </p:txBody>
      </p:sp>
      <p:sp>
        <p:nvSpPr>
          <p:cNvPr id="92169" name="Rectangle 6"/>
          <p:cNvSpPr>
            <a:spLocks noGrp="1" noRot="1" noChangeAspect="1" noChangeArrowheads="1" noTextEdit="1"/>
          </p:cNvSpPr>
          <p:nvPr>
            <p:ph type="sldImg"/>
          </p:nvPr>
        </p:nvSpPr>
        <p:spPr>
          <a:ln cap="flat"/>
        </p:spPr>
      </p:sp>
      <p:sp>
        <p:nvSpPr>
          <p:cNvPr id="92170" name="Rectangle 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24" tIns="45155" rIns="91924" bIns="45155"/>
          <a:lstStyle/>
          <a:p>
            <a:endParaRPr lang="en-US" dirty="0">
              <a:latin typeface="Proxima Nova Regular" charset="0"/>
              <a:ea typeface="Proxima Nova Regular" charset="0"/>
            </a:endParaRPr>
          </a:p>
        </p:txBody>
      </p:sp>
    </p:spTree>
    <p:extLst>
      <p:ext uri="{BB962C8B-B14F-4D97-AF65-F5344CB8AC3E}">
        <p14:creationId xmlns:p14="http://schemas.microsoft.com/office/powerpoint/2010/main" val="1809099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a:t>
            </a:fld>
            <a:endParaRPr lang="en-US" dirty="0"/>
          </a:p>
        </p:txBody>
      </p:sp>
    </p:spTree>
    <p:extLst>
      <p:ext uri="{BB962C8B-B14F-4D97-AF65-F5344CB8AC3E}">
        <p14:creationId xmlns:p14="http://schemas.microsoft.com/office/powerpoint/2010/main" val="661538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39742944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11276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t>22</a:t>
            </a:fld>
            <a:endParaRPr lang="en-US" dirty="0"/>
          </a:p>
        </p:txBody>
      </p:sp>
    </p:spTree>
    <p:extLst>
      <p:ext uri="{BB962C8B-B14F-4D97-AF65-F5344CB8AC3E}">
        <p14:creationId xmlns:p14="http://schemas.microsoft.com/office/powerpoint/2010/main" val="2640854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23</a:t>
            </a:fld>
            <a:endParaRPr lang="en-US" dirty="0"/>
          </a:p>
        </p:txBody>
      </p:sp>
    </p:spTree>
    <p:extLst>
      <p:ext uri="{BB962C8B-B14F-4D97-AF65-F5344CB8AC3E}">
        <p14:creationId xmlns:p14="http://schemas.microsoft.com/office/powerpoint/2010/main" val="22308219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1660548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25</a:t>
            </a:fld>
            <a:endParaRPr lang="en-US" dirty="0"/>
          </a:p>
        </p:txBody>
      </p:sp>
    </p:spTree>
    <p:extLst>
      <p:ext uri="{BB962C8B-B14F-4D97-AF65-F5344CB8AC3E}">
        <p14:creationId xmlns:p14="http://schemas.microsoft.com/office/powerpoint/2010/main" val="3682158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pPr/>
              <a:t>26</a:t>
            </a:fld>
            <a:endParaRPr lang="en-US" dirty="0"/>
          </a:p>
        </p:txBody>
      </p:sp>
    </p:spTree>
    <p:extLst>
      <p:ext uri="{BB962C8B-B14F-4D97-AF65-F5344CB8AC3E}">
        <p14:creationId xmlns:p14="http://schemas.microsoft.com/office/powerpoint/2010/main" val="30899770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27</a:t>
            </a:fld>
            <a:endParaRPr lang="en-US" dirty="0"/>
          </a:p>
        </p:txBody>
      </p:sp>
    </p:spTree>
    <p:extLst>
      <p:ext uri="{BB962C8B-B14F-4D97-AF65-F5344CB8AC3E}">
        <p14:creationId xmlns:p14="http://schemas.microsoft.com/office/powerpoint/2010/main" val="16355524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28</a:t>
            </a:fld>
            <a:endParaRPr lang="en-US" dirty="0"/>
          </a:p>
        </p:txBody>
      </p:sp>
    </p:spTree>
    <p:extLst>
      <p:ext uri="{BB962C8B-B14F-4D97-AF65-F5344CB8AC3E}">
        <p14:creationId xmlns:p14="http://schemas.microsoft.com/office/powerpoint/2010/main" val="25613915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29</a:t>
            </a:fld>
            <a:endParaRPr lang="en-US" dirty="0"/>
          </a:p>
        </p:txBody>
      </p:sp>
    </p:spTree>
    <p:extLst>
      <p:ext uri="{BB962C8B-B14F-4D97-AF65-F5344CB8AC3E}">
        <p14:creationId xmlns:p14="http://schemas.microsoft.com/office/powerpoint/2010/main" val="3276932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pPr/>
              <a:t>3</a:t>
            </a:fld>
            <a:endParaRPr lang="en-US" dirty="0"/>
          </a:p>
        </p:txBody>
      </p:sp>
    </p:spTree>
    <p:extLst>
      <p:ext uri="{BB962C8B-B14F-4D97-AF65-F5344CB8AC3E}">
        <p14:creationId xmlns:p14="http://schemas.microsoft.com/office/powerpoint/2010/main" val="18580890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30</a:t>
            </a:fld>
            <a:endParaRPr lang="en-US" dirty="0"/>
          </a:p>
        </p:txBody>
      </p:sp>
    </p:spTree>
    <p:extLst>
      <p:ext uri="{BB962C8B-B14F-4D97-AF65-F5344CB8AC3E}">
        <p14:creationId xmlns:p14="http://schemas.microsoft.com/office/powerpoint/2010/main" val="27145810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B2FDE-2E55-4B3D-B7EA-09D0CC108070}" type="slidenum">
              <a:rPr lang="en-US" smtClean="0"/>
              <a:pPr/>
              <a:t>31</a:t>
            </a:fld>
            <a:endParaRPr lang="en-US" dirty="0"/>
          </a:p>
        </p:txBody>
      </p:sp>
    </p:spTree>
    <p:extLst>
      <p:ext uri="{BB962C8B-B14F-4D97-AF65-F5344CB8AC3E}">
        <p14:creationId xmlns:p14="http://schemas.microsoft.com/office/powerpoint/2010/main" val="1153289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41839006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39644937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4045038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pPr/>
              <a:t>4</a:t>
            </a:fld>
            <a:endParaRPr lang="en-US" dirty="0"/>
          </a:p>
        </p:txBody>
      </p:sp>
    </p:spTree>
    <p:extLst>
      <p:ext uri="{BB962C8B-B14F-4D97-AF65-F5344CB8AC3E}">
        <p14:creationId xmlns:p14="http://schemas.microsoft.com/office/powerpoint/2010/main" val="2113712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t>5</a:t>
            </a:fld>
            <a:endParaRPr lang="en-US" dirty="0"/>
          </a:p>
        </p:txBody>
      </p:sp>
    </p:spTree>
    <p:extLst>
      <p:ext uri="{BB962C8B-B14F-4D97-AF65-F5344CB8AC3E}">
        <p14:creationId xmlns:p14="http://schemas.microsoft.com/office/powerpoint/2010/main" val="756390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1382200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4062092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3881122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EBB2FDE-2E55-4B3D-B7EA-09D0CC108070}" type="slidenum">
              <a:rPr lang="en-US" smtClean="0"/>
              <a:pPr/>
              <a:t>9</a:t>
            </a:fld>
            <a:endParaRPr lang="en-US" dirty="0"/>
          </a:p>
        </p:txBody>
      </p:sp>
    </p:spTree>
    <p:extLst>
      <p:ext uri="{BB962C8B-B14F-4D97-AF65-F5344CB8AC3E}">
        <p14:creationId xmlns:p14="http://schemas.microsoft.com/office/powerpoint/2010/main" val="6250569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b.cs.cmu.edu/" TargetMode="External"/><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bg1"/>
        </a:solidFill>
        <a:effectLst/>
      </p:bgPr>
    </p:bg>
    <p:spTree>
      <p:nvGrpSpPr>
        <p:cNvPr id="1" name=""/>
        <p:cNvGrpSpPr/>
        <p:nvPr/>
      </p:nvGrpSpPr>
      <p:grpSpPr>
        <a:xfrm>
          <a:off x="0" y="0"/>
          <a:ext cx="0" cy="0"/>
          <a:chOff x="0" y="0"/>
          <a:chExt cx="0" cy="0"/>
        </a:xfrm>
      </p:grpSpPr>
      <p:grpSp>
        <p:nvGrpSpPr>
          <p:cNvPr id="3" name="CMU LOGO" hidden="1">
            <a:extLst>
              <a:ext uri="{FF2B5EF4-FFF2-40B4-BE49-F238E27FC236}">
                <a16:creationId xmlns:a16="http://schemas.microsoft.com/office/drawing/2014/main" id="{A6279927-EE9F-8A29-2CCB-28AAACD5E8C1}"/>
              </a:ext>
            </a:extLst>
          </p:cNvPr>
          <p:cNvGrpSpPr/>
          <p:nvPr/>
        </p:nvGrpSpPr>
        <p:grpSpPr>
          <a:xfrm>
            <a:off x="325636" y="471153"/>
            <a:ext cx="914400" cy="548640"/>
            <a:chOff x="325636" y="760714"/>
            <a:chExt cx="914400" cy="548640"/>
          </a:xfrm>
        </p:grpSpPr>
        <p:sp>
          <p:nvSpPr>
            <p:cNvPr id="23" name="Rectangle: Rounded Corners 22">
              <a:extLst>
                <a:ext uri="{FF2B5EF4-FFF2-40B4-BE49-F238E27FC236}">
                  <a16:creationId xmlns:a16="http://schemas.microsoft.com/office/drawing/2014/main" id="{AEBE596A-5B25-6A4A-3895-76D6B8649774}"/>
                </a:ext>
              </a:extLst>
            </p:cNvPr>
            <p:cNvSpPr/>
            <p:nvPr/>
          </p:nvSpPr>
          <p:spPr>
            <a:xfrm>
              <a:off x="325636" y="760714"/>
              <a:ext cx="914400" cy="548640"/>
            </a:xfrm>
            <a:prstGeom prst="roundRect">
              <a:avLst>
                <a:gd name="adj" fmla="val 1910"/>
              </a:avLst>
            </a:prstGeom>
            <a:solidFill>
              <a:srgbClr val="C3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dirty="0"/>
            </a:p>
          </p:txBody>
        </p:sp>
        <p:pic>
          <p:nvPicPr>
            <p:cNvPr id="34" name="Graphic 33">
              <a:hlinkClick r:id="rId2"/>
              <a:extLst>
                <a:ext uri="{FF2B5EF4-FFF2-40B4-BE49-F238E27FC236}">
                  <a16:creationId xmlns:a16="http://schemas.microsoft.com/office/drawing/2014/main" id="{42BCC96F-C450-CF5C-629F-09937B0D1D5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417076" y="797240"/>
              <a:ext cx="731520" cy="475588"/>
            </a:xfrm>
            <a:prstGeom prst="rect">
              <a:avLst/>
            </a:prstGeom>
          </p:spPr>
        </p:pic>
      </p:grpSp>
      <p:pic>
        <p:nvPicPr>
          <p:cNvPr id="12" name="Graphic 11">
            <a:extLst>
              <a:ext uri="{FF2B5EF4-FFF2-40B4-BE49-F238E27FC236}">
                <a16:creationId xmlns:a16="http://schemas.microsoft.com/office/drawing/2014/main" id="{2852B086-E288-CBD2-C5C5-DFEC76D968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43922" y="240601"/>
            <a:ext cx="3291840" cy="291552"/>
          </a:xfrm>
          <a:prstGeom prst="rect">
            <a:avLst/>
          </a:prstGeom>
        </p:spPr>
      </p:pic>
      <p:sp>
        <p:nvSpPr>
          <p:cNvPr id="4" name="Title 1">
            <a:extLst>
              <a:ext uri="{FF2B5EF4-FFF2-40B4-BE49-F238E27FC236}">
                <a16:creationId xmlns:a16="http://schemas.microsoft.com/office/drawing/2014/main" id="{B3D0993A-BF60-CE79-0F1C-786FEAAE2891}"/>
              </a:ext>
            </a:extLst>
          </p:cNvPr>
          <p:cNvSpPr txBox="1">
            <a:spLocks/>
          </p:cNvSpPr>
          <p:nvPr/>
        </p:nvSpPr>
        <p:spPr>
          <a:xfrm>
            <a:off x="0" y="1790327"/>
            <a:ext cx="9144000" cy="1470025"/>
          </a:xfrm>
          <a:prstGeom prst="rect">
            <a:avLst/>
          </a:prstGeom>
          <a:solidFill>
            <a:srgbClr val="4B9CD3"/>
          </a:solidFill>
        </p:spPr>
        <p:txBody>
          <a:bodyPr/>
          <a:lstStyle>
            <a:lvl1pPr algn="ctr" defTabSz="914400" rtl="0" eaLnBrk="1" latinLnBrk="0" hangingPunct="1">
              <a:spcBef>
                <a:spcPct val="0"/>
              </a:spcBef>
              <a:buNone/>
              <a:defRPr sz="4400" kern="1200">
                <a:solidFill>
                  <a:schemeClr val="bg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lang="en-US" sz="2400" b="0" dirty="0">
              <a:solidFill>
                <a:schemeClr val="bg1"/>
              </a:solidFill>
              <a:effectLst/>
              <a:latin typeface="+mj-lt"/>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0" dirty="0">
                <a:solidFill>
                  <a:schemeClr val="bg1"/>
                </a:solidFill>
                <a:effectLst/>
                <a:latin typeface="+mj-lt"/>
              </a:rPr>
              <a:t>COMP 421: Files &amp; Databases</a:t>
            </a:r>
            <a:endParaRPr lang="en-US" sz="4400" dirty="0">
              <a:solidFill>
                <a:schemeClr val="bg1"/>
              </a:solidFill>
              <a:effectLst/>
              <a:latin typeface="+mj-lt"/>
            </a:endParaRPr>
          </a:p>
        </p:txBody>
      </p:sp>
      <p:sp>
        <p:nvSpPr>
          <p:cNvPr id="13" name="Text Placeholder 12">
            <a:extLst>
              <a:ext uri="{FF2B5EF4-FFF2-40B4-BE49-F238E27FC236}">
                <a16:creationId xmlns:a16="http://schemas.microsoft.com/office/drawing/2014/main" id="{EACDE41B-5E08-2993-AFF2-8F1706E56124}"/>
              </a:ext>
            </a:extLst>
          </p:cNvPr>
          <p:cNvSpPr>
            <a:spLocks noGrp="1"/>
          </p:cNvSpPr>
          <p:nvPr>
            <p:ph type="body" sz="quarter" idx="10" hasCustomPrompt="1"/>
          </p:nvPr>
        </p:nvSpPr>
        <p:spPr>
          <a:xfrm>
            <a:off x="1676400" y="3260725"/>
            <a:ext cx="6019800" cy="1063625"/>
          </a:xfrm>
          <a:prstGeom prst="rect">
            <a:avLst/>
          </a:prstGeom>
        </p:spPr>
        <p:txBody>
          <a:bodyPr/>
          <a:lstStyle>
            <a:lvl1pPr marL="0" indent="0" algn="ctr">
              <a:buNone/>
              <a:defRPr>
                <a:solidFill>
                  <a:schemeClr val="bg1">
                    <a:lumMod val="65000"/>
                  </a:schemeClr>
                </a:solidFill>
              </a:defRPr>
            </a:lvl1pPr>
          </a:lstStyle>
          <a:p>
            <a:pPr lvl="0"/>
            <a:r>
              <a:rPr lang="en-US" dirty="0"/>
              <a:t>Lecture Name!</a:t>
            </a:r>
          </a:p>
        </p:txBody>
      </p:sp>
    </p:spTree>
    <p:extLst>
      <p:ext uri="{BB962C8B-B14F-4D97-AF65-F5344CB8AC3E}">
        <p14:creationId xmlns:p14="http://schemas.microsoft.com/office/powerpoint/2010/main" val="278627051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id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a:xfrm>
            <a:off x="457200" y="971550"/>
            <a:ext cx="4754880" cy="3657600"/>
          </a:xfrm>
          <a:prstGeom prst="rect">
            <a:avLst/>
          </a:prstGeom>
        </p:spPr>
        <p:txBody>
          <a:bodyPr/>
          <a:lstStyle>
            <a:lvl1pPr>
              <a:lnSpc>
                <a:spcPct val="90000"/>
              </a:lnSpc>
              <a:defRPr sz="2400"/>
            </a:lvl1pPr>
            <a:lvl2pPr>
              <a:lnSpc>
                <a:spcPct val="90000"/>
              </a:lnSpc>
              <a:defRPr sz="2000"/>
            </a:lvl2pPr>
            <a:lvl3pPr>
              <a:lnSpc>
                <a:spcPct val="90000"/>
              </a:lnSpc>
              <a:defRPr sz="1400"/>
            </a:lvl3pPr>
            <a:lvl4pPr>
              <a:lnSpc>
                <a:spcPct val="90000"/>
              </a:lnSpc>
              <a:defRPr sz="1200"/>
            </a:lvl4pPr>
            <a:lvl5pPr>
              <a:lnSpc>
                <a:spcPct val="90000"/>
              </a:lnSpc>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a:extLst>
              <a:ext uri="{FF2B5EF4-FFF2-40B4-BE49-F238E27FC236}">
                <a16:creationId xmlns:a16="http://schemas.microsoft.com/office/drawing/2014/main" id="{14A738A1-3F8B-F678-C69C-FFB31A0D00D6}"/>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260783218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ight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p:nvPr>
        </p:nvSpPr>
        <p:spPr>
          <a:xfrm>
            <a:off x="4373880" y="971550"/>
            <a:ext cx="4389120" cy="3657600"/>
          </a:xfrm>
        </p:spPr>
        <p:txBody>
          <a:bodyPr/>
          <a:lstStyle>
            <a:lvl1pPr>
              <a:lnSpc>
                <a:spcPct val="90000"/>
              </a:lnSpc>
              <a:defRPr sz="2400"/>
            </a:lvl1pPr>
            <a:lvl2pPr>
              <a:lnSpc>
                <a:spcPct val="90000"/>
              </a:lnSpc>
              <a:defRPr sz="2000"/>
            </a:lvl2pPr>
            <a:lvl3pPr>
              <a:lnSpc>
                <a:spcPct val="90000"/>
              </a:lnSpc>
              <a:defRPr sz="1400"/>
            </a:lvl3pPr>
            <a:lvl4pPr>
              <a:lnSpc>
                <a:spcPct val="90000"/>
              </a:lnSpc>
              <a:defRPr sz="1200"/>
            </a:lvl4pPr>
            <a:lvl5pPr>
              <a:lnSpc>
                <a:spcPct val="90000"/>
              </a:lnSpc>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a:extLst>
              <a:ext uri="{FF2B5EF4-FFF2-40B4-BE49-F238E27FC236}">
                <a16:creationId xmlns:a16="http://schemas.microsoft.com/office/drawing/2014/main" id="{DA6CF122-5223-8FC2-39AE-F66176D11958}"/>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161670916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14" name="Slide Number Placeholder 5">
            <a:extLst>
              <a:ext uri="{FF2B5EF4-FFF2-40B4-BE49-F238E27FC236}">
                <a16:creationId xmlns:a16="http://schemas.microsoft.com/office/drawing/2014/main" id="{AA415270-53F7-23E6-805D-9160C949F8D9}"/>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408270889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2707E67-347D-98D8-549D-5A3070895572}"/>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351420569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C68C0F3-3232-CB1F-B9FF-BCF574141746}"/>
              </a:ext>
            </a:extLst>
          </p:cNvPr>
          <p:cNvSpPr>
            <a:spLocks noGrp="1"/>
          </p:cNvSpPr>
          <p:nvPr>
            <p:ph sz="quarter" idx="11"/>
          </p:nvPr>
        </p:nvSpPr>
        <p:spPr>
          <a:xfrm>
            <a:off x="628650" y="971550"/>
            <a:ext cx="7886700" cy="3810000"/>
          </a:xfrm>
          <a:prstGeom prst="rect">
            <a:avLst/>
          </a:prstGeom>
        </p:spPr>
        <p:txBody>
          <a:bodyPr>
            <a:normAutofit/>
          </a:bodyPr>
          <a:lstStyle>
            <a:lvl1pPr>
              <a:lnSpc>
                <a:spcPct val="110000"/>
              </a:lnSpc>
              <a:spcBef>
                <a:spcPts val="300"/>
              </a:spcBef>
              <a:spcAft>
                <a:spcPts val="300"/>
              </a:spcAft>
              <a:defRPr sz="2800">
                <a:solidFill>
                  <a:schemeClr val="tx1">
                    <a:lumMod val="65000"/>
                    <a:lumOff val="35000"/>
                  </a:schemeClr>
                </a:solidFill>
                <a:latin typeface="CRIMSON TEXT" panose="02000503000000000000" pitchFamily="2" charset="77"/>
              </a:defRPr>
            </a:lvl1pPr>
            <a:lvl2pPr marL="0" indent="0">
              <a:lnSpc>
                <a:spcPct val="110000"/>
              </a:lnSpc>
              <a:spcBef>
                <a:spcPts val="300"/>
              </a:spcBef>
              <a:spcAft>
                <a:spcPts val="300"/>
              </a:spcAft>
              <a:buSzPct val="90000"/>
              <a:buFont typeface="System Font Regular"/>
              <a:buNone/>
              <a:defRPr sz="2400">
                <a:solidFill>
                  <a:schemeClr val="tx1">
                    <a:lumMod val="65000"/>
                    <a:lumOff val="35000"/>
                  </a:schemeClr>
                </a:solidFill>
                <a:latin typeface="CRIMSON TEXT" panose="02000503000000000000" pitchFamily="2" charset="77"/>
              </a:defRPr>
            </a:lvl2pPr>
            <a:lvl3pPr marL="914400" indent="0">
              <a:lnSpc>
                <a:spcPct val="110000"/>
              </a:lnSpc>
              <a:spcBef>
                <a:spcPts val="300"/>
              </a:spcBef>
              <a:spcAft>
                <a:spcPts val="300"/>
              </a:spcAft>
              <a:buSzPct val="90000"/>
              <a:buFont typeface="System Font Regular"/>
              <a:buNone/>
              <a:defRPr sz="2400">
                <a:solidFill>
                  <a:schemeClr val="tx1">
                    <a:lumMod val="65000"/>
                    <a:lumOff val="35000"/>
                  </a:schemeClr>
                </a:solidFill>
                <a:latin typeface="CRIMSON TEXT" panose="02000503000000000000" pitchFamily="2" charset="77"/>
              </a:defRPr>
            </a:lvl3pPr>
            <a:lvl4pPr marL="1371600" indent="0">
              <a:lnSpc>
                <a:spcPct val="110000"/>
              </a:lnSpc>
              <a:spcBef>
                <a:spcPts val="300"/>
              </a:spcBef>
              <a:spcAft>
                <a:spcPts val="300"/>
              </a:spcAft>
              <a:buSzPct val="90000"/>
              <a:buFont typeface="System Font Regular"/>
              <a:buNone/>
              <a:defRPr sz="2000">
                <a:solidFill>
                  <a:schemeClr val="tx1">
                    <a:lumMod val="65000"/>
                    <a:lumOff val="35000"/>
                  </a:schemeClr>
                </a:solidFill>
                <a:latin typeface="CRIMSON TEXT" panose="02000503000000000000" pitchFamily="2" charset="77"/>
              </a:defRPr>
            </a:lvl4pPr>
            <a:lvl5pPr marL="1828800" indent="0">
              <a:lnSpc>
                <a:spcPct val="110000"/>
              </a:lnSpc>
              <a:spcBef>
                <a:spcPts val="300"/>
              </a:spcBef>
              <a:spcAft>
                <a:spcPts val="300"/>
              </a:spcAft>
              <a:buSzPct val="90000"/>
              <a:buFont typeface="System Font Regular"/>
              <a:buNone/>
              <a:defRPr sz="2000">
                <a:solidFill>
                  <a:schemeClr val="tx1">
                    <a:lumMod val="65000"/>
                    <a:lumOff val="35000"/>
                  </a:schemeClr>
                </a:solidFill>
                <a:latin typeface="CRIMSON TEXT" panose="02000503000000000000" pitchFamily="2"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Placeholder 1">
            <a:extLst>
              <a:ext uri="{FF2B5EF4-FFF2-40B4-BE49-F238E27FC236}">
                <a16:creationId xmlns:a16="http://schemas.microsoft.com/office/drawing/2014/main" id="{D26A410E-1393-BE00-D124-9AC4FEA35CB4}"/>
              </a:ext>
            </a:extLst>
          </p:cNvPr>
          <p:cNvSpPr>
            <a:spLocks noGrp="1"/>
          </p:cNvSpPr>
          <p:nvPr>
            <p:ph type="title"/>
          </p:nvPr>
        </p:nvSpPr>
        <p:spPr>
          <a:xfrm>
            <a:off x="628650" y="274639"/>
            <a:ext cx="7886700" cy="59848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Slide Number Placeholder 5">
            <a:extLst>
              <a:ext uri="{FF2B5EF4-FFF2-40B4-BE49-F238E27FC236}">
                <a16:creationId xmlns:a16="http://schemas.microsoft.com/office/drawing/2014/main" id="{39E75BC5-5E05-9EB9-A2CF-34ADD0499D7B}"/>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3280409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9050"/>
            <a:ext cx="9144000" cy="689371"/>
          </a:xfrm>
        </p:spPr>
        <p:txBody>
          <a:bodyPr lIns="0" rIns="0"/>
          <a:lstStyle/>
          <a:p>
            <a:r>
              <a:rPr lang="en-US" dirty="0"/>
              <a:t>Click To Edit Master Title Style</a:t>
            </a:r>
          </a:p>
        </p:txBody>
      </p:sp>
      <p:sp>
        <p:nvSpPr>
          <p:cNvPr id="3" name="Content Placeholder 2"/>
          <p:cNvSpPr>
            <a:spLocks noGrp="1"/>
          </p:cNvSpPr>
          <p:nvPr>
            <p:ph idx="1"/>
          </p:nvPr>
        </p:nvSpPr>
        <p:spPr>
          <a:xfrm>
            <a:off x="1371600" y="971550"/>
            <a:ext cx="6400800" cy="3657600"/>
          </a:xfrm>
          <a:prstGeom prst="rect">
            <a:avLst/>
          </a:prstGeom>
        </p:spPr>
        <p:txBody>
          <a:bodyPr/>
          <a:lstStyle>
            <a:lvl1pPr>
              <a:lnSpc>
                <a:spcPct val="90000"/>
              </a:lnSpc>
              <a:defRPr sz="2400"/>
            </a:lvl1pPr>
            <a:lvl2pPr>
              <a:lnSpc>
                <a:spcPct val="90000"/>
              </a:lnSpc>
              <a:defRPr sz="2000"/>
            </a:lvl2pPr>
            <a:lvl3pPr>
              <a:lnSpc>
                <a:spcPct val="90000"/>
              </a:lnSpc>
              <a:defRPr sz="1400"/>
            </a:lvl3pPr>
            <a:lvl4pPr>
              <a:lnSpc>
                <a:spcPct val="90000"/>
              </a:lnSpc>
              <a:defRPr sz="1200"/>
            </a:lvl4pPr>
            <a:lvl5pPr>
              <a:lnSpc>
                <a:spcPct val="90000"/>
              </a:lnSpc>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0625DEA1-F8C4-6E87-1A5B-8EC9E0A200B8}"/>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353900851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2" descr="Why Choose Unc For A Graduate Degree In Computer Science - Unc Chapel Hill (1287x369), Png Download">
            <a:extLst>
              <a:ext uri="{FF2B5EF4-FFF2-40B4-BE49-F238E27FC236}">
                <a16:creationId xmlns:a16="http://schemas.microsoft.com/office/drawing/2014/main" id="{88E8CE7D-D053-708D-6190-70AECFF14D9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200" y="4768313"/>
            <a:ext cx="1066800" cy="305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1849821"/>
      </p:ext>
    </p:extLst>
  </p:cSld>
  <p:clrMap bg1="lt1" tx1="dk1" bg2="lt2" tx2="dk2" accent1="accent1" accent2="accent2" accent3="accent3" accent4="accent4" accent5="accent5" accent6="accent6" hlink="hlink" folHlink="folHlink"/>
  <p:sldLayoutIdLst>
    <p:sldLayoutId id="2147483737" r:id="rId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9050"/>
            <a:ext cx="9144000" cy="689371"/>
          </a:xfrm>
          <a:prstGeom prst="rect">
            <a:avLst/>
          </a:prstGeom>
          <a:solidFill>
            <a:srgbClr val="4C9DD2"/>
          </a:solidFill>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371600" y="971550"/>
            <a:ext cx="6400800" cy="3657600"/>
          </a:xfrm>
          <a:prstGeom prst="rect">
            <a:avLst/>
          </a:prstGeom>
        </p:spPr>
        <p:txBody>
          <a:bodyPr vert="horz" lIns="91440" tIns="45720" rIns="91440" bIns="45720" rtlCol="0">
            <a:noAutofit/>
          </a:bodyPr>
          <a:lstStyle/>
          <a:p>
            <a:pPr lvl="0">
              <a:lnSpc>
                <a:spcPct val="90000"/>
              </a:lnSpc>
            </a:pPr>
            <a:r>
              <a:rPr lang="en-US" dirty="0"/>
              <a:t>Click to edit Master text styles</a:t>
            </a:r>
          </a:p>
          <a:p>
            <a:pPr lvl="1">
              <a:lnSpc>
                <a:spcPct val="90000"/>
              </a:lnSpc>
            </a:pPr>
            <a:r>
              <a:rPr lang="en-US" dirty="0"/>
              <a:t>Second level</a:t>
            </a:r>
          </a:p>
        </p:txBody>
      </p:sp>
      <p:pic>
        <p:nvPicPr>
          <p:cNvPr id="7" name="Picture 2" descr="Why Choose Unc For A Graduate Degree In Computer Science - Unc Chapel Hill (1287x369), Png Download">
            <a:extLst>
              <a:ext uri="{FF2B5EF4-FFF2-40B4-BE49-F238E27FC236}">
                <a16:creationId xmlns:a16="http://schemas.microsoft.com/office/drawing/2014/main" id="{90BB534A-2FFF-458A-936D-5FA907B1744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 y="4768313"/>
            <a:ext cx="1066800" cy="305871"/>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5">
            <a:extLst>
              <a:ext uri="{FF2B5EF4-FFF2-40B4-BE49-F238E27FC236}">
                <a16:creationId xmlns:a16="http://schemas.microsoft.com/office/drawing/2014/main" id="{F184061F-78F2-C458-0FBD-F39CC26BA257}"/>
              </a:ext>
            </a:extLst>
          </p:cNvPr>
          <p:cNvSpPr>
            <a:spLocks noGrp="1"/>
          </p:cNvSpPr>
          <p:nvPr>
            <p:ph type="sldNum" sz="quarter" idx="4"/>
          </p:nvPr>
        </p:nvSpPr>
        <p:spPr>
          <a:xfrm>
            <a:off x="8757644" y="30955"/>
            <a:ext cx="386355" cy="254795"/>
          </a:xfrm>
          <a:prstGeom prst="rect">
            <a:avLst/>
          </a:prstGeom>
          <a:solidFill>
            <a:schemeClr val="bg1">
              <a:lumMod val="50000"/>
            </a:schemeClr>
          </a:solidFill>
        </p:spPr>
        <p:txBody>
          <a:bodyPr/>
          <a:lstStyle>
            <a:lvl1pPr algn="r">
              <a:defRPr sz="1200" b="0">
                <a:solidFill>
                  <a:schemeClr val="bg1"/>
                </a:solidFill>
                <a:latin typeface="Consolas" panose="020B0609020204030204" pitchFamily="49" charset="0"/>
                <a:cs typeface="Consolas" panose="020B0609020204030204" pitchFamily="49" charset="0"/>
              </a:defRPr>
            </a:lvl1pPr>
          </a:lstStyle>
          <a:p>
            <a:fld id="{97DD1AB5-42BA-4E8A-BFEE-435884E16AAB}" type="slidenum">
              <a:rPr lang="en-US" smtClean="0"/>
              <a:pPr/>
              <a:t>‹#›</a:t>
            </a:fld>
            <a:endParaRPr lang="en-US" dirty="0"/>
          </a:p>
        </p:txBody>
      </p:sp>
    </p:spTree>
    <p:extLst>
      <p:ext uri="{BB962C8B-B14F-4D97-AF65-F5344CB8AC3E}">
        <p14:creationId xmlns:p14="http://schemas.microsoft.com/office/powerpoint/2010/main" val="3240969169"/>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Lst>
  <p:transition>
    <p:fade/>
  </p:transition>
  <p:hf hdr="0" ftr="0" dt="0"/>
  <p:txStyles>
    <p:titleStyle>
      <a:lvl1pPr algn="ctr" defTabSz="914400" rtl="0" eaLnBrk="1" latinLnBrk="0" hangingPunct="1">
        <a:spcBef>
          <a:spcPct val="0"/>
        </a:spcBef>
        <a:buNone/>
        <a:defRPr sz="3200" b="1" kern="1200" spc="0">
          <a:solidFill>
            <a:schemeClr val="bg1"/>
          </a:solidFill>
          <a:latin typeface="+mj-lt"/>
          <a:ea typeface="Open Sans" pitchFamily="34" charset="0"/>
          <a:cs typeface="Open Sans" pitchFamily="34" charset="0"/>
        </a:defRPr>
      </a:lvl1pPr>
    </p:titleStyle>
    <p:bodyStyle>
      <a:lvl1pPr marL="0" indent="0" algn="l" defTabSz="914400" rtl="0" eaLnBrk="1" latinLnBrk="0" hangingPunct="1">
        <a:spcBef>
          <a:spcPts val="600"/>
        </a:spcBef>
        <a:spcAft>
          <a:spcPts val="0"/>
        </a:spcAft>
        <a:buFont typeface="Arial" pitchFamily="34" charset="0"/>
        <a:buNone/>
        <a:defRPr lang="en-US" sz="2400" kern="1200" dirty="0" smtClean="0">
          <a:solidFill>
            <a:schemeClr val="tx1">
              <a:lumMod val="65000"/>
              <a:lumOff val="35000"/>
            </a:schemeClr>
          </a:solidFill>
          <a:latin typeface="+mn-lt"/>
          <a:ea typeface="+mn-ea"/>
          <a:cs typeface="+mn-cs"/>
        </a:defRPr>
      </a:lvl1pPr>
      <a:lvl2pPr marL="342900" indent="-342900" algn="l" defTabSz="914400" rtl="0" eaLnBrk="1" latinLnBrk="0" hangingPunct="1">
        <a:spcBef>
          <a:spcPts val="0"/>
        </a:spcBef>
        <a:buFont typeface="Times New Roman" pitchFamily="18" charset="0"/>
        <a:buChar char="→"/>
        <a:defRPr lang="en-US" sz="2000" kern="1200" dirty="0" smtClean="0">
          <a:solidFill>
            <a:schemeClr val="tx1">
              <a:lumMod val="65000"/>
              <a:lumOff val="3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2400" kern="1200">
          <a:solidFill>
            <a:schemeClr val="tx1">
              <a:lumMod val="65000"/>
              <a:lumOff val="35000"/>
            </a:schemeClr>
          </a:solidFill>
          <a:latin typeface="Gentium Book Basic" pitchFamily="2" charset="0"/>
          <a:ea typeface="+mn-ea"/>
          <a:cs typeface="+mn-cs"/>
        </a:defRPr>
      </a:lvl3pPr>
      <a:lvl4pPr marL="1371600" indent="0" algn="l" defTabSz="914400" rtl="0" eaLnBrk="1" latinLnBrk="0" hangingPunct="1">
        <a:spcBef>
          <a:spcPct val="20000"/>
        </a:spcBef>
        <a:buFont typeface="Arial" pitchFamily="34" charset="0"/>
        <a:buNone/>
        <a:defRPr sz="2000" kern="1200">
          <a:solidFill>
            <a:schemeClr val="tx1">
              <a:lumMod val="65000"/>
              <a:lumOff val="35000"/>
            </a:schemeClr>
          </a:solidFill>
          <a:latin typeface="Gentium Book Basic" pitchFamily="2" charset="0"/>
          <a:ea typeface="+mn-ea"/>
          <a:cs typeface="+mn-cs"/>
        </a:defRPr>
      </a:lvl4pPr>
      <a:lvl5pPr marL="1828800" indent="0" algn="l" defTabSz="914400" rtl="0" eaLnBrk="1" latinLnBrk="0" hangingPunct="1">
        <a:spcBef>
          <a:spcPct val="20000"/>
        </a:spcBef>
        <a:buFont typeface="Arial" pitchFamily="34" charset="0"/>
        <a:buNone/>
        <a:defRPr sz="2000" kern="1200">
          <a:solidFill>
            <a:schemeClr val="tx1">
              <a:lumMod val="65000"/>
              <a:lumOff val="35000"/>
            </a:schemeClr>
          </a:solidFill>
          <a:latin typeface="Gentium Book Basic"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4.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toptal.com/developers/sorting-algorithms"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Heapsor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DC3F501-2CE7-8917-DA78-EB9D47FF917A}"/>
              </a:ext>
            </a:extLst>
          </p:cNvPr>
          <p:cNvSpPr>
            <a:spLocks noGrp="1"/>
          </p:cNvSpPr>
          <p:nvPr>
            <p:ph type="body" sz="quarter" idx="10"/>
          </p:nvPr>
        </p:nvSpPr>
        <p:spPr/>
        <p:txBody>
          <a:bodyPr/>
          <a:lstStyle/>
          <a:p>
            <a:r>
              <a:rPr lang="en-US" dirty="0"/>
              <a:t>Lecture 9: Sorting &amp; Aggregation</a:t>
            </a:r>
          </a:p>
        </p:txBody>
      </p:sp>
      <p:sp>
        <p:nvSpPr>
          <p:cNvPr id="4" name="Slide Number Placeholder 3">
            <a:extLst>
              <a:ext uri="{FF2B5EF4-FFF2-40B4-BE49-F238E27FC236}">
                <a16:creationId xmlns:a16="http://schemas.microsoft.com/office/drawing/2014/main" id="{315E8333-1468-048E-7CF6-7649D1948B3C}"/>
              </a:ext>
            </a:extLst>
          </p:cNvPr>
          <p:cNvSpPr>
            <a:spLocks noGrp="1"/>
          </p:cNvSpPr>
          <p:nvPr>
            <p:ph type="sldNum" sz="quarter" idx="4294967295"/>
          </p:nvPr>
        </p:nvSpPr>
        <p:spPr>
          <a:xfrm>
            <a:off x="8758238" y="30163"/>
            <a:ext cx="385762" cy="255587"/>
          </a:xfrm>
          <a:prstGeom prst="rect">
            <a:avLst/>
          </a:prstGeom>
        </p:spPr>
        <p:txBody>
          <a:bodyPr/>
          <a:lstStyle/>
          <a:p>
            <a:fld id="{97DD1AB5-42BA-4E8A-BFEE-435884E16AAB}" type="slidenum">
              <a:rPr lang="en-US" smtClean="0"/>
              <a:pPr/>
              <a:t>1</a:t>
            </a:fld>
            <a:endParaRPr lang="en-US" dirty="0"/>
          </a:p>
        </p:txBody>
      </p:sp>
    </p:spTree>
    <p:extLst>
      <p:ext uri="{BB962C8B-B14F-4D97-AF65-F5344CB8AC3E}">
        <p14:creationId xmlns:p14="http://schemas.microsoft.com/office/powerpoint/2010/main" val="226655076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Simplified 2-Way External Merge Sort</a:t>
            </a:r>
          </a:p>
        </p:txBody>
      </p:sp>
      <p:sp>
        <p:nvSpPr>
          <p:cNvPr id="27651" name="Content Placeholder 2"/>
          <p:cNvSpPr>
            <a:spLocks noGrp="1"/>
          </p:cNvSpPr>
          <p:nvPr>
            <p:ph idx="1"/>
          </p:nvPr>
        </p:nvSpPr>
        <p:spPr/>
        <p:txBody>
          <a:bodyPr/>
          <a:lstStyle/>
          <a:p>
            <a:r>
              <a:rPr lang="en-US" b="1" dirty="0"/>
              <a:t>Pass #0</a:t>
            </a:r>
          </a:p>
          <a:p>
            <a:pPr lvl="1"/>
            <a:r>
              <a:rPr lang="en-US" dirty="0"/>
              <a:t>Read one page of the table into memory</a:t>
            </a:r>
          </a:p>
          <a:p>
            <a:pPr lvl="1"/>
            <a:r>
              <a:rPr lang="en-US" dirty="0"/>
              <a:t>Sort page into a “run” and write it back to disk</a:t>
            </a:r>
          </a:p>
          <a:p>
            <a:pPr lvl="1"/>
            <a:r>
              <a:rPr lang="en-US" dirty="0"/>
              <a:t>Repeat until the whole table has been sorted into runs</a:t>
            </a:r>
          </a:p>
          <a:p>
            <a:endParaRPr lang="en-US" dirty="0"/>
          </a:p>
          <a:p>
            <a:r>
              <a:rPr lang="en-US" b="1" dirty="0"/>
              <a:t>Pass #1,2,3,…</a:t>
            </a:r>
          </a:p>
          <a:p>
            <a:pPr lvl="1"/>
            <a:r>
              <a:rPr lang="en-US" dirty="0"/>
              <a:t>Recursively merge pairs of runs into runs twice as long</a:t>
            </a:r>
          </a:p>
          <a:p>
            <a:pPr lvl="1"/>
            <a:r>
              <a:rPr lang="en-US" dirty="0"/>
              <a:t>Need at least 3 buffer pages (2 for input, 1 for output)</a:t>
            </a:r>
          </a:p>
        </p:txBody>
      </p:sp>
      <p:sp>
        <p:nvSpPr>
          <p:cNvPr id="2" name="Slide Number Placeholder 3" descr=" 5">
            <a:extLst>
              <a:ext uri="{FF2B5EF4-FFF2-40B4-BE49-F238E27FC236}">
                <a16:creationId xmlns:a16="http://schemas.microsoft.com/office/drawing/2014/main" id="{32AC33CE-4E4C-B695-8E5A-03E1CB98E217}"/>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717713697"/>
      </p:ext>
    </p:extLst>
  </p:cSld>
  <p:clrMapOvr>
    <a:masterClrMapping/>
  </p:clrMapOvr>
  <p:transition advTm="78">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56" name="Line 92"/>
          <p:cNvSpPr>
            <a:spLocks noChangeShapeType="1"/>
          </p:cNvSpPr>
          <p:nvPr/>
        </p:nvSpPr>
        <p:spPr bwMode="auto">
          <a:xfrm>
            <a:off x="5425439" y="1229066"/>
            <a:ext cx="3566160" cy="0"/>
          </a:xfrm>
          <a:prstGeom prst="line">
            <a:avLst/>
          </a:prstGeom>
          <a:noFill/>
          <a:ln w="12700">
            <a:solidFill>
              <a:schemeClr val="bg1">
                <a:lumMod val="50000"/>
              </a:schemeClr>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pPr algn="ctr"/>
            <a:endParaRPr lang="en-US" sz="1000" b="1" dirty="0">
              <a:latin typeface="Proxima Nova" charset="0"/>
              <a:ea typeface="Proxima Nova" charset="0"/>
              <a:cs typeface="Proxima Nova" charset="0"/>
            </a:endParaRPr>
          </a:p>
        </p:txBody>
      </p:sp>
      <p:sp>
        <p:nvSpPr>
          <p:cNvPr id="36957" name="Line 93"/>
          <p:cNvSpPr>
            <a:spLocks noChangeShapeType="1"/>
          </p:cNvSpPr>
          <p:nvPr/>
        </p:nvSpPr>
        <p:spPr bwMode="auto">
          <a:xfrm>
            <a:off x="5425439" y="1649514"/>
            <a:ext cx="3566160" cy="0"/>
          </a:xfrm>
          <a:prstGeom prst="line">
            <a:avLst/>
          </a:prstGeom>
          <a:noFill/>
          <a:ln w="12700">
            <a:solidFill>
              <a:schemeClr val="bg1">
                <a:lumMod val="50000"/>
              </a:schemeClr>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pPr algn="ctr"/>
            <a:endParaRPr lang="en-US" sz="1000" b="1" dirty="0">
              <a:latin typeface="Proxima Nova" charset="0"/>
              <a:ea typeface="Proxima Nova" charset="0"/>
              <a:cs typeface="Proxima Nova" charset="0"/>
            </a:endParaRPr>
          </a:p>
        </p:txBody>
      </p:sp>
      <p:sp>
        <p:nvSpPr>
          <p:cNvPr id="36958" name="Line 94"/>
          <p:cNvSpPr>
            <a:spLocks noChangeShapeType="1"/>
          </p:cNvSpPr>
          <p:nvPr/>
        </p:nvSpPr>
        <p:spPr bwMode="auto">
          <a:xfrm>
            <a:off x="5425440" y="2256143"/>
            <a:ext cx="3566160" cy="0"/>
          </a:xfrm>
          <a:prstGeom prst="line">
            <a:avLst/>
          </a:prstGeom>
          <a:noFill/>
          <a:ln w="12700">
            <a:solidFill>
              <a:schemeClr val="bg1">
                <a:lumMod val="50000"/>
              </a:schemeClr>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pPr algn="ctr"/>
            <a:endParaRPr lang="en-US" sz="1000" b="1" dirty="0">
              <a:latin typeface="Proxima Nova" charset="0"/>
              <a:ea typeface="Proxima Nova" charset="0"/>
              <a:cs typeface="Proxima Nova" charset="0"/>
            </a:endParaRPr>
          </a:p>
        </p:txBody>
      </p:sp>
      <p:sp>
        <p:nvSpPr>
          <p:cNvPr id="36959" name="Line 95"/>
          <p:cNvSpPr>
            <a:spLocks noChangeShapeType="1"/>
          </p:cNvSpPr>
          <p:nvPr/>
        </p:nvSpPr>
        <p:spPr bwMode="auto">
          <a:xfrm>
            <a:off x="5425440" y="3228942"/>
            <a:ext cx="3566160" cy="0"/>
          </a:xfrm>
          <a:prstGeom prst="line">
            <a:avLst/>
          </a:prstGeom>
          <a:noFill/>
          <a:ln w="12700">
            <a:solidFill>
              <a:schemeClr val="bg1">
                <a:lumMod val="50000"/>
              </a:schemeClr>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pPr algn="ctr"/>
            <a:endParaRPr lang="en-US" sz="1000" b="1" dirty="0">
              <a:latin typeface="Proxima Nova" charset="0"/>
              <a:ea typeface="Proxima Nova" charset="0"/>
              <a:cs typeface="Proxima Nova" charset="0"/>
            </a:endParaRPr>
          </a:p>
        </p:txBody>
      </p:sp>
      <p:sp>
        <p:nvSpPr>
          <p:cNvPr id="36982" name="Line 118"/>
          <p:cNvSpPr>
            <a:spLocks noChangeShapeType="1"/>
          </p:cNvSpPr>
          <p:nvPr/>
        </p:nvSpPr>
        <p:spPr bwMode="auto">
          <a:xfrm flipH="1">
            <a:off x="5412472" y="895350"/>
            <a:ext cx="5769" cy="3669196"/>
          </a:xfrm>
          <a:prstGeom prst="line">
            <a:avLst/>
          </a:prstGeom>
          <a:noFill/>
          <a:ln w="12700">
            <a:solidFill>
              <a:schemeClr val="bg1">
                <a:lumMod val="50000"/>
              </a:schemeClr>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pPr algn="ctr"/>
            <a:endParaRPr lang="en-US" sz="1000" b="1" dirty="0">
              <a:latin typeface="Proxima Nova" charset="0"/>
              <a:ea typeface="Proxima Nova" charset="0"/>
              <a:cs typeface="Proxima Nova" charset="0"/>
            </a:endParaRPr>
          </a:p>
        </p:txBody>
      </p:sp>
      <p:sp>
        <p:nvSpPr>
          <p:cNvPr id="36868" name="Rectangle 4"/>
          <p:cNvSpPr>
            <a:spLocks noGrp="1" noChangeArrowheads="1"/>
          </p:cNvSpPr>
          <p:nvPr>
            <p:ph type="title"/>
          </p:nvPr>
        </p:nvSpPr>
        <p:spPr/>
        <p:txBody>
          <a:bodyPr/>
          <a:lstStyle/>
          <a:p>
            <a:r>
              <a:rPr lang="en-US" dirty="0"/>
              <a:t>Simplified 2-Way External Merge Sort</a:t>
            </a:r>
          </a:p>
        </p:txBody>
      </p:sp>
      <p:sp>
        <p:nvSpPr>
          <p:cNvPr id="36869" name="Rectangle 5"/>
          <p:cNvSpPr>
            <a:spLocks noGrp="1" noChangeArrowheads="1"/>
          </p:cNvSpPr>
          <p:nvPr>
            <p:ph idx="1"/>
          </p:nvPr>
        </p:nvSpPr>
        <p:spPr/>
        <p:txBody>
          <a:bodyPr/>
          <a:lstStyle/>
          <a:p>
            <a:r>
              <a:rPr lang="en-US" dirty="0"/>
              <a:t>In each pass, the DBMS reads and writes every page in the file.</a:t>
            </a:r>
          </a:p>
          <a:p>
            <a:endParaRPr lang="en-US" sz="1200" dirty="0"/>
          </a:p>
          <a:p>
            <a:r>
              <a:rPr lang="en-US" dirty="0"/>
              <a:t>Number of passes</a:t>
            </a:r>
            <a:br>
              <a:rPr lang="en-US" dirty="0"/>
            </a:br>
            <a:r>
              <a:rPr lang="en-US" dirty="0"/>
              <a:t>= </a:t>
            </a:r>
            <a:r>
              <a:rPr lang="en-US" b="1" dirty="0">
                <a:solidFill>
                  <a:schemeClr val="accent1"/>
                </a:solidFill>
              </a:rPr>
              <a:t>1 + ⌈ log</a:t>
            </a:r>
            <a:r>
              <a:rPr lang="en-US" b="1" baseline="-25000" dirty="0">
                <a:solidFill>
                  <a:schemeClr val="accent1"/>
                </a:solidFill>
              </a:rPr>
              <a:t>2</a:t>
            </a:r>
            <a:r>
              <a:rPr lang="en-US" b="1" dirty="0">
                <a:solidFill>
                  <a:schemeClr val="accent1"/>
                </a:solidFill>
              </a:rPr>
              <a:t> </a:t>
            </a:r>
            <a:r>
              <a:rPr lang="en-US" b="1" i="1" dirty="0">
                <a:solidFill>
                  <a:schemeClr val="accent1"/>
                </a:solidFill>
              </a:rPr>
              <a:t>N</a:t>
            </a:r>
            <a:r>
              <a:rPr lang="en-US" b="1" dirty="0">
                <a:solidFill>
                  <a:schemeClr val="accent1"/>
                </a:solidFill>
              </a:rPr>
              <a:t> ⌉</a:t>
            </a:r>
          </a:p>
          <a:p>
            <a:r>
              <a:rPr lang="en-US" dirty="0"/>
              <a:t>Total I/O cost</a:t>
            </a:r>
            <a:br>
              <a:rPr lang="en-US" dirty="0"/>
            </a:br>
            <a:r>
              <a:rPr lang="en-US" dirty="0"/>
              <a:t>= </a:t>
            </a:r>
            <a:r>
              <a:rPr lang="en-US" b="1" dirty="0">
                <a:solidFill>
                  <a:schemeClr val="accent1"/>
                </a:solidFill>
              </a:rPr>
              <a:t>2</a:t>
            </a:r>
            <a:r>
              <a:rPr lang="en-US" b="1" i="1" dirty="0">
                <a:solidFill>
                  <a:schemeClr val="accent1"/>
                </a:solidFill>
              </a:rPr>
              <a:t>N</a:t>
            </a:r>
            <a:r>
              <a:rPr lang="en-US" b="1" dirty="0">
                <a:solidFill>
                  <a:schemeClr val="accent1"/>
                </a:solidFill>
              </a:rPr>
              <a:t> ∙ (# of passes)</a:t>
            </a:r>
          </a:p>
          <a:p>
            <a:endParaRPr lang="en-US" dirty="0"/>
          </a:p>
        </p:txBody>
      </p:sp>
      <p:sp>
        <p:nvSpPr>
          <p:cNvPr id="2" name="Slide Number Placeholder 1">
            <a:extLst>
              <a:ext uri="{FF2B5EF4-FFF2-40B4-BE49-F238E27FC236}">
                <a16:creationId xmlns:a16="http://schemas.microsoft.com/office/drawing/2014/main" id="{637622EA-5DAC-4EA7-9131-57DC8B075FA9}"/>
              </a:ext>
            </a:extLst>
          </p:cNvPr>
          <p:cNvSpPr>
            <a:spLocks noGrp="1"/>
          </p:cNvSpPr>
          <p:nvPr>
            <p:ph type="sldNum" sz="quarter" idx="4"/>
          </p:nvPr>
        </p:nvSpPr>
        <p:spPr/>
        <p:txBody>
          <a:bodyPr/>
          <a:lstStyle/>
          <a:p>
            <a:fld id="{97DD1AB5-42BA-4E8A-BFEE-435884E16AAB}" type="slidenum">
              <a:rPr lang="en-US" smtClean="0"/>
              <a:pPr/>
              <a:t>11</a:t>
            </a:fld>
            <a:endParaRPr lang="en-US"/>
          </a:p>
        </p:txBody>
      </p:sp>
      <p:grpSp>
        <p:nvGrpSpPr>
          <p:cNvPr id="176" name="Group 175">
            <a:extLst>
              <a:ext uri="{FF2B5EF4-FFF2-40B4-BE49-F238E27FC236}">
                <a16:creationId xmlns:a16="http://schemas.microsoft.com/office/drawing/2014/main" id="{5B4377D2-0355-457F-AFF1-4CA539173545}"/>
              </a:ext>
            </a:extLst>
          </p:cNvPr>
          <p:cNvGrpSpPr/>
          <p:nvPr/>
        </p:nvGrpSpPr>
        <p:grpSpPr>
          <a:xfrm>
            <a:off x="4772949" y="1235520"/>
            <a:ext cx="4263135" cy="422809"/>
            <a:chOff x="4772949" y="1528724"/>
            <a:chExt cx="4263135" cy="422809"/>
          </a:xfrm>
        </p:grpSpPr>
        <p:sp>
          <p:nvSpPr>
            <p:cNvPr id="36873" name="Rectangle 9"/>
            <p:cNvSpPr>
              <a:spLocks noChangeArrowheads="1"/>
            </p:cNvSpPr>
            <p:nvPr/>
          </p:nvSpPr>
          <p:spPr bwMode="auto">
            <a:xfrm>
              <a:off x="8458200" y="1528724"/>
              <a:ext cx="577884" cy="422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7866" tIns="33338" rIns="67866" bIns="33338">
              <a:spAutoFit/>
            </a:bodyPr>
            <a:lstStyle/>
            <a:p>
              <a:pPr>
                <a:lnSpc>
                  <a:spcPct val="80000"/>
                </a:lnSpc>
              </a:pPr>
              <a:r>
                <a:rPr lang="en-US" sz="1400" b="1" i="1" dirty="0">
                  <a:solidFill>
                    <a:schemeClr val="accent1"/>
                  </a:solidFill>
                  <a:latin typeface="Crimson Text" panose="02000503000000000000" pitchFamily="2" charset="0"/>
                  <a:ea typeface="Proxima Nova" charset="0"/>
                  <a:cs typeface="Proxima Nova" charset="0"/>
                </a:rPr>
                <a:t>1-Page</a:t>
              </a:r>
              <a:br>
                <a:rPr lang="en-US" sz="1400" b="1" i="1" dirty="0">
                  <a:solidFill>
                    <a:schemeClr val="accent1"/>
                  </a:solidFill>
                  <a:latin typeface="Crimson Text" panose="02000503000000000000" pitchFamily="2" charset="0"/>
                  <a:ea typeface="Proxima Nova" charset="0"/>
                  <a:cs typeface="Proxima Nova" charset="0"/>
                </a:rPr>
              </a:br>
              <a:r>
                <a:rPr lang="en-US" sz="1400" b="1" i="1" dirty="0">
                  <a:solidFill>
                    <a:schemeClr val="accent1"/>
                  </a:solidFill>
                  <a:latin typeface="Crimson Text" panose="02000503000000000000" pitchFamily="2" charset="0"/>
                  <a:ea typeface="Proxima Nova" charset="0"/>
                  <a:cs typeface="Proxima Nova" charset="0"/>
                </a:rPr>
                <a:t>Runs</a:t>
              </a:r>
            </a:p>
          </p:txBody>
        </p:sp>
        <p:sp>
          <p:nvSpPr>
            <p:cNvPr id="36877" name="Rectangle 13"/>
            <p:cNvSpPr>
              <a:spLocks noChangeArrowheads="1"/>
            </p:cNvSpPr>
            <p:nvPr/>
          </p:nvSpPr>
          <p:spPr bwMode="auto">
            <a:xfrm>
              <a:off x="4772949" y="1528724"/>
              <a:ext cx="561051" cy="20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lnSpc>
                  <a:spcPct val="80000"/>
                </a:lnSpc>
              </a:pPr>
              <a:r>
                <a:rPr lang="en-US" sz="1600" b="1" i="1" dirty="0">
                  <a:solidFill>
                    <a:schemeClr val="accent1"/>
                  </a:solidFill>
                  <a:latin typeface="Crimson Text" panose="02000503000000000000" pitchFamily="2" charset="0"/>
                  <a:ea typeface="Proxima Nova" charset="0"/>
                  <a:cs typeface="Proxima Nova" charset="0"/>
                </a:rPr>
                <a:t>Pass #0</a:t>
              </a:r>
            </a:p>
          </p:txBody>
        </p:sp>
      </p:grpSp>
      <p:grpSp>
        <p:nvGrpSpPr>
          <p:cNvPr id="172" name="Group 171">
            <a:extLst>
              <a:ext uri="{FF2B5EF4-FFF2-40B4-BE49-F238E27FC236}">
                <a16:creationId xmlns:a16="http://schemas.microsoft.com/office/drawing/2014/main" id="{0E10C4C2-E1DD-4632-BF09-DA078C0CA48F}"/>
              </a:ext>
            </a:extLst>
          </p:cNvPr>
          <p:cNvGrpSpPr/>
          <p:nvPr/>
        </p:nvGrpSpPr>
        <p:grpSpPr>
          <a:xfrm>
            <a:off x="4811421" y="1707203"/>
            <a:ext cx="4248707" cy="422809"/>
            <a:chOff x="4811421" y="2000407"/>
            <a:chExt cx="4248707" cy="422809"/>
          </a:xfrm>
        </p:grpSpPr>
        <p:sp>
          <p:nvSpPr>
            <p:cNvPr id="36874" name="Rectangle 10"/>
            <p:cNvSpPr>
              <a:spLocks noChangeArrowheads="1"/>
            </p:cNvSpPr>
            <p:nvPr/>
          </p:nvSpPr>
          <p:spPr bwMode="auto">
            <a:xfrm>
              <a:off x="8458200" y="2000407"/>
              <a:ext cx="601928" cy="422809"/>
            </a:xfrm>
            <a:prstGeom prst="rect">
              <a:avLst/>
            </a:prstGeom>
            <a:noFill/>
            <a:ln w="9525">
              <a:noFill/>
              <a:miter lim="800000"/>
              <a:headEnd/>
              <a:tailEnd/>
            </a:ln>
          </p:spPr>
          <p:txBody>
            <a:bodyPr wrap="none" lIns="67866" tIns="33338" rIns="67866" bIns="33338">
              <a:spAutoFit/>
            </a:bodyPr>
            <a:lstStyle/>
            <a:p>
              <a:pPr>
                <a:lnSpc>
                  <a:spcPct val="80000"/>
                </a:lnSpc>
              </a:pPr>
              <a:r>
                <a:rPr lang="en-US" sz="1400" b="1" i="1" dirty="0">
                  <a:solidFill>
                    <a:schemeClr val="accent1"/>
                  </a:solidFill>
                  <a:latin typeface="Crimson Text" panose="02000503000000000000" pitchFamily="2" charset="0"/>
                  <a:ea typeface="Proxima Nova" charset="0"/>
                  <a:cs typeface="Proxima Nova" charset="0"/>
                </a:rPr>
                <a:t>2-Page</a:t>
              </a:r>
              <a:br>
                <a:rPr lang="en-US" sz="1400" b="1" i="1" dirty="0">
                  <a:solidFill>
                    <a:schemeClr val="accent1"/>
                  </a:solidFill>
                  <a:latin typeface="Crimson Text" panose="02000503000000000000" pitchFamily="2" charset="0"/>
                  <a:ea typeface="Proxima Nova" charset="0"/>
                  <a:cs typeface="Proxima Nova" charset="0"/>
                </a:rPr>
              </a:br>
              <a:r>
                <a:rPr lang="en-US" sz="1400" b="1" i="1" dirty="0">
                  <a:solidFill>
                    <a:schemeClr val="accent1"/>
                  </a:solidFill>
                  <a:latin typeface="Crimson Text" panose="02000503000000000000" pitchFamily="2" charset="0"/>
                  <a:ea typeface="Proxima Nova" charset="0"/>
                  <a:cs typeface="Proxima Nova" charset="0"/>
                </a:rPr>
                <a:t>Runs</a:t>
              </a:r>
            </a:p>
          </p:txBody>
        </p:sp>
        <p:sp>
          <p:nvSpPr>
            <p:cNvPr id="36878" name="Rectangle 14"/>
            <p:cNvSpPr>
              <a:spLocks noChangeArrowheads="1"/>
            </p:cNvSpPr>
            <p:nvPr/>
          </p:nvSpPr>
          <p:spPr bwMode="auto">
            <a:xfrm>
              <a:off x="4811421" y="2000407"/>
              <a:ext cx="522579" cy="20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a:lnSpc>
                  <a:spcPct val="80000"/>
                </a:lnSpc>
              </a:pPr>
              <a:r>
                <a:rPr lang="en-US" sz="1600" b="1" i="1" dirty="0">
                  <a:solidFill>
                    <a:schemeClr val="accent1"/>
                  </a:solidFill>
                  <a:latin typeface="Crimson Text" panose="02000503000000000000" pitchFamily="2" charset="0"/>
                  <a:ea typeface="Proxima Nova" charset="0"/>
                  <a:cs typeface="Proxima Nova" charset="0"/>
                </a:rPr>
                <a:t>Pass #1</a:t>
              </a:r>
            </a:p>
          </p:txBody>
        </p:sp>
      </p:grpSp>
      <p:grpSp>
        <p:nvGrpSpPr>
          <p:cNvPr id="177" name="Group 176">
            <a:extLst>
              <a:ext uri="{FF2B5EF4-FFF2-40B4-BE49-F238E27FC236}">
                <a16:creationId xmlns:a16="http://schemas.microsoft.com/office/drawing/2014/main" id="{820A3CAE-C7B9-4FFB-AC40-7F2CCBA1C3FF}"/>
              </a:ext>
            </a:extLst>
          </p:cNvPr>
          <p:cNvGrpSpPr/>
          <p:nvPr/>
        </p:nvGrpSpPr>
        <p:grpSpPr>
          <a:xfrm>
            <a:off x="4679772" y="2266748"/>
            <a:ext cx="4383562" cy="422809"/>
            <a:chOff x="4679772" y="2559952"/>
            <a:chExt cx="4383562" cy="422809"/>
          </a:xfrm>
        </p:grpSpPr>
        <p:sp>
          <p:nvSpPr>
            <p:cNvPr id="36875" name="Rectangle 11"/>
            <p:cNvSpPr>
              <a:spLocks noChangeArrowheads="1"/>
            </p:cNvSpPr>
            <p:nvPr/>
          </p:nvSpPr>
          <p:spPr bwMode="auto">
            <a:xfrm>
              <a:off x="8458200" y="2559952"/>
              <a:ext cx="605134" cy="422809"/>
            </a:xfrm>
            <a:prstGeom prst="rect">
              <a:avLst/>
            </a:prstGeom>
            <a:noFill/>
            <a:ln>
              <a:noFill/>
            </a:ln>
          </p:spPr>
          <p:txBody>
            <a:bodyPr wrap="none" lIns="67866" tIns="33338" rIns="67866" bIns="33338">
              <a:spAutoFit/>
            </a:bodyPr>
            <a:lstStyle/>
            <a:p>
              <a:pPr>
                <a:lnSpc>
                  <a:spcPct val="80000"/>
                </a:lnSpc>
              </a:pPr>
              <a:r>
                <a:rPr lang="en-US" sz="1400" b="1" i="1" dirty="0">
                  <a:solidFill>
                    <a:schemeClr val="accent1"/>
                  </a:solidFill>
                  <a:latin typeface="Crimson Text" panose="02000503000000000000" pitchFamily="2" charset="0"/>
                  <a:ea typeface="Proxima Nova" charset="0"/>
                  <a:cs typeface="Proxima Nova" charset="0"/>
                </a:rPr>
                <a:t>4-Page</a:t>
              </a:r>
              <a:br>
                <a:rPr lang="en-US" sz="1400" b="1" i="1" dirty="0">
                  <a:solidFill>
                    <a:schemeClr val="accent1"/>
                  </a:solidFill>
                  <a:latin typeface="Crimson Text" panose="02000503000000000000" pitchFamily="2" charset="0"/>
                  <a:ea typeface="Proxima Nova" charset="0"/>
                  <a:cs typeface="Proxima Nova" charset="0"/>
                </a:rPr>
              </a:br>
              <a:r>
                <a:rPr lang="en-US" sz="1400" b="1" i="1" dirty="0">
                  <a:solidFill>
                    <a:schemeClr val="accent1"/>
                  </a:solidFill>
                  <a:latin typeface="Crimson Text" panose="02000503000000000000" pitchFamily="2" charset="0"/>
                  <a:ea typeface="Proxima Nova" charset="0"/>
                  <a:cs typeface="Proxima Nova" charset="0"/>
                </a:rPr>
                <a:t>Runs</a:t>
              </a:r>
            </a:p>
          </p:txBody>
        </p:sp>
        <p:sp>
          <p:nvSpPr>
            <p:cNvPr id="36879" name="Rectangle 15"/>
            <p:cNvSpPr>
              <a:spLocks noChangeArrowheads="1"/>
            </p:cNvSpPr>
            <p:nvPr/>
          </p:nvSpPr>
          <p:spPr bwMode="auto">
            <a:xfrm>
              <a:off x="4679772" y="2559952"/>
              <a:ext cx="654228" cy="20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r">
                <a:lnSpc>
                  <a:spcPct val="80000"/>
                </a:lnSpc>
              </a:pPr>
              <a:r>
                <a:rPr lang="en-US" sz="1600" b="1" i="1" dirty="0">
                  <a:solidFill>
                    <a:schemeClr val="accent1"/>
                  </a:solidFill>
                  <a:latin typeface="Crimson Text" panose="02000503000000000000" pitchFamily="2" charset="0"/>
                  <a:ea typeface="Proxima Nova" charset="0"/>
                  <a:cs typeface="Proxima Nova" charset="0"/>
                </a:rPr>
                <a:t>Pass #2</a:t>
              </a:r>
            </a:p>
          </p:txBody>
        </p:sp>
      </p:grpSp>
      <p:grpSp>
        <p:nvGrpSpPr>
          <p:cNvPr id="188" name="Group 187">
            <a:extLst>
              <a:ext uri="{FF2B5EF4-FFF2-40B4-BE49-F238E27FC236}">
                <a16:creationId xmlns:a16="http://schemas.microsoft.com/office/drawing/2014/main" id="{78F1AF26-C2AB-4327-866E-9309C1E2B02D}"/>
              </a:ext>
            </a:extLst>
          </p:cNvPr>
          <p:cNvGrpSpPr/>
          <p:nvPr/>
        </p:nvGrpSpPr>
        <p:grpSpPr>
          <a:xfrm>
            <a:off x="4652667" y="3246835"/>
            <a:ext cx="4409065" cy="422809"/>
            <a:chOff x="4652667" y="3540039"/>
            <a:chExt cx="4409065" cy="422809"/>
          </a:xfrm>
        </p:grpSpPr>
        <p:sp>
          <p:nvSpPr>
            <p:cNvPr id="36876" name="Rectangle 12"/>
            <p:cNvSpPr>
              <a:spLocks noChangeArrowheads="1"/>
            </p:cNvSpPr>
            <p:nvPr/>
          </p:nvSpPr>
          <p:spPr bwMode="auto">
            <a:xfrm>
              <a:off x="8458200" y="3540039"/>
              <a:ext cx="603532" cy="422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7866" tIns="33338" rIns="67866" bIns="33338">
              <a:spAutoFit/>
            </a:bodyPr>
            <a:lstStyle/>
            <a:p>
              <a:pPr>
                <a:lnSpc>
                  <a:spcPct val="80000"/>
                </a:lnSpc>
              </a:pPr>
              <a:r>
                <a:rPr lang="en-US" sz="1400" b="1" i="1" dirty="0">
                  <a:solidFill>
                    <a:schemeClr val="accent1"/>
                  </a:solidFill>
                  <a:latin typeface="Crimson Text" panose="02000503000000000000" pitchFamily="2" charset="0"/>
                  <a:ea typeface="Proxima Nova" charset="0"/>
                  <a:cs typeface="Proxima Nova" charset="0"/>
                </a:rPr>
                <a:t>8-Page</a:t>
              </a:r>
              <a:br>
                <a:rPr lang="en-US" sz="1400" b="1" i="1" dirty="0">
                  <a:solidFill>
                    <a:schemeClr val="accent1"/>
                  </a:solidFill>
                  <a:latin typeface="Crimson Text" panose="02000503000000000000" pitchFamily="2" charset="0"/>
                  <a:ea typeface="Proxima Nova" charset="0"/>
                  <a:cs typeface="Proxima Nova" charset="0"/>
                </a:rPr>
              </a:br>
              <a:r>
                <a:rPr lang="en-US" sz="1400" b="1" i="1" dirty="0">
                  <a:solidFill>
                    <a:schemeClr val="accent1"/>
                  </a:solidFill>
                  <a:latin typeface="Crimson Text" panose="02000503000000000000" pitchFamily="2" charset="0"/>
                  <a:ea typeface="Proxima Nova" charset="0"/>
                  <a:cs typeface="Proxima Nova" charset="0"/>
                </a:rPr>
                <a:t>Runs</a:t>
              </a:r>
            </a:p>
          </p:txBody>
        </p:sp>
        <p:sp>
          <p:nvSpPr>
            <p:cNvPr id="36880" name="Rectangle 16"/>
            <p:cNvSpPr>
              <a:spLocks noChangeArrowheads="1"/>
            </p:cNvSpPr>
            <p:nvPr/>
          </p:nvSpPr>
          <p:spPr bwMode="auto">
            <a:xfrm>
              <a:off x="4652667" y="3540039"/>
              <a:ext cx="681333" cy="20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r">
                <a:lnSpc>
                  <a:spcPct val="80000"/>
                </a:lnSpc>
              </a:pPr>
              <a:r>
                <a:rPr lang="en-US" sz="1600" b="1" i="1" dirty="0">
                  <a:solidFill>
                    <a:schemeClr val="accent1"/>
                  </a:solidFill>
                  <a:latin typeface="Crimson Text" panose="02000503000000000000" pitchFamily="2" charset="0"/>
                  <a:ea typeface="Proxima Nova" charset="0"/>
                  <a:cs typeface="Proxima Nova" charset="0"/>
                </a:rPr>
                <a:t>Pass #3</a:t>
              </a:r>
            </a:p>
          </p:txBody>
        </p:sp>
      </p:grpSp>
      <p:grpSp>
        <p:nvGrpSpPr>
          <p:cNvPr id="153" name="Group 152">
            <a:extLst>
              <a:ext uri="{FF2B5EF4-FFF2-40B4-BE49-F238E27FC236}">
                <a16:creationId xmlns:a16="http://schemas.microsoft.com/office/drawing/2014/main" id="{77E5F52D-BF06-4DDF-9586-00A27A723B77}"/>
              </a:ext>
            </a:extLst>
          </p:cNvPr>
          <p:cNvGrpSpPr/>
          <p:nvPr/>
        </p:nvGrpSpPr>
        <p:grpSpPr>
          <a:xfrm>
            <a:off x="5597231" y="1347850"/>
            <a:ext cx="2598690" cy="182880"/>
            <a:chOff x="4630103" y="1683886"/>
            <a:chExt cx="2598690" cy="182880"/>
          </a:xfrm>
          <a:solidFill>
            <a:schemeClr val="bg1">
              <a:lumMod val="95000"/>
            </a:schemeClr>
          </a:solidFill>
        </p:grpSpPr>
        <p:sp>
          <p:nvSpPr>
            <p:cNvPr id="36881" name="Freeform 17"/>
            <p:cNvSpPr>
              <a:spLocks/>
            </p:cNvSpPr>
            <p:nvPr/>
          </p:nvSpPr>
          <p:spPr bwMode="auto">
            <a:xfrm>
              <a:off x="4630103"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3|4</a:t>
              </a:r>
            </a:p>
          </p:txBody>
        </p:sp>
        <p:sp>
          <p:nvSpPr>
            <p:cNvPr id="36882" name="Freeform 18"/>
            <p:cNvSpPr>
              <a:spLocks/>
            </p:cNvSpPr>
            <p:nvPr/>
          </p:nvSpPr>
          <p:spPr bwMode="auto">
            <a:xfrm>
              <a:off x="5002258"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2|6</a:t>
              </a:r>
            </a:p>
          </p:txBody>
        </p:sp>
        <p:sp>
          <p:nvSpPr>
            <p:cNvPr id="36883" name="Freeform 19"/>
            <p:cNvSpPr>
              <a:spLocks/>
            </p:cNvSpPr>
            <p:nvPr/>
          </p:nvSpPr>
          <p:spPr bwMode="auto">
            <a:xfrm>
              <a:off x="5374413"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4|9</a:t>
              </a:r>
            </a:p>
          </p:txBody>
        </p:sp>
        <p:sp>
          <p:nvSpPr>
            <p:cNvPr id="36884" name="Freeform 20"/>
            <p:cNvSpPr>
              <a:spLocks/>
            </p:cNvSpPr>
            <p:nvPr/>
          </p:nvSpPr>
          <p:spPr bwMode="auto">
            <a:xfrm>
              <a:off x="5746568"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7|8</a:t>
              </a:r>
            </a:p>
          </p:txBody>
        </p:sp>
        <p:sp>
          <p:nvSpPr>
            <p:cNvPr id="36885" name="Freeform 21"/>
            <p:cNvSpPr>
              <a:spLocks/>
            </p:cNvSpPr>
            <p:nvPr/>
          </p:nvSpPr>
          <p:spPr bwMode="auto">
            <a:xfrm>
              <a:off x="6118723"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5|6</a:t>
              </a:r>
            </a:p>
          </p:txBody>
        </p:sp>
        <p:sp>
          <p:nvSpPr>
            <p:cNvPr id="36886" name="Freeform 22"/>
            <p:cNvSpPr>
              <a:spLocks/>
            </p:cNvSpPr>
            <p:nvPr/>
          </p:nvSpPr>
          <p:spPr bwMode="auto">
            <a:xfrm>
              <a:off x="6490878"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1|3</a:t>
              </a:r>
            </a:p>
          </p:txBody>
        </p:sp>
        <p:sp>
          <p:nvSpPr>
            <p:cNvPr id="36887" name="Freeform 23"/>
            <p:cNvSpPr>
              <a:spLocks/>
            </p:cNvSpPr>
            <p:nvPr/>
          </p:nvSpPr>
          <p:spPr bwMode="auto">
            <a:xfrm>
              <a:off x="6863033" y="1683886"/>
              <a:ext cx="365760" cy="182880"/>
            </a:xfrm>
            <a:prstGeom prst="rect">
              <a:avLst/>
            </a:prstGeom>
            <a:grp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1|9</a:t>
              </a:r>
            </a:p>
          </p:txBody>
        </p:sp>
      </p:grpSp>
      <p:grpSp>
        <p:nvGrpSpPr>
          <p:cNvPr id="154" name="Group 153">
            <a:extLst>
              <a:ext uri="{FF2B5EF4-FFF2-40B4-BE49-F238E27FC236}">
                <a16:creationId xmlns:a16="http://schemas.microsoft.com/office/drawing/2014/main" id="{D31BA98B-C1FC-496B-902E-522B5CD70F51}"/>
              </a:ext>
            </a:extLst>
          </p:cNvPr>
          <p:cNvGrpSpPr/>
          <p:nvPr/>
        </p:nvGrpSpPr>
        <p:grpSpPr>
          <a:xfrm>
            <a:off x="5597231" y="927403"/>
            <a:ext cx="2598690" cy="182880"/>
            <a:chOff x="4630103" y="1326789"/>
            <a:chExt cx="2598690" cy="182880"/>
          </a:xfrm>
        </p:grpSpPr>
        <p:sp>
          <p:nvSpPr>
            <p:cNvPr id="36913" name="Freeform 49"/>
            <p:cNvSpPr>
              <a:spLocks/>
            </p:cNvSpPr>
            <p:nvPr/>
          </p:nvSpPr>
          <p:spPr bwMode="auto">
            <a:xfrm>
              <a:off x="5002258"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6|2</a:t>
              </a:r>
            </a:p>
          </p:txBody>
        </p:sp>
        <p:sp>
          <p:nvSpPr>
            <p:cNvPr id="36914" name="Freeform 50"/>
            <p:cNvSpPr>
              <a:spLocks/>
            </p:cNvSpPr>
            <p:nvPr/>
          </p:nvSpPr>
          <p:spPr bwMode="auto">
            <a:xfrm>
              <a:off x="5374413"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9|4</a:t>
              </a:r>
            </a:p>
          </p:txBody>
        </p:sp>
        <p:sp>
          <p:nvSpPr>
            <p:cNvPr id="36915" name="Freeform 51"/>
            <p:cNvSpPr>
              <a:spLocks/>
            </p:cNvSpPr>
            <p:nvPr/>
          </p:nvSpPr>
          <p:spPr bwMode="auto">
            <a:xfrm>
              <a:off x="5746568"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8|7</a:t>
              </a:r>
            </a:p>
          </p:txBody>
        </p:sp>
        <p:sp>
          <p:nvSpPr>
            <p:cNvPr id="36916" name="Freeform 52"/>
            <p:cNvSpPr>
              <a:spLocks/>
            </p:cNvSpPr>
            <p:nvPr/>
          </p:nvSpPr>
          <p:spPr bwMode="auto">
            <a:xfrm>
              <a:off x="6118723"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5|6</a:t>
              </a:r>
            </a:p>
          </p:txBody>
        </p:sp>
        <p:sp>
          <p:nvSpPr>
            <p:cNvPr id="36917" name="Freeform 53"/>
            <p:cNvSpPr>
              <a:spLocks/>
            </p:cNvSpPr>
            <p:nvPr/>
          </p:nvSpPr>
          <p:spPr bwMode="auto">
            <a:xfrm>
              <a:off x="6490878"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3|1</a:t>
              </a:r>
            </a:p>
          </p:txBody>
        </p:sp>
        <p:sp>
          <p:nvSpPr>
            <p:cNvPr id="36918" name="Freeform 54"/>
            <p:cNvSpPr>
              <a:spLocks/>
            </p:cNvSpPr>
            <p:nvPr/>
          </p:nvSpPr>
          <p:spPr bwMode="auto">
            <a:xfrm>
              <a:off x="6863033"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9|1</a:t>
              </a:r>
            </a:p>
          </p:txBody>
        </p:sp>
        <p:sp>
          <p:nvSpPr>
            <p:cNvPr id="36920" name="Freeform 56"/>
            <p:cNvSpPr>
              <a:spLocks/>
            </p:cNvSpPr>
            <p:nvPr/>
          </p:nvSpPr>
          <p:spPr bwMode="auto">
            <a:xfrm>
              <a:off x="4630103" y="132678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3|4</a:t>
              </a:r>
            </a:p>
          </p:txBody>
        </p:sp>
      </p:grpSp>
      <p:grpSp>
        <p:nvGrpSpPr>
          <p:cNvPr id="169" name="Group 168">
            <a:extLst>
              <a:ext uri="{FF2B5EF4-FFF2-40B4-BE49-F238E27FC236}">
                <a16:creationId xmlns:a16="http://schemas.microsoft.com/office/drawing/2014/main" id="{D5DF197B-9F65-41DD-A538-0AB646B21150}"/>
              </a:ext>
            </a:extLst>
          </p:cNvPr>
          <p:cNvGrpSpPr/>
          <p:nvPr/>
        </p:nvGrpSpPr>
        <p:grpSpPr>
          <a:xfrm>
            <a:off x="5966189" y="1951177"/>
            <a:ext cx="2232932" cy="423749"/>
            <a:chOff x="5348548" y="2244381"/>
            <a:chExt cx="2232932" cy="423749"/>
          </a:xfrm>
        </p:grpSpPr>
        <p:cxnSp>
          <p:nvCxnSpPr>
            <p:cNvPr id="18" name="Connector: Curved 17">
              <a:extLst>
                <a:ext uri="{FF2B5EF4-FFF2-40B4-BE49-F238E27FC236}">
                  <a16:creationId xmlns:a16="http://schemas.microsoft.com/office/drawing/2014/main" id="{1F00749A-CEC0-4FA9-B82A-9AA34C16B77F}"/>
                </a:ext>
              </a:extLst>
            </p:cNvPr>
            <p:cNvCxnSpPr>
              <a:cxnSpLocks/>
              <a:stCxn id="36890" idx="2"/>
              <a:endCxn id="201" idx="0"/>
            </p:cNvCxnSpPr>
            <p:nvPr/>
          </p:nvCxnSpPr>
          <p:spPr>
            <a:xfrm rot="16200000" flipH="1">
              <a:off x="5377742" y="2401368"/>
              <a:ext cx="237567" cy="295955"/>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2" name="Connector: Curved 101">
              <a:extLst>
                <a:ext uri="{FF2B5EF4-FFF2-40B4-BE49-F238E27FC236}">
                  <a16:creationId xmlns:a16="http://schemas.microsoft.com/office/drawing/2014/main" id="{75EDB7F9-6125-457C-B47B-A3DEA8823C85}"/>
                </a:ext>
              </a:extLst>
            </p:cNvPr>
            <p:cNvCxnSpPr>
              <a:cxnSpLocks/>
              <a:stCxn id="36892" idx="2"/>
              <a:endCxn id="202" idx="0"/>
            </p:cNvCxnSpPr>
            <p:nvPr/>
          </p:nvCxnSpPr>
          <p:spPr>
            <a:xfrm rot="5400000">
              <a:off x="5826098" y="2401369"/>
              <a:ext cx="237567" cy="295955"/>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1" name="Connector: Curved 110">
              <a:extLst>
                <a:ext uri="{FF2B5EF4-FFF2-40B4-BE49-F238E27FC236}">
                  <a16:creationId xmlns:a16="http://schemas.microsoft.com/office/drawing/2014/main" id="{A039FF46-F0E1-43C9-9DA7-1E234B31C90E}"/>
                </a:ext>
              </a:extLst>
            </p:cNvPr>
            <p:cNvCxnSpPr>
              <a:cxnSpLocks/>
              <a:stCxn id="36894" idx="2"/>
              <a:endCxn id="210" idx="0"/>
            </p:cNvCxnSpPr>
            <p:nvPr/>
          </p:nvCxnSpPr>
          <p:spPr>
            <a:xfrm rot="16200000" flipH="1">
              <a:off x="6869342" y="2398389"/>
              <a:ext cx="231609" cy="295956"/>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4" name="Connector: Curved 113">
              <a:extLst>
                <a:ext uri="{FF2B5EF4-FFF2-40B4-BE49-F238E27FC236}">
                  <a16:creationId xmlns:a16="http://schemas.microsoft.com/office/drawing/2014/main" id="{16EE5B13-F612-4D9F-9863-658A887027C3}"/>
                </a:ext>
              </a:extLst>
            </p:cNvPr>
            <p:cNvCxnSpPr>
              <a:cxnSpLocks/>
              <a:stCxn id="36895" idx="2"/>
              <a:endCxn id="211" idx="0"/>
            </p:cNvCxnSpPr>
            <p:nvPr/>
          </p:nvCxnSpPr>
          <p:spPr>
            <a:xfrm rot="5400000">
              <a:off x="7224607" y="2305299"/>
              <a:ext cx="417791" cy="295955"/>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grpSp>
      <p:grpSp>
        <p:nvGrpSpPr>
          <p:cNvPr id="171" name="Group 170">
            <a:extLst>
              <a:ext uri="{FF2B5EF4-FFF2-40B4-BE49-F238E27FC236}">
                <a16:creationId xmlns:a16="http://schemas.microsoft.com/office/drawing/2014/main" id="{BFB1AD71-327F-4CB4-9370-5F94265AB0F0}"/>
              </a:ext>
            </a:extLst>
          </p:cNvPr>
          <p:cNvGrpSpPr/>
          <p:nvPr/>
        </p:nvGrpSpPr>
        <p:grpSpPr>
          <a:xfrm>
            <a:off x="6338344" y="2924056"/>
            <a:ext cx="1488622" cy="423669"/>
            <a:chOff x="5720703" y="3217260"/>
            <a:chExt cx="1488622" cy="423669"/>
          </a:xfrm>
        </p:grpSpPr>
        <p:cxnSp>
          <p:nvCxnSpPr>
            <p:cNvPr id="118" name="Connector: Curved 117">
              <a:extLst>
                <a:ext uri="{FF2B5EF4-FFF2-40B4-BE49-F238E27FC236}">
                  <a16:creationId xmlns:a16="http://schemas.microsoft.com/office/drawing/2014/main" id="{76FC66CD-A273-4CDE-8F47-5968AEE796A1}"/>
                </a:ext>
              </a:extLst>
            </p:cNvPr>
            <p:cNvCxnSpPr>
              <a:cxnSpLocks/>
              <a:stCxn id="36902" idx="2"/>
              <a:endCxn id="218" idx="0"/>
            </p:cNvCxnSpPr>
            <p:nvPr/>
          </p:nvCxnSpPr>
          <p:spPr>
            <a:xfrm rot="5400000">
              <a:off x="6663435" y="3095039"/>
              <a:ext cx="423669" cy="668111"/>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1" name="Connector: Curved 120">
              <a:extLst>
                <a:ext uri="{FF2B5EF4-FFF2-40B4-BE49-F238E27FC236}">
                  <a16:creationId xmlns:a16="http://schemas.microsoft.com/office/drawing/2014/main" id="{E0E61C4F-A58C-4F9A-9C12-99E869973B89}"/>
                </a:ext>
              </a:extLst>
            </p:cNvPr>
            <p:cNvCxnSpPr>
              <a:cxnSpLocks/>
              <a:stCxn id="36899" idx="2"/>
              <a:endCxn id="217" idx="0"/>
            </p:cNvCxnSpPr>
            <p:nvPr/>
          </p:nvCxnSpPr>
          <p:spPr>
            <a:xfrm rot="16200000" flipH="1">
              <a:off x="5935975" y="3188091"/>
              <a:ext cx="237566" cy="668110"/>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grpSp>
      <p:grpSp>
        <p:nvGrpSpPr>
          <p:cNvPr id="168" name="Group 167">
            <a:extLst>
              <a:ext uri="{FF2B5EF4-FFF2-40B4-BE49-F238E27FC236}">
                <a16:creationId xmlns:a16="http://schemas.microsoft.com/office/drawing/2014/main" id="{6D82B5EB-2BDC-478C-BA43-A756B93C0932}"/>
              </a:ext>
            </a:extLst>
          </p:cNvPr>
          <p:cNvGrpSpPr/>
          <p:nvPr/>
        </p:nvGrpSpPr>
        <p:grpSpPr>
          <a:xfrm>
            <a:off x="5780112" y="1530729"/>
            <a:ext cx="2342808" cy="237568"/>
            <a:chOff x="5606360" y="1823933"/>
            <a:chExt cx="2342808" cy="237568"/>
          </a:xfrm>
        </p:grpSpPr>
        <p:cxnSp>
          <p:nvCxnSpPr>
            <p:cNvPr id="124" name="Connector: Curved 123">
              <a:extLst>
                <a:ext uri="{FF2B5EF4-FFF2-40B4-BE49-F238E27FC236}">
                  <a16:creationId xmlns:a16="http://schemas.microsoft.com/office/drawing/2014/main" id="{AD59136E-EB3F-4F38-9D1F-82848751921B}"/>
                </a:ext>
              </a:extLst>
            </p:cNvPr>
            <p:cNvCxnSpPr>
              <a:cxnSpLocks/>
              <a:stCxn id="36881" idx="2"/>
              <a:endCxn id="174" idx="0"/>
            </p:cNvCxnSpPr>
            <p:nvPr/>
          </p:nvCxnSpPr>
          <p:spPr>
            <a:xfrm rot="16200000" flipH="1">
              <a:off x="5542515" y="1887778"/>
              <a:ext cx="237567" cy="109878"/>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3" name="Connector: Curved 132">
              <a:extLst>
                <a:ext uri="{FF2B5EF4-FFF2-40B4-BE49-F238E27FC236}">
                  <a16:creationId xmlns:a16="http://schemas.microsoft.com/office/drawing/2014/main" id="{1219E858-92F2-40E1-9F29-1546B6FEAD45}"/>
                </a:ext>
              </a:extLst>
            </p:cNvPr>
            <p:cNvCxnSpPr>
              <a:cxnSpLocks/>
              <a:stCxn id="36882" idx="2"/>
              <a:endCxn id="175" idx="0"/>
            </p:cNvCxnSpPr>
            <p:nvPr/>
          </p:nvCxnSpPr>
          <p:spPr>
            <a:xfrm rot="5400000">
              <a:off x="5804793" y="1887779"/>
              <a:ext cx="237567" cy="109877"/>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4" name="Connector: Curved 133">
              <a:extLst>
                <a:ext uri="{FF2B5EF4-FFF2-40B4-BE49-F238E27FC236}">
                  <a16:creationId xmlns:a16="http://schemas.microsoft.com/office/drawing/2014/main" id="{C340B619-D234-4803-869D-FD43BA5D86FD}"/>
                </a:ext>
              </a:extLst>
            </p:cNvPr>
            <p:cNvCxnSpPr>
              <a:cxnSpLocks/>
              <a:stCxn id="36883" idx="2"/>
              <a:endCxn id="180" idx="0"/>
            </p:cNvCxnSpPr>
            <p:nvPr/>
          </p:nvCxnSpPr>
          <p:spPr>
            <a:xfrm rot="16200000" flipH="1">
              <a:off x="6286825" y="1887778"/>
              <a:ext cx="237567" cy="109878"/>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5" name="Connector: Curved 134">
              <a:extLst>
                <a:ext uri="{FF2B5EF4-FFF2-40B4-BE49-F238E27FC236}">
                  <a16:creationId xmlns:a16="http://schemas.microsoft.com/office/drawing/2014/main" id="{DCDB8007-EDDF-4464-8CAA-675C82580C90}"/>
                </a:ext>
              </a:extLst>
            </p:cNvPr>
            <p:cNvCxnSpPr>
              <a:cxnSpLocks/>
              <a:stCxn id="36884" idx="2"/>
              <a:endCxn id="181" idx="0"/>
            </p:cNvCxnSpPr>
            <p:nvPr/>
          </p:nvCxnSpPr>
          <p:spPr>
            <a:xfrm rot="5400000">
              <a:off x="6549103" y="1887779"/>
              <a:ext cx="237567" cy="109877"/>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7" name="Connector: Curved 136">
              <a:extLst>
                <a:ext uri="{FF2B5EF4-FFF2-40B4-BE49-F238E27FC236}">
                  <a16:creationId xmlns:a16="http://schemas.microsoft.com/office/drawing/2014/main" id="{33EB3993-11B7-4334-B169-2659F9B2876A}"/>
                </a:ext>
              </a:extLst>
            </p:cNvPr>
            <p:cNvCxnSpPr>
              <a:cxnSpLocks/>
              <a:stCxn id="36885" idx="2"/>
              <a:endCxn id="183" idx="0"/>
            </p:cNvCxnSpPr>
            <p:nvPr/>
          </p:nvCxnSpPr>
          <p:spPr>
            <a:xfrm rot="16200000" flipH="1">
              <a:off x="7031135" y="1887778"/>
              <a:ext cx="237567" cy="109878"/>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40" name="Connector: Curved 139">
              <a:extLst>
                <a:ext uri="{FF2B5EF4-FFF2-40B4-BE49-F238E27FC236}">
                  <a16:creationId xmlns:a16="http://schemas.microsoft.com/office/drawing/2014/main" id="{34FF09C1-A014-427D-9FCF-757A8951A817}"/>
                </a:ext>
              </a:extLst>
            </p:cNvPr>
            <p:cNvCxnSpPr>
              <a:cxnSpLocks/>
              <a:stCxn id="36886" idx="2"/>
              <a:endCxn id="184" idx="0"/>
            </p:cNvCxnSpPr>
            <p:nvPr/>
          </p:nvCxnSpPr>
          <p:spPr>
            <a:xfrm rot="5400000">
              <a:off x="7293413" y="1887779"/>
              <a:ext cx="237567" cy="109877"/>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43" name="Connector: Curved 142">
              <a:extLst>
                <a:ext uri="{FF2B5EF4-FFF2-40B4-BE49-F238E27FC236}">
                  <a16:creationId xmlns:a16="http://schemas.microsoft.com/office/drawing/2014/main" id="{D50D623F-AE82-4AE7-BF42-B101FB7FE41E}"/>
                </a:ext>
              </a:extLst>
            </p:cNvPr>
            <p:cNvCxnSpPr>
              <a:cxnSpLocks/>
              <a:stCxn id="36887" idx="2"/>
              <a:endCxn id="186" idx="0"/>
            </p:cNvCxnSpPr>
            <p:nvPr/>
          </p:nvCxnSpPr>
          <p:spPr>
            <a:xfrm rot="16200000" flipH="1">
              <a:off x="7775445" y="1887777"/>
              <a:ext cx="237567" cy="109879"/>
            </a:xfrm>
            <a:prstGeom prst="curvedConnector3">
              <a:avLst>
                <a:gd name="adj1" fmla="val 50000"/>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grpSp>
      <p:grpSp>
        <p:nvGrpSpPr>
          <p:cNvPr id="166" name="Group 165">
            <a:extLst>
              <a:ext uri="{FF2B5EF4-FFF2-40B4-BE49-F238E27FC236}">
                <a16:creationId xmlns:a16="http://schemas.microsoft.com/office/drawing/2014/main" id="{F2B418E8-4A92-4E59-801B-C355A4E05714}"/>
              </a:ext>
            </a:extLst>
          </p:cNvPr>
          <p:cNvGrpSpPr/>
          <p:nvPr/>
        </p:nvGrpSpPr>
        <p:grpSpPr>
          <a:xfrm>
            <a:off x="5780111" y="1110283"/>
            <a:ext cx="2232930" cy="237567"/>
            <a:chOff x="5780111" y="1403487"/>
            <a:chExt cx="2232930" cy="237567"/>
          </a:xfrm>
        </p:grpSpPr>
        <p:cxnSp>
          <p:nvCxnSpPr>
            <p:cNvPr id="149" name="Connector: Curved 148">
              <a:extLst>
                <a:ext uri="{FF2B5EF4-FFF2-40B4-BE49-F238E27FC236}">
                  <a16:creationId xmlns:a16="http://schemas.microsoft.com/office/drawing/2014/main" id="{B00006C5-7BAE-4472-915D-EFF1B8FAF710}"/>
                </a:ext>
              </a:extLst>
            </p:cNvPr>
            <p:cNvCxnSpPr>
              <a:cxnSpLocks/>
              <a:stCxn id="36920" idx="2"/>
              <a:endCxn id="36881" idx="0"/>
            </p:cNvCxnSpPr>
            <p:nvPr/>
          </p:nvCxnSpPr>
          <p:spPr>
            <a:xfrm>
              <a:off x="5780111"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2" name="Connector: Curved 148">
              <a:extLst>
                <a:ext uri="{FF2B5EF4-FFF2-40B4-BE49-F238E27FC236}">
                  <a16:creationId xmlns:a16="http://schemas.microsoft.com/office/drawing/2014/main" id="{4ACC1063-8BC4-46E1-A79F-B3B5FF4A1266}"/>
                </a:ext>
              </a:extLst>
            </p:cNvPr>
            <p:cNvCxnSpPr>
              <a:cxnSpLocks/>
              <a:stCxn id="36913" idx="2"/>
              <a:endCxn id="36882" idx="0"/>
            </p:cNvCxnSpPr>
            <p:nvPr/>
          </p:nvCxnSpPr>
          <p:spPr>
            <a:xfrm>
              <a:off x="6152266"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5" name="Connector: Curved 148">
              <a:extLst>
                <a:ext uri="{FF2B5EF4-FFF2-40B4-BE49-F238E27FC236}">
                  <a16:creationId xmlns:a16="http://schemas.microsoft.com/office/drawing/2014/main" id="{F2A0E65D-70D5-4284-A36D-AD5245D6B97F}"/>
                </a:ext>
              </a:extLst>
            </p:cNvPr>
            <p:cNvCxnSpPr>
              <a:cxnSpLocks/>
              <a:stCxn id="36914" idx="2"/>
              <a:endCxn id="36883" idx="0"/>
            </p:cNvCxnSpPr>
            <p:nvPr/>
          </p:nvCxnSpPr>
          <p:spPr>
            <a:xfrm>
              <a:off x="6524421"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8" name="Connector: Curved 148">
              <a:extLst>
                <a:ext uri="{FF2B5EF4-FFF2-40B4-BE49-F238E27FC236}">
                  <a16:creationId xmlns:a16="http://schemas.microsoft.com/office/drawing/2014/main" id="{0FA6AA0F-92E7-473F-9EA5-996B21AAAED6}"/>
                </a:ext>
              </a:extLst>
            </p:cNvPr>
            <p:cNvCxnSpPr>
              <a:cxnSpLocks/>
              <a:stCxn id="36915" idx="2"/>
              <a:endCxn id="36884" idx="0"/>
            </p:cNvCxnSpPr>
            <p:nvPr/>
          </p:nvCxnSpPr>
          <p:spPr>
            <a:xfrm>
              <a:off x="6896576"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1" name="Connector: Curved 148">
              <a:extLst>
                <a:ext uri="{FF2B5EF4-FFF2-40B4-BE49-F238E27FC236}">
                  <a16:creationId xmlns:a16="http://schemas.microsoft.com/office/drawing/2014/main" id="{DFD96F4D-5112-4B6F-9E24-CAE11D478185}"/>
                </a:ext>
              </a:extLst>
            </p:cNvPr>
            <p:cNvCxnSpPr>
              <a:cxnSpLocks/>
              <a:stCxn id="36916" idx="2"/>
              <a:endCxn id="36885" idx="0"/>
            </p:cNvCxnSpPr>
            <p:nvPr/>
          </p:nvCxnSpPr>
          <p:spPr>
            <a:xfrm>
              <a:off x="7268731"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4" name="Connector: Curved 148">
              <a:extLst>
                <a:ext uri="{FF2B5EF4-FFF2-40B4-BE49-F238E27FC236}">
                  <a16:creationId xmlns:a16="http://schemas.microsoft.com/office/drawing/2014/main" id="{1A50BC42-3454-4F37-BAE1-8E9DFC7825F8}"/>
                </a:ext>
              </a:extLst>
            </p:cNvPr>
            <p:cNvCxnSpPr>
              <a:cxnSpLocks/>
              <a:stCxn id="36917" idx="2"/>
              <a:endCxn id="36886" idx="0"/>
            </p:cNvCxnSpPr>
            <p:nvPr/>
          </p:nvCxnSpPr>
          <p:spPr>
            <a:xfrm>
              <a:off x="7640886"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7" name="Connector: Curved 148">
              <a:extLst>
                <a:ext uri="{FF2B5EF4-FFF2-40B4-BE49-F238E27FC236}">
                  <a16:creationId xmlns:a16="http://schemas.microsoft.com/office/drawing/2014/main" id="{DD05B7CB-0B75-49C6-8573-0DB469C0F3E1}"/>
                </a:ext>
              </a:extLst>
            </p:cNvPr>
            <p:cNvCxnSpPr>
              <a:cxnSpLocks/>
              <a:stCxn id="36918" idx="2"/>
              <a:endCxn id="36887" idx="0"/>
            </p:cNvCxnSpPr>
            <p:nvPr/>
          </p:nvCxnSpPr>
          <p:spPr>
            <a:xfrm>
              <a:off x="8013041" y="1403487"/>
              <a:ext cx="0" cy="237567"/>
            </a:xfrm>
            <a:prstGeom prst="straightConnector1">
              <a:avLst/>
            </a:prstGeom>
            <a:ln w="19050">
              <a:solidFill>
                <a:schemeClr val="tx1">
                  <a:lumMod val="65000"/>
                  <a:lumOff val="35000"/>
                </a:schemeClr>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36889" name="pass1-run1-1"/>
          <p:cNvSpPr>
            <a:spLocks/>
          </p:cNvSpPr>
          <p:nvPr/>
        </p:nvSpPr>
        <p:spPr bwMode="auto">
          <a:xfrm>
            <a:off x="5783309" y="1768297"/>
            <a:ext cx="365760" cy="182880"/>
          </a:xfrm>
          <a:prstGeom prst="rect">
            <a:avLst/>
          </a:prstGeom>
          <a:solidFill>
            <a:schemeClr val="bg1">
              <a:lumMod val="75000"/>
            </a:schemeClr>
          </a:solidFill>
          <a:ln w="12700" cap="rnd">
            <a:solidFill>
              <a:schemeClr val="tx1">
                <a:lumMod val="65000"/>
                <a:lumOff val="35000"/>
              </a:schemeClr>
            </a:solidFill>
            <a:round/>
            <a:headEnd type="none" w="sm" len="sm"/>
            <a:tailEnd type="none" w="sm" len="sm"/>
          </a:ln>
        </p:spPr>
        <p:txBody>
          <a:bodyPr lIns="18288" tIns="18288" rIns="18288" bIns="18288" anchor="b" anchorCtr="0"/>
          <a:lstStyle/>
          <a:p>
            <a:pPr algn="ctr"/>
            <a:r>
              <a:rPr lang="en-US" sz="1000" b="1" dirty="0">
                <a:solidFill>
                  <a:schemeClr val="bg1">
                    <a:lumMod val="75000"/>
                  </a:schemeClr>
                </a:solidFill>
                <a:latin typeface="Inconsolata" panose="00000509000000000000" pitchFamily="49" charset="0"/>
              </a:rPr>
              <a:t>_</a:t>
            </a:r>
            <a:r>
              <a:rPr lang="en-US" sz="1000" b="1" dirty="0">
                <a:solidFill>
                  <a:schemeClr val="tx1">
                    <a:lumMod val="75000"/>
                    <a:lumOff val="25000"/>
                  </a:schemeClr>
                </a:solidFill>
                <a:latin typeface="Inconsolata" panose="00000509000000000000" pitchFamily="49" charset="0"/>
              </a:rPr>
              <a:t>|</a:t>
            </a:r>
            <a:r>
              <a:rPr lang="en-US" sz="1000" b="1" dirty="0">
                <a:solidFill>
                  <a:schemeClr val="bg1">
                    <a:lumMod val="75000"/>
                  </a:schemeClr>
                </a:solidFill>
                <a:latin typeface="Inconsolata" panose="00000509000000000000" pitchFamily="49" charset="0"/>
              </a:rPr>
              <a:t>_</a:t>
            </a:r>
          </a:p>
        </p:txBody>
      </p:sp>
      <p:sp>
        <p:nvSpPr>
          <p:cNvPr id="36890" name="pass1-run2"/>
          <p:cNvSpPr>
            <a:spLocks/>
          </p:cNvSpPr>
          <p:nvPr/>
        </p:nvSpPr>
        <p:spPr bwMode="auto">
          <a:xfrm>
            <a:off x="5783309" y="195447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4|6</a:t>
            </a:r>
          </a:p>
        </p:txBody>
      </p:sp>
      <p:sp>
        <p:nvSpPr>
          <p:cNvPr id="36891" name="Freeform 27"/>
          <p:cNvSpPr>
            <a:spLocks/>
          </p:cNvSpPr>
          <p:nvPr/>
        </p:nvSpPr>
        <p:spPr bwMode="auto">
          <a:xfrm>
            <a:off x="6527619" y="1768297"/>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4|7</a:t>
            </a:r>
          </a:p>
        </p:txBody>
      </p:sp>
      <p:sp>
        <p:nvSpPr>
          <p:cNvPr id="36892" name="Freeform 28"/>
          <p:cNvSpPr>
            <a:spLocks/>
          </p:cNvSpPr>
          <p:nvPr/>
        </p:nvSpPr>
        <p:spPr bwMode="auto">
          <a:xfrm>
            <a:off x="6527619" y="195447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8|9</a:t>
            </a:r>
          </a:p>
        </p:txBody>
      </p:sp>
      <p:sp>
        <p:nvSpPr>
          <p:cNvPr id="36893" name="Freeform 29"/>
          <p:cNvSpPr>
            <a:spLocks/>
          </p:cNvSpPr>
          <p:nvPr/>
        </p:nvSpPr>
        <p:spPr bwMode="auto">
          <a:xfrm>
            <a:off x="7271929" y="1768297"/>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1|3</a:t>
            </a:r>
          </a:p>
        </p:txBody>
      </p:sp>
      <p:sp>
        <p:nvSpPr>
          <p:cNvPr id="36894" name="Freeform 30"/>
          <p:cNvSpPr>
            <a:spLocks/>
          </p:cNvSpPr>
          <p:nvPr/>
        </p:nvSpPr>
        <p:spPr bwMode="auto">
          <a:xfrm>
            <a:off x="7271929" y="1954479"/>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5|6</a:t>
            </a:r>
          </a:p>
        </p:txBody>
      </p:sp>
      <p:sp>
        <p:nvSpPr>
          <p:cNvPr id="36895" name="Freeform 31"/>
          <p:cNvSpPr>
            <a:spLocks/>
          </p:cNvSpPr>
          <p:nvPr/>
        </p:nvSpPr>
        <p:spPr bwMode="auto">
          <a:xfrm>
            <a:off x="8016240" y="1768297"/>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1|9</a:t>
            </a:r>
          </a:p>
        </p:txBody>
      </p:sp>
      <p:sp>
        <p:nvSpPr>
          <p:cNvPr id="36897" name="Freeform 33"/>
          <p:cNvSpPr>
            <a:spLocks/>
          </p:cNvSpPr>
          <p:nvPr/>
        </p:nvSpPr>
        <p:spPr bwMode="auto">
          <a:xfrm>
            <a:off x="6155464" y="2559044"/>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4|4</a:t>
            </a:r>
          </a:p>
        </p:txBody>
      </p:sp>
      <p:sp>
        <p:nvSpPr>
          <p:cNvPr id="36898" name="Freeform 34"/>
          <p:cNvSpPr>
            <a:spLocks/>
          </p:cNvSpPr>
          <p:nvPr/>
        </p:nvSpPr>
        <p:spPr bwMode="auto">
          <a:xfrm>
            <a:off x="6155464" y="2743162"/>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6|7</a:t>
            </a:r>
          </a:p>
        </p:txBody>
      </p:sp>
      <p:sp>
        <p:nvSpPr>
          <p:cNvPr id="36899" name="Freeform 35"/>
          <p:cNvSpPr>
            <a:spLocks/>
          </p:cNvSpPr>
          <p:nvPr/>
        </p:nvSpPr>
        <p:spPr bwMode="auto">
          <a:xfrm>
            <a:off x="6155464" y="2927279"/>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8|9</a:t>
            </a:r>
          </a:p>
        </p:txBody>
      </p:sp>
      <p:sp>
        <p:nvSpPr>
          <p:cNvPr id="36955" name="Freeform 91"/>
          <p:cNvSpPr>
            <a:spLocks/>
          </p:cNvSpPr>
          <p:nvPr/>
        </p:nvSpPr>
        <p:spPr bwMode="auto">
          <a:xfrm>
            <a:off x="6155464" y="2374926"/>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2|3</a:t>
            </a:r>
          </a:p>
        </p:txBody>
      </p:sp>
      <p:sp>
        <p:nvSpPr>
          <p:cNvPr id="36900" name="Freeform 36"/>
          <p:cNvSpPr>
            <a:spLocks/>
          </p:cNvSpPr>
          <p:nvPr/>
        </p:nvSpPr>
        <p:spPr bwMode="auto">
          <a:xfrm>
            <a:off x="7644085" y="2368968"/>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1|1</a:t>
            </a:r>
            <a:endParaRPr lang="en-US" sz="1000" b="1" dirty="0">
              <a:solidFill>
                <a:schemeClr val="tx1">
                  <a:lumMod val="75000"/>
                  <a:lumOff val="25000"/>
                </a:schemeClr>
              </a:solidFill>
              <a:latin typeface="Inconsolata" panose="00000509000000000000" pitchFamily="49" charset="0"/>
            </a:endParaRPr>
          </a:p>
        </p:txBody>
      </p:sp>
      <p:sp>
        <p:nvSpPr>
          <p:cNvPr id="36901" name="Freeform 37"/>
          <p:cNvSpPr>
            <a:spLocks/>
          </p:cNvSpPr>
          <p:nvPr/>
        </p:nvSpPr>
        <p:spPr bwMode="auto">
          <a:xfrm>
            <a:off x="7644085" y="2555072"/>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3|5</a:t>
            </a:r>
          </a:p>
        </p:txBody>
      </p:sp>
      <p:sp>
        <p:nvSpPr>
          <p:cNvPr id="36902" name="Freeform 38"/>
          <p:cNvSpPr>
            <a:spLocks/>
          </p:cNvSpPr>
          <p:nvPr/>
        </p:nvSpPr>
        <p:spPr bwMode="auto">
          <a:xfrm>
            <a:off x="7644085" y="2741176"/>
            <a:ext cx="365760" cy="182880"/>
          </a:xfrm>
          <a:prstGeom prst="rect">
            <a:avLst/>
          </a:prstGeom>
          <a:solidFill>
            <a:schemeClr val="bg1">
              <a:lumMod val="9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6|9</a:t>
            </a:r>
          </a:p>
        </p:txBody>
      </p:sp>
      <p:grpSp>
        <p:nvGrpSpPr>
          <p:cNvPr id="8" name="magnets" hidden="1">
            <a:extLst>
              <a:ext uri="{FF2B5EF4-FFF2-40B4-BE49-F238E27FC236}">
                <a16:creationId xmlns:a16="http://schemas.microsoft.com/office/drawing/2014/main" id="{76BEFD4B-A14B-3E23-47CC-D640870C097A}"/>
              </a:ext>
            </a:extLst>
          </p:cNvPr>
          <p:cNvGrpSpPr/>
          <p:nvPr/>
        </p:nvGrpSpPr>
        <p:grpSpPr>
          <a:xfrm>
            <a:off x="5880845" y="1768297"/>
            <a:ext cx="2403619" cy="624917"/>
            <a:chOff x="5880845" y="1952247"/>
            <a:chExt cx="2403619" cy="624917"/>
          </a:xfrm>
        </p:grpSpPr>
        <p:grpSp>
          <p:nvGrpSpPr>
            <p:cNvPr id="36867" name="Group 36866">
              <a:extLst>
                <a:ext uri="{FF2B5EF4-FFF2-40B4-BE49-F238E27FC236}">
                  <a16:creationId xmlns:a16="http://schemas.microsoft.com/office/drawing/2014/main" id="{E9DC7887-4008-44D8-9A10-CE715794EA9E}"/>
                </a:ext>
              </a:extLst>
            </p:cNvPr>
            <p:cNvGrpSpPr/>
            <p:nvPr/>
          </p:nvGrpSpPr>
          <p:grpSpPr>
            <a:xfrm>
              <a:off x="5880845" y="1952247"/>
              <a:ext cx="170688" cy="18288"/>
              <a:chOff x="4876800" y="2038350"/>
              <a:chExt cx="170688" cy="18288"/>
            </a:xfrm>
          </p:grpSpPr>
          <p:sp>
            <p:nvSpPr>
              <p:cNvPr id="174" name="magnet">
                <a:extLst>
                  <a:ext uri="{FF2B5EF4-FFF2-40B4-BE49-F238E27FC236}">
                    <a16:creationId xmlns:a16="http://schemas.microsoft.com/office/drawing/2014/main" id="{229C944A-FA0C-42D0-8258-6774C580FD67}"/>
                  </a:ext>
                </a:extLst>
              </p:cNvPr>
              <p:cNvSpPr>
                <a:spLocks/>
              </p:cNvSpPr>
              <p:nvPr/>
            </p:nvSpPr>
            <p:spPr bwMode="auto">
              <a:xfrm>
                <a:off x="48768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sp>
            <p:nvSpPr>
              <p:cNvPr id="175" name="magnet">
                <a:extLst>
                  <a:ext uri="{FF2B5EF4-FFF2-40B4-BE49-F238E27FC236}">
                    <a16:creationId xmlns:a16="http://schemas.microsoft.com/office/drawing/2014/main" id="{E7A303CB-9C62-4362-86DC-8E6F691A278F}"/>
                  </a:ext>
                </a:extLst>
              </p:cNvPr>
              <p:cNvSpPr>
                <a:spLocks/>
              </p:cNvSpPr>
              <p:nvPr/>
            </p:nvSpPr>
            <p:spPr bwMode="auto">
              <a:xfrm>
                <a:off x="50292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grpSp>
        <p:grpSp>
          <p:nvGrpSpPr>
            <p:cNvPr id="179" name="Group 178">
              <a:extLst>
                <a:ext uri="{FF2B5EF4-FFF2-40B4-BE49-F238E27FC236}">
                  <a16:creationId xmlns:a16="http://schemas.microsoft.com/office/drawing/2014/main" id="{5DEEE3FC-4100-4888-936C-321DCF5B3F7F}"/>
                </a:ext>
              </a:extLst>
            </p:cNvPr>
            <p:cNvGrpSpPr/>
            <p:nvPr/>
          </p:nvGrpSpPr>
          <p:grpSpPr>
            <a:xfrm>
              <a:off x="6625155" y="1952247"/>
              <a:ext cx="170688" cy="18288"/>
              <a:chOff x="4876800" y="2038350"/>
              <a:chExt cx="170688" cy="18288"/>
            </a:xfrm>
          </p:grpSpPr>
          <p:sp>
            <p:nvSpPr>
              <p:cNvPr id="180" name="magnet">
                <a:extLst>
                  <a:ext uri="{FF2B5EF4-FFF2-40B4-BE49-F238E27FC236}">
                    <a16:creationId xmlns:a16="http://schemas.microsoft.com/office/drawing/2014/main" id="{1E723C2F-F1F4-4369-8DF3-F30E428BCBBE}"/>
                  </a:ext>
                </a:extLst>
              </p:cNvPr>
              <p:cNvSpPr>
                <a:spLocks/>
              </p:cNvSpPr>
              <p:nvPr/>
            </p:nvSpPr>
            <p:spPr bwMode="auto">
              <a:xfrm>
                <a:off x="48768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sp>
            <p:nvSpPr>
              <p:cNvPr id="181" name="magnet">
                <a:extLst>
                  <a:ext uri="{FF2B5EF4-FFF2-40B4-BE49-F238E27FC236}">
                    <a16:creationId xmlns:a16="http://schemas.microsoft.com/office/drawing/2014/main" id="{5DE7E98A-EB7D-4062-AA9E-694357091886}"/>
                  </a:ext>
                </a:extLst>
              </p:cNvPr>
              <p:cNvSpPr>
                <a:spLocks/>
              </p:cNvSpPr>
              <p:nvPr/>
            </p:nvSpPr>
            <p:spPr bwMode="auto">
              <a:xfrm>
                <a:off x="50292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grpSp>
        <p:grpSp>
          <p:nvGrpSpPr>
            <p:cNvPr id="182" name="Group 181">
              <a:extLst>
                <a:ext uri="{FF2B5EF4-FFF2-40B4-BE49-F238E27FC236}">
                  <a16:creationId xmlns:a16="http://schemas.microsoft.com/office/drawing/2014/main" id="{956B933E-4C69-4D84-8098-3EF007722041}"/>
                </a:ext>
              </a:extLst>
            </p:cNvPr>
            <p:cNvGrpSpPr/>
            <p:nvPr/>
          </p:nvGrpSpPr>
          <p:grpSpPr>
            <a:xfrm>
              <a:off x="7369465" y="1952247"/>
              <a:ext cx="170688" cy="18288"/>
              <a:chOff x="4876800" y="2038350"/>
              <a:chExt cx="170688" cy="18288"/>
            </a:xfrm>
          </p:grpSpPr>
          <p:sp>
            <p:nvSpPr>
              <p:cNvPr id="183" name="magnet">
                <a:extLst>
                  <a:ext uri="{FF2B5EF4-FFF2-40B4-BE49-F238E27FC236}">
                    <a16:creationId xmlns:a16="http://schemas.microsoft.com/office/drawing/2014/main" id="{51205C4C-E8A0-4D39-A41A-7717E33FDB2C}"/>
                  </a:ext>
                </a:extLst>
              </p:cNvPr>
              <p:cNvSpPr>
                <a:spLocks/>
              </p:cNvSpPr>
              <p:nvPr/>
            </p:nvSpPr>
            <p:spPr bwMode="auto">
              <a:xfrm>
                <a:off x="48768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sp>
            <p:nvSpPr>
              <p:cNvPr id="184" name="magnet">
                <a:extLst>
                  <a:ext uri="{FF2B5EF4-FFF2-40B4-BE49-F238E27FC236}">
                    <a16:creationId xmlns:a16="http://schemas.microsoft.com/office/drawing/2014/main" id="{A15C446E-B067-46E7-9B75-A844CFF5720D}"/>
                  </a:ext>
                </a:extLst>
              </p:cNvPr>
              <p:cNvSpPr>
                <a:spLocks/>
              </p:cNvSpPr>
              <p:nvPr/>
            </p:nvSpPr>
            <p:spPr bwMode="auto">
              <a:xfrm>
                <a:off x="50292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grpSp>
        <p:grpSp>
          <p:nvGrpSpPr>
            <p:cNvPr id="185" name="Group 184">
              <a:extLst>
                <a:ext uri="{FF2B5EF4-FFF2-40B4-BE49-F238E27FC236}">
                  <a16:creationId xmlns:a16="http://schemas.microsoft.com/office/drawing/2014/main" id="{CDAF7D60-3374-4B34-ACB3-1B0F834554FB}"/>
                </a:ext>
              </a:extLst>
            </p:cNvPr>
            <p:cNvGrpSpPr/>
            <p:nvPr/>
          </p:nvGrpSpPr>
          <p:grpSpPr>
            <a:xfrm>
              <a:off x="8113776" y="1952247"/>
              <a:ext cx="170688" cy="18288"/>
              <a:chOff x="4876800" y="2038350"/>
              <a:chExt cx="170688" cy="18288"/>
            </a:xfrm>
          </p:grpSpPr>
          <p:sp>
            <p:nvSpPr>
              <p:cNvPr id="186" name="magnet">
                <a:extLst>
                  <a:ext uri="{FF2B5EF4-FFF2-40B4-BE49-F238E27FC236}">
                    <a16:creationId xmlns:a16="http://schemas.microsoft.com/office/drawing/2014/main" id="{9F9066DE-1D58-42C6-B302-DAA7C90F7E17}"/>
                  </a:ext>
                </a:extLst>
              </p:cNvPr>
              <p:cNvSpPr>
                <a:spLocks/>
              </p:cNvSpPr>
              <p:nvPr/>
            </p:nvSpPr>
            <p:spPr bwMode="auto">
              <a:xfrm>
                <a:off x="48768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sp>
            <p:nvSpPr>
              <p:cNvPr id="187" name="magnet">
                <a:extLst>
                  <a:ext uri="{FF2B5EF4-FFF2-40B4-BE49-F238E27FC236}">
                    <a16:creationId xmlns:a16="http://schemas.microsoft.com/office/drawing/2014/main" id="{3A2F9EFC-07FB-4E35-A777-92C4BEFC416C}"/>
                  </a:ext>
                </a:extLst>
              </p:cNvPr>
              <p:cNvSpPr>
                <a:spLocks/>
              </p:cNvSpPr>
              <p:nvPr/>
            </p:nvSpPr>
            <p:spPr bwMode="auto">
              <a:xfrm>
                <a:off x="5029200" y="2038350"/>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grpSp>
        <p:grpSp>
          <p:nvGrpSpPr>
            <p:cNvPr id="156" name="Group 155">
              <a:extLst>
                <a:ext uri="{FF2B5EF4-FFF2-40B4-BE49-F238E27FC236}">
                  <a16:creationId xmlns:a16="http://schemas.microsoft.com/office/drawing/2014/main" id="{EF1884D1-BF34-4039-B938-AD02AD63AF6A}"/>
                </a:ext>
              </a:extLst>
            </p:cNvPr>
            <p:cNvGrpSpPr/>
            <p:nvPr/>
          </p:nvGrpSpPr>
          <p:grpSpPr>
            <a:xfrm>
              <a:off x="6253000" y="2558876"/>
              <a:ext cx="170688" cy="18288"/>
              <a:chOff x="5067902" y="2166974"/>
              <a:chExt cx="170688" cy="18288"/>
            </a:xfrm>
          </p:grpSpPr>
          <p:sp>
            <p:nvSpPr>
              <p:cNvPr id="201" name="magnet">
                <a:extLst>
                  <a:ext uri="{FF2B5EF4-FFF2-40B4-BE49-F238E27FC236}">
                    <a16:creationId xmlns:a16="http://schemas.microsoft.com/office/drawing/2014/main" id="{B352DE09-5DEC-4F23-B58F-E02043B3E4D8}"/>
                  </a:ext>
                </a:extLst>
              </p:cNvPr>
              <p:cNvSpPr>
                <a:spLocks/>
              </p:cNvSpPr>
              <p:nvPr/>
            </p:nvSpPr>
            <p:spPr bwMode="auto">
              <a:xfrm>
                <a:off x="50679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spc="-113" dirty="0">
                  <a:solidFill>
                    <a:schemeClr val="tx1">
                      <a:lumMod val="75000"/>
                      <a:lumOff val="25000"/>
                    </a:schemeClr>
                  </a:solidFill>
                  <a:latin typeface="Proxima Nova Rg" panose="02000506030000020004" pitchFamily="50" charset="0"/>
                </a:endParaRPr>
              </a:p>
            </p:txBody>
          </p:sp>
          <p:sp>
            <p:nvSpPr>
              <p:cNvPr id="202" name="magnet">
                <a:extLst>
                  <a:ext uri="{FF2B5EF4-FFF2-40B4-BE49-F238E27FC236}">
                    <a16:creationId xmlns:a16="http://schemas.microsoft.com/office/drawing/2014/main" id="{AFB8A9EA-4D17-48AD-8814-89705B233888}"/>
                  </a:ext>
                </a:extLst>
              </p:cNvPr>
              <p:cNvSpPr>
                <a:spLocks/>
              </p:cNvSpPr>
              <p:nvPr/>
            </p:nvSpPr>
            <p:spPr bwMode="auto">
              <a:xfrm>
                <a:off x="52203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spc="-113" dirty="0">
                  <a:solidFill>
                    <a:schemeClr val="tx1">
                      <a:lumMod val="75000"/>
                      <a:lumOff val="25000"/>
                    </a:schemeClr>
                  </a:solidFill>
                  <a:latin typeface="Proxima Nova Rg" panose="02000506030000020004" pitchFamily="50" charset="0"/>
                </a:endParaRPr>
              </a:p>
            </p:txBody>
          </p:sp>
        </p:grpSp>
        <p:grpSp>
          <p:nvGrpSpPr>
            <p:cNvPr id="209" name="Group 208">
              <a:extLst>
                <a:ext uri="{FF2B5EF4-FFF2-40B4-BE49-F238E27FC236}">
                  <a16:creationId xmlns:a16="http://schemas.microsoft.com/office/drawing/2014/main" id="{4AFF8FB3-3B4E-4C39-AD8E-E1A98FE37110}"/>
                </a:ext>
              </a:extLst>
            </p:cNvPr>
            <p:cNvGrpSpPr/>
            <p:nvPr/>
          </p:nvGrpSpPr>
          <p:grpSpPr>
            <a:xfrm>
              <a:off x="7741621" y="2552918"/>
              <a:ext cx="170688" cy="18288"/>
              <a:chOff x="5067902" y="2166974"/>
              <a:chExt cx="170688" cy="18288"/>
            </a:xfrm>
          </p:grpSpPr>
          <p:sp>
            <p:nvSpPr>
              <p:cNvPr id="210" name="magnet">
                <a:extLst>
                  <a:ext uri="{FF2B5EF4-FFF2-40B4-BE49-F238E27FC236}">
                    <a16:creationId xmlns:a16="http://schemas.microsoft.com/office/drawing/2014/main" id="{29E3BF26-1034-48B7-9B66-E8375F46E122}"/>
                  </a:ext>
                </a:extLst>
              </p:cNvPr>
              <p:cNvSpPr>
                <a:spLocks/>
              </p:cNvSpPr>
              <p:nvPr/>
            </p:nvSpPr>
            <p:spPr bwMode="auto">
              <a:xfrm>
                <a:off x="50679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sp>
            <p:nvSpPr>
              <p:cNvPr id="211" name="magnet">
                <a:extLst>
                  <a:ext uri="{FF2B5EF4-FFF2-40B4-BE49-F238E27FC236}">
                    <a16:creationId xmlns:a16="http://schemas.microsoft.com/office/drawing/2014/main" id="{F08D7A7D-AA73-4051-9659-6E4BE2E5DEA2}"/>
                  </a:ext>
                </a:extLst>
              </p:cNvPr>
              <p:cNvSpPr>
                <a:spLocks/>
              </p:cNvSpPr>
              <p:nvPr/>
            </p:nvSpPr>
            <p:spPr bwMode="auto">
              <a:xfrm>
                <a:off x="52203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dirty="0">
                  <a:solidFill>
                    <a:schemeClr val="tx1">
                      <a:lumMod val="75000"/>
                      <a:lumOff val="25000"/>
                    </a:schemeClr>
                  </a:solidFill>
                  <a:latin typeface="Proxima Nova Rg" panose="02000506030000020004" pitchFamily="50" charset="0"/>
                </a:endParaRPr>
              </a:p>
            </p:txBody>
          </p:sp>
        </p:grpSp>
      </p:grpSp>
      <p:grpSp>
        <p:nvGrpSpPr>
          <p:cNvPr id="163" name="Group 162">
            <a:extLst>
              <a:ext uri="{FF2B5EF4-FFF2-40B4-BE49-F238E27FC236}">
                <a16:creationId xmlns:a16="http://schemas.microsoft.com/office/drawing/2014/main" id="{EC72C299-7B50-4370-B96A-C9B1BAEE6DEC}"/>
              </a:ext>
            </a:extLst>
          </p:cNvPr>
          <p:cNvGrpSpPr/>
          <p:nvPr/>
        </p:nvGrpSpPr>
        <p:grpSpPr>
          <a:xfrm>
            <a:off x="6897989" y="3347725"/>
            <a:ext cx="369331" cy="1265058"/>
            <a:chOff x="6216413" y="3488529"/>
            <a:chExt cx="369331" cy="1265058"/>
          </a:xfrm>
        </p:grpSpPr>
        <p:grpSp>
          <p:nvGrpSpPr>
            <p:cNvPr id="36927" name="Group 36926">
              <a:extLst>
                <a:ext uri="{FF2B5EF4-FFF2-40B4-BE49-F238E27FC236}">
                  <a16:creationId xmlns:a16="http://schemas.microsoft.com/office/drawing/2014/main" id="{C654B227-BE68-49F0-972B-9C2BB0D646F9}"/>
                </a:ext>
              </a:extLst>
            </p:cNvPr>
            <p:cNvGrpSpPr/>
            <p:nvPr/>
          </p:nvGrpSpPr>
          <p:grpSpPr>
            <a:xfrm>
              <a:off x="6216413" y="3488529"/>
              <a:ext cx="369331" cy="1265058"/>
              <a:chOff x="5866926" y="3488529"/>
              <a:chExt cx="369331" cy="1265058"/>
            </a:xfrm>
          </p:grpSpPr>
          <p:sp>
            <p:nvSpPr>
              <p:cNvPr id="36904" name="Freeform 40"/>
              <p:cNvSpPr>
                <a:spLocks/>
              </p:cNvSpPr>
              <p:nvPr/>
            </p:nvSpPr>
            <p:spPr bwMode="auto">
              <a:xfrm>
                <a:off x="5866926" y="3488529"/>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ea typeface="Proxima Nova" charset="0"/>
                    <a:cs typeface="Proxima Nova" charset="0"/>
                  </a:rPr>
                  <a:t>1|1</a:t>
                </a:r>
                <a:endParaRPr lang="en-US" sz="1000" b="1" dirty="0">
                  <a:solidFill>
                    <a:schemeClr val="tx1">
                      <a:lumMod val="75000"/>
                      <a:lumOff val="25000"/>
                    </a:schemeClr>
                  </a:solidFill>
                  <a:latin typeface="Inconsolata" panose="00000509000000000000" pitchFamily="49" charset="0"/>
                </a:endParaRPr>
              </a:p>
            </p:txBody>
          </p:sp>
          <p:sp>
            <p:nvSpPr>
              <p:cNvPr id="36905" name="Freeform 41"/>
              <p:cNvSpPr>
                <a:spLocks/>
              </p:cNvSpPr>
              <p:nvPr/>
            </p:nvSpPr>
            <p:spPr bwMode="auto">
              <a:xfrm>
                <a:off x="5866926" y="3668892"/>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2|3</a:t>
                </a:r>
              </a:p>
            </p:txBody>
          </p:sp>
          <p:sp>
            <p:nvSpPr>
              <p:cNvPr id="36906" name="Freeform 42"/>
              <p:cNvSpPr>
                <a:spLocks/>
              </p:cNvSpPr>
              <p:nvPr/>
            </p:nvSpPr>
            <p:spPr bwMode="auto">
              <a:xfrm>
                <a:off x="5866926" y="3849255"/>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3|4</a:t>
                </a:r>
              </a:p>
            </p:txBody>
          </p:sp>
          <p:sp>
            <p:nvSpPr>
              <p:cNvPr id="36907" name="Freeform 43"/>
              <p:cNvSpPr>
                <a:spLocks/>
              </p:cNvSpPr>
              <p:nvPr/>
            </p:nvSpPr>
            <p:spPr bwMode="auto">
              <a:xfrm>
                <a:off x="5866926" y="4029618"/>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4|5</a:t>
                </a:r>
              </a:p>
            </p:txBody>
          </p:sp>
          <p:sp>
            <p:nvSpPr>
              <p:cNvPr id="36908" name="Freeform 44"/>
              <p:cNvSpPr>
                <a:spLocks/>
              </p:cNvSpPr>
              <p:nvPr/>
            </p:nvSpPr>
            <p:spPr bwMode="auto">
              <a:xfrm>
                <a:off x="5866926" y="4209981"/>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6|6</a:t>
                </a:r>
              </a:p>
            </p:txBody>
          </p:sp>
          <p:sp>
            <p:nvSpPr>
              <p:cNvPr id="36909" name="Freeform 45"/>
              <p:cNvSpPr>
                <a:spLocks/>
              </p:cNvSpPr>
              <p:nvPr/>
            </p:nvSpPr>
            <p:spPr bwMode="auto">
              <a:xfrm>
                <a:off x="5866926" y="4390344"/>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7|8</a:t>
                </a:r>
              </a:p>
            </p:txBody>
          </p:sp>
          <p:sp>
            <p:nvSpPr>
              <p:cNvPr id="36910" name="Freeform 46"/>
              <p:cNvSpPr>
                <a:spLocks/>
              </p:cNvSpPr>
              <p:nvPr/>
            </p:nvSpPr>
            <p:spPr bwMode="auto">
              <a:xfrm>
                <a:off x="5866926" y="4570707"/>
                <a:ext cx="369331"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9|9</a:t>
                </a:r>
              </a:p>
            </p:txBody>
          </p:sp>
        </p:grpSp>
        <p:grpSp>
          <p:nvGrpSpPr>
            <p:cNvPr id="216" name="Group 215" hidden="1">
              <a:extLst>
                <a:ext uri="{FF2B5EF4-FFF2-40B4-BE49-F238E27FC236}">
                  <a16:creationId xmlns:a16="http://schemas.microsoft.com/office/drawing/2014/main" id="{5E3AEB00-FE93-48DA-8E9E-C455A6BE7D1E}"/>
                </a:ext>
              </a:extLst>
            </p:cNvPr>
            <p:cNvGrpSpPr/>
            <p:nvPr/>
          </p:nvGrpSpPr>
          <p:grpSpPr>
            <a:xfrm>
              <a:off x="6315734" y="3488529"/>
              <a:ext cx="170688" cy="18288"/>
              <a:chOff x="5067902" y="2166974"/>
              <a:chExt cx="170688" cy="18288"/>
            </a:xfrm>
          </p:grpSpPr>
          <p:sp>
            <p:nvSpPr>
              <p:cNvPr id="217" name="magnet">
                <a:extLst>
                  <a:ext uri="{FF2B5EF4-FFF2-40B4-BE49-F238E27FC236}">
                    <a16:creationId xmlns:a16="http://schemas.microsoft.com/office/drawing/2014/main" id="{E99A0060-D948-42ED-9BDC-8296A3C261B3}"/>
                  </a:ext>
                </a:extLst>
              </p:cNvPr>
              <p:cNvSpPr>
                <a:spLocks/>
              </p:cNvSpPr>
              <p:nvPr/>
            </p:nvSpPr>
            <p:spPr bwMode="auto">
              <a:xfrm>
                <a:off x="50679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spc="-113" dirty="0">
                  <a:solidFill>
                    <a:schemeClr val="tx1">
                      <a:lumMod val="75000"/>
                      <a:lumOff val="25000"/>
                    </a:schemeClr>
                  </a:solidFill>
                  <a:latin typeface="Proxima Nova Rg" panose="02000506030000020004" pitchFamily="50" charset="0"/>
                </a:endParaRPr>
              </a:p>
            </p:txBody>
          </p:sp>
          <p:sp>
            <p:nvSpPr>
              <p:cNvPr id="218" name="magnet">
                <a:extLst>
                  <a:ext uri="{FF2B5EF4-FFF2-40B4-BE49-F238E27FC236}">
                    <a16:creationId xmlns:a16="http://schemas.microsoft.com/office/drawing/2014/main" id="{2EA7CD6C-3A64-4D77-9584-07BF51AB7FF7}"/>
                  </a:ext>
                </a:extLst>
              </p:cNvPr>
              <p:cNvSpPr>
                <a:spLocks/>
              </p:cNvSpPr>
              <p:nvPr/>
            </p:nvSpPr>
            <p:spPr bwMode="auto">
              <a:xfrm>
                <a:off x="5220302" y="2166974"/>
                <a:ext cx="18288" cy="18288"/>
              </a:xfrm>
              <a:prstGeom prst="rect">
                <a:avLst/>
              </a:prstGeom>
              <a:solidFill>
                <a:srgbClr val="EF3E42"/>
              </a:solidFill>
              <a:ln w="12700" cap="rnd">
                <a:noFill/>
                <a:round/>
                <a:headEnd type="none" w="sm" len="sm"/>
                <a:tailEnd type="none" w="sm" len="sm"/>
              </a:ln>
            </p:spPr>
            <p:txBody>
              <a:bodyPr lIns="0" tIns="13716" rIns="0" bIns="13716"/>
              <a:lstStyle/>
              <a:p>
                <a:pPr algn="ctr"/>
                <a:endParaRPr lang="en-US" sz="1000" b="1" spc="-113" dirty="0">
                  <a:solidFill>
                    <a:schemeClr val="tx1">
                      <a:lumMod val="75000"/>
                      <a:lumOff val="25000"/>
                    </a:schemeClr>
                  </a:solidFill>
                  <a:latin typeface="Proxima Nova Rg" panose="02000506030000020004" pitchFamily="50" charset="0"/>
                </a:endParaRPr>
              </a:p>
            </p:txBody>
          </p:sp>
        </p:grpSp>
      </p:grpSp>
      <p:sp>
        <p:nvSpPr>
          <p:cNvPr id="125" name="Highlight Box">
            <a:extLst>
              <a:ext uri="{FF2B5EF4-FFF2-40B4-BE49-F238E27FC236}">
                <a16:creationId xmlns:a16="http://schemas.microsoft.com/office/drawing/2014/main" id="{8CCE929E-B084-4FA8-9E20-A256A8742FF0}"/>
              </a:ext>
            </a:extLst>
          </p:cNvPr>
          <p:cNvSpPr/>
          <p:nvPr/>
        </p:nvSpPr>
        <p:spPr>
          <a:xfrm>
            <a:off x="5593039" y="1350054"/>
            <a:ext cx="747368" cy="177373"/>
          </a:xfrm>
          <a:prstGeom prst="roundRect">
            <a:avLst>
              <a:gd name="adj" fmla="val 418"/>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1">
            <a:extLst>
              <a:ext uri="{FF2B5EF4-FFF2-40B4-BE49-F238E27FC236}">
                <a16:creationId xmlns:a16="http://schemas.microsoft.com/office/drawing/2014/main" id="{AFB26840-7EE8-0B94-0B98-48B45B840338}"/>
              </a:ext>
            </a:extLst>
          </p:cNvPr>
          <p:cNvSpPr>
            <a:spLocks noChangeAspect="1" noChangeArrowheads="1"/>
          </p:cNvSpPr>
          <p:nvPr/>
        </p:nvSpPr>
        <p:spPr bwMode="auto">
          <a:xfrm rot="5400000">
            <a:off x="5619752" y="1204796"/>
            <a:ext cx="182880" cy="182880"/>
          </a:xfrm>
          <a:prstGeom prst="rightArrow">
            <a:avLst>
              <a:gd name="adj1" fmla="val 50000"/>
              <a:gd name="adj2" fmla="val 50019"/>
            </a:avLst>
          </a:prstGeom>
          <a:solidFill>
            <a:schemeClr val="accent1"/>
          </a:solidFill>
          <a:ln w="28575">
            <a:noFill/>
            <a:round/>
            <a:headEnd type="none" w="sm" len="sm"/>
            <a:tailEnd type="triangle" w="med" len="med"/>
          </a:ln>
        </p:spPr>
        <p:txBody>
          <a:bodyPr wrap="none" anchor="ctr"/>
          <a:lstStyle>
            <a:lvl1pPr>
              <a:defRPr sz="2800" u="sng">
                <a:solidFill>
                  <a:schemeClr val="tx1"/>
                </a:solidFill>
                <a:latin typeface="Times New Roman" panose="02020603050405020304" pitchFamily="18" charset="0"/>
                <a:ea typeface="ＭＳ Ｐゴシック" panose="020B0600070205080204" pitchFamily="34" charset="-128"/>
              </a:defRPr>
            </a:lvl1pPr>
            <a:lvl2pPr marL="742950" indent="-285750">
              <a:defRPr sz="2800" u="sng">
                <a:solidFill>
                  <a:schemeClr val="tx1"/>
                </a:solidFill>
                <a:latin typeface="Times New Roman" panose="02020603050405020304" pitchFamily="18" charset="0"/>
                <a:ea typeface="ＭＳ Ｐゴシック" panose="020B0600070205080204" pitchFamily="34" charset="-128"/>
              </a:defRPr>
            </a:lvl2pPr>
            <a:lvl3pPr marL="1143000" indent="-228600">
              <a:defRPr sz="2800" u="sng">
                <a:solidFill>
                  <a:schemeClr val="tx1"/>
                </a:solidFill>
                <a:latin typeface="Times New Roman" panose="02020603050405020304" pitchFamily="18" charset="0"/>
                <a:ea typeface="ＭＳ Ｐゴシック" panose="020B0600070205080204" pitchFamily="34" charset="-128"/>
              </a:defRPr>
            </a:lvl3pPr>
            <a:lvl4pPr marL="1600200" indent="-228600">
              <a:defRPr sz="2800" u="sng">
                <a:solidFill>
                  <a:schemeClr val="tx1"/>
                </a:solidFill>
                <a:latin typeface="Times New Roman" panose="02020603050405020304" pitchFamily="18" charset="0"/>
                <a:ea typeface="ＭＳ Ｐゴシック" panose="020B0600070205080204" pitchFamily="34" charset="-128"/>
              </a:defRPr>
            </a:lvl4pPr>
            <a:lvl5pPr marL="2057400" indent="-228600">
              <a:defRPr sz="2800" u="sng">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9pPr>
          </a:lstStyle>
          <a:p>
            <a:endParaRPr lang="en-US" altLang="en-US" sz="2100" dirty="0"/>
          </a:p>
        </p:txBody>
      </p:sp>
      <p:sp>
        <p:nvSpPr>
          <p:cNvPr id="5" name="Arrow2">
            <a:extLst>
              <a:ext uri="{FF2B5EF4-FFF2-40B4-BE49-F238E27FC236}">
                <a16:creationId xmlns:a16="http://schemas.microsoft.com/office/drawing/2014/main" id="{B3A07DAC-E7B5-6BB7-9265-C1816AABDB3A}"/>
              </a:ext>
            </a:extLst>
          </p:cNvPr>
          <p:cNvSpPr>
            <a:spLocks noChangeAspect="1" noChangeArrowheads="1"/>
          </p:cNvSpPr>
          <p:nvPr/>
        </p:nvSpPr>
        <p:spPr bwMode="auto">
          <a:xfrm rot="5400000">
            <a:off x="6001225" y="1204796"/>
            <a:ext cx="182880" cy="182880"/>
          </a:xfrm>
          <a:prstGeom prst="rightArrow">
            <a:avLst>
              <a:gd name="adj1" fmla="val 50000"/>
              <a:gd name="adj2" fmla="val 50019"/>
            </a:avLst>
          </a:prstGeom>
          <a:solidFill>
            <a:schemeClr val="accent1"/>
          </a:solidFill>
          <a:ln w="28575">
            <a:noFill/>
            <a:round/>
            <a:headEnd type="none" w="sm" len="sm"/>
            <a:tailEnd type="triangle" w="med" len="med"/>
          </a:ln>
        </p:spPr>
        <p:txBody>
          <a:bodyPr wrap="none" anchor="ctr"/>
          <a:lstStyle>
            <a:lvl1pPr>
              <a:defRPr sz="2800" u="sng">
                <a:solidFill>
                  <a:schemeClr val="tx1"/>
                </a:solidFill>
                <a:latin typeface="Times New Roman" panose="02020603050405020304" pitchFamily="18" charset="0"/>
                <a:ea typeface="ＭＳ Ｐゴシック" panose="020B0600070205080204" pitchFamily="34" charset="-128"/>
              </a:defRPr>
            </a:lvl1pPr>
            <a:lvl2pPr marL="742950" indent="-285750">
              <a:defRPr sz="2800" u="sng">
                <a:solidFill>
                  <a:schemeClr val="tx1"/>
                </a:solidFill>
                <a:latin typeface="Times New Roman" panose="02020603050405020304" pitchFamily="18" charset="0"/>
                <a:ea typeface="ＭＳ Ｐゴシック" panose="020B0600070205080204" pitchFamily="34" charset="-128"/>
              </a:defRPr>
            </a:lvl2pPr>
            <a:lvl3pPr marL="1143000" indent="-228600">
              <a:defRPr sz="2800" u="sng">
                <a:solidFill>
                  <a:schemeClr val="tx1"/>
                </a:solidFill>
                <a:latin typeface="Times New Roman" panose="02020603050405020304" pitchFamily="18" charset="0"/>
                <a:ea typeface="ＭＳ Ｐゴシック" panose="020B0600070205080204" pitchFamily="34" charset="-128"/>
              </a:defRPr>
            </a:lvl3pPr>
            <a:lvl4pPr marL="1600200" indent="-228600">
              <a:defRPr sz="2800" u="sng">
                <a:solidFill>
                  <a:schemeClr val="tx1"/>
                </a:solidFill>
                <a:latin typeface="Times New Roman" panose="02020603050405020304" pitchFamily="18" charset="0"/>
                <a:ea typeface="ＭＳ Ｐゴシック" panose="020B0600070205080204" pitchFamily="34" charset="-128"/>
              </a:defRPr>
            </a:lvl4pPr>
            <a:lvl5pPr marL="2057400" indent="-228600">
              <a:defRPr sz="2800" u="sng">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9pPr>
          </a:lstStyle>
          <a:p>
            <a:endParaRPr lang="en-US" altLang="en-US" sz="2100" dirty="0"/>
          </a:p>
        </p:txBody>
      </p:sp>
      <p:sp>
        <p:nvSpPr>
          <p:cNvPr id="6" name="pass1-run1-2">
            <a:extLst>
              <a:ext uri="{FF2B5EF4-FFF2-40B4-BE49-F238E27FC236}">
                <a16:creationId xmlns:a16="http://schemas.microsoft.com/office/drawing/2014/main" id="{5E440024-B667-83FD-73B5-269068449802}"/>
              </a:ext>
            </a:extLst>
          </p:cNvPr>
          <p:cNvSpPr>
            <a:spLocks/>
          </p:cNvSpPr>
          <p:nvPr/>
        </p:nvSpPr>
        <p:spPr bwMode="auto">
          <a:xfrm>
            <a:off x="5783309" y="1768297"/>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2|</a:t>
            </a:r>
            <a:r>
              <a:rPr lang="en-US" sz="1000" b="1" dirty="0">
                <a:solidFill>
                  <a:schemeClr val="bg1">
                    <a:lumMod val="75000"/>
                  </a:schemeClr>
                </a:solidFill>
                <a:latin typeface="Inconsolata" panose="00000509000000000000" pitchFamily="49" charset="0"/>
              </a:rPr>
              <a:t>_</a:t>
            </a:r>
          </a:p>
        </p:txBody>
      </p:sp>
      <p:sp>
        <p:nvSpPr>
          <p:cNvPr id="7" name="pass1-run1-3">
            <a:extLst>
              <a:ext uri="{FF2B5EF4-FFF2-40B4-BE49-F238E27FC236}">
                <a16:creationId xmlns:a16="http://schemas.microsoft.com/office/drawing/2014/main" id="{0AED0A9E-4861-FB6C-591F-1EE7B2EA86FC}"/>
              </a:ext>
            </a:extLst>
          </p:cNvPr>
          <p:cNvSpPr>
            <a:spLocks/>
          </p:cNvSpPr>
          <p:nvPr/>
        </p:nvSpPr>
        <p:spPr bwMode="auto">
          <a:xfrm>
            <a:off x="5783309" y="1768297"/>
            <a:ext cx="365760" cy="182880"/>
          </a:xfrm>
          <a:prstGeom prst="rect">
            <a:avLst/>
          </a:prstGeom>
          <a:solidFill>
            <a:schemeClr val="bg1">
              <a:lumMod val="75000"/>
            </a:schemeClr>
          </a:solidFill>
          <a:ln w="12700" cap="rnd">
            <a:solidFill>
              <a:srgbClr val="646464"/>
            </a:solidFill>
            <a:round/>
            <a:headEnd type="none" w="sm" len="sm"/>
            <a:tailEnd type="none" w="sm" len="sm"/>
          </a:ln>
        </p:spPr>
        <p:txBody>
          <a:bodyPr lIns="18288" tIns="18288" rIns="18288" bIns="18288" anchor="b" anchorCtr="0"/>
          <a:lstStyle/>
          <a:p>
            <a:pPr algn="ctr"/>
            <a:r>
              <a:rPr lang="en-US" sz="1000" b="1" dirty="0">
                <a:solidFill>
                  <a:schemeClr val="tx1">
                    <a:lumMod val="75000"/>
                    <a:lumOff val="25000"/>
                  </a:schemeClr>
                </a:solidFill>
                <a:latin typeface="Inconsolata" panose="00000509000000000000" pitchFamily="49" charset="0"/>
              </a:rPr>
              <a:t>2|3</a:t>
            </a:r>
          </a:p>
        </p:txBody>
      </p:sp>
      <p:sp>
        <p:nvSpPr>
          <p:cNvPr id="126" name="Highlight Box">
            <a:extLst>
              <a:ext uri="{FF2B5EF4-FFF2-40B4-BE49-F238E27FC236}">
                <a16:creationId xmlns:a16="http://schemas.microsoft.com/office/drawing/2014/main" id="{86620757-FC2D-4C83-9282-4E4BC0B47035}"/>
              </a:ext>
            </a:extLst>
          </p:cNvPr>
          <p:cNvSpPr/>
          <p:nvPr/>
        </p:nvSpPr>
        <p:spPr>
          <a:xfrm>
            <a:off x="5783309" y="1772088"/>
            <a:ext cx="362561" cy="177373"/>
          </a:xfrm>
          <a:prstGeom prst="roundRect">
            <a:avLst>
              <a:gd name="adj" fmla="val 418"/>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460280"/>
      </p:ext>
    </p:extLst>
  </p:cSld>
  <p:clrMapOvr>
    <a:masterClrMapping/>
  </p:clrMapOvr>
  <p:transition advTm="27355">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250"/>
                                        <p:tgtEl>
                                          <p:spTgt spid="15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6982"/>
                                        </p:tgtEl>
                                        <p:attrNameLst>
                                          <p:attrName>style.visibility</p:attrName>
                                        </p:attrNameLst>
                                      </p:cBhvr>
                                      <p:to>
                                        <p:strVal val="visible"/>
                                      </p:to>
                                    </p:set>
                                    <p:animEffect transition="in" filter="wipe(up)">
                                      <p:cBhvr>
                                        <p:cTn id="12" dur="250"/>
                                        <p:tgtEl>
                                          <p:spTgt spid="36982"/>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6956"/>
                                        </p:tgtEl>
                                        <p:attrNameLst>
                                          <p:attrName>style.visibility</p:attrName>
                                        </p:attrNameLst>
                                      </p:cBhvr>
                                      <p:to>
                                        <p:strVal val="visible"/>
                                      </p:to>
                                    </p:set>
                                    <p:animEffect transition="in" filter="wipe(left)">
                                      <p:cBhvr>
                                        <p:cTn id="15" dur="250"/>
                                        <p:tgtEl>
                                          <p:spTgt spid="36956"/>
                                        </p:tgtEl>
                                      </p:cBhvr>
                                    </p:animEffect>
                                  </p:childTnLst>
                                </p:cTn>
                              </p:par>
                            </p:childTnLst>
                          </p:cTn>
                        </p:par>
                        <p:par>
                          <p:cTn id="16" fill="hold">
                            <p:stCondLst>
                              <p:cond delay="250"/>
                            </p:stCondLst>
                            <p:childTnLst>
                              <p:par>
                                <p:cTn id="17" presetID="22" presetClass="entr" presetSubtype="1" fill="hold" nodeType="afterEffect">
                                  <p:stCondLst>
                                    <p:cond delay="0"/>
                                  </p:stCondLst>
                                  <p:childTnLst>
                                    <p:set>
                                      <p:cBhvr>
                                        <p:cTn id="18" dur="1" fill="hold">
                                          <p:stCondLst>
                                            <p:cond delay="0"/>
                                          </p:stCondLst>
                                        </p:cTn>
                                        <p:tgtEl>
                                          <p:spTgt spid="166"/>
                                        </p:tgtEl>
                                        <p:attrNameLst>
                                          <p:attrName>style.visibility</p:attrName>
                                        </p:attrNameLst>
                                      </p:cBhvr>
                                      <p:to>
                                        <p:strVal val="visible"/>
                                      </p:to>
                                    </p:set>
                                    <p:animEffect transition="in" filter="wipe(up)">
                                      <p:cBhvr>
                                        <p:cTn id="19" dur="250"/>
                                        <p:tgtEl>
                                          <p:spTgt spid="166"/>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153"/>
                                        </p:tgtEl>
                                        <p:attrNameLst>
                                          <p:attrName>style.visibility</p:attrName>
                                        </p:attrNameLst>
                                      </p:cBhvr>
                                      <p:to>
                                        <p:strVal val="visible"/>
                                      </p:to>
                                    </p:set>
                                    <p:animEffect transition="in" filter="fade">
                                      <p:cBhvr>
                                        <p:cTn id="23" dur="250"/>
                                        <p:tgtEl>
                                          <p:spTgt spid="153"/>
                                        </p:tgtEl>
                                      </p:cBhvr>
                                    </p:animEffect>
                                  </p:childTnLst>
                                </p:cTn>
                              </p:par>
                            </p:childTnLst>
                          </p:cTn>
                        </p:par>
                        <p:par>
                          <p:cTn id="24" fill="hold">
                            <p:stCondLst>
                              <p:cond delay="750"/>
                            </p:stCondLst>
                            <p:childTnLst>
                              <p:par>
                                <p:cTn id="25" presetID="10" presetClass="entr" presetSubtype="0" fill="hold" nodeType="afterEffect">
                                  <p:stCondLst>
                                    <p:cond delay="0"/>
                                  </p:stCondLst>
                                  <p:childTnLst>
                                    <p:set>
                                      <p:cBhvr>
                                        <p:cTn id="26" dur="1" fill="hold">
                                          <p:stCondLst>
                                            <p:cond delay="0"/>
                                          </p:stCondLst>
                                        </p:cTn>
                                        <p:tgtEl>
                                          <p:spTgt spid="176"/>
                                        </p:tgtEl>
                                        <p:attrNameLst>
                                          <p:attrName>style.visibility</p:attrName>
                                        </p:attrNameLst>
                                      </p:cBhvr>
                                      <p:to>
                                        <p:strVal val="visible"/>
                                      </p:to>
                                    </p:set>
                                    <p:animEffect transition="in" filter="fade">
                                      <p:cBhvr>
                                        <p:cTn id="27" dur="250"/>
                                        <p:tgtEl>
                                          <p:spTgt spid="17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6957"/>
                                        </p:tgtEl>
                                        <p:attrNameLst>
                                          <p:attrName>style.visibility</p:attrName>
                                        </p:attrNameLst>
                                      </p:cBhvr>
                                      <p:to>
                                        <p:strVal val="visible"/>
                                      </p:to>
                                    </p:set>
                                    <p:animEffect transition="in" filter="wipe(left)">
                                      <p:cBhvr>
                                        <p:cTn id="32" dur="250"/>
                                        <p:tgtEl>
                                          <p:spTgt spid="36957"/>
                                        </p:tgtEl>
                                      </p:cBhvr>
                                    </p:animEffect>
                                  </p:childTnLst>
                                </p:cTn>
                              </p:par>
                            </p:childTnLst>
                          </p:cTn>
                        </p:par>
                        <p:par>
                          <p:cTn id="33" fill="hold">
                            <p:stCondLst>
                              <p:cond delay="250"/>
                            </p:stCondLst>
                            <p:childTnLst>
                              <p:par>
                                <p:cTn id="34" presetID="22" presetClass="entr" presetSubtype="1" fill="hold" nodeType="afterEffect">
                                  <p:stCondLst>
                                    <p:cond delay="0"/>
                                  </p:stCondLst>
                                  <p:childTnLst>
                                    <p:set>
                                      <p:cBhvr>
                                        <p:cTn id="35" dur="1" fill="hold">
                                          <p:stCondLst>
                                            <p:cond delay="0"/>
                                          </p:stCondLst>
                                        </p:cTn>
                                        <p:tgtEl>
                                          <p:spTgt spid="168"/>
                                        </p:tgtEl>
                                        <p:attrNameLst>
                                          <p:attrName>style.visibility</p:attrName>
                                        </p:attrNameLst>
                                      </p:cBhvr>
                                      <p:to>
                                        <p:strVal val="visible"/>
                                      </p:to>
                                    </p:set>
                                    <p:animEffect transition="in" filter="wipe(up)">
                                      <p:cBhvr>
                                        <p:cTn id="36" dur="250"/>
                                        <p:tgtEl>
                                          <p:spTgt spid="168"/>
                                        </p:tgtEl>
                                      </p:cBhvr>
                                    </p:animEffect>
                                  </p:childTnLst>
                                </p:cTn>
                              </p:par>
                            </p:childTnLst>
                          </p:cTn>
                        </p:par>
                        <p:par>
                          <p:cTn id="37" fill="hold">
                            <p:stCondLst>
                              <p:cond delay="500"/>
                            </p:stCondLst>
                            <p:childTnLst>
                              <p:par>
                                <p:cTn id="38" presetID="10" presetClass="entr" presetSubtype="0" fill="hold" nodeType="afterEffect">
                                  <p:stCondLst>
                                    <p:cond delay="0"/>
                                  </p:stCondLst>
                                  <p:childTnLst>
                                    <p:set>
                                      <p:cBhvr>
                                        <p:cTn id="39" dur="1" fill="hold">
                                          <p:stCondLst>
                                            <p:cond delay="0"/>
                                          </p:stCondLst>
                                        </p:cTn>
                                        <p:tgtEl>
                                          <p:spTgt spid="172"/>
                                        </p:tgtEl>
                                        <p:attrNameLst>
                                          <p:attrName>style.visibility</p:attrName>
                                        </p:attrNameLst>
                                      </p:cBhvr>
                                      <p:to>
                                        <p:strVal val="visible"/>
                                      </p:to>
                                    </p:set>
                                    <p:animEffect transition="in" filter="fade">
                                      <p:cBhvr>
                                        <p:cTn id="40" dur="250"/>
                                        <p:tgtEl>
                                          <p:spTgt spid="17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25"/>
                                        </p:tgtEl>
                                        <p:attrNameLst>
                                          <p:attrName>style.visibility</p:attrName>
                                        </p:attrNameLst>
                                      </p:cBhvr>
                                      <p:to>
                                        <p:strVal val="visible"/>
                                      </p:to>
                                    </p:set>
                                    <p:animEffect transition="in" filter="fade">
                                      <p:cBhvr>
                                        <p:cTn id="45" dur="250"/>
                                        <p:tgtEl>
                                          <p:spTgt spid="12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36889"/>
                                        </p:tgtEl>
                                        <p:attrNameLst>
                                          <p:attrName>style.visibility</p:attrName>
                                        </p:attrNameLst>
                                      </p:cBhvr>
                                      <p:to>
                                        <p:strVal val="visible"/>
                                      </p:to>
                                    </p:set>
                                    <p:animEffect transition="in" filter="fade">
                                      <p:cBhvr>
                                        <p:cTn id="50" dur="250"/>
                                        <p:tgtEl>
                                          <p:spTgt spid="36889"/>
                                        </p:tgtEl>
                                      </p:cBhvr>
                                    </p:animEffect>
                                  </p:childTnLst>
                                </p:cTn>
                              </p:par>
                            </p:childTnLst>
                          </p:cTn>
                        </p:par>
                        <p:par>
                          <p:cTn id="51" fill="hold">
                            <p:stCondLst>
                              <p:cond delay="250"/>
                            </p:stCondLst>
                            <p:childTnLst>
                              <p:par>
                                <p:cTn id="52" presetID="10" presetClass="entr" presetSubtype="0" fill="hold" grpId="0" nodeType="afterEffect">
                                  <p:stCondLst>
                                    <p:cond delay="0"/>
                                  </p:stCondLst>
                                  <p:childTnLst>
                                    <p:set>
                                      <p:cBhvr>
                                        <p:cTn id="53" dur="1" fill="hold">
                                          <p:stCondLst>
                                            <p:cond delay="0"/>
                                          </p:stCondLst>
                                        </p:cTn>
                                        <p:tgtEl>
                                          <p:spTgt spid="126"/>
                                        </p:tgtEl>
                                        <p:attrNameLst>
                                          <p:attrName>style.visibility</p:attrName>
                                        </p:attrNameLst>
                                      </p:cBhvr>
                                      <p:to>
                                        <p:strVal val="visible"/>
                                      </p:to>
                                    </p:set>
                                    <p:animEffect transition="in" filter="fade">
                                      <p:cBhvr>
                                        <p:cTn id="54" dur="250"/>
                                        <p:tgtEl>
                                          <p:spTgt spid="126"/>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250"/>
                                        <p:tgtEl>
                                          <p:spTgt spid="126"/>
                                        </p:tgtEl>
                                      </p:cBhvr>
                                    </p:animEffect>
                                    <p:set>
                                      <p:cBhvr>
                                        <p:cTn id="59" dur="1" fill="hold">
                                          <p:stCondLst>
                                            <p:cond delay="249"/>
                                          </p:stCondLst>
                                        </p:cTn>
                                        <p:tgtEl>
                                          <p:spTgt spid="126"/>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250"/>
                                        <p:tgtEl>
                                          <p:spTgt spid="125"/>
                                        </p:tgtEl>
                                      </p:cBhvr>
                                    </p:animEffect>
                                    <p:set>
                                      <p:cBhvr>
                                        <p:cTn id="62" dur="1" fill="hold">
                                          <p:stCondLst>
                                            <p:cond delay="249"/>
                                          </p:stCondLst>
                                        </p:cTn>
                                        <p:tgtEl>
                                          <p:spTgt spid="125"/>
                                        </p:tgtEl>
                                        <p:attrNameLst>
                                          <p:attrName>style.visibility</p:attrName>
                                        </p:attrNameLst>
                                      </p:cBhvr>
                                      <p:to>
                                        <p:strVal val="hidden"/>
                                      </p:to>
                                    </p:set>
                                  </p:childTnLst>
                                </p:cTn>
                              </p:par>
                            </p:childTnLst>
                          </p:cTn>
                        </p:par>
                        <p:par>
                          <p:cTn id="63" fill="hold">
                            <p:stCondLst>
                              <p:cond delay="250"/>
                            </p:stCondLst>
                            <p:childTnLst>
                              <p:par>
                                <p:cTn id="64" presetID="22" presetClass="entr" presetSubtype="1" fill="hold" grpId="0" nodeType="afterEffect">
                                  <p:stCondLst>
                                    <p:cond delay="0"/>
                                  </p:stCondLst>
                                  <p:childTnLst>
                                    <p:set>
                                      <p:cBhvr>
                                        <p:cTn id="65" dur="1" fill="hold">
                                          <p:stCondLst>
                                            <p:cond delay="0"/>
                                          </p:stCondLst>
                                        </p:cTn>
                                        <p:tgtEl>
                                          <p:spTgt spid="4"/>
                                        </p:tgtEl>
                                        <p:attrNameLst>
                                          <p:attrName>style.visibility</p:attrName>
                                        </p:attrNameLst>
                                      </p:cBhvr>
                                      <p:to>
                                        <p:strVal val="visible"/>
                                      </p:to>
                                    </p:set>
                                    <p:animEffect transition="in" filter="wipe(up)">
                                      <p:cBhvr>
                                        <p:cTn id="66" dur="250"/>
                                        <p:tgtEl>
                                          <p:spTgt spid="4"/>
                                        </p:tgtEl>
                                      </p:cBhvr>
                                    </p:animEffect>
                                  </p:childTnLst>
                                </p:cTn>
                              </p:par>
                              <p:par>
                                <p:cTn id="67" presetID="22" presetClass="entr" presetSubtype="1" fill="hold" grpId="0" nodeType="withEffect">
                                  <p:stCondLst>
                                    <p:cond delay="0"/>
                                  </p:stCondLst>
                                  <p:childTnLst>
                                    <p:set>
                                      <p:cBhvr>
                                        <p:cTn id="68" dur="1" fill="hold">
                                          <p:stCondLst>
                                            <p:cond delay="0"/>
                                          </p:stCondLst>
                                        </p:cTn>
                                        <p:tgtEl>
                                          <p:spTgt spid="5"/>
                                        </p:tgtEl>
                                        <p:attrNameLst>
                                          <p:attrName>style.visibility</p:attrName>
                                        </p:attrNameLst>
                                      </p:cBhvr>
                                      <p:to>
                                        <p:strVal val="visible"/>
                                      </p:to>
                                    </p:set>
                                    <p:animEffect transition="in" filter="wipe(up)">
                                      <p:cBhvr>
                                        <p:cTn id="69" dur="250"/>
                                        <p:tgtEl>
                                          <p:spTgt spid="5"/>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6"/>
                                        </p:tgtEl>
                                        <p:attrNameLst>
                                          <p:attrName>style.visibility</p:attrName>
                                        </p:attrNameLst>
                                      </p:cBhvr>
                                      <p:to>
                                        <p:strVal val="visible"/>
                                      </p:to>
                                    </p:set>
                                    <p:animEffect transition="in" filter="fade">
                                      <p:cBhvr>
                                        <p:cTn id="74" dur="250"/>
                                        <p:tgtEl>
                                          <p:spTgt spid="6"/>
                                        </p:tgtEl>
                                      </p:cBhvr>
                                    </p:animEffect>
                                  </p:childTnLst>
                                </p:cTn>
                              </p:par>
                            </p:childTnLst>
                          </p:cTn>
                        </p:par>
                        <p:par>
                          <p:cTn id="75" fill="hold">
                            <p:stCondLst>
                              <p:cond delay="250"/>
                            </p:stCondLst>
                            <p:childTnLst>
                              <p:par>
                                <p:cTn id="76" presetID="63" presetClass="path" presetSubtype="0" accel="50000" decel="50000" fill="hold" grpId="1" nodeType="afterEffect">
                                  <p:stCondLst>
                                    <p:cond delay="0"/>
                                  </p:stCondLst>
                                  <p:childTnLst>
                                    <p:animMotion origin="layout" path="M 4.16667E-6 -4.32099E-6 L 0.01458 0.00031 " pathEditMode="relative" rAng="0" ptsTypes="AA">
                                      <p:cBhvr>
                                        <p:cTn id="77" dur="500" fill="hold"/>
                                        <p:tgtEl>
                                          <p:spTgt spid="5"/>
                                        </p:tgtEl>
                                        <p:attrNameLst>
                                          <p:attrName>ppt_x</p:attrName>
                                          <p:attrName>ppt_y</p:attrName>
                                        </p:attrNameLst>
                                      </p:cBhvr>
                                      <p:rCtr x="729" y="0"/>
                                    </p:animMotion>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7"/>
                                        </p:tgtEl>
                                        <p:attrNameLst>
                                          <p:attrName>style.visibility</p:attrName>
                                        </p:attrNameLst>
                                      </p:cBhvr>
                                      <p:to>
                                        <p:strVal val="visible"/>
                                      </p:to>
                                    </p:set>
                                    <p:animEffect transition="in" filter="fade">
                                      <p:cBhvr>
                                        <p:cTn id="82" dur="250"/>
                                        <p:tgtEl>
                                          <p:spTgt spid="7"/>
                                        </p:tgtEl>
                                      </p:cBhvr>
                                    </p:animEffect>
                                  </p:childTnLst>
                                </p:cTn>
                              </p:par>
                            </p:childTnLst>
                          </p:cTn>
                        </p:par>
                      </p:childTnLst>
                    </p:cTn>
                  </p:par>
                  <p:par>
                    <p:cTn id="83" fill="hold">
                      <p:stCondLst>
                        <p:cond delay="indefinite"/>
                      </p:stCondLst>
                      <p:childTnLst>
                        <p:par>
                          <p:cTn id="84" fill="hold">
                            <p:stCondLst>
                              <p:cond delay="0"/>
                            </p:stCondLst>
                            <p:childTnLst>
                              <p:par>
                                <p:cTn id="85" presetID="63" presetClass="path" presetSubtype="0" accel="50000" decel="50000" fill="hold" grpId="1" nodeType="clickEffect">
                                  <p:stCondLst>
                                    <p:cond delay="0"/>
                                  </p:stCondLst>
                                  <p:childTnLst>
                                    <p:animMotion origin="layout" path="M 8.33333E-7 -4.32099E-6 L 0.01476 -4.32099E-6 " pathEditMode="relative" rAng="0" ptsTypes="AA">
                                      <p:cBhvr>
                                        <p:cTn id="86" dur="500" fill="hold"/>
                                        <p:tgtEl>
                                          <p:spTgt spid="4"/>
                                        </p:tgtEl>
                                        <p:attrNameLst>
                                          <p:attrName>ppt_x</p:attrName>
                                          <p:attrName>ppt_y</p:attrName>
                                        </p:attrNameLst>
                                      </p:cBhvr>
                                      <p:rCtr x="729" y="0"/>
                                    </p:animMotion>
                                  </p:childTnLst>
                                </p:cTn>
                              </p:par>
                            </p:childTnLst>
                          </p:cTn>
                        </p:par>
                        <p:par>
                          <p:cTn id="87" fill="hold">
                            <p:stCondLst>
                              <p:cond delay="500"/>
                            </p:stCondLst>
                            <p:childTnLst>
                              <p:par>
                                <p:cTn id="88" presetID="10" presetClass="entr" presetSubtype="0" fill="hold" grpId="0" nodeType="afterEffect">
                                  <p:stCondLst>
                                    <p:cond delay="0"/>
                                  </p:stCondLst>
                                  <p:childTnLst>
                                    <p:set>
                                      <p:cBhvr>
                                        <p:cTn id="89" dur="1" fill="hold">
                                          <p:stCondLst>
                                            <p:cond delay="0"/>
                                          </p:stCondLst>
                                        </p:cTn>
                                        <p:tgtEl>
                                          <p:spTgt spid="36890"/>
                                        </p:tgtEl>
                                        <p:attrNameLst>
                                          <p:attrName>style.visibility</p:attrName>
                                        </p:attrNameLst>
                                      </p:cBhvr>
                                      <p:to>
                                        <p:strVal val="visible"/>
                                      </p:to>
                                    </p:set>
                                    <p:animEffect transition="in" filter="fade">
                                      <p:cBhvr>
                                        <p:cTn id="90" dur="250"/>
                                        <p:tgtEl>
                                          <p:spTgt spid="36890"/>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xit" presetSubtype="0" fill="hold" grpId="2" nodeType="clickEffect">
                                  <p:stCondLst>
                                    <p:cond delay="0"/>
                                  </p:stCondLst>
                                  <p:childTnLst>
                                    <p:animEffect transition="out" filter="fade">
                                      <p:cBhvr>
                                        <p:cTn id="94" dur="250"/>
                                        <p:tgtEl>
                                          <p:spTgt spid="4"/>
                                        </p:tgtEl>
                                      </p:cBhvr>
                                    </p:animEffect>
                                    <p:set>
                                      <p:cBhvr>
                                        <p:cTn id="95" dur="1" fill="hold">
                                          <p:stCondLst>
                                            <p:cond delay="249"/>
                                          </p:stCondLst>
                                        </p:cTn>
                                        <p:tgtEl>
                                          <p:spTgt spid="4"/>
                                        </p:tgtEl>
                                        <p:attrNameLst>
                                          <p:attrName>style.visibility</p:attrName>
                                        </p:attrNameLst>
                                      </p:cBhvr>
                                      <p:to>
                                        <p:strVal val="hidden"/>
                                      </p:to>
                                    </p:set>
                                  </p:childTnLst>
                                </p:cTn>
                              </p:par>
                              <p:par>
                                <p:cTn id="96" presetID="10" presetClass="exit" presetSubtype="0" fill="hold" grpId="2" nodeType="withEffect">
                                  <p:stCondLst>
                                    <p:cond delay="0"/>
                                  </p:stCondLst>
                                  <p:childTnLst>
                                    <p:animEffect transition="out" filter="fade">
                                      <p:cBhvr>
                                        <p:cTn id="97" dur="250"/>
                                        <p:tgtEl>
                                          <p:spTgt spid="5"/>
                                        </p:tgtEl>
                                      </p:cBhvr>
                                    </p:animEffect>
                                    <p:set>
                                      <p:cBhvr>
                                        <p:cTn id="98" dur="1" fill="hold">
                                          <p:stCondLst>
                                            <p:cond delay="249"/>
                                          </p:stCondLst>
                                        </p:cTn>
                                        <p:tgtEl>
                                          <p:spTgt spid="5"/>
                                        </p:tgtEl>
                                        <p:attrNameLst>
                                          <p:attrName>style.visibility</p:attrName>
                                        </p:attrNameLst>
                                      </p:cBhvr>
                                      <p:to>
                                        <p:strVal val="hidden"/>
                                      </p:to>
                                    </p:set>
                                  </p:childTnLst>
                                </p:cTn>
                              </p:par>
                            </p:childTnLst>
                          </p:cTn>
                        </p:par>
                        <p:par>
                          <p:cTn id="99" fill="hold">
                            <p:stCondLst>
                              <p:cond delay="250"/>
                            </p:stCondLst>
                            <p:childTnLst>
                              <p:par>
                                <p:cTn id="100" presetID="10" presetClass="entr" presetSubtype="0" fill="hold" grpId="0" nodeType="afterEffect">
                                  <p:stCondLst>
                                    <p:cond delay="0"/>
                                  </p:stCondLst>
                                  <p:childTnLst>
                                    <p:set>
                                      <p:cBhvr>
                                        <p:cTn id="101" dur="1" fill="hold">
                                          <p:stCondLst>
                                            <p:cond delay="0"/>
                                          </p:stCondLst>
                                        </p:cTn>
                                        <p:tgtEl>
                                          <p:spTgt spid="36891"/>
                                        </p:tgtEl>
                                        <p:attrNameLst>
                                          <p:attrName>style.visibility</p:attrName>
                                        </p:attrNameLst>
                                      </p:cBhvr>
                                      <p:to>
                                        <p:strVal val="visible"/>
                                      </p:to>
                                    </p:set>
                                    <p:animEffect transition="in" filter="fade">
                                      <p:cBhvr>
                                        <p:cTn id="102" dur="250"/>
                                        <p:tgtEl>
                                          <p:spTgt spid="36891"/>
                                        </p:tgtEl>
                                      </p:cBhvr>
                                    </p:animEffect>
                                  </p:childTnLst>
                                </p:cTn>
                              </p:par>
                            </p:childTnLst>
                          </p:cTn>
                        </p:par>
                        <p:par>
                          <p:cTn id="103" fill="hold">
                            <p:stCondLst>
                              <p:cond delay="500"/>
                            </p:stCondLst>
                            <p:childTnLst>
                              <p:par>
                                <p:cTn id="104" presetID="10" presetClass="entr" presetSubtype="0" fill="hold" grpId="0" nodeType="afterEffect">
                                  <p:stCondLst>
                                    <p:cond delay="0"/>
                                  </p:stCondLst>
                                  <p:childTnLst>
                                    <p:set>
                                      <p:cBhvr>
                                        <p:cTn id="105" dur="1" fill="hold">
                                          <p:stCondLst>
                                            <p:cond delay="0"/>
                                          </p:stCondLst>
                                        </p:cTn>
                                        <p:tgtEl>
                                          <p:spTgt spid="36892"/>
                                        </p:tgtEl>
                                        <p:attrNameLst>
                                          <p:attrName>style.visibility</p:attrName>
                                        </p:attrNameLst>
                                      </p:cBhvr>
                                      <p:to>
                                        <p:strVal val="visible"/>
                                      </p:to>
                                    </p:set>
                                    <p:animEffect transition="in" filter="fade">
                                      <p:cBhvr>
                                        <p:cTn id="106" dur="250"/>
                                        <p:tgtEl>
                                          <p:spTgt spid="36892"/>
                                        </p:tgtEl>
                                      </p:cBhvr>
                                    </p:animEffect>
                                  </p:childTnLst>
                                </p:cTn>
                              </p:par>
                            </p:childTnLst>
                          </p:cTn>
                        </p:par>
                        <p:par>
                          <p:cTn id="107" fill="hold">
                            <p:stCondLst>
                              <p:cond delay="750"/>
                            </p:stCondLst>
                            <p:childTnLst>
                              <p:par>
                                <p:cTn id="108" presetID="10" presetClass="entr" presetSubtype="0" fill="hold" grpId="0" nodeType="afterEffect">
                                  <p:stCondLst>
                                    <p:cond delay="0"/>
                                  </p:stCondLst>
                                  <p:childTnLst>
                                    <p:set>
                                      <p:cBhvr>
                                        <p:cTn id="109" dur="1" fill="hold">
                                          <p:stCondLst>
                                            <p:cond delay="0"/>
                                          </p:stCondLst>
                                        </p:cTn>
                                        <p:tgtEl>
                                          <p:spTgt spid="36893"/>
                                        </p:tgtEl>
                                        <p:attrNameLst>
                                          <p:attrName>style.visibility</p:attrName>
                                        </p:attrNameLst>
                                      </p:cBhvr>
                                      <p:to>
                                        <p:strVal val="visible"/>
                                      </p:to>
                                    </p:set>
                                    <p:animEffect transition="in" filter="fade">
                                      <p:cBhvr>
                                        <p:cTn id="110" dur="250"/>
                                        <p:tgtEl>
                                          <p:spTgt spid="36893"/>
                                        </p:tgtEl>
                                      </p:cBhvr>
                                    </p:animEffect>
                                  </p:childTnLst>
                                </p:cTn>
                              </p:par>
                            </p:childTnLst>
                          </p:cTn>
                        </p:par>
                        <p:par>
                          <p:cTn id="111" fill="hold">
                            <p:stCondLst>
                              <p:cond delay="1000"/>
                            </p:stCondLst>
                            <p:childTnLst>
                              <p:par>
                                <p:cTn id="112" presetID="10" presetClass="entr" presetSubtype="0" fill="hold" grpId="0" nodeType="afterEffect">
                                  <p:stCondLst>
                                    <p:cond delay="0"/>
                                  </p:stCondLst>
                                  <p:childTnLst>
                                    <p:set>
                                      <p:cBhvr>
                                        <p:cTn id="113" dur="1" fill="hold">
                                          <p:stCondLst>
                                            <p:cond delay="0"/>
                                          </p:stCondLst>
                                        </p:cTn>
                                        <p:tgtEl>
                                          <p:spTgt spid="36894"/>
                                        </p:tgtEl>
                                        <p:attrNameLst>
                                          <p:attrName>style.visibility</p:attrName>
                                        </p:attrNameLst>
                                      </p:cBhvr>
                                      <p:to>
                                        <p:strVal val="visible"/>
                                      </p:to>
                                    </p:set>
                                    <p:animEffect transition="in" filter="fade">
                                      <p:cBhvr>
                                        <p:cTn id="114" dur="250"/>
                                        <p:tgtEl>
                                          <p:spTgt spid="36894"/>
                                        </p:tgtEl>
                                      </p:cBhvr>
                                    </p:animEffect>
                                  </p:childTnLst>
                                </p:cTn>
                              </p:par>
                            </p:childTnLst>
                          </p:cTn>
                        </p:par>
                        <p:par>
                          <p:cTn id="115" fill="hold">
                            <p:stCondLst>
                              <p:cond delay="1250"/>
                            </p:stCondLst>
                            <p:childTnLst>
                              <p:par>
                                <p:cTn id="116" presetID="10" presetClass="entr" presetSubtype="0" fill="hold" grpId="0" nodeType="afterEffect">
                                  <p:stCondLst>
                                    <p:cond delay="0"/>
                                  </p:stCondLst>
                                  <p:childTnLst>
                                    <p:set>
                                      <p:cBhvr>
                                        <p:cTn id="117" dur="1" fill="hold">
                                          <p:stCondLst>
                                            <p:cond delay="0"/>
                                          </p:stCondLst>
                                        </p:cTn>
                                        <p:tgtEl>
                                          <p:spTgt spid="36895"/>
                                        </p:tgtEl>
                                        <p:attrNameLst>
                                          <p:attrName>style.visibility</p:attrName>
                                        </p:attrNameLst>
                                      </p:cBhvr>
                                      <p:to>
                                        <p:strVal val="visible"/>
                                      </p:to>
                                    </p:set>
                                    <p:animEffect transition="in" filter="fade">
                                      <p:cBhvr>
                                        <p:cTn id="118" dur="250"/>
                                        <p:tgtEl>
                                          <p:spTgt spid="36895"/>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8" fill="hold" grpId="0" nodeType="clickEffect">
                                  <p:stCondLst>
                                    <p:cond delay="0"/>
                                  </p:stCondLst>
                                  <p:childTnLst>
                                    <p:set>
                                      <p:cBhvr>
                                        <p:cTn id="122" dur="1" fill="hold">
                                          <p:stCondLst>
                                            <p:cond delay="0"/>
                                          </p:stCondLst>
                                        </p:cTn>
                                        <p:tgtEl>
                                          <p:spTgt spid="36958"/>
                                        </p:tgtEl>
                                        <p:attrNameLst>
                                          <p:attrName>style.visibility</p:attrName>
                                        </p:attrNameLst>
                                      </p:cBhvr>
                                      <p:to>
                                        <p:strVal val="visible"/>
                                      </p:to>
                                    </p:set>
                                    <p:animEffect transition="in" filter="wipe(left)">
                                      <p:cBhvr>
                                        <p:cTn id="123" dur="250"/>
                                        <p:tgtEl>
                                          <p:spTgt spid="36958"/>
                                        </p:tgtEl>
                                      </p:cBhvr>
                                    </p:animEffect>
                                  </p:childTnLst>
                                </p:cTn>
                              </p:par>
                            </p:childTnLst>
                          </p:cTn>
                        </p:par>
                        <p:par>
                          <p:cTn id="124" fill="hold">
                            <p:stCondLst>
                              <p:cond delay="250"/>
                            </p:stCondLst>
                            <p:childTnLst>
                              <p:par>
                                <p:cTn id="125" presetID="22" presetClass="entr" presetSubtype="1" fill="hold" nodeType="afterEffect">
                                  <p:stCondLst>
                                    <p:cond delay="0"/>
                                  </p:stCondLst>
                                  <p:childTnLst>
                                    <p:set>
                                      <p:cBhvr>
                                        <p:cTn id="126" dur="1" fill="hold">
                                          <p:stCondLst>
                                            <p:cond delay="0"/>
                                          </p:stCondLst>
                                        </p:cTn>
                                        <p:tgtEl>
                                          <p:spTgt spid="169"/>
                                        </p:tgtEl>
                                        <p:attrNameLst>
                                          <p:attrName>style.visibility</p:attrName>
                                        </p:attrNameLst>
                                      </p:cBhvr>
                                      <p:to>
                                        <p:strVal val="visible"/>
                                      </p:to>
                                    </p:set>
                                    <p:animEffect transition="in" filter="wipe(up)">
                                      <p:cBhvr>
                                        <p:cTn id="127" dur="250"/>
                                        <p:tgtEl>
                                          <p:spTgt spid="169"/>
                                        </p:tgtEl>
                                      </p:cBhvr>
                                    </p:animEffect>
                                  </p:childTnLst>
                                </p:cTn>
                              </p:par>
                            </p:childTnLst>
                          </p:cTn>
                        </p:par>
                        <p:par>
                          <p:cTn id="128" fill="hold">
                            <p:stCondLst>
                              <p:cond delay="500"/>
                            </p:stCondLst>
                            <p:childTnLst>
                              <p:par>
                                <p:cTn id="129" presetID="10" presetClass="entr" presetSubtype="0" fill="hold" nodeType="afterEffect">
                                  <p:stCondLst>
                                    <p:cond delay="0"/>
                                  </p:stCondLst>
                                  <p:childTnLst>
                                    <p:set>
                                      <p:cBhvr>
                                        <p:cTn id="130" dur="1" fill="hold">
                                          <p:stCondLst>
                                            <p:cond delay="0"/>
                                          </p:stCondLst>
                                        </p:cTn>
                                        <p:tgtEl>
                                          <p:spTgt spid="177"/>
                                        </p:tgtEl>
                                        <p:attrNameLst>
                                          <p:attrName>style.visibility</p:attrName>
                                        </p:attrNameLst>
                                      </p:cBhvr>
                                      <p:to>
                                        <p:strVal val="visible"/>
                                      </p:to>
                                    </p:set>
                                    <p:animEffect transition="in" filter="fade">
                                      <p:cBhvr>
                                        <p:cTn id="131" dur="250"/>
                                        <p:tgtEl>
                                          <p:spTgt spid="177"/>
                                        </p:tgtEl>
                                      </p:cBhvr>
                                    </p:animEffect>
                                  </p:childTnLst>
                                </p:cTn>
                              </p:par>
                            </p:childTnLst>
                          </p:cTn>
                        </p:par>
                        <p:par>
                          <p:cTn id="132" fill="hold">
                            <p:stCondLst>
                              <p:cond delay="750"/>
                            </p:stCondLst>
                            <p:childTnLst>
                              <p:par>
                                <p:cTn id="133" presetID="10" presetClass="entr" presetSubtype="0" fill="hold" grpId="0" nodeType="afterEffect">
                                  <p:stCondLst>
                                    <p:cond delay="0"/>
                                  </p:stCondLst>
                                  <p:childTnLst>
                                    <p:set>
                                      <p:cBhvr>
                                        <p:cTn id="134" dur="1" fill="hold">
                                          <p:stCondLst>
                                            <p:cond delay="0"/>
                                          </p:stCondLst>
                                        </p:cTn>
                                        <p:tgtEl>
                                          <p:spTgt spid="36955"/>
                                        </p:tgtEl>
                                        <p:attrNameLst>
                                          <p:attrName>style.visibility</p:attrName>
                                        </p:attrNameLst>
                                      </p:cBhvr>
                                      <p:to>
                                        <p:strVal val="visible"/>
                                      </p:to>
                                    </p:set>
                                    <p:animEffect transition="in" filter="fade">
                                      <p:cBhvr>
                                        <p:cTn id="135" dur="250"/>
                                        <p:tgtEl>
                                          <p:spTgt spid="36955"/>
                                        </p:tgtEl>
                                      </p:cBhvr>
                                    </p:animEffect>
                                  </p:childTnLst>
                                </p:cTn>
                              </p:par>
                            </p:childTnLst>
                          </p:cTn>
                        </p:par>
                        <p:par>
                          <p:cTn id="136" fill="hold">
                            <p:stCondLst>
                              <p:cond delay="1000"/>
                            </p:stCondLst>
                            <p:childTnLst>
                              <p:par>
                                <p:cTn id="137" presetID="10" presetClass="entr" presetSubtype="0" fill="hold" grpId="0" nodeType="afterEffect">
                                  <p:stCondLst>
                                    <p:cond delay="0"/>
                                  </p:stCondLst>
                                  <p:childTnLst>
                                    <p:set>
                                      <p:cBhvr>
                                        <p:cTn id="138" dur="1" fill="hold">
                                          <p:stCondLst>
                                            <p:cond delay="0"/>
                                          </p:stCondLst>
                                        </p:cTn>
                                        <p:tgtEl>
                                          <p:spTgt spid="36897"/>
                                        </p:tgtEl>
                                        <p:attrNameLst>
                                          <p:attrName>style.visibility</p:attrName>
                                        </p:attrNameLst>
                                      </p:cBhvr>
                                      <p:to>
                                        <p:strVal val="visible"/>
                                      </p:to>
                                    </p:set>
                                    <p:animEffect transition="in" filter="fade">
                                      <p:cBhvr>
                                        <p:cTn id="139" dur="250"/>
                                        <p:tgtEl>
                                          <p:spTgt spid="36897"/>
                                        </p:tgtEl>
                                      </p:cBhvr>
                                    </p:animEffect>
                                  </p:childTnLst>
                                </p:cTn>
                              </p:par>
                            </p:childTnLst>
                          </p:cTn>
                        </p:par>
                        <p:par>
                          <p:cTn id="140" fill="hold">
                            <p:stCondLst>
                              <p:cond delay="1250"/>
                            </p:stCondLst>
                            <p:childTnLst>
                              <p:par>
                                <p:cTn id="141" presetID="10" presetClass="entr" presetSubtype="0" fill="hold" grpId="0" nodeType="afterEffect">
                                  <p:stCondLst>
                                    <p:cond delay="0"/>
                                  </p:stCondLst>
                                  <p:childTnLst>
                                    <p:set>
                                      <p:cBhvr>
                                        <p:cTn id="142" dur="1" fill="hold">
                                          <p:stCondLst>
                                            <p:cond delay="0"/>
                                          </p:stCondLst>
                                        </p:cTn>
                                        <p:tgtEl>
                                          <p:spTgt spid="36898"/>
                                        </p:tgtEl>
                                        <p:attrNameLst>
                                          <p:attrName>style.visibility</p:attrName>
                                        </p:attrNameLst>
                                      </p:cBhvr>
                                      <p:to>
                                        <p:strVal val="visible"/>
                                      </p:to>
                                    </p:set>
                                    <p:animEffect transition="in" filter="fade">
                                      <p:cBhvr>
                                        <p:cTn id="143" dur="250"/>
                                        <p:tgtEl>
                                          <p:spTgt spid="36898"/>
                                        </p:tgtEl>
                                      </p:cBhvr>
                                    </p:animEffect>
                                  </p:childTnLst>
                                </p:cTn>
                              </p:par>
                            </p:childTnLst>
                          </p:cTn>
                        </p:par>
                        <p:par>
                          <p:cTn id="144" fill="hold">
                            <p:stCondLst>
                              <p:cond delay="1500"/>
                            </p:stCondLst>
                            <p:childTnLst>
                              <p:par>
                                <p:cTn id="145" presetID="10" presetClass="entr" presetSubtype="0" fill="hold" grpId="0" nodeType="afterEffect">
                                  <p:stCondLst>
                                    <p:cond delay="0"/>
                                  </p:stCondLst>
                                  <p:childTnLst>
                                    <p:set>
                                      <p:cBhvr>
                                        <p:cTn id="146" dur="1" fill="hold">
                                          <p:stCondLst>
                                            <p:cond delay="0"/>
                                          </p:stCondLst>
                                        </p:cTn>
                                        <p:tgtEl>
                                          <p:spTgt spid="36899"/>
                                        </p:tgtEl>
                                        <p:attrNameLst>
                                          <p:attrName>style.visibility</p:attrName>
                                        </p:attrNameLst>
                                      </p:cBhvr>
                                      <p:to>
                                        <p:strVal val="visible"/>
                                      </p:to>
                                    </p:set>
                                    <p:animEffect transition="in" filter="fade">
                                      <p:cBhvr>
                                        <p:cTn id="147" dur="250"/>
                                        <p:tgtEl>
                                          <p:spTgt spid="36899"/>
                                        </p:tgtEl>
                                      </p:cBhvr>
                                    </p:animEffect>
                                  </p:childTnLst>
                                </p:cTn>
                              </p:par>
                            </p:childTnLst>
                          </p:cTn>
                        </p:par>
                        <p:par>
                          <p:cTn id="148" fill="hold">
                            <p:stCondLst>
                              <p:cond delay="1750"/>
                            </p:stCondLst>
                            <p:childTnLst>
                              <p:par>
                                <p:cTn id="149" presetID="10" presetClass="entr" presetSubtype="0" fill="hold" grpId="0" nodeType="afterEffect">
                                  <p:stCondLst>
                                    <p:cond delay="0"/>
                                  </p:stCondLst>
                                  <p:childTnLst>
                                    <p:set>
                                      <p:cBhvr>
                                        <p:cTn id="150" dur="1" fill="hold">
                                          <p:stCondLst>
                                            <p:cond delay="0"/>
                                          </p:stCondLst>
                                        </p:cTn>
                                        <p:tgtEl>
                                          <p:spTgt spid="36900"/>
                                        </p:tgtEl>
                                        <p:attrNameLst>
                                          <p:attrName>style.visibility</p:attrName>
                                        </p:attrNameLst>
                                      </p:cBhvr>
                                      <p:to>
                                        <p:strVal val="visible"/>
                                      </p:to>
                                    </p:set>
                                    <p:animEffect transition="in" filter="fade">
                                      <p:cBhvr>
                                        <p:cTn id="151" dur="250"/>
                                        <p:tgtEl>
                                          <p:spTgt spid="36900"/>
                                        </p:tgtEl>
                                      </p:cBhvr>
                                    </p:animEffect>
                                  </p:childTnLst>
                                </p:cTn>
                              </p:par>
                            </p:childTnLst>
                          </p:cTn>
                        </p:par>
                        <p:par>
                          <p:cTn id="152" fill="hold">
                            <p:stCondLst>
                              <p:cond delay="2000"/>
                            </p:stCondLst>
                            <p:childTnLst>
                              <p:par>
                                <p:cTn id="153" presetID="10" presetClass="entr" presetSubtype="0" fill="hold" grpId="0" nodeType="afterEffect">
                                  <p:stCondLst>
                                    <p:cond delay="0"/>
                                  </p:stCondLst>
                                  <p:childTnLst>
                                    <p:set>
                                      <p:cBhvr>
                                        <p:cTn id="154" dur="1" fill="hold">
                                          <p:stCondLst>
                                            <p:cond delay="0"/>
                                          </p:stCondLst>
                                        </p:cTn>
                                        <p:tgtEl>
                                          <p:spTgt spid="36901"/>
                                        </p:tgtEl>
                                        <p:attrNameLst>
                                          <p:attrName>style.visibility</p:attrName>
                                        </p:attrNameLst>
                                      </p:cBhvr>
                                      <p:to>
                                        <p:strVal val="visible"/>
                                      </p:to>
                                    </p:set>
                                    <p:animEffect transition="in" filter="fade">
                                      <p:cBhvr>
                                        <p:cTn id="155" dur="250"/>
                                        <p:tgtEl>
                                          <p:spTgt spid="36901"/>
                                        </p:tgtEl>
                                      </p:cBhvr>
                                    </p:animEffect>
                                  </p:childTnLst>
                                </p:cTn>
                              </p:par>
                            </p:childTnLst>
                          </p:cTn>
                        </p:par>
                        <p:par>
                          <p:cTn id="156" fill="hold">
                            <p:stCondLst>
                              <p:cond delay="2250"/>
                            </p:stCondLst>
                            <p:childTnLst>
                              <p:par>
                                <p:cTn id="157" presetID="10" presetClass="entr" presetSubtype="0" fill="hold" grpId="0" nodeType="afterEffect">
                                  <p:stCondLst>
                                    <p:cond delay="0"/>
                                  </p:stCondLst>
                                  <p:childTnLst>
                                    <p:set>
                                      <p:cBhvr>
                                        <p:cTn id="158" dur="1" fill="hold">
                                          <p:stCondLst>
                                            <p:cond delay="0"/>
                                          </p:stCondLst>
                                        </p:cTn>
                                        <p:tgtEl>
                                          <p:spTgt spid="36902"/>
                                        </p:tgtEl>
                                        <p:attrNameLst>
                                          <p:attrName>style.visibility</p:attrName>
                                        </p:attrNameLst>
                                      </p:cBhvr>
                                      <p:to>
                                        <p:strVal val="visible"/>
                                      </p:to>
                                    </p:set>
                                    <p:animEffect transition="in" filter="fade">
                                      <p:cBhvr>
                                        <p:cTn id="159" dur="250"/>
                                        <p:tgtEl>
                                          <p:spTgt spid="36902"/>
                                        </p:tgtEl>
                                      </p:cBhvr>
                                    </p:animEffect>
                                  </p:childTnLst>
                                </p:cTn>
                              </p:par>
                            </p:childTnLst>
                          </p:cTn>
                        </p:par>
                      </p:childTnLst>
                    </p:cTn>
                  </p:par>
                  <p:par>
                    <p:cTn id="160" fill="hold">
                      <p:stCondLst>
                        <p:cond delay="indefinite"/>
                      </p:stCondLst>
                      <p:childTnLst>
                        <p:par>
                          <p:cTn id="161" fill="hold">
                            <p:stCondLst>
                              <p:cond delay="0"/>
                            </p:stCondLst>
                            <p:childTnLst>
                              <p:par>
                                <p:cTn id="162" presetID="22" presetClass="entr" presetSubtype="8" fill="hold" grpId="0" nodeType="clickEffect">
                                  <p:stCondLst>
                                    <p:cond delay="0"/>
                                  </p:stCondLst>
                                  <p:childTnLst>
                                    <p:set>
                                      <p:cBhvr>
                                        <p:cTn id="163" dur="1" fill="hold">
                                          <p:stCondLst>
                                            <p:cond delay="0"/>
                                          </p:stCondLst>
                                        </p:cTn>
                                        <p:tgtEl>
                                          <p:spTgt spid="36959"/>
                                        </p:tgtEl>
                                        <p:attrNameLst>
                                          <p:attrName>style.visibility</p:attrName>
                                        </p:attrNameLst>
                                      </p:cBhvr>
                                      <p:to>
                                        <p:strVal val="visible"/>
                                      </p:to>
                                    </p:set>
                                    <p:animEffect transition="in" filter="wipe(left)">
                                      <p:cBhvr>
                                        <p:cTn id="164" dur="250"/>
                                        <p:tgtEl>
                                          <p:spTgt spid="36959"/>
                                        </p:tgtEl>
                                      </p:cBhvr>
                                    </p:animEffect>
                                  </p:childTnLst>
                                </p:cTn>
                              </p:par>
                            </p:childTnLst>
                          </p:cTn>
                        </p:par>
                        <p:par>
                          <p:cTn id="165" fill="hold">
                            <p:stCondLst>
                              <p:cond delay="250"/>
                            </p:stCondLst>
                            <p:childTnLst>
                              <p:par>
                                <p:cTn id="166" presetID="22" presetClass="entr" presetSubtype="1" fill="hold" nodeType="afterEffect">
                                  <p:stCondLst>
                                    <p:cond delay="0"/>
                                  </p:stCondLst>
                                  <p:childTnLst>
                                    <p:set>
                                      <p:cBhvr>
                                        <p:cTn id="167" dur="1" fill="hold">
                                          <p:stCondLst>
                                            <p:cond delay="0"/>
                                          </p:stCondLst>
                                        </p:cTn>
                                        <p:tgtEl>
                                          <p:spTgt spid="171"/>
                                        </p:tgtEl>
                                        <p:attrNameLst>
                                          <p:attrName>style.visibility</p:attrName>
                                        </p:attrNameLst>
                                      </p:cBhvr>
                                      <p:to>
                                        <p:strVal val="visible"/>
                                      </p:to>
                                    </p:set>
                                    <p:animEffect transition="in" filter="wipe(up)">
                                      <p:cBhvr>
                                        <p:cTn id="168" dur="250"/>
                                        <p:tgtEl>
                                          <p:spTgt spid="171"/>
                                        </p:tgtEl>
                                      </p:cBhvr>
                                    </p:animEffect>
                                  </p:childTnLst>
                                </p:cTn>
                              </p:par>
                            </p:childTnLst>
                          </p:cTn>
                        </p:par>
                        <p:par>
                          <p:cTn id="169" fill="hold">
                            <p:stCondLst>
                              <p:cond delay="500"/>
                            </p:stCondLst>
                            <p:childTnLst>
                              <p:par>
                                <p:cTn id="170" presetID="22" presetClass="entr" presetSubtype="1" fill="hold" nodeType="afterEffect">
                                  <p:stCondLst>
                                    <p:cond delay="0"/>
                                  </p:stCondLst>
                                  <p:childTnLst>
                                    <p:set>
                                      <p:cBhvr>
                                        <p:cTn id="171" dur="1" fill="hold">
                                          <p:stCondLst>
                                            <p:cond delay="0"/>
                                          </p:stCondLst>
                                        </p:cTn>
                                        <p:tgtEl>
                                          <p:spTgt spid="163"/>
                                        </p:tgtEl>
                                        <p:attrNameLst>
                                          <p:attrName>style.visibility</p:attrName>
                                        </p:attrNameLst>
                                      </p:cBhvr>
                                      <p:to>
                                        <p:strVal val="visible"/>
                                      </p:to>
                                    </p:set>
                                    <p:animEffect transition="in" filter="wipe(up)">
                                      <p:cBhvr>
                                        <p:cTn id="172" dur="250"/>
                                        <p:tgtEl>
                                          <p:spTgt spid="163"/>
                                        </p:tgtEl>
                                      </p:cBhvr>
                                    </p:animEffect>
                                  </p:childTnLst>
                                </p:cTn>
                              </p:par>
                            </p:childTnLst>
                          </p:cTn>
                        </p:par>
                        <p:par>
                          <p:cTn id="173" fill="hold">
                            <p:stCondLst>
                              <p:cond delay="750"/>
                            </p:stCondLst>
                            <p:childTnLst>
                              <p:par>
                                <p:cTn id="174" presetID="10" presetClass="entr" presetSubtype="0" fill="hold" nodeType="afterEffect">
                                  <p:stCondLst>
                                    <p:cond delay="0"/>
                                  </p:stCondLst>
                                  <p:childTnLst>
                                    <p:set>
                                      <p:cBhvr>
                                        <p:cTn id="175" dur="1" fill="hold">
                                          <p:stCondLst>
                                            <p:cond delay="0"/>
                                          </p:stCondLst>
                                        </p:cTn>
                                        <p:tgtEl>
                                          <p:spTgt spid="188"/>
                                        </p:tgtEl>
                                        <p:attrNameLst>
                                          <p:attrName>style.visibility</p:attrName>
                                        </p:attrNameLst>
                                      </p:cBhvr>
                                      <p:to>
                                        <p:strVal val="visible"/>
                                      </p:to>
                                    </p:set>
                                    <p:animEffect transition="in" filter="fade">
                                      <p:cBhvr>
                                        <p:cTn id="176" dur="250"/>
                                        <p:tgtEl>
                                          <p:spTgt spid="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56" grpId="0" animBg="1"/>
      <p:bldP spid="36957" grpId="0" animBg="1"/>
      <p:bldP spid="36958" grpId="0" animBg="1"/>
      <p:bldP spid="36959" grpId="0" animBg="1"/>
      <p:bldP spid="36982" grpId="0" animBg="1"/>
      <p:bldP spid="36889" grpId="0" animBg="1"/>
      <p:bldP spid="36890" grpId="0" animBg="1"/>
      <p:bldP spid="36891" grpId="0" animBg="1"/>
      <p:bldP spid="36892" grpId="0" animBg="1"/>
      <p:bldP spid="36893" grpId="0" animBg="1"/>
      <p:bldP spid="36894" grpId="0" animBg="1"/>
      <p:bldP spid="36895" grpId="0" animBg="1"/>
      <p:bldP spid="36897" grpId="0" animBg="1"/>
      <p:bldP spid="36898" grpId="0" animBg="1"/>
      <p:bldP spid="36899" grpId="0" animBg="1"/>
      <p:bldP spid="36955" grpId="0" animBg="1"/>
      <p:bldP spid="36900" grpId="0" animBg="1"/>
      <p:bldP spid="36901" grpId="0" animBg="1"/>
      <p:bldP spid="36902" grpId="0" animBg="1"/>
      <p:bldP spid="125" grpId="0" animBg="1"/>
      <p:bldP spid="125" grpId="1" animBg="1"/>
      <p:bldP spid="4" grpId="0" animBg="1"/>
      <p:bldP spid="4" grpId="1" animBg="1"/>
      <p:bldP spid="4" grpId="2" animBg="1"/>
      <p:bldP spid="5" grpId="0" animBg="1"/>
      <p:bldP spid="5" grpId="1" animBg="1"/>
      <p:bldP spid="5" grpId="2" animBg="1"/>
      <p:bldP spid="6" grpId="0" animBg="1"/>
      <p:bldP spid="7" grpId="0" animBg="1"/>
      <p:bldP spid="126" grpId="0" animBg="1"/>
      <p:bldP spid="126"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a:t>Simplified 2-Way External Merge Sort</a:t>
            </a:r>
          </a:p>
        </p:txBody>
      </p:sp>
      <p:sp>
        <p:nvSpPr>
          <p:cNvPr id="38915" name="Content Placeholder 2"/>
          <p:cNvSpPr>
            <a:spLocks noGrp="1"/>
          </p:cNvSpPr>
          <p:nvPr>
            <p:ph idx="1"/>
          </p:nvPr>
        </p:nvSpPr>
        <p:spPr/>
        <p:txBody>
          <a:bodyPr/>
          <a:lstStyle/>
          <a:p>
            <a:r>
              <a:rPr lang="en-US" dirty="0"/>
              <a:t>This algorithm only requires three buffer pool pages to perform the sorting (</a:t>
            </a:r>
            <a:r>
              <a:rPr lang="en-US" b="1" i="1" dirty="0">
                <a:solidFill>
                  <a:schemeClr val="accent1"/>
                </a:solidFill>
              </a:rPr>
              <a:t>B</a:t>
            </a:r>
            <a:r>
              <a:rPr lang="en-US" b="1" dirty="0">
                <a:solidFill>
                  <a:schemeClr val="accent1"/>
                </a:solidFill>
              </a:rPr>
              <a:t>=3</a:t>
            </a:r>
            <a:r>
              <a:rPr lang="en-US" dirty="0"/>
              <a:t>).</a:t>
            </a:r>
          </a:p>
          <a:p>
            <a:pPr lvl="1"/>
            <a:r>
              <a:rPr lang="en-US" dirty="0"/>
              <a:t>Two input pages, one output page</a:t>
            </a:r>
          </a:p>
          <a:p>
            <a:endParaRPr lang="en-US" sz="1200" dirty="0"/>
          </a:p>
          <a:p>
            <a:r>
              <a:rPr lang="en-US" dirty="0"/>
              <a:t>But even if we have more buffer space available (</a:t>
            </a:r>
            <a:r>
              <a:rPr lang="en-US" b="1" i="1" dirty="0">
                <a:solidFill>
                  <a:schemeClr val="accent1"/>
                </a:solidFill>
              </a:rPr>
              <a:t>B</a:t>
            </a:r>
            <a:r>
              <a:rPr lang="en-US" b="1" dirty="0">
                <a:solidFill>
                  <a:schemeClr val="accent1"/>
                </a:solidFill>
              </a:rPr>
              <a:t>&gt;3</a:t>
            </a:r>
            <a:r>
              <a:rPr lang="en-US" dirty="0"/>
              <a:t>), it does not effectively utilize them if the worker must block on disk I/O…</a:t>
            </a:r>
          </a:p>
          <a:p>
            <a:endParaRPr lang="en-US" sz="1200" dirty="0"/>
          </a:p>
        </p:txBody>
      </p:sp>
      <p:sp>
        <p:nvSpPr>
          <p:cNvPr id="3" name="Slide Number Placeholder 3" descr=" 5">
            <a:extLst>
              <a:ext uri="{FF2B5EF4-FFF2-40B4-BE49-F238E27FC236}">
                <a16:creationId xmlns:a16="http://schemas.microsoft.com/office/drawing/2014/main" id="{40D895D3-01AE-AE2D-44B2-2A9A1DD625AF}"/>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57009989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r>
              <a:rPr lang="en-US" dirty="0"/>
              <a:t>General External Merge Sort</a:t>
            </a:r>
          </a:p>
        </p:txBody>
      </p:sp>
      <p:sp>
        <p:nvSpPr>
          <p:cNvPr id="41992" name="Content Placeholder 1"/>
          <p:cNvSpPr>
            <a:spLocks noGrp="1"/>
          </p:cNvSpPr>
          <p:nvPr>
            <p:ph idx="1"/>
          </p:nvPr>
        </p:nvSpPr>
        <p:spPr/>
        <p:txBody>
          <a:bodyPr/>
          <a:lstStyle/>
          <a:p>
            <a:r>
              <a:rPr lang="en-US" b="1" dirty="0"/>
              <a:t>Pass #0</a:t>
            </a:r>
          </a:p>
          <a:p>
            <a:pPr lvl="1"/>
            <a:r>
              <a:rPr lang="en-US" dirty="0"/>
              <a:t>Use </a:t>
            </a:r>
            <a:r>
              <a:rPr lang="en-US" b="1" i="1" dirty="0">
                <a:solidFill>
                  <a:schemeClr val="accent1"/>
                </a:solidFill>
              </a:rPr>
              <a:t>B</a:t>
            </a:r>
            <a:r>
              <a:rPr lang="en-US" dirty="0"/>
              <a:t> buffer pages</a:t>
            </a:r>
          </a:p>
          <a:p>
            <a:pPr lvl="1"/>
            <a:r>
              <a:rPr lang="en-US" dirty="0"/>
              <a:t>Produce </a:t>
            </a:r>
            <a:r>
              <a:rPr lang="en-US" b="1" dirty="0">
                <a:solidFill>
                  <a:schemeClr val="accent1"/>
                </a:solidFill>
              </a:rPr>
              <a:t>⌈</a:t>
            </a:r>
            <a:r>
              <a:rPr lang="en-US" b="1" i="1" dirty="0">
                <a:solidFill>
                  <a:schemeClr val="accent1"/>
                </a:solidFill>
              </a:rPr>
              <a:t>N</a:t>
            </a:r>
            <a:r>
              <a:rPr lang="en-US" b="1" dirty="0">
                <a:solidFill>
                  <a:schemeClr val="accent1"/>
                </a:solidFill>
              </a:rPr>
              <a:t> / </a:t>
            </a:r>
            <a:r>
              <a:rPr lang="en-US" b="1" i="1" dirty="0">
                <a:solidFill>
                  <a:schemeClr val="accent1"/>
                </a:solidFill>
              </a:rPr>
              <a:t>B</a:t>
            </a:r>
            <a:r>
              <a:rPr lang="en-US" b="1" dirty="0">
                <a:solidFill>
                  <a:schemeClr val="accent1"/>
                </a:solidFill>
              </a:rPr>
              <a:t>⌉</a:t>
            </a:r>
            <a:r>
              <a:rPr lang="en-US" dirty="0"/>
              <a:t> sorted runs of size </a:t>
            </a:r>
            <a:r>
              <a:rPr lang="en-US" b="1" i="1" dirty="0">
                <a:solidFill>
                  <a:schemeClr val="accent1"/>
                </a:solidFill>
              </a:rPr>
              <a:t>B</a:t>
            </a:r>
          </a:p>
          <a:p>
            <a:r>
              <a:rPr lang="en-US" b="1" dirty="0"/>
              <a:t>Pass #1,2,3,…</a:t>
            </a:r>
          </a:p>
          <a:p>
            <a:pPr lvl="1"/>
            <a:r>
              <a:rPr lang="en-US" dirty="0"/>
              <a:t>Merge </a:t>
            </a:r>
            <a:r>
              <a:rPr lang="en-US" b="1" i="1" dirty="0">
                <a:solidFill>
                  <a:schemeClr val="accent1"/>
                </a:solidFill>
              </a:rPr>
              <a:t>B</a:t>
            </a:r>
            <a:r>
              <a:rPr lang="en-US" b="1" dirty="0">
                <a:solidFill>
                  <a:schemeClr val="accent1"/>
                </a:solidFill>
              </a:rPr>
              <a:t>-1</a:t>
            </a:r>
            <a:r>
              <a:rPr lang="en-US" dirty="0"/>
              <a:t> runs (i.e., M-way merge)</a:t>
            </a:r>
          </a:p>
          <a:p>
            <a:endParaRPr lang="en-US" sz="1200" dirty="0"/>
          </a:p>
          <a:p>
            <a:r>
              <a:rPr lang="en-US" dirty="0"/>
              <a:t>Number of passes = </a:t>
            </a:r>
            <a:r>
              <a:rPr lang="en-US" b="1" dirty="0">
                <a:solidFill>
                  <a:schemeClr val="accent1"/>
                </a:solidFill>
              </a:rPr>
              <a:t>1 + ⌈ log</a:t>
            </a:r>
            <a:r>
              <a:rPr lang="en-US" b="1" i="1" baseline="-25000" dirty="0">
                <a:solidFill>
                  <a:schemeClr val="accent1"/>
                </a:solidFill>
              </a:rPr>
              <a:t>B</a:t>
            </a:r>
            <a:r>
              <a:rPr lang="en-US" b="1" baseline="-25000" dirty="0">
                <a:solidFill>
                  <a:schemeClr val="accent1"/>
                </a:solidFill>
              </a:rPr>
              <a:t>-1</a:t>
            </a:r>
            <a:r>
              <a:rPr lang="en-US" b="1" dirty="0">
                <a:solidFill>
                  <a:schemeClr val="accent1"/>
                </a:solidFill>
              </a:rPr>
              <a:t> ⌈</a:t>
            </a:r>
            <a:r>
              <a:rPr lang="en-US" b="1" i="1" dirty="0">
                <a:solidFill>
                  <a:schemeClr val="accent1"/>
                </a:solidFill>
              </a:rPr>
              <a:t>N</a:t>
            </a:r>
            <a:r>
              <a:rPr lang="en-US" b="1" dirty="0">
                <a:solidFill>
                  <a:schemeClr val="accent1"/>
                </a:solidFill>
              </a:rPr>
              <a:t> / </a:t>
            </a:r>
            <a:r>
              <a:rPr lang="en-US" b="1" i="1" dirty="0">
                <a:solidFill>
                  <a:schemeClr val="accent1"/>
                </a:solidFill>
              </a:rPr>
              <a:t>B</a:t>
            </a:r>
            <a:r>
              <a:rPr lang="en-US" b="1" dirty="0">
                <a:solidFill>
                  <a:schemeClr val="accent1"/>
                </a:solidFill>
              </a:rPr>
              <a:t>⌉ ⌉ </a:t>
            </a:r>
          </a:p>
          <a:p>
            <a:r>
              <a:rPr lang="en-US" dirty="0"/>
              <a:t>Total I/O Cost = </a:t>
            </a:r>
            <a:r>
              <a:rPr lang="en-US" b="1" dirty="0">
                <a:solidFill>
                  <a:schemeClr val="accent1"/>
                </a:solidFill>
              </a:rPr>
              <a:t>2</a:t>
            </a:r>
            <a:r>
              <a:rPr lang="en-US" b="1" i="1" dirty="0">
                <a:solidFill>
                  <a:schemeClr val="accent1"/>
                </a:solidFill>
              </a:rPr>
              <a:t>N </a:t>
            </a:r>
            <a:r>
              <a:rPr lang="en-US" b="1" dirty="0">
                <a:solidFill>
                  <a:schemeClr val="accent1"/>
                </a:solidFill>
              </a:rPr>
              <a:t>∙ (# of passes)</a:t>
            </a:r>
          </a:p>
        </p:txBody>
      </p:sp>
      <p:grpSp>
        <p:nvGrpSpPr>
          <p:cNvPr id="49" name="Group 48" hidden="1"/>
          <p:cNvGrpSpPr/>
          <p:nvPr/>
        </p:nvGrpSpPr>
        <p:grpSpPr>
          <a:xfrm>
            <a:off x="3657600" y="2968784"/>
            <a:ext cx="1828800" cy="1371600"/>
            <a:chOff x="2422269" y="3580224"/>
            <a:chExt cx="2438400" cy="1828800"/>
          </a:xfrm>
        </p:grpSpPr>
        <p:sp>
          <p:nvSpPr>
            <p:cNvPr id="50" name="Rectangle 49"/>
            <p:cNvSpPr/>
            <p:nvPr/>
          </p:nvSpPr>
          <p:spPr bwMode="auto">
            <a:xfrm>
              <a:off x="2422269" y="3580224"/>
              <a:ext cx="2438400" cy="1828800"/>
            </a:xfrm>
            <a:prstGeom prst="rect">
              <a:avLst/>
            </a:prstGeom>
            <a:solidFill>
              <a:schemeClr val="bg1">
                <a:lumMod val="95000"/>
              </a:schemeClr>
            </a:solidFill>
            <a:ln w="28575"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1" name="Rectangle 50"/>
            <p:cNvSpPr/>
            <p:nvPr/>
          </p:nvSpPr>
          <p:spPr>
            <a:xfrm>
              <a:off x="2889658" y="3594064"/>
              <a:ext cx="1333699" cy="338555"/>
            </a:xfrm>
            <a:prstGeom prst="rect">
              <a:avLst/>
            </a:prstGeom>
          </p:spPr>
          <p:txBody>
            <a:bodyPr wrap="none" lIns="0" rIns="0" anchor="ctr" anchorCtr="0">
              <a:spAutoFit/>
            </a:bodyPr>
            <a:lstStyle/>
            <a:p>
              <a:pPr eaLnBrk="0" hangingPunct="0"/>
              <a:r>
                <a:rPr lang="en-US" sz="1050" dirty="0">
                  <a:solidFill>
                    <a:srgbClr val="C00000"/>
                  </a:solidFill>
                  <a:latin typeface="Proxima Nova Regular" charset="0"/>
                  <a:ea typeface="Proxima Nova Regular" charset="0"/>
                  <a:cs typeface="Proxima Nova Regular" charset="0"/>
                </a:rPr>
                <a:t>B</a:t>
              </a:r>
              <a:r>
                <a:rPr lang="en-US" sz="1050" dirty="0">
                  <a:latin typeface="Proxima Nova Regular" charset="0"/>
                  <a:ea typeface="Proxima Nova Regular" charset="0"/>
                  <a:cs typeface="Proxima Nova Regular" charset="0"/>
                </a:rPr>
                <a:t> Memory Pages</a:t>
              </a:r>
            </a:p>
          </p:txBody>
        </p:sp>
      </p:grpSp>
      <p:grpSp>
        <p:nvGrpSpPr>
          <p:cNvPr id="52" name="Group 51" hidden="1"/>
          <p:cNvGrpSpPr/>
          <p:nvPr/>
        </p:nvGrpSpPr>
        <p:grpSpPr>
          <a:xfrm>
            <a:off x="1756292" y="3060224"/>
            <a:ext cx="1234440" cy="1526208"/>
            <a:chOff x="915353" y="4080299"/>
            <a:chExt cx="1645920" cy="2034945"/>
          </a:xfrm>
        </p:grpSpPr>
        <p:sp>
          <p:nvSpPr>
            <p:cNvPr id="53" name="Flowchart: Magnetic Disk 52"/>
            <p:cNvSpPr>
              <a:spLocks noChangeAspect="1"/>
            </p:cNvSpPr>
            <p:nvPr/>
          </p:nvSpPr>
          <p:spPr bwMode="auto">
            <a:xfrm>
              <a:off x="915353" y="4080299"/>
              <a:ext cx="1645920" cy="1584959"/>
            </a:xfrm>
            <a:prstGeom prst="flowChartMagneticDisk">
              <a:avLst/>
            </a:prstGeom>
            <a:solidFill>
              <a:schemeClr val="bg1"/>
            </a:solidFill>
            <a:ln w="28575" cap="flat" cmpd="sng" algn="ctr">
              <a:solidFill>
                <a:schemeClr val="tx1"/>
              </a:solid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4" name="Rectangle 53"/>
            <p:cNvSpPr/>
            <p:nvPr/>
          </p:nvSpPr>
          <p:spPr>
            <a:xfrm>
              <a:off x="1459392" y="5715135"/>
              <a:ext cx="448841" cy="400109"/>
            </a:xfrm>
            <a:prstGeom prst="rect">
              <a:avLst/>
            </a:prstGeom>
          </p:spPr>
          <p:txBody>
            <a:bodyPr wrap="none" lIns="0" rIns="0" anchor="ctr" anchorCtr="0">
              <a:spAutoFit/>
            </a:bodyPr>
            <a:lstStyle/>
            <a:p>
              <a:pPr eaLnBrk="0" hangingPunct="0"/>
              <a:r>
                <a:rPr lang="en-US" sz="1350" dirty="0">
                  <a:latin typeface="Proxima Nova Regular" charset="0"/>
                  <a:ea typeface="Proxima Nova Regular" charset="0"/>
                  <a:cs typeface="Proxima Nova Regular" charset="0"/>
                </a:rPr>
                <a:t>Disk</a:t>
              </a:r>
            </a:p>
          </p:txBody>
        </p:sp>
      </p:grpSp>
      <p:grpSp>
        <p:nvGrpSpPr>
          <p:cNvPr id="58" name="Group 57" hidden="1"/>
          <p:cNvGrpSpPr/>
          <p:nvPr/>
        </p:nvGrpSpPr>
        <p:grpSpPr>
          <a:xfrm>
            <a:off x="2099192" y="3313415"/>
            <a:ext cx="548640" cy="824682"/>
            <a:chOff x="1372553" y="4569704"/>
            <a:chExt cx="731520" cy="1099576"/>
          </a:xfrm>
        </p:grpSpPr>
        <p:sp>
          <p:nvSpPr>
            <p:cNvPr id="59" name="Rectangle 58"/>
            <p:cNvSpPr/>
            <p:nvPr/>
          </p:nvSpPr>
          <p:spPr bwMode="auto">
            <a:xfrm>
              <a:off x="1372553" y="481527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0" name="Rectangle 59"/>
            <p:cNvSpPr/>
            <p:nvPr/>
          </p:nvSpPr>
          <p:spPr bwMode="auto">
            <a:xfrm>
              <a:off x="1372553" y="506084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1" name="Rectangle 60"/>
            <p:cNvSpPr/>
            <p:nvPr/>
          </p:nvSpPr>
          <p:spPr bwMode="auto">
            <a:xfrm>
              <a:off x="1372553" y="5486400"/>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2" name="Rectangle 61"/>
            <p:cNvSpPr/>
            <p:nvPr/>
          </p:nvSpPr>
          <p:spPr>
            <a:xfrm>
              <a:off x="1691024" y="5106328"/>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63" name="Rectangle 62"/>
            <p:cNvSpPr/>
            <p:nvPr/>
          </p:nvSpPr>
          <p:spPr bwMode="auto">
            <a:xfrm>
              <a:off x="1372553" y="456970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grpSp>
      <p:grpSp>
        <p:nvGrpSpPr>
          <p:cNvPr id="2" name="Group 1" hidden="1"/>
          <p:cNvGrpSpPr/>
          <p:nvPr/>
        </p:nvGrpSpPr>
        <p:grpSpPr>
          <a:xfrm>
            <a:off x="6153269" y="3060224"/>
            <a:ext cx="1234440" cy="1526208"/>
            <a:chOff x="6680359" y="4080299"/>
            <a:chExt cx="1645920" cy="2034945"/>
          </a:xfrm>
        </p:grpSpPr>
        <p:grpSp>
          <p:nvGrpSpPr>
            <p:cNvPr id="55" name="Group 54"/>
            <p:cNvGrpSpPr/>
            <p:nvPr/>
          </p:nvGrpSpPr>
          <p:grpSpPr>
            <a:xfrm>
              <a:off x="6680359" y="4080299"/>
              <a:ext cx="1645920" cy="2034945"/>
              <a:chOff x="6777990" y="4080299"/>
              <a:chExt cx="1645920" cy="2034945"/>
            </a:xfrm>
          </p:grpSpPr>
          <p:sp>
            <p:nvSpPr>
              <p:cNvPr id="56" name="Flowchart: Magnetic Disk 55"/>
              <p:cNvSpPr>
                <a:spLocks noChangeAspect="1"/>
              </p:cNvSpPr>
              <p:nvPr/>
            </p:nvSpPr>
            <p:spPr bwMode="auto">
              <a:xfrm>
                <a:off x="6777990" y="4080299"/>
                <a:ext cx="1645920" cy="1584959"/>
              </a:xfrm>
              <a:prstGeom prst="flowChartMagneticDisk">
                <a:avLst/>
              </a:prstGeom>
              <a:solidFill>
                <a:schemeClr val="bg1"/>
              </a:solidFill>
              <a:ln w="28575" cap="flat" cmpd="sng" algn="ctr">
                <a:solidFill>
                  <a:schemeClr val="tx1"/>
                </a:solid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7" name="Rectangle 56"/>
              <p:cNvSpPr/>
              <p:nvPr/>
            </p:nvSpPr>
            <p:spPr>
              <a:xfrm>
                <a:off x="7322029" y="5715135"/>
                <a:ext cx="448841" cy="400109"/>
              </a:xfrm>
              <a:prstGeom prst="rect">
                <a:avLst/>
              </a:prstGeom>
            </p:spPr>
            <p:txBody>
              <a:bodyPr wrap="none" lIns="0" rIns="0" anchor="ctr" anchorCtr="0">
                <a:spAutoFit/>
              </a:bodyPr>
              <a:lstStyle/>
              <a:p>
                <a:pPr eaLnBrk="0" hangingPunct="0"/>
                <a:r>
                  <a:rPr lang="en-US" sz="1350" dirty="0">
                    <a:latin typeface="Proxima Nova Regular" charset="0"/>
                    <a:ea typeface="Proxima Nova Regular" charset="0"/>
                    <a:cs typeface="Proxima Nova Regular" charset="0"/>
                  </a:rPr>
                  <a:t>Disk</a:t>
                </a:r>
              </a:p>
            </p:txBody>
          </p:sp>
        </p:grpSp>
        <p:grpSp>
          <p:nvGrpSpPr>
            <p:cNvPr id="64" name="Group 63"/>
            <p:cNvGrpSpPr/>
            <p:nvPr/>
          </p:nvGrpSpPr>
          <p:grpSpPr>
            <a:xfrm>
              <a:off x="7137559" y="4423062"/>
              <a:ext cx="731520" cy="1099576"/>
              <a:chOff x="1372553" y="4569704"/>
              <a:chExt cx="731520" cy="1099576"/>
            </a:xfrm>
          </p:grpSpPr>
          <p:sp>
            <p:nvSpPr>
              <p:cNvPr id="65" name="Rectangle 64"/>
              <p:cNvSpPr/>
              <p:nvPr/>
            </p:nvSpPr>
            <p:spPr bwMode="auto">
              <a:xfrm>
                <a:off x="1372553" y="481527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6" name="Rectangle 65"/>
              <p:cNvSpPr/>
              <p:nvPr/>
            </p:nvSpPr>
            <p:spPr bwMode="auto">
              <a:xfrm>
                <a:off x="1372553" y="506084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7" name="Rectangle 66"/>
              <p:cNvSpPr/>
              <p:nvPr/>
            </p:nvSpPr>
            <p:spPr bwMode="auto">
              <a:xfrm>
                <a:off x="1372553" y="5486400"/>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8" name="Rectangle 67"/>
              <p:cNvSpPr/>
              <p:nvPr/>
            </p:nvSpPr>
            <p:spPr>
              <a:xfrm>
                <a:off x="1691024" y="5106328"/>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69" name="Rectangle 68"/>
              <p:cNvSpPr/>
              <p:nvPr/>
            </p:nvSpPr>
            <p:spPr bwMode="auto">
              <a:xfrm>
                <a:off x="1372553" y="456970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grpSp>
      </p:grpSp>
      <p:grpSp>
        <p:nvGrpSpPr>
          <p:cNvPr id="70" name="Group 69" hidden="1"/>
          <p:cNvGrpSpPr/>
          <p:nvPr/>
        </p:nvGrpSpPr>
        <p:grpSpPr>
          <a:xfrm>
            <a:off x="3823723" y="3313415"/>
            <a:ext cx="548640" cy="824682"/>
            <a:chOff x="3671928" y="4417886"/>
            <a:chExt cx="731520" cy="1099576"/>
          </a:xfrm>
        </p:grpSpPr>
        <p:sp>
          <p:nvSpPr>
            <p:cNvPr id="71" name="Rectangle 70"/>
            <p:cNvSpPr/>
            <p:nvPr/>
          </p:nvSpPr>
          <p:spPr bwMode="auto">
            <a:xfrm>
              <a:off x="3671928" y="466345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2</a:t>
              </a:r>
            </a:p>
          </p:txBody>
        </p:sp>
        <p:sp>
          <p:nvSpPr>
            <p:cNvPr id="72" name="Rectangle 71"/>
            <p:cNvSpPr/>
            <p:nvPr/>
          </p:nvSpPr>
          <p:spPr bwMode="auto">
            <a:xfrm>
              <a:off x="3671928" y="490902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3</a:t>
              </a:r>
            </a:p>
          </p:txBody>
        </p:sp>
        <p:sp>
          <p:nvSpPr>
            <p:cNvPr id="73" name="Rectangle 72"/>
            <p:cNvSpPr/>
            <p:nvPr/>
          </p:nvSpPr>
          <p:spPr bwMode="auto">
            <a:xfrm>
              <a:off x="3671928" y="5334582"/>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B-1</a:t>
              </a:r>
            </a:p>
          </p:txBody>
        </p:sp>
        <p:sp>
          <p:nvSpPr>
            <p:cNvPr id="74" name="Rectangle 73"/>
            <p:cNvSpPr/>
            <p:nvPr/>
          </p:nvSpPr>
          <p:spPr>
            <a:xfrm>
              <a:off x="3990399" y="4954510"/>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75" name="Rectangle 74"/>
            <p:cNvSpPr/>
            <p:nvPr/>
          </p:nvSpPr>
          <p:spPr bwMode="auto">
            <a:xfrm>
              <a:off x="3671928" y="441788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r>
                <a:rPr lang="en-US" sz="788" dirty="0">
                  <a:latin typeface="Proxima Nova Regular" charset="0"/>
                  <a:ea typeface="Proxima Nova Regular" charset="0"/>
                  <a:cs typeface="Proxima Nova Regular" charset="0"/>
                </a:rPr>
                <a:t>Page 1</a:t>
              </a:r>
            </a:p>
          </p:txBody>
        </p:sp>
      </p:grpSp>
      <p:sp>
        <p:nvSpPr>
          <p:cNvPr id="76" name="Rectangle 75" hidden="1"/>
          <p:cNvSpPr/>
          <p:nvPr/>
        </p:nvSpPr>
        <p:spPr bwMode="auto">
          <a:xfrm>
            <a:off x="4837853" y="3657176"/>
            <a:ext cx="548640" cy="13716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Output</a:t>
            </a:r>
          </a:p>
        </p:txBody>
      </p:sp>
      <p:grpSp>
        <p:nvGrpSpPr>
          <p:cNvPr id="77" name="Group 76" hidden="1"/>
          <p:cNvGrpSpPr/>
          <p:nvPr/>
        </p:nvGrpSpPr>
        <p:grpSpPr>
          <a:xfrm>
            <a:off x="2647832" y="3381995"/>
            <a:ext cx="1175891" cy="687522"/>
            <a:chOff x="2104073" y="4509326"/>
            <a:chExt cx="1567855" cy="916696"/>
          </a:xfrm>
        </p:grpSpPr>
        <p:cxnSp>
          <p:nvCxnSpPr>
            <p:cNvPr id="78" name="Straight Arrow Connector 2"/>
            <p:cNvCxnSpPr>
              <a:cxnSpLocks noChangeShapeType="1"/>
              <a:stCxn id="63" idx="3"/>
              <a:endCxn id="75" idx="1"/>
            </p:cNvCxnSpPr>
            <p:nvPr/>
          </p:nvCxnSpPr>
          <p:spPr bwMode="auto">
            <a:xfrm>
              <a:off x="2104073" y="450932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79" name="Straight Arrow Connector 2"/>
            <p:cNvCxnSpPr>
              <a:cxnSpLocks noChangeShapeType="1"/>
              <a:stCxn id="59" idx="3"/>
              <a:endCxn id="71" idx="1"/>
            </p:cNvCxnSpPr>
            <p:nvPr/>
          </p:nvCxnSpPr>
          <p:spPr bwMode="auto">
            <a:xfrm>
              <a:off x="2104073" y="475489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0" name="Straight Arrow Connector 2"/>
            <p:cNvCxnSpPr>
              <a:cxnSpLocks noChangeShapeType="1"/>
              <a:stCxn id="60" idx="3"/>
              <a:endCxn id="72" idx="1"/>
            </p:cNvCxnSpPr>
            <p:nvPr/>
          </p:nvCxnSpPr>
          <p:spPr bwMode="auto">
            <a:xfrm>
              <a:off x="2104073" y="500046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1" name="Straight Arrow Connector 2"/>
            <p:cNvCxnSpPr>
              <a:cxnSpLocks noChangeShapeType="1"/>
              <a:stCxn id="61" idx="3"/>
              <a:endCxn id="73" idx="1"/>
            </p:cNvCxnSpPr>
            <p:nvPr/>
          </p:nvCxnSpPr>
          <p:spPr bwMode="auto">
            <a:xfrm>
              <a:off x="2104073" y="5426022"/>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grpSp>
      <p:cxnSp>
        <p:nvCxnSpPr>
          <p:cNvPr id="82" name="Straight Arrow Connector 2" hidden="1"/>
          <p:cNvCxnSpPr>
            <a:cxnSpLocks noChangeShapeType="1"/>
            <a:stCxn id="75" idx="3"/>
            <a:endCxn id="76" idx="1"/>
          </p:cNvCxnSpPr>
          <p:nvPr/>
        </p:nvCxnSpPr>
        <p:spPr bwMode="auto">
          <a:xfrm>
            <a:off x="4372363" y="3381995"/>
            <a:ext cx="465490" cy="34376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3" name="Straight Arrow Connector 2" hidden="1"/>
          <p:cNvCxnSpPr>
            <a:cxnSpLocks noChangeShapeType="1"/>
            <a:stCxn id="71" idx="3"/>
            <a:endCxn id="76" idx="1"/>
          </p:cNvCxnSpPr>
          <p:nvPr/>
        </p:nvCxnSpPr>
        <p:spPr bwMode="auto">
          <a:xfrm>
            <a:off x="4372363" y="3566172"/>
            <a:ext cx="465490" cy="159584"/>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4" name="Straight Arrow Connector 2" hidden="1"/>
          <p:cNvCxnSpPr>
            <a:cxnSpLocks noChangeShapeType="1"/>
            <a:stCxn id="72" idx="3"/>
            <a:endCxn id="76" idx="1"/>
          </p:cNvCxnSpPr>
          <p:nvPr/>
        </p:nvCxnSpPr>
        <p:spPr bwMode="auto">
          <a:xfrm flipV="1">
            <a:off x="4372363" y="3725756"/>
            <a:ext cx="465490" cy="24594"/>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5" name="Straight Arrow Connector 2" hidden="1"/>
          <p:cNvCxnSpPr>
            <a:cxnSpLocks noChangeShapeType="1"/>
            <a:stCxn id="73" idx="3"/>
            <a:endCxn id="76" idx="1"/>
          </p:cNvCxnSpPr>
          <p:nvPr/>
        </p:nvCxnSpPr>
        <p:spPr bwMode="auto">
          <a:xfrm flipV="1">
            <a:off x="4372363" y="3725756"/>
            <a:ext cx="465490" cy="34376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6" name="Straight Arrow Connector 2" hidden="1"/>
          <p:cNvCxnSpPr>
            <a:cxnSpLocks noChangeShapeType="1"/>
            <a:stCxn id="76" idx="3"/>
            <a:endCxn id="56" idx="2"/>
          </p:cNvCxnSpPr>
          <p:nvPr/>
        </p:nvCxnSpPr>
        <p:spPr bwMode="auto">
          <a:xfrm flipV="1">
            <a:off x="5386493" y="3654585"/>
            <a:ext cx="766777" cy="7117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sp>
        <p:nvSpPr>
          <p:cNvPr id="4" name="Slide Number Placeholder 3" descr=" 5">
            <a:extLst>
              <a:ext uri="{FF2B5EF4-FFF2-40B4-BE49-F238E27FC236}">
                <a16:creationId xmlns:a16="http://schemas.microsoft.com/office/drawing/2014/main" id="{E15E07D9-572C-B7EA-71FA-61E887EBC15E}"/>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23975705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left)">
                                      <p:cBhvr>
                                        <p:cTn id="7" dur="250"/>
                                        <p:tgtEl>
                                          <p:spTgt spid="77"/>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250"/>
                                        <p:tgtEl>
                                          <p:spTgt spid="7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82"/>
                                        </p:tgtEl>
                                        <p:attrNameLst>
                                          <p:attrName>style.visibility</p:attrName>
                                        </p:attrNameLst>
                                      </p:cBhvr>
                                      <p:to>
                                        <p:strVal val="visible"/>
                                      </p:to>
                                    </p:set>
                                    <p:animEffect transition="in" filter="wipe(left)">
                                      <p:cBhvr>
                                        <p:cTn id="16" dur="250"/>
                                        <p:tgtEl>
                                          <p:spTgt spid="82"/>
                                        </p:tgtEl>
                                      </p:cBhvr>
                                    </p:animEffect>
                                  </p:childTnLst>
                                </p:cTn>
                              </p:par>
                              <p:par>
                                <p:cTn id="17" presetID="22" presetClass="entr" presetSubtype="8" fill="hold" nodeType="withEffect">
                                  <p:stCondLst>
                                    <p:cond delay="0"/>
                                  </p:stCondLst>
                                  <p:childTnLst>
                                    <p:set>
                                      <p:cBhvr>
                                        <p:cTn id="18" dur="1" fill="hold">
                                          <p:stCondLst>
                                            <p:cond delay="0"/>
                                          </p:stCondLst>
                                        </p:cTn>
                                        <p:tgtEl>
                                          <p:spTgt spid="83"/>
                                        </p:tgtEl>
                                        <p:attrNameLst>
                                          <p:attrName>style.visibility</p:attrName>
                                        </p:attrNameLst>
                                      </p:cBhvr>
                                      <p:to>
                                        <p:strVal val="visible"/>
                                      </p:to>
                                    </p:set>
                                    <p:animEffect transition="in" filter="wipe(left)">
                                      <p:cBhvr>
                                        <p:cTn id="19" dur="250"/>
                                        <p:tgtEl>
                                          <p:spTgt spid="83"/>
                                        </p:tgtEl>
                                      </p:cBhvr>
                                    </p:animEffect>
                                  </p:childTnLst>
                                </p:cTn>
                              </p:par>
                              <p:par>
                                <p:cTn id="20" presetID="22" presetClass="entr" presetSubtype="8" fill="hold"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wipe(left)">
                                      <p:cBhvr>
                                        <p:cTn id="22" dur="250"/>
                                        <p:tgtEl>
                                          <p:spTgt spid="84"/>
                                        </p:tgtEl>
                                      </p:cBhvr>
                                    </p:animEffect>
                                  </p:childTnLst>
                                </p:cTn>
                              </p:par>
                              <p:par>
                                <p:cTn id="23" presetID="22" presetClass="entr" presetSubtype="8" fill="hold"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wipe(left)">
                                      <p:cBhvr>
                                        <p:cTn id="25" dur="250"/>
                                        <p:tgtEl>
                                          <p:spTgt spid="85"/>
                                        </p:tgtEl>
                                      </p:cBhvr>
                                    </p:animEffect>
                                  </p:childTnLst>
                                </p:cTn>
                              </p:par>
                            </p:childTnLst>
                          </p:cTn>
                        </p:par>
                        <p:par>
                          <p:cTn id="26" fill="hold">
                            <p:stCondLst>
                              <p:cond delay="250"/>
                            </p:stCondLst>
                            <p:childTnLst>
                              <p:par>
                                <p:cTn id="27" presetID="10" presetClass="entr" presetSubtype="0" fill="hold" grpId="0" nodeType="afterEffect">
                                  <p:stCondLst>
                                    <p:cond delay="0"/>
                                  </p:stCondLst>
                                  <p:childTnLst>
                                    <p:set>
                                      <p:cBhvr>
                                        <p:cTn id="28" dur="1" fill="hold">
                                          <p:stCondLst>
                                            <p:cond delay="0"/>
                                          </p:stCondLst>
                                        </p:cTn>
                                        <p:tgtEl>
                                          <p:spTgt spid="76"/>
                                        </p:tgtEl>
                                        <p:attrNameLst>
                                          <p:attrName>style.visibility</p:attrName>
                                        </p:attrNameLst>
                                      </p:cBhvr>
                                      <p:to>
                                        <p:strVal val="visible"/>
                                      </p:to>
                                    </p:set>
                                    <p:animEffect transition="in" filter="fade">
                                      <p:cBhvr>
                                        <p:cTn id="29" dur="250"/>
                                        <p:tgtEl>
                                          <p:spTgt spid="76"/>
                                        </p:tgtEl>
                                      </p:cBhvr>
                                    </p:animEffect>
                                  </p:childTnLst>
                                </p:cTn>
                              </p:par>
                            </p:childTnLst>
                          </p:cTn>
                        </p:par>
                        <p:par>
                          <p:cTn id="30" fill="hold">
                            <p:stCondLst>
                              <p:cond delay="500"/>
                            </p:stCondLst>
                            <p:childTnLst>
                              <p:par>
                                <p:cTn id="31" presetID="22" presetClass="entr" presetSubtype="8" fill="hold" nodeType="afterEffect">
                                  <p:stCondLst>
                                    <p:cond delay="0"/>
                                  </p:stCondLst>
                                  <p:childTnLst>
                                    <p:set>
                                      <p:cBhvr>
                                        <p:cTn id="32" dur="1" fill="hold">
                                          <p:stCondLst>
                                            <p:cond delay="0"/>
                                          </p:stCondLst>
                                        </p:cTn>
                                        <p:tgtEl>
                                          <p:spTgt spid="86"/>
                                        </p:tgtEl>
                                        <p:attrNameLst>
                                          <p:attrName>style.visibility</p:attrName>
                                        </p:attrNameLst>
                                      </p:cBhvr>
                                      <p:to>
                                        <p:strVal val="visible"/>
                                      </p:to>
                                    </p:set>
                                    <p:animEffect transition="in" filter="wipe(left)">
                                      <p:cBhvr>
                                        <p:cTn id="33" dur="250"/>
                                        <p:tgtEl>
                                          <p:spTgt spid="86"/>
                                        </p:tgtEl>
                                      </p:cBhvr>
                                    </p:animEffect>
                                  </p:childTnLst>
                                </p:cTn>
                              </p:par>
                            </p:childTnLst>
                          </p:cTn>
                        </p:par>
                        <p:par>
                          <p:cTn id="34" fill="hold">
                            <p:stCondLst>
                              <p:cond delay="750"/>
                            </p:stCondLst>
                            <p:childTnLst>
                              <p:par>
                                <p:cTn id="35" presetID="10" presetClass="entr" presetSubtype="0" fill="hold"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p:txBody>
          <a:bodyPr/>
          <a:lstStyle/>
          <a:p>
            <a:r>
              <a:rPr lang="en-US" dirty="0"/>
              <a:t>Example</a:t>
            </a:r>
          </a:p>
        </p:txBody>
      </p:sp>
      <p:sp>
        <p:nvSpPr>
          <p:cNvPr id="52229" name="Rectangle 3"/>
          <p:cNvSpPr>
            <a:spLocks noGrp="1" noChangeArrowheads="1"/>
          </p:cNvSpPr>
          <p:nvPr>
            <p:ph idx="1"/>
          </p:nvPr>
        </p:nvSpPr>
        <p:spPr/>
        <p:txBody>
          <a:bodyPr/>
          <a:lstStyle/>
          <a:p>
            <a:r>
              <a:rPr lang="en-US" dirty="0"/>
              <a:t>Determine how many passes it takes to sort 108 pages with 5 buffer pool pages: </a:t>
            </a:r>
            <a:r>
              <a:rPr lang="en-US" b="1" i="1" dirty="0">
                <a:solidFill>
                  <a:schemeClr val="accent1"/>
                </a:solidFill>
              </a:rPr>
              <a:t>N</a:t>
            </a:r>
            <a:r>
              <a:rPr lang="en-US" b="1" dirty="0">
                <a:solidFill>
                  <a:schemeClr val="accent1"/>
                </a:solidFill>
              </a:rPr>
              <a:t>=108</a:t>
            </a:r>
            <a:r>
              <a:rPr lang="en-US" dirty="0"/>
              <a:t>, </a:t>
            </a:r>
            <a:r>
              <a:rPr lang="en-US" b="1" i="1" dirty="0">
                <a:solidFill>
                  <a:schemeClr val="accent1"/>
                </a:solidFill>
              </a:rPr>
              <a:t>B</a:t>
            </a:r>
            <a:r>
              <a:rPr lang="en-US" b="1" dirty="0">
                <a:solidFill>
                  <a:schemeClr val="accent1"/>
                </a:solidFill>
              </a:rPr>
              <a:t>=5</a:t>
            </a:r>
          </a:p>
          <a:p>
            <a:pPr lvl="1"/>
            <a:r>
              <a:rPr lang="en-US" sz="1900" b="1" dirty="0"/>
              <a:t>Pass #0:</a:t>
            </a:r>
            <a:r>
              <a:rPr lang="en-US" sz="1900" dirty="0"/>
              <a:t> </a:t>
            </a:r>
            <a:r>
              <a:rPr lang="en-US" sz="1900" b="1" dirty="0">
                <a:solidFill>
                  <a:schemeClr val="accent1"/>
                </a:solidFill>
              </a:rPr>
              <a:t>⌈</a:t>
            </a:r>
            <a:r>
              <a:rPr lang="en-US" sz="1900" b="1" i="1" dirty="0">
                <a:solidFill>
                  <a:schemeClr val="accent1"/>
                </a:solidFill>
              </a:rPr>
              <a:t>N</a:t>
            </a:r>
            <a:r>
              <a:rPr lang="en-US" sz="1900" b="1" dirty="0">
                <a:solidFill>
                  <a:schemeClr val="accent1"/>
                </a:solidFill>
              </a:rPr>
              <a:t> / </a:t>
            </a:r>
            <a:r>
              <a:rPr lang="en-US" sz="1900" b="1" i="1" dirty="0">
                <a:solidFill>
                  <a:schemeClr val="accent1"/>
                </a:solidFill>
              </a:rPr>
              <a:t>B</a:t>
            </a:r>
            <a:r>
              <a:rPr lang="en-US" sz="1900" b="1" dirty="0">
                <a:solidFill>
                  <a:schemeClr val="accent1"/>
                </a:solidFill>
              </a:rPr>
              <a:t>⌉</a:t>
            </a:r>
            <a:r>
              <a:rPr lang="en-US" sz="1900" dirty="0"/>
              <a:t> = ⌈108 / 5⌉ = 22 sorted runs of 5 pages each (last run is only 3 pages).</a:t>
            </a:r>
          </a:p>
          <a:p>
            <a:pPr lvl="1"/>
            <a:r>
              <a:rPr lang="en-US" sz="1900" b="1" dirty="0"/>
              <a:t>Pass #1:</a:t>
            </a:r>
            <a:r>
              <a:rPr lang="en-US" sz="1900" dirty="0"/>
              <a:t> </a:t>
            </a:r>
            <a:r>
              <a:rPr lang="en-US" sz="1900" b="1" dirty="0">
                <a:solidFill>
                  <a:schemeClr val="accent1"/>
                </a:solidFill>
              </a:rPr>
              <a:t>⌈</a:t>
            </a:r>
            <a:r>
              <a:rPr lang="en-US" sz="1900" b="1" i="1" dirty="0">
                <a:solidFill>
                  <a:schemeClr val="accent1"/>
                </a:solidFill>
              </a:rPr>
              <a:t>N’</a:t>
            </a:r>
            <a:r>
              <a:rPr lang="en-US" sz="1900" b="1" dirty="0">
                <a:solidFill>
                  <a:schemeClr val="accent1"/>
                </a:solidFill>
              </a:rPr>
              <a:t> / </a:t>
            </a:r>
            <a:r>
              <a:rPr lang="en-US" sz="1900" b="1" i="1" dirty="0">
                <a:solidFill>
                  <a:schemeClr val="accent1"/>
                </a:solidFill>
              </a:rPr>
              <a:t>B</a:t>
            </a:r>
            <a:r>
              <a:rPr lang="en-US" sz="1900" b="1" dirty="0">
                <a:solidFill>
                  <a:schemeClr val="accent1"/>
                </a:solidFill>
              </a:rPr>
              <a:t>-1⌉</a:t>
            </a:r>
            <a:r>
              <a:rPr lang="en-US" sz="1900" dirty="0"/>
              <a:t> = ⌈22 / 4⌉ = 6 sorted runs of 20 pages each (last run is only 8 pages).</a:t>
            </a:r>
          </a:p>
          <a:p>
            <a:pPr lvl="1"/>
            <a:r>
              <a:rPr lang="en-US" sz="1900" b="1" dirty="0"/>
              <a:t>Pass #2:</a:t>
            </a:r>
            <a:r>
              <a:rPr lang="en-US" sz="1900" dirty="0"/>
              <a:t> </a:t>
            </a:r>
            <a:r>
              <a:rPr lang="en-US" sz="1900" b="1" dirty="0">
                <a:solidFill>
                  <a:schemeClr val="accent1"/>
                </a:solidFill>
              </a:rPr>
              <a:t>⌈</a:t>
            </a:r>
            <a:r>
              <a:rPr lang="en-US" sz="1900" b="1" i="1" dirty="0">
                <a:solidFill>
                  <a:schemeClr val="accent1"/>
                </a:solidFill>
              </a:rPr>
              <a:t>N’’</a:t>
            </a:r>
            <a:r>
              <a:rPr lang="en-US" sz="1900" b="1" dirty="0">
                <a:solidFill>
                  <a:schemeClr val="accent1"/>
                </a:solidFill>
              </a:rPr>
              <a:t> / </a:t>
            </a:r>
            <a:r>
              <a:rPr lang="en-US" sz="1900" b="1" i="1" dirty="0">
                <a:solidFill>
                  <a:schemeClr val="accent1"/>
                </a:solidFill>
              </a:rPr>
              <a:t>B</a:t>
            </a:r>
            <a:r>
              <a:rPr lang="en-US" sz="1900" b="1" dirty="0">
                <a:solidFill>
                  <a:schemeClr val="accent1"/>
                </a:solidFill>
              </a:rPr>
              <a:t>-1⌉</a:t>
            </a:r>
            <a:r>
              <a:rPr lang="en-US" sz="1900" dirty="0"/>
              <a:t> = ⌈6 / 4⌉ = 2 sorted runs, first one has 80 pages and second one has 28 pages.</a:t>
            </a:r>
          </a:p>
          <a:p>
            <a:pPr lvl="1"/>
            <a:r>
              <a:rPr lang="en-US" sz="1900" b="1" dirty="0"/>
              <a:t>Pass #3:</a:t>
            </a:r>
            <a:r>
              <a:rPr lang="en-US" sz="1900" dirty="0"/>
              <a:t> Sorted file of 108 pages.</a:t>
            </a:r>
            <a:endParaRPr lang="en-US" sz="200" dirty="0"/>
          </a:p>
          <a:p>
            <a:r>
              <a:rPr lang="en-US" b="1" dirty="0">
                <a:solidFill>
                  <a:schemeClr val="accent1"/>
                </a:solidFill>
                <a:ea typeface="Proxima Nova Regular" charset="0"/>
              </a:rPr>
              <a:t>1+⌈ log</a:t>
            </a:r>
            <a:r>
              <a:rPr lang="en-US" b="1" i="1" baseline="-25000" dirty="0">
                <a:solidFill>
                  <a:schemeClr val="accent1"/>
                </a:solidFill>
                <a:ea typeface="Proxima Nova Regular" charset="0"/>
              </a:rPr>
              <a:t>B</a:t>
            </a:r>
            <a:r>
              <a:rPr lang="en-US" b="1" baseline="-25000" dirty="0">
                <a:solidFill>
                  <a:schemeClr val="accent1"/>
                </a:solidFill>
                <a:ea typeface="Proxima Nova Regular" charset="0"/>
              </a:rPr>
              <a:t>-1</a:t>
            </a:r>
            <a:r>
              <a:rPr lang="en-US" b="1" dirty="0">
                <a:solidFill>
                  <a:schemeClr val="accent1"/>
                </a:solidFill>
                <a:ea typeface="Proxima Nova Regular" charset="0"/>
              </a:rPr>
              <a:t>⌈</a:t>
            </a:r>
            <a:r>
              <a:rPr lang="en-US" b="1" i="1" dirty="0">
                <a:solidFill>
                  <a:schemeClr val="accent1"/>
                </a:solidFill>
                <a:ea typeface="Proxima Nova Regular" charset="0"/>
              </a:rPr>
              <a:t>N</a:t>
            </a:r>
            <a:r>
              <a:rPr lang="en-US" b="1" dirty="0">
                <a:solidFill>
                  <a:schemeClr val="accent1"/>
                </a:solidFill>
                <a:ea typeface="Proxima Nova Regular" charset="0"/>
              </a:rPr>
              <a:t> / </a:t>
            </a:r>
            <a:r>
              <a:rPr lang="en-US" b="1" i="1" dirty="0">
                <a:solidFill>
                  <a:schemeClr val="accent1"/>
                </a:solidFill>
                <a:ea typeface="Proxima Nova Regular" charset="0"/>
              </a:rPr>
              <a:t>B</a:t>
            </a:r>
            <a:r>
              <a:rPr lang="en-US" b="1" dirty="0">
                <a:solidFill>
                  <a:schemeClr val="accent1"/>
                </a:solidFill>
                <a:ea typeface="Proxima Nova Regular" charset="0"/>
              </a:rPr>
              <a:t>⌉ ⌉</a:t>
            </a:r>
            <a:r>
              <a:rPr lang="en-US" dirty="0">
                <a:solidFill>
                  <a:srgbClr val="F86D6D"/>
                </a:solidFill>
                <a:ea typeface="Proxima Nova Regular" charset="0"/>
              </a:rPr>
              <a:t> </a:t>
            </a:r>
            <a:r>
              <a:rPr lang="en-US" dirty="0">
                <a:solidFill>
                  <a:srgbClr val="646464"/>
                </a:solidFill>
                <a:ea typeface="Proxima Nova Regular" charset="0"/>
              </a:rPr>
              <a:t>= 1+⌈log</a:t>
            </a:r>
            <a:r>
              <a:rPr lang="en-US" baseline="-25000" dirty="0">
                <a:solidFill>
                  <a:srgbClr val="646464"/>
                </a:solidFill>
                <a:ea typeface="Proxima Nova Regular" charset="0"/>
              </a:rPr>
              <a:t>4</a:t>
            </a:r>
            <a:r>
              <a:rPr lang="en-US" dirty="0">
                <a:solidFill>
                  <a:srgbClr val="646464"/>
                </a:solidFill>
                <a:ea typeface="Proxima Nova Regular" charset="0"/>
              </a:rPr>
              <a:t> 22⌉ = 1+⌈2.229...⌉</a:t>
            </a:r>
            <a:br>
              <a:rPr lang="en-US" dirty="0">
                <a:solidFill>
                  <a:srgbClr val="646464"/>
                </a:solidFill>
                <a:ea typeface="Proxima Nova Regular" charset="0"/>
              </a:rPr>
            </a:br>
            <a:r>
              <a:rPr lang="en-US" dirty="0">
                <a:solidFill>
                  <a:srgbClr val="646464"/>
                </a:solidFill>
                <a:ea typeface="Proxima Nova Regular" charset="0"/>
                <a:sym typeface="Wingdings" charset="2"/>
              </a:rPr>
              <a:t>                                = </a:t>
            </a:r>
            <a:r>
              <a:rPr lang="en-US" b="1" dirty="0">
                <a:solidFill>
                  <a:srgbClr val="646464"/>
                </a:solidFill>
                <a:ea typeface="Proxima Nova Regular" charset="0"/>
                <a:sym typeface="Wingdings" charset="2"/>
              </a:rPr>
              <a:t>4 passes</a:t>
            </a:r>
            <a:endParaRPr lang="en-US" b="1" dirty="0">
              <a:solidFill>
                <a:srgbClr val="646464"/>
              </a:solidFill>
              <a:ea typeface="Proxima Nova Regular" charset="0"/>
            </a:endParaRPr>
          </a:p>
          <a:p>
            <a:endParaRPr lang="en-US" dirty="0"/>
          </a:p>
          <a:p>
            <a:pPr lvl="1"/>
            <a:endParaRPr lang="en-US" dirty="0"/>
          </a:p>
          <a:p>
            <a:pPr lvl="1"/>
            <a:endParaRPr lang="en-US" dirty="0"/>
          </a:p>
          <a:p>
            <a:endParaRPr lang="en-US" dirty="0"/>
          </a:p>
        </p:txBody>
      </p:sp>
      <p:sp>
        <p:nvSpPr>
          <p:cNvPr id="3" name="Slide Number Placeholder 3" descr=" 5">
            <a:extLst>
              <a:ext uri="{FF2B5EF4-FFF2-40B4-BE49-F238E27FC236}">
                <a16:creationId xmlns:a16="http://schemas.microsoft.com/office/drawing/2014/main" id="{6E356145-32EF-6D7D-58A3-1B5337EDA3B8}"/>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32081952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2229">
                                            <p:txEl>
                                              <p:pRg st="1" end="1"/>
                                            </p:txEl>
                                          </p:spTgt>
                                        </p:tgtEl>
                                        <p:attrNameLst>
                                          <p:attrName>style.visibility</p:attrName>
                                        </p:attrNameLst>
                                      </p:cBhvr>
                                      <p:to>
                                        <p:strVal val="visible"/>
                                      </p:to>
                                    </p:set>
                                    <p:animEffect transition="in" filter="fade">
                                      <p:cBhvr>
                                        <p:cTn id="7" dur="250"/>
                                        <p:tgtEl>
                                          <p:spTgt spid="5222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2229">
                                            <p:txEl>
                                              <p:pRg st="2" end="2"/>
                                            </p:txEl>
                                          </p:spTgt>
                                        </p:tgtEl>
                                        <p:attrNameLst>
                                          <p:attrName>style.visibility</p:attrName>
                                        </p:attrNameLst>
                                      </p:cBhvr>
                                      <p:to>
                                        <p:strVal val="visible"/>
                                      </p:to>
                                    </p:set>
                                    <p:animEffect transition="in" filter="fade">
                                      <p:cBhvr>
                                        <p:cTn id="12" dur="250"/>
                                        <p:tgtEl>
                                          <p:spTgt spid="5222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2229">
                                            <p:txEl>
                                              <p:pRg st="3" end="3"/>
                                            </p:txEl>
                                          </p:spTgt>
                                        </p:tgtEl>
                                        <p:attrNameLst>
                                          <p:attrName>style.visibility</p:attrName>
                                        </p:attrNameLst>
                                      </p:cBhvr>
                                      <p:to>
                                        <p:strVal val="visible"/>
                                      </p:to>
                                    </p:set>
                                    <p:animEffect transition="in" filter="fade">
                                      <p:cBhvr>
                                        <p:cTn id="17" dur="250"/>
                                        <p:tgtEl>
                                          <p:spTgt spid="5222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2229">
                                            <p:txEl>
                                              <p:pRg st="4" end="4"/>
                                            </p:txEl>
                                          </p:spTgt>
                                        </p:tgtEl>
                                        <p:attrNameLst>
                                          <p:attrName>style.visibility</p:attrName>
                                        </p:attrNameLst>
                                      </p:cBhvr>
                                      <p:to>
                                        <p:strVal val="visible"/>
                                      </p:to>
                                    </p:set>
                                    <p:animEffect transition="in" filter="fade">
                                      <p:cBhvr>
                                        <p:cTn id="22" dur="250"/>
                                        <p:tgtEl>
                                          <p:spTgt spid="5222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2229">
                                            <p:txEl>
                                              <p:pRg st="5" end="5"/>
                                            </p:txEl>
                                          </p:spTgt>
                                        </p:tgtEl>
                                        <p:attrNameLst>
                                          <p:attrName>style.visibility</p:attrName>
                                        </p:attrNameLst>
                                      </p:cBhvr>
                                      <p:to>
                                        <p:strVal val="visible"/>
                                      </p:to>
                                    </p:set>
                                    <p:animEffect transition="in" filter="fade">
                                      <p:cBhvr>
                                        <p:cTn id="27" dur="250"/>
                                        <p:tgtEl>
                                          <p:spTgt spid="5222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34763E-C468-4339-BE24-7AD06439F99E}"/>
              </a:ext>
            </a:extLst>
          </p:cNvPr>
          <p:cNvSpPr>
            <a:spLocks noGrp="1"/>
          </p:cNvSpPr>
          <p:nvPr>
            <p:ph type="title"/>
          </p:nvPr>
        </p:nvSpPr>
        <p:spPr/>
        <p:txBody>
          <a:bodyPr/>
          <a:lstStyle/>
          <a:p>
            <a:r>
              <a:rPr lang="en-US" dirty="0"/>
              <a:t>Double Buffering Optimization</a:t>
            </a:r>
          </a:p>
        </p:txBody>
      </p:sp>
      <p:sp>
        <p:nvSpPr>
          <p:cNvPr id="6" name="Content Placeholder 5">
            <a:extLst>
              <a:ext uri="{FF2B5EF4-FFF2-40B4-BE49-F238E27FC236}">
                <a16:creationId xmlns:a16="http://schemas.microsoft.com/office/drawing/2014/main" id="{CDCD9292-F7E5-4598-B2B8-21A477445EB9}"/>
              </a:ext>
            </a:extLst>
          </p:cNvPr>
          <p:cNvSpPr>
            <a:spLocks noGrp="1"/>
          </p:cNvSpPr>
          <p:nvPr>
            <p:ph idx="1"/>
          </p:nvPr>
        </p:nvSpPr>
        <p:spPr/>
        <p:txBody>
          <a:bodyPr/>
          <a:lstStyle/>
          <a:p>
            <a:r>
              <a:rPr lang="en-US" dirty="0"/>
              <a:t>Prefetch the next run in the background and store it in a second buffer while the system is processing the current run.</a:t>
            </a:r>
          </a:p>
          <a:p>
            <a:pPr lvl="1"/>
            <a:r>
              <a:rPr lang="en-US" dirty="0"/>
              <a:t>Reduces the wait time for I/O requests at each step by continuously utilizing the disk.</a:t>
            </a:r>
          </a:p>
        </p:txBody>
      </p:sp>
      <p:sp>
        <p:nvSpPr>
          <p:cNvPr id="2" name="Slide Number Placeholder 3" descr=" 5">
            <a:extLst>
              <a:ext uri="{FF2B5EF4-FFF2-40B4-BE49-F238E27FC236}">
                <a16:creationId xmlns:a16="http://schemas.microsoft.com/office/drawing/2014/main" id="{75413C24-6244-FA8B-2115-2BC83B388AFB}"/>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39645240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Flowchart: Magnetic Disk 6">
            <a:extLst>
              <a:ext uri="{FF2B5EF4-FFF2-40B4-BE49-F238E27FC236}">
                <a16:creationId xmlns:a16="http://schemas.microsoft.com/office/drawing/2014/main" id="{3EC9A654-5C7A-88C1-C320-EA70875FCA3A}"/>
              </a:ext>
            </a:extLst>
          </p:cNvPr>
          <p:cNvSpPr>
            <a:spLocks noChangeAspect="1"/>
          </p:cNvSpPr>
          <p:nvPr/>
        </p:nvSpPr>
        <p:spPr bwMode="auto">
          <a:xfrm>
            <a:off x="1219200" y="2952750"/>
            <a:ext cx="1967386" cy="1905000"/>
          </a:xfrm>
          <a:prstGeom prst="flowChartMagneticDisk">
            <a:avLst/>
          </a:prstGeom>
          <a:solidFill>
            <a:schemeClr val="bg1"/>
          </a:solidFill>
          <a:ln w="28575" cap="flat" cmpd="sng" algn="ctr">
            <a:solidFill>
              <a:srgbClr val="646464"/>
            </a:solidFill>
            <a:prstDash val="solid"/>
            <a:round/>
            <a:headEnd type="none" w="med" len="med"/>
            <a:tailEnd type="none" w="med" len="med"/>
          </a:ln>
          <a:effectLst/>
        </p:spPr>
        <p:txBody>
          <a:bodyPr vert="horz" wrap="none" lIns="45720" tIns="45720" rIns="45720" bIns="4572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dirty="0">
              <a:latin typeface="Proxima Nova Regular" charset="0"/>
            </a:endParaRPr>
          </a:p>
        </p:txBody>
      </p:sp>
      <p:sp>
        <p:nvSpPr>
          <p:cNvPr id="107" name="Rectangle 106">
            <a:extLst>
              <a:ext uri="{FF2B5EF4-FFF2-40B4-BE49-F238E27FC236}">
                <a16:creationId xmlns:a16="http://schemas.microsoft.com/office/drawing/2014/main" id="{4751511C-8683-E379-5485-C152397F9320}"/>
              </a:ext>
            </a:extLst>
          </p:cNvPr>
          <p:cNvSpPr/>
          <p:nvPr/>
        </p:nvSpPr>
        <p:spPr>
          <a:xfrm>
            <a:off x="1905248" y="3118495"/>
            <a:ext cx="595291" cy="400110"/>
          </a:xfrm>
          <a:prstGeom prst="rect">
            <a:avLst/>
          </a:prstGeom>
        </p:spPr>
        <p:txBody>
          <a:bodyPr wrap="square" lIns="45720" tIns="45720" rIns="45720" bIns="45720" anchor="ctr" anchorCtr="0">
            <a:spAutoFit/>
          </a:bodyPr>
          <a:lstStyle/>
          <a:p>
            <a:pPr eaLnBrk="0" hangingPunct="0"/>
            <a:r>
              <a:rPr lang="en-US" sz="2000" b="1" i="1" dirty="0">
                <a:solidFill>
                  <a:srgbClr val="646464"/>
                </a:solidFill>
                <a:latin typeface="Crimson Text" panose="02000503000000000000" pitchFamily="2" charset="0"/>
                <a:ea typeface="Proxima Nova Regular" charset="0"/>
                <a:cs typeface="Proxima Nova Regular" charset="0"/>
              </a:rPr>
              <a:t>Disk</a:t>
            </a:r>
          </a:p>
        </p:txBody>
      </p:sp>
      <p:sp>
        <p:nvSpPr>
          <p:cNvPr id="5" name="Title 4">
            <a:extLst>
              <a:ext uri="{FF2B5EF4-FFF2-40B4-BE49-F238E27FC236}">
                <a16:creationId xmlns:a16="http://schemas.microsoft.com/office/drawing/2014/main" id="{6734763E-C468-4339-BE24-7AD06439F99E}"/>
              </a:ext>
            </a:extLst>
          </p:cNvPr>
          <p:cNvSpPr>
            <a:spLocks noGrp="1"/>
          </p:cNvSpPr>
          <p:nvPr>
            <p:ph type="title"/>
          </p:nvPr>
        </p:nvSpPr>
        <p:spPr/>
        <p:txBody>
          <a:bodyPr/>
          <a:lstStyle/>
          <a:p>
            <a:r>
              <a:rPr lang="en-US" dirty="0"/>
              <a:t>Double Buffering</a:t>
            </a:r>
          </a:p>
        </p:txBody>
      </p:sp>
      <p:sp>
        <p:nvSpPr>
          <p:cNvPr id="6" name="Content Placeholder 5">
            <a:extLst>
              <a:ext uri="{FF2B5EF4-FFF2-40B4-BE49-F238E27FC236}">
                <a16:creationId xmlns:a16="http://schemas.microsoft.com/office/drawing/2014/main" id="{CDCD9292-F7E5-4598-B2B8-21A477445EB9}"/>
              </a:ext>
            </a:extLst>
          </p:cNvPr>
          <p:cNvSpPr>
            <a:spLocks noGrp="1"/>
          </p:cNvSpPr>
          <p:nvPr>
            <p:ph idx="1"/>
          </p:nvPr>
        </p:nvSpPr>
        <p:spPr/>
        <p:txBody>
          <a:bodyPr/>
          <a:lstStyle/>
          <a:p>
            <a:r>
              <a:rPr lang="en-US" dirty="0"/>
              <a:t>Prefetch next run in the background and store in a second buffer while processing the current run.</a:t>
            </a:r>
          </a:p>
          <a:p>
            <a:pPr lvl="1"/>
            <a:r>
              <a:rPr lang="en-US" dirty="0"/>
              <a:t>Overlap CPU and I/O operations</a:t>
            </a:r>
          </a:p>
          <a:p>
            <a:pPr lvl="1"/>
            <a:r>
              <a:rPr lang="en-US" dirty="0"/>
              <a:t>Reduces effective buffers available by half</a:t>
            </a:r>
          </a:p>
        </p:txBody>
      </p:sp>
      <p:sp>
        <p:nvSpPr>
          <p:cNvPr id="2" name="Slide Number Placeholder 3" descr=" 5">
            <a:extLst>
              <a:ext uri="{FF2B5EF4-FFF2-40B4-BE49-F238E27FC236}">
                <a16:creationId xmlns:a16="http://schemas.microsoft.com/office/drawing/2014/main" id="{75413C24-6244-FA8B-2115-2BC83B388AFB}"/>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
        <p:nvSpPr>
          <p:cNvPr id="122" name="Rounded Rectangle 121">
            <a:extLst>
              <a:ext uri="{FF2B5EF4-FFF2-40B4-BE49-F238E27FC236}">
                <a16:creationId xmlns:a16="http://schemas.microsoft.com/office/drawing/2014/main" id="{4AFBD4C0-30BD-3042-60EB-014D106298FB}"/>
              </a:ext>
            </a:extLst>
          </p:cNvPr>
          <p:cNvSpPr/>
          <p:nvPr/>
        </p:nvSpPr>
        <p:spPr>
          <a:xfrm>
            <a:off x="3488863" y="2762250"/>
            <a:ext cx="2743200" cy="2095500"/>
          </a:xfrm>
          <a:prstGeom prst="rect">
            <a:avLst/>
          </a:prstGeom>
          <a:solidFill>
            <a:schemeClr val="bg1">
              <a:lumMod val="75000"/>
            </a:schemeClr>
          </a:solidFill>
          <a:ln w="9525">
            <a:noFill/>
            <a:prstDash val="solid"/>
            <a:miter lim="800000"/>
            <a:headEnd/>
            <a:tailEnd/>
          </a:ln>
          <a:effectLst/>
        </p:spPr>
        <p:txBody>
          <a:bodyPr/>
          <a:lstStyle/>
          <a:p>
            <a:pPr eaLnBrk="0" hangingPunct="0"/>
            <a:endParaRPr lang="en-US" sz="2400" dirty="0">
              <a:solidFill>
                <a:schemeClr val="tx1"/>
              </a:solidFill>
              <a:latin typeface="DejaVu Sans Mono" pitchFamily="49" charset="0"/>
            </a:endParaRPr>
          </a:p>
        </p:txBody>
      </p:sp>
      <p:sp>
        <p:nvSpPr>
          <p:cNvPr id="125" name="Rectangle 124">
            <a:extLst>
              <a:ext uri="{FF2B5EF4-FFF2-40B4-BE49-F238E27FC236}">
                <a16:creationId xmlns:a16="http://schemas.microsoft.com/office/drawing/2014/main" id="{F47839BE-0C3F-D5BA-90F3-3E0BA001260A}"/>
              </a:ext>
            </a:extLst>
          </p:cNvPr>
          <p:cNvSpPr/>
          <p:nvPr/>
        </p:nvSpPr>
        <p:spPr>
          <a:xfrm>
            <a:off x="3565063" y="2885214"/>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127" name="Rectangle 126">
            <a:extLst>
              <a:ext uri="{FF2B5EF4-FFF2-40B4-BE49-F238E27FC236}">
                <a16:creationId xmlns:a16="http://schemas.microsoft.com/office/drawing/2014/main" id="{E559FBBE-9183-0B12-4C72-5B8DF2BAEB82}"/>
              </a:ext>
            </a:extLst>
          </p:cNvPr>
          <p:cNvSpPr/>
          <p:nvPr/>
        </p:nvSpPr>
        <p:spPr>
          <a:xfrm>
            <a:off x="3565063" y="3494286"/>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129" name="Rectangle 128">
            <a:extLst>
              <a:ext uri="{FF2B5EF4-FFF2-40B4-BE49-F238E27FC236}">
                <a16:creationId xmlns:a16="http://schemas.microsoft.com/office/drawing/2014/main" id="{13628065-FB7F-64FB-D06B-C5F8D42D4093}"/>
              </a:ext>
            </a:extLst>
          </p:cNvPr>
          <p:cNvSpPr/>
          <p:nvPr/>
        </p:nvSpPr>
        <p:spPr>
          <a:xfrm>
            <a:off x="3565063" y="4286250"/>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149" name="Rectangle 148">
            <a:extLst>
              <a:ext uri="{FF2B5EF4-FFF2-40B4-BE49-F238E27FC236}">
                <a16:creationId xmlns:a16="http://schemas.microsoft.com/office/drawing/2014/main" id="{85782228-A2A0-51BA-F847-B2AFCD568349}"/>
              </a:ext>
            </a:extLst>
          </p:cNvPr>
          <p:cNvSpPr/>
          <p:nvPr/>
        </p:nvSpPr>
        <p:spPr>
          <a:xfrm>
            <a:off x="5241463" y="3510398"/>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151" name="TextBox 150">
            <a:extLst>
              <a:ext uri="{FF2B5EF4-FFF2-40B4-BE49-F238E27FC236}">
                <a16:creationId xmlns:a16="http://schemas.microsoft.com/office/drawing/2014/main" id="{503C01D7-5D34-DBB0-43D3-0D1AD434E7B3}"/>
              </a:ext>
            </a:extLst>
          </p:cNvPr>
          <p:cNvSpPr txBox="1"/>
          <p:nvPr/>
        </p:nvSpPr>
        <p:spPr>
          <a:xfrm>
            <a:off x="5258298" y="3204746"/>
            <a:ext cx="806887" cy="338554"/>
          </a:xfrm>
          <a:prstGeom prst="rect">
            <a:avLst/>
          </a:prstGeom>
          <a:noFill/>
        </p:spPr>
        <p:txBody>
          <a:bodyPr wrap="square" lIns="45720" tIns="45720" rIns="45720" bIns="45720" rtlCol="0">
            <a:spAutoFit/>
          </a:bodyPr>
          <a:lstStyle/>
          <a:p>
            <a:pPr algn="ctr"/>
            <a:r>
              <a:rPr lang="en-US" sz="1600" b="1" i="1" dirty="0">
                <a:solidFill>
                  <a:schemeClr val="tx1">
                    <a:lumMod val="65000"/>
                    <a:lumOff val="35000"/>
                  </a:schemeClr>
                </a:solidFill>
              </a:rPr>
              <a:t>output</a:t>
            </a:r>
          </a:p>
        </p:txBody>
      </p:sp>
      <p:cxnSp>
        <p:nvCxnSpPr>
          <p:cNvPr id="11" name="Curved Connector 10">
            <a:extLst>
              <a:ext uri="{FF2B5EF4-FFF2-40B4-BE49-F238E27FC236}">
                <a16:creationId xmlns:a16="http://schemas.microsoft.com/office/drawing/2014/main" id="{09E02717-14C5-6E7A-39B3-42E2D0924722}"/>
              </a:ext>
            </a:extLst>
          </p:cNvPr>
          <p:cNvCxnSpPr>
            <a:cxnSpLocks/>
            <a:stCxn id="125" idx="3"/>
            <a:endCxn id="25" idx="1"/>
          </p:cNvCxnSpPr>
          <p:nvPr/>
        </p:nvCxnSpPr>
        <p:spPr>
          <a:xfrm>
            <a:off x="4403263" y="2997993"/>
            <a:ext cx="838200" cy="625184"/>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2" name="Curved Connector 11">
            <a:extLst>
              <a:ext uri="{FF2B5EF4-FFF2-40B4-BE49-F238E27FC236}">
                <a16:creationId xmlns:a16="http://schemas.microsoft.com/office/drawing/2014/main" id="{86C46274-76AD-EAE7-6AE2-E81442AB475F}"/>
              </a:ext>
            </a:extLst>
          </p:cNvPr>
          <p:cNvCxnSpPr>
            <a:cxnSpLocks/>
            <a:stCxn id="127" idx="3"/>
            <a:endCxn id="25" idx="1"/>
          </p:cNvCxnSpPr>
          <p:nvPr/>
        </p:nvCxnSpPr>
        <p:spPr>
          <a:xfrm>
            <a:off x="4403263" y="3607065"/>
            <a:ext cx="838200" cy="16112"/>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5" name="Curved Connector 14">
            <a:extLst>
              <a:ext uri="{FF2B5EF4-FFF2-40B4-BE49-F238E27FC236}">
                <a16:creationId xmlns:a16="http://schemas.microsoft.com/office/drawing/2014/main" id="{0517113B-9AD6-339B-71FF-040E6B354BEB}"/>
              </a:ext>
            </a:extLst>
          </p:cNvPr>
          <p:cNvCxnSpPr>
            <a:cxnSpLocks/>
            <a:stCxn id="129" idx="3"/>
            <a:endCxn id="25" idx="1"/>
          </p:cNvCxnSpPr>
          <p:nvPr/>
        </p:nvCxnSpPr>
        <p:spPr>
          <a:xfrm flipV="1">
            <a:off x="4403263" y="3623177"/>
            <a:ext cx="838200" cy="775852"/>
          </a:xfrm>
          <a:prstGeom prst="curvedConnector3">
            <a:avLst>
              <a:gd name="adj1" fmla="val 50000"/>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5" name="merge-page1">
            <a:extLst>
              <a:ext uri="{FF2B5EF4-FFF2-40B4-BE49-F238E27FC236}">
                <a16:creationId xmlns:a16="http://schemas.microsoft.com/office/drawing/2014/main" id="{4431EBC8-9B2C-F009-0DB5-0A9290DA7BE2}"/>
              </a:ext>
            </a:extLst>
          </p:cNvPr>
          <p:cNvSpPr/>
          <p:nvPr/>
        </p:nvSpPr>
        <p:spPr>
          <a:xfrm>
            <a:off x="5241463" y="3510398"/>
            <a:ext cx="838200" cy="225557"/>
          </a:xfrm>
          <a:prstGeom prst="rect">
            <a:avLst/>
          </a:prstGeom>
          <a:solidFill>
            <a:schemeClr val="accent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Merged</a:t>
            </a:r>
            <a:r>
              <a:rPr lang="en-US" sz="1050" b="1" spc="-300" dirty="0">
                <a:solidFill>
                  <a:schemeClr val="bg1"/>
                </a:solidFill>
                <a:latin typeface="Inconsolata" panose="00000509000000000000" pitchFamily="49" charset="0"/>
              </a:rPr>
              <a:t> </a:t>
            </a:r>
            <a:r>
              <a:rPr lang="en-US" sz="1050" b="1" dirty="0">
                <a:solidFill>
                  <a:schemeClr val="bg1"/>
                </a:solidFill>
                <a:latin typeface="Inconsolata" panose="00000509000000000000" pitchFamily="49" charset="0"/>
              </a:rPr>
              <a:t>Page</a:t>
            </a:r>
          </a:p>
        </p:txBody>
      </p:sp>
      <p:sp>
        <p:nvSpPr>
          <p:cNvPr id="46" name="Rectangle 45">
            <a:extLst>
              <a:ext uri="{FF2B5EF4-FFF2-40B4-BE49-F238E27FC236}">
                <a16:creationId xmlns:a16="http://schemas.microsoft.com/office/drawing/2014/main" id="{CB5E6E76-2A87-821C-8B4F-0F9FE9701981}"/>
              </a:ext>
            </a:extLst>
          </p:cNvPr>
          <p:cNvSpPr/>
          <p:nvPr/>
        </p:nvSpPr>
        <p:spPr>
          <a:xfrm>
            <a:off x="3565063" y="3143250"/>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47" name="Rectangle 46">
            <a:extLst>
              <a:ext uri="{FF2B5EF4-FFF2-40B4-BE49-F238E27FC236}">
                <a16:creationId xmlns:a16="http://schemas.microsoft.com/office/drawing/2014/main" id="{2AF59540-7AF0-2EF0-93D0-5BE0770ABCD6}"/>
              </a:ext>
            </a:extLst>
          </p:cNvPr>
          <p:cNvSpPr/>
          <p:nvPr/>
        </p:nvSpPr>
        <p:spPr>
          <a:xfrm>
            <a:off x="3565063" y="3752322"/>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48" name="Rectangle 47">
            <a:extLst>
              <a:ext uri="{FF2B5EF4-FFF2-40B4-BE49-F238E27FC236}">
                <a16:creationId xmlns:a16="http://schemas.microsoft.com/office/drawing/2014/main" id="{CCC43F84-46FF-57AF-A293-AC3EE5EC832F}"/>
              </a:ext>
            </a:extLst>
          </p:cNvPr>
          <p:cNvSpPr/>
          <p:nvPr/>
        </p:nvSpPr>
        <p:spPr>
          <a:xfrm>
            <a:off x="3565063" y="4544286"/>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sp>
        <p:nvSpPr>
          <p:cNvPr id="50" name="output2">
            <a:extLst>
              <a:ext uri="{FF2B5EF4-FFF2-40B4-BE49-F238E27FC236}">
                <a16:creationId xmlns:a16="http://schemas.microsoft.com/office/drawing/2014/main" id="{A1F3B7D8-00EF-8A8D-FB66-39C7185B9725}"/>
              </a:ext>
            </a:extLst>
          </p:cNvPr>
          <p:cNvSpPr/>
          <p:nvPr/>
        </p:nvSpPr>
        <p:spPr>
          <a:xfrm>
            <a:off x="5241463" y="3781134"/>
            <a:ext cx="838200" cy="225557"/>
          </a:xfrm>
          <a:prstGeom prst="rect">
            <a:avLst/>
          </a:prstGeom>
          <a:solidFill>
            <a:schemeClr val="accent6"/>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200" b="1" i="1" dirty="0">
                <a:solidFill>
                  <a:schemeClr val="tx1">
                    <a:lumMod val="65000"/>
                    <a:lumOff val="35000"/>
                  </a:schemeClr>
                </a:solidFill>
              </a:rPr>
              <a:t>Buffer</a:t>
            </a:r>
          </a:p>
        </p:txBody>
      </p:sp>
      <p:grpSp>
        <p:nvGrpSpPr>
          <p:cNvPr id="38" name="Group 37">
            <a:extLst>
              <a:ext uri="{FF2B5EF4-FFF2-40B4-BE49-F238E27FC236}">
                <a16:creationId xmlns:a16="http://schemas.microsoft.com/office/drawing/2014/main" id="{C2309D4B-B31B-E445-8C76-7EB005ED056A}"/>
              </a:ext>
            </a:extLst>
          </p:cNvPr>
          <p:cNvGrpSpPr/>
          <p:nvPr/>
        </p:nvGrpSpPr>
        <p:grpSpPr>
          <a:xfrm>
            <a:off x="4403263" y="3256029"/>
            <a:ext cx="838200" cy="1401036"/>
            <a:chOff x="4403263" y="3256029"/>
            <a:chExt cx="838200" cy="1401036"/>
          </a:xfrm>
        </p:grpSpPr>
        <p:cxnSp>
          <p:nvCxnSpPr>
            <p:cNvPr id="59" name="Curved Connector 58">
              <a:extLst>
                <a:ext uri="{FF2B5EF4-FFF2-40B4-BE49-F238E27FC236}">
                  <a16:creationId xmlns:a16="http://schemas.microsoft.com/office/drawing/2014/main" id="{6F7A34EF-6A65-5DE8-3408-B92C6FFF8A0C}"/>
                </a:ext>
              </a:extLst>
            </p:cNvPr>
            <p:cNvCxnSpPr>
              <a:cxnSpLocks/>
              <a:stCxn id="46" idx="3"/>
              <a:endCxn id="62" idx="1"/>
            </p:cNvCxnSpPr>
            <p:nvPr/>
          </p:nvCxnSpPr>
          <p:spPr>
            <a:xfrm>
              <a:off x="4403263" y="3256029"/>
              <a:ext cx="838200" cy="637884"/>
            </a:xfrm>
            <a:prstGeom prst="curvedConnector3">
              <a:avLst/>
            </a:prstGeom>
            <a:ln w="19050">
              <a:solidFill>
                <a:srgbClr val="2C6BD8"/>
              </a:solidFill>
              <a:tailEnd type="triangle"/>
            </a:ln>
          </p:spPr>
          <p:style>
            <a:lnRef idx="1">
              <a:schemeClr val="accent1"/>
            </a:lnRef>
            <a:fillRef idx="0">
              <a:schemeClr val="accent1"/>
            </a:fillRef>
            <a:effectRef idx="0">
              <a:schemeClr val="accent1"/>
            </a:effectRef>
            <a:fontRef idx="minor">
              <a:schemeClr val="tx1"/>
            </a:fontRef>
          </p:style>
        </p:cxnSp>
        <p:cxnSp>
          <p:nvCxnSpPr>
            <p:cNvPr id="60" name="Curved Connector 59">
              <a:extLst>
                <a:ext uri="{FF2B5EF4-FFF2-40B4-BE49-F238E27FC236}">
                  <a16:creationId xmlns:a16="http://schemas.microsoft.com/office/drawing/2014/main" id="{7AD76358-B8A7-7232-2370-786C0CF15A00}"/>
                </a:ext>
              </a:extLst>
            </p:cNvPr>
            <p:cNvCxnSpPr>
              <a:cxnSpLocks/>
              <a:stCxn id="47" idx="3"/>
              <a:endCxn id="62" idx="1"/>
            </p:cNvCxnSpPr>
            <p:nvPr/>
          </p:nvCxnSpPr>
          <p:spPr>
            <a:xfrm>
              <a:off x="4403263" y="3865101"/>
              <a:ext cx="838200" cy="28812"/>
            </a:xfrm>
            <a:prstGeom prst="curvedConnector3">
              <a:avLst/>
            </a:prstGeom>
            <a:ln w="19050">
              <a:solidFill>
                <a:srgbClr val="2C6BD8"/>
              </a:solidFill>
              <a:tailEnd type="triangle"/>
            </a:ln>
          </p:spPr>
          <p:style>
            <a:lnRef idx="1">
              <a:schemeClr val="accent1"/>
            </a:lnRef>
            <a:fillRef idx="0">
              <a:schemeClr val="accent1"/>
            </a:fillRef>
            <a:effectRef idx="0">
              <a:schemeClr val="accent1"/>
            </a:effectRef>
            <a:fontRef idx="minor">
              <a:schemeClr val="tx1"/>
            </a:fontRef>
          </p:style>
        </p:cxnSp>
        <p:cxnSp>
          <p:nvCxnSpPr>
            <p:cNvPr id="61" name="Curved Connector 60">
              <a:extLst>
                <a:ext uri="{FF2B5EF4-FFF2-40B4-BE49-F238E27FC236}">
                  <a16:creationId xmlns:a16="http://schemas.microsoft.com/office/drawing/2014/main" id="{81060BE1-2258-70F2-B8D9-D868FED078B4}"/>
                </a:ext>
              </a:extLst>
            </p:cNvPr>
            <p:cNvCxnSpPr>
              <a:cxnSpLocks/>
              <a:stCxn id="48" idx="3"/>
              <a:endCxn id="62" idx="1"/>
            </p:cNvCxnSpPr>
            <p:nvPr/>
          </p:nvCxnSpPr>
          <p:spPr>
            <a:xfrm flipV="1">
              <a:off x="4403263" y="3893913"/>
              <a:ext cx="838200" cy="763152"/>
            </a:xfrm>
            <a:prstGeom prst="curvedConnector3">
              <a:avLst/>
            </a:prstGeom>
            <a:ln w="19050">
              <a:solidFill>
                <a:srgbClr val="2C6BD8"/>
              </a:solidFill>
              <a:tailEnd type="triangle"/>
            </a:ln>
          </p:spPr>
          <p:style>
            <a:lnRef idx="1">
              <a:schemeClr val="accent1"/>
            </a:lnRef>
            <a:fillRef idx="0">
              <a:schemeClr val="accent1"/>
            </a:fillRef>
            <a:effectRef idx="0">
              <a:schemeClr val="accent1"/>
            </a:effectRef>
            <a:fontRef idx="minor">
              <a:schemeClr val="tx1"/>
            </a:fontRef>
          </p:style>
        </p:cxnSp>
      </p:grpSp>
      <p:sp>
        <p:nvSpPr>
          <p:cNvPr id="62" name="merge-page2">
            <a:extLst>
              <a:ext uri="{FF2B5EF4-FFF2-40B4-BE49-F238E27FC236}">
                <a16:creationId xmlns:a16="http://schemas.microsoft.com/office/drawing/2014/main" id="{F25AA547-98CD-3997-79B4-35783A1A12B9}"/>
              </a:ext>
            </a:extLst>
          </p:cNvPr>
          <p:cNvSpPr/>
          <p:nvPr/>
        </p:nvSpPr>
        <p:spPr>
          <a:xfrm>
            <a:off x="5241463" y="3781134"/>
            <a:ext cx="838200" cy="225557"/>
          </a:xfrm>
          <a:prstGeom prst="rect">
            <a:avLst/>
          </a:prstGeom>
          <a:solidFill>
            <a:srgbClr val="2C6BD8"/>
          </a:solidFill>
          <a:ln w="12700">
            <a:solidFill>
              <a:schemeClr val="tx1">
                <a:lumMod val="65000"/>
                <a:lumOff val="35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Merged</a:t>
            </a:r>
            <a:r>
              <a:rPr lang="en-US" sz="1050" b="1" spc="-300" dirty="0">
                <a:solidFill>
                  <a:schemeClr val="bg1"/>
                </a:solidFill>
                <a:latin typeface="Inconsolata" panose="00000509000000000000" pitchFamily="49" charset="0"/>
              </a:rPr>
              <a:t> </a:t>
            </a:r>
            <a:r>
              <a:rPr lang="en-US" sz="1050" b="1" dirty="0">
                <a:solidFill>
                  <a:schemeClr val="bg1"/>
                </a:solidFill>
                <a:latin typeface="Inconsolata" panose="00000509000000000000" pitchFamily="49" charset="0"/>
              </a:rPr>
              <a:t>Page</a:t>
            </a:r>
          </a:p>
        </p:txBody>
      </p:sp>
      <p:sp>
        <p:nvSpPr>
          <p:cNvPr id="66" name="todisk-arrow1">
            <a:extLst>
              <a:ext uri="{FF2B5EF4-FFF2-40B4-BE49-F238E27FC236}">
                <a16:creationId xmlns:a16="http://schemas.microsoft.com/office/drawing/2014/main" id="{65033618-F842-546A-9783-8F7018DF1E39}"/>
              </a:ext>
            </a:extLst>
          </p:cNvPr>
          <p:cNvSpPr/>
          <p:nvPr/>
        </p:nvSpPr>
        <p:spPr>
          <a:xfrm>
            <a:off x="6132354" y="3464553"/>
            <a:ext cx="914400" cy="29394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b="1" i="1" dirty="0"/>
              <a:t>To Disk</a:t>
            </a:r>
          </a:p>
        </p:txBody>
      </p:sp>
      <p:sp>
        <p:nvSpPr>
          <p:cNvPr id="67" name="todisk-arrow2">
            <a:extLst>
              <a:ext uri="{FF2B5EF4-FFF2-40B4-BE49-F238E27FC236}">
                <a16:creationId xmlns:a16="http://schemas.microsoft.com/office/drawing/2014/main" id="{BE65C73D-722E-F1F0-65DA-4E1CA183FD7B}"/>
              </a:ext>
            </a:extLst>
          </p:cNvPr>
          <p:cNvSpPr/>
          <p:nvPr/>
        </p:nvSpPr>
        <p:spPr>
          <a:xfrm>
            <a:off x="6134181" y="3750237"/>
            <a:ext cx="914400" cy="293944"/>
          </a:xfrm>
          <a:prstGeom prst="rightArrow">
            <a:avLst/>
          </a:prstGeom>
          <a:solidFill>
            <a:srgbClr val="2C6B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50" b="1" i="1" dirty="0"/>
              <a:t>To Disk</a:t>
            </a:r>
          </a:p>
        </p:txBody>
      </p:sp>
      <p:sp>
        <p:nvSpPr>
          <p:cNvPr id="123" name="Rectangle 122">
            <a:extLst>
              <a:ext uri="{FF2B5EF4-FFF2-40B4-BE49-F238E27FC236}">
                <a16:creationId xmlns:a16="http://schemas.microsoft.com/office/drawing/2014/main" id="{07C14835-B4BC-B5D6-F6E1-3D83B6CA8EAE}"/>
              </a:ext>
            </a:extLst>
          </p:cNvPr>
          <p:cNvSpPr/>
          <p:nvPr/>
        </p:nvSpPr>
        <p:spPr>
          <a:xfrm>
            <a:off x="3511830" y="2438340"/>
            <a:ext cx="1179362" cy="400110"/>
          </a:xfrm>
          <a:prstGeom prst="rect">
            <a:avLst/>
          </a:prstGeom>
        </p:spPr>
        <p:txBody>
          <a:bodyPr wrap="none" lIns="0" rIns="0" anchor="ctr" anchorCtr="0">
            <a:spAutoFit/>
          </a:bodyPr>
          <a:lstStyle/>
          <a:p>
            <a:pPr eaLnBrk="0" hangingPunct="0"/>
            <a:r>
              <a:rPr lang="en-US" sz="2000" b="1" i="1" dirty="0">
                <a:solidFill>
                  <a:srgbClr val="646464"/>
                </a:solidFill>
                <a:latin typeface="Crimson Text" panose="02000503000000000000" pitchFamily="2" charset="0"/>
                <a:ea typeface="Proxima Nova Regular" charset="0"/>
                <a:cs typeface="Proxima Nova Regular" charset="0"/>
              </a:rPr>
              <a:t>Buffer Pool</a:t>
            </a:r>
          </a:p>
        </p:txBody>
      </p:sp>
      <p:sp>
        <p:nvSpPr>
          <p:cNvPr id="35" name="Rectangle 34">
            <a:extLst>
              <a:ext uri="{FF2B5EF4-FFF2-40B4-BE49-F238E27FC236}">
                <a16:creationId xmlns:a16="http://schemas.microsoft.com/office/drawing/2014/main" id="{188F9E73-37C3-4FD6-1012-04225B92E353}"/>
              </a:ext>
            </a:extLst>
          </p:cNvPr>
          <p:cNvSpPr/>
          <p:nvPr/>
        </p:nvSpPr>
        <p:spPr>
          <a:xfrm>
            <a:off x="7301419" y="3312153"/>
            <a:ext cx="838200" cy="225557"/>
          </a:xfrm>
          <a:prstGeom prst="rect">
            <a:avLst/>
          </a:prstGeom>
          <a:solidFill>
            <a:schemeClr val="accent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41" name="Rectangle 40">
            <a:extLst>
              <a:ext uri="{FF2B5EF4-FFF2-40B4-BE49-F238E27FC236}">
                <a16:creationId xmlns:a16="http://schemas.microsoft.com/office/drawing/2014/main" id="{AB449BDE-C451-926D-9B3F-A897B6EC692A}"/>
              </a:ext>
            </a:extLst>
          </p:cNvPr>
          <p:cNvSpPr/>
          <p:nvPr/>
        </p:nvSpPr>
        <p:spPr>
          <a:xfrm>
            <a:off x="7240352" y="3388353"/>
            <a:ext cx="838200" cy="225557"/>
          </a:xfrm>
          <a:prstGeom prst="rect">
            <a:avLst/>
          </a:prstGeom>
          <a:solidFill>
            <a:schemeClr val="accent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42" name="Rectangle 41">
            <a:extLst>
              <a:ext uri="{FF2B5EF4-FFF2-40B4-BE49-F238E27FC236}">
                <a16:creationId xmlns:a16="http://schemas.microsoft.com/office/drawing/2014/main" id="{C8E3F916-23DC-DC4F-945C-FF0F32F6E84E}"/>
              </a:ext>
            </a:extLst>
          </p:cNvPr>
          <p:cNvSpPr/>
          <p:nvPr/>
        </p:nvSpPr>
        <p:spPr>
          <a:xfrm>
            <a:off x="7179286" y="3464553"/>
            <a:ext cx="838200" cy="225557"/>
          </a:xfrm>
          <a:prstGeom prst="rect">
            <a:avLst/>
          </a:prstGeom>
          <a:solidFill>
            <a:schemeClr val="accent1"/>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43" name="Rectangle 42">
            <a:extLst>
              <a:ext uri="{FF2B5EF4-FFF2-40B4-BE49-F238E27FC236}">
                <a16:creationId xmlns:a16="http://schemas.microsoft.com/office/drawing/2014/main" id="{9141D766-794A-A72D-FBEC-292428B88F67}"/>
              </a:ext>
            </a:extLst>
          </p:cNvPr>
          <p:cNvSpPr/>
          <p:nvPr/>
        </p:nvSpPr>
        <p:spPr>
          <a:xfrm>
            <a:off x="7315200" y="3781876"/>
            <a:ext cx="838200" cy="225557"/>
          </a:xfrm>
          <a:prstGeom prst="rect">
            <a:avLst/>
          </a:prstGeom>
          <a:solidFill>
            <a:srgbClr val="2C6BD8"/>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44" name="Rectangle 43">
            <a:extLst>
              <a:ext uri="{FF2B5EF4-FFF2-40B4-BE49-F238E27FC236}">
                <a16:creationId xmlns:a16="http://schemas.microsoft.com/office/drawing/2014/main" id="{B5F1CF4B-3D7D-B152-E9B5-1186DCB482A0}"/>
              </a:ext>
            </a:extLst>
          </p:cNvPr>
          <p:cNvSpPr/>
          <p:nvPr/>
        </p:nvSpPr>
        <p:spPr>
          <a:xfrm>
            <a:off x="7254133" y="3858076"/>
            <a:ext cx="838200" cy="225557"/>
          </a:xfrm>
          <a:prstGeom prst="rect">
            <a:avLst/>
          </a:prstGeom>
          <a:solidFill>
            <a:srgbClr val="2C6BD8"/>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45" name="Rectangle 44">
            <a:extLst>
              <a:ext uri="{FF2B5EF4-FFF2-40B4-BE49-F238E27FC236}">
                <a16:creationId xmlns:a16="http://schemas.microsoft.com/office/drawing/2014/main" id="{E78D3560-9AC7-05C8-4E0E-D74F5512ED54}"/>
              </a:ext>
            </a:extLst>
          </p:cNvPr>
          <p:cNvSpPr/>
          <p:nvPr/>
        </p:nvSpPr>
        <p:spPr>
          <a:xfrm>
            <a:off x="7193067" y="3934276"/>
            <a:ext cx="838200" cy="225557"/>
          </a:xfrm>
          <a:prstGeom prst="rect">
            <a:avLst/>
          </a:prstGeom>
          <a:solidFill>
            <a:srgbClr val="2C6BD8"/>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Sorted Run</a:t>
            </a:r>
          </a:p>
        </p:txBody>
      </p:sp>
      <p:sp>
        <p:nvSpPr>
          <p:cNvPr id="13" name="Rectangle 12">
            <a:extLst>
              <a:ext uri="{FF2B5EF4-FFF2-40B4-BE49-F238E27FC236}">
                <a16:creationId xmlns:a16="http://schemas.microsoft.com/office/drawing/2014/main" id="{1F45020A-BCAF-1C36-432E-796C63DF02B7}"/>
              </a:ext>
            </a:extLst>
          </p:cNvPr>
          <p:cNvSpPr/>
          <p:nvPr/>
        </p:nvSpPr>
        <p:spPr>
          <a:xfrm>
            <a:off x="1703111" y="4145038"/>
            <a:ext cx="70532" cy="276999"/>
          </a:xfrm>
          <a:prstGeom prst="rect">
            <a:avLst/>
          </a:prstGeom>
        </p:spPr>
        <p:txBody>
          <a:bodyPr wrap="none" lIns="0" tIns="0" rIns="0" bIns="0">
            <a:spAutoFit/>
          </a:bodyPr>
          <a:lstStyle/>
          <a:p>
            <a:pPr algn="ctr"/>
            <a:r>
              <a:rPr lang="en-US" b="1" dirty="0">
                <a:solidFill>
                  <a:schemeClr val="tx1">
                    <a:lumMod val="65000"/>
                    <a:lumOff val="35000"/>
                  </a:schemeClr>
                </a:solidFill>
                <a:latin typeface="Inconsolata" panose="00000509000000000000" pitchFamily="49" charset="0"/>
                <a:cs typeface="Consolas" pitchFamily="49" charset="0"/>
              </a:rPr>
              <a:t>⋮</a:t>
            </a:r>
            <a:endParaRPr lang="en-US" b="1" dirty="0">
              <a:solidFill>
                <a:schemeClr val="tx1">
                  <a:lumMod val="65000"/>
                  <a:lumOff val="35000"/>
                </a:schemeClr>
              </a:solidFill>
              <a:latin typeface="Inconsolata" panose="00000509000000000000" pitchFamily="49" charset="0"/>
            </a:endParaRPr>
          </a:p>
        </p:txBody>
      </p:sp>
      <p:sp>
        <p:nvSpPr>
          <p:cNvPr id="28" name="Rectangle 27">
            <a:extLst>
              <a:ext uri="{FF2B5EF4-FFF2-40B4-BE49-F238E27FC236}">
                <a16:creationId xmlns:a16="http://schemas.microsoft.com/office/drawing/2014/main" id="{E282003C-4B33-0418-847A-651F1E0C6B68}"/>
              </a:ext>
            </a:extLst>
          </p:cNvPr>
          <p:cNvSpPr/>
          <p:nvPr/>
        </p:nvSpPr>
        <p:spPr>
          <a:xfrm>
            <a:off x="2632143" y="4145038"/>
            <a:ext cx="70532" cy="276999"/>
          </a:xfrm>
          <a:prstGeom prst="rect">
            <a:avLst/>
          </a:prstGeom>
        </p:spPr>
        <p:txBody>
          <a:bodyPr wrap="none" lIns="0" tIns="0" rIns="0" bIns="0">
            <a:spAutoFit/>
          </a:bodyPr>
          <a:lstStyle/>
          <a:p>
            <a:pPr algn="ctr"/>
            <a:r>
              <a:rPr lang="en-US" b="1" dirty="0">
                <a:solidFill>
                  <a:schemeClr val="tx1">
                    <a:lumMod val="65000"/>
                    <a:lumOff val="35000"/>
                  </a:schemeClr>
                </a:solidFill>
                <a:latin typeface="Inconsolata" panose="00000509000000000000" pitchFamily="49" charset="0"/>
                <a:cs typeface="Consolas" pitchFamily="49" charset="0"/>
              </a:rPr>
              <a:t>⋮</a:t>
            </a:r>
            <a:endParaRPr lang="en-US" b="1" dirty="0">
              <a:solidFill>
                <a:schemeClr val="tx1">
                  <a:lumMod val="65000"/>
                  <a:lumOff val="35000"/>
                </a:schemeClr>
              </a:solidFill>
              <a:latin typeface="Inconsolata" panose="00000509000000000000" pitchFamily="49" charset="0"/>
            </a:endParaRPr>
          </a:p>
        </p:txBody>
      </p:sp>
      <p:sp>
        <p:nvSpPr>
          <p:cNvPr id="30" name="Rectangle 29">
            <a:extLst>
              <a:ext uri="{FF2B5EF4-FFF2-40B4-BE49-F238E27FC236}">
                <a16:creationId xmlns:a16="http://schemas.microsoft.com/office/drawing/2014/main" id="{4E0F6D59-5FEB-14BC-A94E-C167B259BEFE}"/>
              </a:ext>
            </a:extLst>
          </p:cNvPr>
          <p:cNvSpPr/>
          <p:nvPr/>
        </p:nvSpPr>
        <p:spPr>
          <a:xfrm>
            <a:off x="3935732" y="3993991"/>
            <a:ext cx="70532" cy="276999"/>
          </a:xfrm>
          <a:prstGeom prst="rect">
            <a:avLst/>
          </a:prstGeom>
        </p:spPr>
        <p:txBody>
          <a:bodyPr wrap="none" lIns="0" tIns="0" rIns="0" bIns="0">
            <a:spAutoFit/>
          </a:bodyPr>
          <a:lstStyle/>
          <a:p>
            <a:pPr algn="ctr"/>
            <a:r>
              <a:rPr lang="en-US" b="1" dirty="0">
                <a:solidFill>
                  <a:schemeClr val="tx1">
                    <a:lumMod val="65000"/>
                    <a:lumOff val="35000"/>
                  </a:schemeClr>
                </a:solidFill>
                <a:latin typeface="Inconsolata" panose="00000509000000000000" pitchFamily="49" charset="0"/>
                <a:cs typeface="Consolas" pitchFamily="49" charset="0"/>
              </a:rPr>
              <a:t>⋮</a:t>
            </a:r>
            <a:endParaRPr lang="en-US" b="1" dirty="0">
              <a:solidFill>
                <a:schemeClr val="tx1">
                  <a:lumMod val="65000"/>
                  <a:lumOff val="35000"/>
                </a:schemeClr>
              </a:solidFill>
              <a:latin typeface="Inconsolata" panose="00000509000000000000" pitchFamily="49" charset="0"/>
            </a:endParaRPr>
          </a:p>
        </p:txBody>
      </p:sp>
      <p:sp>
        <p:nvSpPr>
          <p:cNvPr id="14" name="page2-3">
            <a:extLst>
              <a:ext uri="{FF2B5EF4-FFF2-40B4-BE49-F238E27FC236}">
                <a16:creationId xmlns:a16="http://schemas.microsoft.com/office/drawing/2014/main" id="{F329617C-5D0A-3DCE-E7AF-68AE4EB53FAA}"/>
              </a:ext>
            </a:extLst>
          </p:cNvPr>
          <p:cNvSpPr/>
          <p:nvPr/>
        </p:nvSpPr>
        <p:spPr>
          <a:xfrm>
            <a:off x="2248309" y="3681742"/>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16" name="page2-3">
            <a:extLst>
              <a:ext uri="{FF2B5EF4-FFF2-40B4-BE49-F238E27FC236}">
                <a16:creationId xmlns:a16="http://schemas.microsoft.com/office/drawing/2014/main" id="{E7DDB60F-83F8-657B-ECBE-297A7D278B44}"/>
              </a:ext>
            </a:extLst>
          </p:cNvPr>
          <p:cNvSpPr/>
          <p:nvPr/>
        </p:nvSpPr>
        <p:spPr>
          <a:xfrm>
            <a:off x="2248309" y="3973253"/>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17" name="page2-3">
            <a:extLst>
              <a:ext uri="{FF2B5EF4-FFF2-40B4-BE49-F238E27FC236}">
                <a16:creationId xmlns:a16="http://schemas.microsoft.com/office/drawing/2014/main" id="{A6931F17-7D6B-DF4D-49A8-81C7400BBCE4}"/>
              </a:ext>
            </a:extLst>
          </p:cNvPr>
          <p:cNvSpPr/>
          <p:nvPr/>
        </p:nvSpPr>
        <p:spPr>
          <a:xfrm>
            <a:off x="2248309" y="4385735"/>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18" name="page2-3">
            <a:extLst>
              <a:ext uri="{FF2B5EF4-FFF2-40B4-BE49-F238E27FC236}">
                <a16:creationId xmlns:a16="http://schemas.microsoft.com/office/drawing/2014/main" id="{9D7935BD-E2DB-697F-BE72-DEB92FE6F13F}"/>
              </a:ext>
            </a:extLst>
          </p:cNvPr>
          <p:cNvSpPr/>
          <p:nvPr/>
        </p:nvSpPr>
        <p:spPr>
          <a:xfrm>
            <a:off x="2248309" y="3681742"/>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19" name="page2-1">
            <a:extLst>
              <a:ext uri="{FF2B5EF4-FFF2-40B4-BE49-F238E27FC236}">
                <a16:creationId xmlns:a16="http://schemas.microsoft.com/office/drawing/2014/main" id="{522C280F-362B-D3CA-2278-6633BF52A4BE}"/>
              </a:ext>
            </a:extLst>
          </p:cNvPr>
          <p:cNvSpPr/>
          <p:nvPr/>
        </p:nvSpPr>
        <p:spPr>
          <a:xfrm>
            <a:off x="2248309" y="3973253"/>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20" name="page2-2">
            <a:extLst>
              <a:ext uri="{FF2B5EF4-FFF2-40B4-BE49-F238E27FC236}">
                <a16:creationId xmlns:a16="http://schemas.microsoft.com/office/drawing/2014/main" id="{A682FB42-7C85-92F4-5E71-99C58FD3DA14}"/>
              </a:ext>
            </a:extLst>
          </p:cNvPr>
          <p:cNvSpPr/>
          <p:nvPr/>
        </p:nvSpPr>
        <p:spPr>
          <a:xfrm>
            <a:off x="2248309" y="4385735"/>
            <a:ext cx="838200" cy="225557"/>
          </a:xfrm>
          <a:prstGeom prst="rect">
            <a:avLst/>
          </a:prstGeom>
          <a:solidFill>
            <a:schemeClr val="tx1">
              <a:lumMod val="50000"/>
              <a:lumOff val="50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bg1"/>
                </a:solidFill>
                <a:latin typeface="Inconsolata" panose="00000509000000000000" pitchFamily="49" charset="0"/>
              </a:rPr>
              <a:t>Page</a:t>
            </a:r>
          </a:p>
        </p:txBody>
      </p:sp>
      <p:sp>
        <p:nvSpPr>
          <p:cNvPr id="26" name="page1-3">
            <a:extLst>
              <a:ext uri="{FF2B5EF4-FFF2-40B4-BE49-F238E27FC236}">
                <a16:creationId xmlns:a16="http://schemas.microsoft.com/office/drawing/2014/main" id="{4F0C8E12-3E6D-81F1-4D62-E1DB01BAC95F}"/>
              </a:ext>
            </a:extLst>
          </p:cNvPr>
          <p:cNvSpPr/>
          <p:nvPr/>
        </p:nvSpPr>
        <p:spPr>
          <a:xfrm>
            <a:off x="1311048" y="3681742"/>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27" name="page1-3">
            <a:extLst>
              <a:ext uri="{FF2B5EF4-FFF2-40B4-BE49-F238E27FC236}">
                <a16:creationId xmlns:a16="http://schemas.microsoft.com/office/drawing/2014/main" id="{A856F0ED-4167-FF4B-F6D6-046922404821}"/>
              </a:ext>
            </a:extLst>
          </p:cNvPr>
          <p:cNvSpPr/>
          <p:nvPr/>
        </p:nvSpPr>
        <p:spPr>
          <a:xfrm>
            <a:off x="1311048" y="3973253"/>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31" name="page1-3">
            <a:extLst>
              <a:ext uri="{FF2B5EF4-FFF2-40B4-BE49-F238E27FC236}">
                <a16:creationId xmlns:a16="http://schemas.microsoft.com/office/drawing/2014/main" id="{DEBC3441-9D73-43E0-B411-EAB850FA4CF0}"/>
              </a:ext>
            </a:extLst>
          </p:cNvPr>
          <p:cNvSpPr/>
          <p:nvPr/>
        </p:nvSpPr>
        <p:spPr>
          <a:xfrm>
            <a:off x="1311048" y="4385735"/>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49" name="page1-2">
            <a:extLst>
              <a:ext uri="{FF2B5EF4-FFF2-40B4-BE49-F238E27FC236}">
                <a16:creationId xmlns:a16="http://schemas.microsoft.com/office/drawing/2014/main" id="{B5BC42AC-8EB6-B6E7-C667-60A3B5BD5C6E}"/>
              </a:ext>
            </a:extLst>
          </p:cNvPr>
          <p:cNvSpPr/>
          <p:nvPr/>
        </p:nvSpPr>
        <p:spPr>
          <a:xfrm>
            <a:off x="1311048" y="3681742"/>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51" name="page1-2">
            <a:extLst>
              <a:ext uri="{FF2B5EF4-FFF2-40B4-BE49-F238E27FC236}">
                <a16:creationId xmlns:a16="http://schemas.microsoft.com/office/drawing/2014/main" id="{4DD3A3F8-A996-2788-9BE3-9341EB117FF2}"/>
              </a:ext>
            </a:extLst>
          </p:cNvPr>
          <p:cNvSpPr/>
          <p:nvPr/>
        </p:nvSpPr>
        <p:spPr>
          <a:xfrm>
            <a:off x="1311048" y="3973253"/>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52" name="page1-2">
            <a:extLst>
              <a:ext uri="{FF2B5EF4-FFF2-40B4-BE49-F238E27FC236}">
                <a16:creationId xmlns:a16="http://schemas.microsoft.com/office/drawing/2014/main" id="{07153128-F8FD-E5FA-C952-EE0451777C4A}"/>
              </a:ext>
            </a:extLst>
          </p:cNvPr>
          <p:cNvSpPr/>
          <p:nvPr/>
        </p:nvSpPr>
        <p:spPr>
          <a:xfrm>
            <a:off x="1311048" y="4385735"/>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113" name="page1-1">
            <a:extLst>
              <a:ext uri="{FF2B5EF4-FFF2-40B4-BE49-F238E27FC236}">
                <a16:creationId xmlns:a16="http://schemas.microsoft.com/office/drawing/2014/main" id="{4B4F20F5-65D5-4F32-CB86-103D84F6DE40}"/>
              </a:ext>
            </a:extLst>
          </p:cNvPr>
          <p:cNvSpPr/>
          <p:nvPr/>
        </p:nvSpPr>
        <p:spPr>
          <a:xfrm>
            <a:off x="1311048" y="3681742"/>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114" name="page1-1">
            <a:extLst>
              <a:ext uri="{FF2B5EF4-FFF2-40B4-BE49-F238E27FC236}">
                <a16:creationId xmlns:a16="http://schemas.microsoft.com/office/drawing/2014/main" id="{2A0C2A0F-9616-D22E-CBE3-D6D399EDA057}"/>
              </a:ext>
            </a:extLst>
          </p:cNvPr>
          <p:cNvSpPr/>
          <p:nvPr/>
        </p:nvSpPr>
        <p:spPr>
          <a:xfrm>
            <a:off x="1311048" y="3973253"/>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
        <p:nvSpPr>
          <p:cNvPr id="116" name="page1-1">
            <a:extLst>
              <a:ext uri="{FF2B5EF4-FFF2-40B4-BE49-F238E27FC236}">
                <a16:creationId xmlns:a16="http://schemas.microsoft.com/office/drawing/2014/main" id="{EF5251D8-BD79-6905-0B47-B7A31EBAD902}"/>
              </a:ext>
            </a:extLst>
          </p:cNvPr>
          <p:cNvSpPr/>
          <p:nvPr/>
        </p:nvSpPr>
        <p:spPr>
          <a:xfrm>
            <a:off x="1311048" y="4385735"/>
            <a:ext cx="838200" cy="225557"/>
          </a:xfrm>
          <a:prstGeom prst="rect">
            <a:avLst/>
          </a:prstGeom>
          <a:solidFill>
            <a:schemeClr val="bg1">
              <a:lumMod val="95000"/>
            </a:schemeClr>
          </a:solidFill>
          <a:ln w="127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lIns="45720" tIns="45720" rIns="45720" bIns="45720" rtlCol="0" anchor="ctr"/>
          <a:lstStyle/>
          <a:p>
            <a:pPr algn="ctr"/>
            <a:r>
              <a:rPr lang="en-US" sz="1050" b="1" dirty="0">
                <a:solidFill>
                  <a:schemeClr val="tx1">
                    <a:lumMod val="65000"/>
                    <a:lumOff val="35000"/>
                  </a:schemeClr>
                </a:solidFill>
                <a:latin typeface="Inconsolata" panose="00000509000000000000" pitchFamily="49" charset="0"/>
              </a:rPr>
              <a:t>Page</a:t>
            </a:r>
          </a:p>
        </p:txBody>
      </p:sp>
    </p:spTree>
    <p:extLst>
      <p:ext uri="{BB962C8B-B14F-4D97-AF65-F5344CB8AC3E}">
        <p14:creationId xmlns:p14="http://schemas.microsoft.com/office/powerpoint/2010/main" val="31692673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1" nodeType="clickEffect">
                                  <p:stCondLst>
                                    <p:cond delay="0"/>
                                  </p:stCondLst>
                                  <p:childTnLst>
                                    <p:animMotion origin="layout" path="M -4.16667E-6 -2.46914E-6 L 0.24671 -0.15401 " pathEditMode="relative" rAng="0" ptsTypes="AA">
                                      <p:cBhvr>
                                        <p:cTn id="6" dur="500" fill="hold"/>
                                        <p:tgtEl>
                                          <p:spTgt spid="113"/>
                                        </p:tgtEl>
                                        <p:attrNameLst>
                                          <p:attrName>ppt_x</p:attrName>
                                          <p:attrName>ppt_y</p:attrName>
                                        </p:attrNameLst>
                                      </p:cBhvr>
                                      <p:rCtr x="12326" y="-7716"/>
                                    </p:animMotion>
                                  </p:childTnLst>
                                </p:cTn>
                              </p:par>
                              <p:par>
                                <p:cTn id="7" presetID="0" presetClass="path" presetSubtype="0" accel="50000" decel="50000" fill="hold" grpId="1" nodeType="withEffect">
                                  <p:stCondLst>
                                    <p:cond delay="250"/>
                                  </p:stCondLst>
                                  <p:childTnLst>
                                    <p:animMotion origin="layout" path="M -4.16667E-6 -2.59259E-6 L 0.24671 -0.09105 " pathEditMode="relative" rAng="0" ptsTypes="AA">
                                      <p:cBhvr>
                                        <p:cTn id="8" dur="500" fill="hold"/>
                                        <p:tgtEl>
                                          <p:spTgt spid="114"/>
                                        </p:tgtEl>
                                        <p:attrNameLst>
                                          <p:attrName>ppt_x</p:attrName>
                                          <p:attrName>ppt_y</p:attrName>
                                        </p:attrNameLst>
                                      </p:cBhvr>
                                      <p:rCtr x="12326" y="-4568"/>
                                    </p:animMotion>
                                  </p:childTnLst>
                                </p:cTn>
                              </p:par>
                              <p:par>
                                <p:cTn id="9" presetID="0" presetClass="path" presetSubtype="0" accel="50000" decel="50000" fill="hold" grpId="1" nodeType="withEffect">
                                  <p:stCondLst>
                                    <p:cond delay="250"/>
                                  </p:stCondLst>
                                  <p:childTnLst>
                                    <p:animMotion origin="layout" path="M -4.16667E-6 -1.35802E-6 L 0.24601 -0.0179 " pathEditMode="relative" rAng="0" ptsTypes="AA">
                                      <p:cBhvr>
                                        <p:cTn id="10" dur="500" fill="hold"/>
                                        <p:tgtEl>
                                          <p:spTgt spid="116"/>
                                        </p:tgtEl>
                                        <p:attrNameLst>
                                          <p:attrName>ppt_x</p:attrName>
                                          <p:attrName>ppt_y</p:attrName>
                                        </p:attrNameLst>
                                      </p:cBhvr>
                                      <p:rCtr x="12292" y="-895"/>
                                    </p:animMotion>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250"/>
                                        <p:tgtEl>
                                          <p:spTgt spid="11"/>
                                        </p:tgtEl>
                                      </p:cBhvr>
                                    </p:animEffect>
                                  </p:childTnLst>
                                </p:cTn>
                              </p:par>
                              <p:par>
                                <p:cTn id="16" presetID="22" presetClass="entr" presetSubtype="8"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250"/>
                                        <p:tgtEl>
                                          <p:spTgt spid="12"/>
                                        </p:tgtEl>
                                      </p:cBhvr>
                                    </p:animEffect>
                                  </p:childTnLst>
                                </p:cTn>
                              </p:par>
                              <p:par>
                                <p:cTn id="19" presetID="22" presetClass="entr" presetSubtype="8"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wipe(left)">
                                      <p:cBhvr>
                                        <p:cTn id="21" dur="25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fade">
                                      <p:cBhvr>
                                        <p:cTn id="26" dur="250"/>
                                        <p:tgtEl>
                                          <p:spTgt spid="25"/>
                                        </p:tgtEl>
                                      </p:cBhvr>
                                    </p:animEffect>
                                  </p:childTnLst>
                                </p:cTn>
                              </p:par>
                            </p:childTnLst>
                          </p:cTn>
                        </p:par>
                        <p:par>
                          <p:cTn id="27" fill="hold">
                            <p:stCondLst>
                              <p:cond delay="250"/>
                            </p:stCondLst>
                            <p:childTnLst>
                              <p:par>
                                <p:cTn id="28" presetID="22" presetClass="entr" presetSubtype="8" fill="hold" grpId="0" nodeType="afterEffect">
                                  <p:stCondLst>
                                    <p:cond delay="0"/>
                                  </p:stCondLst>
                                  <p:childTnLst>
                                    <p:set>
                                      <p:cBhvr>
                                        <p:cTn id="29" dur="1" fill="hold">
                                          <p:stCondLst>
                                            <p:cond delay="0"/>
                                          </p:stCondLst>
                                        </p:cTn>
                                        <p:tgtEl>
                                          <p:spTgt spid="66"/>
                                        </p:tgtEl>
                                        <p:attrNameLst>
                                          <p:attrName>style.visibility</p:attrName>
                                        </p:attrNameLst>
                                      </p:cBhvr>
                                      <p:to>
                                        <p:strVal val="visible"/>
                                      </p:to>
                                    </p:set>
                                    <p:animEffect transition="in" filter="wipe(left)">
                                      <p:cBhvr>
                                        <p:cTn id="30" dur="250"/>
                                        <p:tgtEl>
                                          <p:spTgt spid="6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fade">
                                      <p:cBhvr>
                                        <p:cTn id="35" dur="250"/>
                                        <p:tgtEl>
                                          <p:spTgt spid="35"/>
                                        </p:tgtEl>
                                      </p:cBhvr>
                                    </p:animEffect>
                                  </p:childTnLst>
                                </p:cTn>
                              </p:par>
                            </p:childTnLst>
                          </p:cTn>
                        </p:par>
                        <p:par>
                          <p:cTn id="36" fill="hold">
                            <p:stCondLst>
                              <p:cond delay="250"/>
                            </p:stCondLst>
                            <p:childTnLst>
                              <p:par>
                                <p:cTn id="37" presetID="10" presetClass="entr" presetSubtype="0" fill="hold" grpId="0" nodeType="afterEffect">
                                  <p:stCondLst>
                                    <p:cond delay="0"/>
                                  </p:stCondLst>
                                  <p:childTnLst>
                                    <p:set>
                                      <p:cBhvr>
                                        <p:cTn id="38" dur="1" fill="hold">
                                          <p:stCondLst>
                                            <p:cond delay="0"/>
                                          </p:stCondLst>
                                        </p:cTn>
                                        <p:tgtEl>
                                          <p:spTgt spid="41"/>
                                        </p:tgtEl>
                                        <p:attrNameLst>
                                          <p:attrName>style.visibility</p:attrName>
                                        </p:attrNameLst>
                                      </p:cBhvr>
                                      <p:to>
                                        <p:strVal val="visible"/>
                                      </p:to>
                                    </p:set>
                                    <p:animEffect transition="in" filter="fade">
                                      <p:cBhvr>
                                        <p:cTn id="39" dur="250"/>
                                        <p:tgtEl>
                                          <p:spTgt spid="41"/>
                                        </p:tgtEl>
                                      </p:cBhvr>
                                    </p:animEffect>
                                  </p:childTnLst>
                                </p:cTn>
                              </p:par>
                            </p:childTnLst>
                          </p:cTn>
                        </p:par>
                        <p:par>
                          <p:cTn id="40" fill="hold">
                            <p:stCondLst>
                              <p:cond delay="500"/>
                            </p:stCondLst>
                            <p:childTnLst>
                              <p:par>
                                <p:cTn id="41" presetID="10" presetClass="entr" presetSubtype="0" fill="hold" grpId="0" nodeType="afterEffect">
                                  <p:stCondLst>
                                    <p:cond delay="0"/>
                                  </p:stCondLst>
                                  <p:childTnLst>
                                    <p:set>
                                      <p:cBhvr>
                                        <p:cTn id="42" dur="1" fill="hold">
                                          <p:stCondLst>
                                            <p:cond delay="0"/>
                                          </p:stCondLst>
                                        </p:cTn>
                                        <p:tgtEl>
                                          <p:spTgt spid="42"/>
                                        </p:tgtEl>
                                        <p:attrNameLst>
                                          <p:attrName>style.visibility</p:attrName>
                                        </p:attrNameLst>
                                      </p:cBhvr>
                                      <p:to>
                                        <p:strVal val="visible"/>
                                      </p:to>
                                    </p:set>
                                    <p:animEffect transition="in" filter="fade">
                                      <p:cBhvr>
                                        <p:cTn id="43" dur="250"/>
                                        <p:tgtEl>
                                          <p:spTgt spid="42"/>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2" nodeType="clickEffect">
                                  <p:stCondLst>
                                    <p:cond delay="0"/>
                                  </p:stCondLst>
                                  <p:childTnLst>
                                    <p:animEffect transition="out" filter="fade">
                                      <p:cBhvr>
                                        <p:cTn id="47" dur="250"/>
                                        <p:tgtEl>
                                          <p:spTgt spid="113"/>
                                        </p:tgtEl>
                                      </p:cBhvr>
                                    </p:animEffect>
                                    <p:set>
                                      <p:cBhvr>
                                        <p:cTn id="48" dur="1" fill="hold">
                                          <p:stCondLst>
                                            <p:cond delay="249"/>
                                          </p:stCondLst>
                                        </p:cTn>
                                        <p:tgtEl>
                                          <p:spTgt spid="113"/>
                                        </p:tgtEl>
                                        <p:attrNameLst>
                                          <p:attrName>style.visibility</p:attrName>
                                        </p:attrNameLst>
                                      </p:cBhvr>
                                      <p:to>
                                        <p:strVal val="hidden"/>
                                      </p:to>
                                    </p:set>
                                  </p:childTnLst>
                                </p:cTn>
                              </p:par>
                              <p:par>
                                <p:cTn id="49" presetID="10" presetClass="exit" presetSubtype="0" fill="hold" grpId="2" nodeType="withEffect">
                                  <p:stCondLst>
                                    <p:cond delay="0"/>
                                  </p:stCondLst>
                                  <p:childTnLst>
                                    <p:animEffect transition="out" filter="fade">
                                      <p:cBhvr>
                                        <p:cTn id="50" dur="250"/>
                                        <p:tgtEl>
                                          <p:spTgt spid="114"/>
                                        </p:tgtEl>
                                      </p:cBhvr>
                                    </p:animEffect>
                                    <p:set>
                                      <p:cBhvr>
                                        <p:cTn id="51" dur="1" fill="hold">
                                          <p:stCondLst>
                                            <p:cond delay="249"/>
                                          </p:stCondLst>
                                        </p:cTn>
                                        <p:tgtEl>
                                          <p:spTgt spid="114"/>
                                        </p:tgtEl>
                                        <p:attrNameLst>
                                          <p:attrName>style.visibility</p:attrName>
                                        </p:attrNameLst>
                                      </p:cBhvr>
                                      <p:to>
                                        <p:strVal val="hidden"/>
                                      </p:to>
                                    </p:set>
                                  </p:childTnLst>
                                </p:cTn>
                              </p:par>
                              <p:par>
                                <p:cTn id="52" presetID="10" presetClass="exit" presetSubtype="0" fill="hold" grpId="2" nodeType="withEffect">
                                  <p:stCondLst>
                                    <p:cond delay="0"/>
                                  </p:stCondLst>
                                  <p:childTnLst>
                                    <p:animEffect transition="out" filter="fade">
                                      <p:cBhvr>
                                        <p:cTn id="53" dur="250"/>
                                        <p:tgtEl>
                                          <p:spTgt spid="116"/>
                                        </p:tgtEl>
                                      </p:cBhvr>
                                    </p:animEffect>
                                    <p:set>
                                      <p:cBhvr>
                                        <p:cTn id="54" dur="1" fill="hold">
                                          <p:stCondLst>
                                            <p:cond delay="249"/>
                                          </p:stCondLst>
                                        </p:cTn>
                                        <p:tgtEl>
                                          <p:spTgt spid="116"/>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250"/>
                                        <p:tgtEl>
                                          <p:spTgt spid="11"/>
                                        </p:tgtEl>
                                      </p:cBhvr>
                                    </p:animEffect>
                                    <p:set>
                                      <p:cBhvr>
                                        <p:cTn id="57" dur="1" fill="hold">
                                          <p:stCondLst>
                                            <p:cond delay="249"/>
                                          </p:stCondLst>
                                        </p:cTn>
                                        <p:tgtEl>
                                          <p:spTgt spid="11"/>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250"/>
                                        <p:tgtEl>
                                          <p:spTgt spid="12"/>
                                        </p:tgtEl>
                                      </p:cBhvr>
                                    </p:animEffect>
                                    <p:set>
                                      <p:cBhvr>
                                        <p:cTn id="60" dur="1" fill="hold">
                                          <p:stCondLst>
                                            <p:cond delay="249"/>
                                          </p:stCondLst>
                                        </p:cTn>
                                        <p:tgtEl>
                                          <p:spTgt spid="12"/>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250"/>
                                        <p:tgtEl>
                                          <p:spTgt spid="15"/>
                                        </p:tgtEl>
                                      </p:cBhvr>
                                    </p:animEffect>
                                    <p:set>
                                      <p:cBhvr>
                                        <p:cTn id="63" dur="1" fill="hold">
                                          <p:stCondLst>
                                            <p:cond delay="249"/>
                                          </p:stCondLst>
                                        </p:cTn>
                                        <p:tgtEl>
                                          <p:spTgt spid="15"/>
                                        </p:tgtEl>
                                        <p:attrNameLst>
                                          <p:attrName>style.visibility</p:attrName>
                                        </p:attrNameLst>
                                      </p:cBhvr>
                                      <p:to>
                                        <p:strVal val="hidden"/>
                                      </p:to>
                                    </p:set>
                                  </p:childTnLst>
                                </p:cTn>
                              </p:par>
                              <p:par>
                                <p:cTn id="64" presetID="10" presetClass="exit" presetSubtype="0" fill="hold" grpId="1" nodeType="withEffect">
                                  <p:stCondLst>
                                    <p:cond delay="0"/>
                                  </p:stCondLst>
                                  <p:childTnLst>
                                    <p:animEffect transition="out" filter="fade">
                                      <p:cBhvr>
                                        <p:cTn id="65" dur="250"/>
                                        <p:tgtEl>
                                          <p:spTgt spid="25"/>
                                        </p:tgtEl>
                                      </p:cBhvr>
                                    </p:animEffect>
                                    <p:set>
                                      <p:cBhvr>
                                        <p:cTn id="66" dur="1" fill="hold">
                                          <p:stCondLst>
                                            <p:cond delay="249"/>
                                          </p:stCondLst>
                                        </p:cTn>
                                        <p:tgtEl>
                                          <p:spTgt spid="25"/>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250"/>
                                        <p:tgtEl>
                                          <p:spTgt spid="66"/>
                                        </p:tgtEl>
                                      </p:cBhvr>
                                    </p:animEffect>
                                    <p:set>
                                      <p:cBhvr>
                                        <p:cTn id="69" dur="1" fill="hold">
                                          <p:stCondLst>
                                            <p:cond delay="249"/>
                                          </p:stCondLst>
                                        </p:cTn>
                                        <p:tgtEl>
                                          <p:spTgt spid="66"/>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250"/>
                                        <p:tgtEl>
                                          <p:spTgt spid="42"/>
                                        </p:tgtEl>
                                      </p:cBhvr>
                                    </p:animEffect>
                                    <p:set>
                                      <p:cBhvr>
                                        <p:cTn id="72" dur="1" fill="hold">
                                          <p:stCondLst>
                                            <p:cond delay="249"/>
                                          </p:stCondLst>
                                        </p:cTn>
                                        <p:tgtEl>
                                          <p:spTgt spid="42"/>
                                        </p:tgtEl>
                                        <p:attrNameLst>
                                          <p:attrName>style.visibility</p:attrName>
                                        </p:attrNameLst>
                                      </p:cBhvr>
                                      <p:to>
                                        <p:strVal val="hidden"/>
                                      </p:to>
                                    </p:set>
                                  </p:childTnLst>
                                </p:cTn>
                              </p:par>
                              <p:par>
                                <p:cTn id="73" presetID="10" presetClass="exit" presetSubtype="0" fill="hold" grpId="1" nodeType="withEffect">
                                  <p:stCondLst>
                                    <p:cond delay="0"/>
                                  </p:stCondLst>
                                  <p:childTnLst>
                                    <p:animEffect transition="out" filter="fade">
                                      <p:cBhvr>
                                        <p:cTn id="74" dur="250"/>
                                        <p:tgtEl>
                                          <p:spTgt spid="41"/>
                                        </p:tgtEl>
                                      </p:cBhvr>
                                    </p:animEffect>
                                    <p:set>
                                      <p:cBhvr>
                                        <p:cTn id="75" dur="1" fill="hold">
                                          <p:stCondLst>
                                            <p:cond delay="249"/>
                                          </p:stCondLst>
                                        </p:cTn>
                                        <p:tgtEl>
                                          <p:spTgt spid="41"/>
                                        </p:tgtEl>
                                        <p:attrNameLst>
                                          <p:attrName>style.visibility</p:attrName>
                                        </p:attrNameLst>
                                      </p:cBhvr>
                                      <p:to>
                                        <p:strVal val="hidden"/>
                                      </p:to>
                                    </p:set>
                                  </p:childTnLst>
                                </p:cTn>
                              </p:par>
                              <p:par>
                                <p:cTn id="76" presetID="10" presetClass="exit" presetSubtype="0" fill="hold" grpId="1" nodeType="withEffect">
                                  <p:stCondLst>
                                    <p:cond delay="0"/>
                                  </p:stCondLst>
                                  <p:childTnLst>
                                    <p:animEffect transition="out" filter="fade">
                                      <p:cBhvr>
                                        <p:cTn id="77" dur="250"/>
                                        <p:tgtEl>
                                          <p:spTgt spid="35"/>
                                        </p:tgtEl>
                                      </p:cBhvr>
                                    </p:animEffect>
                                    <p:set>
                                      <p:cBhvr>
                                        <p:cTn id="78" dur="1" fill="hold">
                                          <p:stCondLst>
                                            <p:cond delay="249"/>
                                          </p:stCondLst>
                                        </p:cTn>
                                        <p:tgtEl>
                                          <p:spTgt spid="35"/>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46"/>
                                        </p:tgtEl>
                                        <p:attrNameLst>
                                          <p:attrName>style.visibility</p:attrName>
                                        </p:attrNameLst>
                                      </p:cBhvr>
                                      <p:to>
                                        <p:strVal val="visible"/>
                                      </p:to>
                                    </p:set>
                                    <p:animEffect transition="in" filter="fade">
                                      <p:cBhvr>
                                        <p:cTn id="83" dur="250"/>
                                        <p:tgtEl>
                                          <p:spTgt spid="46"/>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47"/>
                                        </p:tgtEl>
                                        <p:attrNameLst>
                                          <p:attrName>style.visibility</p:attrName>
                                        </p:attrNameLst>
                                      </p:cBhvr>
                                      <p:to>
                                        <p:strVal val="visible"/>
                                      </p:to>
                                    </p:set>
                                    <p:animEffect transition="in" filter="fade">
                                      <p:cBhvr>
                                        <p:cTn id="86" dur="250"/>
                                        <p:tgtEl>
                                          <p:spTgt spid="47"/>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48"/>
                                        </p:tgtEl>
                                        <p:attrNameLst>
                                          <p:attrName>style.visibility</p:attrName>
                                        </p:attrNameLst>
                                      </p:cBhvr>
                                      <p:to>
                                        <p:strVal val="visible"/>
                                      </p:to>
                                    </p:set>
                                    <p:animEffect transition="in" filter="fade">
                                      <p:cBhvr>
                                        <p:cTn id="89" dur="250"/>
                                        <p:tgtEl>
                                          <p:spTgt spid="48"/>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50"/>
                                        </p:tgtEl>
                                        <p:attrNameLst>
                                          <p:attrName>style.visibility</p:attrName>
                                        </p:attrNameLst>
                                      </p:cBhvr>
                                      <p:to>
                                        <p:strVal val="visible"/>
                                      </p:to>
                                    </p:set>
                                    <p:animEffect transition="in" filter="fade">
                                      <p:cBhvr>
                                        <p:cTn id="92" dur="250"/>
                                        <p:tgtEl>
                                          <p:spTgt spid="50"/>
                                        </p:tgtEl>
                                      </p:cBhvr>
                                    </p:animEffect>
                                  </p:childTnLst>
                                </p:cTn>
                              </p:par>
                            </p:childTnLst>
                          </p:cTn>
                        </p:par>
                      </p:childTnLst>
                    </p:cTn>
                  </p:par>
                  <p:par>
                    <p:cTn id="93" fill="hold">
                      <p:stCondLst>
                        <p:cond delay="indefinite"/>
                      </p:stCondLst>
                      <p:childTnLst>
                        <p:par>
                          <p:cTn id="94" fill="hold">
                            <p:stCondLst>
                              <p:cond delay="0"/>
                            </p:stCondLst>
                            <p:childTnLst>
                              <p:par>
                                <p:cTn id="95" presetID="0" presetClass="path" presetSubtype="0" accel="50000" decel="50000" fill="hold" grpId="0" nodeType="clickEffect">
                                  <p:stCondLst>
                                    <p:cond delay="0"/>
                                  </p:stCondLst>
                                  <p:childTnLst>
                                    <p:animMotion origin="layout" path="M 2.77778E-7 -1.11111E-6 L 0.2474 -0.15432 " pathEditMode="relative" rAng="0" ptsTypes="AA">
                                      <p:cBhvr>
                                        <p:cTn id="96" dur="1000" fill="hold"/>
                                        <p:tgtEl>
                                          <p:spTgt spid="49"/>
                                        </p:tgtEl>
                                        <p:attrNameLst>
                                          <p:attrName>ppt_x</p:attrName>
                                          <p:attrName>ppt_y</p:attrName>
                                        </p:attrNameLst>
                                      </p:cBhvr>
                                      <p:rCtr x="12361" y="-7716"/>
                                    </p:animMotion>
                                  </p:childTnLst>
                                </p:cTn>
                              </p:par>
                            </p:childTnLst>
                          </p:cTn>
                        </p:par>
                        <p:par>
                          <p:cTn id="97" fill="hold">
                            <p:stCondLst>
                              <p:cond delay="1000"/>
                            </p:stCondLst>
                            <p:childTnLst>
                              <p:par>
                                <p:cTn id="98" presetID="0" presetClass="path" presetSubtype="0" accel="50000" decel="50000" fill="hold" grpId="0" nodeType="afterEffect">
                                  <p:stCondLst>
                                    <p:cond delay="250"/>
                                  </p:stCondLst>
                                  <p:childTnLst>
                                    <p:animMotion origin="layout" path="M -4.16667E-6 -3.08642E-6 L 0.24584 -0.09382 " pathEditMode="relative" rAng="0" ptsTypes="AA">
                                      <p:cBhvr>
                                        <p:cTn id="99" dur="500" fill="hold"/>
                                        <p:tgtEl>
                                          <p:spTgt spid="51"/>
                                        </p:tgtEl>
                                        <p:attrNameLst>
                                          <p:attrName>ppt_x</p:attrName>
                                          <p:attrName>ppt_y</p:attrName>
                                        </p:attrNameLst>
                                      </p:cBhvr>
                                      <p:rCtr x="12292" y="-4691"/>
                                    </p:animMotion>
                                  </p:childTnLst>
                                </p:cTn>
                              </p:par>
                            </p:childTnLst>
                          </p:cTn>
                        </p:par>
                        <p:par>
                          <p:cTn id="100" fill="hold">
                            <p:stCondLst>
                              <p:cond delay="1750"/>
                            </p:stCondLst>
                            <p:childTnLst>
                              <p:par>
                                <p:cTn id="101" presetID="0" presetClass="path" presetSubtype="0" accel="50000" decel="50000" fill="hold" grpId="0" nodeType="afterEffect">
                                  <p:stCondLst>
                                    <p:cond delay="250"/>
                                  </p:stCondLst>
                                  <p:childTnLst>
                                    <p:animMotion origin="layout" path="M -4.16667E-6 -1.35802E-6 L 0.24601 -0.01913 " pathEditMode="relative" rAng="0" ptsTypes="AA">
                                      <p:cBhvr>
                                        <p:cTn id="102" dur="500" fill="hold"/>
                                        <p:tgtEl>
                                          <p:spTgt spid="52"/>
                                        </p:tgtEl>
                                        <p:attrNameLst>
                                          <p:attrName>ppt_x</p:attrName>
                                          <p:attrName>ppt_y</p:attrName>
                                        </p:attrNameLst>
                                      </p:cBhvr>
                                      <p:rCtr x="12292" y="-957"/>
                                    </p:animMotion>
                                  </p:childTnLst>
                                </p:cTn>
                              </p:par>
                            </p:childTnLst>
                          </p:cTn>
                        </p:par>
                        <p:par>
                          <p:cTn id="103" fill="hold">
                            <p:stCondLst>
                              <p:cond delay="2500"/>
                            </p:stCondLst>
                            <p:childTnLst>
                              <p:par>
                                <p:cTn id="104" presetID="22" presetClass="entr" presetSubtype="8" fill="hold" nodeType="afterEffect">
                                  <p:stCondLst>
                                    <p:cond delay="0"/>
                                  </p:stCondLst>
                                  <p:childTnLst>
                                    <p:set>
                                      <p:cBhvr>
                                        <p:cTn id="105" dur="1" fill="hold">
                                          <p:stCondLst>
                                            <p:cond delay="0"/>
                                          </p:stCondLst>
                                        </p:cTn>
                                        <p:tgtEl>
                                          <p:spTgt spid="11"/>
                                        </p:tgtEl>
                                        <p:attrNameLst>
                                          <p:attrName>style.visibility</p:attrName>
                                        </p:attrNameLst>
                                      </p:cBhvr>
                                      <p:to>
                                        <p:strVal val="visible"/>
                                      </p:to>
                                    </p:set>
                                    <p:animEffect transition="in" filter="wipe(left)">
                                      <p:cBhvr>
                                        <p:cTn id="106" dur="250"/>
                                        <p:tgtEl>
                                          <p:spTgt spid="11"/>
                                        </p:tgtEl>
                                      </p:cBhvr>
                                    </p:animEffect>
                                  </p:childTnLst>
                                </p:cTn>
                              </p:par>
                              <p:par>
                                <p:cTn id="107" presetID="22" presetClass="entr" presetSubtype="8" fill="hold" nodeType="with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wipe(left)">
                                      <p:cBhvr>
                                        <p:cTn id="109" dur="250"/>
                                        <p:tgtEl>
                                          <p:spTgt spid="12"/>
                                        </p:tgtEl>
                                      </p:cBhvr>
                                    </p:animEffect>
                                  </p:childTnLst>
                                </p:cTn>
                              </p:par>
                              <p:par>
                                <p:cTn id="110" presetID="22" presetClass="entr" presetSubtype="8" fill="hold" nodeType="withEffect">
                                  <p:stCondLst>
                                    <p:cond delay="0"/>
                                  </p:stCondLst>
                                  <p:childTnLst>
                                    <p:set>
                                      <p:cBhvr>
                                        <p:cTn id="111" dur="1" fill="hold">
                                          <p:stCondLst>
                                            <p:cond delay="0"/>
                                          </p:stCondLst>
                                        </p:cTn>
                                        <p:tgtEl>
                                          <p:spTgt spid="15"/>
                                        </p:tgtEl>
                                        <p:attrNameLst>
                                          <p:attrName>style.visibility</p:attrName>
                                        </p:attrNameLst>
                                      </p:cBhvr>
                                      <p:to>
                                        <p:strVal val="visible"/>
                                      </p:to>
                                    </p:set>
                                    <p:animEffect transition="in" filter="wipe(left)">
                                      <p:cBhvr>
                                        <p:cTn id="112" dur="250"/>
                                        <p:tgtEl>
                                          <p:spTgt spid="15"/>
                                        </p:tgtEl>
                                      </p:cBhvr>
                                    </p:animEffect>
                                  </p:childTnLst>
                                </p:cTn>
                              </p:par>
                            </p:childTnLst>
                          </p:cTn>
                        </p:par>
                        <p:par>
                          <p:cTn id="113" fill="hold">
                            <p:stCondLst>
                              <p:cond delay="2750"/>
                            </p:stCondLst>
                            <p:childTnLst>
                              <p:par>
                                <p:cTn id="114" presetID="0" presetClass="path" presetSubtype="0" accel="50000" decel="50000" fill="hold" grpId="0" nodeType="afterEffect">
                                  <p:stCondLst>
                                    <p:cond delay="0"/>
                                  </p:stCondLst>
                                  <p:childTnLst>
                                    <p:animMotion origin="layout" path="M 0.0085 -0.00216 L 0.14479 -0.1037 " pathEditMode="relative" rAng="0" ptsTypes="AA">
                                      <p:cBhvr>
                                        <p:cTn id="115" dur="2000" fill="hold"/>
                                        <p:tgtEl>
                                          <p:spTgt spid="18"/>
                                        </p:tgtEl>
                                        <p:attrNameLst>
                                          <p:attrName>ppt_x</p:attrName>
                                          <p:attrName>ppt_y</p:attrName>
                                        </p:attrNameLst>
                                      </p:cBhvr>
                                      <p:rCtr x="6806" y="-5093"/>
                                    </p:animMotion>
                                  </p:childTnLst>
                                </p:cTn>
                              </p:par>
                              <p:par>
                                <p:cTn id="116" presetID="10" presetClass="entr" presetSubtype="0" fill="hold" grpId="2" nodeType="withEffect">
                                  <p:stCondLst>
                                    <p:cond delay="0"/>
                                  </p:stCondLst>
                                  <p:childTnLst>
                                    <p:set>
                                      <p:cBhvr>
                                        <p:cTn id="117" dur="1" fill="hold">
                                          <p:stCondLst>
                                            <p:cond delay="0"/>
                                          </p:stCondLst>
                                        </p:cTn>
                                        <p:tgtEl>
                                          <p:spTgt spid="25"/>
                                        </p:tgtEl>
                                        <p:attrNameLst>
                                          <p:attrName>style.visibility</p:attrName>
                                        </p:attrNameLst>
                                      </p:cBhvr>
                                      <p:to>
                                        <p:strVal val="visible"/>
                                      </p:to>
                                    </p:set>
                                    <p:animEffect transition="in" filter="fade">
                                      <p:cBhvr>
                                        <p:cTn id="118" dur="250"/>
                                        <p:tgtEl>
                                          <p:spTgt spid="25"/>
                                        </p:tgtEl>
                                      </p:cBhvr>
                                    </p:animEffect>
                                  </p:childTnLst>
                                </p:cTn>
                              </p:par>
                              <p:par>
                                <p:cTn id="119" presetID="22" presetClass="entr" presetSubtype="8" fill="hold" grpId="2" nodeType="withEffect">
                                  <p:stCondLst>
                                    <p:cond delay="0"/>
                                  </p:stCondLst>
                                  <p:childTnLst>
                                    <p:set>
                                      <p:cBhvr>
                                        <p:cTn id="120" dur="1" fill="hold">
                                          <p:stCondLst>
                                            <p:cond delay="0"/>
                                          </p:stCondLst>
                                        </p:cTn>
                                        <p:tgtEl>
                                          <p:spTgt spid="66"/>
                                        </p:tgtEl>
                                        <p:attrNameLst>
                                          <p:attrName>style.visibility</p:attrName>
                                        </p:attrNameLst>
                                      </p:cBhvr>
                                      <p:to>
                                        <p:strVal val="visible"/>
                                      </p:to>
                                    </p:set>
                                    <p:animEffect transition="in" filter="wipe(left)">
                                      <p:cBhvr>
                                        <p:cTn id="121" dur="500"/>
                                        <p:tgtEl>
                                          <p:spTgt spid="66"/>
                                        </p:tgtEl>
                                      </p:cBhvr>
                                    </p:animEffect>
                                  </p:childTnLst>
                                </p:cTn>
                              </p:par>
                            </p:childTnLst>
                          </p:cTn>
                        </p:par>
                        <p:par>
                          <p:cTn id="122" fill="hold">
                            <p:stCondLst>
                              <p:cond delay="4750"/>
                            </p:stCondLst>
                            <p:childTnLst>
                              <p:par>
                                <p:cTn id="123" presetID="0" presetClass="path" presetSubtype="0" accel="50000" decel="50000" fill="hold" grpId="0" nodeType="afterEffect">
                                  <p:stCondLst>
                                    <p:cond delay="0"/>
                                  </p:stCondLst>
                                  <p:childTnLst>
                                    <p:animMotion origin="layout" path="M 3.33333E-6 -2.59259E-6 L 0.14514 -0.04413 " pathEditMode="relative" rAng="0" ptsTypes="AA">
                                      <p:cBhvr>
                                        <p:cTn id="124" dur="2000" fill="hold"/>
                                        <p:tgtEl>
                                          <p:spTgt spid="19"/>
                                        </p:tgtEl>
                                        <p:attrNameLst>
                                          <p:attrName>ppt_x</p:attrName>
                                          <p:attrName>ppt_y</p:attrName>
                                        </p:attrNameLst>
                                      </p:cBhvr>
                                      <p:rCtr x="7257" y="-2222"/>
                                    </p:animMotion>
                                  </p:childTnLst>
                                </p:cTn>
                              </p:par>
                              <p:par>
                                <p:cTn id="125" presetID="14" presetClass="entr" presetSubtype="10" fill="hold" grpId="2" nodeType="withEffect">
                                  <p:stCondLst>
                                    <p:cond delay="0"/>
                                  </p:stCondLst>
                                  <p:childTnLst>
                                    <p:set>
                                      <p:cBhvr>
                                        <p:cTn id="126" dur="1" fill="hold">
                                          <p:stCondLst>
                                            <p:cond delay="0"/>
                                          </p:stCondLst>
                                        </p:cTn>
                                        <p:tgtEl>
                                          <p:spTgt spid="42"/>
                                        </p:tgtEl>
                                        <p:attrNameLst>
                                          <p:attrName>style.visibility</p:attrName>
                                        </p:attrNameLst>
                                      </p:cBhvr>
                                      <p:to>
                                        <p:strVal val="visible"/>
                                      </p:to>
                                    </p:set>
                                    <p:animEffect transition="in" filter="randombar(horizontal)">
                                      <p:cBhvr>
                                        <p:cTn id="127" dur="500"/>
                                        <p:tgtEl>
                                          <p:spTgt spid="42"/>
                                        </p:tgtEl>
                                      </p:cBhvr>
                                    </p:animEffect>
                                  </p:childTnLst>
                                </p:cTn>
                              </p:par>
                              <p:par>
                                <p:cTn id="128" presetID="0" presetClass="path" presetSubtype="0" accel="50000" decel="50000" fill="hold" grpId="0" nodeType="withEffect">
                                  <p:stCondLst>
                                    <p:cond delay="0"/>
                                  </p:stCondLst>
                                  <p:childTnLst>
                                    <p:animMotion origin="layout" path="M 3.33333E-6 -1.35802E-6 L 0.14444 0.03025 " pathEditMode="relative" rAng="0" ptsTypes="AA">
                                      <p:cBhvr>
                                        <p:cTn id="129" dur="2000" fill="hold"/>
                                        <p:tgtEl>
                                          <p:spTgt spid="20"/>
                                        </p:tgtEl>
                                        <p:attrNameLst>
                                          <p:attrName>ppt_x</p:attrName>
                                          <p:attrName>ppt_y</p:attrName>
                                        </p:attrNameLst>
                                      </p:cBhvr>
                                      <p:rCtr x="7222" y="1512"/>
                                    </p:animMotion>
                                  </p:childTnLst>
                                </p:cTn>
                              </p:par>
                              <p:par>
                                <p:cTn id="130" presetID="14" presetClass="entr" presetSubtype="10" fill="hold" grpId="2" nodeType="withEffect">
                                  <p:stCondLst>
                                    <p:cond delay="0"/>
                                  </p:stCondLst>
                                  <p:childTnLst>
                                    <p:set>
                                      <p:cBhvr>
                                        <p:cTn id="131" dur="1" fill="hold">
                                          <p:stCondLst>
                                            <p:cond delay="0"/>
                                          </p:stCondLst>
                                        </p:cTn>
                                        <p:tgtEl>
                                          <p:spTgt spid="41"/>
                                        </p:tgtEl>
                                        <p:attrNameLst>
                                          <p:attrName>style.visibility</p:attrName>
                                        </p:attrNameLst>
                                      </p:cBhvr>
                                      <p:to>
                                        <p:strVal val="visible"/>
                                      </p:to>
                                    </p:set>
                                    <p:animEffect transition="in" filter="randombar(horizontal)">
                                      <p:cBhvr>
                                        <p:cTn id="132" dur="500"/>
                                        <p:tgtEl>
                                          <p:spTgt spid="41"/>
                                        </p:tgtEl>
                                      </p:cBhvr>
                                    </p:animEffect>
                                  </p:childTnLst>
                                </p:cTn>
                              </p:par>
                              <p:par>
                                <p:cTn id="133" presetID="14" presetClass="entr" presetSubtype="10" fill="hold" grpId="2" nodeType="withEffect">
                                  <p:stCondLst>
                                    <p:cond delay="0"/>
                                  </p:stCondLst>
                                  <p:childTnLst>
                                    <p:set>
                                      <p:cBhvr>
                                        <p:cTn id="134" dur="1" fill="hold">
                                          <p:stCondLst>
                                            <p:cond delay="0"/>
                                          </p:stCondLst>
                                        </p:cTn>
                                        <p:tgtEl>
                                          <p:spTgt spid="35"/>
                                        </p:tgtEl>
                                        <p:attrNameLst>
                                          <p:attrName>style.visibility</p:attrName>
                                        </p:attrNameLst>
                                      </p:cBhvr>
                                      <p:to>
                                        <p:strVal val="visible"/>
                                      </p:to>
                                    </p:set>
                                    <p:animEffect transition="in" filter="randombar(horizontal)">
                                      <p:cBhvr>
                                        <p:cTn id="135" dur="500"/>
                                        <p:tgtEl>
                                          <p:spTgt spid="35"/>
                                        </p:tgtEl>
                                      </p:cBhvr>
                                    </p:animEffect>
                                  </p:childTnLst>
                                </p:cTn>
                              </p:par>
                            </p:childTnLst>
                          </p:cTn>
                        </p:par>
                      </p:childTnLst>
                    </p:cTn>
                  </p:par>
                  <p:par>
                    <p:cTn id="136" fill="hold">
                      <p:stCondLst>
                        <p:cond delay="indefinite"/>
                      </p:stCondLst>
                      <p:childTnLst>
                        <p:par>
                          <p:cTn id="137" fill="hold">
                            <p:stCondLst>
                              <p:cond delay="0"/>
                            </p:stCondLst>
                            <p:childTnLst>
                              <p:par>
                                <p:cTn id="138" presetID="22" presetClass="entr" presetSubtype="8" fill="hold" nodeType="clickEffect">
                                  <p:stCondLst>
                                    <p:cond delay="0"/>
                                  </p:stCondLst>
                                  <p:childTnLst>
                                    <p:set>
                                      <p:cBhvr>
                                        <p:cTn id="139" dur="1" fill="hold">
                                          <p:stCondLst>
                                            <p:cond delay="0"/>
                                          </p:stCondLst>
                                        </p:cTn>
                                        <p:tgtEl>
                                          <p:spTgt spid="38"/>
                                        </p:tgtEl>
                                        <p:attrNameLst>
                                          <p:attrName>style.visibility</p:attrName>
                                        </p:attrNameLst>
                                      </p:cBhvr>
                                      <p:to>
                                        <p:strVal val="visible"/>
                                      </p:to>
                                    </p:set>
                                    <p:animEffect transition="in" filter="wipe(left)">
                                      <p:cBhvr>
                                        <p:cTn id="140" dur="250"/>
                                        <p:tgtEl>
                                          <p:spTgt spid="38"/>
                                        </p:tgtEl>
                                      </p:cBhvr>
                                    </p:animEffect>
                                  </p:childTnLst>
                                </p:cTn>
                              </p:par>
                            </p:childTnLst>
                          </p:cTn>
                        </p:par>
                        <p:par>
                          <p:cTn id="141" fill="hold">
                            <p:stCondLst>
                              <p:cond delay="250"/>
                            </p:stCondLst>
                            <p:childTnLst>
                              <p:par>
                                <p:cTn id="142" presetID="10" presetClass="entr" presetSubtype="0" fill="hold" grpId="0" nodeType="afterEffect">
                                  <p:stCondLst>
                                    <p:cond delay="0"/>
                                  </p:stCondLst>
                                  <p:childTnLst>
                                    <p:set>
                                      <p:cBhvr>
                                        <p:cTn id="143" dur="1" fill="hold">
                                          <p:stCondLst>
                                            <p:cond delay="0"/>
                                          </p:stCondLst>
                                        </p:cTn>
                                        <p:tgtEl>
                                          <p:spTgt spid="62"/>
                                        </p:tgtEl>
                                        <p:attrNameLst>
                                          <p:attrName>style.visibility</p:attrName>
                                        </p:attrNameLst>
                                      </p:cBhvr>
                                      <p:to>
                                        <p:strVal val="visible"/>
                                      </p:to>
                                    </p:set>
                                    <p:animEffect transition="in" filter="fade">
                                      <p:cBhvr>
                                        <p:cTn id="144" dur="250"/>
                                        <p:tgtEl>
                                          <p:spTgt spid="62"/>
                                        </p:tgtEl>
                                      </p:cBhvr>
                                    </p:animEffect>
                                  </p:childTnLst>
                                </p:cTn>
                              </p:par>
                            </p:childTnLst>
                          </p:cTn>
                        </p:par>
                        <p:par>
                          <p:cTn id="145" fill="hold">
                            <p:stCondLst>
                              <p:cond delay="500"/>
                            </p:stCondLst>
                            <p:childTnLst>
                              <p:par>
                                <p:cTn id="146" presetID="22" presetClass="entr" presetSubtype="8" fill="hold" grpId="0" nodeType="afterEffect">
                                  <p:stCondLst>
                                    <p:cond delay="0"/>
                                  </p:stCondLst>
                                  <p:childTnLst>
                                    <p:set>
                                      <p:cBhvr>
                                        <p:cTn id="147" dur="1" fill="hold">
                                          <p:stCondLst>
                                            <p:cond delay="0"/>
                                          </p:stCondLst>
                                        </p:cTn>
                                        <p:tgtEl>
                                          <p:spTgt spid="67"/>
                                        </p:tgtEl>
                                        <p:attrNameLst>
                                          <p:attrName>style.visibility</p:attrName>
                                        </p:attrNameLst>
                                      </p:cBhvr>
                                      <p:to>
                                        <p:strVal val="visible"/>
                                      </p:to>
                                    </p:set>
                                    <p:animEffect transition="in" filter="wipe(left)">
                                      <p:cBhvr>
                                        <p:cTn id="148" dur="250"/>
                                        <p:tgtEl>
                                          <p:spTgt spid="67"/>
                                        </p:tgtEl>
                                      </p:cBhvr>
                                    </p:animEffect>
                                  </p:childTnLst>
                                </p:cTn>
                              </p:par>
                            </p:childTnLst>
                          </p:cTn>
                        </p:par>
                        <p:par>
                          <p:cTn id="149" fill="hold">
                            <p:stCondLst>
                              <p:cond delay="750"/>
                            </p:stCondLst>
                            <p:childTnLst>
                              <p:par>
                                <p:cTn id="150" presetID="10" presetClass="entr" presetSubtype="0" fill="hold" grpId="0" nodeType="afterEffect">
                                  <p:stCondLst>
                                    <p:cond delay="0"/>
                                  </p:stCondLst>
                                  <p:childTnLst>
                                    <p:set>
                                      <p:cBhvr>
                                        <p:cTn id="151" dur="1" fill="hold">
                                          <p:stCondLst>
                                            <p:cond delay="0"/>
                                          </p:stCondLst>
                                        </p:cTn>
                                        <p:tgtEl>
                                          <p:spTgt spid="45"/>
                                        </p:tgtEl>
                                        <p:attrNameLst>
                                          <p:attrName>style.visibility</p:attrName>
                                        </p:attrNameLst>
                                      </p:cBhvr>
                                      <p:to>
                                        <p:strVal val="visible"/>
                                      </p:to>
                                    </p:set>
                                    <p:animEffect transition="in" filter="fade">
                                      <p:cBhvr>
                                        <p:cTn id="152" dur="250"/>
                                        <p:tgtEl>
                                          <p:spTgt spid="45"/>
                                        </p:tgtEl>
                                      </p:cBhvr>
                                    </p:animEffect>
                                  </p:childTnLst>
                                </p:cTn>
                              </p:par>
                            </p:childTnLst>
                          </p:cTn>
                        </p:par>
                        <p:par>
                          <p:cTn id="153" fill="hold">
                            <p:stCondLst>
                              <p:cond delay="1000"/>
                            </p:stCondLst>
                            <p:childTnLst>
                              <p:par>
                                <p:cTn id="154" presetID="10" presetClass="entr" presetSubtype="0" fill="hold" grpId="0" nodeType="afterEffect">
                                  <p:stCondLst>
                                    <p:cond delay="0"/>
                                  </p:stCondLst>
                                  <p:childTnLst>
                                    <p:set>
                                      <p:cBhvr>
                                        <p:cTn id="155" dur="1" fill="hold">
                                          <p:stCondLst>
                                            <p:cond delay="0"/>
                                          </p:stCondLst>
                                        </p:cTn>
                                        <p:tgtEl>
                                          <p:spTgt spid="44"/>
                                        </p:tgtEl>
                                        <p:attrNameLst>
                                          <p:attrName>style.visibility</p:attrName>
                                        </p:attrNameLst>
                                      </p:cBhvr>
                                      <p:to>
                                        <p:strVal val="visible"/>
                                      </p:to>
                                    </p:set>
                                    <p:animEffect transition="in" filter="fade">
                                      <p:cBhvr>
                                        <p:cTn id="156" dur="250"/>
                                        <p:tgtEl>
                                          <p:spTgt spid="44"/>
                                        </p:tgtEl>
                                      </p:cBhvr>
                                    </p:animEffect>
                                  </p:childTnLst>
                                </p:cTn>
                              </p:par>
                            </p:childTnLst>
                          </p:cTn>
                        </p:par>
                        <p:par>
                          <p:cTn id="157" fill="hold">
                            <p:stCondLst>
                              <p:cond delay="1250"/>
                            </p:stCondLst>
                            <p:childTnLst>
                              <p:par>
                                <p:cTn id="158" presetID="10" presetClass="entr" presetSubtype="0" fill="hold" grpId="0" nodeType="afterEffect">
                                  <p:stCondLst>
                                    <p:cond delay="0"/>
                                  </p:stCondLst>
                                  <p:childTnLst>
                                    <p:set>
                                      <p:cBhvr>
                                        <p:cTn id="159" dur="1" fill="hold">
                                          <p:stCondLst>
                                            <p:cond delay="0"/>
                                          </p:stCondLst>
                                        </p:cTn>
                                        <p:tgtEl>
                                          <p:spTgt spid="43"/>
                                        </p:tgtEl>
                                        <p:attrNameLst>
                                          <p:attrName>style.visibility</p:attrName>
                                        </p:attrNameLst>
                                      </p:cBhvr>
                                      <p:to>
                                        <p:strVal val="visible"/>
                                      </p:to>
                                    </p:set>
                                    <p:animEffect transition="in" filter="fade">
                                      <p:cBhvr>
                                        <p:cTn id="160" dur="25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5" grpId="1" animBg="1"/>
      <p:bldP spid="25" grpId="2" animBg="1"/>
      <p:bldP spid="46" grpId="0" animBg="1"/>
      <p:bldP spid="47" grpId="0" animBg="1"/>
      <p:bldP spid="48" grpId="0" animBg="1"/>
      <p:bldP spid="50" grpId="0" animBg="1"/>
      <p:bldP spid="62" grpId="0" animBg="1"/>
      <p:bldP spid="66" grpId="0" animBg="1"/>
      <p:bldP spid="66" grpId="1" animBg="1"/>
      <p:bldP spid="66" grpId="2" animBg="1"/>
      <p:bldP spid="67" grpId="0" animBg="1"/>
      <p:bldP spid="35" grpId="0" animBg="1"/>
      <p:bldP spid="35" grpId="1" animBg="1"/>
      <p:bldP spid="35" grpId="2" animBg="1"/>
      <p:bldP spid="41" grpId="0" animBg="1"/>
      <p:bldP spid="41" grpId="1" animBg="1"/>
      <p:bldP spid="41" grpId="2" animBg="1"/>
      <p:bldP spid="42" grpId="0" animBg="1"/>
      <p:bldP spid="42" grpId="1" animBg="1"/>
      <p:bldP spid="42" grpId="2" animBg="1"/>
      <p:bldP spid="43" grpId="0" animBg="1"/>
      <p:bldP spid="44" grpId="0" animBg="1"/>
      <p:bldP spid="45" grpId="0" animBg="1"/>
      <p:bldP spid="18" grpId="0" animBg="1"/>
      <p:bldP spid="19" grpId="0" animBg="1"/>
      <p:bldP spid="20" grpId="0" animBg="1"/>
      <p:bldP spid="49" grpId="0" animBg="1"/>
      <p:bldP spid="51" grpId="0" animBg="1"/>
      <p:bldP spid="52" grpId="0" animBg="1"/>
      <p:bldP spid="113" grpId="1" animBg="1"/>
      <p:bldP spid="113" grpId="2" animBg="1"/>
      <p:bldP spid="114" grpId="1" animBg="1"/>
      <p:bldP spid="114" grpId="2" animBg="1"/>
      <p:bldP spid="116" grpId="1" animBg="1"/>
      <p:bldP spid="116" grpId="2" animBg="1"/>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r>
              <a:rPr lang="en-US"/>
              <a:t>K-WAY MERGE ALGORITHM</a:t>
            </a:r>
            <a:endParaRPr lang="en-US" dirty="0"/>
          </a:p>
        </p:txBody>
      </p:sp>
      <p:sp>
        <p:nvSpPr>
          <p:cNvPr id="41992" name="Content Placeholder 1"/>
          <p:cNvSpPr>
            <a:spLocks noGrp="1"/>
          </p:cNvSpPr>
          <p:nvPr>
            <p:ph idx="1"/>
          </p:nvPr>
        </p:nvSpPr>
        <p:spPr/>
        <p:txBody>
          <a:bodyPr/>
          <a:lstStyle/>
          <a:p>
            <a:r>
              <a:rPr lang="en-US" dirty="0"/>
              <a:t>Input: </a:t>
            </a:r>
            <a:r>
              <a:rPr lang="en-US" b="1" i="1" dirty="0">
                <a:solidFill>
                  <a:schemeClr val="accent1"/>
                </a:solidFill>
              </a:rPr>
              <a:t>K</a:t>
            </a:r>
            <a:r>
              <a:rPr lang="en-US" dirty="0"/>
              <a:t> sorted sub-arrays</a:t>
            </a:r>
          </a:p>
          <a:p>
            <a:pPr lvl="1"/>
            <a:r>
              <a:rPr lang="en-US" dirty="0"/>
              <a:t>Efficiently computes the minimum element of all </a:t>
            </a:r>
            <a:r>
              <a:rPr lang="en-US" b="1" i="1" dirty="0">
                <a:solidFill>
                  <a:schemeClr val="accent1"/>
                </a:solidFill>
              </a:rPr>
              <a:t>K</a:t>
            </a:r>
            <a:r>
              <a:rPr lang="en-US" dirty="0"/>
              <a:t> sub-arrays</a:t>
            </a:r>
          </a:p>
          <a:p>
            <a:pPr lvl="1"/>
            <a:r>
              <a:rPr lang="en-US" dirty="0"/>
              <a:t>Repeatedly transfers that element to output array</a:t>
            </a:r>
          </a:p>
          <a:p>
            <a:endParaRPr lang="en-US" dirty="0"/>
          </a:p>
          <a:p>
            <a:r>
              <a:rPr lang="en-US" dirty="0"/>
              <a:t>Internally maintains a heap to efficiently compute minimum element.</a:t>
            </a:r>
          </a:p>
          <a:p>
            <a:r>
              <a:rPr lang="en-US" dirty="0"/>
              <a:t>Time Complexity = </a:t>
            </a:r>
            <a:r>
              <a:rPr lang="en-US" b="1" dirty="0">
                <a:solidFill>
                  <a:schemeClr val="accent1"/>
                </a:solidFill>
              </a:rPr>
              <a:t>O(N log</a:t>
            </a:r>
            <a:r>
              <a:rPr lang="en-US" b="1" baseline="-25000" dirty="0">
                <a:solidFill>
                  <a:schemeClr val="accent1"/>
                </a:solidFill>
              </a:rPr>
              <a:t>2</a:t>
            </a:r>
            <a:r>
              <a:rPr lang="en-US" b="1" dirty="0">
                <a:solidFill>
                  <a:schemeClr val="accent1"/>
                </a:solidFill>
              </a:rPr>
              <a:t>K)</a:t>
            </a:r>
          </a:p>
        </p:txBody>
      </p:sp>
      <p:grpSp>
        <p:nvGrpSpPr>
          <p:cNvPr id="49" name="Group 48" hidden="1"/>
          <p:cNvGrpSpPr/>
          <p:nvPr/>
        </p:nvGrpSpPr>
        <p:grpSpPr>
          <a:xfrm>
            <a:off x="3657600" y="2968784"/>
            <a:ext cx="1828800" cy="1371600"/>
            <a:chOff x="2422269" y="3580224"/>
            <a:chExt cx="2438400" cy="1828800"/>
          </a:xfrm>
        </p:grpSpPr>
        <p:sp>
          <p:nvSpPr>
            <p:cNvPr id="50" name="Rectangle 49"/>
            <p:cNvSpPr/>
            <p:nvPr/>
          </p:nvSpPr>
          <p:spPr bwMode="auto">
            <a:xfrm>
              <a:off x="2422269" y="3580224"/>
              <a:ext cx="2438400" cy="1828800"/>
            </a:xfrm>
            <a:prstGeom prst="rect">
              <a:avLst/>
            </a:prstGeom>
            <a:solidFill>
              <a:schemeClr val="bg1">
                <a:lumMod val="95000"/>
              </a:schemeClr>
            </a:solidFill>
            <a:ln w="28575"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1" name="Rectangle 50"/>
            <p:cNvSpPr/>
            <p:nvPr/>
          </p:nvSpPr>
          <p:spPr>
            <a:xfrm>
              <a:off x="2889658" y="3594064"/>
              <a:ext cx="1333699" cy="338555"/>
            </a:xfrm>
            <a:prstGeom prst="rect">
              <a:avLst/>
            </a:prstGeom>
          </p:spPr>
          <p:txBody>
            <a:bodyPr wrap="none" lIns="0" rIns="0" anchor="ctr" anchorCtr="0">
              <a:spAutoFit/>
            </a:bodyPr>
            <a:lstStyle/>
            <a:p>
              <a:pPr eaLnBrk="0" hangingPunct="0"/>
              <a:r>
                <a:rPr lang="en-US" sz="1050" dirty="0">
                  <a:solidFill>
                    <a:srgbClr val="C00000"/>
                  </a:solidFill>
                  <a:latin typeface="Proxima Nova Regular" charset="0"/>
                  <a:ea typeface="Proxima Nova Regular" charset="0"/>
                  <a:cs typeface="Proxima Nova Regular" charset="0"/>
                </a:rPr>
                <a:t>B</a:t>
              </a:r>
              <a:r>
                <a:rPr lang="en-US" sz="1050" dirty="0">
                  <a:latin typeface="Proxima Nova Regular" charset="0"/>
                  <a:ea typeface="Proxima Nova Regular" charset="0"/>
                  <a:cs typeface="Proxima Nova Regular" charset="0"/>
                </a:rPr>
                <a:t> Memory Pages</a:t>
              </a:r>
            </a:p>
          </p:txBody>
        </p:sp>
      </p:grpSp>
      <p:grpSp>
        <p:nvGrpSpPr>
          <p:cNvPr id="52" name="Group 51" hidden="1"/>
          <p:cNvGrpSpPr/>
          <p:nvPr/>
        </p:nvGrpSpPr>
        <p:grpSpPr>
          <a:xfrm>
            <a:off x="1756292" y="3060224"/>
            <a:ext cx="1234440" cy="1526208"/>
            <a:chOff x="915353" y="4080299"/>
            <a:chExt cx="1645920" cy="2034945"/>
          </a:xfrm>
        </p:grpSpPr>
        <p:sp>
          <p:nvSpPr>
            <p:cNvPr id="53" name="Flowchart: Magnetic Disk 52"/>
            <p:cNvSpPr>
              <a:spLocks noChangeAspect="1"/>
            </p:cNvSpPr>
            <p:nvPr/>
          </p:nvSpPr>
          <p:spPr bwMode="auto">
            <a:xfrm>
              <a:off x="915353" y="4080299"/>
              <a:ext cx="1645920" cy="1584959"/>
            </a:xfrm>
            <a:prstGeom prst="flowChartMagneticDisk">
              <a:avLst/>
            </a:prstGeom>
            <a:solidFill>
              <a:schemeClr val="bg1"/>
            </a:solidFill>
            <a:ln w="28575" cap="flat" cmpd="sng" algn="ctr">
              <a:solidFill>
                <a:schemeClr val="tx1"/>
              </a:solid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4" name="Rectangle 53"/>
            <p:cNvSpPr/>
            <p:nvPr/>
          </p:nvSpPr>
          <p:spPr>
            <a:xfrm>
              <a:off x="1459392" y="5715135"/>
              <a:ext cx="448841" cy="400109"/>
            </a:xfrm>
            <a:prstGeom prst="rect">
              <a:avLst/>
            </a:prstGeom>
          </p:spPr>
          <p:txBody>
            <a:bodyPr wrap="none" lIns="0" rIns="0" anchor="ctr" anchorCtr="0">
              <a:spAutoFit/>
            </a:bodyPr>
            <a:lstStyle/>
            <a:p>
              <a:pPr eaLnBrk="0" hangingPunct="0"/>
              <a:r>
                <a:rPr lang="en-US" sz="1350" dirty="0">
                  <a:latin typeface="Proxima Nova Regular" charset="0"/>
                  <a:ea typeface="Proxima Nova Regular" charset="0"/>
                  <a:cs typeface="Proxima Nova Regular" charset="0"/>
                </a:rPr>
                <a:t>Disk</a:t>
              </a:r>
            </a:p>
          </p:txBody>
        </p:sp>
      </p:grpSp>
      <p:grpSp>
        <p:nvGrpSpPr>
          <p:cNvPr id="58" name="Group 57" hidden="1"/>
          <p:cNvGrpSpPr/>
          <p:nvPr/>
        </p:nvGrpSpPr>
        <p:grpSpPr>
          <a:xfrm>
            <a:off x="2099192" y="3313415"/>
            <a:ext cx="548640" cy="824682"/>
            <a:chOff x="1372553" y="4569704"/>
            <a:chExt cx="731520" cy="1099576"/>
          </a:xfrm>
        </p:grpSpPr>
        <p:sp>
          <p:nvSpPr>
            <p:cNvPr id="59" name="Rectangle 58"/>
            <p:cNvSpPr/>
            <p:nvPr/>
          </p:nvSpPr>
          <p:spPr bwMode="auto">
            <a:xfrm>
              <a:off x="1372553" y="481527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0" name="Rectangle 59"/>
            <p:cNvSpPr/>
            <p:nvPr/>
          </p:nvSpPr>
          <p:spPr bwMode="auto">
            <a:xfrm>
              <a:off x="1372553" y="506084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1" name="Rectangle 60"/>
            <p:cNvSpPr/>
            <p:nvPr/>
          </p:nvSpPr>
          <p:spPr bwMode="auto">
            <a:xfrm>
              <a:off x="1372553" y="5486400"/>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2" name="Rectangle 61"/>
            <p:cNvSpPr/>
            <p:nvPr/>
          </p:nvSpPr>
          <p:spPr>
            <a:xfrm>
              <a:off x="1691024" y="5106328"/>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63" name="Rectangle 62"/>
            <p:cNvSpPr/>
            <p:nvPr/>
          </p:nvSpPr>
          <p:spPr bwMode="auto">
            <a:xfrm>
              <a:off x="1372553" y="456970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grpSp>
      <p:grpSp>
        <p:nvGrpSpPr>
          <p:cNvPr id="2" name="Group 1" hidden="1"/>
          <p:cNvGrpSpPr/>
          <p:nvPr/>
        </p:nvGrpSpPr>
        <p:grpSpPr>
          <a:xfrm>
            <a:off x="6153269" y="3060224"/>
            <a:ext cx="1234440" cy="1526208"/>
            <a:chOff x="6680359" y="4080299"/>
            <a:chExt cx="1645920" cy="2034945"/>
          </a:xfrm>
        </p:grpSpPr>
        <p:grpSp>
          <p:nvGrpSpPr>
            <p:cNvPr id="55" name="Group 54"/>
            <p:cNvGrpSpPr/>
            <p:nvPr/>
          </p:nvGrpSpPr>
          <p:grpSpPr>
            <a:xfrm>
              <a:off x="6680359" y="4080299"/>
              <a:ext cx="1645920" cy="2034945"/>
              <a:chOff x="6777990" y="4080299"/>
              <a:chExt cx="1645920" cy="2034945"/>
            </a:xfrm>
          </p:grpSpPr>
          <p:sp>
            <p:nvSpPr>
              <p:cNvPr id="56" name="Flowchart: Magnetic Disk 55"/>
              <p:cNvSpPr>
                <a:spLocks noChangeAspect="1"/>
              </p:cNvSpPr>
              <p:nvPr/>
            </p:nvSpPr>
            <p:spPr bwMode="auto">
              <a:xfrm>
                <a:off x="6777990" y="4080299"/>
                <a:ext cx="1645920" cy="1584959"/>
              </a:xfrm>
              <a:prstGeom prst="flowChartMagneticDisk">
                <a:avLst/>
              </a:prstGeom>
              <a:solidFill>
                <a:schemeClr val="bg1"/>
              </a:solidFill>
              <a:ln w="28575" cap="flat" cmpd="sng" algn="ctr">
                <a:solidFill>
                  <a:schemeClr val="tx1"/>
                </a:solidFill>
                <a:prstDash val="solid"/>
                <a:round/>
                <a:headEnd type="none" w="med" len="med"/>
                <a:tailEnd type="non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2100" u="sng">
                  <a:latin typeface="Proxima Nova Regular" charset="0"/>
                </a:endParaRPr>
              </a:p>
            </p:txBody>
          </p:sp>
          <p:sp>
            <p:nvSpPr>
              <p:cNvPr id="57" name="Rectangle 56"/>
              <p:cNvSpPr/>
              <p:nvPr/>
            </p:nvSpPr>
            <p:spPr>
              <a:xfrm>
                <a:off x="7322029" y="5715135"/>
                <a:ext cx="448841" cy="400109"/>
              </a:xfrm>
              <a:prstGeom prst="rect">
                <a:avLst/>
              </a:prstGeom>
            </p:spPr>
            <p:txBody>
              <a:bodyPr wrap="none" lIns="0" rIns="0" anchor="ctr" anchorCtr="0">
                <a:spAutoFit/>
              </a:bodyPr>
              <a:lstStyle/>
              <a:p>
                <a:pPr eaLnBrk="0" hangingPunct="0"/>
                <a:r>
                  <a:rPr lang="en-US" sz="1350" dirty="0">
                    <a:latin typeface="Proxima Nova Regular" charset="0"/>
                    <a:ea typeface="Proxima Nova Regular" charset="0"/>
                    <a:cs typeface="Proxima Nova Regular" charset="0"/>
                  </a:rPr>
                  <a:t>Disk</a:t>
                </a:r>
              </a:p>
            </p:txBody>
          </p:sp>
        </p:grpSp>
        <p:grpSp>
          <p:nvGrpSpPr>
            <p:cNvPr id="64" name="Group 63"/>
            <p:cNvGrpSpPr/>
            <p:nvPr/>
          </p:nvGrpSpPr>
          <p:grpSpPr>
            <a:xfrm>
              <a:off x="7137559" y="4423062"/>
              <a:ext cx="731520" cy="1099576"/>
              <a:chOff x="1372553" y="4569704"/>
              <a:chExt cx="731520" cy="1099576"/>
            </a:xfrm>
          </p:grpSpPr>
          <p:sp>
            <p:nvSpPr>
              <p:cNvPr id="65" name="Rectangle 64"/>
              <p:cNvSpPr/>
              <p:nvPr/>
            </p:nvSpPr>
            <p:spPr bwMode="auto">
              <a:xfrm>
                <a:off x="1372553" y="481527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6" name="Rectangle 65"/>
              <p:cNvSpPr/>
              <p:nvPr/>
            </p:nvSpPr>
            <p:spPr bwMode="auto">
              <a:xfrm>
                <a:off x="1372553" y="506084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7" name="Rectangle 66"/>
              <p:cNvSpPr/>
              <p:nvPr/>
            </p:nvSpPr>
            <p:spPr bwMode="auto">
              <a:xfrm>
                <a:off x="1372553" y="5486400"/>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sp>
            <p:nvSpPr>
              <p:cNvPr id="68" name="Rectangle 67"/>
              <p:cNvSpPr/>
              <p:nvPr/>
            </p:nvSpPr>
            <p:spPr>
              <a:xfrm>
                <a:off x="1691024" y="5106328"/>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69" name="Rectangle 68"/>
              <p:cNvSpPr/>
              <p:nvPr/>
            </p:nvSpPr>
            <p:spPr bwMode="auto">
              <a:xfrm>
                <a:off x="1372553" y="4569704"/>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endParaRPr lang="en-US" sz="900" dirty="0">
                  <a:latin typeface="Proxima Nova Regular" charset="0"/>
                  <a:ea typeface="Proxima Nova Regular" charset="0"/>
                  <a:cs typeface="Proxima Nova Regular" charset="0"/>
                </a:endParaRPr>
              </a:p>
            </p:txBody>
          </p:sp>
        </p:grpSp>
      </p:grpSp>
      <p:grpSp>
        <p:nvGrpSpPr>
          <p:cNvPr id="70" name="Group 69" hidden="1"/>
          <p:cNvGrpSpPr/>
          <p:nvPr/>
        </p:nvGrpSpPr>
        <p:grpSpPr>
          <a:xfrm>
            <a:off x="3823723" y="3313415"/>
            <a:ext cx="548640" cy="824682"/>
            <a:chOff x="3671928" y="4417886"/>
            <a:chExt cx="731520" cy="1099576"/>
          </a:xfrm>
        </p:grpSpPr>
        <p:sp>
          <p:nvSpPr>
            <p:cNvPr id="71" name="Rectangle 70"/>
            <p:cNvSpPr/>
            <p:nvPr/>
          </p:nvSpPr>
          <p:spPr bwMode="auto">
            <a:xfrm>
              <a:off x="3671928" y="466345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2</a:t>
              </a:r>
            </a:p>
          </p:txBody>
        </p:sp>
        <p:sp>
          <p:nvSpPr>
            <p:cNvPr id="72" name="Rectangle 71"/>
            <p:cNvSpPr/>
            <p:nvPr/>
          </p:nvSpPr>
          <p:spPr bwMode="auto">
            <a:xfrm>
              <a:off x="3671928" y="490902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3</a:t>
              </a:r>
            </a:p>
          </p:txBody>
        </p:sp>
        <p:sp>
          <p:nvSpPr>
            <p:cNvPr id="73" name="Rectangle 72"/>
            <p:cNvSpPr/>
            <p:nvPr/>
          </p:nvSpPr>
          <p:spPr bwMode="auto">
            <a:xfrm>
              <a:off x="3671928" y="5334582"/>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Page B-1</a:t>
              </a:r>
            </a:p>
          </p:txBody>
        </p:sp>
        <p:sp>
          <p:nvSpPr>
            <p:cNvPr id="74" name="Rectangle 73"/>
            <p:cNvSpPr/>
            <p:nvPr/>
          </p:nvSpPr>
          <p:spPr>
            <a:xfrm>
              <a:off x="3990399" y="4954510"/>
              <a:ext cx="153888" cy="492443"/>
            </a:xfrm>
            <a:prstGeom prst="rect">
              <a:avLst/>
            </a:prstGeom>
          </p:spPr>
          <p:txBody>
            <a:bodyPr wrap="none" lIns="0" rIns="0" anchor="ctr" anchorCtr="0">
              <a:spAutoFit/>
            </a:bodyPr>
            <a:lstStyle/>
            <a:p>
              <a:r>
                <a:rPr lang="en-US" dirty="0">
                  <a:latin typeface="Proxima Nova Regular" charset="0"/>
                  <a:ea typeface="Proxima Nova Regular" charset="0"/>
                  <a:cs typeface="Proxima Nova Regular" charset="0"/>
                </a:rPr>
                <a:t>⋮</a:t>
              </a:r>
            </a:p>
          </p:txBody>
        </p:sp>
        <p:sp>
          <p:nvSpPr>
            <p:cNvPr id="75" name="Rectangle 74"/>
            <p:cNvSpPr/>
            <p:nvPr/>
          </p:nvSpPr>
          <p:spPr bwMode="auto">
            <a:xfrm>
              <a:off x="3671928" y="4417886"/>
              <a:ext cx="731520" cy="18288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pPr algn="ctr" defTabSz="685800" eaLnBrk="0" fontAlgn="base" hangingPunct="0">
                <a:spcBef>
                  <a:spcPct val="0"/>
                </a:spcBef>
                <a:spcAft>
                  <a:spcPct val="0"/>
                </a:spcAft>
              </a:pPr>
              <a:r>
                <a:rPr lang="en-US" sz="788" dirty="0">
                  <a:latin typeface="Proxima Nova Regular" charset="0"/>
                  <a:ea typeface="Proxima Nova Regular" charset="0"/>
                  <a:cs typeface="Proxima Nova Regular" charset="0"/>
                </a:rPr>
                <a:t>Page 1</a:t>
              </a:r>
            </a:p>
          </p:txBody>
        </p:sp>
      </p:grpSp>
      <p:sp>
        <p:nvSpPr>
          <p:cNvPr id="76" name="Rectangle 75" hidden="1"/>
          <p:cNvSpPr/>
          <p:nvPr/>
        </p:nvSpPr>
        <p:spPr bwMode="auto">
          <a:xfrm>
            <a:off x="4837853" y="3657176"/>
            <a:ext cx="548640" cy="137160"/>
          </a:xfrm>
          <a:prstGeom prst="rect">
            <a:avLst/>
          </a:prstGeom>
          <a:solidFill>
            <a:schemeClr val="accent4">
              <a:lumMod val="10000"/>
              <a:lumOff val="90000"/>
            </a:schemeClr>
          </a:solidFill>
          <a:ln w="19050" cap="flat" cmpd="sng" algn="ctr">
            <a:solidFill>
              <a:schemeClr val="tx1"/>
            </a:solidFill>
            <a:prstDash val="solid"/>
            <a:round/>
            <a:headEnd type="none" w="sm" len="sm"/>
            <a:tailEnd type="triangle" w="med" len="med"/>
          </a:ln>
          <a:effectLst/>
        </p:spPr>
        <p:txBody>
          <a:bodyPr vert="horz" wrap="none" lIns="68580" tIns="34290" rIns="68580" bIns="34290" numCol="1" rtlCol="0" anchor="ctr" anchorCtr="0" compatLnSpc="1">
            <a:prstTxWarp prst="textNoShape">
              <a:avLst/>
            </a:prstTxWarp>
          </a:bodyPr>
          <a:lstStyle/>
          <a:p>
            <a:r>
              <a:rPr lang="en-US" sz="788" dirty="0">
                <a:latin typeface="Proxima Nova Regular" charset="0"/>
                <a:ea typeface="Proxima Nova Regular" charset="0"/>
                <a:cs typeface="Proxima Nova Regular" charset="0"/>
              </a:rPr>
              <a:t>Output</a:t>
            </a:r>
          </a:p>
        </p:txBody>
      </p:sp>
      <p:grpSp>
        <p:nvGrpSpPr>
          <p:cNvPr id="77" name="Group 76" hidden="1"/>
          <p:cNvGrpSpPr/>
          <p:nvPr/>
        </p:nvGrpSpPr>
        <p:grpSpPr>
          <a:xfrm>
            <a:off x="2647832" y="3381995"/>
            <a:ext cx="1175891" cy="687522"/>
            <a:chOff x="2104073" y="4509326"/>
            <a:chExt cx="1567855" cy="916696"/>
          </a:xfrm>
        </p:grpSpPr>
        <p:cxnSp>
          <p:nvCxnSpPr>
            <p:cNvPr id="78" name="Straight Arrow Connector 2"/>
            <p:cNvCxnSpPr>
              <a:cxnSpLocks noChangeShapeType="1"/>
              <a:stCxn id="63" idx="3"/>
              <a:endCxn id="75" idx="1"/>
            </p:cNvCxnSpPr>
            <p:nvPr/>
          </p:nvCxnSpPr>
          <p:spPr bwMode="auto">
            <a:xfrm>
              <a:off x="2104073" y="450932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79" name="Straight Arrow Connector 2"/>
            <p:cNvCxnSpPr>
              <a:cxnSpLocks noChangeShapeType="1"/>
              <a:stCxn id="59" idx="3"/>
              <a:endCxn id="71" idx="1"/>
            </p:cNvCxnSpPr>
            <p:nvPr/>
          </p:nvCxnSpPr>
          <p:spPr bwMode="auto">
            <a:xfrm>
              <a:off x="2104073" y="475489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0" name="Straight Arrow Connector 2"/>
            <p:cNvCxnSpPr>
              <a:cxnSpLocks noChangeShapeType="1"/>
              <a:stCxn id="60" idx="3"/>
              <a:endCxn id="72" idx="1"/>
            </p:cNvCxnSpPr>
            <p:nvPr/>
          </p:nvCxnSpPr>
          <p:spPr bwMode="auto">
            <a:xfrm>
              <a:off x="2104073" y="5000466"/>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1" name="Straight Arrow Connector 2"/>
            <p:cNvCxnSpPr>
              <a:cxnSpLocks noChangeShapeType="1"/>
              <a:stCxn id="61" idx="3"/>
              <a:endCxn id="73" idx="1"/>
            </p:cNvCxnSpPr>
            <p:nvPr/>
          </p:nvCxnSpPr>
          <p:spPr bwMode="auto">
            <a:xfrm>
              <a:off x="2104073" y="5426022"/>
              <a:ext cx="1567855" cy="0"/>
            </a:xfrm>
            <a:prstGeom prst="straightConnector1">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grpSp>
      <p:cxnSp>
        <p:nvCxnSpPr>
          <p:cNvPr id="82" name="Straight Arrow Connector 2" hidden="1"/>
          <p:cNvCxnSpPr>
            <a:cxnSpLocks noChangeShapeType="1"/>
            <a:stCxn id="75" idx="3"/>
            <a:endCxn id="76" idx="1"/>
          </p:cNvCxnSpPr>
          <p:nvPr/>
        </p:nvCxnSpPr>
        <p:spPr bwMode="auto">
          <a:xfrm>
            <a:off x="4372363" y="3381995"/>
            <a:ext cx="465490" cy="34376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3" name="Straight Arrow Connector 2" hidden="1"/>
          <p:cNvCxnSpPr>
            <a:cxnSpLocks noChangeShapeType="1"/>
            <a:stCxn id="71" idx="3"/>
            <a:endCxn id="76" idx="1"/>
          </p:cNvCxnSpPr>
          <p:nvPr/>
        </p:nvCxnSpPr>
        <p:spPr bwMode="auto">
          <a:xfrm>
            <a:off x="4372363" y="3566172"/>
            <a:ext cx="465490" cy="159584"/>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4" name="Straight Arrow Connector 2" hidden="1"/>
          <p:cNvCxnSpPr>
            <a:cxnSpLocks noChangeShapeType="1"/>
            <a:stCxn id="72" idx="3"/>
            <a:endCxn id="76" idx="1"/>
          </p:cNvCxnSpPr>
          <p:nvPr/>
        </p:nvCxnSpPr>
        <p:spPr bwMode="auto">
          <a:xfrm flipV="1">
            <a:off x="4372363" y="3725756"/>
            <a:ext cx="465490" cy="24594"/>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5" name="Straight Arrow Connector 2" hidden="1"/>
          <p:cNvCxnSpPr>
            <a:cxnSpLocks noChangeShapeType="1"/>
            <a:stCxn id="73" idx="3"/>
            <a:endCxn id="76" idx="1"/>
          </p:cNvCxnSpPr>
          <p:nvPr/>
        </p:nvCxnSpPr>
        <p:spPr bwMode="auto">
          <a:xfrm flipV="1">
            <a:off x="4372363" y="3725756"/>
            <a:ext cx="465490" cy="34376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cxnSp>
        <p:nvCxnSpPr>
          <p:cNvPr id="86" name="Straight Arrow Connector 2" hidden="1"/>
          <p:cNvCxnSpPr>
            <a:cxnSpLocks noChangeShapeType="1"/>
            <a:stCxn id="76" idx="3"/>
            <a:endCxn id="56" idx="2"/>
          </p:cNvCxnSpPr>
          <p:nvPr/>
        </p:nvCxnSpPr>
        <p:spPr bwMode="auto">
          <a:xfrm flipV="1">
            <a:off x="5386493" y="3654585"/>
            <a:ext cx="766777" cy="71171"/>
          </a:xfrm>
          <a:prstGeom prst="curvedConnector3">
            <a:avLst>
              <a:gd name="adj1" fmla="val 50000"/>
            </a:avLst>
          </a:prstGeom>
          <a:noFill/>
          <a:ln w="41275" algn="ctr">
            <a:solidFill>
              <a:srgbClr val="C00000"/>
            </a:solidFill>
            <a:round/>
            <a:headEnd type="none" w="sm" len="sm"/>
            <a:tailEnd type="triangle" w="med" len="sm"/>
          </a:ln>
          <a:extLst>
            <a:ext uri="{909E8E84-426E-40DD-AFC4-6F175D3DCCD1}">
              <a14:hiddenFill xmlns:a14="http://schemas.microsoft.com/office/drawing/2010/main">
                <a:noFill/>
              </a14:hiddenFill>
            </a:ext>
          </a:extLst>
        </p:spPr>
      </p:cxnSp>
      <p:sp>
        <p:nvSpPr>
          <p:cNvPr id="4" name="Slide Number Placeholder 3" descr=" 5">
            <a:extLst>
              <a:ext uri="{FF2B5EF4-FFF2-40B4-BE49-F238E27FC236}">
                <a16:creationId xmlns:a16="http://schemas.microsoft.com/office/drawing/2014/main" id="{1CB9BAA1-1CA3-3405-21BE-6ECD2553579C}"/>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81936451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left)">
                                      <p:cBhvr>
                                        <p:cTn id="7" dur="250"/>
                                        <p:tgtEl>
                                          <p:spTgt spid="77"/>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fade">
                                      <p:cBhvr>
                                        <p:cTn id="11" dur="250"/>
                                        <p:tgtEl>
                                          <p:spTgt spid="7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82"/>
                                        </p:tgtEl>
                                        <p:attrNameLst>
                                          <p:attrName>style.visibility</p:attrName>
                                        </p:attrNameLst>
                                      </p:cBhvr>
                                      <p:to>
                                        <p:strVal val="visible"/>
                                      </p:to>
                                    </p:set>
                                    <p:animEffect transition="in" filter="wipe(left)">
                                      <p:cBhvr>
                                        <p:cTn id="16" dur="250"/>
                                        <p:tgtEl>
                                          <p:spTgt spid="82"/>
                                        </p:tgtEl>
                                      </p:cBhvr>
                                    </p:animEffect>
                                  </p:childTnLst>
                                </p:cTn>
                              </p:par>
                              <p:par>
                                <p:cTn id="17" presetID="22" presetClass="entr" presetSubtype="8" fill="hold" nodeType="withEffect">
                                  <p:stCondLst>
                                    <p:cond delay="0"/>
                                  </p:stCondLst>
                                  <p:childTnLst>
                                    <p:set>
                                      <p:cBhvr>
                                        <p:cTn id="18" dur="1" fill="hold">
                                          <p:stCondLst>
                                            <p:cond delay="0"/>
                                          </p:stCondLst>
                                        </p:cTn>
                                        <p:tgtEl>
                                          <p:spTgt spid="83"/>
                                        </p:tgtEl>
                                        <p:attrNameLst>
                                          <p:attrName>style.visibility</p:attrName>
                                        </p:attrNameLst>
                                      </p:cBhvr>
                                      <p:to>
                                        <p:strVal val="visible"/>
                                      </p:to>
                                    </p:set>
                                    <p:animEffect transition="in" filter="wipe(left)">
                                      <p:cBhvr>
                                        <p:cTn id="19" dur="250"/>
                                        <p:tgtEl>
                                          <p:spTgt spid="83"/>
                                        </p:tgtEl>
                                      </p:cBhvr>
                                    </p:animEffect>
                                  </p:childTnLst>
                                </p:cTn>
                              </p:par>
                              <p:par>
                                <p:cTn id="20" presetID="22" presetClass="entr" presetSubtype="8" fill="hold"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wipe(left)">
                                      <p:cBhvr>
                                        <p:cTn id="22" dur="250"/>
                                        <p:tgtEl>
                                          <p:spTgt spid="84"/>
                                        </p:tgtEl>
                                      </p:cBhvr>
                                    </p:animEffect>
                                  </p:childTnLst>
                                </p:cTn>
                              </p:par>
                              <p:par>
                                <p:cTn id="23" presetID="22" presetClass="entr" presetSubtype="8" fill="hold"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wipe(left)">
                                      <p:cBhvr>
                                        <p:cTn id="25" dur="250"/>
                                        <p:tgtEl>
                                          <p:spTgt spid="85"/>
                                        </p:tgtEl>
                                      </p:cBhvr>
                                    </p:animEffect>
                                  </p:childTnLst>
                                </p:cTn>
                              </p:par>
                            </p:childTnLst>
                          </p:cTn>
                        </p:par>
                        <p:par>
                          <p:cTn id="26" fill="hold">
                            <p:stCondLst>
                              <p:cond delay="250"/>
                            </p:stCondLst>
                            <p:childTnLst>
                              <p:par>
                                <p:cTn id="27" presetID="10" presetClass="entr" presetSubtype="0" fill="hold" grpId="0" nodeType="afterEffect">
                                  <p:stCondLst>
                                    <p:cond delay="0"/>
                                  </p:stCondLst>
                                  <p:childTnLst>
                                    <p:set>
                                      <p:cBhvr>
                                        <p:cTn id="28" dur="1" fill="hold">
                                          <p:stCondLst>
                                            <p:cond delay="0"/>
                                          </p:stCondLst>
                                        </p:cTn>
                                        <p:tgtEl>
                                          <p:spTgt spid="76"/>
                                        </p:tgtEl>
                                        <p:attrNameLst>
                                          <p:attrName>style.visibility</p:attrName>
                                        </p:attrNameLst>
                                      </p:cBhvr>
                                      <p:to>
                                        <p:strVal val="visible"/>
                                      </p:to>
                                    </p:set>
                                    <p:animEffect transition="in" filter="fade">
                                      <p:cBhvr>
                                        <p:cTn id="29" dur="250"/>
                                        <p:tgtEl>
                                          <p:spTgt spid="76"/>
                                        </p:tgtEl>
                                      </p:cBhvr>
                                    </p:animEffect>
                                  </p:childTnLst>
                                </p:cTn>
                              </p:par>
                            </p:childTnLst>
                          </p:cTn>
                        </p:par>
                        <p:par>
                          <p:cTn id="30" fill="hold">
                            <p:stCondLst>
                              <p:cond delay="500"/>
                            </p:stCondLst>
                            <p:childTnLst>
                              <p:par>
                                <p:cTn id="31" presetID="22" presetClass="entr" presetSubtype="8" fill="hold" nodeType="afterEffect">
                                  <p:stCondLst>
                                    <p:cond delay="0"/>
                                  </p:stCondLst>
                                  <p:childTnLst>
                                    <p:set>
                                      <p:cBhvr>
                                        <p:cTn id="32" dur="1" fill="hold">
                                          <p:stCondLst>
                                            <p:cond delay="0"/>
                                          </p:stCondLst>
                                        </p:cTn>
                                        <p:tgtEl>
                                          <p:spTgt spid="86"/>
                                        </p:tgtEl>
                                        <p:attrNameLst>
                                          <p:attrName>style.visibility</p:attrName>
                                        </p:attrNameLst>
                                      </p:cBhvr>
                                      <p:to>
                                        <p:strVal val="visible"/>
                                      </p:to>
                                    </p:set>
                                    <p:animEffect transition="in" filter="wipe(left)">
                                      <p:cBhvr>
                                        <p:cTn id="33" dur="250"/>
                                        <p:tgtEl>
                                          <p:spTgt spid="86"/>
                                        </p:tgtEl>
                                      </p:cBhvr>
                                    </p:animEffect>
                                  </p:childTnLst>
                                </p:cTn>
                              </p:par>
                            </p:childTnLst>
                          </p:cTn>
                        </p:par>
                        <p:par>
                          <p:cTn id="34" fill="hold">
                            <p:stCondLst>
                              <p:cond delay="750"/>
                            </p:stCondLst>
                            <p:childTnLst>
                              <p:par>
                                <p:cTn id="35" presetID="10" presetClass="entr" presetSubtype="0" fill="hold"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405AF-8F4D-A6CC-6FE2-20B7061B86A9}"/>
              </a:ext>
            </a:extLst>
          </p:cNvPr>
          <p:cNvSpPr>
            <a:spLocks noGrp="1"/>
          </p:cNvSpPr>
          <p:nvPr>
            <p:ph type="title"/>
          </p:nvPr>
        </p:nvSpPr>
        <p:spPr/>
        <p:txBody>
          <a:bodyPr/>
          <a:lstStyle/>
          <a:p>
            <a:r>
              <a:rPr lang="en-US" dirty="0"/>
              <a:t>Comparison Optimizations</a:t>
            </a:r>
          </a:p>
        </p:txBody>
      </p:sp>
      <p:sp>
        <p:nvSpPr>
          <p:cNvPr id="3" name="Content Placeholder 2">
            <a:extLst>
              <a:ext uri="{FF2B5EF4-FFF2-40B4-BE49-F238E27FC236}">
                <a16:creationId xmlns:a16="http://schemas.microsoft.com/office/drawing/2014/main" id="{91F9D389-6AF2-324A-7C44-115941B46EBA}"/>
              </a:ext>
            </a:extLst>
          </p:cNvPr>
          <p:cNvSpPr>
            <a:spLocks noGrp="1"/>
          </p:cNvSpPr>
          <p:nvPr>
            <p:ph idx="1"/>
          </p:nvPr>
        </p:nvSpPr>
        <p:spPr/>
        <p:txBody>
          <a:bodyPr/>
          <a:lstStyle/>
          <a:p>
            <a:r>
              <a:rPr lang="en-US" b="1" dirty="0"/>
              <a:t>Approach #1: Code Specialization</a:t>
            </a:r>
          </a:p>
          <a:p>
            <a:pPr lvl="1"/>
            <a:r>
              <a:rPr lang="en-US" dirty="0"/>
              <a:t>Instead of providing a comparison function as a pointer to sorting algorithm, create a hardcoded version of sort that is specific to a key type.</a:t>
            </a:r>
          </a:p>
          <a:p>
            <a:endParaRPr lang="en-US" dirty="0"/>
          </a:p>
          <a:p>
            <a:r>
              <a:rPr lang="en-US" b="1" dirty="0"/>
              <a:t>Approach #2: Suffix Truncation</a:t>
            </a:r>
          </a:p>
          <a:p>
            <a:pPr lvl="1"/>
            <a:r>
              <a:rPr lang="en-US" dirty="0"/>
              <a:t>First compare a binary prefix of long </a:t>
            </a:r>
            <a:r>
              <a:rPr lang="en-US" b="1" dirty="0">
                <a:solidFill>
                  <a:schemeClr val="accent1"/>
                </a:solidFill>
                <a:latin typeface="Inconsolata" panose="00000509000000000000" pitchFamily="49" charset="0"/>
              </a:rPr>
              <a:t>VARCHAR</a:t>
            </a:r>
            <a:r>
              <a:rPr lang="en-US" dirty="0"/>
              <a:t> keys instead of slower string comparison. Fallback to slower version if prefixes are equal.</a:t>
            </a:r>
          </a:p>
        </p:txBody>
      </p:sp>
      <p:sp>
        <p:nvSpPr>
          <p:cNvPr id="5" name="Slide Number Placeholder 3" descr=" 5">
            <a:extLst>
              <a:ext uri="{FF2B5EF4-FFF2-40B4-BE49-F238E27FC236}">
                <a16:creationId xmlns:a16="http://schemas.microsoft.com/office/drawing/2014/main" id="{B2309D8E-2922-BB2F-9985-CA33ED44CAB1}"/>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464173196"/>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28"/>
          <p:cNvSpPr>
            <a:spLocks noGrp="1" noChangeArrowheads="1"/>
          </p:cNvSpPr>
          <p:nvPr>
            <p:ph type="title"/>
          </p:nvPr>
        </p:nvSpPr>
        <p:spPr/>
        <p:txBody>
          <a:bodyPr/>
          <a:lstStyle/>
          <a:p>
            <a:r>
              <a:rPr lang="en-US" dirty="0"/>
              <a:t>Using </a:t>
            </a:r>
            <a:r>
              <a:rPr lang="en-US" dirty="0" err="1"/>
              <a:t>B+Trees</a:t>
            </a:r>
            <a:r>
              <a:rPr lang="en-US" dirty="0"/>
              <a:t> For Sorting</a:t>
            </a:r>
          </a:p>
        </p:txBody>
      </p:sp>
      <p:sp>
        <p:nvSpPr>
          <p:cNvPr id="52227" name="Rectangle 1029"/>
          <p:cNvSpPr>
            <a:spLocks noGrp="1" noChangeArrowheads="1"/>
          </p:cNvSpPr>
          <p:nvPr>
            <p:ph idx="1"/>
          </p:nvPr>
        </p:nvSpPr>
        <p:spPr/>
        <p:txBody>
          <a:bodyPr/>
          <a:lstStyle/>
          <a:p>
            <a:r>
              <a:rPr lang="en-US" dirty="0"/>
              <a:t>If the table that must be sorted already has a B+Tree index on the sort attribute(s), then we can use that to accelerate sorting.</a:t>
            </a:r>
          </a:p>
          <a:p>
            <a:pPr lvl="1"/>
            <a:r>
              <a:rPr lang="en-US" dirty="0"/>
              <a:t>Some DBMSs support prefix key scans for sorting.</a:t>
            </a:r>
          </a:p>
          <a:p>
            <a:endParaRPr lang="en-US" sz="1200" dirty="0"/>
          </a:p>
          <a:p>
            <a:r>
              <a:rPr lang="en-US" dirty="0"/>
              <a:t>Retrieve tuples in desired sort order by simply traversing the leaf pages of the tree.</a:t>
            </a:r>
          </a:p>
          <a:p>
            <a:r>
              <a:rPr lang="en-US" dirty="0"/>
              <a:t>Cases to consider:</a:t>
            </a:r>
          </a:p>
          <a:p>
            <a:pPr lvl="1"/>
            <a:r>
              <a:rPr lang="en-US" dirty="0"/>
              <a:t>Clustered B+Tree</a:t>
            </a:r>
          </a:p>
          <a:p>
            <a:pPr lvl="1"/>
            <a:r>
              <a:rPr lang="en-US" dirty="0" err="1"/>
              <a:t>Unclustered</a:t>
            </a:r>
            <a:r>
              <a:rPr lang="en-US" dirty="0"/>
              <a:t> </a:t>
            </a:r>
            <a:r>
              <a:rPr lang="en-US" dirty="0" err="1"/>
              <a:t>B+Tree</a:t>
            </a:r>
            <a:r>
              <a:rPr lang="en-US" dirty="0"/>
              <a:t>	</a:t>
            </a:r>
          </a:p>
        </p:txBody>
      </p:sp>
      <p:sp>
        <p:nvSpPr>
          <p:cNvPr id="3" name="Slide Number Placeholder 3" descr=" 5">
            <a:extLst>
              <a:ext uri="{FF2B5EF4-FFF2-40B4-BE49-F238E27FC236}">
                <a16:creationId xmlns:a16="http://schemas.microsoft.com/office/drawing/2014/main" id="{46EB55D2-B063-3F6E-0FE6-626CBDB13368}"/>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94417640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61B0064-E35C-40DA-BDE1-F87C0B0B2FEF}"/>
              </a:ext>
            </a:extLst>
          </p:cNvPr>
          <p:cNvSpPr>
            <a:spLocks noGrp="1"/>
          </p:cNvSpPr>
          <p:nvPr>
            <p:ph type="title"/>
          </p:nvPr>
        </p:nvSpPr>
        <p:spPr/>
        <p:txBody>
          <a:bodyPr/>
          <a:lstStyle/>
          <a:p>
            <a:r>
              <a:rPr lang="en-US" dirty="0"/>
              <a:t>Algorithms for a Disk-Oriented DBMS</a:t>
            </a:r>
          </a:p>
        </p:txBody>
      </p:sp>
      <p:sp>
        <p:nvSpPr>
          <p:cNvPr id="6" name="Content Placeholder 5">
            <a:extLst>
              <a:ext uri="{FF2B5EF4-FFF2-40B4-BE49-F238E27FC236}">
                <a16:creationId xmlns:a16="http://schemas.microsoft.com/office/drawing/2014/main" id="{27250EA1-4D13-42F4-A3EF-162031CB526B}"/>
              </a:ext>
            </a:extLst>
          </p:cNvPr>
          <p:cNvSpPr>
            <a:spLocks noGrp="1"/>
          </p:cNvSpPr>
          <p:nvPr>
            <p:ph idx="1"/>
          </p:nvPr>
        </p:nvSpPr>
        <p:spPr/>
        <p:txBody>
          <a:bodyPr/>
          <a:lstStyle/>
          <a:p>
            <a:r>
              <a:rPr lang="en-US" dirty="0"/>
              <a:t>Just like it cannot assume that a table fits entirely in memory, a disk-oriented DBMS cannot assume that query results fit in memory.</a:t>
            </a:r>
          </a:p>
          <a:p>
            <a:endParaRPr lang="en-US" sz="1200" dirty="0"/>
          </a:p>
          <a:p>
            <a:r>
              <a:rPr lang="en-US" dirty="0"/>
              <a:t>We will use the buffer pool to implement algorithms that need to spill to disk.</a:t>
            </a:r>
          </a:p>
          <a:p>
            <a:endParaRPr lang="en-US" sz="1200" dirty="0"/>
          </a:p>
          <a:p>
            <a:r>
              <a:rPr lang="en-US" dirty="0"/>
              <a:t>We are also going to prefer algorithms that maximize the amount of sequential I/O.</a:t>
            </a:r>
          </a:p>
        </p:txBody>
      </p:sp>
      <p:sp>
        <p:nvSpPr>
          <p:cNvPr id="2" name="Slide Number Placeholder 3" descr=" 5">
            <a:extLst>
              <a:ext uri="{FF2B5EF4-FFF2-40B4-BE49-F238E27FC236}">
                <a16:creationId xmlns:a16="http://schemas.microsoft.com/office/drawing/2014/main" id="{B8CE0327-A466-FD3A-3D5D-F1B9CAB7417E}"/>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708432111"/>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6AE19-A9C6-5C8A-B1F2-38EF1BE50184}"/>
              </a:ext>
            </a:extLst>
          </p:cNvPr>
          <p:cNvSpPr>
            <a:spLocks noGrp="1"/>
          </p:cNvSpPr>
          <p:nvPr>
            <p:ph type="title"/>
          </p:nvPr>
        </p:nvSpPr>
        <p:spPr/>
        <p:txBody>
          <a:bodyPr/>
          <a:lstStyle/>
          <a:p>
            <a:r>
              <a:rPr lang="en-US" dirty="0"/>
              <a:t>Using </a:t>
            </a:r>
            <a:r>
              <a:rPr lang="en-US" dirty="0" err="1"/>
              <a:t>B+Trees</a:t>
            </a:r>
            <a:r>
              <a:rPr lang="en-US" dirty="0"/>
              <a:t> For Sorting</a:t>
            </a:r>
          </a:p>
        </p:txBody>
      </p:sp>
      <p:sp>
        <p:nvSpPr>
          <p:cNvPr id="4" name="Slide Number Placeholder 3">
            <a:extLst>
              <a:ext uri="{FF2B5EF4-FFF2-40B4-BE49-F238E27FC236}">
                <a16:creationId xmlns:a16="http://schemas.microsoft.com/office/drawing/2014/main" id="{9E51BD7B-A53A-1CDA-9D52-5D0DF6CEAF3F}"/>
              </a:ext>
            </a:extLst>
          </p:cNvPr>
          <p:cNvSpPr>
            <a:spLocks noGrp="1"/>
          </p:cNvSpPr>
          <p:nvPr>
            <p:ph type="sldNum" sz="quarter" idx="4"/>
          </p:nvPr>
        </p:nvSpPr>
        <p:spPr/>
        <p:txBody>
          <a:bodyPr/>
          <a:lstStyle/>
          <a:p>
            <a:fld id="{97DD1AB5-42BA-4E8A-BFEE-435884E16AAB}" type="slidenum">
              <a:rPr lang="en-US" smtClean="0"/>
              <a:pPr/>
              <a:t>20</a:t>
            </a:fld>
            <a:endParaRPr lang="en-US" dirty="0"/>
          </a:p>
        </p:txBody>
      </p:sp>
      <p:sp>
        <p:nvSpPr>
          <p:cNvPr id="5" name="Content Placeholder 2">
            <a:extLst>
              <a:ext uri="{FF2B5EF4-FFF2-40B4-BE49-F238E27FC236}">
                <a16:creationId xmlns:a16="http://schemas.microsoft.com/office/drawing/2014/main" id="{1BC8BDD8-DA97-E66B-155D-7A5803A9C3F5}"/>
              </a:ext>
            </a:extLst>
          </p:cNvPr>
          <p:cNvSpPr>
            <a:spLocks noGrp="1"/>
          </p:cNvSpPr>
          <p:nvPr>
            <p:ph idx="1"/>
          </p:nvPr>
        </p:nvSpPr>
        <p:spPr>
          <a:xfrm>
            <a:off x="457200" y="971550"/>
            <a:ext cx="4754880" cy="3657600"/>
          </a:xfrm>
        </p:spPr>
        <p:txBody>
          <a:bodyPr/>
          <a:lstStyle/>
          <a:p>
            <a:r>
              <a:rPr lang="en-US" dirty="0">
                <a:ea typeface="Proxima Nova Regular" charset="0"/>
              </a:rPr>
              <a:t>Traverse to the left-most leaf page, and then retrieve tuples from all leaf pages.</a:t>
            </a:r>
          </a:p>
          <a:p>
            <a:endParaRPr lang="en-US" sz="1600" dirty="0">
              <a:ea typeface="Proxima Nova Regular" charset="0"/>
            </a:endParaRPr>
          </a:p>
          <a:p>
            <a:r>
              <a:rPr lang="en-US" dirty="0"/>
              <a:t>This is always better than external sorting because there is no computational cost, and all disk access is sequential.</a:t>
            </a:r>
          </a:p>
        </p:txBody>
      </p:sp>
      <p:sp>
        <p:nvSpPr>
          <p:cNvPr id="6" name="Rectangle 1376">
            <a:extLst>
              <a:ext uri="{FF2B5EF4-FFF2-40B4-BE49-F238E27FC236}">
                <a16:creationId xmlns:a16="http://schemas.microsoft.com/office/drawing/2014/main" id="{D26C2EB4-32F2-94BA-5D1C-A62CA0831BDB}"/>
              </a:ext>
            </a:extLst>
          </p:cNvPr>
          <p:cNvSpPr>
            <a:spLocks noChangeArrowheads="1"/>
          </p:cNvSpPr>
          <p:nvPr/>
        </p:nvSpPr>
        <p:spPr bwMode="auto">
          <a:xfrm>
            <a:off x="5410200" y="1200150"/>
            <a:ext cx="1449917" cy="375104"/>
          </a:xfrm>
          <a:prstGeom prst="rect">
            <a:avLst/>
          </a:prstGeom>
          <a:noFill/>
          <a:ln>
            <a:noFill/>
          </a:ln>
        </p:spPr>
        <p:txBody>
          <a:bodyPr wrap="none" lIns="67866" tIns="33338" rIns="67866" bIns="33338">
            <a:spAutoFit/>
          </a:bodyPr>
          <a:lstStyle/>
          <a:p>
            <a:pPr>
              <a:defRPr/>
            </a:pPr>
            <a:r>
              <a:rPr lang="en-US" sz="2000" b="1" i="1" dirty="0" err="1">
                <a:solidFill>
                  <a:srgbClr val="646464"/>
                </a:solidFill>
                <a:latin typeface="Crimson Text" panose="02000503000000000000" pitchFamily="2" charset="0"/>
              </a:rPr>
              <a:t>B+Tree</a:t>
            </a:r>
            <a:r>
              <a:rPr lang="en-US" sz="2000" b="1" i="1" dirty="0">
                <a:solidFill>
                  <a:srgbClr val="646464"/>
                </a:solidFill>
                <a:latin typeface="Crimson Text" panose="02000503000000000000" pitchFamily="2" charset="0"/>
              </a:rPr>
              <a:t> Index</a:t>
            </a:r>
          </a:p>
        </p:txBody>
      </p:sp>
      <p:grpSp>
        <p:nvGrpSpPr>
          <p:cNvPr id="7" name="Group 6">
            <a:extLst>
              <a:ext uri="{FF2B5EF4-FFF2-40B4-BE49-F238E27FC236}">
                <a16:creationId xmlns:a16="http://schemas.microsoft.com/office/drawing/2014/main" id="{1F9DEA44-E62D-45D5-3DA2-5D6DF6B0162E}"/>
              </a:ext>
            </a:extLst>
          </p:cNvPr>
          <p:cNvGrpSpPr/>
          <p:nvPr/>
        </p:nvGrpSpPr>
        <p:grpSpPr>
          <a:xfrm>
            <a:off x="6286389" y="1340644"/>
            <a:ext cx="1600422" cy="752568"/>
            <a:chOff x="1771539" y="1885950"/>
            <a:chExt cx="1600422" cy="752568"/>
          </a:xfrm>
        </p:grpSpPr>
        <p:sp>
          <p:nvSpPr>
            <p:cNvPr id="8" name="Isosceles Triangle 43">
              <a:extLst>
                <a:ext uri="{FF2B5EF4-FFF2-40B4-BE49-F238E27FC236}">
                  <a16:creationId xmlns:a16="http://schemas.microsoft.com/office/drawing/2014/main" id="{C0091373-7BE9-069C-6F7A-7B3DEAC7FA0F}"/>
                </a:ext>
              </a:extLst>
            </p:cNvPr>
            <p:cNvSpPr/>
            <p:nvPr/>
          </p:nvSpPr>
          <p:spPr bwMode="auto">
            <a:xfrm>
              <a:off x="1771650" y="1885950"/>
              <a:ext cx="1600200" cy="628650"/>
            </a:xfrm>
            <a:prstGeom prst="triangle">
              <a:avLst/>
            </a:prstGeom>
            <a:solidFill>
              <a:schemeClr val="bg1">
                <a:lumMod val="95000"/>
              </a:schemeClr>
            </a:solidFill>
            <a:ln w="28575" cap="flat" cmpd="sng" algn="ctr">
              <a:solidFill>
                <a:srgbClr val="646464"/>
              </a:solidFill>
              <a:prstDash val="solid"/>
              <a:round/>
              <a:headEnd type="none" w="sm" len="sm"/>
              <a:tailEnd type="triangle" w="med" len="med"/>
            </a:ln>
            <a:effectLst/>
          </p:spPr>
          <p:txBody>
            <a:bodyPr wrap="none" anchor="ctr"/>
            <a:lstStyle/>
            <a:p>
              <a:pPr>
                <a:defRPr/>
              </a:pPr>
              <a:endParaRPr lang="en-US" sz="1350">
                <a:latin typeface="Times New Roman" pitchFamily="-112" charset="0"/>
              </a:endParaRPr>
            </a:p>
          </p:txBody>
        </p:sp>
        <p:grpSp>
          <p:nvGrpSpPr>
            <p:cNvPr id="9" name="Group 4">
              <a:extLst>
                <a:ext uri="{FF2B5EF4-FFF2-40B4-BE49-F238E27FC236}">
                  <a16:creationId xmlns:a16="http://schemas.microsoft.com/office/drawing/2014/main" id="{4AC30584-CB97-958A-4B65-9A06228873F7}"/>
                </a:ext>
              </a:extLst>
            </p:cNvPr>
            <p:cNvGrpSpPr>
              <a:grpSpLocks/>
            </p:cNvGrpSpPr>
            <p:nvPr/>
          </p:nvGrpSpPr>
          <p:grpSpPr bwMode="auto">
            <a:xfrm>
              <a:off x="1771539" y="2524188"/>
              <a:ext cx="342947" cy="114330"/>
              <a:chOff x="609600" y="3827324"/>
              <a:chExt cx="457200" cy="152400"/>
            </a:xfrm>
          </p:grpSpPr>
          <p:sp>
            <p:nvSpPr>
              <p:cNvPr id="22" name="Rectangle 3">
                <a:extLst>
                  <a:ext uri="{FF2B5EF4-FFF2-40B4-BE49-F238E27FC236}">
                    <a16:creationId xmlns:a16="http://schemas.microsoft.com/office/drawing/2014/main" id="{D7417700-54C9-FC9E-CA73-36AD60E745A3}"/>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3" name="Rectangle 12">
                <a:extLst>
                  <a:ext uri="{FF2B5EF4-FFF2-40B4-BE49-F238E27FC236}">
                    <a16:creationId xmlns:a16="http://schemas.microsoft.com/office/drawing/2014/main" id="{649EF057-9739-EE14-DA11-EADAE11D4238}"/>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4" name="Rectangle 13">
                <a:extLst>
                  <a:ext uri="{FF2B5EF4-FFF2-40B4-BE49-F238E27FC236}">
                    <a16:creationId xmlns:a16="http://schemas.microsoft.com/office/drawing/2014/main" id="{C571CF04-9D64-6625-F0CC-A4C269B0634C}"/>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10" name="Group 15">
              <a:extLst>
                <a:ext uri="{FF2B5EF4-FFF2-40B4-BE49-F238E27FC236}">
                  <a16:creationId xmlns:a16="http://schemas.microsoft.com/office/drawing/2014/main" id="{D746C003-95B4-172F-D62E-4328431908AE}"/>
                </a:ext>
              </a:extLst>
            </p:cNvPr>
            <p:cNvGrpSpPr>
              <a:grpSpLocks/>
            </p:cNvGrpSpPr>
            <p:nvPr/>
          </p:nvGrpSpPr>
          <p:grpSpPr bwMode="auto">
            <a:xfrm>
              <a:off x="2190697" y="2524188"/>
              <a:ext cx="342947" cy="114330"/>
              <a:chOff x="609600" y="3827324"/>
              <a:chExt cx="457200" cy="152400"/>
            </a:xfrm>
          </p:grpSpPr>
          <p:sp>
            <p:nvSpPr>
              <p:cNvPr id="19" name="Rectangle 18">
                <a:extLst>
                  <a:ext uri="{FF2B5EF4-FFF2-40B4-BE49-F238E27FC236}">
                    <a16:creationId xmlns:a16="http://schemas.microsoft.com/office/drawing/2014/main" id="{C1DBE0BE-4F31-5D11-0F92-293202BD9AF2}"/>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0" name="Rectangle 19">
                <a:extLst>
                  <a:ext uri="{FF2B5EF4-FFF2-40B4-BE49-F238E27FC236}">
                    <a16:creationId xmlns:a16="http://schemas.microsoft.com/office/drawing/2014/main" id="{084F8BD2-786E-3A4E-7203-9480E70FD545}"/>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1" name="Rectangle 20">
                <a:extLst>
                  <a:ext uri="{FF2B5EF4-FFF2-40B4-BE49-F238E27FC236}">
                    <a16:creationId xmlns:a16="http://schemas.microsoft.com/office/drawing/2014/main" id="{4A7E674D-B7AD-6F1A-C42E-22D2BB5C4C1B}"/>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11" name="Group 19">
              <a:extLst>
                <a:ext uri="{FF2B5EF4-FFF2-40B4-BE49-F238E27FC236}">
                  <a16:creationId xmlns:a16="http://schemas.microsoft.com/office/drawing/2014/main" id="{542D1C92-ADED-E08D-C7D8-71EF0792466D}"/>
                </a:ext>
              </a:extLst>
            </p:cNvPr>
            <p:cNvGrpSpPr>
              <a:grpSpLocks/>
            </p:cNvGrpSpPr>
            <p:nvPr/>
          </p:nvGrpSpPr>
          <p:grpSpPr bwMode="auto">
            <a:xfrm>
              <a:off x="2609855" y="2524188"/>
              <a:ext cx="342947" cy="114330"/>
              <a:chOff x="609600" y="3827324"/>
              <a:chExt cx="457200" cy="152400"/>
            </a:xfrm>
          </p:grpSpPr>
          <p:sp>
            <p:nvSpPr>
              <p:cNvPr id="16" name="Rectangle 20">
                <a:extLst>
                  <a:ext uri="{FF2B5EF4-FFF2-40B4-BE49-F238E27FC236}">
                    <a16:creationId xmlns:a16="http://schemas.microsoft.com/office/drawing/2014/main" id="{40B29304-C773-D4D5-0682-98A4B553885D}"/>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7" name="Rectangle 21">
                <a:extLst>
                  <a:ext uri="{FF2B5EF4-FFF2-40B4-BE49-F238E27FC236}">
                    <a16:creationId xmlns:a16="http://schemas.microsoft.com/office/drawing/2014/main" id="{12520D2F-123B-00DD-6936-5C3B6ABA7606}"/>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8" name="Rectangle 22">
                <a:extLst>
                  <a:ext uri="{FF2B5EF4-FFF2-40B4-BE49-F238E27FC236}">
                    <a16:creationId xmlns:a16="http://schemas.microsoft.com/office/drawing/2014/main" id="{45C0B654-0934-64E0-67FC-4907D5C1EC21}"/>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12" name="Group 23">
              <a:extLst>
                <a:ext uri="{FF2B5EF4-FFF2-40B4-BE49-F238E27FC236}">
                  <a16:creationId xmlns:a16="http://schemas.microsoft.com/office/drawing/2014/main" id="{3C01591D-F53B-1C86-E8DD-E74D095FDF66}"/>
                </a:ext>
              </a:extLst>
            </p:cNvPr>
            <p:cNvGrpSpPr>
              <a:grpSpLocks/>
            </p:cNvGrpSpPr>
            <p:nvPr/>
          </p:nvGrpSpPr>
          <p:grpSpPr bwMode="auto">
            <a:xfrm>
              <a:off x="3029014" y="2524188"/>
              <a:ext cx="342947" cy="114330"/>
              <a:chOff x="609600" y="3827324"/>
              <a:chExt cx="457200" cy="152400"/>
            </a:xfrm>
          </p:grpSpPr>
          <p:sp>
            <p:nvSpPr>
              <p:cNvPr id="13" name="Rectangle 24">
                <a:extLst>
                  <a:ext uri="{FF2B5EF4-FFF2-40B4-BE49-F238E27FC236}">
                    <a16:creationId xmlns:a16="http://schemas.microsoft.com/office/drawing/2014/main" id="{BB2A2EB9-7422-F573-F855-6766FF17E976}"/>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4" name="Rectangle 25">
                <a:extLst>
                  <a:ext uri="{FF2B5EF4-FFF2-40B4-BE49-F238E27FC236}">
                    <a16:creationId xmlns:a16="http://schemas.microsoft.com/office/drawing/2014/main" id="{C67E1274-D460-F095-39BF-C589C92E7838}"/>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5" name="Rectangle 26">
                <a:extLst>
                  <a:ext uri="{FF2B5EF4-FFF2-40B4-BE49-F238E27FC236}">
                    <a16:creationId xmlns:a16="http://schemas.microsoft.com/office/drawing/2014/main" id="{FAD57FDC-A38D-55C3-E570-2A0D8358DE1A}"/>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cxnSp>
        <p:nvCxnSpPr>
          <p:cNvPr id="25" name="Straight Connector 24">
            <a:extLst>
              <a:ext uri="{FF2B5EF4-FFF2-40B4-BE49-F238E27FC236}">
                <a16:creationId xmlns:a16="http://schemas.microsoft.com/office/drawing/2014/main" id="{931BB03D-F313-A5C6-6DD7-408A006B6489}"/>
              </a:ext>
            </a:extLst>
          </p:cNvPr>
          <p:cNvCxnSpPr/>
          <p:nvPr/>
        </p:nvCxnSpPr>
        <p:spPr>
          <a:xfrm>
            <a:off x="5257800" y="2368408"/>
            <a:ext cx="3657600" cy="0"/>
          </a:xfrm>
          <a:prstGeom prst="line">
            <a:avLst/>
          </a:prstGeom>
          <a:ln w="34925">
            <a:solidFill>
              <a:srgbClr val="474866"/>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Arrow Connector 6">
            <a:extLst>
              <a:ext uri="{FF2B5EF4-FFF2-40B4-BE49-F238E27FC236}">
                <a16:creationId xmlns:a16="http://schemas.microsoft.com/office/drawing/2014/main" id="{269AF544-0091-47EC-3A9C-893F29A03AAF}"/>
              </a:ext>
            </a:extLst>
          </p:cNvPr>
          <p:cNvCxnSpPr>
            <a:cxnSpLocks/>
          </p:cNvCxnSpPr>
          <p:nvPr/>
        </p:nvCxnSpPr>
        <p:spPr bwMode="auto">
          <a:xfrm rot="5400000">
            <a:off x="5571863" y="1867497"/>
            <a:ext cx="550391" cy="1001822"/>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grpSp>
        <p:nvGrpSpPr>
          <p:cNvPr id="27" name="Group 26">
            <a:extLst>
              <a:ext uri="{FF2B5EF4-FFF2-40B4-BE49-F238E27FC236}">
                <a16:creationId xmlns:a16="http://schemas.microsoft.com/office/drawing/2014/main" id="{37A66702-04F5-9E08-4413-2FB3D0246565}"/>
              </a:ext>
            </a:extLst>
          </p:cNvPr>
          <p:cNvGrpSpPr/>
          <p:nvPr/>
        </p:nvGrpSpPr>
        <p:grpSpPr>
          <a:xfrm>
            <a:off x="5257916" y="2643603"/>
            <a:ext cx="3657368" cy="457200"/>
            <a:chOff x="5105516" y="2643603"/>
            <a:chExt cx="3657368" cy="457200"/>
          </a:xfrm>
        </p:grpSpPr>
        <p:grpSp>
          <p:nvGrpSpPr>
            <p:cNvPr id="28" name="Group 27">
              <a:extLst>
                <a:ext uri="{FF2B5EF4-FFF2-40B4-BE49-F238E27FC236}">
                  <a16:creationId xmlns:a16="http://schemas.microsoft.com/office/drawing/2014/main" id="{43B07EFF-61EB-BE7C-ACE3-EEE309F26266}"/>
                </a:ext>
              </a:extLst>
            </p:cNvPr>
            <p:cNvGrpSpPr/>
            <p:nvPr/>
          </p:nvGrpSpPr>
          <p:grpSpPr>
            <a:xfrm>
              <a:off x="5105516" y="2643603"/>
              <a:ext cx="838084" cy="457200"/>
              <a:chOff x="2585831" y="4219980"/>
              <a:chExt cx="457200" cy="457200"/>
            </a:xfrm>
          </p:grpSpPr>
          <p:grpSp>
            <p:nvGrpSpPr>
              <p:cNvPr id="53" name="Group 52">
                <a:extLst>
                  <a:ext uri="{FF2B5EF4-FFF2-40B4-BE49-F238E27FC236}">
                    <a16:creationId xmlns:a16="http://schemas.microsoft.com/office/drawing/2014/main" id="{3BAC2F8F-B85A-A393-94E5-0FD5F9EE034A}"/>
                  </a:ext>
                </a:extLst>
              </p:cNvPr>
              <p:cNvGrpSpPr/>
              <p:nvPr/>
            </p:nvGrpSpPr>
            <p:grpSpPr>
              <a:xfrm>
                <a:off x="2585831" y="4219980"/>
                <a:ext cx="457200" cy="91440"/>
                <a:chOff x="3352800" y="3851910"/>
                <a:chExt cx="457200" cy="91440"/>
              </a:xfrm>
            </p:grpSpPr>
            <p:sp>
              <p:nvSpPr>
                <p:cNvPr id="55" name="Rectangle 54">
                  <a:extLst>
                    <a:ext uri="{FF2B5EF4-FFF2-40B4-BE49-F238E27FC236}">
                      <a16:creationId xmlns:a16="http://schemas.microsoft.com/office/drawing/2014/main" id="{CD1CD596-12FA-D059-4C8D-30BACE4B0220}"/>
                    </a:ext>
                  </a:extLst>
                </p:cNvPr>
                <p:cNvSpPr/>
                <p:nvPr/>
              </p:nvSpPr>
              <p:spPr>
                <a:xfrm>
                  <a:off x="335280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6" name="Rectangle 55">
                  <a:extLst>
                    <a:ext uri="{FF2B5EF4-FFF2-40B4-BE49-F238E27FC236}">
                      <a16:creationId xmlns:a16="http://schemas.microsoft.com/office/drawing/2014/main" id="{2B65BCEE-1054-F7D2-E767-7FE412E80DC6}"/>
                    </a:ext>
                  </a:extLst>
                </p:cNvPr>
                <p:cNvSpPr/>
                <p:nvPr/>
              </p:nvSpPr>
              <p:spPr>
                <a:xfrm>
                  <a:off x="344424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7" name="Rectangle 56">
                  <a:extLst>
                    <a:ext uri="{FF2B5EF4-FFF2-40B4-BE49-F238E27FC236}">
                      <a16:creationId xmlns:a16="http://schemas.microsoft.com/office/drawing/2014/main" id="{2E3AD58D-CDF2-5BCE-0C73-3BB62F7FFE09}"/>
                    </a:ext>
                  </a:extLst>
                </p:cNvPr>
                <p:cNvSpPr/>
                <p:nvPr/>
              </p:nvSpPr>
              <p:spPr>
                <a:xfrm>
                  <a:off x="353568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8" name="Rectangle 57">
                  <a:extLst>
                    <a:ext uri="{FF2B5EF4-FFF2-40B4-BE49-F238E27FC236}">
                      <a16:creationId xmlns:a16="http://schemas.microsoft.com/office/drawing/2014/main" id="{978B17A2-BD15-B07D-6A4B-EE04DA5E3417}"/>
                    </a:ext>
                  </a:extLst>
                </p:cNvPr>
                <p:cNvSpPr/>
                <p:nvPr/>
              </p:nvSpPr>
              <p:spPr>
                <a:xfrm>
                  <a:off x="362712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9" name="Rectangle 58">
                  <a:extLst>
                    <a:ext uri="{FF2B5EF4-FFF2-40B4-BE49-F238E27FC236}">
                      <a16:creationId xmlns:a16="http://schemas.microsoft.com/office/drawing/2014/main" id="{3B85A557-3989-A823-3FBE-770A89B7E38A}"/>
                    </a:ext>
                  </a:extLst>
                </p:cNvPr>
                <p:cNvSpPr/>
                <p:nvPr/>
              </p:nvSpPr>
              <p:spPr>
                <a:xfrm>
                  <a:off x="371856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54" name="Rectangle 53">
                <a:extLst>
                  <a:ext uri="{FF2B5EF4-FFF2-40B4-BE49-F238E27FC236}">
                    <a16:creationId xmlns:a16="http://schemas.microsoft.com/office/drawing/2014/main" id="{A117C11C-C9D2-4D13-C40D-FF460440113C}"/>
                  </a:ext>
                </a:extLst>
              </p:cNvPr>
              <p:cNvSpPr/>
              <p:nvPr/>
            </p:nvSpPr>
            <p:spPr>
              <a:xfrm>
                <a:off x="2585831" y="4219980"/>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101</a:t>
                </a:r>
              </a:p>
            </p:txBody>
          </p:sp>
        </p:grpSp>
        <p:grpSp>
          <p:nvGrpSpPr>
            <p:cNvPr id="29" name="Group 28">
              <a:extLst>
                <a:ext uri="{FF2B5EF4-FFF2-40B4-BE49-F238E27FC236}">
                  <a16:creationId xmlns:a16="http://schemas.microsoft.com/office/drawing/2014/main" id="{A2C074C1-D6FB-E605-FDB0-854D51577AC9}"/>
                </a:ext>
              </a:extLst>
            </p:cNvPr>
            <p:cNvGrpSpPr/>
            <p:nvPr/>
          </p:nvGrpSpPr>
          <p:grpSpPr>
            <a:xfrm>
              <a:off x="6045277" y="2643603"/>
              <a:ext cx="838084" cy="457200"/>
              <a:chOff x="3304484" y="4208458"/>
              <a:chExt cx="457200" cy="457200"/>
            </a:xfrm>
          </p:grpSpPr>
          <p:grpSp>
            <p:nvGrpSpPr>
              <p:cNvPr id="46" name="Group 45">
                <a:extLst>
                  <a:ext uri="{FF2B5EF4-FFF2-40B4-BE49-F238E27FC236}">
                    <a16:creationId xmlns:a16="http://schemas.microsoft.com/office/drawing/2014/main" id="{EA499BD0-ADB3-AF59-D82C-042157998EB3}"/>
                  </a:ext>
                </a:extLst>
              </p:cNvPr>
              <p:cNvGrpSpPr/>
              <p:nvPr/>
            </p:nvGrpSpPr>
            <p:grpSpPr>
              <a:xfrm>
                <a:off x="3304484" y="4208458"/>
                <a:ext cx="457200" cy="91440"/>
                <a:chOff x="3352800" y="3851910"/>
                <a:chExt cx="457200" cy="91440"/>
              </a:xfrm>
            </p:grpSpPr>
            <p:sp>
              <p:nvSpPr>
                <p:cNvPr id="48" name="Rectangle 47">
                  <a:extLst>
                    <a:ext uri="{FF2B5EF4-FFF2-40B4-BE49-F238E27FC236}">
                      <a16:creationId xmlns:a16="http://schemas.microsoft.com/office/drawing/2014/main" id="{8347E92C-380E-3236-B7AB-98BD92C3A035}"/>
                    </a:ext>
                  </a:extLst>
                </p:cNvPr>
                <p:cNvSpPr/>
                <p:nvPr/>
              </p:nvSpPr>
              <p:spPr>
                <a:xfrm>
                  <a:off x="335280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9" name="Rectangle 48">
                  <a:extLst>
                    <a:ext uri="{FF2B5EF4-FFF2-40B4-BE49-F238E27FC236}">
                      <a16:creationId xmlns:a16="http://schemas.microsoft.com/office/drawing/2014/main" id="{93634067-903D-6761-75E1-F045C1B028B6}"/>
                    </a:ext>
                  </a:extLst>
                </p:cNvPr>
                <p:cNvSpPr/>
                <p:nvPr/>
              </p:nvSpPr>
              <p:spPr>
                <a:xfrm>
                  <a:off x="344424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0" name="Rectangle 49">
                  <a:extLst>
                    <a:ext uri="{FF2B5EF4-FFF2-40B4-BE49-F238E27FC236}">
                      <a16:creationId xmlns:a16="http://schemas.microsoft.com/office/drawing/2014/main" id="{80CDDFBA-84DD-5D94-7933-86D97C25C780}"/>
                    </a:ext>
                  </a:extLst>
                </p:cNvPr>
                <p:cNvSpPr/>
                <p:nvPr/>
              </p:nvSpPr>
              <p:spPr>
                <a:xfrm>
                  <a:off x="353568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1" name="Rectangle 50">
                  <a:extLst>
                    <a:ext uri="{FF2B5EF4-FFF2-40B4-BE49-F238E27FC236}">
                      <a16:creationId xmlns:a16="http://schemas.microsoft.com/office/drawing/2014/main" id="{E1D3C655-BC4D-DD92-69C7-E9F02D02188A}"/>
                    </a:ext>
                  </a:extLst>
                </p:cNvPr>
                <p:cNvSpPr/>
                <p:nvPr/>
              </p:nvSpPr>
              <p:spPr>
                <a:xfrm>
                  <a:off x="362712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2" name="Rectangle 51">
                  <a:extLst>
                    <a:ext uri="{FF2B5EF4-FFF2-40B4-BE49-F238E27FC236}">
                      <a16:creationId xmlns:a16="http://schemas.microsoft.com/office/drawing/2014/main" id="{5F5C9AD3-8011-6701-F92F-7181DAA141C8}"/>
                    </a:ext>
                  </a:extLst>
                </p:cNvPr>
                <p:cNvSpPr/>
                <p:nvPr/>
              </p:nvSpPr>
              <p:spPr>
                <a:xfrm>
                  <a:off x="371856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47" name="Rectangle 46">
                <a:extLst>
                  <a:ext uri="{FF2B5EF4-FFF2-40B4-BE49-F238E27FC236}">
                    <a16:creationId xmlns:a16="http://schemas.microsoft.com/office/drawing/2014/main" id="{3B3A37D4-06BD-6FB5-25AB-490E536B1395}"/>
                  </a:ext>
                </a:extLst>
              </p:cNvPr>
              <p:cNvSpPr/>
              <p:nvPr/>
            </p:nvSpPr>
            <p:spPr>
              <a:xfrm>
                <a:off x="3304484" y="4208458"/>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102</a:t>
                </a:r>
              </a:p>
            </p:txBody>
          </p:sp>
        </p:grpSp>
        <p:grpSp>
          <p:nvGrpSpPr>
            <p:cNvPr id="30" name="Group 29">
              <a:extLst>
                <a:ext uri="{FF2B5EF4-FFF2-40B4-BE49-F238E27FC236}">
                  <a16:creationId xmlns:a16="http://schemas.microsoft.com/office/drawing/2014/main" id="{03943D87-55ED-C786-16D5-8BAA28DDA988}"/>
                </a:ext>
              </a:extLst>
            </p:cNvPr>
            <p:cNvGrpSpPr/>
            <p:nvPr/>
          </p:nvGrpSpPr>
          <p:grpSpPr>
            <a:xfrm>
              <a:off x="6985038" y="2643603"/>
              <a:ext cx="838084" cy="457200"/>
              <a:chOff x="5364113" y="4200463"/>
              <a:chExt cx="457200" cy="457200"/>
            </a:xfrm>
          </p:grpSpPr>
          <p:grpSp>
            <p:nvGrpSpPr>
              <p:cNvPr id="39" name="Group 38">
                <a:extLst>
                  <a:ext uri="{FF2B5EF4-FFF2-40B4-BE49-F238E27FC236}">
                    <a16:creationId xmlns:a16="http://schemas.microsoft.com/office/drawing/2014/main" id="{35E22E09-443C-8215-64ED-8FD344BBCFF5}"/>
                  </a:ext>
                </a:extLst>
              </p:cNvPr>
              <p:cNvGrpSpPr/>
              <p:nvPr/>
            </p:nvGrpSpPr>
            <p:grpSpPr>
              <a:xfrm>
                <a:off x="5364113" y="4200463"/>
                <a:ext cx="457200" cy="91440"/>
                <a:chOff x="3352800" y="3851910"/>
                <a:chExt cx="457200" cy="91440"/>
              </a:xfrm>
            </p:grpSpPr>
            <p:sp>
              <p:nvSpPr>
                <p:cNvPr id="41" name="Rectangle 40">
                  <a:extLst>
                    <a:ext uri="{FF2B5EF4-FFF2-40B4-BE49-F238E27FC236}">
                      <a16:creationId xmlns:a16="http://schemas.microsoft.com/office/drawing/2014/main" id="{2350E374-6A6A-3D97-0328-8240D7D3AEF6}"/>
                    </a:ext>
                  </a:extLst>
                </p:cNvPr>
                <p:cNvSpPr/>
                <p:nvPr/>
              </p:nvSpPr>
              <p:spPr>
                <a:xfrm>
                  <a:off x="335280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2" name="Rectangle 41">
                  <a:extLst>
                    <a:ext uri="{FF2B5EF4-FFF2-40B4-BE49-F238E27FC236}">
                      <a16:creationId xmlns:a16="http://schemas.microsoft.com/office/drawing/2014/main" id="{1EB2CF31-473D-A1ED-55BD-583013F753DA}"/>
                    </a:ext>
                  </a:extLst>
                </p:cNvPr>
                <p:cNvSpPr/>
                <p:nvPr/>
              </p:nvSpPr>
              <p:spPr>
                <a:xfrm>
                  <a:off x="344424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3" name="Rectangle 42">
                  <a:extLst>
                    <a:ext uri="{FF2B5EF4-FFF2-40B4-BE49-F238E27FC236}">
                      <a16:creationId xmlns:a16="http://schemas.microsoft.com/office/drawing/2014/main" id="{826AF1F5-4A23-A938-E083-7B7AA5476EA6}"/>
                    </a:ext>
                  </a:extLst>
                </p:cNvPr>
                <p:cNvSpPr/>
                <p:nvPr/>
              </p:nvSpPr>
              <p:spPr>
                <a:xfrm>
                  <a:off x="353568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4" name="Rectangle 43">
                  <a:extLst>
                    <a:ext uri="{FF2B5EF4-FFF2-40B4-BE49-F238E27FC236}">
                      <a16:creationId xmlns:a16="http://schemas.microsoft.com/office/drawing/2014/main" id="{A5BD0FE7-180F-16F1-4446-E88AEE29D7BE}"/>
                    </a:ext>
                  </a:extLst>
                </p:cNvPr>
                <p:cNvSpPr/>
                <p:nvPr/>
              </p:nvSpPr>
              <p:spPr>
                <a:xfrm>
                  <a:off x="362712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5" name="Rectangle 44">
                  <a:extLst>
                    <a:ext uri="{FF2B5EF4-FFF2-40B4-BE49-F238E27FC236}">
                      <a16:creationId xmlns:a16="http://schemas.microsoft.com/office/drawing/2014/main" id="{0C2430E0-A971-51E9-3F68-95288C13D4EC}"/>
                    </a:ext>
                  </a:extLst>
                </p:cNvPr>
                <p:cNvSpPr/>
                <p:nvPr/>
              </p:nvSpPr>
              <p:spPr>
                <a:xfrm>
                  <a:off x="371856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40" name="Rectangle 39">
                <a:extLst>
                  <a:ext uri="{FF2B5EF4-FFF2-40B4-BE49-F238E27FC236}">
                    <a16:creationId xmlns:a16="http://schemas.microsoft.com/office/drawing/2014/main" id="{F0199751-9EE8-5638-4209-7FE6FEF6F598}"/>
                  </a:ext>
                </a:extLst>
              </p:cNvPr>
              <p:cNvSpPr/>
              <p:nvPr/>
            </p:nvSpPr>
            <p:spPr>
              <a:xfrm>
                <a:off x="5364113" y="4200463"/>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103</a:t>
                </a:r>
              </a:p>
            </p:txBody>
          </p:sp>
        </p:grpSp>
        <p:grpSp>
          <p:nvGrpSpPr>
            <p:cNvPr id="31" name="Group 30">
              <a:extLst>
                <a:ext uri="{FF2B5EF4-FFF2-40B4-BE49-F238E27FC236}">
                  <a16:creationId xmlns:a16="http://schemas.microsoft.com/office/drawing/2014/main" id="{21F05D78-5EB0-AD27-D9ED-22F890F3629A}"/>
                </a:ext>
              </a:extLst>
            </p:cNvPr>
            <p:cNvGrpSpPr/>
            <p:nvPr/>
          </p:nvGrpSpPr>
          <p:grpSpPr>
            <a:xfrm>
              <a:off x="7924800" y="2643603"/>
              <a:ext cx="838084" cy="457200"/>
              <a:chOff x="6082766" y="4188941"/>
              <a:chExt cx="457200" cy="457200"/>
            </a:xfrm>
          </p:grpSpPr>
          <p:grpSp>
            <p:nvGrpSpPr>
              <p:cNvPr id="32" name="Group 31">
                <a:extLst>
                  <a:ext uri="{FF2B5EF4-FFF2-40B4-BE49-F238E27FC236}">
                    <a16:creationId xmlns:a16="http://schemas.microsoft.com/office/drawing/2014/main" id="{2EE5C447-300F-4B5D-D3ED-426CC2BD8E10}"/>
                  </a:ext>
                </a:extLst>
              </p:cNvPr>
              <p:cNvGrpSpPr/>
              <p:nvPr/>
            </p:nvGrpSpPr>
            <p:grpSpPr>
              <a:xfrm>
                <a:off x="6082766" y="4188941"/>
                <a:ext cx="457200" cy="91440"/>
                <a:chOff x="3352800" y="3851910"/>
                <a:chExt cx="457200" cy="91440"/>
              </a:xfrm>
            </p:grpSpPr>
            <p:sp>
              <p:nvSpPr>
                <p:cNvPr id="34" name="Rectangle 33">
                  <a:extLst>
                    <a:ext uri="{FF2B5EF4-FFF2-40B4-BE49-F238E27FC236}">
                      <a16:creationId xmlns:a16="http://schemas.microsoft.com/office/drawing/2014/main" id="{9B852191-904D-B089-AAFD-97ADEAE785CB}"/>
                    </a:ext>
                  </a:extLst>
                </p:cNvPr>
                <p:cNvSpPr/>
                <p:nvPr/>
              </p:nvSpPr>
              <p:spPr>
                <a:xfrm>
                  <a:off x="335280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5" name="Rectangle 34">
                  <a:extLst>
                    <a:ext uri="{FF2B5EF4-FFF2-40B4-BE49-F238E27FC236}">
                      <a16:creationId xmlns:a16="http://schemas.microsoft.com/office/drawing/2014/main" id="{6E66A0CB-9504-57DA-FAA7-4B40AC91930A}"/>
                    </a:ext>
                  </a:extLst>
                </p:cNvPr>
                <p:cNvSpPr/>
                <p:nvPr/>
              </p:nvSpPr>
              <p:spPr>
                <a:xfrm>
                  <a:off x="344424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6" name="Rectangle 35">
                  <a:extLst>
                    <a:ext uri="{FF2B5EF4-FFF2-40B4-BE49-F238E27FC236}">
                      <a16:creationId xmlns:a16="http://schemas.microsoft.com/office/drawing/2014/main" id="{EC6826F1-D7A6-5880-9C16-9D81A3F3C00C}"/>
                    </a:ext>
                  </a:extLst>
                </p:cNvPr>
                <p:cNvSpPr/>
                <p:nvPr/>
              </p:nvSpPr>
              <p:spPr>
                <a:xfrm>
                  <a:off x="353568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7" name="Rectangle 36">
                  <a:extLst>
                    <a:ext uri="{FF2B5EF4-FFF2-40B4-BE49-F238E27FC236}">
                      <a16:creationId xmlns:a16="http://schemas.microsoft.com/office/drawing/2014/main" id="{D33D0D13-3B19-0446-7A78-2F6B7B40D3FB}"/>
                    </a:ext>
                  </a:extLst>
                </p:cNvPr>
                <p:cNvSpPr/>
                <p:nvPr/>
              </p:nvSpPr>
              <p:spPr>
                <a:xfrm>
                  <a:off x="362712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8" name="Rectangle 37">
                  <a:extLst>
                    <a:ext uri="{FF2B5EF4-FFF2-40B4-BE49-F238E27FC236}">
                      <a16:creationId xmlns:a16="http://schemas.microsoft.com/office/drawing/2014/main" id="{7207BDB7-A9D9-4C9D-9E7E-0FACF30782A8}"/>
                    </a:ext>
                  </a:extLst>
                </p:cNvPr>
                <p:cNvSpPr/>
                <p:nvPr/>
              </p:nvSpPr>
              <p:spPr>
                <a:xfrm>
                  <a:off x="3718560" y="3851910"/>
                  <a:ext cx="91440" cy="91440"/>
                </a:xfrm>
                <a:prstGeom prst="rect">
                  <a:avLst/>
                </a:prstGeom>
                <a:solidFill>
                  <a:schemeClr val="bg1"/>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33" name="Rectangle 32">
                <a:extLst>
                  <a:ext uri="{FF2B5EF4-FFF2-40B4-BE49-F238E27FC236}">
                    <a16:creationId xmlns:a16="http://schemas.microsoft.com/office/drawing/2014/main" id="{460A3D07-2D9C-42B1-5FE2-A4DA52DE257D}"/>
                  </a:ext>
                </a:extLst>
              </p:cNvPr>
              <p:cNvSpPr/>
              <p:nvPr/>
            </p:nvSpPr>
            <p:spPr>
              <a:xfrm>
                <a:off x="6082766" y="4188941"/>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104</a:t>
                </a:r>
              </a:p>
            </p:txBody>
          </p:sp>
        </p:grpSp>
      </p:grpSp>
      <p:cxnSp>
        <p:nvCxnSpPr>
          <p:cNvPr id="60" name="Straight Arrow Connector 6">
            <a:extLst>
              <a:ext uri="{FF2B5EF4-FFF2-40B4-BE49-F238E27FC236}">
                <a16:creationId xmlns:a16="http://schemas.microsoft.com/office/drawing/2014/main" id="{B7356D17-2BE0-7E65-98F9-32BAC2A7C842}"/>
              </a:ext>
            </a:extLst>
          </p:cNvPr>
          <p:cNvCxnSpPr>
            <a:cxnSpLocks/>
            <a:stCxn id="23" idx="2"/>
            <a:endCxn id="57" idx="0"/>
          </p:cNvCxnSpPr>
          <p:nvPr/>
        </p:nvCxnSpPr>
        <p:spPr bwMode="auto">
          <a:xfrm rot="5400000">
            <a:off x="5792216" y="1977955"/>
            <a:ext cx="550391" cy="780904"/>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1" name="Straight Arrow Connector 6">
            <a:extLst>
              <a:ext uri="{FF2B5EF4-FFF2-40B4-BE49-F238E27FC236}">
                <a16:creationId xmlns:a16="http://schemas.microsoft.com/office/drawing/2014/main" id="{BB2EFF30-E532-840B-CC6E-E80EBC731566}"/>
              </a:ext>
            </a:extLst>
          </p:cNvPr>
          <p:cNvCxnSpPr>
            <a:cxnSpLocks/>
            <a:stCxn id="24" idx="2"/>
            <a:endCxn id="59" idx="0"/>
          </p:cNvCxnSpPr>
          <p:nvPr/>
        </p:nvCxnSpPr>
        <p:spPr bwMode="auto">
          <a:xfrm rot="5400000">
            <a:off x="6016990" y="2088414"/>
            <a:ext cx="550391" cy="559986"/>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2" name="Straight Arrow Connector 6">
            <a:extLst>
              <a:ext uri="{FF2B5EF4-FFF2-40B4-BE49-F238E27FC236}">
                <a16:creationId xmlns:a16="http://schemas.microsoft.com/office/drawing/2014/main" id="{1E2B37E7-CFCF-0D14-11C8-CCB1C882626B}"/>
              </a:ext>
            </a:extLst>
          </p:cNvPr>
          <p:cNvCxnSpPr>
            <a:cxnSpLocks/>
            <a:stCxn id="21" idx="2"/>
            <a:endCxn id="52" idx="0"/>
          </p:cNvCxnSpPr>
          <p:nvPr/>
        </p:nvCxnSpPr>
        <p:spPr bwMode="auto">
          <a:xfrm rot="5400000">
            <a:off x="6696450" y="2348716"/>
            <a:ext cx="550391" cy="39383"/>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3" name="Straight Arrow Connector 6">
            <a:extLst>
              <a:ext uri="{FF2B5EF4-FFF2-40B4-BE49-F238E27FC236}">
                <a16:creationId xmlns:a16="http://schemas.microsoft.com/office/drawing/2014/main" id="{14E585EB-C270-FD21-968F-4B96F1416F7E}"/>
              </a:ext>
            </a:extLst>
          </p:cNvPr>
          <p:cNvCxnSpPr>
            <a:cxnSpLocks/>
            <a:stCxn id="20" idx="2"/>
            <a:endCxn id="50" idx="0"/>
          </p:cNvCxnSpPr>
          <p:nvPr/>
        </p:nvCxnSpPr>
        <p:spPr bwMode="auto">
          <a:xfrm rot="5400000">
            <a:off x="6471676" y="2238257"/>
            <a:ext cx="550391" cy="260301"/>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4" name="Straight Arrow Connector 6">
            <a:extLst>
              <a:ext uri="{FF2B5EF4-FFF2-40B4-BE49-F238E27FC236}">
                <a16:creationId xmlns:a16="http://schemas.microsoft.com/office/drawing/2014/main" id="{D75F943A-579E-E75F-FF75-215893146343}"/>
              </a:ext>
            </a:extLst>
          </p:cNvPr>
          <p:cNvCxnSpPr>
            <a:cxnSpLocks/>
            <a:stCxn id="19" idx="2"/>
            <a:endCxn id="48" idx="0"/>
          </p:cNvCxnSpPr>
          <p:nvPr/>
        </p:nvCxnSpPr>
        <p:spPr bwMode="auto">
          <a:xfrm rot="5400000">
            <a:off x="6246901" y="2127798"/>
            <a:ext cx="550391" cy="481219"/>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5" name="Straight Arrow Connector 6">
            <a:extLst>
              <a:ext uri="{FF2B5EF4-FFF2-40B4-BE49-F238E27FC236}">
                <a16:creationId xmlns:a16="http://schemas.microsoft.com/office/drawing/2014/main" id="{6305AB65-AE8F-09A5-ECA3-BC88856DD699}"/>
              </a:ext>
            </a:extLst>
          </p:cNvPr>
          <p:cNvCxnSpPr>
            <a:cxnSpLocks/>
            <a:stCxn id="15" idx="2"/>
            <a:endCxn id="38" idx="0"/>
          </p:cNvCxnSpPr>
          <p:nvPr/>
        </p:nvCxnSpPr>
        <p:spPr bwMode="auto">
          <a:xfrm rot="16200000" flipH="1">
            <a:off x="8055369" y="1867495"/>
            <a:ext cx="550391" cy="1001823"/>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6" name="Straight Arrow Connector 6">
            <a:extLst>
              <a:ext uri="{FF2B5EF4-FFF2-40B4-BE49-F238E27FC236}">
                <a16:creationId xmlns:a16="http://schemas.microsoft.com/office/drawing/2014/main" id="{1A8E6A60-AE2D-5365-C1E8-B32A9637996B}"/>
              </a:ext>
            </a:extLst>
          </p:cNvPr>
          <p:cNvCxnSpPr>
            <a:cxnSpLocks/>
            <a:stCxn id="14" idx="2"/>
            <a:endCxn id="36" idx="0"/>
          </p:cNvCxnSpPr>
          <p:nvPr/>
        </p:nvCxnSpPr>
        <p:spPr bwMode="auto">
          <a:xfrm rot="16200000" flipH="1">
            <a:off x="7830595" y="1977954"/>
            <a:ext cx="550391" cy="780905"/>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7" name="Straight Arrow Connector 6">
            <a:extLst>
              <a:ext uri="{FF2B5EF4-FFF2-40B4-BE49-F238E27FC236}">
                <a16:creationId xmlns:a16="http://schemas.microsoft.com/office/drawing/2014/main" id="{542375EC-C375-D0DA-8AE4-252BF32C2F6E}"/>
              </a:ext>
            </a:extLst>
          </p:cNvPr>
          <p:cNvCxnSpPr>
            <a:cxnSpLocks/>
            <a:stCxn id="13" idx="2"/>
            <a:endCxn id="34" idx="0"/>
          </p:cNvCxnSpPr>
          <p:nvPr/>
        </p:nvCxnSpPr>
        <p:spPr bwMode="auto">
          <a:xfrm rot="16200000" flipH="1">
            <a:off x="7605820" y="2088413"/>
            <a:ext cx="550391" cy="559987"/>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8" name="Straight Arrow Connector 6">
            <a:extLst>
              <a:ext uri="{FF2B5EF4-FFF2-40B4-BE49-F238E27FC236}">
                <a16:creationId xmlns:a16="http://schemas.microsoft.com/office/drawing/2014/main" id="{EF5F68CA-BF12-F75F-0A3F-B103B4906BB3}"/>
              </a:ext>
            </a:extLst>
          </p:cNvPr>
          <p:cNvCxnSpPr>
            <a:cxnSpLocks/>
            <a:stCxn id="18" idx="2"/>
            <a:endCxn id="45" idx="0"/>
          </p:cNvCxnSpPr>
          <p:nvPr/>
        </p:nvCxnSpPr>
        <p:spPr bwMode="auto">
          <a:xfrm rot="16200000" flipH="1">
            <a:off x="7375909" y="2127797"/>
            <a:ext cx="550391" cy="481220"/>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9" name="Straight Arrow Connector 6">
            <a:extLst>
              <a:ext uri="{FF2B5EF4-FFF2-40B4-BE49-F238E27FC236}">
                <a16:creationId xmlns:a16="http://schemas.microsoft.com/office/drawing/2014/main" id="{21379FE9-0A3D-885F-AAF7-7F5F88DF248B}"/>
              </a:ext>
            </a:extLst>
          </p:cNvPr>
          <p:cNvCxnSpPr>
            <a:cxnSpLocks/>
            <a:stCxn id="17" idx="2"/>
            <a:endCxn id="43" idx="0"/>
          </p:cNvCxnSpPr>
          <p:nvPr/>
        </p:nvCxnSpPr>
        <p:spPr bwMode="auto">
          <a:xfrm rot="16200000" flipH="1">
            <a:off x="7151135" y="2238256"/>
            <a:ext cx="550391" cy="260302"/>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70" name="Straight Arrow Connector 6">
            <a:extLst>
              <a:ext uri="{FF2B5EF4-FFF2-40B4-BE49-F238E27FC236}">
                <a16:creationId xmlns:a16="http://schemas.microsoft.com/office/drawing/2014/main" id="{86409EBA-129E-D097-3D76-AF88CFDC5050}"/>
              </a:ext>
            </a:extLst>
          </p:cNvPr>
          <p:cNvCxnSpPr>
            <a:cxnSpLocks/>
            <a:stCxn id="16" idx="2"/>
            <a:endCxn id="41" idx="0"/>
          </p:cNvCxnSpPr>
          <p:nvPr/>
        </p:nvCxnSpPr>
        <p:spPr bwMode="auto">
          <a:xfrm rot="16200000" flipH="1">
            <a:off x="6926360" y="2348715"/>
            <a:ext cx="550391" cy="39384"/>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sp>
        <p:nvSpPr>
          <p:cNvPr id="71" name="Rectangle 1375">
            <a:extLst>
              <a:ext uri="{FF2B5EF4-FFF2-40B4-BE49-F238E27FC236}">
                <a16:creationId xmlns:a16="http://schemas.microsoft.com/office/drawing/2014/main" id="{E4C9D23A-75DC-8E85-A7F4-A911A652A92C}"/>
              </a:ext>
            </a:extLst>
          </p:cNvPr>
          <p:cNvSpPr>
            <a:spLocks noChangeArrowheads="1"/>
          </p:cNvSpPr>
          <p:nvPr/>
        </p:nvSpPr>
        <p:spPr bwMode="auto">
          <a:xfrm>
            <a:off x="6370320" y="3181350"/>
            <a:ext cx="1283205" cy="375104"/>
          </a:xfrm>
          <a:prstGeom prst="rect">
            <a:avLst/>
          </a:prstGeom>
          <a:noFill/>
          <a:ln>
            <a:noFill/>
          </a:ln>
        </p:spPr>
        <p:txBody>
          <a:bodyPr wrap="none" lIns="67866" tIns="33338" rIns="67866" bIns="33338">
            <a:spAutoFit/>
          </a:bodyPr>
          <a:lstStyle/>
          <a:p>
            <a:pPr>
              <a:defRPr/>
            </a:pPr>
            <a:r>
              <a:rPr lang="en-US" sz="2000" b="1" i="1" dirty="0">
                <a:solidFill>
                  <a:srgbClr val="646464"/>
                </a:solidFill>
                <a:latin typeface="Crimson Text" panose="02000503000000000000" pitchFamily="2" charset="0"/>
              </a:rPr>
              <a:t>Tuple Pages</a:t>
            </a:r>
          </a:p>
        </p:txBody>
      </p:sp>
    </p:spTree>
    <p:extLst>
      <p:ext uri="{BB962C8B-B14F-4D97-AF65-F5344CB8AC3E}">
        <p14:creationId xmlns:p14="http://schemas.microsoft.com/office/powerpoint/2010/main" val="29983287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up)">
                                      <p:cBhvr>
                                        <p:cTn id="7" dur="250"/>
                                        <p:tgtEl>
                                          <p:spTgt spid="26"/>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60"/>
                                        </p:tgtEl>
                                        <p:attrNameLst>
                                          <p:attrName>style.visibility</p:attrName>
                                        </p:attrNameLst>
                                      </p:cBhvr>
                                      <p:to>
                                        <p:strVal val="visible"/>
                                      </p:to>
                                    </p:set>
                                    <p:animEffect transition="in" filter="wipe(up)">
                                      <p:cBhvr>
                                        <p:cTn id="11" dur="250"/>
                                        <p:tgtEl>
                                          <p:spTgt spid="60"/>
                                        </p:tgtEl>
                                      </p:cBhvr>
                                    </p:animEffect>
                                  </p:childTnLst>
                                </p:cTn>
                              </p:par>
                            </p:childTnLst>
                          </p:cTn>
                        </p:par>
                        <p:par>
                          <p:cTn id="12" fill="hold">
                            <p:stCondLst>
                              <p:cond delay="500"/>
                            </p:stCondLst>
                            <p:childTnLst>
                              <p:par>
                                <p:cTn id="13" presetID="22" presetClass="entr" presetSubtype="1" fill="hold" nodeType="after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wipe(up)">
                                      <p:cBhvr>
                                        <p:cTn id="15" dur="250"/>
                                        <p:tgtEl>
                                          <p:spTgt spid="61"/>
                                        </p:tgtEl>
                                      </p:cBhvr>
                                    </p:animEffect>
                                  </p:childTnLst>
                                </p:cTn>
                              </p:par>
                            </p:childTnLst>
                          </p:cTn>
                        </p:par>
                        <p:par>
                          <p:cTn id="16" fill="hold">
                            <p:stCondLst>
                              <p:cond delay="750"/>
                            </p:stCondLst>
                            <p:childTnLst>
                              <p:par>
                                <p:cTn id="17" presetID="22" presetClass="entr" presetSubtype="1" fill="hold" nodeType="afterEffect">
                                  <p:stCondLst>
                                    <p:cond delay="0"/>
                                  </p:stCondLst>
                                  <p:childTnLst>
                                    <p:set>
                                      <p:cBhvr>
                                        <p:cTn id="18" dur="1" fill="hold">
                                          <p:stCondLst>
                                            <p:cond delay="0"/>
                                          </p:stCondLst>
                                        </p:cTn>
                                        <p:tgtEl>
                                          <p:spTgt spid="64"/>
                                        </p:tgtEl>
                                        <p:attrNameLst>
                                          <p:attrName>style.visibility</p:attrName>
                                        </p:attrNameLst>
                                      </p:cBhvr>
                                      <p:to>
                                        <p:strVal val="visible"/>
                                      </p:to>
                                    </p:set>
                                    <p:animEffect transition="in" filter="wipe(up)">
                                      <p:cBhvr>
                                        <p:cTn id="19" dur="250"/>
                                        <p:tgtEl>
                                          <p:spTgt spid="64"/>
                                        </p:tgtEl>
                                      </p:cBhvr>
                                    </p:animEffect>
                                  </p:childTnLst>
                                </p:cTn>
                              </p:par>
                            </p:childTnLst>
                          </p:cTn>
                        </p:par>
                        <p:par>
                          <p:cTn id="20" fill="hold">
                            <p:stCondLst>
                              <p:cond delay="1000"/>
                            </p:stCondLst>
                            <p:childTnLst>
                              <p:par>
                                <p:cTn id="21" presetID="22" presetClass="entr" presetSubtype="1" fill="hold" nodeType="afterEffect">
                                  <p:stCondLst>
                                    <p:cond delay="0"/>
                                  </p:stCondLst>
                                  <p:childTnLst>
                                    <p:set>
                                      <p:cBhvr>
                                        <p:cTn id="22" dur="1" fill="hold">
                                          <p:stCondLst>
                                            <p:cond delay="0"/>
                                          </p:stCondLst>
                                        </p:cTn>
                                        <p:tgtEl>
                                          <p:spTgt spid="63"/>
                                        </p:tgtEl>
                                        <p:attrNameLst>
                                          <p:attrName>style.visibility</p:attrName>
                                        </p:attrNameLst>
                                      </p:cBhvr>
                                      <p:to>
                                        <p:strVal val="visible"/>
                                      </p:to>
                                    </p:set>
                                    <p:animEffect transition="in" filter="wipe(up)">
                                      <p:cBhvr>
                                        <p:cTn id="23" dur="250"/>
                                        <p:tgtEl>
                                          <p:spTgt spid="63"/>
                                        </p:tgtEl>
                                      </p:cBhvr>
                                    </p:animEffect>
                                  </p:childTnLst>
                                </p:cTn>
                              </p:par>
                            </p:childTnLst>
                          </p:cTn>
                        </p:par>
                        <p:par>
                          <p:cTn id="24" fill="hold">
                            <p:stCondLst>
                              <p:cond delay="1250"/>
                            </p:stCondLst>
                            <p:childTnLst>
                              <p:par>
                                <p:cTn id="25" presetID="22" presetClass="entr" presetSubtype="1" fill="hold" nodeType="afterEffect">
                                  <p:stCondLst>
                                    <p:cond delay="0"/>
                                  </p:stCondLst>
                                  <p:childTnLst>
                                    <p:set>
                                      <p:cBhvr>
                                        <p:cTn id="26" dur="1" fill="hold">
                                          <p:stCondLst>
                                            <p:cond delay="0"/>
                                          </p:stCondLst>
                                        </p:cTn>
                                        <p:tgtEl>
                                          <p:spTgt spid="62"/>
                                        </p:tgtEl>
                                        <p:attrNameLst>
                                          <p:attrName>style.visibility</p:attrName>
                                        </p:attrNameLst>
                                      </p:cBhvr>
                                      <p:to>
                                        <p:strVal val="visible"/>
                                      </p:to>
                                    </p:set>
                                    <p:animEffect transition="in" filter="wipe(up)">
                                      <p:cBhvr>
                                        <p:cTn id="27" dur="250"/>
                                        <p:tgtEl>
                                          <p:spTgt spid="62"/>
                                        </p:tgtEl>
                                      </p:cBhvr>
                                    </p:animEffect>
                                  </p:childTnLst>
                                </p:cTn>
                              </p:par>
                            </p:childTnLst>
                          </p:cTn>
                        </p:par>
                        <p:par>
                          <p:cTn id="28" fill="hold">
                            <p:stCondLst>
                              <p:cond delay="1500"/>
                            </p:stCondLst>
                            <p:childTnLst>
                              <p:par>
                                <p:cTn id="29" presetID="22" presetClass="entr" presetSubtype="1" fill="hold" nodeType="afterEffect">
                                  <p:stCondLst>
                                    <p:cond delay="0"/>
                                  </p:stCondLst>
                                  <p:childTnLst>
                                    <p:set>
                                      <p:cBhvr>
                                        <p:cTn id="30" dur="1" fill="hold">
                                          <p:stCondLst>
                                            <p:cond delay="0"/>
                                          </p:stCondLst>
                                        </p:cTn>
                                        <p:tgtEl>
                                          <p:spTgt spid="70"/>
                                        </p:tgtEl>
                                        <p:attrNameLst>
                                          <p:attrName>style.visibility</p:attrName>
                                        </p:attrNameLst>
                                      </p:cBhvr>
                                      <p:to>
                                        <p:strVal val="visible"/>
                                      </p:to>
                                    </p:set>
                                    <p:animEffect transition="in" filter="wipe(up)">
                                      <p:cBhvr>
                                        <p:cTn id="31" dur="250"/>
                                        <p:tgtEl>
                                          <p:spTgt spid="70"/>
                                        </p:tgtEl>
                                      </p:cBhvr>
                                    </p:animEffect>
                                  </p:childTnLst>
                                </p:cTn>
                              </p:par>
                            </p:childTnLst>
                          </p:cTn>
                        </p:par>
                        <p:par>
                          <p:cTn id="32" fill="hold">
                            <p:stCondLst>
                              <p:cond delay="1750"/>
                            </p:stCondLst>
                            <p:childTnLst>
                              <p:par>
                                <p:cTn id="33" presetID="22" presetClass="entr" presetSubtype="1" fill="hold" nodeType="afterEffect">
                                  <p:stCondLst>
                                    <p:cond delay="0"/>
                                  </p:stCondLst>
                                  <p:childTnLst>
                                    <p:set>
                                      <p:cBhvr>
                                        <p:cTn id="34" dur="1" fill="hold">
                                          <p:stCondLst>
                                            <p:cond delay="0"/>
                                          </p:stCondLst>
                                        </p:cTn>
                                        <p:tgtEl>
                                          <p:spTgt spid="69"/>
                                        </p:tgtEl>
                                        <p:attrNameLst>
                                          <p:attrName>style.visibility</p:attrName>
                                        </p:attrNameLst>
                                      </p:cBhvr>
                                      <p:to>
                                        <p:strVal val="visible"/>
                                      </p:to>
                                    </p:set>
                                    <p:animEffect transition="in" filter="wipe(up)">
                                      <p:cBhvr>
                                        <p:cTn id="35" dur="250"/>
                                        <p:tgtEl>
                                          <p:spTgt spid="69"/>
                                        </p:tgtEl>
                                      </p:cBhvr>
                                    </p:animEffect>
                                  </p:childTnLst>
                                </p:cTn>
                              </p:par>
                            </p:childTnLst>
                          </p:cTn>
                        </p:par>
                        <p:par>
                          <p:cTn id="36" fill="hold">
                            <p:stCondLst>
                              <p:cond delay="2000"/>
                            </p:stCondLst>
                            <p:childTnLst>
                              <p:par>
                                <p:cTn id="37" presetID="22" presetClass="entr" presetSubtype="1" fill="hold" nodeType="afterEffect">
                                  <p:stCondLst>
                                    <p:cond delay="0"/>
                                  </p:stCondLst>
                                  <p:childTnLst>
                                    <p:set>
                                      <p:cBhvr>
                                        <p:cTn id="38" dur="1" fill="hold">
                                          <p:stCondLst>
                                            <p:cond delay="0"/>
                                          </p:stCondLst>
                                        </p:cTn>
                                        <p:tgtEl>
                                          <p:spTgt spid="68"/>
                                        </p:tgtEl>
                                        <p:attrNameLst>
                                          <p:attrName>style.visibility</p:attrName>
                                        </p:attrNameLst>
                                      </p:cBhvr>
                                      <p:to>
                                        <p:strVal val="visible"/>
                                      </p:to>
                                    </p:set>
                                    <p:animEffect transition="in" filter="wipe(up)">
                                      <p:cBhvr>
                                        <p:cTn id="39" dur="250"/>
                                        <p:tgtEl>
                                          <p:spTgt spid="68"/>
                                        </p:tgtEl>
                                      </p:cBhvr>
                                    </p:animEffect>
                                  </p:childTnLst>
                                </p:cTn>
                              </p:par>
                            </p:childTnLst>
                          </p:cTn>
                        </p:par>
                        <p:par>
                          <p:cTn id="40" fill="hold">
                            <p:stCondLst>
                              <p:cond delay="2250"/>
                            </p:stCondLst>
                            <p:childTnLst>
                              <p:par>
                                <p:cTn id="41" presetID="22" presetClass="entr" presetSubtype="1" fill="hold" nodeType="afterEffect">
                                  <p:stCondLst>
                                    <p:cond delay="0"/>
                                  </p:stCondLst>
                                  <p:childTnLst>
                                    <p:set>
                                      <p:cBhvr>
                                        <p:cTn id="42" dur="1" fill="hold">
                                          <p:stCondLst>
                                            <p:cond delay="0"/>
                                          </p:stCondLst>
                                        </p:cTn>
                                        <p:tgtEl>
                                          <p:spTgt spid="67"/>
                                        </p:tgtEl>
                                        <p:attrNameLst>
                                          <p:attrName>style.visibility</p:attrName>
                                        </p:attrNameLst>
                                      </p:cBhvr>
                                      <p:to>
                                        <p:strVal val="visible"/>
                                      </p:to>
                                    </p:set>
                                    <p:animEffect transition="in" filter="wipe(up)">
                                      <p:cBhvr>
                                        <p:cTn id="43" dur="250"/>
                                        <p:tgtEl>
                                          <p:spTgt spid="67"/>
                                        </p:tgtEl>
                                      </p:cBhvr>
                                    </p:animEffect>
                                  </p:childTnLst>
                                </p:cTn>
                              </p:par>
                            </p:childTnLst>
                          </p:cTn>
                        </p:par>
                        <p:par>
                          <p:cTn id="44" fill="hold">
                            <p:stCondLst>
                              <p:cond delay="2500"/>
                            </p:stCondLst>
                            <p:childTnLst>
                              <p:par>
                                <p:cTn id="45" presetID="22" presetClass="entr" presetSubtype="1" fill="hold" nodeType="afterEffect">
                                  <p:stCondLst>
                                    <p:cond delay="0"/>
                                  </p:stCondLst>
                                  <p:childTnLst>
                                    <p:set>
                                      <p:cBhvr>
                                        <p:cTn id="46" dur="1" fill="hold">
                                          <p:stCondLst>
                                            <p:cond delay="0"/>
                                          </p:stCondLst>
                                        </p:cTn>
                                        <p:tgtEl>
                                          <p:spTgt spid="66"/>
                                        </p:tgtEl>
                                        <p:attrNameLst>
                                          <p:attrName>style.visibility</p:attrName>
                                        </p:attrNameLst>
                                      </p:cBhvr>
                                      <p:to>
                                        <p:strVal val="visible"/>
                                      </p:to>
                                    </p:set>
                                    <p:animEffect transition="in" filter="wipe(up)">
                                      <p:cBhvr>
                                        <p:cTn id="47" dur="250"/>
                                        <p:tgtEl>
                                          <p:spTgt spid="66"/>
                                        </p:tgtEl>
                                      </p:cBhvr>
                                    </p:animEffect>
                                  </p:childTnLst>
                                </p:cTn>
                              </p:par>
                            </p:childTnLst>
                          </p:cTn>
                        </p:par>
                        <p:par>
                          <p:cTn id="48" fill="hold">
                            <p:stCondLst>
                              <p:cond delay="2750"/>
                            </p:stCondLst>
                            <p:childTnLst>
                              <p:par>
                                <p:cTn id="49" presetID="22" presetClass="entr" presetSubtype="1" fill="hold" nodeType="afterEffect">
                                  <p:stCondLst>
                                    <p:cond delay="0"/>
                                  </p:stCondLst>
                                  <p:childTnLst>
                                    <p:set>
                                      <p:cBhvr>
                                        <p:cTn id="50" dur="1" fill="hold">
                                          <p:stCondLst>
                                            <p:cond delay="0"/>
                                          </p:stCondLst>
                                        </p:cTn>
                                        <p:tgtEl>
                                          <p:spTgt spid="65"/>
                                        </p:tgtEl>
                                        <p:attrNameLst>
                                          <p:attrName>style.visibility</p:attrName>
                                        </p:attrNameLst>
                                      </p:cBhvr>
                                      <p:to>
                                        <p:strVal val="visible"/>
                                      </p:to>
                                    </p:set>
                                    <p:animEffect transition="in" filter="wipe(up)">
                                      <p:cBhvr>
                                        <p:cTn id="51" dur="25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9EAF4-0EEF-4921-E374-F662F45B7F07}"/>
              </a:ext>
            </a:extLst>
          </p:cNvPr>
          <p:cNvSpPr>
            <a:spLocks noGrp="1"/>
          </p:cNvSpPr>
          <p:nvPr>
            <p:ph type="title"/>
          </p:nvPr>
        </p:nvSpPr>
        <p:spPr/>
        <p:txBody>
          <a:bodyPr/>
          <a:lstStyle/>
          <a:p>
            <a:r>
              <a:rPr lang="en-US" dirty="0"/>
              <a:t>Using </a:t>
            </a:r>
            <a:r>
              <a:rPr lang="en-US" dirty="0" err="1"/>
              <a:t>B+Trees</a:t>
            </a:r>
            <a:r>
              <a:rPr lang="en-US" dirty="0"/>
              <a:t> For Sorting</a:t>
            </a:r>
          </a:p>
        </p:txBody>
      </p:sp>
      <p:sp>
        <p:nvSpPr>
          <p:cNvPr id="4" name="Slide Number Placeholder 3">
            <a:extLst>
              <a:ext uri="{FF2B5EF4-FFF2-40B4-BE49-F238E27FC236}">
                <a16:creationId xmlns:a16="http://schemas.microsoft.com/office/drawing/2014/main" id="{26A84E71-2BE6-282B-E25D-C3C28647204D}"/>
              </a:ext>
            </a:extLst>
          </p:cNvPr>
          <p:cNvSpPr>
            <a:spLocks noGrp="1"/>
          </p:cNvSpPr>
          <p:nvPr>
            <p:ph type="sldNum" sz="quarter" idx="4"/>
          </p:nvPr>
        </p:nvSpPr>
        <p:spPr/>
        <p:txBody>
          <a:bodyPr/>
          <a:lstStyle/>
          <a:p>
            <a:fld id="{97DD1AB5-42BA-4E8A-BFEE-435884E16AAB}" type="slidenum">
              <a:rPr lang="en-US" smtClean="0"/>
              <a:pPr/>
              <a:t>21</a:t>
            </a:fld>
            <a:endParaRPr lang="en-US" dirty="0"/>
          </a:p>
        </p:txBody>
      </p:sp>
      <p:sp>
        <p:nvSpPr>
          <p:cNvPr id="5" name="Content Placeholder 3">
            <a:extLst>
              <a:ext uri="{FF2B5EF4-FFF2-40B4-BE49-F238E27FC236}">
                <a16:creationId xmlns:a16="http://schemas.microsoft.com/office/drawing/2014/main" id="{249C07A3-D0C1-28D5-6158-A07C5C3C15FC}"/>
              </a:ext>
            </a:extLst>
          </p:cNvPr>
          <p:cNvSpPr>
            <a:spLocks noGrp="1"/>
          </p:cNvSpPr>
          <p:nvPr>
            <p:ph idx="1"/>
          </p:nvPr>
        </p:nvSpPr>
        <p:spPr>
          <a:xfrm>
            <a:off x="457200" y="971550"/>
            <a:ext cx="4754880" cy="3657600"/>
          </a:xfrm>
        </p:spPr>
        <p:txBody>
          <a:bodyPr/>
          <a:lstStyle/>
          <a:p>
            <a:r>
              <a:rPr lang="en-US" dirty="0">
                <a:ea typeface="Proxima Nova Regular" charset="0"/>
              </a:rPr>
              <a:t>Chase each pointer to the page that contains the data.</a:t>
            </a:r>
          </a:p>
          <a:p>
            <a:endParaRPr lang="en-US" sz="1600" dirty="0">
              <a:ea typeface="Proxima Nova Regular" charset="0"/>
            </a:endParaRPr>
          </a:p>
          <a:p>
            <a:r>
              <a:rPr lang="it-IT" dirty="0"/>
              <a:t>This is almost always a bad idea except for Top-N queries where N is small enough relative to total number of tuples in table.</a:t>
            </a:r>
          </a:p>
          <a:p>
            <a:pPr lvl="1"/>
            <a:r>
              <a:rPr lang="it-IT" dirty="0"/>
              <a:t>In general, one I/O per data record. </a:t>
            </a:r>
            <a:endParaRPr lang="en-US" dirty="0"/>
          </a:p>
        </p:txBody>
      </p:sp>
      <p:grpSp>
        <p:nvGrpSpPr>
          <p:cNvPr id="6" name="Group 5">
            <a:extLst>
              <a:ext uri="{FF2B5EF4-FFF2-40B4-BE49-F238E27FC236}">
                <a16:creationId xmlns:a16="http://schemas.microsoft.com/office/drawing/2014/main" id="{C5375CB7-024A-7EC2-9044-D1914357FC11}"/>
              </a:ext>
            </a:extLst>
          </p:cNvPr>
          <p:cNvGrpSpPr/>
          <p:nvPr/>
        </p:nvGrpSpPr>
        <p:grpSpPr>
          <a:xfrm>
            <a:off x="6286389" y="1337176"/>
            <a:ext cx="1600422" cy="752568"/>
            <a:chOff x="1771539" y="1885950"/>
            <a:chExt cx="1600422" cy="752568"/>
          </a:xfrm>
        </p:grpSpPr>
        <p:sp>
          <p:nvSpPr>
            <p:cNvPr id="7" name="Isosceles Triangle 40">
              <a:extLst>
                <a:ext uri="{FF2B5EF4-FFF2-40B4-BE49-F238E27FC236}">
                  <a16:creationId xmlns:a16="http://schemas.microsoft.com/office/drawing/2014/main" id="{2B3B36F7-D9DC-C451-BCD5-EA7DABF91DA9}"/>
                </a:ext>
              </a:extLst>
            </p:cNvPr>
            <p:cNvSpPr/>
            <p:nvPr/>
          </p:nvSpPr>
          <p:spPr bwMode="auto">
            <a:xfrm>
              <a:off x="1771650" y="1885950"/>
              <a:ext cx="1600200" cy="628650"/>
            </a:xfrm>
            <a:prstGeom prst="triangle">
              <a:avLst/>
            </a:prstGeom>
            <a:solidFill>
              <a:schemeClr val="bg1">
                <a:lumMod val="95000"/>
              </a:schemeClr>
            </a:solidFill>
            <a:ln w="28575" cap="flat" cmpd="sng" algn="ctr">
              <a:solidFill>
                <a:srgbClr val="646464"/>
              </a:solidFill>
              <a:prstDash val="solid"/>
              <a:round/>
              <a:headEnd type="none" w="sm" len="sm"/>
              <a:tailEnd type="triangle" w="med" len="med"/>
            </a:ln>
            <a:effectLst/>
          </p:spPr>
          <p:txBody>
            <a:bodyPr wrap="none" anchor="ctr"/>
            <a:lstStyle/>
            <a:p>
              <a:pPr>
                <a:defRPr/>
              </a:pPr>
              <a:endParaRPr lang="en-US" sz="1350">
                <a:latin typeface="Times New Roman" pitchFamily="-112" charset="0"/>
              </a:endParaRPr>
            </a:p>
          </p:txBody>
        </p:sp>
        <p:grpSp>
          <p:nvGrpSpPr>
            <p:cNvPr id="8" name="Group 4">
              <a:extLst>
                <a:ext uri="{FF2B5EF4-FFF2-40B4-BE49-F238E27FC236}">
                  <a16:creationId xmlns:a16="http://schemas.microsoft.com/office/drawing/2014/main" id="{0633F180-962C-A383-2033-26D91BE66303}"/>
                </a:ext>
              </a:extLst>
            </p:cNvPr>
            <p:cNvGrpSpPr>
              <a:grpSpLocks/>
            </p:cNvGrpSpPr>
            <p:nvPr/>
          </p:nvGrpSpPr>
          <p:grpSpPr bwMode="auto">
            <a:xfrm>
              <a:off x="1771539" y="2524188"/>
              <a:ext cx="342947" cy="114330"/>
              <a:chOff x="609600" y="3827324"/>
              <a:chExt cx="457200" cy="152400"/>
            </a:xfrm>
          </p:grpSpPr>
          <p:sp>
            <p:nvSpPr>
              <p:cNvPr id="21" name="Rectangle 3">
                <a:extLst>
                  <a:ext uri="{FF2B5EF4-FFF2-40B4-BE49-F238E27FC236}">
                    <a16:creationId xmlns:a16="http://schemas.microsoft.com/office/drawing/2014/main" id="{4EB14953-C79D-0F55-63B0-C4AFD24E8C1E}"/>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2" name="Rectangle 12">
                <a:extLst>
                  <a:ext uri="{FF2B5EF4-FFF2-40B4-BE49-F238E27FC236}">
                    <a16:creationId xmlns:a16="http://schemas.microsoft.com/office/drawing/2014/main" id="{6536C8E0-F78A-C596-15B7-E6475386DC95}"/>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3" name="Rectangle 13">
                <a:extLst>
                  <a:ext uri="{FF2B5EF4-FFF2-40B4-BE49-F238E27FC236}">
                    <a16:creationId xmlns:a16="http://schemas.microsoft.com/office/drawing/2014/main" id="{C9DDD7D4-C2AC-DD33-1C6C-72A9145D3DEE}"/>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9" name="Group 15">
              <a:extLst>
                <a:ext uri="{FF2B5EF4-FFF2-40B4-BE49-F238E27FC236}">
                  <a16:creationId xmlns:a16="http://schemas.microsoft.com/office/drawing/2014/main" id="{B6D746DA-980C-C8DF-116F-3235678F7C7B}"/>
                </a:ext>
              </a:extLst>
            </p:cNvPr>
            <p:cNvGrpSpPr>
              <a:grpSpLocks/>
            </p:cNvGrpSpPr>
            <p:nvPr/>
          </p:nvGrpSpPr>
          <p:grpSpPr bwMode="auto">
            <a:xfrm>
              <a:off x="2190697" y="2524188"/>
              <a:ext cx="342947" cy="114330"/>
              <a:chOff x="609600" y="3827324"/>
              <a:chExt cx="457200" cy="152400"/>
            </a:xfrm>
          </p:grpSpPr>
          <p:sp>
            <p:nvSpPr>
              <p:cNvPr id="18" name="Rectangle 17">
                <a:extLst>
                  <a:ext uri="{FF2B5EF4-FFF2-40B4-BE49-F238E27FC236}">
                    <a16:creationId xmlns:a16="http://schemas.microsoft.com/office/drawing/2014/main" id="{389877F6-933B-7852-1F18-A2B83F174CDF}"/>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9" name="Rectangle 18">
                <a:extLst>
                  <a:ext uri="{FF2B5EF4-FFF2-40B4-BE49-F238E27FC236}">
                    <a16:creationId xmlns:a16="http://schemas.microsoft.com/office/drawing/2014/main" id="{FAE35C1C-4C54-0417-0035-8E3C5334EE03}"/>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20" name="Rectangle 19">
                <a:extLst>
                  <a:ext uri="{FF2B5EF4-FFF2-40B4-BE49-F238E27FC236}">
                    <a16:creationId xmlns:a16="http://schemas.microsoft.com/office/drawing/2014/main" id="{B2BB08B0-C93A-BF62-2085-4E5105086132}"/>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10" name="Group 19">
              <a:extLst>
                <a:ext uri="{FF2B5EF4-FFF2-40B4-BE49-F238E27FC236}">
                  <a16:creationId xmlns:a16="http://schemas.microsoft.com/office/drawing/2014/main" id="{06AA246E-D9FA-4270-A0E8-6AD9ACAA7C01}"/>
                </a:ext>
              </a:extLst>
            </p:cNvPr>
            <p:cNvGrpSpPr>
              <a:grpSpLocks/>
            </p:cNvGrpSpPr>
            <p:nvPr/>
          </p:nvGrpSpPr>
          <p:grpSpPr bwMode="auto">
            <a:xfrm>
              <a:off x="2609855" y="2524188"/>
              <a:ext cx="342947" cy="114330"/>
              <a:chOff x="609600" y="3827324"/>
              <a:chExt cx="457200" cy="152400"/>
            </a:xfrm>
          </p:grpSpPr>
          <p:sp>
            <p:nvSpPr>
              <p:cNvPr id="15" name="Rectangle 20">
                <a:extLst>
                  <a:ext uri="{FF2B5EF4-FFF2-40B4-BE49-F238E27FC236}">
                    <a16:creationId xmlns:a16="http://schemas.microsoft.com/office/drawing/2014/main" id="{F60BDBD9-216C-F6BB-5560-AB1E731A0DC7}"/>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6" name="Rectangle 21">
                <a:extLst>
                  <a:ext uri="{FF2B5EF4-FFF2-40B4-BE49-F238E27FC236}">
                    <a16:creationId xmlns:a16="http://schemas.microsoft.com/office/drawing/2014/main" id="{C3AEE86F-C57B-601E-9D54-A449FB3C35C1}"/>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7" name="Rectangle 22">
                <a:extLst>
                  <a:ext uri="{FF2B5EF4-FFF2-40B4-BE49-F238E27FC236}">
                    <a16:creationId xmlns:a16="http://schemas.microsoft.com/office/drawing/2014/main" id="{D53D8175-F67F-99C3-5C08-F57CC7D81351}"/>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nvGrpSpPr>
            <p:cNvPr id="11" name="Group 23">
              <a:extLst>
                <a:ext uri="{FF2B5EF4-FFF2-40B4-BE49-F238E27FC236}">
                  <a16:creationId xmlns:a16="http://schemas.microsoft.com/office/drawing/2014/main" id="{61BA550F-453C-512C-2429-31EA704AB486}"/>
                </a:ext>
              </a:extLst>
            </p:cNvPr>
            <p:cNvGrpSpPr>
              <a:grpSpLocks/>
            </p:cNvGrpSpPr>
            <p:nvPr/>
          </p:nvGrpSpPr>
          <p:grpSpPr bwMode="auto">
            <a:xfrm>
              <a:off x="3029014" y="2524188"/>
              <a:ext cx="342947" cy="114330"/>
              <a:chOff x="609600" y="3827324"/>
              <a:chExt cx="457200" cy="152400"/>
            </a:xfrm>
          </p:grpSpPr>
          <p:sp>
            <p:nvSpPr>
              <p:cNvPr id="12" name="Rectangle 24">
                <a:extLst>
                  <a:ext uri="{FF2B5EF4-FFF2-40B4-BE49-F238E27FC236}">
                    <a16:creationId xmlns:a16="http://schemas.microsoft.com/office/drawing/2014/main" id="{27D87763-2F24-B367-C6A8-B86898DC3FA3}"/>
                  </a:ext>
                </a:extLst>
              </p:cNvPr>
              <p:cNvSpPr>
                <a:spLocks noChangeArrowheads="1"/>
              </p:cNvSpPr>
              <p:nvPr/>
            </p:nvSpPr>
            <p:spPr bwMode="auto">
              <a:xfrm>
                <a:off x="6096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3" name="Rectangle 25">
                <a:extLst>
                  <a:ext uri="{FF2B5EF4-FFF2-40B4-BE49-F238E27FC236}">
                    <a16:creationId xmlns:a16="http://schemas.microsoft.com/office/drawing/2014/main" id="{ECE88E2D-504E-1A1F-00A7-3739AF7BEBA2}"/>
                  </a:ext>
                </a:extLst>
              </p:cNvPr>
              <p:cNvSpPr>
                <a:spLocks noChangeArrowheads="1"/>
              </p:cNvSpPr>
              <p:nvPr/>
            </p:nvSpPr>
            <p:spPr bwMode="auto">
              <a:xfrm>
                <a:off x="7620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sp>
            <p:nvSpPr>
              <p:cNvPr id="14" name="Rectangle 26">
                <a:extLst>
                  <a:ext uri="{FF2B5EF4-FFF2-40B4-BE49-F238E27FC236}">
                    <a16:creationId xmlns:a16="http://schemas.microsoft.com/office/drawing/2014/main" id="{2BF361A7-852B-3B5B-B256-8B7714D3FF62}"/>
                  </a:ext>
                </a:extLst>
              </p:cNvPr>
              <p:cNvSpPr>
                <a:spLocks noChangeArrowheads="1"/>
              </p:cNvSpPr>
              <p:nvPr/>
            </p:nvSpPr>
            <p:spPr bwMode="auto">
              <a:xfrm>
                <a:off x="914400" y="3827324"/>
                <a:ext cx="152400" cy="152400"/>
              </a:xfrm>
              <a:prstGeom prst="rect">
                <a:avLst/>
              </a:prstGeom>
              <a:solidFill>
                <a:schemeClr val="bg1">
                  <a:lumMod val="65000"/>
                </a:schemeClr>
              </a:solidFill>
              <a:ln w="19050">
                <a:solidFill>
                  <a:srgbClr val="646464"/>
                </a:solidFill>
                <a:round/>
                <a:headEnd type="none" w="sm" len="sm"/>
                <a:tailEnd type="triangle" w="med" len="med"/>
              </a:ln>
            </p:spPr>
            <p:txBody>
              <a:bodyPr wrap="none" anchor="ctr"/>
              <a:lstStyle/>
              <a:p>
                <a:endParaRPr lang="en-US" sz="1350"/>
              </a:p>
            </p:txBody>
          </p:sp>
        </p:grpSp>
      </p:grpSp>
      <p:cxnSp>
        <p:nvCxnSpPr>
          <p:cNvPr id="24" name="Straight Connector 23">
            <a:extLst>
              <a:ext uri="{FF2B5EF4-FFF2-40B4-BE49-F238E27FC236}">
                <a16:creationId xmlns:a16="http://schemas.microsoft.com/office/drawing/2014/main" id="{8088AF1F-412B-A30F-0F7C-1FFDC7E46ADC}"/>
              </a:ext>
            </a:extLst>
          </p:cNvPr>
          <p:cNvCxnSpPr/>
          <p:nvPr/>
        </p:nvCxnSpPr>
        <p:spPr>
          <a:xfrm>
            <a:off x="5257800" y="2364940"/>
            <a:ext cx="3657600" cy="0"/>
          </a:xfrm>
          <a:prstGeom prst="line">
            <a:avLst/>
          </a:prstGeom>
          <a:ln w="34925">
            <a:solidFill>
              <a:srgbClr val="474866"/>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Arrow Connector 6">
            <a:extLst>
              <a:ext uri="{FF2B5EF4-FFF2-40B4-BE49-F238E27FC236}">
                <a16:creationId xmlns:a16="http://schemas.microsoft.com/office/drawing/2014/main" id="{25B1E637-39BF-2F9E-DD1E-0DEA57163788}"/>
              </a:ext>
            </a:extLst>
          </p:cNvPr>
          <p:cNvCxnSpPr>
            <a:cxnSpLocks/>
            <a:stCxn id="21" idx="2"/>
            <a:endCxn id="49" idx="0"/>
          </p:cNvCxnSpPr>
          <p:nvPr/>
        </p:nvCxnSpPr>
        <p:spPr bwMode="auto">
          <a:xfrm rot="16200000" flipH="1">
            <a:off x="6204938" y="2228352"/>
            <a:ext cx="550391" cy="273173"/>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grpSp>
        <p:nvGrpSpPr>
          <p:cNvPr id="26" name="Group 25">
            <a:extLst>
              <a:ext uri="{FF2B5EF4-FFF2-40B4-BE49-F238E27FC236}">
                <a16:creationId xmlns:a16="http://schemas.microsoft.com/office/drawing/2014/main" id="{18136731-68BA-2F75-8A65-28349C349D15}"/>
              </a:ext>
            </a:extLst>
          </p:cNvPr>
          <p:cNvGrpSpPr/>
          <p:nvPr/>
        </p:nvGrpSpPr>
        <p:grpSpPr>
          <a:xfrm>
            <a:off x="5257916" y="2640135"/>
            <a:ext cx="3657368" cy="457200"/>
            <a:chOff x="5105516" y="2643603"/>
            <a:chExt cx="3657368" cy="457200"/>
          </a:xfrm>
          <a:solidFill>
            <a:srgbClr val="84BCDA"/>
          </a:solidFill>
        </p:grpSpPr>
        <p:grpSp>
          <p:nvGrpSpPr>
            <p:cNvPr id="27" name="Group 26">
              <a:extLst>
                <a:ext uri="{FF2B5EF4-FFF2-40B4-BE49-F238E27FC236}">
                  <a16:creationId xmlns:a16="http://schemas.microsoft.com/office/drawing/2014/main" id="{7F49E1AF-E069-9422-3358-B0444E253F78}"/>
                </a:ext>
              </a:extLst>
            </p:cNvPr>
            <p:cNvGrpSpPr/>
            <p:nvPr/>
          </p:nvGrpSpPr>
          <p:grpSpPr>
            <a:xfrm>
              <a:off x="5105516" y="2643603"/>
              <a:ext cx="838084" cy="457200"/>
              <a:chOff x="2585831" y="4219980"/>
              <a:chExt cx="457200" cy="457200"/>
            </a:xfrm>
            <a:grpFill/>
          </p:grpSpPr>
          <p:grpSp>
            <p:nvGrpSpPr>
              <p:cNvPr id="52" name="Group 51">
                <a:extLst>
                  <a:ext uri="{FF2B5EF4-FFF2-40B4-BE49-F238E27FC236}">
                    <a16:creationId xmlns:a16="http://schemas.microsoft.com/office/drawing/2014/main" id="{C42B9040-DC1A-4812-4E3A-906B7801BED4}"/>
                  </a:ext>
                </a:extLst>
              </p:cNvPr>
              <p:cNvGrpSpPr/>
              <p:nvPr/>
            </p:nvGrpSpPr>
            <p:grpSpPr>
              <a:xfrm>
                <a:off x="2585831" y="4219980"/>
                <a:ext cx="457200" cy="91440"/>
                <a:chOff x="3352800" y="3851910"/>
                <a:chExt cx="457200" cy="91440"/>
              </a:xfrm>
              <a:grpFill/>
            </p:grpSpPr>
            <p:sp>
              <p:nvSpPr>
                <p:cNvPr id="54" name="Rectangle 53">
                  <a:extLst>
                    <a:ext uri="{FF2B5EF4-FFF2-40B4-BE49-F238E27FC236}">
                      <a16:creationId xmlns:a16="http://schemas.microsoft.com/office/drawing/2014/main" id="{89125364-8306-1EDF-0BD4-63A7AF5BA1EA}"/>
                    </a:ext>
                  </a:extLst>
                </p:cNvPr>
                <p:cNvSpPr/>
                <p:nvPr/>
              </p:nvSpPr>
              <p:spPr>
                <a:xfrm>
                  <a:off x="335280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5" name="Rectangle 54">
                  <a:extLst>
                    <a:ext uri="{FF2B5EF4-FFF2-40B4-BE49-F238E27FC236}">
                      <a16:creationId xmlns:a16="http://schemas.microsoft.com/office/drawing/2014/main" id="{D732A58F-5B8D-8507-6C51-C2E5268199AB}"/>
                    </a:ext>
                  </a:extLst>
                </p:cNvPr>
                <p:cNvSpPr/>
                <p:nvPr/>
              </p:nvSpPr>
              <p:spPr>
                <a:xfrm>
                  <a:off x="344424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6" name="Rectangle 55">
                  <a:extLst>
                    <a:ext uri="{FF2B5EF4-FFF2-40B4-BE49-F238E27FC236}">
                      <a16:creationId xmlns:a16="http://schemas.microsoft.com/office/drawing/2014/main" id="{670C0066-E5B3-57DD-2832-2E60A6AB7253}"/>
                    </a:ext>
                  </a:extLst>
                </p:cNvPr>
                <p:cNvSpPr/>
                <p:nvPr/>
              </p:nvSpPr>
              <p:spPr>
                <a:xfrm>
                  <a:off x="353568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7" name="Rectangle 56">
                  <a:extLst>
                    <a:ext uri="{FF2B5EF4-FFF2-40B4-BE49-F238E27FC236}">
                      <a16:creationId xmlns:a16="http://schemas.microsoft.com/office/drawing/2014/main" id="{7FACB3C6-6ED5-5C36-0C50-A6E0A5025238}"/>
                    </a:ext>
                  </a:extLst>
                </p:cNvPr>
                <p:cNvSpPr/>
                <p:nvPr/>
              </p:nvSpPr>
              <p:spPr>
                <a:xfrm>
                  <a:off x="362712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8" name="Rectangle 57">
                  <a:extLst>
                    <a:ext uri="{FF2B5EF4-FFF2-40B4-BE49-F238E27FC236}">
                      <a16:creationId xmlns:a16="http://schemas.microsoft.com/office/drawing/2014/main" id="{3B130A28-E048-D392-97CF-8CA02F6D7905}"/>
                    </a:ext>
                  </a:extLst>
                </p:cNvPr>
                <p:cNvSpPr/>
                <p:nvPr/>
              </p:nvSpPr>
              <p:spPr>
                <a:xfrm>
                  <a:off x="371856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53" name="Rectangle 52">
                <a:extLst>
                  <a:ext uri="{FF2B5EF4-FFF2-40B4-BE49-F238E27FC236}">
                    <a16:creationId xmlns:a16="http://schemas.microsoft.com/office/drawing/2014/main" id="{BDB89531-A72C-C751-50EE-D5540B9A951F}"/>
                  </a:ext>
                </a:extLst>
              </p:cNvPr>
              <p:cNvSpPr/>
              <p:nvPr/>
            </p:nvSpPr>
            <p:spPr>
              <a:xfrm>
                <a:off x="2585831" y="4219980"/>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101</a:t>
                </a:r>
              </a:p>
            </p:txBody>
          </p:sp>
        </p:grpSp>
        <p:grpSp>
          <p:nvGrpSpPr>
            <p:cNvPr id="28" name="Group 27">
              <a:extLst>
                <a:ext uri="{FF2B5EF4-FFF2-40B4-BE49-F238E27FC236}">
                  <a16:creationId xmlns:a16="http://schemas.microsoft.com/office/drawing/2014/main" id="{CDA9A383-1466-3DC9-7303-2471ECE6AD45}"/>
                </a:ext>
              </a:extLst>
            </p:cNvPr>
            <p:cNvGrpSpPr/>
            <p:nvPr/>
          </p:nvGrpSpPr>
          <p:grpSpPr>
            <a:xfrm>
              <a:off x="6045277" y="2643603"/>
              <a:ext cx="838084" cy="457200"/>
              <a:chOff x="3304484" y="4208458"/>
              <a:chExt cx="457200" cy="457200"/>
            </a:xfrm>
            <a:grpFill/>
          </p:grpSpPr>
          <p:grpSp>
            <p:nvGrpSpPr>
              <p:cNvPr id="45" name="Group 44">
                <a:extLst>
                  <a:ext uri="{FF2B5EF4-FFF2-40B4-BE49-F238E27FC236}">
                    <a16:creationId xmlns:a16="http://schemas.microsoft.com/office/drawing/2014/main" id="{8FC1EE5F-EE23-B83C-09C9-222388CA7293}"/>
                  </a:ext>
                </a:extLst>
              </p:cNvPr>
              <p:cNvGrpSpPr/>
              <p:nvPr/>
            </p:nvGrpSpPr>
            <p:grpSpPr>
              <a:xfrm>
                <a:off x="3304484" y="4208458"/>
                <a:ext cx="457200" cy="91440"/>
                <a:chOff x="3352800" y="3851910"/>
                <a:chExt cx="457200" cy="91440"/>
              </a:xfrm>
              <a:grpFill/>
            </p:grpSpPr>
            <p:sp>
              <p:nvSpPr>
                <p:cNvPr id="47" name="Rectangle 46">
                  <a:extLst>
                    <a:ext uri="{FF2B5EF4-FFF2-40B4-BE49-F238E27FC236}">
                      <a16:creationId xmlns:a16="http://schemas.microsoft.com/office/drawing/2014/main" id="{23E41A12-6679-B351-FBC0-A9B0DBB7ECD6}"/>
                    </a:ext>
                  </a:extLst>
                </p:cNvPr>
                <p:cNvSpPr/>
                <p:nvPr/>
              </p:nvSpPr>
              <p:spPr>
                <a:xfrm>
                  <a:off x="335280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8" name="Rectangle 47">
                  <a:extLst>
                    <a:ext uri="{FF2B5EF4-FFF2-40B4-BE49-F238E27FC236}">
                      <a16:creationId xmlns:a16="http://schemas.microsoft.com/office/drawing/2014/main" id="{3C54B685-9B04-2800-0283-F77DCEA7AF8A}"/>
                    </a:ext>
                  </a:extLst>
                </p:cNvPr>
                <p:cNvSpPr/>
                <p:nvPr/>
              </p:nvSpPr>
              <p:spPr>
                <a:xfrm>
                  <a:off x="344424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9" name="Rectangle 48">
                  <a:extLst>
                    <a:ext uri="{FF2B5EF4-FFF2-40B4-BE49-F238E27FC236}">
                      <a16:creationId xmlns:a16="http://schemas.microsoft.com/office/drawing/2014/main" id="{EEB98410-D72F-F2BE-2BEF-249F8D6B7D06}"/>
                    </a:ext>
                  </a:extLst>
                </p:cNvPr>
                <p:cNvSpPr/>
                <p:nvPr/>
              </p:nvSpPr>
              <p:spPr>
                <a:xfrm>
                  <a:off x="353568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0" name="Rectangle 49">
                  <a:extLst>
                    <a:ext uri="{FF2B5EF4-FFF2-40B4-BE49-F238E27FC236}">
                      <a16:creationId xmlns:a16="http://schemas.microsoft.com/office/drawing/2014/main" id="{3A8A9F75-81A4-5FC7-97F6-CC544D0ACE30}"/>
                    </a:ext>
                  </a:extLst>
                </p:cNvPr>
                <p:cNvSpPr/>
                <p:nvPr/>
              </p:nvSpPr>
              <p:spPr>
                <a:xfrm>
                  <a:off x="362712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51" name="Rectangle 50">
                  <a:extLst>
                    <a:ext uri="{FF2B5EF4-FFF2-40B4-BE49-F238E27FC236}">
                      <a16:creationId xmlns:a16="http://schemas.microsoft.com/office/drawing/2014/main" id="{F11B0132-D1F3-6FA8-EEBA-3DC466CEB709}"/>
                    </a:ext>
                  </a:extLst>
                </p:cNvPr>
                <p:cNvSpPr/>
                <p:nvPr/>
              </p:nvSpPr>
              <p:spPr>
                <a:xfrm>
                  <a:off x="371856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46" name="Rectangle 45">
                <a:extLst>
                  <a:ext uri="{FF2B5EF4-FFF2-40B4-BE49-F238E27FC236}">
                    <a16:creationId xmlns:a16="http://schemas.microsoft.com/office/drawing/2014/main" id="{00F0790A-9052-7495-6759-4DAF7CB0FABD}"/>
                  </a:ext>
                </a:extLst>
              </p:cNvPr>
              <p:cNvSpPr/>
              <p:nvPr/>
            </p:nvSpPr>
            <p:spPr>
              <a:xfrm>
                <a:off x="3304484" y="4208458"/>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102</a:t>
                </a:r>
              </a:p>
            </p:txBody>
          </p:sp>
        </p:grpSp>
        <p:grpSp>
          <p:nvGrpSpPr>
            <p:cNvPr id="29" name="Group 28">
              <a:extLst>
                <a:ext uri="{FF2B5EF4-FFF2-40B4-BE49-F238E27FC236}">
                  <a16:creationId xmlns:a16="http://schemas.microsoft.com/office/drawing/2014/main" id="{4F60B63E-802A-AA57-FA69-75148CAD4109}"/>
                </a:ext>
              </a:extLst>
            </p:cNvPr>
            <p:cNvGrpSpPr/>
            <p:nvPr/>
          </p:nvGrpSpPr>
          <p:grpSpPr>
            <a:xfrm>
              <a:off x="6985038" y="2643603"/>
              <a:ext cx="838084" cy="457200"/>
              <a:chOff x="5364113" y="4200463"/>
              <a:chExt cx="457200" cy="457200"/>
            </a:xfrm>
            <a:grpFill/>
          </p:grpSpPr>
          <p:grpSp>
            <p:nvGrpSpPr>
              <p:cNvPr id="38" name="Group 37">
                <a:extLst>
                  <a:ext uri="{FF2B5EF4-FFF2-40B4-BE49-F238E27FC236}">
                    <a16:creationId xmlns:a16="http://schemas.microsoft.com/office/drawing/2014/main" id="{B6DF5B2B-5C9E-7DAD-4F88-533EEB7CE219}"/>
                  </a:ext>
                </a:extLst>
              </p:cNvPr>
              <p:cNvGrpSpPr/>
              <p:nvPr/>
            </p:nvGrpSpPr>
            <p:grpSpPr>
              <a:xfrm>
                <a:off x="5364113" y="4200463"/>
                <a:ext cx="457200" cy="91440"/>
                <a:chOff x="3352800" y="3851910"/>
                <a:chExt cx="457200" cy="91440"/>
              </a:xfrm>
              <a:grpFill/>
            </p:grpSpPr>
            <p:sp>
              <p:nvSpPr>
                <p:cNvPr id="40" name="Rectangle 39">
                  <a:extLst>
                    <a:ext uri="{FF2B5EF4-FFF2-40B4-BE49-F238E27FC236}">
                      <a16:creationId xmlns:a16="http://schemas.microsoft.com/office/drawing/2014/main" id="{A76B8409-9A36-2F3F-01D4-D7FCD8E63EE0}"/>
                    </a:ext>
                  </a:extLst>
                </p:cNvPr>
                <p:cNvSpPr/>
                <p:nvPr/>
              </p:nvSpPr>
              <p:spPr>
                <a:xfrm>
                  <a:off x="335280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1" name="Rectangle 40">
                  <a:extLst>
                    <a:ext uri="{FF2B5EF4-FFF2-40B4-BE49-F238E27FC236}">
                      <a16:creationId xmlns:a16="http://schemas.microsoft.com/office/drawing/2014/main" id="{C6315051-DBEF-7C3E-FDEA-6AA2E8E48F61}"/>
                    </a:ext>
                  </a:extLst>
                </p:cNvPr>
                <p:cNvSpPr/>
                <p:nvPr/>
              </p:nvSpPr>
              <p:spPr>
                <a:xfrm>
                  <a:off x="344424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2" name="Rectangle 41">
                  <a:extLst>
                    <a:ext uri="{FF2B5EF4-FFF2-40B4-BE49-F238E27FC236}">
                      <a16:creationId xmlns:a16="http://schemas.microsoft.com/office/drawing/2014/main" id="{8633A5BC-605F-B454-7F0E-F88A9C2DBA3C}"/>
                    </a:ext>
                  </a:extLst>
                </p:cNvPr>
                <p:cNvSpPr/>
                <p:nvPr/>
              </p:nvSpPr>
              <p:spPr>
                <a:xfrm>
                  <a:off x="353568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3" name="Rectangle 42">
                  <a:extLst>
                    <a:ext uri="{FF2B5EF4-FFF2-40B4-BE49-F238E27FC236}">
                      <a16:creationId xmlns:a16="http://schemas.microsoft.com/office/drawing/2014/main" id="{D4E5F44B-069A-8F67-27E1-990F04B4EA07}"/>
                    </a:ext>
                  </a:extLst>
                </p:cNvPr>
                <p:cNvSpPr/>
                <p:nvPr/>
              </p:nvSpPr>
              <p:spPr>
                <a:xfrm>
                  <a:off x="362712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44" name="Rectangle 43">
                  <a:extLst>
                    <a:ext uri="{FF2B5EF4-FFF2-40B4-BE49-F238E27FC236}">
                      <a16:creationId xmlns:a16="http://schemas.microsoft.com/office/drawing/2014/main" id="{3DE0210F-2DD5-1F11-4A97-451BDFB0D89D}"/>
                    </a:ext>
                  </a:extLst>
                </p:cNvPr>
                <p:cNvSpPr/>
                <p:nvPr/>
              </p:nvSpPr>
              <p:spPr>
                <a:xfrm>
                  <a:off x="371856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39" name="Rectangle 38">
                <a:extLst>
                  <a:ext uri="{FF2B5EF4-FFF2-40B4-BE49-F238E27FC236}">
                    <a16:creationId xmlns:a16="http://schemas.microsoft.com/office/drawing/2014/main" id="{7B268F14-0563-3FA5-0C24-AB4647928A5D}"/>
                  </a:ext>
                </a:extLst>
              </p:cNvPr>
              <p:cNvSpPr/>
              <p:nvPr/>
            </p:nvSpPr>
            <p:spPr>
              <a:xfrm>
                <a:off x="5364113" y="4200463"/>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103</a:t>
                </a:r>
              </a:p>
            </p:txBody>
          </p:sp>
        </p:grpSp>
        <p:grpSp>
          <p:nvGrpSpPr>
            <p:cNvPr id="30" name="Group 29">
              <a:extLst>
                <a:ext uri="{FF2B5EF4-FFF2-40B4-BE49-F238E27FC236}">
                  <a16:creationId xmlns:a16="http://schemas.microsoft.com/office/drawing/2014/main" id="{EA6A9674-7697-4B59-5B85-21748F848334}"/>
                </a:ext>
              </a:extLst>
            </p:cNvPr>
            <p:cNvGrpSpPr/>
            <p:nvPr/>
          </p:nvGrpSpPr>
          <p:grpSpPr>
            <a:xfrm>
              <a:off x="7924800" y="2643603"/>
              <a:ext cx="838084" cy="457200"/>
              <a:chOff x="6082766" y="4188941"/>
              <a:chExt cx="457200" cy="457200"/>
            </a:xfrm>
            <a:grpFill/>
          </p:grpSpPr>
          <p:grpSp>
            <p:nvGrpSpPr>
              <p:cNvPr id="31" name="Group 30">
                <a:extLst>
                  <a:ext uri="{FF2B5EF4-FFF2-40B4-BE49-F238E27FC236}">
                    <a16:creationId xmlns:a16="http://schemas.microsoft.com/office/drawing/2014/main" id="{0CA11164-961E-31CE-1157-65A93361DB52}"/>
                  </a:ext>
                </a:extLst>
              </p:cNvPr>
              <p:cNvGrpSpPr/>
              <p:nvPr/>
            </p:nvGrpSpPr>
            <p:grpSpPr>
              <a:xfrm>
                <a:off x="6082766" y="4188941"/>
                <a:ext cx="457200" cy="91440"/>
                <a:chOff x="3352800" y="3851910"/>
                <a:chExt cx="457200" cy="91440"/>
              </a:xfrm>
              <a:grpFill/>
            </p:grpSpPr>
            <p:sp>
              <p:nvSpPr>
                <p:cNvPr id="33" name="Rectangle 32">
                  <a:extLst>
                    <a:ext uri="{FF2B5EF4-FFF2-40B4-BE49-F238E27FC236}">
                      <a16:creationId xmlns:a16="http://schemas.microsoft.com/office/drawing/2014/main" id="{7B718543-3E60-7668-28C6-AFFEA9433CF2}"/>
                    </a:ext>
                  </a:extLst>
                </p:cNvPr>
                <p:cNvSpPr/>
                <p:nvPr/>
              </p:nvSpPr>
              <p:spPr>
                <a:xfrm>
                  <a:off x="335280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4" name="Rectangle 33">
                  <a:extLst>
                    <a:ext uri="{FF2B5EF4-FFF2-40B4-BE49-F238E27FC236}">
                      <a16:creationId xmlns:a16="http://schemas.microsoft.com/office/drawing/2014/main" id="{BBF58CB9-C444-AD82-45F5-4769D2706760}"/>
                    </a:ext>
                  </a:extLst>
                </p:cNvPr>
                <p:cNvSpPr/>
                <p:nvPr/>
              </p:nvSpPr>
              <p:spPr>
                <a:xfrm>
                  <a:off x="344424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5" name="Rectangle 34">
                  <a:extLst>
                    <a:ext uri="{FF2B5EF4-FFF2-40B4-BE49-F238E27FC236}">
                      <a16:creationId xmlns:a16="http://schemas.microsoft.com/office/drawing/2014/main" id="{A31CBB6C-6386-A810-7BB4-45593DD3874E}"/>
                    </a:ext>
                  </a:extLst>
                </p:cNvPr>
                <p:cNvSpPr/>
                <p:nvPr/>
              </p:nvSpPr>
              <p:spPr>
                <a:xfrm>
                  <a:off x="353568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6" name="Rectangle 35">
                  <a:extLst>
                    <a:ext uri="{FF2B5EF4-FFF2-40B4-BE49-F238E27FC236}">
                      <a16:creationId xmlns:a16="http://schemas.microsoft.com/office/drawing/2014/main" id="{CD2256F4-B3E0-19D0-9245-A2BBFC0A3447}"/>
                    </a:ext>
                  </a:extLst>
                </p:cNvPr>
                <p:cNvSpPr/>
                <p:nvPr/>
              </p:nvSpPr>
              <p:spPr>
                <a:xfrm>
                  <a:off x="362712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sp>
              <p:nvSpPr>
                <p:cNvPr id="37" name="Rectangle 36">
                  <a:extLst>
                    <a:ext uri="{FF2B5EF4-FFF2-40B4-BE49-F238E27FC236}">
                      <a16:creationId xmlns:a16="http://schemas.microsoft.com/office/drawing/2014/main" id="{7A09DD1D-18D5-4434-61BB-6AFD0F6472D0}"/>
                    </a:ext>
                  </a:extLst>
                </p:cNvPr>
                <p:cNvSpPr/>
                <p:nvPr/>
              </p:nvSpPr>
              <p:spPr>
                <a:xfrm>
                  <a:off x="3718560" y="3851910"/>
                  <a:ext cx="91440" cy="91440"/>
                </a:xfrm>
                <a:prstGeom prst="rect">
                  <a:avLst/>
                </a:prstGeom>
                <a:grp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endParaRPr lang="en-US" dirty="0">
                    <a:solidFill>
                      <a:srgbClr val="474866"/>
                    </a:solidFill>
                    <a:latin typeface="Inconsolata" panose="00000509000000000000" pitchFamily="49" charset="0"/>
                  </a:endParaRPr>
                </a:p>
              </p:txBody>
            </p:sp>
          </p:grpSp>
          <p:sp>
            <p:nvSpPr>
              <p:cNvPr id="32" name="Rectangle 31">
                <a:extLst>
                  <a:ext uri="{FF2B5EF4-FFF2-40B4-BE49-F238E27FC236}">
                    <a16:creationId xmlns:a16="http://schemas.microsoft.com/office/drawing/2014/main" id="{2661BFE0-DD2B-2568-3126-D4E92FB1A10A}"/>
                  </a:ext>
                </a:extLst>
              </p:cNvPr>
              <p:cNvSpPr/>
              <p:nvPr/>
            </p:nvSpPr>
            <p:spPr>
              <a:xfrm>
                <a:off x="6082766" y="4188941"/>
                <a:ext cx="457200" cy="457200"/>
              </a:xfrm>
              <a:prstGeom prst="rect">
                <a:avLst/>
              </a:prstGeom>
              <a:solidFill>
                <a:schemeClr val="bg1">
                  <a:lumMod val="50000"/>
                </a:schemeClr>
              </a:solidFill>
              <a:ln>
                <a:solidFill>
                  <a:srgbClr val="646464"/>
                </a:solidFill>
              </a:ln>
            </p:spPr>
            <p:style>
              <a:lnRef idx="2">
                <a:schemeClr val="accent2">
                  <a:shade val="50000"/>
                </a:schemeClr>
              </a:lnRef>
              <a:fillRef idx="1">
                <a:schemeClr val="accent2"/>
              </a:fillRef>
              <a:effectRef idx="0">
                <a:schemeClr val="accent2"/>
              </a:effectRef>
              <a:fontRef idx="minor">
                <a:schemeClr val="lt1"/>
              </a:fontRef>
            </p:style>
            <p:txBody>
              <a:bodyPr wrap="square" lIns="45720" rIns="45720" rtlCol="0" anchor="ctr" anchorCtr="0">
                <a:noAutofit/>
              </a:bodyPr>
              <a:lstStyle/>
              <a:p>
                <a:pPr algn="ctr"/>
                <a:r>
                  <a:rPr lang="en-US" sz="2000" b="1" dirty="0">
                    <a:solidFill>
                      <a:schemeClr val="bg1"/>
                    </a:solidFill>
                    <a:latin typeface="Inconsolata" panose="00000509000000000000" pitchFamily="49" charset="0"/>
                  </a:rPr>
                  <a:t>104</a:t>
                </a:r>
              </a:p>
            </p:txBody>
          </p:sp>
        </p:grpSp>
      </p:grpSp>
      <p:cxnSp>
        <p:nvCxnSpPr>
          <p:cNvPr id="59" name="Straight Arrow Connector 6">
            <a:extLst>
              <a:ext uri="{FF2B5EF4-FFF2-40B4-BE49-F238E27FC236}">
                <a16:creationId xmlns:a16="http://schemas.microsoft.com/office/drawing/2014/main" id="{2EBC85A0-CED8-E098-BC67-9E25C1E5067C}"/>
              </a:ext>
            </a:extLst>
          </p:cNvPr>
          <p:cNvCxnSpPr>
            <a:cxnSpLocks/>
            <a:stCxn id="22" idx="2"/>
            <a:endCxn id="41" idx="0"/>
          </p:cNvCxnSpPr>
          <p:nvPr/>
        </p:nvCxnSpPr>
        <p:spPr bwMode="auto">
          <a:xfrm rot="16200000" flipH="1">
            <a:off x="6648168" y="1899438"/>
            <a:ext cx="550391" cy="931001"/>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0" name="Straight Arrow Connector 6">
            <a:extLst>
              <a:ext uri="{FF2B5EF4-FFF2-40B4-BE49-F238E27FC236}">
                <a16:creationId xmlns:a16="http://schemas.microsoft.com/office/drawing/2014/main" id="{3F1E1447-29F0-2FFF-E90A-73FD096F3977}"/>
              </a:ext>
            </a:extLst>
          </p:cNvPr>
          <p:cNvCxnSpPr>
            <a:cxnSpLocks/>
            <a:stCxn id="23" idx="2"/>
            <a:endCxn id="37" idx="0"/>
          </p:cNvCxnSpPr>
          <p:nvPr/>
        </p:nvCxnSpPr>
        <p:spPr bwMode="auto">
          <a:xfrm rot="16200000" flipH="1">
            <a:off x="7426632" y="1235290"/>
            <a:ext cx="550391" cy="2259298"/>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1" name="Straight Arrow Connector 6">
            <a:extLst>
              <a:ext uri="{FF2B5EF4-FFF2-40B4-BE49-F238E27FC236}">
                <a16:creationId xmlns:a16="http://schemas.microsoft.com/office/drawing/2014/main" id="{ADB4C68A-161F-AB00-7228-C6FCC4196DE9}"/>
              </a:ext>
            </a:extLst>
          </p:cNvPr>
          <p:cNvCxnSpPr>
            <a:cxnSpLocks/>
            <a:stCxn id="20" idx="2"/>
            <a:endCxn id="44" idx="0"/>
          </p:cNvCxnSpPr>
          <p:nvPr/>
        </p:nvCxnSpPr>
        <p:spPr bwMode="auto">
          <a:xfrm rot="16200000" flipH="1">
            <a:off x="7166330" y="1914750"/>
            <a:ext cx="550391" cy="900378"/>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2" name="Straight Arrow Connector 6">
            <a:extLst>
              <a:ext uri="{FF2B5EF4-FFF2-40B4-BE49-F238E27FC236}">
                <a16:creationId xmlns:a16="http://schemas.microsoft.com/office/drawing/2014/main" id="{34C07F49-6BBE-AF1B-0F1D-6104A0D496E6}"/>
              </a:ext>
            </a:extLst>
          </p:cNvPr>
          <p:cNvCxnSpPr>
            <a:cxnSpLocks/>
            <a:stCxn id="19" idx="2"/>
            <a:endCxn id="54" idx="0"/>
          </p:cNvCxnSpPr>
          <p:nvPr/>
        </p:nvCxnSpPr>
        <p:spPr bwMode="auto">
          <a:xfrm rot="5400000">
            <a:off x="5834178" y="1597291"/>
            <a:ext cx="550391" cy="1535296"/>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3" name="Straight Arrow Connector 6">
            <a:extLst>
              <a:ext uri="{FF2B5EF4-FFF2-40B4-BE49-F238E27FC236}">
                <a16:creationId xmlns:a16="http://schemas.microsoft.com/office/drawing/2014/main" id="{3EBC204D-8181-4F18-2DF9-E8A7E7023163}"/>
              </a:ext>
            </a:extLst>
          </p:cNvPr>
          <p:cNvCxnSpPr>
            <a:cxnSpLocks/>
            <a:stCxn id="18" idx="2"/>
            <a:endCxn id="35" idx="0"/>
          </p:cNvCxnSpPr>
          <p:nvPr/>
        </p:nvCxnSpPr>
        <p:spPr bwMode="auto">
          <a:xfrm rot="16200000" flipH="1">
            <a:off x="7354279" y="1498170"/>
            <a:ext cx="550391" cy="1733538"/>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4" name="Straight Arrow Connector 6">
            <a:extLst>
              <a:ext uri="{FF2B5EF4-FFF2-40B4-BE49-F238E27FC236}">
                <a16:creationId xmlns:a16="http://schemas.microsoft.com/office/drawing/2014/main" id="{97BE5CC3-14C8-CE13-5E20-E716936B586F}"/>
              </a:ext>
            </a:extLst>
          </p:cNvPr>
          <p:cNvCxnSpPr>
            <a:cxnSpLocks/>
            <a:stCxn id="14" idx="2"/>
            <a:endCxn id="40" idx="0"/>
          </p:cNvCxnSpPr>
          <p:nvPr/>
        </p:nvCxnSpPr>
        <p:spPr bwMode="auto">
          <a:xfrm rot="5400000">
            <a:off x="7250255" y="2060736"/>
            <a:ext cx="550391" cy="608406"/>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5" name="Straight Arrow Connector 6">
            <a:extLst>
              <a:ext uri="{FF2B5EF4-FFF2-40B4-BE49-F238E27FC236}">
                <a16:creationId xmlns:a16="http://schemas.microsoft.com/office/drawing/2014/main" id="{8C4D6F83-7F8C-98F6-FFEE-51E3FE7A6377}"/>
              </a:ext>
            </a:extLst>
          </p:cNvPr>
          <p:cNvCxnSpPr>
            <a:cxnSpLocks/>
          </p:cNvCxnSpPr>
          <p:nvPr/>
        </p:nvCxnSpPr>
        <p:spPr bwMode="auto">
          <a:xfrm rot="5400000">
            <a:off x="6974642" y="1899439"/>
            <a:ext cx="550391" cy="931002"/>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6" name="Straight Arrow Connector 6">
            <a:extLst>
              <a:ext uri="{FF2B5EF4-FFF2-40B4-BE49-F238E27FC236}">
                <a16:creationId xmlns:a16="http://schemas.microsoft.com/office/drawing/2014/main" id="{5EF5CC17-2C00-D8FA-DF7A-BBBB72E28DF8}"/>
              </a:ext>
            </a:extLst>
          </p:cNvPr>
          <p:cNvCxnSpPr>
            <a:cxnSpLocks/>
            <a:stCxn id="12" idx="2"/>
            <a:endCxn id="42" idx="0"/>
          </p:cNvCxnSpPr>
          <p:nvPr/>
        </p:nvCxnSpPr>
        <p:spPr bwMode="auto">
          <a:xfrm rot="5400000">
            <a:off x="7303557" y="2342669"/>
            <a:ext cx="550391" cy="44541"/>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7" name="Straight Arrow Connector 6">
            <a:extLst>
              <a:ext uri="{FF2B5EF4-FFF2-40B4-BE49-F238E27FC236}">
                <a16:creationId xmlns:a16="http://schemas.microsoft.com/office/drawing/2014/main" id="{949DF4A2-0E1A-2B8A-BC20-A37117B0EDB6}"/>
              </a:ext>
            </a:extLst>
          </p:cNvPr>
          <p:cNvCxnSpPr>
            <a:cxnSpLocks/>
            <a:stCxn id="17" idx="2"/>
            <a:endCxn id="33" idx="0"/>
          </p:cNvCxnSpPr>
          <p:nvPr/>
        </p:nvCxnSpPr>
        <p:spPr bwMode="auto">
          <a:xfrm rot="16200000" flipH="1">
            <a:off x="7510556" y="1989681"/>
            <a:ext cx="550391" cy="750515"/>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8" name="Straight Arrow Connector 6">
            <a:extLst>
              <a:ext uri="{FF2B5EF4-FFF2-40B4-BE49-F238E27FC236}">
                <a16:creationId xmlns:a16="http://schemas.microsoft.com/office/drawing/2014/main" id="{87D0E6AC-B0B9-7266-8575-7A3B4547C1DA}"/>
              </a:ext>
            </a:extLst>
          </p:cNvPr>
          <p:cNvCxnSpPr>
            <a:cxnSpLocks/>
            <a:stCxn id="16" idx="2"/>
            <a:endCxn id="56" idx="0"/>
          </p:cNvCxnSpPr>
          <p:nvPr/>
        </p:nvCxnSpPr>
        <p:spPr bwMode="auto">
          <a:xfrm rot="5400000">
            <a:off x="6211374" y="1555329"/>
            <a:ext cx="550391" cy="1619220"/>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cxnSp>
        <p:nvCxnSpPr>
          <p:cNvPr id="69" name="Straight Arrow Connector 6">
            <a:extLst>
              <a:ext uri="{FF2B5EF4-FFF2-40B4-BE49-F238E27FC236}">
                <a16:creationId xmlns:a16="http://schemas.microsoft.com/office/drawing/2014/main" id="{89E053EF-8D48-EDF0-363F-5942C0AD84C3}"/>
              </a:ext>
            </a:extLst>
          </p:cNvPr>
          <p:cNvCxnSpPr>
            <a:cxnSpLocks/>
            <a:stCxn id="15" idx="2"/>
            <a:endCxn id="47" idx="0"/>
          </p:cNvCxnSpPr>
          <p:nvPr/>
        </p:nvCxnSpPr>
        <p:spPr bwMode="auto">
          <a:xfrm rot="5400000">
            <a:off x="6456480" y="1914751"/>
            <a:ext cx="550391" cy="900377"/>
          </a:xfrm>
          <a:prstGeom prst="curvedConnector3">
            <a:avLst>
              <a:gd name="adj1" fmla="val 50000"/>
            </a:avLst>
          </a:prstGeom>
          <a:solidFill>
            <a:schemeClr val="accent1"/>
          </a:solidFill>
          <a:ln w="28575" cap="flat" cmpd="sng" algn="ctr">
            <a:solidFill>
              <a:schemeClr val="accent1"/>
            </a:solidFill>
            <a:prstDash val="solid"/>
            <a:round/>
            <a:headEnd type="oval" w="sm" len="sm"/>
            <a:tailEnd type="triangle" w="med" len="med"/>
          </a:ln>
          <a:effectLst/>
        </p:spPr>
      </p:cxnSp>
      <p:sp>
        <p:nvSpPr>
          <p:cNvPr id="70" name="Rectangle 1375">
            <a:extLst>
              <a:ext uri="{FF2B5EF4-FFF2-40B4-BE49-F238E27FC236}">
                <a16:creationId xmlns:a16="http://schemas.microsoft.com/office/drawing/2014/main" id="{AA676DBF-2A19-EB6A-BCF7-FA56F97EC96B}"/>
              </a:ext>
            </a:extLst>
          </p:cNvPr>
          <p:cNvSpPr>
            <a:spLocks noChangeArrowheads="1"/>
          </p:cNvSpPr>
          <p:nvPr/>
        </p:nvSpPr>
        <p:spPr bwMode="auto">
          <a:xfrm>
            <a:off x="6370320" y="3181350"/>
            <a:ext cx="1283205" cy="375104"/>
          </a:xfrm>
          <a:prstGeom prst="rect">
            <a:avLst/>
          </a:prstGeom>
          <a:noFill/>
          <a:ln>
            <a:noFill/>
          </a:ln>
        </p:spPr>
        <p:txBody>
          <a:bodyPr wrap="none" lIns="67866" tIns="33338" rIns="67866" bIns="33338">
            <a:spAutoFit/>
          </a:bodyPr>
          <a:lstStyle/>
          <a:p>
            <a:pPr>
              <a:defRPr/>
            </a:pPr>
            <a:r>
              <a:rPr lang="en-US" sz="2000" b="1" i="1" dirty="0">
                <a:solidFill>
                  <a:srgbClr val="646464"/>
                </a:solidFill>
                <a:latin typeface="Crimson Text" panose="02000503000000000000" pitchFamily="2" charset="0"/>
              </a:rPr>
              <a:t>Tuple Pages</a:t>
            </a:r>
          </a:p>
        </p:txBody>
      </p:sp>
      <p:sp>
        <p:nvSpPr>
          <p:cNvPr id="71" name="Rectangle 1376">
            <a:extLst>
              <a:ext uri="{FF2B5EF4-FFF2-40B4-BE49-F238E27FC236}">
                <a16:creationId xmlns:a16="http://schemas.microsoft.com/office/drawing/2014/main" id="{FD36D52B-83FD-98ED-0BD0-C4B6C5B75E02}"/>
              </a:ext>
            </a:extLst>
          </p:cNvPr>
          <p:cNvSpPr>
            <a:spLocks noChangeArrowheads="1"/>
          </p:cNvSpPr>
          <p:nvPr/>
        </p:nvSpPr>
        <p:spPr bwMode="auto">
          <a:xfrm>
            <a:off x="5410200" y="1200150"/>
            <a:ext cx="1449917" cy="375104"/>
          </a:xfrm>
          <a:prstGeom prst="rect">
            <a:avLst/>
          </a:prstGeom>
          <a:noFill/>
          <a:ln>
            <a:noFill/>
          </a:ln>
        </p:spPr>
        <p:txBody>
          <a:bodyPr wrap="none" lIns="67866" tIns="33338" rIns="67866" bIns="33338">
            <a:spAutoFit/>
          </a:bodyPr>
          <a:lstStyle/>
          <a:p>
            <a:pPr>
              <a:defRPr/>
            </a:pPr>
            <a:r>
              <a:rPr lang="en-US" sz="2000" b="1" i="1" dirty="0" err="1">
                <a:solidFill>
                  <a:srgbClr val="646464"/>
                </a:solidFill>
                <a:latin typeface="Crimson Text" panose="02000503000000000000" pitchFamily="2" charset="0"/>
              </a:rPr>
              <a:t>B+Tree</a:t>
            </a:r>
            <a:r>
              <a:rPr lang="en-US" sz="2000" b="1" i="1" dirty="0">
                <a:solidFill>
                  <a:srgbClr val="646464"/>
                </a:solidFill>
                <a:latin typeface="Crimson Text" panose="02000503000000000000" pitchFamily="2" charset="0"/>
              </a:rPr>
              <a:t> Index</a:t>
            </a:r>
          </a:p>
        </p:txBody>
      </p:sp>
    </p:spTree>
    <p:extLst>
      <p:ext uri="{BB962C8B-B14F-4D97-AF65-F5344CB8AC3E}">
        <p14:creationId xmlns:p14="http://schemas.microsoft.com/office/powerpoint/2010/main" val="37615867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up)">
                                      <p:cBhvr>
                                        <p:cTn id="7" dur="250"/>
                                        <p:tgtEl>
                                          <p:spTgt spid="25"/>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59"/>
                                        </p:tgtEl>
                                        <p:attrNameLst>
                                          <p:attrName>style.visibility</p:attrName>
                                        </p:attrNameLst>
                                      </p:cBhvr>
                                      <p:to>
                                        <p:strVal val="visible"/>
                                      </p:to>
                                    </p:set>
                                    <p:animEffect transition="in" filter="wipe(up)">
                                      <p:cBhvr>
                                        <p:cTn id="11" dur="250"/>
                                        <p:tgtEl>
                                          <p:spTgt spid="59"/>
                                        </p:tgtEl>
                                      </p:cBhvr>
                                    </p:animEffect>
                                  </p:childTnLst>
                                </p:cTn>
                              </p:par>
                            </p:childTnLst>
                          </p:cTn>
                        </p:par>
                        <p:par>
                          <p:cTn id="12" fill="hold">
                            <p:stCondLst>
                              <p:cond delay="500"/>
                            </p:stCondLst>
                            <p:childTnLst>
                              <p:par>
                                <p:cTn id="13" presetID="22" presetClass="entr" presetSubtype="1" fill="hold" nodeType="afterEffect">
                                  <p:stCondLst>
                                    <p:cond delay="0"/>
                                  </p:stCondLst>
                                  <p:childTnLst>
                                    <p:set>
                                      <p:cBhvr>
                                        <p:cTn id="14" dur="1" fill="hold">
                                          <p:stCondLst>
                                            <p:cond delay="0"/>
                                          </p:stCondLst>
                                        </p:cTn>
                                        <p:tgtEl>
                                          <p:spTgt spid="60"/>
                                        </p:tgtEl>
                                        <p:attrNameLst>
                                          <p:attrName>style.visibility</p:attrName>
                                        </p:attrNameLst>
                                      </p:cBhvr>
                                      <p:to>
                                        <p:strVal val="visible"/>
                                      </p:to>
                                    </p:set>
                                    <p:animEffect transition="in" filter="wipe(up)">
                                      <p:cBhvr>
                                        <p:cTn id="15" dur="250"/>
                                        <p:tgtEl>
                                          <p:spTgt spid="60"/>
                                        </p:tgtEl>
                                      </p:cBhvr>
                                    </p:animEffect>
                                  </p:childTnLst>
                                </p:cTn>
                              </p:par>
                            </p:childTnLst>
                          </p:cTn>
                        </p:par>
                        <p:par>
                          <p:cTn id="16" fill="hold">
                            <p:stCondLst>
                              <p:cond delay="750"/>
                            </p:stCondLst>
                            <p:childTnLst>
                              <p:par>
                                <p:cTn id="17" presetID="22" presetClass="entr" presetSubtype="1" fill="hold" nodeType="afterEffect">
                                  <p:stCondLst>
                                    <p:cond delay="0"/>
                                  </p:stCondLst>
                                  <p:childTnLst>
                                    <p:set>
                                      <p:cBhvr>
                                        <p:cTn id="18" dur="1" fill="hold">
                                          <p:stCondLst>
                                            <p:cond delay="0"/>
                                          </p:stCondLst>
                                        </p:cTn>
                                        <p:tgtEl>
                                          <p:spTgt spid="63"/>
                                        </p:tgtEl>
                                        <p:attrNameLst>
                                          <p:attrName>style.visibility</p:attrName>
                                        </p:attrNameLst>
                                      </p:cBhvr>
                                      <p:to>
                                        <p:strVal val="visible"/>
                                      </p:to>
                                    </p:set>
                                    <p:animEffect transition="in" filter="wipe(up)">
                                      <p:cBhvr>
                                        <p:cTn id="19" dur="250"/>
                                        <p:tgtEl>
                                          <p:spTgt spid="63"/>
                                        </p:tgtEl>
                                      </p:cBhvr>
                                    </p:animEffect>
                                  </p:childTnLst>
                                </p:cTn>
                              </p:par>
                            </p:childTnLst>
                          </p:cTn>
                        </p:par>
                        <p:par>
                          <p:cTn id="20" fill="hold">
                            <p:stCondLst>
                              <p:cond delay="1000"/>
                            </p:stCondLst>
                            <p:childTnLst>
                              <p:par>
                                <p:cTn id="21" presetID="22" presetClass="entr" presetSubtype="1" fill="hold" nodeType="afterEffect">
                                  <p:stCondLst>
                                    <p:cond delay="0"/>
                                  </p:stCondLst>
                                  <p:childTnLst>
                                    <p:set>
                                      <p:cBhvr>
                                        <p:cTn id="22" dur="1" fill="hold">
                                          <p:stCondLst>
                                            <p:cond delay="0"/>
                                          </p:stCondLst>
                                        </p:cTn>
                                        <p:tgtEl>
                                          <p:spTgt spid="62"/>
                                        </p:tgtEl>
                                        <p:attrNameLst>
                                          <p:attrName>style.visibility</p:attrName>
                                        </p:attrNameLst>
                                      </p:cBhvr>
                                      <p:to>
                                        <p:strVal val="visible"/>
                                      </p:to>
                                    </p:set>
                                    <p:animEffect transition="in" filter="wipe(up)">
                                      <p:cBhvr>
                                        <p:cTn id="23" dur="250"/>
                                        <p:tgtEl>
                                          <p:spTgt spid="62"/>
                                        </p:tgtEl>
                                      </p:cBhvr>
                                    </p:animEffect>
                                  </p:childTnLst>
                                </p:cTn>
                              </p:par>
                            </p:childTnLst>
                          </p:cTn>
                        </p:par>
                        <p:par>
                          <p:cTn id="24" fill="hold">
                            <p:stCondLst>
                              <p:cond delay="1250"/>
                            </p:stCondLst>
                            <p:childTnLst>
                              <p:par>
                                <p:cTn id="25" presetID="22" presetClass="entr" presetSubtype="1" fill="hold" nodeType="after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wipe(up)">
                                      <p:cBhvr>
                                        <p:cTn id="27" dur="250"/>
                                        <p:tgtEl>
                                          <p:spTgt spid="61"/>
                                        </p:tgtEl>
                                      </p:cBhvr>
                                    </p:animEffect>
                                  </p:childTnLst>
                                </p:cTn>
                              </p:par>
                            </p:childTnLst>
                          </p:cTn>
                        </p:par>
                        <p:par>
                          <p:cTn id="28" fill="hold">
                            <p:stCondLst>
                              <p:cond delay="1500"/>
                            </p:stCondLst>
                            <p:childTnLst>
                              <p:par>
                                <p:cTn id="29" presetID="22" presetClass="entr" presetSubtype="1" fill="hold" nodeType="afterEffect">
                                  <p:stCondLst>
                                    <p:cond delay="0"/>
                                  </p:stCondLst>
                                  <p:childTnLst>
                                    <p:set>
                                      <p:cBhvr>
                                        <p:cTn id="30" dur="1" fill="hold">
                                          <p:stCondLst>
                                            <p:cond delay="0"/>
                                          </p:stCondLst>
                                        </p:cTn>
                                        <p:tgtEl>
                                          <p:spTgt spid="69"/>
                                        </p:tgtEl>
                                        <p:attrNameLst>
                                          <p:attrName>style.visibility</p:attrName>
                                        </p:attrNameLst>
                                      </p:cBhvr>
                                      <p:to>
                                        <p:strVal val="visible"/>
                                      </p:to>
                                    </p:set>
                                    <p:animEffect transition="in" filter="wipe(up)">
                                      <p:cBhvr>
                                        <p:cTn id="31" dur="250"/>
                                        <p:tgtEl>
                                          <p:spTgt spid="69"/>
                                        </p:tgtEl>
                                      </p:cBhvr>
                                    </p:animEffect>
                                  </p:childTnLst>
                                </p:cTn>
                              </p:par>
                            </p:childTnLst>
                          </p:cTn>
                        </p:par>
                        <p:par>
                          <p:cTn id="32" fill="hold">
                            <p:stCondLst>
                              <p:cond delay="1750"/>
                            </p:stCondLst>
                            <p:childTnLst>
                              <p:par>
                                <p:cTn id="33" presetID="22" presetClass="entr" presetSubtype="1" fill="hold" nodeType="after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wipe(up)">
                                      <p:cBhvr>
                                        <p:cTn id="35" dur="250"/>
                                        <p:tgtEl>
                                          <p:spTgt spid="68"/>
                                        </p:tgtEl>
                                      </p:cBhvr>
                                    </p:animEffect>
                                  </p:childTnLst>
                                </p:cTn>
                              </p:par>
                            </p:childTnLst>
                          </p:cTn>
                        </p:par>
                        <p:par>
                          <p:cTn id="36" fill="hold">
                            <p:stCondLst>
                              <p:cond delay="2000"/>
                            </p:stCondLst>
                            <p:childTnLst>
                              <p:par>
                                <p:cTn id="37" presetID="22" presetClass="entr" presetSubtype="1" fill="hold" nodeType="afterEffect">
                                  <p:stCondLst>
                                    <p:cond delay="0"/>
                                  </p:stCondLst>
                                  <p:childTnLst>
                                    <p:set>
                                      <p:cBhvr>
                                        <p:cTn id="38" dur="1" fill="hold">
                                          <p:stCondLst>
                                            <p:cond delay="0"/>
                                          </p:stCondLst>
                                        </p:cTn>
                                        <p:tgtEl>
                                          <p:spTgt spid="67"/>
                                        </p:tgtEl>
                                        <p:attrNameLst>
                                          <p:attrName>style.visibility</p:attrName>
                                        </p:attrNameLst>
                                      </p:cBhvr>
                                      <p:to>
                                        <p:strVal val="visible"/>
                                      </p:to>
                                    </p:set>
                                    <p:animEffect transition="in" filter="wipe(up)">
                                      <p:cBhvr>
                                        <p:cTn id="39" dur="250"/>
                                        <p:tgtEl>
                                          <p:spTgt spid="67"/>
                                        </p:tgtEl>
                                      </p:cBhvr>
                                    </p:animEffect>
                                  </p:childTnLst>
                                </p:cTn>
                              </p:par>
                            </p:childTnLst>
                          </p:cTn>
                        </p:par>
                        <p:par>
                          <p:cTn id="40" fill="hold">
                            <p:stCondLst>
                              <p:cond delay="2250"/>
                            </p:stCondLst>
                            <p:childTnLst>
                              <p:par>
                                <p:cTn id="41" presetID="22" presetClass="entr" presetSubtype="1" fill="hold" nodeType="afterEffect">
                                  <p:stCondLst>
                                    <p:cond delay="0"/>
                                  </p:stCondLst>
                                  <p:childTnLst>
                                    <p:set>
                                      <p:cBhvr>
                                        <p:cTn id="42" dur="1" fill="hold">
                                          <p:stCondLst>
                                            <p:cond delay="0"/>
                                          </p:stCondLst>
                                        </p:cTn>
                                        <p:tgtEl>
                                          <p:spTgt spid="66"/>
                                        </p:tgtEl>
                                        <p:attrNameLst>
                                          <p:attrName>style.visibility</p:attrName>
                                        </p:attrNameLst>
                                      </p:cBhvr>
                                      <p:to>
                                        <p:strVal val="visible"/>
                                      </p:to>
                                    </p:set>
                                    <p:animEffect transition="in" filter="wipe(up)">
                                      <p:cBhvr>
                                        <p:cTn id="43" dur="250"/>
                                        <p:tgtEl>
                                          <p:spTgt spid="66"/>
                                        </p:tgtEl>
                                      </p:cBhvr>
                                    </p:animEffect>
                                  </p:childTnLst>
                                </p:cTn>
                              </p:par>
                            </p:childTnLst>
                          </p:cTn>
                        </p:par>
                        <p:par>
                          <p:cTn id="44" fill="hold">
                            <p:stCondLst>
                              <p:cond delay="2500"/>
                            </p:stCondLst>
                            <p:childTnLst>
                              <p:par>
                                <p:cTn id="45" presetID="22" presetClass="entr" presetSubtype="1" fill="hold" nodeType="afterEffect">
                                  <p:stCondLst>
                                    <p:cond delay="0"/>
                                  </p:stCondLst>
                                  <p:childTnLst>
                                    <p:set>
                                      <p:cBhvr>
                                        <p:cTn id="46" dur="1" fill="hold">
                                          <p:stCondLst>
                                            <p:cond delay="0"/>
                                          </p:stCondLst>
                                        </p:cTn>
                                        <p:tgtEl>
                                          <p:spTgt spid="65"/>
                                        </p:tgtEl>
                                        <p:attrNameLst>
                                          <p:attrName>style.visibility</p:attrName>
                                        </p:attrNameLst>
                                      </p:cBhvr>
                                      <p:to>
                                        <p:strVal val="visible"/>
                                      </p:to>
                                    </p:set>
                                    <p:animEffect transition="in" filter="wipe(up)">
                                      <p:cBhvr>
                                        <p:cTn id="47" dur="250"/>
                                        <p:tgtEl>
                                          <p:spTgt spid="65"/>
                                        </p:tgtEl>
                                      </p:cBhvr>
                                    </p:animEffect>
                                  </p:childTnLst>
                                </p:cTn>
                              </p:par>
                            </p:childTnLst>
                          </p:cTn>
                        </p:par>
                        <p:par>
                          <p:cTn id="48" fill="hold">
                            <p:stCondLst>
                              <p:cond delay="2750"/>
                            </p:stCondLst>
                            <p:childTnLst>
                              <p:par>
                                <p:cTn id="49" presetID="22" presetClass="entr" presetSubtype="1" fill="hold" nodeType="afterEffect">
                                  <p:stCondLst>
                                    <p:cond delay="0"/>
                                  </p:stCondLst>
                                  <p:childTnLst>
                                    <p:set>
                                      <p:cBhvr>
                                        <p:cTn id="50" dur="1" fill="hold">
                                          <p:stCondLst>
                                            <p:cond delay="0"/>
                                          </p:stCondLst>
                                        </p:cTn>
                                        <p:tgtEl>
                                          <p:spTgt spid="64"/>
                                        </p:tgtEl>
                                        <p:attrNameLst>
                                          <p:attrName>style.visibility</p:attrName>
                                        </p:attrNameLst>
                                      </p:cBhvr>
                                      <p:to>
                                        <p:strVal val="visible"/>
                                      </p:to>
                                    </p:set>
                                    <p:animEffect transition="in" filter="wipe(up)">
                                      <p:cBhvr>
                                        <p:cTn id="51" dur="25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5A5C38-F366-474C-BFF3-76319654F01D}"/>
              </a:ext>
            </a:extLst>
          </p:cNvPr>
          <p:cNvSpPr>
            <a:spLocks noGrp="1"/>
          </p:cNvSpPr>
          <p:nvPr>
            <p:ph type="title"/>
          </p:nvPr>
        </p:nvSpPr>
        <p:spPr/>
        <p:txBody>
          <a:bodyPr/>
          <a:lstStyle/>
          <a:p>
            <a:r>
              <a:rPr lang="en-US" dirty="0"/>
              <a:t>Aggregations</a:t>
            </a:r>
          </a:p>
        </p:txBody>
      </p:sp>
      <p:sp>
        <p:nvSpPr>
          <p:cNvPr id="4" name="Content Placeholder 3">
            <a:extLst>
              <a:ext uri="{FF2B5EF4-FFF2-40B4-BE49-F238E27FC236}">
                <a16:creationId xmlns:a16="http://schemas.microsoft.com/office/drawing/2014/main" id="{B95D13B8-ACDC-49AA-8F81-BF5E4D40DD9F}"/>
              </a:ext>
            </a:extLst>
          </p:cNvPr>
          <p:cNvSpPr>
            <a:spLocks noGrp="1"/>
          </p:cNvSpPr>
          <p:nvPr>
            <p:ph idx="1"/>
          </p:nvPr>
        </p:nvSpPr>
        <p:spPr/>
        <p:txBody>
          <a:bodyPr/>
          <a:lstStyle/>
          <a:p>
            <a:r>
              <a:rPr lang="en-US" dirty="0"/>
              <a:t>Collapse values for a single attribute from multiple tuples into a single scalar value.</a:t>
            </a:r>
          </a:p>
          <a:p>
            <a:endParaRPr lang="en-US" sz="1200" dirty="0"/>
          </a:p>
          <a:p>
            <a:r>
              <a:rPr lang="en-US" dirty="0"/>
              <a:t>The DBMS needs a way to quickly find tuples with the same distinguishing attributes for grouping.</a:t>
            </a:r>
          </a:p>
          <a:p>
            <a:endParaRPr lang="en-US" sz="1200" dirty="0"/>
          </a:p>
          <a:p>
            <a:r>
              <a:rPr lang="en-US" dirty="0"/>
              <a:t>Two implementation choices:</a:t>
            </a:r>
          </a:p>
          <a:p>
            <a:pPr lvl="1"/>
            <a:r>
              <a:rPr lang="en-US" dirty="0"/>
              <a:t>Sorting</a:t>
            </a:r>
          </a:p>
          <a:p>
            <a:pPr lvl="1"/>
            <a:r>
              <a:rPr lang="en-US" dirty="0"/>
              <a:t>Hashing</a:t>
            </a:r>
          </a:p>
          <a:p>
            <a:endParaRPr lang="en-US" dirty="0"/>
          </a:p>
        </p:txBody>
      </p:sp>
      <p:sp>
        <p:nvSpPr>
          <p:cNvPr id="5" name="Slide Number Placeholder 3" descr=" 5">
            <a:extLst>
              <a:ext uri="{FF2B5EF4-FFF2-40B4-BE49-F238E27FC236}">
                <a16:creationId xmlns:a16="http://schemas.microsoft.com/office/drawing/2014/main" id="{9155A8FA-A6DA-6843-FF0F-E26BEEF7743E}"/>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2611256829"/>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Table 3"/>
          <p:cNvGraphicFramePr>
            <a:graphicFrameLocks noGrp="1"/>
          </p:cNvGraphicFramePr>
          <p:nvPr>
            <p:extLst>
              <p:ext uri="{D42A27DB-BD31-4B8C-83A1-F6EECF244321}">
                <p14:modId xmlns:p14="http://schemas.microsoft.com/office/powerpoint/2010/main" val="4076973121"/>
              </p:ext>
            </p:extLst>
          </p:nvPr>
        </p:nvGraphicFramePr>
        <p:xfrm>
          <a:off x="6828273" y="3049421"/>
          <a:ext cx="731520" cy="1135364"/>
        </p:xfrm>
        <a:graphic>
          <a:graphicData uri="http://schemas.openxmlformats.org/drawingml/2006/table">
            <a:tbl>
              <a:tblPr firstRow="1" bandRow="1">
                <a:tableStyleId>{793D81CF-94F2-401A-BA57-92F5A7B2D0C5}</a:tableStyleId>
              </a:tblPr>
              <a:tblGrid>
                <a:gridCol w="731520">
                  <a:extLst>
                    <a:ext uri="{9D8B030D-6E8A-4147-A177-3AD203B41FA5}">
                      <a16:colId xmlns:a16="http://schemas.microsoft.com/office/drawing/2014/main" val="20000"/>
                    </a:ext>
                  </a:extLst>
                </a:gridCol>
              </a:tblGrid>
              <a:tr h="274304">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68580" marR="68580" marT="34282" marB="342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863">
                <a:tc>
                  <a:txBody>
                    <a:bodyPr/>
                    <a:lstStyle/>
                    <a:p>
                      <a:pPr marL="0" marR="0"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863">
                <a:tc>
                  <a:txBody>
                    <a:bodyPr/>
                    <a:lstStyle/>
                    <a:p>
                      <a:pPr marL="0" marR="0"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15-721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15-826</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38914" name="Title 1"/>
          <p:cNvSpPr>
            <a:spLocks noGrp="1"/>
          </p:cNvSpPr>
          <p:nvPr>
            <p:ph type="title"/>
          </p:nvPr>
        </p:nvSpPr>
        <p:spPr/>
        <p:txBody>
          <a:bodyPr/>
          <a:lstStyle/>
          <a:p>
            <a:r>
              <a:rPr lang="en-US" dirty="0"/>
              <a:t>Sorting Aggregation</a:t>
            </a:r>
          </a:p>
        </p:txBody>
      </p:sp>
      <p:sp>
        <p:nvSpPr>
          <p:cNvPr id="45" name="Right Arrow 6"/>
          <p:cNvSpPr>
            <a:spLocks noChangeArrowheads="1"/>
          </p:cNvSpPr>
          <p:nvPr/>
        </p:nvSpPr>
        <p:spPr bwMode="auto">
          <a:xfrm>
            <a:off x="3695700" y="3410144"/>
            <a:ext cx="685800" cy="417909"/>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a:p>
        </p:txBody>
      </p:sp>
      <p:sp>
        <p:nvSpPr>
          <p:cNvPr id="2" name="TextBox 1"/>
          <p:cNvSpPr txBox="1">
            <a:spLocks noChangeArrowheads="1"/>
          </p:cNvSpPr>
          <p:nvPr/>
        </p:nvSpPr>
        <p:spPr bwMode="auto">
          <a:xfrm>
            <a:off x="3358915" y="3827695"/>
            <a:ext cx="1269898" cy="752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gn="ctr">
              <a:lnSpc>
                <a:spcPct val="80000"/>
              </a:lnSpc>
            </a:pPr>
            <a:r>
              <a:rPr lang="en-US" sz="2600" b="1" i="1" u="none" dirty="0">
                <a:solidFill>
                  <a:schemeClr val="accent1"/>
                </a:solidFill>
                <a:latin typeface="Crimson Text" panose="02000503000000000000" pitchFamily="2" charset="0"/>
              </a:rPr>
              <a:t>Remove</a:t>
            </a:r>
            <a:br>
              <a:rPr lang="en-US" sz="2600" b="1" i="1" u="none" dirty="0">
                <a:solidFill>
                  <a:schemeClr val="accent1"/>
                </a:solidFill>
                <a:latin typeface="Crimson Text" panose="02000503000000000000" pitchFamily="2" charset="0"/>
              </a:rPr>
            </a:br>
            <a:r>
              <a:rPr lang="en-US" sz="2600" b="1" i="1" u="none" dirty="0">
                <a:solidFill>
                  <a:schemeClr val="accent1"/>
                </a:solidFill>
                <a:latin typeface="Crimson Text" panose="02000503000000000000" pitchFamily="2" charset="0"/>
              </a:rPr>
              <a:t>Columns</a:t>
            </a:r>
          </a:p>
        </p:txBody>
      </p:sp>
      <p:sp>
        <p:nvSpPr>
          <p:cNvPr id="50" name="TextBox 49"/>
          <p:cNvSpPr txBox="1">
            <a:spLocks noChangeArrowheads="1"/>
          </p:cNvSpPr>
          <p:nvPr/>
        </p:nvSpPr>
        <p:spPr bwMode="auto">
          <a:xfrm>
            <a:off x="5780912" y="3759812"/>
            <a:ext cx="700833" cy="43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nSpc>
                <a:spcPct val="80000"/>
              </a:lnSpc>
            </a:pPr>
            <a:r>
              <a:rPr lang="en-US" sz="2600" b="1" i="1" u="none" dirty="0">
                <a:solidFill>
                  <a:schemeClr val="accent1"/>
                </a:solidFill>
                <a:latin typeface="Crimson Text" panose="02000503000000000000" pitchFamily="2" charset="0"/>
              </a:rPr>
              <a:t>Sort</a:t>
            </a:r>
          </a:p>
        </p:txBody>
      </p:sp>
      <p:sp>
        <p:nvSpPr>
          <p:cNvPr id="51" name="TextBox 50"/>
          <p:cNvSpPr txBox="1">
            <a:spLocks noChangeArrowheads="1"/>
          </p:cNvSpPr>
          <p:nvPr/>
        </p:nvSpPr>
        <p:spPr bwMode="auto">
          <a:xfrm>
            <a:off x="6354019" y="4195471"/>
            <a:ext cx="1629805" cy="740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gn="ctr">
              <a:lnSpc>
                <a:spcPct val="80000"/>
              </a:lnSpc>
            </a:pPr>
            <a:r>
              <a:rPr lang="en-US" sz="2600" b="1" i="1" u="none" dirty="0">
                <a:solidFill>
                  <a:schemeClr val="accent1"/>
                </a:solidFill>
                <a:latin typeface="Crimson Text" panose="02000503000000000000" pitchFamily="2" charset="0"/>
              </a:rPr>
              <a:t>Eliminate</a:t>
            </a:r>
          </a:p>
          <a:p>
            <a:pPr algn="ctr">
              <a:lnSpc>
                <a:spcPct val="80000"/>
              </a:lnSpc>
            </a:pPr>
            <a:r>
              <a:rPr lang="en-US" sz="2600" b="1" i="1" u="none" dirty="0">
                <a:solidFill>
                  <a:schemeClr val="accent1"/>
                </a:solidFill>
                <a:latin typeface="Crimson Text" panose="02000503000000000000" pitchFamily="2" charset="0"/>
              </a:rPr>
              <a:t>Duplicates</a:t>
            </a:r>
          </a:p>
        </p:txBody>
      </p:sp>
      <p:sp>
        <p:nvSpPr>
          <p:cNvPr id="56" name="Right Arrow 6"/>
          <p:cNvSpPr>
            <a:spLocks noChangeArrowheads="1"/>
          </p:cNvSpPr>
          <p:nvPr/>
        </p:nvSpPr>
        <p:spPr bwMode="auto">
          <a:xfrm>
            <a:off x="5842930" y="3372025"/>
            <a:ext cx="685800" cy="417909"/>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a:p>
        </p:txBody>
      </p:sp>
      <p:sp>
        <p:nvSpPr>
          <p:cNvPr id="60" name="TextBox 59"/>
          <p:cNvSpPr txBox="1">
            <a:spLocks noChangeArrowheads="1"/>
          </p:cNvSpPr>
          <p:nvPr/>
        </p:nvSpPr>
        <p:spPr bwMode="auto">
          <a:xfrm>
            <a:off x="381000" y="3797931"/>
            <a:ext cx="896399" cy="43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nSpc>
                <a:spcPct val="80000"/>
              </a:lnSpc>
            </a:pPr>
            <a:r>
              <a:rPr lang="en-US" sz="2600" b="1" i="1" u="none" dirty="0">
                <a:solidFill>
                  <a:schemeClr val="accent1"/>
                </a:solidFill>
                <a:latin typeface="Crimson Text" panose="02000503000000000000" pitchFamily="2" charset="0"/>
              </a:rPr>
              <a:t>Filter</a:t>
            </a:r>
          </a:p>
        </p:txBody>
      </p:sp>
      <p:sp>
        <p:nvSpPr>
          <p:cNvPr id="61" name="Right Arrow 6"/>
          <p:cNvSpPr>
            <a:spLocks noChangeArrowheads="1"/>
          </p:cNvSpPr>
          <p:nvPr/>
        </p:nvSpPr>
        <p:spPr bwMode="auto">
          <a:xfrm>
            <a:off x="519161" y="3410143"/>
            <a:ext cx="685800" cy="417910"/>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a:p>
        </p:txBody>
      </p:sp>
      <p:graphicFrame>
        <p:nvGraphicFramePr>
          <p:cNvPr id="44" name="Table 43"/>
          <p:cNvGraphicFramePr>
            <a:graphicFrameLocks noGrp="1"/>
          </p:cNvGraphicFramePr>
          <p:nvPr>
            <p:extLst>
              <p:ext uri="{D42A27DB-BD31-4B8C-83A1-F6EECF244321}">
                <p14:modId xmlns:p14="http://schemas.microsoft.com/office/powerpoint/2010/main" val="1630146055"/>
              </p:ext>
            </p:extLst>
          </p:nvPr>
        </p:nvGraphicFramePr>
        <p:xfrm>
          <a:off x="1349740" y="3007135"/>
          <a:ext cx="1872041" cy="1249680"/>
        </p:xfrm>
        <a:graphic>
          <a:graphicData uri="http://schemas.openxmlformats.org/drawingml/2006/table">
            <a:tbl>
              <a:tblPr firstRow="1" bandRow="1">
                <a:tableStyleId>{793D81CF-94F2-401A-BA57-92F5A7B2D0C5}</a:tableStyleId>
              </a:tblPr>
              <a:tblGrid>
                <a:gridCol w="683799">
                  <a:extLst>
                    <a:ext uri="{9D8B030D-6E8A-4147-A177-3AD203B41FA5}">
                      <a16:colId xmlns:a16="http://schemas.microsoft.com/office/drawing/2014/main" val="20000"/>
                    </a:ext>
                  </a:extLst>
                </a:gridCol>
                <a:gridCol w="594121">
                  <a:extLst>
                    <a:ext uri="{9D8B030D-6E8A-4147-A177-3AD203B41FA5}">
                      <a16:colId xmlns:a16="http://schemas.microsoft.com/office/drawing/2014/main" val="20001"/>
                    </a:ext>
                  </a:extLst>
                </a:gridCol>
                <a:gridCol w="594121">
                  <a:extLst>
                    <a:ext uri="{9D8B030D-6E8A-4147-A177-3AD203B41FA5}">
                      <a16:colId xmlns:a16="http://schemas.microsoft.com/office/drawing/2014/main" val="2038549124"/>
                    </a:ext>
                  </a:extLst>
                </a:gridCol>
              </a:tblGrid>
              <a:tr h="95116">
                <a:tc>
                  <a:txBody>
                    <a:bodyPr/>
                    <a:lstStyle/>
                    <a:p>
                      <a:pPr algn="l"/>
                      <a:r>
                        <a:rPr lang="en-US" sz="1400" dirty="0" err="1">
                          <a:latin typeface="Inconsolata" panose="00000509000000000000" pitchFamily="49" charset="0"/>
                        </a:rPr>
                        <a:t>sid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cid</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grade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53666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53688</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B</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53666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15-721</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53655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46" name="Table 45"/>
          <p:cNvGraphicFramePr>
            <a:graphicFrameLocks noGrp="1"/>
          </p:cNvGraphicFramePr>
          <p:nvPr>
            <p:extLst>
              <p:ext uri="{D42A27DB-BD31-4B8C-83A1-F6EECF244321}">
                <p14:modId xmlns:p14="http://schemas.microsoft.com/office/powerpoint/2010/main" val="1614592551"/>
              </p:ext>
            </p:extLst>
          </p:nvPr>
        </p:nvGraphicFramePr>
        <p:xfrm>
          <a:off x="4811867" y="3103120"/>
          <a:ext cx="731520" cy="1135364"/>
        </p:xfrm>
        <a:graphic>
          <a:graphicData uri="http://schemas.openxmlformats.org/drawingml/2006/table">
            <a:tbl>
              <a:tblPr firstRow="1" bandRow="1">
                <a:tableStyleId>{793D81CF-94F2-401A-BA57-92F5A7B2D0C5}</a:tableStyleId>
              </a:tblPr>
              <a:tblGrid>
                <a:gridCol w="731520">
                  <a:extLst>
                    <a:ext uri="{9D8B030D-6E8A-4147-A177-3AD203B41FA5}">
                      <a16:colId xmlns:a16="http://schemas.microsoft.com/office/drawing/2014/main" val="20000"/>
                    </a:ext>
                  </a:extLst>
                </a:gridCol>
              </a:tblGrid>
              <a:tr h="274304">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68580" marR="68580" marT="34282" marB="342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863">
                <a:tc>
                  <a:txBody>
                    <a:bodyPr/>
                    <a:lstStyle/>
                    <a:p>
                      <a:pPr marL="0" marR="0"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863">
                <a:tc>
                  <a:txBody>
                    <a:bodyPr/>
                    <a:lstStyle/>
                    <a:p>
                      <a:pPr marL="0" marR="0"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15-721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15-445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9" name="Text Box 4">
            <a:extLst>
              <a:ext uri="{FF2B5EF4-FFF2-40B4-BE49-F238E27FC236}">
                <a16:creationId xmlns:a16="http://schemas.microsoft.com/office/drawing/2014/main" id="{2D8BF765-6D2A-47F1-9247-503F71351E11}"/>
              </a:ext>
            </a:extLst>
          </p:cNvPr>
          <p:cNvSpPr txBox="1">
            <a:spLocks noChangeArrowheads="1"/>
          </p:cNvSpPr>
          <p:nvPr/>
        </p:nvSpPr>
        <p:spPr bwMode="auto">
          <a:xfrm>
            <a:off x="1295400" y="971550"/>
            <a:ext cx="3298339" cy="1200329"/>
          </a:xfrm>
          <a:prstGeom prst="rect">
            <a:avLst/>
          </a:prstGeom>
          <a:solidFill>
            <a:schemeClr val="bg1">
              <a:lumMod val="85000"/>
            </a:schemeClr>
          </a:solidFill>
          <a:ln>
            <a:solidFill>
              <a:srgbClr val="646464"/>
            </a:solidFill>
            <a:headEnd/>
            <a:tailEnd/>
          </a:ln>
        </p:spPr>
        <p:style>
          <a:lnRef idx="2">
            <a:schemeClr val="accent1"/>
          </a:lnRef>
          <a:fillRef idx="1">
            <a:schemeClr val="lt1"/>
          </a:fillRef>
          <a:effectRef idx="0">
            <a:schemeClr val="accent1"/>
          </a:effectRef>
          <a:fontRef idx="minor">
            <a:schemeClr val="dk1"/>
          </a:fontRef>
        </p:style>
        <p:txBody>
          <a:bodyPr wrap="none" lIns="45720" rIns="45720">
            <a:spAutoFit/>
          </a:bodyPr>
          <a:lstStyle>
            <a:defPPr>
              <a:defRPr lang="en-US"/>
            </a:defPPr>
            <a:lvl1pPr>
              <a:lnSpc>
                <a:spcPct val="90000"/>
              </a:lnSpc>
              <a:defRPr sz="2000" b="1" u="none">
                <a:solidFill>
                  <a:schemeClr val="tx1">
                    <a:lumMod val="90000"/>
                    <a:lumOff val="10000"/>
                  </a:schemeClr>
                </a:solidFill>
                <a:latin typeface="Inconsolata" panose="00000509000000000000" pitchFamily="49" charset="0"/>
                <a:ea typeface="ＭＳ Ｐゴシック" pitchFamily="-112" charset="-128"/>
                <a:cs typeface="DejaVu Sans Mono" pitchFamily="49" charset="0"/>
              </a:defRPr>
            </a:lvl1pPr>
            <a:lvl2pPr marL="742950" indent="-285750">
              <a:defRPr sz="2800" u="sng">
                <a:latin typeface="Times New Roman" pitchFamily="-112" charset="0"/>
                <a:ea typeface="ＭＳ Ｐゴシック" pitchFamily="-112" charset="-128"/>
              </a:defRPr>
            </a:lvl2pPr>
            <a:lvl3pPr marL="1143000" indent="-228600">
              <a:defRPr sz="2800" u="sng">
                <a:latin typeface="Times New Roman" pitchFamily="-112" charset="0"/>
                <a:ea typeface="ＭＳ Ｐゴシック" pitchFamily="-112" charset="-128"/>
              </a:defRPr>
            </a:lvl3pPr>
            <a:lvl4pPr marL="1600200" indent="-228600">
              <a:defRPr sz="2800" u="sng">
                <a:latin typeface="Times New Roman" pitchFamily="-112" charset="0"/>
                <a:ea typeface="ＭＳ Ｐゴシック" pitchFamily="-112" charset="-128"/>
              </a:defRPr>
            </a:lvl4pPr>
            <a:lvl5pPr marL="2057400" indent="-228600">
              <a:defRPr sz="2800" u="sng">
                <a:latin typeface="Times New Roman" pitchFamily="-112" charset="0"/>
                <a:ea typeface="ＭＳ Ｐゴシック" pitchFamily="-112" charset="-128"/>
              </a:defRPr>
            </a:lvl5pPr>
            <a:lvl6pPr marL="2514600" indent="-228600" algn="ctr" eaLnBrk="0" fontAlgn="base" hangingPunct="0">
              <a:spcBef>
                <a:spcPct val="0"/>
              </a:spcBef>
              <a:spcAft>
                <a:spcPct val="0"/>
              </a:spcAft>
              <a:defRPr sz="2800" u="sng">
                <a:latin typeface="Times New Roman" pitchFamily="-112" charset="0"/>
                <a:ea typeface="ＭＳ Ｐゴシック" pitchFamily="-112" charset="-128"/>
              </a:defRPr>
            </a:lvl6pPr>
            <a:lvl7pPr marL="2971800" indent="-228600" algn="ctr" eaLnBrk="0" fontAlgn="base" hangingPunct="0">
              <a:spcBef>
                <a:spcPct val="0"/>
              </a:spcBef>
              <a:spcAft>
                <a:spcPct val="0"/>
              </a:spcAft>
              <a:defRPr sz="2800" u="sng">
                <a:latin typeface="Times New Roman" pitchFamily="-112" charset="0"/>
                <a:ea typeface="ＭＳ Ｐゴシック" pitchFamily="-112" charset="-128"/>
              </a:defRPr>
            </a:lvl7pPr>
            <a:lvl8pPr marL="3429000" indent="-228600" algn="ctr" eaLnBrk="0" fontAlgn="base" hangingPunct="0">
              <a:spcBef>
                <a:spcPct val="0"/>
              </a:spcBef>
              <a:spcAft>
                <a:spcPct val="0"/>
              </a:spcAft>
              <a:defRPr sz="2800" u="sng">
                <a:latin typeface="Times New Roman" pitchFamily="-112" charset="0"/>
                <a:ea typeface="ＭＳ Ｐゴシック" pitchFamily="-112" charset="-128"/>
              </a:defRPr>
            </a:lvl8pPr>
            <a:lvl9pPr marL="3886200" indent="-228600" algn="ctr" eaLnBrk="0" fontAlgn="base" hangingPunct="0">
              <a:spcBef>
                <a:spcPct val="0"/>
              </a:spcBef>
              <a:spcAft>
                <a:spcPct val="0"/>
              </a:spcAft>
              <a:defRPr sz="2800" u="sng">
                <a:latin typeface="Times New Roman" pitchFamily="-112" charset="0"/>
                <a:ea typeface="ＭＳ Ｐゴシック" pitchFamily="-112" charset="-128"/>
              </a:defRPr>
            </a:lvl9pPr>
          </a:lstStyle>
          <a:p>
            <a:r>
              <a:rPr lang="en-US" dirty="0">
                <a:solidFill>
                  <a:schemeClr val="tx1">
                    <a:lumMod val="65000"/>
                    <a:lumOff val="35000"/>
                  </a:schemeClr>
                </a:solidFill>
              </a:rPr>
              <a:t>SELECT</a:t>
            </a:r>
            <a:r>
              <a:rPr lang="en-US" b="0" dirty="0">
                <a:solidFill>
                  <a:schemeClr val="tx1">
                    <a:lumMod val="65000"/>
                    <a:lumOff val="35000"/>
                  </a:schemeClr>
                </a:solidFill>
              </a:rPr>
              <a:t> </a:t>
            </a:r>
            <a:r>
              <a:rPr lang="en-US" dirty="0">
                <a:solidFill>
                  <a:schemeClr val="tx1">
                    <a:lumMod val="65000"/>
                    <a:lumOff val="35000"/>
                  </a:schemeClr>
                </a:solidFill>
              </a:rPr>
              <a:t>DISTINCT</a:t>
            </a:r>
            <a:r>
              <a:rPr lang="en-US" b="0" dirty="0">
                <a:solidFill>
                  <a:schemeClr val="tx1">
                    <a:lumMod val="65000"/>
                    <a:lumOff val="35000"/>
                  </a:schemeClr>
                </a:solidFill>
              </a:rPr>
              <a:t> </a:t>
            </a:r>
            <a:r>
              <a:rPr lang="en-US" b="0" dirty="0" err="1">
                <a:solidFill>
                  <a:schemeClr val="tx1">
                    <a:lumMod val="65000"/>
                    <a:lumOff val="35000"/>
                  </a:schemeClr>
                </a:solidFill>
              </a:rPr>
              <a:t>cid</a:t>
            </a:r>
            <a:endParaRPr lang="en-US" b="0" dirty="0">
              <a:solidFill>
                <a:schemeClr val="tx1">
                  <a:lumMod val="65000"/>
                  <a:lumOff val="35000"/>
                </a:schemeClr>
              </a:solidFill>
            </a:endParaRPr>
          </a:p>
          <a:p>
            <a:r>
              <a:rPr lang="en-US" b="0" dirty="0">
                <a:solidFill>
                  <a:schemeClr val="tx1">
                    <a:lumMod val="65000"/>
                    <a:lumOff val="35000"/>
                  </a:schemeClr>
                </a:solidFill>
              </a:rPr>
              <a:t>  </a:t>
            </a:r>
            <a:r>
              <a:rPr lang="en-US" dirty="0">
                <a:solidFill>
                  <a:schemeClr val="tx1">
                    <a:lumMod val="65000"/>
                    <a:lumOff val="35000"/>
                  </a:schemeClr>
                </a:solidFill>
              </a:rPr>
              <a:t>FROM</a:t>
            </a:r>
            <a:r>
              <a:rPr lang="en-US" b="0" dirty="0">
                <a:solidFill>
                  <a:schemeClr val="tx1">
                    <a:lumMod val="65000"/>
                    <a:lumOff val="35000"/>
                  </a:schemeClr>
                </a:solidFill>
              </a:rPr>
              <a:t> enrolled</a:t>
            </a:r>
          </a:p>
          <a:p>
            <a:r>
              <a:rPr lang="en-US" b="0" dirty="0">
                <a:solidFill>
                  <a:schemeClr val="tx1">
                    <a:lumMod val="65000"/>
                    <a:lumOff val="35000"/>
                  </a:schemeClr>
                </a:solidFill>
              </a:rPr>
              <a:t> </a:t>
            </a:r>
            <a:r>
              <a:rPr lang="en-US" dirty="0">
                <a:solidFill>
                  <a:schemeClr val="tx1">
                    <a:lumMod val="65000"/>
                    <a:lumOff val="35000"/>
                  </a:schemeClr>
                </a:solidFill>
              </a:rPr>
              <a:t>WHERE</a:t>
            </a:r>
            <a:r>
              <a:rPr lang="en-US" b="0" dirty="0">
                <a:solidFill>
                  <a:schemeClr val="tx1">
                    <a:lumMod val="65000"/>
                    <a:lumOff val="35000"/>
                  </a:schemeClr>
                </a:solidFill>
              </a:rPr>
              <a:t> grade </a:t>
            </a:r>
            <a:r>
              <a:rPr lang="en-US" dirty="0">
                <a:solidFill>
                  <a:schemeClr val="tx1">
                    <a:lumMod val="65000"/>
                    <a:lumOff val="35000"/>
                  </a:schemeClr>
                </a:solidFill>
              </a:rPr>
              <a:t>IN</a:t>
            </a:r>
            <a:r>
              <a:rPr lang="en-US" b="0" dirty="0">
                <a:solidFill>
                  <a:schemeClr val="tx1">
                    <a:lumMod val="65000"/>
                    <a:lumOff val="35000"/>
                  </a:schemeClr>
                </a:solidFill>
              </a:rPr>
              <a:t> ('B','C')</a:t>
            </a:r>
          </a:p>
          <a:p>
            <a:r>
              <a:rPr lang="en-US" b="0" dirty="0">
                <a:solidFill>
                  <a:schemeClr val="tx1">
                    <a:lumMod val="65000"/>
                    <a:lumOff val="35000"/>
                  </a:schemeClr>
                </a:solidFill>
              </a:rPr>
              <a:t> </a:t>
            </a:r>
            <a:r>
              <a:rPr lang="en-US" dirty="0">
                <a:solidFill>
                  <a:schemeClr val="tx1">
                    <a:lumMod val="65000"/>
                    <a:lumOff val="35000"/>
                  </a:schemeClr>
                </a:solidFill>
              </a:rPr>
              <a:t>ORDER</a:t>
            </a:r>
            <a:r>
              <a:rPr lang="en-US" b="0" dirty="0">
                <a:solidFill>
                  <a:schemeClr val="tx1">
                    <a:lumMod val="65000"/>
                    <a:lumOff val="35000"/>
                  </a:schemeClr>
                </a:solidFill>
              </a:rPr>
              <a:t> </a:t>
            </a:r>
            <a:r>
              <a:rPr lang="en-US" dirty="0">
                <a:solidFill>
                  <a:schemeClr val="tx1">
                    <a:lumMod val="65000"/>
                    <a:lumOff val="35000"/>
                  </a:schemeClr>
                </a:solidFill>
              </a:rPr>
              <a:t>BY</a:t>
            </a:r>
            <a:r>
              <a:rPr lang="en-US" b="0" dirty="0">
                <a:solidFill>
                  <a:schemeClr val="tx1">
                    <a:lumMod val="65000"/>
                    <a:lumOff val="35000"/>
                  </a:schemeClr>
                </a:solidFill>
              </a:rPr>
              <a:t> </a:t>
            </a:r>
            <a:r>
              <a:rPr lang="en-US" b="0" dirty="0" err="1">
                <a:solidFill>
                  <a:schemeClr val="tx1">
                    <a:lumMod val="65000"/>
                    <a:lumOff val="35000"/>
                  </a:schemeClr>
                </a:solidFill>
              </a:rPr>
              <a:t>cid</a:t>
            </a:r>
            <a:endParaRPr lang="en-US" b="0" dirty="0">
              <a:solidFill>
                <a:schemeClr val="tx1">
                  <a:lumMod val="65000"/>
                  <a:lumOff val="35000"/>
                </a:schemeClr>
              </a:solidFill>
            </a:endParaRPr>
          </a:p>
        </p:txBody>
      </p:sp>
      <p:sp>
        <p:nvSpPr>
          <p:cNvPr id="19" name="Right Arrow 6">
            <a:extLst>
              <a:ext uri="{FF2B5EF4-FFF2-40B4-BE49-F238E27FC236}">
                <a16:creationId xmlns:a16="http://schemas.microsoft.com/office/drawing/2014/main" id="{77D4107E-E6D6-4E76-995B-430A53F3AA52}"/>
              </a:ext>
            </a:extLst>
          </p:cNvPr>
          <p:cNvSpPr>
            <a:spLocks noChangeAspect="1" noChangeArrowheads="1"/>
          </p:cNvSpPr>
          <p:nvPr/>
        </p:nvSpPr>
        <p:spPr bwMode="auto">
          <a:xfrm rot="10800000">
            <a:off x="7575983" y="3264220"/>
            <a:ext cx="329565" cy="365760"/>
          </a:xfrm>
          <a:prstGeom prst="rightArrow">
            <a:avLst>
              <a:gd name="adj1" fmla="val 50000"/>
              <a:gd name="adj2" fmla="val 50019"/>
            </a:avLst>
          </a:prstGeom>
          <a:solidFill>
            <a:schemeClr val="accent1"/>
          </a:solidFill>
          <a:ln w="28575">
            <a:noFill/>
            <a:round/>
            <a:headEnd type="none" w="sm" len="sm"/>
            <a:tailEnd type="triangle" w="med" len="med"/>
          </a:ln>
        </p:spPr>
        <p:txBody>
          <a:bodyPr wrap="none" anchor="ctr"/>
          <a:lstStyle>
            <a:lvl1pPr>
              <a:defRPr sz="2800" u="sng">
                <a:solidFill>
                  <a:schemeClr val="tx1"/>
                </a:solidFill>
                <a:latin typeface="Times New Roman" panose="02020603050405020304" pitchFamily="18" charset="0"/>
                <a:ea typeface="ＭＳ Ｐゴシック" panose="020B0600070205080204" pitchFamily="34" charset="-128"/>
              </a:defRPr>
            </a:lvl1pPr>
            <a:lvl2pPr marL="742950" indent="-285750">
              <a:defRPr sz="2800" u="sng">
                <a:solidFill>
                  <a:schemeClr val="tx1"/>
                </a:solidFill>
                <a:latin typeface="Times New Roman" panose="02020603050405020304" pitchFamily="18" charset="0"/>
                <a:ea typeface="ＭＳ Ｐゴシック" panose="020B0600070205080204" pitchFamily="34" charset="-128"/>
              </a:defRPr>
            </a:lvl2pPr>
            <a:lvl3pPr marL="1143000" indent="-228600">
              <a:defRPr sz="2800" u="sng">
                <a:solidFill>
                  <a:schemeClr val="tx1"/>
                </a:solidFill>
                <a:latin typeface="Times New Roman" panose="02020603050405020304" pitchFamily="18" charset="0"/>
                <a:ea typeface="ＭＳ Ｐゴシック" panose="020B0600070205080204" pitchFamily="34" charset="-128"/>
              </a:defRPr>
            </a:lvl3pPr>
            <a:lvl4pPr marL="1600200" indent="-228600">
              <a:defRPr sz="2800" u="sng">
                <a:solidFill>
                  <a:schemeClr val="tx1"/>
                </a:solidFill>
                <a:latin typeface="Times New Roman" panose="02020603050405020304" pitchFamily="18" charset="0"/>
                <a:ea typeface="ＭＳ Ｐゴシック" panose="020B0600070205080204" pitchFamily="34" charset="-128"/>
              </a:defRPr>
            </a:lvl4pPr>
            <a:lvl5pPr marL="2057400" indent="-228600">
              <a:defRPr sz="2800" u="sng">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9pPr>
          </a:lstStyle>
          <a:p>
            <a:endParaRPr lang="en-US" altLang="en-US" sz="2100"/>
          </a:p>
        </p:txBody>
      </p:sp>
      <p:pic>
        <p:nvPicPr>
          <p:cNvPr id="22" name="X">
            <a:extLst>
              <a:ext uri="{FF2B5EF4-FFF2-40B4-BE49-F238E27FC236}">
                <a16:creationId xmlns:a16="http://schemas.microsoft.com/office/drawing/2014/main" id="{47616B2C-9791-4FA6-A86B-C60006FDB4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069293" y="3544478"/>
            <a:ext cx="219456" cy="219456"/>
          </a:xfrm>
          <a:prstGeom prst="rect">
            <a:avLst/>
          </a:prstGeom>
        </p:spPr>
      </p:pic>
      <p:sp>
        <p:nvSpPr>
          <p:cNvPr id="4" name="Slide Number Placeholder 3" descr=" 5">
            <a:extLst>
              <a:ext uri="{FF2B5EF4-FFF2-40B4-BE49-F238E27FC236}">
                <a16:creationId xmlns:a16="http://schemas.microsoft.com/office/drawing/2014/main" id="{EA4426D7-4F81-B904-6FED-B1D8B1A8D4A2}"/>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graphicFrame>
        <p:nvGraphicFramePr>
          <p:cNvPr id="5" name="Table 4">
            <a:extLst>
              <a:ext uri="{FF2B5EF4-FFF2-40B4-BE49-F238E27FC236}">
                <a16:creationId xmlns:a16="http://schemas.microsoft.com/office/drawing/2014/main" id="{62C81CBC-4907-DACB-3278-43FA81CDA452}"/>
              </a:ext>
            </a:extLst>
          </p:cNvPr>
          <p:cNvGraphicFramePr>
            <a:graphicFrameLocks noGrp="1"/>
          </p:cNvGraphicFramePr>
          <p:nvPr>
            <p:extLst>
              <p:ext uri="{D42A27DB-BD31-4B8C-83A1-F6EECF244321}">
                <p14:modId xmlns:p14="http://schemas.microsoft.com/office/powerpoint/2010/main" val="4052338861"/>
              </p:ext>
            </p:extLst>
          </p:nvPr>
        </p:nvGraphicFramePr>
        <p:xfrm>
          <a:off x="6102970" y="1082223"/>
          <a:ext cx="2065734" cy="1499616"/>
        </p:xfrm>
        <a:graphic>
          <a:graphicData uri="http://schemas.openxmlformats.org/drawingml/2006/table">
            <a:tbl>
              <a:tblPr firstRow="1" bandRow="1">
                <a:tableStyleId>{793D81CF-94F2-401A-BA57-92F5A7B2D0C5}</a:tableStyleId>
              </a:tblPr>
              <a:tblGrid>
                <a:gridCol w="688578">
                  <a:extLst>
                    <a:ext uri="{9D8B030D-6E8A-4147-A177-3AD203B41FA5}">
                      <a16:colId xmlns:a16="http://schemas.microsoft.com/office/drawing/2014/main" val="20000"/>
                    </a:ext>
                  </a:extLst>
                </a:gridCol>
                <a:gridCol w="688578">
                  <a:extLst>
                    <a:ext uri="{9D8B030D-6E8A-4147-A177-3AD203B41FA5}">
                      <a16:colId xmlns:a16="http://schemas.microsoft.com/office/drawing/2014/main" val="3789622283"/>
                    </a:ext>
                  </a:extLst>
                </a:gridCol>
                <a:gridCol w="688578">
                  <a:extLst>
                    <a:ext uri="{9D8B030D-6E8A-4147-A177-3AD203B41FA5}">
                      <a16:colId xmlns:a16="http://schemas.microsoft.com/office/drawing/2014/main" val="2646332343"/>
                    </a:ext>
                  </a:extLst>
                </a:gridCol>
              </a:tblGrid>
              <a:tr h="205740">
                <a:tc>
                  <a:txBody>
                    <a:bodyPr/>
                    <a:lstStyle/>
                    <a:p>
                      <a:r>
                        <a:rPr lang="en-US" sz="1400" dirty="0" err="1">
                          <a:latin typeface="Inconsolata" panose="00000509000000000000" pitchFamily="49" charset="0"/>
                        </a:rPr>
                        <a:t>sid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grade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A</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15-826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B</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145213"/>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453038"/>
                  </a:ext>
                </a:extLst>
              </a:tr>
              <a:tr h="205740">
                <a:tc>
                  <a:txBody>
                    <a:bodyPr/>
                    <a:lstStyle/>
                    <a:p>
                      <a:r>
                        <a:rPr lang="en-US" sz="1400" dirty="0">
                          <a:latin typeface="Inconsolata" panose="00000509000000000000" pitchFamily="49" charset="0"/>
                        </a:rPr>
                        <a:t>53655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327441"/>
                  </a:ext>
                </a:extLst>
              </a:tr>
            </a:tbl>
          </a:graphicData>
        </a:graphic>
      </p:graphicFrame>
      <p:sp>
        <p:nvSpPr>
          <p:cNvPr id="6" name="Text Box 10">
            <a:extLst>
              <a:ext uri="{FF2B5EF4-FFF2-40B4-BE49-F238E27FC236}">
                <a16:creationId xmlns:a16="http://schemas.microsoft.com/office/drawing/2014/main" id="{282021EA-F5C6-68EB-5FE1-DA106189FB36}"/>
              </a:ext>
            </a:extLst>
          </p:cNvPr>
          <p:cNvSpPr txBox="1">
            <a:spLocks noChangeArrowheads="1"/>
          </p:cNvSpPr>
          <p:nvPr/>
        </p:nvSpPr>
        <p:spPr bwMode="auto">
          <a:xfrm>
            <a:off x="5853819" y="742950"/>
            <a:ext cx="2564036" cy="3077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rtlCol="0">
            <a:spAutoFit/>
          </a:bodyPr>
          <a:lstStyle>
            <a:defPPr>
              <a:defRPr lang="en-US"/>
            </a:defPPr>
            <a:lvl1pPr algn="ctr">
              <a:defRPr sz="2000" b="1">
                <a:solidFill>
                  <a:schemeClr val="accent2"/>
                </a:solidFill>
                <a:latin typeface="Inconsolata" panose="00000509000000000000" pitchFamily="49" charset="0"/>
              </a:defRPr>
            </a:lvl1pPr>
            <a:lvl2pPr marL="742950" indent="-285750">
              <a:defRPr sz="2800" u="sng">
                <a:latin typeface="Times New Roman" panose="02020603050405020304" pitchFamily="18" charset="0"/>
                <a:ea typeface="ＭＳ Ｐゴシック" panose="020B0600070205080204" pitchFamily="34" charset="-128"/>
              </a:defRPr>
            </a:lvl2pPr>
            <a:lvl3pPr marL="1143000" indent="-228600">
              <a:defRPr sz="2800" u="sng">
                <a:latin typeface="Times New Roman" panose="02020603050405020304" pitchFamily="18" charset="0"/>
                <a:ea typeface="ＭＳ Ｐゴシック" panose="020B0600070205080204" pitchFamily="34" charset="-128"/>
              </a:defRPr>
            </a:lvl3pPr>
            <a:lvl4pPr marL="1600200" indent="-228600">
              <a:defRPr sz="2800" u="sng">
                <a:latin typeface="Times New Roman" panose="02020603050405020304" pitchFamily="18" charset="0"/>
                <a:ea typeface="ＭＳ Ｐゴシック" panose="020B0600070205080204" pitchFamily="34" charset="-128"/>
              </a:defRPr>
            </a:lvl4pPr>
            <a:lvl5pPr marL="2057400" indent="-228600">
              <a:defRPr sz="2800" u="sng">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9pPr>
          </a:lstStyle>
          <a:p>
            <a:r>
              <a:rPr lang="en-US" dirty="0">
                <a:solidFill>
                  <a:schemeClr val="accent1"/>
                </a:solidFill>
              </a:rPr>
              <a:t>enrolled (</a:t>
            </a:r>
            <a:r>
              <a:rPr lang="en-US" dirty="0" err="1">
                <a:solidFill>
                  <a:schemeClr val="accent1"/>
                </a:solidFill>
              </a:rPr>
              <a:t>sid</a:t>
            </a:r>
            <a:r>
              <a:rPr lang="en-US" dirty="0">
                <a:solidFill>
                  <a:schemeClr val="accent1"/>
                </a:solidFill>
              </a:rPr>
              <a:t>, </a:t>
            </a:r>
            <a:r>
              <a:rPr lang="en-US" dirty="0" err="1">
                <a:solidFill>
                  <a:schemeClr val="accent1"/>
                </a:solidFill>
              </a:rPr>
              <a:t>cid</a:t>
            </a:r>
            <a:r>
              <a:rPr lang="en-US" dirty="0">
                <a:solidFill>
                  <a:schemeClr val="accent1"/>
                </a:solidFill>
              </a:rPr>
              <a:t>, grade)</a:t>
            </a:r>
          </a:p>
        </p:txBody>
      </p:sp>
    </p:spTree>
    <p:extLst>
      <p:ext uri="{BB962C8B-B14F-4D97-AF65-F5344CB8AC3E}">
        <p14:creationId xmlns:p14="http://schemas.microsoft.com/office/powerpoint/2010/main" val="357554997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left)">
                                      <p:cBhvr>
                                        <p:cTn id="7" dur="25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fade">
                                      <p:cBhvr>
                                        <p:cTn id="10" dur="250"/>
                                        <p:tgtEl>
                                          <p:spTgt spid="60"/>
                                        </p:tgtEl>
                                      </p:cBhvr>
                                    </p:animEffect>
                                  </p:childTnLst>
                                </p:cTn>
                              </p:par>
                            </p:childTnLst>
                          </p:cTn>
                        </p:par>
                        <p:par>
                          <p:cTn id="11" fill="hold">
                            <p:stCondLst>
                              <p:cond delay="250"/>
                            </p:stCondLst>
                            <p:childTnLst>
                              <p:par>
                                <p:cTn id="12" presetID="10" presetClass="entr" presetSubtype="0" fill="hold"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fade">
                                      <p:cBhvr>
                                        <p:cTn id="14" dur="250"/>
                                        <p:tgtEl>
                                          <p:spTgt spid="4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wipe(left)">
                                      <p:cBhvr>
                                        <p:cTn id="19" dur="250"/>
                                        <p:tgtEl>
                                          <p:spTgt spid="4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50"/>
                                        <p:tgtEl>
                                          <p:spTgt spid="2"/>
                                        </p:tgtEl>
                                      </p:cBhvr>
                                    </p:animEffect>
                                  </p:childTnLst>
                                </p:cTn>
                              </p:par>
                            </p:childTnLst>
                          </p:cTn>
                        </p:par>
                        <p:par>
                          <p:cTn id="23" fill="hold">
                            <p:stCondLst>
                              <p:cond delay="250"/>
                            </p:stCondLst>
                            <p:childTnLst>
                              <p:par>
                                <p:cTn id="24" presetID="10" presetClass="entr" presetSubtype="0" fill="hold" nodeType="after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fade">
                                      <p:cBhvr>
                                        <p:cTn id="26" dur="250"/>
                                        <p:tgtEl>
                                          <p:spTgt spid="4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6"/>
                                        </p:tgtEl>
                                        <p:attrNameLst>
                                          <p:attrName>style.visibility</p:attrName>
                                        </p:attrNameLst>
                                      </p:cBhvr>
                                      <p:to>
                                        <p:strVal val="visible"/>
                                      </p:to>
                                    </p:set>
                                    <p:animEffect transition="in" filter="wipe(left)">
                                      <p:cBhvr>
                                        <p:cTn id="31" dur="250"/>
                                        <p:tgtEl>
                                          <p:spTgt spid="5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0"/>
                                        </p:tgtEl>
                                        <p:attrNameLst>
                                          <p:attrName>style.visibility</p:attrName>
                                        </p:attrNameLst>
                                      </p:cBhvr>
                                      <p:to>
                                        <p:strVal val="visible"/>
                                      </p:to>
                                    </p:set>
                                    <p:animEffect transition="in" filter="fade">
                                      <p:cBhvr>
                                        <p:cTn id="34" dur="250"/>
                                        <p:tgtEl>
                                          <p:spTgt spid="50"/>
                                        </p:tgtEl>
                                      </p:cBhvr>
                                    </p:animEffect>
                                  </p:childTnLst>
                                </p:cTn>
                              </p:par>
                            </p:childTnLst>
                          </p:cTn>
                        </p:par>
                        <p:par>
                          <p:cTn id="35" fill="hold">
                            <p:stCondLst>
                              <p:cond delay="250"/>
                            </p:stCondLst>
                            <p:childTnLst>
                              <p:par>
                                <p:cTn id="36" presetID="10" presetClass="entr" presetSubtype="0" fill="hold" nodeType="after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fade">
                                      <p:cBhvr>
                                        <p:cTn id="38" dur="250"/>
                                        <p:tgtEl>
                                          <p:spTgt spid="4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51"/>
                                        </p:tgtEl>
                                        <p:attrNameLst>
                                          <p:attrName>style.visibility</p:attrName>
                                        </p:attrNameLst>
                                      </p:cBhvr>
                                      <p:to>
                                        <p:strVal val="visible"/>
                                      </p:to>
                                    </p:set>
                                    <p:animEffect transition="in" filter="fade">
                                      <p:cBhvr>
                                        <p:cTn id="43" dur="250"/>
                                        <p:tgtEl>
                                          <p:spTgt spid="51"/>
                                        </p:tgtEl>
                                      </p:cBhvr>
                                    </p:animEffect>
                                  </p:childTnLst>
                                </p:cTn>
                              </p:par>
                            </p:childTnLst>
                          </p:cTn>
                        </p:par>
                        <p:par>
                          <p:cTn id="44" fill="hold">
                            <p:stCondLst>
                              <p:cond delay="250"/>
                            </p:stCondLst>
                            <p:childTnLst>
                              <p:par>
                                <p:cTn id="45" presetID="22" presetClass="entr" presetSubtype="8"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wipe(left)">
                                      <p:cBhvr>
                                        <p:cTn id="47" dur="250"/>
                                        <p:tgtEl>
                                          <p:spTgt spid="19"/>
                                        </p:tgtEl>
                                      </p:cBhvr>
                                    </p:animEffect>
                                  </p:childTnLst>
                                </p:cTn>
                              </p:par>
                            </p:childTnLst>
                          </p:cTn>
                        </p:par>
                      </p:childTnLst>
                    </p:cTn>
                  </p:par>
                  <p:par>
                    <p:cTn id="48" fill="hold">
                      <p:stCondLst>
                        <p:cond delay="indefinite"/>
                      </p:stCondLst>
                      <p:childTnLst>
                        <p:par>
                          <p:cTn id="49" fill="hold" nodeType="afterGroup">
                            <p:stCondLst>
                              <p:cond delay="0"/>
                            </p:stCondLst>
                            <p:childTnLst>
                              <p:par>
                                <p:cTn id="50" presetID="42" presetClass="path" presetSubtype="0" accel="50000" decel="50000" fill="hold" grpId="2" nodeType="clickEffect">
                                  <p:stCondLst>
                                    <p:cond delay="0"/>
                                  </p:stCondLst>
                                  <p:childTnLst>
                                    <p:animMotion origin="layout" path="M 4.72222E-6 -3.7037E-7 L 4.72222E-6 0.12222 " pathEditMode="relative" rAng="0" ptsTypes="AA">
                                      <p:cBhvr>
                                        <p:cTn id="51" dur="1000" fill="hold"/>
                                        <p:tgtEl>
                                          <p:spTgt spid="19"/>
                                        </p:tgtEl>
                                        <p:attrNameLst>
                                          <p:attrName>ppt_x</p:attrName>
                                          <p:attrName>ppt_y</p:attrName>
                                        </p:attrNameLst>
                                      </p:cBhvr>
                                      <p:rCtr x="0" y="6111"/>
                                    </p:animMotion>
                                  </p:childTnLst>
                                </p:cTn>
                              </p:par>
                              <p:par>
                                <p:cTn id="52" presetID="10" presetClass="entr" presetSubtype="0" fill="hold" nodeType="withEffect">
                                  <p:stCondLst>
                                    <p:cond delay="250"/>
                                  </p:stCondLst>
                                  <p:childTnLst>
                                    <p:set>
                                      <p:cBhvr>
                                        <p:cTn id="53" dur="1" fill="hold">
                                          <p:stCondLst>
                                            <p:cond delay="0"/>
                                          </p:stCondLst>
                                        </p:cTn>
                                        <p:tgtEl>
                                          <p:spTgt spid="22"/>
                                        </p:tgtEl>
                                        <p:attrNameLst>
                                          <p:attrName>style.visibility</p:attrName>
                                        </p:attrNameLst>
                                      </p:cBhvr>
                                      <p:to>
                                        <p:strVal val="visible"/>
                                      </p:to>
                                    </p:set>
                                    <p:animEffect transition="in" filter="fade">
                                      <p:cBhvr>
                                        <p:cTn id="54" dur="25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2" grpId="0"/>
      <p:bldP spid="50" grpId="0"/>
      <p:bldP spid="51" grpId="0"/>
      <p:bldP spid="56" grpId="0" animBg="1"/>
      <p:bldP spid="60" grpId="0"/>
      <p:bldP spid="61" grpId="0" animBg="1"/>
      <p:bldP spid="19" grpId="0" animBg="1"/>
      <p:bldP spid="19" grpId="2"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dirty="0"/>
              <a:t>Alternatives To Sorting</a:t>
            </a:r>
          </a:p>
        </p:txBody>
      </p:sp>
      <p:sp>
        <p:nvSpPr>
          <p:cNvPr id="36867" name="Content Placeholder 2"/>
          <p:cNvSpPr>
            <a:spLocks noGrp="1"/>
          </p:cNvSpPr>
          <p:nvPr>
            <p:ph idx="1"/>
          </p:nvPr>
        </p:nvSpPr>
        <p:spPr/>
        <p:txBody>
          <a:bodyPr/>
          <a:lstStyle/>
          <a:p>
            <a:r>
              <a:rPr lang="en-US" dirty="0"/>
              <a:t>What if we do </a:t>
            </a:r>
            <a:r>
              <a:rPr lang="en-US" u="sng" dirty="0"/>
              <a:t>no</a:t>
            </a:r>
            <a:r>
              <a:rPr lang="en-US" altLang="ja-JP" u="sng" dirty="0"/>
              <a:t>t</a:t>
            </a:r>
            <a:r>
              <a:rPr lang="en-US" altLang="ja-JP" dirty="0"/>
              <a:t> need the data to be ordered?</a:t>
            </a:r>
          </a:p>
          <a:p>
            <a:pPr lvl="1"/>
            <a:r>
              <a:rPr lang="en-US" dirty="0"/>
              <a:t>Forming groups in </a:t>
            </a:r>
            <a:r>
              <a:rPr lang="en-US" b="1" dirty="0">
                <a:solidFill>
                  <a:schemeClr val="accent1"/>
                </a:solidFill>
                <a:latin typeface="Inconsolata" panose="00000509000000000000" pitchFamily="49" charset="0"/>
              </a:rPr>
              <a:t>GROUP</a:t>
            </a:r>
            <a:r>
              <a:rPr lang="en-US" dirty="0">
                <a:solidFill>
                  <a:schemeClr val="accent1"/>
                </a:solidFill>
              </a:rPr>
              <a:t> </a:t>
            </a:r>
            <a:r>
              <a:rPr lang="en-US" b="1" dirty="0">
                <a:solidFill>
                  <a:schemeClr val="accent1"/>
                </a:solidFill>
                <a:latin typeface="Inconsolata" panose="00000509000000000000" pitchFamily="49" charset="0"/>
              </a:rPr>
              <a:t>BY</a:t>
            </a:r>
            <a:r>
              <a:rPr lang="en-US" dirty="0"/>
              <a:t> (no ordering)</a:t>
            </a:r>
          </a:p>
          <a:p>
            <a:pPr lvl="1"/>
            <a:r>
              <a:rPr lang="en-US" dirty="0"/>
              <a:t>Removing duplicates in </a:t>
            </a:r>
            <a:r>
              <a:rPr lang="en-US" b="1" dirty="0">
                <a:solidFill>
                  <a:schemeClr val="accent1"/>
                </a:solidFill>
                <a:latin typeface="Inconsolata" panose="00000509000000000000" pitchFamily="49" charset="0"/>
              </a:rPr>
              <a:t>DISTINCT</a:t>
            </a:r>
            <a:r>
              <a:rPr lang="en-US" dirty="0"/>
              <a:t> (no ordering)</a:t>
            </a:r>
          </a:p>
          <a:p>
            <a:pPr lvl="1"/>
            <a:endParaRPr lang="en-US" dirty="0"/>
          </a:p>
          <a:p>
            <a:r>
              <a:rPr lang="en-US" dirty="0"/>
              <a:t>Hashing is a better alternative in this scenario.</a:t>
            </a:r>
          </a:p>
          <a:p>
            <a:pPr lvl="1"/>
            <a:r>
              <a:rPr lang="en-US" dirty="0"/>
              <a:t>Only need to remove duplicates, no need for ordering.</a:t>
            </a:r>
          </a:p>
          <a:p>
            <a:pPr lvl="1"/>
            <a:r>
              <a:rPr lang="en-US" dirty="0"/>
              <a:t>Can be computationally cheaper than sorting.</a:t>
            </a:r>
          </a:p>
          <a:p>
            <a:pPr lvl="1"/>
            <a:endParaRPr lang="en-US" dirty="0"/>
          </a:p>
        </p:txBody>
      </p:sp>
      <p:sp>
        <p:nvSpPr>
          <p:cNvPr id="3" name="Slide Number Placeholder 3" descr=" 5">
            <a:extLst>
              <a:ext uri="{FF2B5EF4-FFF2-40B4-BE49-F238E27FC236}">
                <a16:creationId xmlns:a16="http://schemas.microsoft.com/office/drawing/2014/main" id="{74E8AAD7-B25E-3925-9ECA-1777C5664E26}"/>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20889393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dirty="0"/>
              <a:t>Hashing Aggregate</a:t>
            </a:r>
          </a:p>
        </p:txBody>
      </p:sp>
      <p:sp>
        <p:nvSpPr>
          <p:cNvPr id="40963" name="Content Placeholder 2"/>
          <p:cNvSpPr>
            <a:spLocks noGrp="1"/>
          </p:cNvSpPr>
          <p:nvPr>
            <p:ph idx="1"/>
          </p:nvPr>
        </p:nvSpPr>
        <p:spPr/>
        <p:txBody>
          <a:bodyPr/>
          <a:lstStyle/>
          <a:p>
            <a:r>
              <a:rPr lang="en-US" dirty="0"/>
              <a:t>Populate an ephemeral hash table as the DBMS scans the table. For each record, check whether there is already an entry in the hash table:</a:t>
            </a:r>
          </a:p>
          <a:p>
            <a:pPr lvl="1"/>
            <a:r>
              <a:rPr lang="en-US" b="1" dirty="0">
                <a:solidFill>
                  <a:schemeClr val="accent1"/>
                </a:solidFill>
                <a:latin typeface="Inconsolata" panose="00000509000000000000" pitchFamily="49" charset="0"/>
              </a:rPr>
              <a:t>DISTINCT</a:t>
            </a:r>
            <a:r>
              <a:rPr lang="en-US" dirty="0"/>
              <a:t>: Discard duplicate</a:t>
            </a:r>
          </a:p>
          <a:p>
            <a:pPr lvl="1"/>
            <a:r>
              <a:rPr lang="en-US" b="1" dirty="0">
                <a:solidFill>
                  <a:schemeClr val="accent1"/>
                </a:solidFill>
                <a:latin typeface="Inconsolata" panose="00000509000000000000" pitchFamily="49" charset="0"/>
              </a:rPr>
              <a:t>GROUP</a:t>
            </a:r>
            <a:r>
              <a:rPr lang="en-US" b="1" spc="-300" dirty="0">
                <a:solidFill>
                  <a:schemeClr val="accent1"/>
                </a:solidFill>
                <a:latin typeface="Inconsolata" panose="00000509000000000000" pitchFamily="49" charset="0"/>
              </a:rPr>
              <a:t> </a:t>
            </a:r>
            <a:r>
              <a:rPr lang="en-US" b="1" dirty="0">
                <a:solidFill>
                  <a:schemeClr val="accent1"/>
                </a:solidFill>
                <a:latin typeface="Inconsolata" panose="00000509000000000000" pitchFamily="49" charset="0"/>
              </a:rPr>
              <a:t>BY</a:t>
            </a:r>
            <a:r>
              <a:rPr lang="en-US" dirty="0"/>
              <a:t>: Perform aggregate computation</a:t>
            </a:r>
          </a:p>
          <a:p>
            <a:endParaRPr lang="en-US" sz="600" dirty="0"/>
          </a:p>
          <a:p>
            <a:r>
              <a:rPr lang="en-US" dirty="0"/>
              <a:t>If everything fits in memory, then this is easy.</a:t>
            </a:r>
          </a:p>
          <a:p>
            <a:endParaRPr lang="en-US" sz="600" dirty="0"/>
          </a:p>
          <a:p>
            <a:r>
              <a:rPr lang="en-US" dirty="0"/>
              <a:t>If the DBMS must spill data to disk, then we need to be smarter…</a:t>
            </a:r>
          </a:p>
        </p:txBody>
      </p:sp>
      <p:sp>
        <p:nvSpPr>
          <p:cNvPr id="3" name="Slide Number Placeholder 3" descr=" 5">
            <a:extLst>
              <a:ext uri="{FF2B5EF4-FFF2-40B4-BE49-F238E27FC236}">
                <a16:creationId xmlns:a16="http://schemas.microsoft.com/office/drawing/2014/main" id="{B03F9CE7-A091-E488-B5DA-E5DC0FFB51A0}"/>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757656299"/>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External Hashing Aggregate</a:t>
            </a:r>
          </a:p>
        </p:txBody>
      </p:sp>
      <p:sp>
        <p:nvSpPr>
          <p:cNvPr id="25603" name="Content Placeholder 2"/>
          <p:cNvSpPr>
            <a:spLocks noGrp="1"/>
          </p:cNvSpPr>
          <p:nvPr>
            <p:ph idx="1"/>
          </p:nvPr>
        </p:nvSpPr>
        <p:spPr/>
        <p:txBody>
          <a:bodyPr/>
          <a:lstStyle/>
          <a:p>
            <a:r>
              <a:rPr lang="en-US" dirty="0"/>
              <a:t>Divide-and-conquer approach to computing an aggregation when data does not fit in memory.</a:t>
            </a:r>
          </a:p>
          <a:p>
            <a:endParaRPr lang="en-US" b="1" dirty="0"/>
          </a:p>
          <a:p>
            <a:r>
              <a:rPr lang="en-US" b="1" dirty="0"/>
              <a:t>Phase #1 – Partition</a:t>
            </a:r>
            <a:endParaRPr lang="en-US" dirty="0"/>
          </a:p>
          <a:p>
            <a:pPr lvl="1"/>
            <a:r>
              <a:rPr lang="en-US" dirty="0"/>
              <a:t>Split tuples into buckets based on hash key</a:t>
            </a:r>
          </a:p>
          <a:p>
            <a:pPr lvl="1"/>
            <a:r>
              <a:rPr lang="en-US" dirty="0"/>
              <a:t>Write them out to disk when they get full</a:t>
            </a:r>
          </a:p>
          <a:p>
            <a:endParaRPr lang="en-US" sz="1200" b="1" dirty="0"/>
          </a:p>
          <a:p>
            <a:r>
              <a:rPr lang="en-US" b="1" dirty="0"/>
              <a:t>Phase #2 – </a:t>
            </a:r>
            <a:r>
              <a:rPr lang="en-US" b="1" dirty="0" err="1"/>
              <a:t>ReHash</a:t>
            </a:r>
            <a:endParaRPr lang="en-US" b="1" dirty="0"/>
          </a:p>
          <a:p>
            <a:pPr lvl="1"/>
            <a:r>
              <a:rPr lang="en-US" dirty="0"/>
              <a:t>Build in-memory hash table for each partition and compute the aggregation</a:t>
            </a:r>
          </a:p>
        </p:txBody>
      </p:sp>
      <p:sp>
        <p:nvSpPr>
          <p:cNvPr id="3" name="Slide Number Placeholder 3" descr=" 5">
            <a:extLst>
              <a:ext uri="{FF2B5EF4-FFF2-40B4-BE49-F238E27FC236}">
                <a16:creationId xmlns:a16="http://schemas.microsoft.com/office/drawing/2014/main" id="{0F39AC68-CA8B-42B5-1681-C735D28C5ECB}"/>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520312557"/>
      </p:ext>
    </p:extLst>
  </p:cSld>
  <p:clrMapOvr>
    <a:masterClrMapping/>
  </p:clrMapOvr>
  <p:transition advTm="249299">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dirty="0"/>
              <a:t>Phase #1 – Partition</a:t>
            </a:r>
          </a:p>
        </p:txBody>
      </p:sp>
      <p:sp>
        <p:nvSpPr>
          <p:cNvPr id="41987" name="Content Placeholder 2"/>
          <p:cNvSpPr>
            <a:spLocks noGrp="1"/>
          </p:cNvSpPr>
          <p:nvPr>
            <p:ph idx="1"/>
          </p:nvPr>
        </p:nvSpPr>
        <p:spPr/>
        <p:txBody>
          <a:bodyPr/>
          <a:lstStyle/>
          <a:p>
            <a:r>
              <a:rPr lang="en-US" dirty="0"/>
              <a:t>Use a hash function </a:t>
            </a:r>
            <a:r>
              <a:rPr lang="en-US" b="1" dirty="0">
                <a:solidFill>
                  <a:schemeClr val="accent1"/>
                </a:solidFill>
                <a:latin typeface="Inconsolata" panose="00000509000000000000" pitchFamily="49" charset="0"/>
              </a:rPr>
              <a:t>h</a:t>
            </a:r>
            <a:r>
              <a:rPr lang="en-US" b="1" baseline="-25000" dirty="0">
                <a:solidFill>
                  <a:schemeClr val="accent1"/>
                </a:solidFill>
                <a:latin typeface="Inconsolata" panose="00000509000000000000" pitchFamily="49" charset="0"/>
              </a:rPr>
              <a:t>1</a:t>
            </a:r>
            <a:r>
              <a:rPr lang="en-US" dirty="0"/>
              <a:t> to split tuples into </a:t>
            </a:r>
            <a:r>
              <a:rPr lang="en-US" b="1" u="sng" dirty="0"/>
              <a:t>partitions</a:t>
            </a:r>
            <a:r>
              <a:rPr lang="en-US" dirty="0"/>
              <a:t> on disk.</a:t>
            </a:r>
          </a:p>
          <a:p>
            <a:pPr lvl="1"/>
            <a:r>
              <a:rPr lang="en-US" dirty="0"/>
              <a:t>A partition is one or more pages that contain the set of keys with the same hash value. </a:t>
            </a:r>
          </a:p>
          <a:p>
            <a:pPr lvl="1"/>
            <a:r>
              <a:rPr lang="en-US" dirty="0"/>
              <a:t>Partitions are “</a:t>
            </a:r>
            <a:r>
              <a:rPr lang="en-US" altLang="ja-JP" dirty="0"/>
              <a:t>spilled” to disk via output buffers.</a:t>
            </a:r>
          </a:p>
          <a:p>
            <a:endParaRPr lang="en-US" sz="1200" dirty="0"/>
          </a:p>
          <a:p>
            <a:r>
              <a:rPr lang="en-US" dirty="0"/>
              <a:t>Assume that we have </a:t>
            </a:r>
            <a:r>
              <a:rPr lang="en-US" b="1" i="1" dirty="0">
                <a:solidFill>
                  <a:schemeClr val="accent1"/>
                </a:solidFill>
              </a:rPr>
              <a:t>B</a:t>
            </a:r>
            <a:r>
              <a:rPr lang="en-US" dirty="0"/>
              <a:t> buffers.</a:t>
            </a:r>
          </a:p>
          <a:p>
            <a:r>
              <a:rPr lang="en-US" dirty="0"/>
              <a:t>We will use </a:t>
            </a:r>
            <a:r>
              <a:rPr lang="en-US" b="1" i="1" dirty="0">
                <a:solidFill>
                  <a:schemeClr val="accent1"/>
                </a:solidFill>
              </a:rPr>
              <a:t>B-1</a:t>
            </a:r>
            <a:r>
              <a:rPr lang="en-US" dirty="0"/>
              <a:t> buffers for the partitions and </a:t>
            </a:r>
            <a:r>
              <a:rPr lang="en-US" b="1" i="1" dirty="0">
                <a:solidFill>
                  <a:schemeClr val="accent1"/>
                </a:solidFill>
              </a:rPr>
              <a:t>1</a:t>
            </a:r>
            <a:r>
              <a:rPr lang="en-US" dirty="0"/>
              <a:t> buffer for the input data.</a:t>
            </a:r>
          </a:p>
        </p:txBody>
      </p:sp>
      <p:sp>
        <p:nvSpPr>
          <p:cNvPr id="3" name="Slide Number Placeholder 3" descr=" 5">
            <a:extLst>
              <a:ext uri="{FF2B5EF4-FFF2-40B4-BE49-F238E27FC236}">
                <a16:creationId xmlns:a16="http://schemas.microsoft.com/office/drawing/2014/main" id="{82441B26-2374-A5A8-2680-94041BF6F26D}"/>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4076323198"/>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a:t>Phase #1 – Partition</a:t>
            </a:r>
          </a:p>
        </p:txBody>
      </p:sp>
      <p:pic>
        <p:nvPicPr>
          <p:cNvPr id="9" name="disk">
            <a:extLst>
              <a:ext uri="{FF2B5EF4-FFF2-40B4-BE49-F238E27FC236}">
                <a16:creationId xmlns:a16="http://schemas.microsoft.com/office/drawing/2014/main" id="{D2E92464-EC08-70B8-2A97-1DCC6B3826D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33659" y="3196224"/>
            <a:ext cx="349343" cy="482426"/>
          </a:xfrm>
          <a:prstGeom prst="rect">
            <a:avLst/>
          </a:prstGeom>
        </p:spPr>
      </p:pic>
      <p:sp>
        <p:nvSpPr>
          <p:cNvPr id="45" name="Right Arrow 6"/>
          <p:cNvSpPr>
            <a:spLocks noChangeArrowheads="1"/>
          </p:cNvSpPr>
          <p:nvPr/>
        </p:nvSpPr>
        <p:spPr bwMode="auto">
          <a:xfrm>
            <a:off x="3597208" y="3582247"/>
            <a:ext cx="685800" cy="417909"/>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a:p>
        </p:txBody>
      </p:sp>
      <p:sp>
        <p:nvSpPr>
          <p:cNvPr id="2" name="TextBox 1"/>
          <p:cNvSpPr txBox="1">
            <a:spLocks noChangeArrowheads="1"/>
          </p:cNvSpPr>
          <p:nvPr/>
        </p:nvSpPr>
        <p:spPr bwMode="auto">
          <a:xfrm>
            <a:off x="3218744" y="3999798"/>
            <a:ext cx="1353256" cy="803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gn="ctr">
              <a:lnSpc>
                <a:spcPct val="80000"/>
              </a:lnSpc>
            </a:pPr>
            <a:r>
              <a:rPr lang="en-US" b="1" i="1" u="none" dirty="0">
                <a:solidFill>
                  <a:schemeClr val="accent1"/>
                </a:solidFill>
                <a:latin typeface="Crimson Text" panose="02000503000000000000" pitchFamily="2" charset="0"/>
              </a:rPr>
              <a:t>Remove</a:t>
            </a:r>
            <a:br>
              <a:rPr lang="en-US" b="1" i="1" u="none" dirty="0">
                <a:solidFill>
                  <a:schemeClr val="accent1"/>
                </a:solidFill>
                <a:latin typeface="Crimson Text" panose="02000503000000000000" pitchFamily="2" charset="0"/>
              </a:rPr>
            </a:br>
            <a:r>
              <a:rPr lang="en-US" b="1" i="1" u="none" dirty="0">
                <a:solidFill>
                  <a:schemeClr val="accent1"/>
                </a:solidFill>
                <a:latin typeface="Crimson Text" panose="02000503000000000000" pitchFamily="2" charset="0"/>
              </a:rPr>
              <a:t>Columns</a:t>
            </a:r>
          </a:p>
        </p:txBody>
      </p:sp>
      <p:sp>
        <p:nvSpPr>
          <p:cNvPr id="60" name="TextBox 59"/>
          <p:cNvSpPr txBox="1">
            <a:spLocks noChangeArrowheads="1"/>
          </p:cNvSpPr>
          <p:nvPr/>
        </p:nvSpPr>
        <p:spPr bwMode="auto">
          <a:xfrm>
            <a:off x="228600" y="3970034"/>
            <a:ext cx="950901" cy="45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800" u="sng">
                <a:solidFill>
                  <a:schemeClr val="tx1"/>
                </a:solidFill>
                <a:latin typeface="Times New Roman" charset="0"/>
                <a:ea typeface="ＭＳ Ｐゴシック" charset="-128"/>
              </a:defRPr>
            </a:lvl1pPr>
            <a:lvl2pPr marL="742950" indent="-285750">
              <a:defRPr sz="2800" u="sng">
                <a:solidFill>
                  <a:schemeClr val="tx1"/>
                </a:solidFill>
                <a:latin typeface="Times New Roman" charset="0"/>
                <a:ea typeface="ＭＳ Ｐゴシック" charset="-128"/>
              </a:defRPr>
            </a:lvl2pPr>
            <a:lvl3pPr marL="1143000" indent="-228600">
              <a:defRPr sz="2800" u="sng">
                <a:solidFill>
                  <a:schemeClr val="tx1"/>
                </a:solidFill>
                <a:latin typeface="Times New Roman" charset="0"/>
                <a:ea typeface="ＭＳ Ｐゴシック" charset="-128"/>
              </a:defRPr>
            </a:lvl3pPr>
            <a:lvl4pPr marL="1600200" indent="-228600">
              <a:defRPr sz="2800" u="sng">
                <a:solidFill>
                  <a:schemeClr val="tx1"/>
                </a:solidFill>
                <a:latin typeface="Times New Roman" charset="0"/>
                <a:ea typeface="ＭＳ Ｐゴシック" charset="-128"/>
              </a:defRPr>
            </a:lvl4pPr>
            <a:lvl5pPr marL="2057400" indent="-228600">
              <a:defRPr sz="2800" u="sng">
                <a:solidFill>
                  <a:schemeClr val="tx1"/>
                </a:solidFill>
                <a:latin typeface="Times New Roman"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charset="0"/>
                <a:ea typeface="ＭＳ Ｐゴシック" charset="-128"/>
              </a:defRPr>
            </a:lvl9pPr>
          </a:lstStyle>
          <a:p>
            <a:pPr>
              <a:lnSpc>
                <a:spcPct val="80000"/>
              </a:lnSpc>
            </a:pPr>
            <a:r>
              <a:rPr lang="en-US" b="1" i="1" u="none" dirty="0">
                <a:solidFill>
                  <a:schemeClr val="accent1"/>
                </a:solidFill>
                <a:latin typeface="Crimson Text" panose="02000503000000000000" pitchFamily="2" charset="0"/>
              </a:rPr>
              <a:t>Filter</a:t>
            </a:r>
          </a:p>
        </p:txBody>
      </p:sp>
      <p:sp>
        <p:nvSpPr>
          <p:cNvPr id="61" name="Right Arrow 6"/>
          <p:cNvSpPr>
            <a:spLocks noChangeArrowheads="1"/>
          </p:cNvSpPr>
          <p:nvPr/>
        </p:nvSpPr>
        <p:spPr bwMode="auto">
          <a:xfrm>
            <a:off x="453438" y="3582246"/>
            <a:ext cx="685800" cy="417910"/>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dirty="0"/>
          </a:p>
        </p:txBody>
      </p:sp>
      <p:graphicFrame>
        <p:nvGraphicFramePr>
          <p:cNvPr id="44" name="Table 43"/>
          <p:cNvGraphicFramePr>
            <a:graphicFrameLocks noGrp="1"/>
          </p:cNvGraphicFramePr>
          <p:nvPr>
            <p:extLst>
              <p:ext uri="{D42A27DB-BD31-4B8C-83A1-F6EECF244321}">
                <p14:modId xmlns:p14="http://schemas.microsoft.com/office/powerpoint/2010/main" val="1414717222"/>
              </p:ext>
            </p:extLst>
          </p:nvPr>
        </p:nvGraphicFramePr>
        <p:xfrm>
          <a:off x="1229000" y="3166361"/>
          <a:ext cx="1872041" cy="1249680"/>
        </p:xfrm>
        <a:graphic>
          <a:graphicData uri="http://schemas.openxmlformats.org/drawingml/2006/table">
            <a:tbl>
              <a:tblPr firstRow="1" bandRow="1">
                <a:tableStyleId>{793D81CF-94F2-401A-BA57-92F5A7B2D0C5}</a:tableStyleId>
              </a:tblPr>
              <a:tblGrid>
                <a:gridCol w="683799">
                  <a:extLst>
                    <a:ext uri="{9D8B030D-6E8A-4147-A177-3AD203B41FA5}">
                      <a16:colId xmlns:a16="http://schemas.microsoft.com/office/drawing/2014/main" val="20000"/>
                    </a:ext>
                  </a:extLst>
                </a:gridCol>
                <a:gridCol w="594121">
                  <a:extLst>
                    <a:ext uri="{9D8B030D-6E8A-4147-A177-3AD203B41FA5}">
                      <a16:colId xmlns:a16="http://schemas.microsoft.com/office/drawing/2014/main" val="20001"/>
                    </a:ext>
                  </a:extLst>
                </a:gridCol>
                <a:gridCol w="594121">
                  <a:extLst>
                    <a:ext uri="{9D8B030D-6E8A-4147-A177-3AD203B41FA5}">
                      <a16:colId xmlns:a16="http://schemas.microsoft.com/office/drawing/2014/main" val="2038549124"/>
                    </a:ext>
                  </a:extLst>
                </a:gridCol>
              </a:tblGrid>
              <a:tr h="95116">
                <a:tc>
                  <a:txBody>
                    <a:bodyPr/>
                    <a:lstStyle/>
                    <a:p>
                      <a:pPr algn="l"/>
                      <a:r>
                        <a:rPr lang="en-US" sz="1400" dirty="0" err="1">
                          <a:latin typeface="Inconsolata" panose="00000509000000000000" pitchFamily="49" charset="0"/>
                        </a:rPr>
                        <a:t>sid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cid</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grade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53666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53688</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B</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53666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15-721</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1384">
                <a:tc>
                  <a:txBody>
                    <a:bodyPr/>
                    <a:lstStyle/>
                    <a:p>
                      <a:pPr marL="0" marR="0" algn="l" hangingPunct="0">
                        <a:spcBef>
                          <a:spcPts val="0"/>
                        </a:spcBef>
                        <a:spcAft>
                          <a:spcPts val="0"/>
                        </a:spcAft>
                      </a:pPr>
                      <a:r>
                        <a:rPr lang="en-US" sz="1400" dirty="0">
                          <a:latin typeface="Inconsolata" panose="00000509000000000000" pitchFamily="49" charset="0"/>
                        </a:rPr>
                        <a:t>53655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46" name="Table 45"/>
          <p:cNvGraphicFramePr>
            <a:graphicFrameLocks noGrp="1"/>
          </p:cNvGraphicFramePr>
          <p:nvPr>
            <p:extLst>
              <p:ext uri="{D42A27DB-BD31-4B8C-83A1-F6EECF244321}">
                <p14:modId xmlns:p14="http://schemas.microsoft.com/office/powerpoint/2010/main" val="269255462"/>
              </p:ext>
            </p:extLst>
          </p:nvPr>
        </p:nvGraphicFramePr>
        <p:xfrm>
          <a:off x="4648200" y="3223519"/>
          <a:ext cx="731520" cy="1135364"/>
        </p:xfrm>
        <a:graphic>
          <a:graphicData uri="http://schemas.openxmlformats.org/drawingml/2006/table">
            <a:tbl>
              <a:tblPr firstRow="1" bandRow="1">
                <a:tableStyleId>{793D81CF-94F2-401A-BA57-92F5A7B2D0C5}</a:tableStyleId>
              </a:tblPr>
              <a:tblGrid>
                <a:gridCol w="731520">
                  <a:extLst>
                    <a:ext uri="{9D8B030D-6E8A-4147-A177-3AD203B41FA5}">
                      <a16:colId xmlns:a16="http://schemas.microsoft.com/office/drawing/2014/main" val="20000"/>
                    </a:ext>
                  </a:extLst>
                </a:gridCol>
              </a:tblGrid>
              <a:tr h="274304">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68580" marR="68580" marT="34282" marB="342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863">
                <a:tc>
                  <a:txBody>
                    <a:bodyPr/>
                    <a:lstStyle/>
                    <a:p>
                      <a:pPr marL="0" marR="0"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863">
                <a:tc>
                  <a:txBody>
                    <a:bodyPr/>
                    <a:lstStyle/>
                    <a:p>
                      <a:pPr marL="0" marR="0"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15-721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15-445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9" name="Text Box 4">
            <a:extLst>
              <a:ext uri="{FF2B5EF4-FFF2-40B4-BE49-F238E27FC236}">
                <a16:creationId xmlns:a16="http://schemas.microsoft.com/office/drawing/2014/main" id="{2D8BF765-6D2A-47F1-9247-503F71351E11}"/>
              </a:ext>
            </a:extLst>
          </p:cNvPr>
          <p:cNvSpPr txBox="1">
            <a:spLocks noChangeArrowheads="1"/>
          </p:cNvSpPr>
          <p:nvPr/>
        </p:nvSpPr>
        <p:spPr bwMode="auto">
          <a:xfrm>
            <a:off x="945104" y="1040713"/>
            <a:ext cx="3733800" cy="916405"/>
          </a:xfrm>
          <a:prstGeom prst="rect">
            <a:avLst/>
          </a:prstGeom>
          <a:solidFill>
            <a:schemeClr val="bg1">
              <a:lumMod val="85000"/>
            </a:schemeClr>
          </a:solidFill>
          <a:ln>
            <a:solidFill>
              <a:srgbClr val="646464"/>
            </a:solidFill>
            <a:headEnd/>
            <a:tailEnd/>
          </a:ln>
        </p:spPr>
        <p:style>
          <a:lnRef idx="2">
            <a:schemeClr val="accent1"/>
          </a:lnRef>
          <a:fillRef idx="1">
            <a:schemeClr val="lt1"/>
          </a:fillRef>
          <a:effectRef idx="0">
            <a:schemeClr val="accent1"/>
          </a:effectRef>
          <a:fontRef idx="minor">
            <a:schemeClr val="dk1"/>
          </a:fontRef>
        </p:style>
        <p:txBody>
          <a:bodyPr wrap="square" lIns="45720" rIns="45720">
            <a:spAutoFit/>
          </a:bodyPr>
          <a:lstStyle>
            <a:defPPr>
              <a:defRPr lang="en-US"/>
            </a:defPPr>
            <a:lvl1pPr>
              <a:lnSpc>
                <a:spcPct val="90000"/>
              </a:lnSpc>
              <a:defRPr sz="2000" b="1" u="none">
                <a:solidFill>
                  <a:schemeClr val="tx1">
                    <a:lumMod val="90000"/>
                    <a:lumOff val="10000"/>
                  </a:schemeClr>
                </a:solidFill>
                <a:latin typeface="Inconsolata" panose="00000509000000000000" pitchFamily="49" charset="0"/>
                <a:ea typeface="ＭＳ Ｐゴシック" pitchFamily="-112" charset="-128"/>
                <a:cs typeface="DejaVu Sans Mono" pitchFamily="49" charset="0"/>
              </a:defRPr>
            </a:lvl1pPr>
            <a:lvl2pPr marL="742950" indent="-285750">
              <a:defRPr sz="2800" u="sng">
                <a:latin typeface="Times New Roman" pitchFamily="-112" charset="0"/>
                <a:ea typeface="ＭＳ Ｐゴシック" pitchFamily="-112" charset="-128"/>
              </a:defRPr>
            </a:lvl2pPr>
            <a:lvl3pPr marL="1143000" indent="-228600">
              <a:defRPr sz="2800" u="sng">
                <a:latin typeface="Times New Roman" pitchFamily="-112" charset="0"/>
                <a:ea typeface="ＭＳ Ｐゴシック" pitchFamily="-112" charset="-128"/>
              </a:defRPr>
            </a:lvl3pPr>
            <a:lvl4pPr marL="1600200" indent="-228600">
              <a:defRPr sz="2800" u="sng">
                <a:latin typeface="Times New Roman" pitchFamily="-112" charset="0"/>
                <a:ea typeface="ＭＳ Ｐゴシック" pitchFamily="-112" charset="-128"/>
              </a:defRPr>
            </a:lvl4pPr>
            <a:lvl5pPr marL="2057400" indent="-228600">
              <a:defRPr sz="2800" u="sng">
                <a:latin typeface="Times New Roman" pitchFamily="-112" charset="0"/>
                <a:ea typeface="ＭＳ Ｐゴシック" pitchFamily="-112" charset="-128"/>
              </a:defRPr>
            </a:lvl5pPr>
            <a:lvl6pPr marL="2514600" indent="-228600" algn="ctr" eaLnBrk="0" fontAlgn="base" hangingPunct="0">
              <a:spcBef>
                <a:spcPct val="0"/>
              </a:spcBef>
              <a:spcAft>
                <a:spcPct val="0"/>
              </a:spcAft>
              <a:defRPr sz="2800" u="sng">
                <a:latin typeface="Times New Roman" pitchFamily="-112" charset="0"/>
                <a:ea typeface="ＭＳ Ｐゴシック" pitchFamily="-112" charset="-128"/>
              </a:defRPr>
            </a:lvl6pPr>
            <a:lvl7pPr marL="2971800" indent="-228600" algn="ctr" eaLnBrk="0" fontAlgn="base" hangingPunct="0">
              <a:spcBef>
                <a:spcPct val="0"/>
              </a:spcBef>
              <a:spcAft>
                <a:spcPct val="0"/>
              </a:spcAft>
              <a:defRPr sz="2800" u="sng">
                <a:latin typeface="Times New Roman" pitchFamily="-112" charset="0"/>
                <a:ea typeface="ＭＳ Ｐゴシック" pitchFamily="-112" charset="-128"/>
              </a:defRPr>
            </a:lvl7pPr>
            <a:lvl8pPr marL="3429000" indent="-228600" algn="ctr" eaLnBrk="0" fontAlgn="base" hangingPunct="0">
              <a:spcBef>
                <a:spcPct val="0"/>
              </a:spcBef>
              <a:spcAft>
                <a:spcPct val="0"/>
              </a:spcAft>
              <a:defRPr sz="2800" u="sng">
                <a:latin typeface="Times New Roman" pitchFamily="-112" charset="0"/>
                <a:ea typeface="ＭＳ Ｐゴシック" pitchFamily="-112" charset="-128"/>
              </a:defRPr>
            </a:lvl8pPr>
            <a:lvl9pPr marL="3886200" indent="-228600" algn="ctr" eaLnBrk="0" fontAlgn="base" hangingPunct="0">
              <a:spcBef>
                <a:spcPct val="0"/>
              </a:spcBef>
              <a:spcAft>
                <a:spcPct val="0"/>
              </a:spcAft>
              <a:defRPr sz="2800" u="sng">
                <a:latin typeface="Times New Roman" pitchFamily="-112" charset="0"/>
                <a:ea typeface="ＭＳ Ｐゴシック" pitchFamily="-112" charset="-128"/>
              </a:defRPr>
            </a:lvl9pPr>
          </a:lstStyle>
          <a:p>
            <a:r>
              <a:rPr lang="en-US" dirty="0">
                <a:solidFill>
                  <a:schemeClr val="tx1">
                    <a:lumMod val="65000"/>
                    <a:lumOff val="35000"/>
                  </a:schemeClr>
                </a:solidFill>
              </a:rPr>
              <a:t>SELECT</a:t>
            </a:r>
            <a:r>
              <a:rPr lang="en-US" b="0" dirty="0">
                <a:solidFill>
                  <a:schemeClr val="tx1">
                    <a:lumMod val="65000"/>
                    <a:lumOff val="35000"/>
                  </a:schemeClr>
                </a:solidFill>
              </a:rPr>
              <a:t> </a:t>
            </a:r>
            <a:r>
              <a:rPr lang="en-US" dirty="0">
                <a:solidFill>
                  <a:schemeClr val="tx1">
                    <a:lumMod val="65000"/>
                    <a:lumOff val="35000"/>
                  </a:schemeClr>
                </a:solidFill>
              </a:rPr>
              <a:t>DISTINCT</a:t>
            </a:r>
            <a:r>
              <a:rPr lang="en-US" b="0" dirty="0">
                <a:solidFill>
                  <a:schemeClr val="tx1">
                    <a:lumMod val="65000"/>
                    <a:lumOff val="35000"/>
                  </a:schemeClr>
                </a:solidFill>
              </a:rPr>
              <a:t> </a:t>
            </a:r>
            <a:r>
              <a:rPr lang="en-US" b="0" dirty="0" err="1">
                <a:solidFill>
                  <a:schemeClr val="tx1">
                    <a:lumMod val="65000"/>
                    <a:lumOff val="35000"/>
                  </a:schemeClr>
                </a:solidFill>
              </a:rPr>
              <a:t>cid</a:t>
            </a:r>
            <a:endParaRPr lang="en-US" b="0" dirty="0">
              <a:solidFill>
                <a:schemeClr val="tx1">
                  <a:lumMod val="65000"/>
                  <a:lumOff val="35000"/>
                </a:schemeClr>
              </a:solidFill>
            </a:endParaRPr>
          </a:p>
          <a:p>
            <a:r>
              <a:rPr lang="en-US" b="0" dirty="0">
                <a:solidFill>
                  <a:schemeClr val="tx1">
                    <a:lumMod val="65000"/>
                    <a:lumOff val="35000"/>
                  </a:schemeClr>
                </a:solidFill>
              </a:rPr>
              <a:t>  </a:t>
            </a:r>
            <a:r>
              <a:rPr lang="en-US" dirty="0">
                <a:solidFill>
                  <a:schemeClr val="tx1">
                    <a:lumMod val="65000"/>
                    <a:lumOff val="35000"/>
                  </a:schemeClr>
                </a:solidFill>
              </a:rPr>
              <a:t>FROM</a:t>
            </a:r>
            <a:r>
              <a:rPr lang="en-US" b="0" dirty="0">
                <a:solidFill>
                  <a:schemeClr val="tx1">
                    <a:lumMod val="65000"/>
                    <a:lumOff val="35000"/>
                  </a:schemeClr>
                </a:solidFill>
              </a:rPr>
              <a:t> enrolled</a:t>
            </a:r>
          </a:p>
          <a:p>
            <a:r>
              <a:rPr lang="en-US" b="0" dirty="0">
                <a:solidFill>
                  <a:schemeClr val="tx1">
                    <a:lumMod val="65000"/>
                    <a:lumOff val="35000"/>
                  </a:schemeClr>
                </a:solidFill>
              </a:rPr>
              <a:t> </a:t>
            </a:r>
            <a:r>
              <a:rPr lang="en-US" dirty="0">
                <a:solidFill>
                  <a:schemeClr val="tx1">
                    <a:lumMod val="65000"/>
                    <a:lumOff val="35000"/>
                  </a:schemeClr>
                </a:solidFill>
              </a:rPr>
              <a:t>WHERE</a:t>
            </a:r>
            <a:r>
              <a:rPr lang="en-US" b="0" dirty="0">
                <a:solidFill>
                  <a:schemeClr val="tx1">
                    <a:lumMod val="65000"/>
                    <a:lumOff val="35000"/>
                  </a:schemeClr>
                </a:solidFill>
              </a:rPr>
              <a:t> grade </a:t>
            </a:r>
            <a:r>
              <a:rPr lang="en-US" dirty="0">
                <a:solidFill>
                  <a:schemeClr val="tx1">
                    <a:lumMod val="65000"/>
                    <a:lumOff val="35000"/>
                  </a:schemeClr>
                </a:solidFill>
              </a:rPr>
              <a:t>IN</a:t>
            </a:r>
            <a:r>
              <a:rPr lang="en-US" b="0" dirty="0">
                <a:solidFill>
                  <a:schemeClr val="tx1">
                    <a:lumMod val="65000"/>
                    <a:lumOff val="35000"/>
                  </a:schemeClr>
                </a:solidFill>
              </a:rPr>
              <a:t> ('B','C')</a:t>
            </a:r>
          </a:p>
        </p:txBody>
      </p:sp>
      <p:grpSp>
        <p:nvGrpSpPr>
          <p:cNvPr id="17" name="partitions">
            <a:extLst>
              <a:ext uri="{FF2B5EF4-FFF2-40B4-BE49-F238E27FC236}">
                <a16:creationId xmlns:a16="http://schemas.microsoft.com/office/drawing/2014/main" id="{A78D517B-50EB-4877-B75A-E008CEF61F20}"/>
              </a:ext>
            </a:extLst>
          </p:cNvPr>
          <p:cNvGrpSpPr/>
          <p:nvPr/>
        </p:nvGrpSpPr>
        <p:grpSpPr>
          <a:xfrm>
            <a:off x="6859588" y="3693633"/>
            <a:ext cx="836612" cy="1164120"/>
            <a:chOff x="4070292" y="3846412"/>
            <a:chExt cx="500063" cy="695822"/>
          </a:xfrm>
        </p:grpSpPr>
        <p:sp>
          <p:nvSpPr>
            <p:cNvPr id="20" name="Rectangle 19">
              <a:extLst>
                <a:ext uri="{FF2B5EF4-FFF2-40B4-BE49-F238E27FC236}">
                  <a16:creationId xmlns:a16="http://schemas.microsoft.com/office/drawing/2014/main" id="{95B82C81-313A-4282-82C2-498275B39908}"/>
                </a:ext>
              </a:extLst>
            </p:cNvPr>
            <p:cNvSpPr/>
            <p:nvPr/>
          </p:nvSpPr>
          <p:spPr bwMode="auto">
            <a:xfrm>
              <a:off x="4070292" y="3846412"/>
              <a:ext cx="500063" cy="228600"/>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36576" tIns="0" rIns="36576" bIns="0" anchor="t" anchorCtr="0"/>
            <a:lstStyle/>
            <a:p>
              <a:r>
                <a:rPr lang="en-US" sz="900" dirty="0">
                  <a:solidFill>
                    <a:srgbClr val="101010"/>
                  </a:solidFill>
                  <a:latin typeface="Inconsolata" panose="00000509000000000000" pitchFamily="49" charset="0"/>
                </a:rPr>
                <a:t>15-826</a:t>
              </a:r>
            </a:p>
            <a:p>
              <a:r>
                <a:rPr lang="en-US" sz="900" dirty="0">
                  <a:solidFill>
                    <a:srgbClr val="101010"/>
                  </a:solidFill>
                  <a:latin typeface="Inconsolata" panose="00000509000000000000" pitchFamily="49" charset="0"/>
                </a:rPr>
                <a:t>15-210</a:t>
              </a:r>
            </a:p>
          </p:txBody>
        </p:sp>
        <p:sp>
          <p:nvSpPr>
            <p:cNvPr id="21" name="Rectangle 20">
              <a:extLst>
                <a:ext uri="{FF2B5EF4-FFF2-40B4-BE49-F238E27FC236}">
                  <a16:creationId xmlns:a16="http://schemas.microsoft.com/office/drawing/2014/main" id="{6093891D-E704-4E08-B28B-DF76B5C82521}"/>
                </a:ext>
              </a:extLst>
            </p:cNvPr>
            <p:cNvSpPr/>
            <p:nvPr/>
          </p:nvSpPr>
          <p:spPr bwMode="auto">
            <a:xfrm>
              <a:off x="4070292" y="4313634"/>
              <a:ext cx="500063" cy="228600"/>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36576" tIns="0" rIns="36576" bIns="0" anchor="t" anchorCtr="0"/>
            <a:lstStyle/>
            <a:p>
              <a:r>
                <a:rPr lang="en-US" sz="900" dirty="0">
                  <a:solidFill>
                    <a:srgbClr val="101010"/>
                  </a:solidFill>
                  <a:latin typeface="Inconsolata" panose="00000509000000000000" pitchFamily="49" charset="0"/>
                </a:rPr>
                <a:t>15-721</a:t>
              </a:r>
            </a:p>
            <a:p>
              <a:endParaRPr lang="en-US" sz="900" dirty="0">
                <a:solidFill>
                  <a:srgbClr val="101010"/>
                </a:solidFill>
                <a:latin typeface="Inconsolata" panose="00000509000000000000" pitchFamily="49" charset="0"/>
              </a:endParaRPr>
            </a:p>
          </p:txBody>
        </p:sp>
        <p:sp>
          <p:nvSpPr>
            <p:cNvPr id="22" name="Rectangle 5">
              <a:extLst>
                <a:ext uri="{FF2B5EF4-FFF2-40B4-BE49-F238E27FC236}">
                  <a16:creationId xmlns:a16="http://schemas.microsoft.com/office/drawing/2014/main" id="{86482109-9C39-4006-B390-F319A9038249}"/>
                </a:ext>
              </a:extLst>
            </p:cNvPr>
            <p:cNvSpPr>
              <a:spLocks noChangeArrowheads="1"/>
            </p:cNvSpPr>
            <p:nvPr/>
          </p:nvSpPr>
          <p:spPr bwMode="auto">
            <a:xfrm>
              <a:off x="4198334" y="4118856"/>
              <a:ext cx="243978" cy="150933"/>
            </a:xfrm>
            <a:prstGeom prst="rect">
              <a:avLst/>
            </a:prstGeom>
            <a:noFill/>
            <a:ln w="381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350" dirty="0">
                  <a:solidFill>
                    <a:srgbClr val="101010"/>
                  </a:solidFill>
                  <a:latin typeface="Proxima Nova Rg" panose="02000506030000020004" pitchFamily="50" charset="0"/>
                </a:rPr>
                <a:t>⋮</a:t>
              </a:r>
            </a:p>
          </p:txBody>
        </p:sp>
      </p:grpSp>
      <p:sp>
        <p:nvSpPr>
          <p:cNvPr id="23" name="Oval 7">
            <a:extLst>
              <a:ext uri="{FF2B5EF4-FFF2-40B4-BE49-F238E27FC236}">
                <a16:creationId xmlns:a16="http://schemas.microsoft.com/office/drawing/2014/main" id="{7DA0CE3E-CA9E-4E36-A530-B3BACAF5AC43}"/>
              </a:ext>
            </a:extLst>
          </p:cNvPr>
          <p:cNvSpPr>
            <a:spLocks noChangeArrowheads="1"/>
          </p:cNvSpPr>
          <p:nvPr/>
        </p:nvSpPr>
        <p:spPr bwMode="auto">
          <a:xfrm>
            <a:off x="5540737" y="3569983"/>
            <a:ext cx="428625" cy="429815"/>
          </a:xfrm>
          <a:prstGeom prst="ellipse">
            <a:avLst/>
          </a:prstGeom>
          <a:solidFill>
            <a:schemeClr val="bg1"/>
          </a:solidFill>
          <a:ln w="82550" cmpd="dbl">
            <a:solidFill>
              <a:schemeClr val="accent1"/>
            </a:solidFill>
            <a:round/>
            <a:headEnd type="none" w="sm" len="sm"/>
            <a:tailEnd type="triangle" w="med" len="med"/>
          </a:ln>
        </p:spPr>
        <p:txBody>
          <a:bodyPr wrap="none"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1</a:t>
            </a:r>
          </a:p>
        </p:txBody>
      </p:sp>
      <p:cxnSp>
        <p:nvCxnSpPr>
          <p:cNvPr id="24" name="Straight Arrow Connector 23">
            <a:extLst>
              <a:ext uri="{FF2B5EF4-FFF2-40B4-BE49-F238E27FC236}">
                <a16:creationId xmlns:a16="http://schemas.microsoft.com/office/drawing/2014/main" id="{2B33DB3E-7ED9-430F-A925-EB9E7C4C426A}"/>
              </a:ext>
            </a:extLst>
          </p:cNvPr>
          <p:cNvCxnSpPr>
            <a:cxnSpLocks noChangeShapeType="1"/>
            <a:stCxn id="23" idx="6"/>
          </p:cNvCxnSpPr>
          <p:nvPr/>
        </p:nvCxnSpPr>
        <p:spPr bwMode="auto">
          <a:xfrm flipV="1">
            <a:off x="5969362" y="3429058"/>
            <a:ext cx="890226" cy="355833"/>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27" name="Straight Arrow Connector 26">
            <a:extLst>
              <a:ext uri="{FF2B5EF4-FFF2-40B4-BE49-F238E27FC236}">
                <a16:creationId xmlns:a16="http://schemas.microsoft.com/office/drawing/2014/main" id="{7641516B-8150-4434-9F87-56904DF8EFE0}"/>
              </a:ext>
            </a:extLst>
          </p:cNvPr>
          <p:cNvCxnSpPr>
            <a:cxnSpLocks noChangeShapeType="1"/>
            <a:stCxn id="23" idx="6"/>
            <a:endCxn id="20" idx="1"/>
          </p:cNvCxnSpPr>
          <p:nvPr/>
        </p:nvCxnSpPr>
        <p:spPr bwMode="auto">
          <a:xfrm>
            <a:off x="5969362" y="3784891"/>
            <a:ext cx="890226" cy="99970"/>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31" name="Straight Arrow Connector 30">
            <a:extLst>
              <a:ext uri="{FF2B5EF4-FFF2-40B4-BE49-F238E27FC236}">
                <a16:creationId xmlns:a16="http://schemas.microsoft.com/office/drawing/2014/main" id="{FC22B5C4-A6EA-4C01-93F3-56A5074AF8BE}"/>
              </a:ext>
            </a:extLst>
          </p:cNvPr>
          <p:cNvCxnSpPr>
            <a:cxnSpLocks noChangeShapeType="1"/>
            <a:stCxn id="23" idx="6"/>
            <a:endCxn id="21" idx="1"/>
          </p:cNvCxnSpPr>
          <p:nvPr/>
        </p:nvCxnSpPr>
        <p:spPr bwMode="auto">
          <a:xfrm>
            <a:off x="5969362" y="3784891"/>
            <a:ext cx="890226" cy="881639"/>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sp>
        <p:nvSpPr>
          <p:cNvPr id="25" name="Rectangle 5">
            <a:extLst>
              <a:ext uri="{FF2B5EF4-FFF2-40B4-BE49-F238E27FC236}">
                <a16:creationId xmlns:a16="http://schemas.microsoft.com/office/drawing/2014/main" id="{7F746245-45FC-4CA7-884C-81866A9181B5}"/>
              </a:ext>
            </a:extLst>
          </p:cNvPr>
          <p:cNvSpPr>
            <a:spLocks noChangeArrowheads="1"/>
          </p:cNvSpPr>
          <p:nvPr/>
        </p:nvSpPr>
        <p:spPr bwMode="auto">
          <a:xfrm>
            <a:off x="4809871" y="4371583"/>
            <a:ext cx="408178" cy="252513"/>
          </a:xfrm>
          <a:prstGeom prst="rect">
            <a:avLst/>
          </a:prstGeom>
          <a:noFill/>
          <a:ln w="381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350" dirty="0">
                <a:solidFill>
                  <a:srgbClr val="101010"/>
                </a:solidFill>
                <a:latin typeface="Proxima Nova Rg" panose="02000506030000020004" pitchFamily="50" charset="0"/>
              </a:rPr>
              <a:t>⋮</a:t>
            </a:r>
          </a:p>
        </p:txBody>
      </p:sp>
      <p:sp>
        <p:nvSpPr>
          <p:cNvPr id="4" name="partition2">
            <a:extLst>
              <a:ext uri="{FF2B5EF4-FFF2-40B4-BE49-F238E27FC236}">
                <a16:creationId xmlns:a16="http://schemas.microsoft.com/office/drawing/2014/main" id="{83D5C836-AB5C-4D9B-B07B-37C5BF2C7B06}"/>
              </a:ext>
            </a:extLst>
          </p:cNvPr>
          <p:cNvSpPr/>
          <p:nvPr/>
        </p:nvSpPr>
        <p:spPr bwMode="auto">
          <a:xfrm>
            <a:off x="6869907" y="3246212"/>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36576" tIns="0" rIns="36576" bIns="0" anchor="t" anchorCtr="0"/>
          <a:lstStyle/>
          <a:p>
            <a:r>
              <a:rPr lang="en-US" sz="900" dirty="0">
                <a:solidFill>
                  <a:srgbClr val="101010"/>
                </a:solidFill>
                <a:latin typeface="Inconsolata" panose="00000509000000000000" pitchFamily="49" charset="0"/>
              </a:rPr>
              <a:t>15-445</a:t>
            </a:r>
          </a:p>
          <a:p>
            <a:r>
              <a:rPr lang="en-US" sz="900" dirty="0">
                <a:solidFill>
                  <a:srgbClr val="101010"/>
                </a:solidFill>
                <a:latin typeface="Inconsolata" panose="00000509000000000000" pitchFamily="49" charset="0"/>
              </a:rPr>
              <a:t>15-312</a:t>
            </a:r>
          </a:p>
          <a:p>
            <a:endParaRPr lang="en-US" sz="900" dirty="0">
              <a:solidFill>
                <a:srgbClr val="101010"/>
              </a:solidFill>
              <a:latin typeface="Inconsolata" panose="00000509000000000000" pitchFamily="49" charset="0"/>
            </a:endParaRPr>
          </a:p>
        </p:txBody>
      </p:sp>
      <p:sp>
        <p:nvSpPr>
          <p:cNvPr id="3" name="partition1">
            <a:extLst>
              <a:ext uri="{FF2B5EF4-FFF2-40B4-BE49-F238E27FC236}">
                <a16:creationId xmlns:a16="http://schemas.microsoft.com/office/drawing/2014/main" id="{926D23AD-5875-0F91-9BB8-7FED2D1A501F}"/>
              </a:ext>
            </a:extLst>
          </p:cNvPr>
          <p:cNvSpPr/>
          <p:nvPr/>
        </p:nvSpPr>
        <p:spPr bwMode="auto">
          <a:xfrm>
            <a:off x="6859588" y="3237832"/>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36576" tIns="0" rIns="36576" bIns="0" anchor="t" anchorCtr="0"/>
          <a:lstStyle/>
          <a:p>
            <a:pPr>
              <a:lnSpc>
                <a:spcPct val="90000"/>
              </a:lnSpc>
            </a:pPr>
            <a:r>
              <a:rPr lang="en-US" sz="900" dirty="0">
                <a:solidFill>
                  <a:srgbClr val="101010"/>
                </a:solidFill>
                <a:latin typeface="Inconsolata" panose="00000509000000000000" pitchFamily="49" charset="0"/>
              </a:rPr>
              <a:t>15-445 15-445</a:t>
            </a:r>
            <a:br>
              <a:rPr lang="en-US" sz="900" dirty="0">
                <a:solidFill>
                  <a:srgbClr val="101010"/>
                </a:solidFill>
                <a:latin typeface="Inconsolata" panose="00000509000000000000" pitchFamily="49" charset="0"/>
              </a:rPr>
            </a:br>
            <a:r>
              <a:rPr lang="en-US" sz="900" dirty="0">
                <a:solidFill>
                  <a:srgbClr val="101010"/>
                </a:solidFill>
                <a:latin typeface="Inconsolata" panose="00000509000000000000" pitchFamily="49" charset="0"/>
              </a:rPr>
              <a:t>15-445 15-312</a:t>
            </a:r>
          </a:p>
          <a:p>
            <a:pPr>
              <a:lnSpc>
                <a:spcPct val="90000"/>
              </a:lnSpc>
            </a:pPr>
            <a:r>
              <a:rPr lang="en-US" sz="900" dirty="0">
                <a:solidFill>
                  <a:srgbClr val="101010"/>
                </a:solidFill>
                <a:latin typeface="Inconsolata" panose="00000509000000000000" pitchFamily="49" charset="0"/>
              </a:rPr>
              <a:t>15-312 15-445</a:t>
            </a:r>
          </a:p>
          <a:p>
            <a:pPr>
              <a:lnSpc>
                <a:spcPct val="90000"/>
              </a:lnSpc>
            </a:pPr>
            <a:endParaRPr lang="en-US" sz="900" dirty="0">
              <a:solidFill>
                <a:srgbClr val="101010"/>
              </a:solidFill>
              <a:latin typeface="Inconsolata" panose="00000509000000000000" pitchFamily="49" charset="0"/>
            </a:endParaRPr>
          </a:p>
        </p:txBody>
      </p:sp>
      <p:sp>
        <p:nvSpPr>
          <p:cNvPr id="32" name="Highlight Box">
            <a:extLst>
              <a:ext uri="{FF2B5EF4-FFF2-40B4-BE49-F238E27FC236}">
                <a16:creationId xmlns:a16="http://schemas.microsoft.com/office/drawing/2014/main" id="{00BFC63A-34A1-4D6E-8BB2-1BD76DE3C7B8}"/>
              </a:ext>
            </a:extLst>
          </p:cNvPr>
          <p:cNvSpPr>
            <a:spLocks noChangeArrowheads="1"/>
          </p:cNvSpPr>
          <p:nvPr/>
        </p:nvSpPr>
        <p:spPr bwMode="auto">
          <a:xfrm>
            <a:off x="6859588" y="3241551"/>
            <a:ext cx="836612" cy="378729"/>
          </a:xfrm>
          <a:prstGeom prst="roundRect">
            <a:avLst>
              <a:gd name="adj" fmla="val 4873"/>
            </a:avLst>
          </a:prstGeom>
          <a:noFill/>
          <a:ln w="28575">
            <a:solidFill>
              <a:schemeClr val="accent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sp>
        <p:nvSpPr>
          <p:cNvPr id="6" name="TextBox 5">
            <a:extLst>
              <a:ext uri="{FF2B5EF4-FFF2-40B4-BE49-F238E27FC236}">
                <a16:creationId xmlns:a16="http://schemas.microsoft.com/office/drawing/2014/main" id="{9926EB0F-8796-54B5-7AD7-E5AEBF4E78B4}"/>
              </a:ext>
            </a:extLst>
          </p:cNvPr>
          <p:cNvSpPr txBox="1"/>
          <p:nvPr/>
        </p:nvSpPr>
        <p:spPr>
          <a:xfrm rot="5400000">
            <a:off x="1942192" y="4403057"/>
            <a:ext cx="343364" cy="369332"/>
          </a:xfrm>
          <a:prstGeom prst="rect">
            <a:avLst/>
          </a:prstGeom>
          <a:noFill/>
        </p:spPr>
        <p:txBody>
          <a:bodyPr wrap="none" rtlCol="0">
            <a:spAutoFit/>
          </a:bodyPr>
          <a:lstStyle/>
          <a:p>
            <a:r>
              <a:rPr lang="en-US" dirty="0"/>
              <a:t>…</a:t>
            </a:r>
          </a:p>
        </p:txBody>
      </p:sp>
      <p:sp>
        <p:nvSpPr>
          <p:cNvPr id="7" name="TextBox 6">
            <a:extLst>
              <a:ext uri="{FF2B5EF4-FFF2-40B4-BE49-F238E27FC236}">
                <a16:creationId xmlns:a16="http://schemas.microsoft.com/office/drawing/2014/main" id="{E793C30D-4713-CFAF-FC6F-944EA92F46EF}"/>
              </a:ext>
            </a:extLst>
          </p:cNvPr>
          <p:cNvSpPr txBox="1"/>
          <p:nvPr/>
        </p:nvSpPr>
        <p:spPr>
          <a:xfrm>
            <a:off x="1066800" y="3200400"/>
            <a:ext cx="184731" cy="369332"/>
          </a:xfrm>
          <a:prstGeom prst="rect">
            <a:avLst/>
          </a:prstGeom>
          <a:noFill/>
        </p:spPr>
        <p:txBody>
          <a:bodyPr wrap="none" rtlCol="0">
            <a:spAutoFit/>
          </a:bodyPr>
          <a:lstStyle/>
          <a:p>
            <a:endParaRPr lang="en-US"/>
          </a:p>
        </p:txBody>
      </p:sp>
      <p:sp>
        <p:nvSpPr>
          <p:cNvPr id="8" name="Slide Number Placeholder 3" descr=" 5">
            <a:extLst>
              <a:ext uri="{FF2B5EF4-FFF2-40B4-BE49-F238E27FC236}">
                <a16:creationId xmlns:a16="http://schemas.microsoft.com/office/drawing/2014/main" id="{E041BCAD-CE9D-479A-6BFC-54D95A34EC83}"/>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grpSp>
        <p:nvGrpSpPr>
          <p:cNvPr id="11" name="Group 10">
            <a:extLst>
              <a:ext uri="{FF2B5EF4-FFF2-40B4-BE49-F238E27FC236}">
                <a16:creationId xmlns:a16="http://schemas.microsoft.com/office/drawing/2014/main" id="{DF5BD67D-6BD2-C783-CC9F-6F5EAD3A5F94}"/>
              </a:ext>
            </a:extLst>
          </p:cNvPr>
          <p:cNvGrpSpPr/>
          <p:nvPr/>
        </p:nvGrpSpPr>
        <p:grpSpPr>
          <a:xfrm>
            <a:off x="6433482" y="2884311"/>
            <a:ext cx="1451630" cy="274320"/>
            <a:chOff x="6433482" y="2884311"/>
            <a:chExt cx="1451630" cy="274320"/>
          </a:xfrm>
        </p:grpSpPr>
        <p:sp>
          <p:nvSpPr>
            <p:cNvPr id="33" name="Text Box 5">
              <a:extLst>
                <a:ext uri="{FF2B5EF4-FFF2-40B4-BE49-F238E27FC236}">
                  <a16:creationId xmlns:a16="http://schemas.microsoft.com/office/drawing/2014/main" id="{525A7F1E-2894-457E-A0E3-027DD94DCBF6}"/>
                </a:ext>
              </a:extLst>
            </p:cNvPr>
            <p:cNvSpPr txBox="1">
              <a:spLocks noChangeArrowheads="1"/>
            </p:cNvSpPr>
            <p:nvPr/>
          </p:nvSpPr>
          <p:spPr bwMode="auto">
            <a:xfrm>
              <a:off x="6670674" y="2891281"/>
              <a:ext cx="1214438"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r>
                <a:rPr lang="en-US" sz="2000" b="1" i="1" dirty="0">
                  <a:solidFill>
                    <a:schemeClr val="tx1">
                      <a:lumMod val="65000"/>
                      <a:lumOff val="35000"/>
                    </a:schemeClr>
                  </a:solidFill>
                  <a:latin typeface="Crimson Text" panose="02000503000000000000" pitchFamily="2" charset="0"/>
                </a:rPr>
                <a:t>B-1 partitions</a:t>
              </a:r>
            </a:p>
          </p:txBody>
        </p:sp>
        <p:pic>
          <p:nvPicPr>
            <p:cNvPr id="10" name="memory">
              <a:extLst>
                <a:ext uri="{FF2B5EF4-FFF2-40B4-BE49-F238E27FC236}">
                  <a16:creationId xmlns:a16="http://schemas.microsoft.com/office/drawing/2014/main" id="{8D53BC22-C238-84C0-4EC8-39340E7779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433482" y="2884311"/>
              <a:ext cx="141890" cy="274320"/>
            </a:xfrm>
            <a:prstGeom prst="rect">
              <a:avLst/>
            </a:prstGeom>
          </p:spPr>
        </p:pic>
      </p:grpSp>
      <p:graphicFrame>
        <p:nvGraphicFramePr>
          <p:cNvPr id="12" name="Table 11">
            <a:extLst>
              <a:ext uri="{FF2B5EF4-FFF2-40B4-BE49-F238E27FC236}">
                <a16:creationId xmlns:a16="http://schemas.microsoft.com/office/drawing/2014/main" id="{40A2C027-BB92-F834-3EC7-4BC03FCB7B03}"/>
              </a:ext>
            </a:extLst>
          </p:cNvPr>
          <p:cNvGraphicFramePr>
            <a:graphicFrameLocks noGrp="1"/>
          </p:cNvGraphicFramePr>
          <p:nvPr>
            <p:extLst>
              <p:ext uri="{D42A27DB-BD31-4B8C-83A1-F6EECF244321}">
                <p14:modId xmlns:p14="http://schemas.microsoft.com/office/powerpoint/2010/main" val="746895739"/>
              </p:ext>
            </p:extLst>
          </p:nvPr>
        </p:nvGraphicFramePr>
        <p:xfrm>
          <a:off x="6102970" y="1082223"/>
          <a:ext cx="2065734" cy="1499616"/>
        </p:xfrm>
        <a:graphic>
          <a:graphicData uri="http://schemas.openxmlformats.org/drawingml/2006/table">
            <a:tbl>
              <a:tblPr firstRow="1" bandRow="1">
                <a:tableStyleId>{793D81CF-94F2-401A-BA57-92F5A7B2D0C5}</a:tableStyleId>
              </a:tblPr>
              <a:tblGrid>
                <a:gridCol w="688578">
                  <a:extLst>
                    <a:ext uri="{9D8B030D-6E8A-4147-A177-3AD203B41FA5}">
                      <a16:colId xmlns:a16="http://schemas.microsoft.com/office/drawing/2014/main" val="20000"/>
                    </a:ext>
                  </a:extLst>
                </a:gridCol>
                <a:gridCol w="688578">
                  <a:extLst>
                    <a:ext uri="{9D8B030D-6E8A-4147-A177-3AD203B41FA5}">
                      <a16:colId xmlns:a16="http://schemas.microsoft.com/office/drawing/2014/main" val="3789622283"/>
                    </a:ext>
                  </a:extLst>
                </a:gridCol>
                <a:gridCol w="688578">
                  <a:extLst>
                    <a:ext uri="{9D8B030D-6E8A-4147-A177-3AD203B41FA5}">
                      <a16:colId xmlns:a16="http://schemas.microsoft.com/office/drawing/2014/main" val="2646332343"/>
                    </a:ext>
                  </a:extLst>
                </a:gridCol>
              </a:tblGrid>
              <a:tr h="205740">
                <a:tc>
                  <a:txBody>
                    <a:bodyPr/>
                    <a:lstStyle/>
                    <a:p>
                      <a:r>
                        <a:rPr lang="en-US" sz="1400" dirty="0" err="1">
                          <a:latin typeface="Inconsolata" panose="00000509000000000000" pitchFamily="49" charset="0"/>
                        </a:rPr>
                        <a:t>sid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grade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A</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15-826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B</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145213"/>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453038"/>
                  </a:ext>
                </a:extLst>
              </a:tr>
              <a:tr h="205740">
                <a:tc>
                  <a:txBody>
                    <a:bodyPr/>
                    <a:lstStyle/>
                    <a:p>
                      <a:r>
                        <a:rPr lang="en-US" sz="1400" dirty="0">
                          <a:latin typeface="Inconsolata" panose="00000509000000000000" pitchFamily="49" charset="0"/>
                        </a:rPr>
                        <a:t>53655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327441"/>
                  </a:ext>
                </a:extLst>
              </a:tr>
            </a:tbl>
          </a:graphicData>
        </a:graphic>
      </p:graphicFrame>
      <p:sp>
        <p:nvSpPr>
          <p:cNvPr id="13" name="Text Box 10">
            <a:extLst>
              <a:ext uri="{FF2B5EF4-FFF2-40B4-BE49-F238E27FC236}">
                <a16:creationId xmlns:a16="http://schemas.microsoft.com/office/drawing/2014/main" id="{3F3613CD-0AAE-36C6-18B4-6EEC998C2665}"/>
              </a:ext>
            </a:extLst>
          </p:cNvPr>
          <p:cNvSpPr txBox="1">
            <a:spLocks noChangeArrowheads="1"/>
          </p:cNvSpPr>
          <p:nvPr/>
        </p:nvSpPr>
        <p:spPr bwMode="auto">
          <a:xfrm>
            <a:off x="5853819" y="742950"/>
            <a:ext cx="2564036" cy="3077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rtlCol="0">
            <a:spAutoFit/>
          </a:bodyPr>
          <a:lstStyle>
            <a:defPPr>
              <a:defRPr lang="en-US"/>
            </a:defPPr>
            <a:lvl1pPr algn="ctr">
              <a:defRPr sz="2000" b="1">
                <a:solidFill>
                  <a:schemeClr val="accent2"/>
                </a:solidFill>
                <a:latin typeface="Inconsolata" panose="00000509000000000000" pitchFamily="49" charset="0"/>
              </a:defRPr>
            </a:lvl1pPr>
            <a:lvl2pPr marL="742950" indent="-285750">
              <a:defRPr sz="2800" u="sng">
                <a:latin typeface="Times New Roman" panose="02020603050405020304" pitchFamily="18" charset="0"/>
                <a:ea typeface="ＭＳ Ｐゴシック" panose="020B0600070205080204" pitchFamily="34" charset="-128"/>
              </a:defRPr>
            </a:lvl2pPr>
            <a:lvl3pPr marL="1143000" indent="-228600">
              <a:defRPr sz="2800" u="sng">
                <a:latin typeface="Times New Roman" panose="02020603050405020304" pitchFamily="18" charset="0"/>
                <a:ea typeface="ＭＳ Ｐゴシック" panose="020B0600070205080204" pitchFamily="34" charset="-128"/>
              </a:defRPr>
            </a:lvl3pPr>
            <a:lvl4pPr marL="1600200" indent="-228600">
              <a:defRPr sz="2800" u="sng">
                <a:latin typeface="Times New Roman" panose="02020603050405020304" pitchFamily="18" charset="0"/>
                <a:ea typeface="ＭＳ Ｐゴシック" panose="020B0600070205080204" pitchFamily="34" charset="-128"/>
              </a:defRPr>
            </a:lvl4pPr>
            <a:lvl5pPr marL="2057400" indent="-228600">
              <a:defRPr sz="2800" u="sng">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9pPr>
          </a:lstStyle>
          <a:p>
            <a:r>
              <a:rPr lang="en-US" dirty="0">
                <a:solidFill>
                  <a:schemeClr val="accent1"/>
                </a:solidFill>
              </a:rPr>
              <a:t>enrolled (</a:t>
            </a:r>
            <a:r>
              <a:rPr lang="en-US" dirty="0" err="1">
                <a:solidFill>
                  <a:schemeClr val="accent1"/>
                </a:solidFill>
              </a:rPr>
              <a:t>sid</a:t>
            </a:r>
            <a:r>
              <a:rPr lang="en-US" dirty="0">
                <a:solidFill>
                  <a:schemeClr val="accent1"/>
                </a:solidFill>
              </a:rPr>
              <a:t>, </a:t>
            </a:r>
            <a:r>
              <a:rPr lang="en-US" dirty="0" err="1">
                <a:solidFill>
                  <a:schemeClr val="accent1"/>
                </a:solidFill>
              </a:rPr>
              <a:t>cid</a:t>
            </a:r>
            <a:r>
              <a:rPr lang="en-US" dirty="0">
                <a:solidFill>
                  <a:schemeClr val="accent1"/>
                </a:solidFill>
              </a:rPr>
              <a:t>, grade)</a:t>
            </a:r>
          </a:p>
        </p:txBody>
      </p:sp>
    </p:spTree>
    <p:extLst>
      <p:ext uri="{BB962C8B-B14F-4D97-AF65-F5344CB8AC3E}">
        <p14:creationId xmlns:p14="http://schemas.microsoft.com/office/powerpoint/2010/main" val="92024372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left)">
                                      <p:cBhvr>
                                        <p:cTn id="7" dur="25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0"/>
                                        </p:tgtEl>
                                        <p:attrNameLst>
                                          <p:attrName>style.visibility</p:attrName>
                                        </p:attrNameLst>
                                      </p:cBhvr>
                                      <p:to>
                                        <p:strVal val="visible"/>
                                      </p:to>
                                    </p:set>
                                    <p:animEffect transition="in" filter="fade">
                                      <p:cBhvr>
                                        <p:cTn id="10" dur="250"/>
                                        <p:tgtEl>
                                          <p:spTgt spid="60"/>
                                        </p:tgtEl>
                                      </p:cBhvr>
                                    </p:animEffect>
                                  </p:childTnLst>
                                </p:cTn>
                              </p:par>
                            </p:childTnLst>
                          </p:cTn>
                        </p:par>
                        <p:par>
                          <p:cTn id="11" fill="hold">
                            <p:stCondLst>
                              <p:cond delay="250"/>
                            </p:stCondLst>
                            <p:childTnLst>
                              <p:par>
                                <p:cTn id="12" presetID="10" presetClass="entr" presetSubtype="0" fill="hold"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fade">
                                      <p:cBhvr>
                                        <p:cTn id="14" dur="250"/>
                                        <p:tgtEl>
                                          <p:spTgt spid="4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wipe(left)">
                                      <p:cBhvr>
                                        <p:cTn id="22" dur="250"/>
                                        <p:tgtEl>
                                          <p:spTgt spid="4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250"/>
                                        <p:tgtEl>
                                          <p:spTgt spid="2"/>
                                        </p:tgtEl>
                                      </p:cBhvr>
                                    </p:animEffect>
                                  </p:childTnLst>
                                </p:cTn>
                              </p:par>
                            </p:childTnLst>
                          </p:cTn>
                        </p:par>
                        <p:par>
                          <p:cTn id="26" fill="hold">
                            <p:stCondLst>
                              <p:cond delay="250"/>
                            </p:stCondLst>
                            <p:childTnLst>
                              <p:par>
                                <p:cTn id="27" presetID="10" presetClass="entr" presetSubtype="0" fill="hold" nodeType="after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250"/>
                                        <p:tgtEl>
                                          <p:spTgt spid="46"/>
                                        </p:tgtEl>
                                      </p:cBhvr>
                                    </p:animEffect>
                                  </p:childTnLst>
                                </p:cTn>
                              </p:par>
                            </p:childTnLst>
                          </p:cTn>
                        </p:par>
                        <p:par>
                          <p:cTn id="30" fill="hold">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fade">
                                      <p:cBhvr>
                                        <p:cTn id="33" dur="25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250"/>
                                        <p:tgtEl>
                                          <p:spTgt spid="23"/>
                                        </p:tgtEl>
                                      </p:cBhvr>
                                    </p:animEffect>
                                  </p:childTnLst>
                                </p:cTn>
                              </p:par>
                            </p:childTnLst>
                          </p:cTn>
                        </p:par>
                        <p:par>
                          <p:cTn id="39" fill="hold">
                            <p:stCondLst>
                              <p:cond delay="250"/>
                            </p:stCondLst>
                            <p:childTnLst>
                              <p:par>
                                <p:cTn id="40" presetID="10" presetClass="entr" presetSubtype="0" fill="hold"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250"/>
                                        <p:tgtEl>
                                          <p:spTgt spid="11"/>
                                        </p:tgtEl>
                                      </p:cBhvr>
                                    </p:animEffect>
                                  </p:childTnLst>
                                </p:cTn>
                              </p:par>
                            </p:childTnLst>
                          </p:cTn>
                        </p:par>
                        <p:par>
                          <p:cTn id="43" fill="hold">
                            <p:stCondLst>
                              <p:cond delay="500"/>
                            </p:stCondLst>
                            <p:childTnLst>
                              <p:par>
                                <p:cTn id="44" presetID="22" presetClass="entr" presetSubtype="1" fill="hold"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ipe(up)">
                                      <p:cBhvr>
                                        <p:cTn id="46" dur="250"/>
                                        <p:tgtEl>
                                          <p:spTgt spid="17"/>
                                        </p:tgtEl>
                                      </p:cBhvr>
                                    </p:animEffect>
                                  </p:childTnLst>
                                </p:cTn>
                              </p:par>
                              <p:par>
                                <p:cTn id="47" presetID="10" presetClass="entr" presetSubtype="0" fill="hold" grpId="1" nodeType="with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fade">
                                      <p:cBhvr>
                                        <p:cTn id="49" dur="250"/>
                                        <p:tgtEl>
                                          <p:spTgt spid="3"/>
                                        </p:tgtEl>
                                      </p:cBhvr>
                                    </p:animEffect>
                                  </p:childTnLst>
                                </p:cTn>
                              </p:par>
                            </p:childTnLst>
                          </p:cTn>
                        </p:par>
                        <p:par>
                          <p:cTn id="50" fill="hold">
                            <p:stCondLst>
                              <p:cond delay="750"/>
                            </p:stCondLst>
                            <p:childTnLst>
                              <p:par>
                                <p:cTn id="51" presetID="22" presetClass="entr" presetSubtype="8" fill="hold" nodeType="after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wipe(left)">
                                      <p:cBhvr>
                                        <p:cTn id="53" dur="250"/>
                                        <p:tgtEl>
                                          <p:spTgt spid="24"/>
                                        </p:tgtEl>
                                      </p:cBhvr>
                                    </p:animEffect>
                                  </p:childTnLst>
                                </p:cTn>
                              </p:par>
                              <p:par>
                                <p:cTn id="54" presetID="22" presetClass="entr" presetSubtype="8" fill="hold" nodeType="with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wipe(left)">
                                      <p:cBhvr>
                                        <p:cTn id="56" dur="250"/>
                                        <p:tgtEl>
                                          <p:spTgt spid="27"/>
                                        </p:tgtEl>
                                      </p:cBhvr>
                                    </p:animEffect>
                                  </p:childTnLst>
                                </p:cTn>
                              </p:par>
                              <p:par>
                                <p:cTn id="57" presetID="22" presetClass="entr" presetSubtype="8"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animEffect transition="in" filter="wipe(left)">
                                      <p:cBhvr>
                                        <p:cTn id="59" dur="250"/>
                                        <p:tgtEl>
                                          <p:spTgt spid="31"/>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fade">
                                      <p:cBhvr>
                                        <p:cTn id="64" dur="250"/>
                                        <p:tgtEl>
                                          <p:spTgt spid="32"/>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fade">
                                      <p:cBhvr>
                                        <p:cTn id="69" dur="250"/>
                                        <p:tgtEl>
                                          <p:spTgt spid="9"/>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xit" presetSubtype="0" fill="hold" grpId="1" nodeType="clickEffect">
                                  <p:stCondLst>
                                    <p:cond delay="0"/>
                                  </p:stCondLst>
                                  <p:childTnLst>
                                    <p:animEffect transition="out" filter="fade">
                                      <p:cBhvr>
                                        <p:cTn id="73" dur="250"/>
                                        <p:tgtEl>
                                          <p:spTgt spid="32"/>
                                        </p:tgtEl>
                                      </p:cBhvr>
                                    </p:animEffect>
                                    <p:set>
                                      <p:cBhvr>
                                        <p:cTn id="74" dur="1" fill="hold">
                                          <p:stCondLst>
                                            <p:cond delay="249"/>
                                          </p:stCondLst>
                                        </p:cTn>
                                        <p:tgtEl>
                                          <p:spTgt spid="32"/>
                                        </p:tgtEl>
                                        <p:attrNameLst>
                                          <p:attrName>style.visibility</p:attrName>
                                        </p:attrNameLst>
                                      </p:cBhvr>
                                      <p:to>
                                        <p:strVal val="hidden"/>
                                      </p:to>
                                    </p:set>
                                  </p:childTnLst>
                                </p:cTn>
                              </p:par>
                            </p:childTnLst>
                          </p:cTn>
                        </p:par>
                        <p:par>
                          <p:cTn id="75" fill="hold">
                            <p:stCondLst>
                              <p:cond delay="250"/>
                            </p:stCondLst>
                            <p:childTnLst>
                              <p:par>
                                <p:cTn id="76" presetID="63" presetClass="path" presetSubtype="0" accel="50000" decel="50000" fill="hold" grpId="0" nodeType="afterEffect">
                                  <p:stCondLst>
                                    <p:cond delay="0"/>
                                  </p:stCondLst>
                                  <p:childTnLst>
                                    <p:animMotion origin="layout" path="M -3.33333E-6 3.33333E-6 L 0.12917 3.33333E-6 " pathEditMode="relative" rAng="0" ptsTypes="AA">
                                      <p:cBhvr>
                                        <p:cTn id="77" dur="500" fill="hold"/>
                                        <p:tgtEl>
                                          <p:spTgt spid="3"/>
                                        </p:tgtEl>
                                        <p:attrNameLst>
                                          <p:attrName>ppt_x</p:attrName>
                                          <p:attrName>ppt_y</p:attrName>
                                        </p:attrNameLst>
                                      </p:cBhvr>
                                      <p:rCtr x="6458" y="0"/>
                                    </p:animMotion>
                                  </p:childTnLst>
                                </p:cTn>
                              </p:par>
                            </p:childTnLst>
                          </p:cTn>
                        </p:par>
                        <p:par>
                          <p:cTn id="78" fill="hold">
                            <p:stCondLst>
                              <p:cond delay="750"/>
                            </p:stCondLst>
                            <p:childTnLst>
                              <p:par>
                                <p:cTn id="79" presetID="10" presetClass="exit" presetSubtype="0" fill="hold" grpId="2" nodeType="afterEffect">
                                  <p:stCondLst>
                                    <p:cond delay="0"/>
                                  </p:stCondLst>
                                  <p:childTnLst>
                                    <p:animEffect transition="out" filter="fade">
                                      <p:cBhvr>
                                        <p:cTn id="80" dur="250"/>
                                        <p:tgtEl>
                                          <p:spTgt spid="3"/>
                                        </p:tgtEl>
                                      </p:cBhvr>
                                    </p:animEffect>
                                    <p:set>
                                      <p:cBhvr>
                                        <p:cTn id="81" dur="1" fill="hold">
                                          <p:stCondLst>
                                            <p:cond delay="249"/>
                                          </p:stCondLst>
                                        </p:cTn>
                                        <p:tgtEl>
                                          <p:spTgt spid="3"/>
                                        </p:tgtEl>
                                        <p:attrNameLst>
                                          <p:attrName>style.visibility</p:attrName>
                                        </p:attrNameLst>
                                      </p:cBhvr>
                                      <p:to>
                                        <p:strVal val="hidden"/>
                                      </p:to>
                                    </p:set>
                                  </p:childTnLst>
                                </p:cTn>
                              </p:par>
                            </p:childTnLst>
                          </p:cTn>
                        </p:par>
                        <p:par>
                          <p:cTn id="82" fill="hold">
                            <p:stCondLst>
                              <p:cond delay="1000"/>
                            </p:stCondLst>
                            <p:childTnLst>
                              <p:par>
                                <p:cTn id="83" presetID="10" presetClass="entr" presetSubtype="0" fill="hold" grpId="0" nodeType="afterEffect">
                                  <p:stCondLst>
                                    <p:cond delay="0"/>
                                  </p:stCondLst>
                                  <p:childTnLst>
                                    <p:set>
                                      <p:cBhvr>
                                        <p:cTn id="84" dur="1" fill="hold">
                                          <p:stCondLst>
                                            <p:cond delay="0"/>
                                          </p:stCondLst>
                                        </p:cTn>
                                        <p:tgtEl>
                                          <p:spTgt spid="4"/>
                                        </p:tgtEl>
                                        <p:attrNameLst>
                                          <p:attrName>style.visibility</p:attrName>
                                        </p:attrNameLst>
                                      </p:cBhvr>
                                      <p:to>
                                        <p:strVal val="visible"/>
                                      </p:to>
                                    </p:set>
                                    <p:animEffect transition="in" filter="fade">
                                      <p:cBhvr>
                                        <p:cTn id="85"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2" grpId="0"/>
      <p:bldP spid="60" grpId="0"/>
      <p:bldP spid="61" grpId="0" animBg="1"/>
      <p:bldP spid="23" grpId="0" animBg="1"/>
      <p:bldP spid="25" grpId="0"/>
      <p:bldP spid="4" grpId="0" animBg="1"/>
      <p:bldP spid="3" grpId="0" animBg="1"/>
      <p:bldP spid="3" grpId="1" animBg="1"/>
      <p:bldP spid="3" grpId="2" animBg="1"/>
      <p:bldP spid="32" grpId="0" animBg="1"/>
      <p:bldP spid="32" grpId="1" animBg="1"/>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dirty="0"/>
              <a:t>Phase #2 – Rehash</a:t>
            </a:r>
          </a:p>
        </p:txBody>
      </p:sp>
      <p:sp>
        <p:nvSpPr>
          <p:cNvPr id="44035" name="Content Placeholder 2"/>
          <p:cNvSpPr>
            <a:spLocks noGrp="1"/>
          </p:cNvSpPr>
          <p:nvPr>
            <p:ph idx="1"/>
          </p:nvPr>
        </p:nvSpPr>
        <p:spPr/>
        <p:txBody>
          <a:bodyPr/>
          <a:lstStyle/>
          <a:p>
            <a:r>
              <a:rPr lang="en-US" dirty="0"/>
              <a:t>For each partition on disk:</a:t>
            </a:r>
          </a:p>
          <a:p>
            <a:pPr lvl="1"/>
            <a:r>
              <a:rPr lang="en-US" dirty="0"/>
              <a:t>Read it into memory and build an in-memory hash table based on a second hash function </a:t>
            </a:r>
            <a:r>
              <a:rPr lang="en-US" b="1" dirty="0">
                <a:solidFill>
                  <a:schemeClr val="accent1"/>
                </a:solidFill>
                <a:latin typeface="Inconsolata" panose="00000509000000000000" pitchFamily="49" charset="0"/>
              </a:rPr>
              <a:t>h</a:t>
            </a:r>
            <a:r>
              <a:rPr lang="en-US" b="1" baseline="-25000" dirty="0">
                <a:solidFill>
                  <a:schemeClr val="accent1"/>
                </a:solidFill>
                <a:latin typeface="Inconsolata" panose="00000509000000000000" pitchFamily="49" charset="0"/>
              </a:rPr>
              <a:t>2</a:t>
            </a:r>
            <a:r>
              <a:rPr lang="en-US" dirty="0"/>
              <a:t>.</a:t>
            </a:r>
          </a:p>
          <a:p>
            <a:pPr lvl="1"/>
            <a:r>
              <a:rPr lang="en-US" dirty="0"/>
              <a:t>Then go through each bucket of this hash table to bring together matching tuples.</a:t>
            </a:r>
          </a:p>
          <a:p>
            <a:endParaRPr lang="en-US" sz="1200" dirty="0"/>
          </a:p>
          <a:p>
            <a:r>
              <a:rPr lang="en-US" dirty="0"/>
              <a:t>This assumes that each partition fits in memory.</a:t>
            </a:r>
          </a:p>
        </p:txBody>
      </p:sp>
      <p:sp>
        <p:nvSpPr>
          <p:cNvPr id="3" name="Slide Number Placeholder 3" descr=" 5">
            <a:extLst>
              <a:ext uri="{FF2B5EF4-FFF2-40B4-BE49-F238E27FC236}">
                <a16:creationId xmlns:a16="http://schemas.microsoft.com/office/drawing/2014/main" id="{79464196-9152-9C42-C022-0AA50CB05E61}"/>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54283465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t>Why Do We Need To Sort?</a:t>
            </a:r>
          </a:p>
        </p:txBody>
      </p:sp>
      <p:sp>
        <p:nvSpPr>
          <p:cNvPr id="24579" name="Content Placeholder 2"/>
          <p:cNvSpPr>
            <a:spLocks noGrp="1"/>
          </p:cNvSpPr>
          <p:nvPr>
            <p:ph idx="1"/>
          </p:nvPr>
        </p:nvSpPr>
        <p:spPr/>
        <p:txBody>
          <a:bodyPr/>
          <a:lstStyle/>
          <a:p>
            <a:r>
              <a:rPr lang="en-US" dirty="0"/>
              <a:t>Relational model/SQL is </a:t>
            </a:r>
            <a:r>
              <a:rPr lang="en-US" u="sng" dirty="0"/>
              <a:t>unsorted</a:t>
            </a:r>
            <a:r>
              <a:rPr lang="en-US" dirty="0"/>
              <a:t>.</a:t>
            </a:r>
          </a:p>
          <a:p>
            <a:endParaRPr lang="en-US" sz="200" dirty="0"/>
          </a:p>
          <a:p>
            <a:r>
              <a:rPr lang="en-US" dirty="0"/>
              <a:t>Queries may request that tuples are sorted in a specific way (</a:t>
            </a:r>
            <a:r>
              <a:rPr lang="en-US" b="1" dirty="0">
                <a:solidFill>
                  <a:schemeClr val="accent1"/>
                </a:solidFill>
                <a:latin typeface="Inconsolata" panose="00000509000000000000" pitchFamily="49" charset="0"/>
              </a:rPr>
              <a:t>ORDER</a:t>
            </a:r>
            <a:r>
              <a:rPr lang="en-US" dirty="0">
                <a:solidFill>
                  <a:schemeClr val="accent1"/>
                </a:solidFill>
              </a:rPr>
              <a:t> </a:t>
            </a:r>
            <a:r>
              <a:rPr lang="en-US" b="1" dirty="0">
                <a:solidFill>
                  <a:schemeClr val="accent1"/>
                </a:solidFill>
                <a:latin typeface="Inconsolata" panose="00000509000000000000" pitchFamily="49" charset="0"/>
              </a:rPr>
              <a:t>BY</a:t>
            </a:r>
            <a:r>
              <a:rPr lang="en-US" dirty="0"/>
              <a:t>).</a:t>
            </a:r>
          </a:p>
          <a:p>
            <a:endParaRPr lang="en-US" sz="200" dirty="0"/>
          </a:p>
          <a:p>
            <a:r>
              <a:rPr lang="en-US" dirty="0"/>
              <a:t>But even if a query does not specify an order, we may still want to sort to do other things:</a:t>
            </a:r>
          </a:p>
          <a:p>
            <a:pPr lvl="1"/>
            <a:r>
              <a:rPr lang="en-US" dirty="0"/>
              <a:t>Trivial to support duplicate elimination (</a:t>
            </a:r>
            <a:r>
              <a:rPr lang="en-US" b="1" dirty="0">
                <a:solidFill>
                  <a:schemeClr val="accent1"/>
                </a:solidFill>
                <a:latin typeface="Inconsolata" panose="00000509000000000000" pitchFamily="49" charset="0"/>
              </a:rPr>
              <a:t>DISTINCT</a:t>
            </a:r>
            <a:r>
              <a:rPr lang="en-US" dirty="0"/>
              <a:t>).</a:t>
            </a:r>
          </a:p>
          <a:p>
            <a:pPr lvl="1"/>
            <a:r>
              <a:rPr lang="en-US" dirty="0"/>
              <a:t>Bulk loading sorted tuples into a </a:t>
            </a:r>
            <a:r>
              <a:rPr lang="en-US" dirty="0" err="1"/>
              <a:t>B+Tree</a:t>
            </a:r>
            <a:r>
              <a:rPr lang="en-US" dirty="0"/>
              <a:t> index is faster.</a:t>
            </a:r>
          </a:p>
          <a:p>
            <a:pPr lvl="1"/>
            <a:r>
              <a:rPr lang="en-US" dirty="0"/>
              <a:t>Aggregations (</a:t>
            </a:r>
            <a:r>
              <a:rPr lang="en-US" b="1" dirty="0">
                <a:solidFill>
                  <a:schemeClr val="accent1"/>
                </a:solidFill>
                <a:latin typeface="Inconsolata" panose="00000509000000000000" pitchFamily="49" charset="0"/>
              </a:rPr>
              <a:t>GROUP</a:t>
            </a:r>
            <a:r>
              <a:rPr lang="en-US" dirty="0">
                <a:solidFill>
                  <a:schemeClr val="accent1"/>
                </a:solidFill>
              </a:rPr>
              <a:t> </a:t>
            </a:r>
            <a:r>
              <a:rPr lang="en-US" b="1" dirty="0">
                <a:solidFill>
                  <a:schemeClr val="accent1"/>
                </a:solidFill>
                <a:latin typeface="Inconsolata" panose="00000509000000000000" pitchFamily="49" charset="0"/>
              </a:rPr>
              <a:t>BY</a:t>
            </a:r>
            <a:r>
              <a:rPr lang="en-US" dirty="0"/>
              <a:t>).</a:t>
            </a:r>
          </a:p>
        </p:txBody>
      </p:sp>
      <p:sp>
        <p:nvSpPr>
          <p:cNvPr id="3" name="Slide Number Placeholder 3" descr=" 5">
            <a:extLst>
              <a:ext uri="{FF2B5EF4-FFF2-40B4-BE49-F238E27FC236}">
                <a16:creationId xmlns:a16="http://schemas.microsoft.com/office/drawing/2014/main" id="{2423E256-87C3-5F90-E18E-9727AF331764}"/>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3377443206"/>
      </p:ext>
    </p:extLst>
  </p:cSld>
  <p:clrMapOvr>
    <a:masterClrMapping/>
  </p:clrMapOvr>
  <p:transition spd="slow" advTm="10352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animEffect transition="in" filter="fade">
                                      <p:cBhvr>
                                        <p:cTn id="7" dur="250"/>
                                        <p:tgtEl>
                                          <p:spTgt spid="2457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579">
                                            <p:txEl>
                                              <p:pRg st="4" end="4"/>
                                            </p:txEl>
                                          </p:spTgt>
                                        </p:tgtEl>
                                        <p:attrNameLst>
                                          <p:attrName>style.visibility</p:attrName>
                                        </p:attrNameLst>
                                      </p:cBhvr>
                                      <p:to>
                                        <p:strVal val="visible"/>
                                      </p:to>
                                    </p:set>
                                    <p:animEffect transition="in" filter="fade">
                                      <p:cBhvr>
                                        <p:cTn id="12" dur="250"/>
                                        <p:tgtEl>
                                          <p:spTgt spid="24579">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4579">
                                            <p:txEl>
                                              <p:pRg st="5" end="5"/>
                                            </p:txEl>
                                          </p:spTgt>
                                        </p:tgtEl>
                                        <p:attrNameLst>
                                          <p:attrName>style.visibility</p:attrName>
                                        </p:attrNameLst>
                                      </p:cBhvr>
                                      <p:to>
                                        <p:strVal val="visible"/>
                                      </p:to>
                                    </p:set>
                                    <p:animEffect transition="in" filter="fade">
                                      <p:cBhvr>
                                        <p:cTn id="15" dur="250"/>
                                        <p:tgtEl>
                                          <p:spTgt spid="24579">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4579">
                                            <p:txEl>
                                              <p:pRg st="6" end="6"/>
                                            </p:txEl>
                                          </p:spTgt>
                                        </p:tgtEl>
                                        <p:attrNameLst>
                                          <p:attrName>style.visibility</p:attrName>
                                        </p:attrNameLst>
                                      </p:cBhvr>
                                      <p:to>
                                        <p:strVal val="visible"/>
                                      </p:to>
                                    </p:set>
                                    <p:animEffect transition="in" filter="fade">
                                      <p:cBhvr>
                                        <p:cTn id="18" dur="250"/>
                                        <p:tgtEl>
                                          <p:spTgt spid="24579">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4579">
                                            <p:txEl>
                                              <p:pRg st="7" end="7"/>
                                            </p:txEl>
                                          </p:spTgt>
                                        </p:tgtEl>
                                        <p:attrNameLst>
                                          <p:attrName>style.visibility</p:attrName>
                                        </p:attrNameLst>
                                      </p:cBhvr>
                                      <p:to>
                                        <p:strVal val="visible"/>
                                      </p:to>
                                    </p:set>
                                    <p:animEffect transition="in" filter="fade">
                                      <p:cBhvr>
                                        <p:cTn id="21" dur="250"/>
                                        <p:tgtEl>
                                          <p:spTgt spid="245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dirty="0"/>
              <a:t>Phase #2 – Rehash</a:t>
            </a:r>
          </a:p>
        </p:txBody>
      </p:sp>
      <p:sp>
        <p:nvSpPr>
          <p:cNvPr id="21" name="Rectangle 20">
            <a:extLst>
              <a:ext uri="{FF2B5EF4-FFF2-40B4-BE49-F238E27FC236}">
                <a16:creationId xmlns:a16="http://schemas.microsoft.com/office/drawing/2014/main" id="{6093891D-E704-4E08-B28B-DF76B5C82521}"/>
              </a:ext>
            </a:extLst>
          </p:cNvPr>
          <p:cNvSpPr/>
          <p:nvPr/>
        </p:nvSpPr>
        <p:spPr bwMode="auto">
          <a:xfrm>
            <a:off x="1103314" y="4475299"/>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0" rIns="18288" bIns="0" anchor="t" anchorCtr="0"/>
          <a:lstStyle/>
          <a:p>
            <a:r>
              <a:rPr lang="en-US" sz="900" dirty="0">
                <a:solidFill>
                  <a:schemeClr val="tx1">
                    <a:lumMod val="65000"/>
                    <a:lumOff val="35000"/>
                  </a:schemeClr>
                </a:solidFill>
                <a:latin typeface="Inconsolata" panose="00000509000000000000" pitchFamily="49" charset="0"/>
              </a:rPr>
              <a:t>15-721</a:t>
            </a:r>
          </a:p>
          <a:p>
            <a:endParaRPr lang="en-US" sz="900" dirty="0">
              <a:solidFill>
                <a:schemeClr val="tx1">
                  <a:lumMod val="65000"/>
                  <a:lumOff val="35000"/>
                </a:schemeClr>
              </a:solidFill>
              <a:latin typeface="Inconsolata" panose="00000509000000000000" pitchFamily="49" charset="0"/>
            </a:endParaRPr>
          </a:p>
        </p:txBody>
      </p:sp>
      <p:grpSp>
        <p:nvGrpSpPr>
          <p:cNvPr id="3" name="Group 2">
            <a:extLst>
              <a:ext uri="{FF2B5EF4-FFF2-40B4-BE49-F238E27FC236}">
                <a16:creationId xmlns:a16="http://schemas.microsoft.com/office/drawing/2014/main" id="{D872E058-7511-4E3E-ACB6-C5EE5DEA2A9B}"/>
              </a:ext>
            </a:extLst>
          </p:cNvPr>
          <p:cNvGrpSpPr/>
          <p:nvPr/>
        </p:nvGrpSpPr>
        <p:grpSpPr>
          <a:xfrm>
            <a:off x="1103314" y="2786457"/>
            <a:ext cx="836612" cy="1636610"/>
            <a:chOff x="1103314" y="2786457"/>
            <a:chExt cx="836612" cy="1636610"/>
          </a:xfrm>
        </p:grpSpPr>
        <p:sp>
          <p:nvSpPr>
            <p:cNvPr id="2" name="Rectangle 1">
              <a:extLst>
                <a:ext uri="{FF2B5EF4-FFF2-40B4-BE49-F238E27FC236}">
                  <a16:creationId xmlns:a16="http://schemas.microsoft.com/office/drawing/2014/main" id="{2C0D3953-1879-446D-9371-56F1A5E26170}"/>
                </a:ext>
              </a:extLst>
            </p:cNvPr>
            <p:cNvSpPr/>
            <p:nvPr/>
          </p:nvSpPr>
          <p:spPr bwMode="auto">
            <a:xfrm>
              <a:off x="1103314" y="3250603"/>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18288" rIns="18288" bIns="0" anchor="t" anchorCtr="0"/>
            <a:lstStyle/>
            <a:p>
              <a:pPr>
                <a:lnSpc>
                  <a:spcPct val="85000"/>
                </a:lnSpc>
              </a:pPr>
              <a:r>
                <a:rPr lang="en-US" sz="900" dirty="0">
                  <a:solidFill>
                    <a:schemeClr val="tx1">
                      <a:lumMod val="65000"/>
                      <a:lumOff val="35000"/>
                    </a:schemeClr>
                  </a:solidFill>
                  <a:latin typeface="Inconsolata" panose="00000509000000000000" pitchFamily="49" charset="0"/>
                </a:rPr>
                <a:t>15-445 15-445</a:t>
              </a:r>
              <a:br>
                <a:rPr lang="en-US" sz="900" dirty="0">
                  <a:solidFill>
                    <a:schemeClr val="tx1">
                      <a:lumMod val="65000"/>
                      <a:lumOff val="35000"/>
                    </a:schemeClr>
                  </a:solidFill>
                  <a:latin typeface="Inconsolata" panose="00000509000000000000" pitchFamily="49" charset="0"/>
                </a:rPr>
              </a:br>
              <a:r>
                <a:rPr lang="en-US" sz="900" dirty="0">
                  <a:solidFill>
                    <a:schemeClr val="tx1">
                      <a:lumMod val="65000"/>
                      <a:lumOff val="35000"/>
                    </a:schemeClr>
                  </a:solidFill>
                  <a:latin typeface="Inconsolata" panose="00000509000000000000" pitchFamily="49" charset="0"/>
                </a:rPr>
                <a:t>15-445 15-445</a:t>
              </a:r>
            </a:p>
            <a:p>
              <a:pPr>
                <a:lnSpc>
                  <a:spcPct val="85000"/>
                </a:lnSpc>
              </a:pPr>
              <a:r>
                <a:rPr lang="en-US" sz="900" dirty="0">
                  <a:solidFill>
                    <a:schemeClr val="tx1">
                      <a:lumMod val="65000"/>
                      <a:lumOff val="35000"/>
                    </a:schemeClr>
                  </a:solidFill>
                  <a:latin typeface="Inconsolata" panose="00000509000000000000" pitchFamily="49" charset="0"/>
                </a:rPr>
                <a:t>15-445 15-445</a:t>
              </a:r>
            </a:p>
          </p:txBody>
        </p:sp>
        <p:sp>
          <p:nvSpPr>
            <p:cNvPr id="19" name="Rectangle 18">
              <a:extLst>
                <a:ext uri="{FF2B5EF4-FFF2-40B4-BE49-F238E27FC236}">
                  <a16:creationId xmlns:a16="http://schemas.microsoft.com/office/drawing/2014/main" id="{D5CE61BA-0C47-40B9-9FE2-CCD79B3BA6C1}"/>
                </a:ext>
              </a:extLst>
            </p:cNvPr>
            <p:cNvSpPr/>
            <p:nvPr/>
          </p:nvSpPr>
          <p:spPr bwMode="auto">
            <a:xfrm>
              <a:off x="1103314" y="2786457"/>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18288" rIns="18288" bIns="0" anchor="t" anchorCtr="0"/>
            <a:lstStyle/>
            <a:p>
              <a:pPr>
                <a:lnSpc>
                  <a:spcPct val="85000"/>
                </a:lnSpc>
              </a:pPr>
              <a:r>
                <a:rPr lang="en-US" sz="900" dirty="0">
                  <a:solidFill>
                    <a:schemeClr val="tx1">
                      <a:lumMod val="65000"/>
                      <a:lumOff val="35000"/>
                    </a:schemeClr>
                  </a:solidFill>
                  <a:latin typeface="Inconsolata" panose="00000509000000000000" pitchFamily="49" charset="0"/>
                </a:rPr>
                <a:t>15-445 15-445</a:t>
              </a:r>
              <a:br>
                <a:rPr lang="en-US" sz="900" dirty="0">
                  <a:solidFill>
                    <a:schemeClr val="tx1">
                      <a:lumMod val="65000"/>
                      <a:lumOff val="35000"/>
                    </a:schemeClr>
                  </a:solidFill>
                  <a:latin typeface="Inconsolata" panose="00000509000000000000" pitchFamily="49" charset="0"/>
                </a:rPr>
              </a:br>
              <a:r>
                <a:rPr lang="en-US" sz="900" dirty="0">
                  <a:solidFill>
                    <a:schemeClr val="tx1">
                      <a:lumMod val="65000"/>
                      <a:lumOff val="35000"/>
                    </a:schemeClr>
                  </a:solidFill>
                  <a:latin typeface="Inconsolata" panose="00000509000000000000" pitchFamily="49" charset="0"/>
                </a:rPr>
                <a:t>15-445 15-445</a:t>
              </a:r>
            </a:p>
            <a:p>
              <a:pPr>
                <a:lnSpc>
                  <a:spcPct val="85000"/>
                </a:lnSpc>
              </a:pPr>
              <a:r>
                <a:rPr lang="en-US" sz="900" dirty="0">
                  <a:solidFill>
                    <a:schemeClr val="tx1">
                      <a:lumMod val="65000"/>
                      <a:lumOff val="35000"/>
                    </a:schemeClr>
                  </a:solidFill>
                  <a:latin typeface="Inconsolata" panose="00000509000000000000" pitchFamily="49" charset="0"/>
                </a:rPr>
                <a:t>15-445 15-445</a:t>
              </a:r>
            </a:p>
          </p:txBody>
        </p:sp>
        <p:sp>
          <p:nvSpPr>
            <p:cNvPr id="20" name="Rectangle 19">
              <a:extLst>
                <a:ext uri="{FF2B5EF4-FFF2-40B4-BE49-F238E27FC236}">
                  <a16:creationId xmlns:a16="http://schemas.microsoft.com/office/drawing/2014/main" id="{95B82C81-313A-4282-82C2-498275B39908}"/>
                </a:ext>
              </a:extLst>
            </p:cNvPr>
            <p:cNvSpPr/>
            <p:nvPr/>
          </p:nvSpPr>
          <p:spPr bwMode="auto">
            <a:xfrm>
              <a:off x="1103314" y="3714750"/>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0" rIns="18288" bIns="0" anchor="t" anchorCtr="0"/>
            <a:lstStyle/>
            <a:p>
              <a:r>
                <a:rPr lang="en-US" sz="900" dirty="0">
                  <a:solidFill>
                    <a:schemeClr val="tx1">
                      <a:lumMod val="65000"/>
                      <a:lumOff val="35000"/>
                    </a:schemeClr>
                  </a:solidFill>
                  <a:latin typeface="Inconsolata" panose="00000509000000000000" pitchFamily="49" charset="0"/>
                </a:rPr>
                <a:t>15-826</a:t>
              </a:r>
            </a:p>
            <a:p>
              <a:r>
                <a:rPr lang="en-US" sz="900" dirty="0">
                  <a:solidFill>
                    <a:schemeClr val="tx1">
                      <a:lumMod val="65000"/>
                      <a:lumOff val="35000"/>
                    </a:schemeClr>
                  </a:solidFill>
                  <a:latin typeface="Inconsolata" panose="00000509000000000000" pitchFamily="49" charset="0"/>
                </a:rPr>
                <a:t>15-826</a:t>
              </a:r>
            </a:p>
          </p:txBody>
        </p:sp>
        <p:sp>
          <p:nvSpPr>
            <p:cNvPr id="22" name="Rectangle 5">
              <a:extLst>
                <a:ext uri="{FF2B5EF4-FFF2-40B4-BE49-F238E27FC236}">
                  <a16:creationId xmlns:a16="http://schemas.microsoft.com/office/drawing/2014/main" id="{86482109-9C39-4006-B390-F319A9038249}"/>
                </a:ext>
              </a:extLst>
            </p:cNvPr>
            <p:cNvSpPr>
              <a:spLocks noChangeArrowheads="1"/>
            </p:cNvSpPr>
            <p:nvPr/>
          </p:nvSpPr>
          <p:spPr bwMode="auto">
            <a:xfrm>
              <a:off x="1317530" y="4170554"/>
              <a:ext cx="408178" cy="252513"/>
            </a:xfrm>
            <a:prstGeom prst="rect">
              <a:avLst/>
            </a:prstGeom>
            <a:noFill/>
            <a:ln w="381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350" dirty="0">
                  <a:solidFill>
                    <a:schemeClr val="tx1">
                      <a:lumMod val="65000"/>
                      <a:lumOff val="35000"/>
                    </a:schemeClr>
                  </a:solidFill>
                  <a:latin typeface="Proxima Nova Rg" panose="02000506030000020004" pitchFamily="50" charset="0"/>
                </a:rPr>
                <a:t>⋮</a:t>
              </a:r>
            </a:p>
          </p:txBody>
        </p:sp>
      </p:grpSp>
      <p:sp>
        <p:nvSpPr>
          <p:cNvPr id="23" name="Oval 7">
            <a:extLst>
              <a:ext uri="{FF2B5EF4-FFF2-40B4-BE49-F238E27FC236}">
                <a16:creationId xmlns:a16="http://schemas.microsoft.com/office/drawing/2014/main" id="{7DA0CE3E-CA9E-4E36-A530-B3BACAF5AC43}"/>
              </a:ext>
            </a:extLst>
          </p:cNvPr>
          <p:cNvSpPr>
            <a:spLocks noChangeArrowheads="1"/>
          </p:cNvSpPr>
          <p:nvPr/>
        </p:nvSpPr>
        <p:spPr bwMode="auto">
          <a:xfrm>
            <a:off x="2694304" y="3389855"/>
            <a:ext cx="428625" cy="429815"/>
          </a:xfrm>
          <a:prstGeom prst="ellipse">
            <a:avLst/>
          </a:prstGeom>
          <a:solidFill>
            <a:schemeClr val="bg1"/>
          </a:solidFill>
          <a:ln w="82550" cmpd="dbl">
            <a:solidFill>
              <a:schemeClr val="accent1"/>
            </a:solidFill>
            <a:round/>
            <a:headEnd type="none" w="sm" len="sm"/>
            <a:tailEnd type="triangle" w="med" len="med"/>
          </a:ln>
        </p:spPr>
        <p:txBody>
          <a:bodyPr wrap="none" lIns="0" tIns="0" rIns="0" bIns="0"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2</a:t>
            </a:r>
          </a:p>
        </p:txBody>
      </p:sp>
      <p:sp>
        <p:nvSpPr>
          <p:cNvPr id="26" name="Oval 7">
            <a:extLst>
              <a:ext uri="{FF2B5EF4-FFF2-40B4-BE49-F238E27FC236}">
                <a16:creationId xmlns:a16="http://schemas.microsoft.com/office/drawing/2014/main" id="{61352658-1161-47B3-B9BC-35C84E141A87}"/>
              </a:ext>
            </a:extLst>
          </p:cNvPr>
          <p:cNvSpPr>
            <a:spLocks noChangeArrowheads="1"/>
          </p:cNvSpPr>
          <p:nvPr/>
        </p:nvSpPr>
        <p:spPr bwMode="auto">
          <a:xfrm>
            <a:off x="2694304" y="4070616"/>
            <a:ext cx="428625" cy="429815"/>
          </a:xfrm>
          <a:prstGeom prst="ellipse">
            <a:avLst/>
          </a:prstGeom>
          <a:solidFill>
            <a:schemeClr val="bg1"/>
          </a:solidFill>
          <a:ln w="82550" cmpd="dbl">
            <a:solidFill>
              <a:schemeClr val="accent1"/>
            </a:solidFill>
            <a:round/>
            <a:headEnd type="none" w="sm" len="sm"/>
            <a:tailEnd type="triangle" w="med" len="med"/>
          </a:ln>
        </p:spPr>
        <p:txBody>
          <a:bodyPr wrap="none" lIns="0" tIns="0" rIns="0" bIns="0"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2</a:t>
            </a:r>
          </a:p>
        </p:txBody>
      </p:sp>
      <p:cxnSp>
        <p:nvCxnSpPr>
          <p:cNvPr id="28" name="Straight Arrow Connector 27">
            <a:extLst>
              <a:ext uri="{FF2B5EF4-FFF2-40B4-BE49-F238E27FC236}">
                <a16:creationId xmlns:a16="http://schemas.microsoft.com/office/drawing/2014/main" id="{69A5C4B2-5A7A-4585-B2F0-9D0AFD1744AB}"/>
              </a:ext>
            </a:extLst>
          </p:cNvPr>
          <p:cNvCxnSpPr>
            <a:cxnSpLocks noChangeShapeType="1"/>
            <a:stCxn id="19" idx="3"/>
            <a:endCxn id="23" idx="1"/>
          </p:cNvCxnSpPr>
          <p:nvPr/>
        </p:nvCxnSpPr>
        <p:spPr bwMode="auto">
          <a:xfrm>
            <a:off x="1939926" y="2977683"/>
            <a:ext cx="817149" cy="475117"/>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32" name="Straight Arrow Connector 31">
            <a:extLst>
              <a:ext uri="{FF2B5EF4-FFF2-40B4-BE49-F238E27FC236}">
                <a16:creationId xmlns:a16="http://schemas.microsoft.com/office/drawing/2014/main" id="{A9905DE0-90A6-41F3-9A21-FEC2A205CD4E}"/>
              </a:ext>
            </a:extLst>
          </p:cNvPr>
          <p:cNvCxnSpPr>
            <a:cxnSpLocks noChangeShapeType="1"/>
            <a:stCxn id="2" idx="3"/>
            <a:endCxn id="23" idx="2"/>
          </p:cNvCxnSpPr>
          <p:nvPr/>
        </p:nvCxnSpPr>
        <p:spPr bwMode="auto">
          <a:xfrm>
            <a:off x="1939926" y="3441829"/>
            <a:ext cx="754378" cy="162934"/>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34" name="Straight Arrow Connector 33">
            <a:extLst>
              <a:ext uri="{FF2B5EF4-FFF2-40B4-BE49-F238E27FC236}">
                <a16:creationId xmlns:a16="http://schemas.microsoft.com/office/drawing/2014/main" id="{D88A20C5-6C98-4D0A-A2D1-62DED30F8EEB}"/>
              </a:ext>
            </a:extLst>
          </p:cNvPr>
          <p:cNvCxnSpPr>
            <a:cxnSpLocks noChangeShapeType="1"/>
            <a:stCxn id="21" idx="3"/>
            <a:endCxn id="26" idx="2"/>
          </p:cNvCxnSpPr>
          <p:nvPr/>
        </p:nvCxnSpPr>
        <p:spPr bwMode="auto">
          <a:xfrm flipV="1">
            <a:off x="1939926" y="4285524"/>
            <a:ext cx="754378" cy="381001"/>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sp>
        <p:nvSpPr>
          <p:cNvPr id="38" name="Right Brace 37">
            <a:extLst>
              <a:ext uri="{FF2B5EF4-FFF2-40B4-BE49-F238E27FC236}">
                <a16:creationId xmlns:a16="http://schemas.microsoft.com/office/drawing/2014/main" id="{C33C5B45-90E1-4DEC-8B8A-735313F1207E}"/>
              </a:ext>
            </a:extLst>
          </p:cNvPr>
          <p:cNvSpPr>
            <a:spLocks/>
          </p:cNvSpPr>
          <p:nvPr/>
        </p:nvSpPr>
        <p:spPr bwMode="auto">
          <a:xfrm rot="10800000">
            <a:off x="900113" y="2757796"/>
            <a:ext cx="171450" cy="1389940"/>
          </a:xfrm>
          <a:prstGeom prst="rightBrace">
            <a:avLst>
              <a:gd name="adj1" fmla="val 0"/>
              <a:gd name="adj2" fmla="val 50000"/>
            </a:avLst>
          </a:prstGeom>
          <a:noFill/>
          <a:ln w="28575" algn="ctr">
            <a:solidFill>
              <a:schemeClr val="accent1"/>
            </a:solidFill>
            <a:round/>
            <a:headEnd type="none" w="sm" len="sm"/>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i="1"/>
          </a:p>
        </p:txBody>
      </p:sp>
      <p:sp>
        <p:nvSpPr>
          <p:cNvPr id="39" name="Rectangle 38">
            <a:extLst>
              <a:ext uri="{FF2B5EF4-FFF2-40B4-BE49-F238E27FC236}">
                <a16:creationId xmlns:a16="http://schemas.microsoft.com/office/drawing/2014/main" id="{F2445563-E383-4685-8C35-27C868828151}"/>
              </a:ext>
            </a:extLst>
          </p:cNvPr>
          <p:cNvSpPr>
            <a:spLocks noChangeArrowheads="1"/>
          </p:cNvSpPr>
          <p:nvPr/>
        </p:nvSpPr>
        <p:spPr bwMode="auto">
          <a:xfrm>
            <a:off x="616209" y="2347124"/>
            <a:ext cx="1745991" cy="377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a:lnSpc>
                <a:spcPct val="90000"/>
              </a:lnSpc>
            </a:pPr>
            <a:r>
              <a:rPr lang="en-US" sz="2000" b="1" i="1" dirty="0">
                <a:solidFill>
                  <a:schemeClr val="accent1"/>
                </a:solidFill>
                <a:latin typeface="Crimson Text" panose="02000503000000000000" pitchFamily="2" charset="0"/>
              </a:rPr>
              <a:t>Phase #1 Buckets</a:t>
            </a:r>
          </a:p>
        </p:txBody>
      </p:sp>
      <p:graphicFrame>
        <p:nvGraphicFramePr>
          <p:cNvPr id="40" name="Table 39">
            <a:extLst>
              <a:ext uri="{FF2B5EF4-FFF2-40B4-BE49-F238E27FC236}">
                <a16:creationId xmlns:a16="http://schemas.microsoft.com/office/drawing/2014/main" id="{6663C8CC-6508-49FA-86D0-0C38771B1163}"/>
              </a:ext>
            </a:extLst>
          </p:cNvPr>
          <p:cNvGraphicFramePr>
            <a:graphicFrameLocks noGrp="1"/>
          </p:cNvGraphicFramePr>
          <p:nvPr>
            <p:extLst>
              <p:ext uri="{D42A27DB-BD31-4B8C-83A1-F6EECF244321}">
                <p14:modId xmlns:p14="http://schemas.microsoft.com/office/powerpoint/2010/main" val="2519997049"/>
              </p:ext>
            </p:extLst>
          </p:nvPr>
        </p:nvGraphicFramePr>
        <p:xfrm>
          <a:off x="4060291" y="2702317"/>
          <a:ext cx="733194" cy="999744"/>
        </p:xfrm>
        <a:graphic>
          <a:graphicData uri="http://schemas.openxmlformats.org/drawingml/2006/table">
            <a:tbl>
              <a:tblPr bandRow="1">
                <a:tableStyleId>{793D81CF-94F2-401A-BA57-92F5A7B2D0C5}</a:tableStyleId>
              </a:tblPr>
              <a:tblGrid>
                <a:gridCol w="733194">
                  <a:extLst>
                    <a:ext uri="{9D8B030D-6E8A-4147-A177-3AD203B41FA5}">
                      <a16:colId xmlns:a16="http://schemas.microsoft.com/office/drawing/2014/main" val="20001"/>
                    </a:ext>
                  </a:extLst>
                </a:gridCol>
              </a:tblGrid>
              <a:tr h="95116">
                <a:tc>
                  <a:txBody>
                    <a:bodyPr/>
                    <a:lstStyle/>
                    <a:p>
                      <a:pPr algn="l"/>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8528179"/>
                  </a:ext>
                </a:extLst>
              </a:tr>
            </a:tbl>
          </a:graphicData>
        </a:graphic>
      </p:graphicFrame>
      <p:graphicFrame>
        <p:nvGraphicFramePr>
          <p:cNvPr id="43" name="Table 42">
            <a:extLst>
              <a:ext uri="{FF2B5EF4-FFF2-40B4-BE49-F238E27FC236}">
                <a16:creationId xmlns:a16="http://schemas.microsoft.com/office/drawing/2014/main" id="{368D1794-B5A5-48D7-89EE-D5217B701991}"/>
              </a:ext>
            </a:extLst>
          </p:cNvPr>
          <p:cNvGraphicFramePr>
            <a:graphicFrameLocks noGrp="1"/>
          </p:cNvGraphicFramePr>
          <p:nvPr>
            <p:extLst>
              <p:ext uri="{D42A27DB-BD31-4B8C-83A1-F6EECF244321}">
                <p14:modId xmlns:p14="http://schemas.microsoft.com/office/powerpoint/2010/main" val="3071532212"/>
              </p:ext>
            </p:extLst>
          </p:nvPr>
        </p:nvGraphicFramePr>
        <p:xfrm>
          <a:off x="6021073" y="3686734"/>
          <a:ext cx="731520" cy="922004"/>
        </p:xfrm>
        <a:graphic>
          <a:graphicData uri="http://schemas.openxmlformats.org/drawingml/2006/table">
            <a:tbl>
              <a:tblPr firstRow="1" bandRow="1">
                <a:tableStyleId>{793D81CF-94F2-401A-BA57-92F5A7B2D0C5}</a:tableStyleId>
              </a:tblPr>
              <a:tblGrid>
                <a:gridCol w="731520">
                  <a:extLst>
                    <a:ext uri="{9D8B030D-6E8A-4147-A177-3AD203B41FA5}">
                      <a16:colId xmlns:a16="http://schemas.microsoft.com/office/drawing/2014/main" val="20000"/>
                    </a:ext>
                  </a:extLst>
                </a:gridCol>
              </a:tblGrid>
              <a:tr h="274304">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68580" marR="68580" marT="34282" marB="342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863">
                <a:tc>
                  <a:txBody>
                    <a:bodyPr/>
                    <a:lstStyle/>
                    <a:p>
                      <a:pPr marL="0" marR="0"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863">
                <a:tc>
                  <a:txBody>
                    <a:bodyPr/>
                    <a:lstStyle/>
                    <a:p>
                      <a:pPr marL="0" marR="0" hangingPunct="0">
                        <a:spcBef>
                          <a:spcPts val="0"/>
                        </a:spcBef>
                        <a:spcAft>
                          <a:spcPts val="0"/>
                        </a:spcAft>
                      </a:pPr>
                      <a:r>
                        <a:rPr lang="en-US" sz="1400" dirty="0">
                          <a:latin typeface="Inconsolata" panose="00000509000000000000" pitchFamily="49" charset="0"/>
                          <a:ea typeface="Times New Roman"/>
                          <a:cs typeface="Times New Roman"/>
                        </a:rPr>
                        <a:t>15-826</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05863">
                <a:tc>
                  <a:txBody>
                    <a:bodyPr/>
                    <a:lstStyle/>
                    <a:p>
                      <a:pPr marL="0" marR="0" hangingPunct="0">
                        <a:spcBef>
                          <a:spcPts val="0"/>
                        </a:spcBef>
                        <a:spcAft>
                          <a:spcPts val="0"/>
                        </a:spcAft>
                      </a:pPr>
                      <a:endParaRPr lang="en-US" sz="1400" dirty="0">
                        <a:latin typeface="Inconsolata" panose="00000509000000000000" pitchFamily="49" charset="0"/>
                        <a:ea typeface="Times New Roman"/>
                        <a:cs typeface="Times New Roman"/>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7" name="Text Box 5">
            <a:extLst>
              <a:ext uri="{FF2B5EF4-FFF2-40B4-BE49-F238E27FC236}">
                <a16:creationId xmlns:a16="http://schemas.microsoft.com/office/drawing/2014/main" id="{D74982B8-AF0A-4184-8794-5F450ECC1105}"/>
              </a:ext>
            </a:extLst>
          </p:cNvPr>
          <p:cNvSpPr txBox="1">
            <a:spLocks noChangeArrowheads="1"/>
          </p:cNvSpPr>
          <p:nvPr/>
        </p:nvSpPr>
        <p:spPr bwMode="auto">
          <a:xfrm>
            <a:off x="3876147" y="2419350"/>
            <a:ext cx="1214438"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r>
              <a:rPr lang="en-US" sz="2000" b="1" i="1" dirty="0">
                <a:solidFill>
                  <a:srgbClr val="646464"/>
                </a:solidFill>
                <a:latin typeface="Crimson Text" panose="02000503000000000000" pitchFamily="2" charset="0"/>
              </a:rPr>
              <a:t>Hash Table</a:t>
            </a:r>
          </a:p>
        </p:txBody>
      </p:sp>
      <p:sp>
        <p:nvSpPr>
          <p:cNvPr id="44" name="Text Box 5">
            <a:extLst>
              <a:ext uri="{FF2B5EF4-FFF2-40B4-BE49-F238E27FC236}">
                <a16:creationId xmlns:a16="http://schemas.microsoft.com/office/drawing/2014/main" id="{2A8D1E98-5A0D-441A-9CC7-9710965BC73C}"/>
              </a:ext>
            </a:extLst>
          </p:cNvPr>
          <p:cNvSpPr txBox="1">
            <a:spLocks noChangeArrowheads="1"/>
          </p:cNvSpPr>
          <p:nvPr/>
        </p:nvSpPr>
        <p:spPr bwMode="auto">
          <a:xfrm>
            <a:off x="5730847" y="3373663"/>
            <a:ext cx="1214438"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r>
              <a:rPr lang="en-US" sz="2000" b="1" i="1" dirty="0">
                <a:solidFill>
                  <a:schemeClr val="accent1"/>
                </a:solidFill>
                <a:latin typeface="Crimson Text" panose="02000503000000000000" pitchFamily="2" charset="0"/>
              </a:rPr>
              <a:t>Final Result</a:t>
            </a:r>
          </a:p>
        </p:txBody>
      </p:sp>
      <p:cxnSp>
        <p:nvCxnSpPr>
          <p:cNvPr id="45" name="Straight Arrow Connector 2">
            <a:extLst>
              <a:ext uri="{FF2B5EF4-FFF2-40B4-BE49-F238E27FC236}">
                <a16:creationId xmlns:a16="http://schemas.microsoft.com/office/drawing/2014/main" id="{DBC4D499-787B-4BB5-8010-B50A9A1D1B91}"/>
              </a:ext>
            </a:extLst>
          </p:cNvPr>
          <p:cNvCxnSpPr>
            <a:cxnSpLocks noChangeShapeType="1"/>
            <a:stCxn id="40" idx="3"/>
            <a:endCxn id="43" idx="1"/>
          </p:cNvCxnSpPr>
          <p:nvPr/>
        </p:nvCxnSpPr>
        <p:spPr bwMode="auto">
          <a:xfrm>
            <a:off x="4793485" y="3202189"/>
            <a:ext cx="1227588" cy="945547"/>
          </a:xfrm>
          <a:prstGeom prst="curvedConnector3">
            <a:avLst>
              <a:gd name="adj1" fmla="val 50000"/>
            </a:avLst>
          </a:prstGeom>
          <a:noFill/>
          <a:ln w="412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sp>
        <p:nvSpPr>
          <p:cNvPr id="46" name="Text Box 5">
            <a:extLst>
              <a:ext uri="{FF2B5EF4-FFF2-40B4-BE49-F238E27FC236}">
                <a16:creationId xmlns:a16="http://schemas.microsoft.com/office/drawing/2014/main" id="{672D17D4-7719-4775-919F-8753AB71E923}"/>
              </a:ext>
            </a:extLst>
          </p:cNvPr>
          <p:cNvSpPr txBox="1">
            <a:spLocks noChangeArrowheads="1"/>
          </p:cNvSpPr>
          <p:nvPr/>
        </p:nvSpPr>
        <p:spPr bwMode="auto">
          <a:xfrm>
            <a:off x="69850" y="3333750"/>
            <a:ext cx="835980"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lnSpc>
                <a:spcPct val="80000"/>
              </a:lnSpc>
            </a:pPr>
            <a:r>
              <a:rPr lang="en-US" sz="1600" b="1" i="1" dirty="0">
                <a:solidFill>
                  <a:schemeClr val="accent1"/>
                </a:solidFill>
                <a:latin typeface="Crimson Text" panose="02000503000000000000" pitchFamily="2" charset="0"/>
              </a:rPr>
              <a:t>B-1 </a:t>
            </a:r>
          </a:p>
          <a:p>
            <a:pPr algn="ctr">
              <a:lnSpc>
                <a:spcPct val="80000"/>
              </a:lnSpc>
            </a:pPr>
            <a:r>
              <a:rPr lang="en-US" sz="1600" b="1" i="1" dirty="0">
                <a:solidFill>
                  <a:schemeClr val="accent1"/>
                </a:solidFill>
                <a:latin typeface="Crimson Text" panose="02000503000000000000" pitchFamily="2" charset="0"/>
              </a:rPr>
              <a:t>Partitions</a:t>
            </a:r>
          </a:p>
        </p:txBody>
      </p:sp>
      <p:graphicFrame>
        <p:nvGraphicFramePr>
          <p:cNvPr id="47" name="Table 46">
            <a:extLst>
              <a:ext uri="{FF2B5EF4-FFF2-40B4-BE49-F238E27FC236}">
                <a16:creationId xmlns:a16="http://schemas.microsoft.com/office/drawing/2014/main" id="{51F234D5-5370-4FC8-9467-5FC26AB94632}"/>
              </a:ext>
            </a:extLst>
          </p:cNvPr>
          <p:cNvGraphicFramePr>
            <a:graphicFrameLocks noGrp="1"/>
          </p:cNvGraphicFramePr>
          <p:nvPr>
            <p:extLst>
              <p:ext uri="{D42A27DB-BD31-4B8C-83A1-F6EECF244321}">
                <p14:modId xmlns:p14="http://schemas.microsoft.com/office/powerpoint/2010/main" val="1624471389"/>
              </p:ext>
            </p:extLst>
          </p:nvPr>
        </p:nvGraphicFramePr>
        <p:xfrm>
          <a:off x="4066866" y="4020946"/>
          <a:ext cx="733194" cy="999744"/>
        </p:xfrm>
        <a:graphic>
          <a:graphicData uri="http://schemas.openxmlformats.org/drawingml/2006/table">
            <a:tbl>
              <a:tblPr bandRow="1">
                <a:tableStyleId>{793D81CF-94F2-401A-BA57-92F5A7B2D0C5}</a:tableStyleId>
              </a:tblPr>
              <a:tblGrid>
                <a:gridCol w="733194">
                  <a:extLst>
                    <a:ext uri="{9D8B030D-6E8A-4147-A177-3AD203B41FA5}">
                      <a16:colId xmlns:a16="http://schemas.microsoft.com/office/drawing/2014/main" val="20001"/>
                    </a:ext>
                  </a:extLst>
                </a:gridCol>
              </a:tblGrid>
              <a:tr h="95116">
                <a:tc>
                  <a:txBody>
                    <a:bodyPr/>
                    <a:lstStyle/>
                    <a:p>
                      <a:pPr algn="l"/>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dirty="0">
                          <a:latin typeface="Inconsolata" panose="00000509000000000000" pitchFamily="49" charset="0"/>
                        </a:rPr>
                        <a:t>15-721</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0438139"/>
                  </a:ext>
                </a:extLst>
              </a:tr>
            </a:tbl>
          </a:graphicData>
        </a:graphic>
      </p:graphicFrame>
      <p:sp>
        <p:nvSpPr>
          <p:cNvPr id="48" name="Text Box 5">
            <a:extLst>
              <a:ext uri="{FF2B5EF4-FFF2-40B4-BE49-F238E27FC236}">
                <a16:creationId xmlns:a16="http://schemas.microsoft.com/office/drawing/2014/main" id="{050D5E7B-8F87-4B1E-AD8D-4CA7C6EA7C5E}"/>
              </a:ext>
            </a:extLst>
          </p:cNvPr>
          <p:cNvSpPr txBox="1">
            <a:spLocks noChangeArrowheads="1"/>
          </p:cNvSpPr>
          <p:nvPr/>
        </p:nvSpPr>
        <p:spPr bwMode="auto">
          <a:xfrm>
            <a:off x="3882722" y="3737979"/>
            <a:ext cx="1214438"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r>
              <a:rPr lang="en-US" sz="2000" b="1" i="1" dirty="0">
                <a:solidFill>
                  <a:srgbClr val="646464"/>
                </a:solidFill>
                <a:latin typeface="Crimson Text" panose="02000503000000000000" pitchFamily="2" charset="0"/>
              </a:rPr>
              <a:t>Hash Table</a:t>
            </a:r>
          </a:p>
        </p:txBody>
      </p:sp>
      <p:cxnSp>
        <p:nvCxnSpPr>
          <p:cNvPr id="49" name="Straight Arrow Connector 2">
            <a:extLst>
              <a:ext uri="{FF2B5EF4-FFF2-40B4-BE49-F238E27FC236}">
                <a16:creationId xmlns:a16="http://schemas.microsoft.com/office/drawing/2014/main" id="{5596F512-553C-4E27-8085-834FC29F4899}"/>
              </a:ext>
            </a:extLst>
          </p:cNvPr>
          <p:cNvCxnSpPr>
            <a:cxnSpLocks noChangeShapeType="1"/>
          </p:cNvCxnSpPr>
          <p:nvPr/>
        </p:nvCxnSpPr>
        <p:spPr bwMode="auto">
          <a:xfrm flipV="1">
            <a:off x="4800060" y="4468403"/>
            <a:ext cx="1221013" cy="160747"/>
          </a:xfrm>
          <a:prstGeom prst="curvedConnector3">
            <a:avLst>
              <a:gd name="adj1" fmla="val 50000"/>
            </a:avLst>
          </a:prstGeom>
          <a:noFill/>
          <a:ln w="412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sp>
        <p:nvSpPr>
          <p:cNvPr id="50" name="Right Arrow 6">
            <a:extLst>
              <a:ext uri="{FF2B5EF4-FFF2-40B4-BE49-F238E27FC236}">
                <a16:creationId xmlns:a16="http://schemas.microsoft.com/office/drawing/2014/main" id="{369489E2-CEE9-424D-B430-8B3AA206BD20}"/>
              </a:ext>
            </a:extLst>
          </p:cNvPr>
          <p:cNvSpPr>
            <a:spLocks noChangeArrowheads="1"/>
          </p:cNvSpPr>
          <p:nvPr/>
        </p:nvSpPr>
        <p:spPr bwMode="auto">
          <a:xfrm>
            <a:off x="723900" y="2786457"/>
            <a:ext cx="342900" cy="365760"/>
          </a:xfrm>
          <a:prstGeom prst="rightArrow">
            <a:avLst>
              <a:gd name="adj1" fmla="val 50000"/>
              <a:gd name="adj2" fmla="val 50000"/>
            </a:avLst>
          </a:prstGeom>
          <a:solidFill>
            <a:schemeClr val="accent1"/>
          </a:solidFill>
          <a:ln w="28575">
            <a:noFill/>
            <a:round/>
            <a:headEnd type="none" w="sm" len="sm"/>
            <a:tailEnd type="triangle" w="med" len="med"/>
          </a:ln>
        </p:spPr>
        <p:txBody>
          <a:bodyPr wrap="none" anchor="ctr"/>
          <a:lstStyle/>
          <a:p>
            <a:endParaRPr lang="en-US" sz="1350"/>
          </a:p>
        </p:txBody>
      </p:sp>
      <p:cxnSp>
        <p:nvCxnSpPr>
          <p:cNvPr id="51" name="Straight Arrow Connector 2">
            <a:extLst>
              <a:ext uri="{FF2B5EF4-FFF2-40B4-BE49-F238E27FC236}">
                <a16:creationId xmlns:a16="http://schemas.microsoft.com/office/drawing/2014/main" id="{BF223AEA-A034-4A2C-AB52-98813FF544CC}"/>
              </a:ext>
            </a:extLst>
          </p:cNvPr>
          <p:cNvCxnSpPr>
            <a:cxnSpLocks noChangeShapeType="1"/>
            <a:stCxn id="23" idx="6"/>
          </p:cNvCxnSpPr>
          <p:nvPr/>
        </p:nvCxnSpPr>
        <p:spPr bwMode="auto">
          <a:xfrm flipV="1">
            <a:off x="3122929" y="3105150"/>
            <a:ext cx="937362" cy="499613"/>
          </a:xfrm>
          <a:prstGeom prst="curvedConnector3">
            <a:avLst>
              <a:gd name="adj1" fmla="val 50000"/>
            </a:avLst>
          </a:prstGeom>
          <a:noFill/>
          <a:ln w="412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cxnSp>
        <p:nvCxnSpPr>
          <p:cNvPr id="52" name="Straight Arrow Connector 2">
            <a:extLst>
              <a:ext uri="{FF2B5EF4-FFF2-40B4-BE49-F238E27FC236}">
                <a16:creationId xmlns:a16="http://schemas.microsoft.com/office/drawing/2014/main" id="{912ADBF9-D155-4D70-BB3D-F3925386BE2F}"/>
              </a:ext>
            </a:extLst>
          </p:cNvPr>
          <p:cNvCxnSpPr>
            <a:cxnSpLocks noChangeShapeType="1"/>
            <a:stCxn id="23" idx="6"/>
          </p:cNvCxnSpPr>
          <p:nvPr/>
        </p:nvCxnSpPr>
        <p:spPr bwMode="auto">
          <a:xfrm flipV="1">
            <a:off x="3122929" y="3594131"/>
            <a:ext cx="937362" cy="10632"/>
          </a:xfrm>
          <a:prstGeom prst="curvedConnector3">
            <a:avLst>
              <a:gd name="adj1" fmla="val 50000"/>
            </a:avLst>
          </a:prstGeom>
          <a:noFill/>
          <a:ln w="412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sp>
        <p:nvSpPr>
          <p:cNvPr id="24" name="Rectangle 23">
            <a:extLst>
              <a:ext uri="{FF2B5EF4-FFF2-40B4-BE49-F238E27FC236}">
                <a16:creationId xmlns:a16="http://schemas.microsoft.com/office/drawing/2014/main" id="{C1643B01-3125-43F3-85F9-BB3B98552555}"/>
              </a:ext>
            </a:extLst>
          </p:cNvPr>
          <p:cNvSpPr/>
          <p:nvPr/>
        </p:nvSpPr>
        <p:spPr>
          <a:xfrm>
            <a:off x="4089020" y="3477251"/>
            <a:ext cx="649440" cy="1928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hangingPunct="0"/>
            <a:r>
              <a:rPr lang="en-US" sz="1400" dirty="0">
                <a:solidFill>
                  <a:prstClr val="black"/>
                </a:solidFill>
                <a:latin typeface="Inconsolata" panose="00000509000000000000" pitchFamily="49" charset="0"/>
              </a:rPr>
              <a:t>15-826</a:t>
            </a:r>
            <a:endParaRPr lang="en-US" sz="1400" dirty="0">
              <a:solidFill>
                <a:prstClr val="black"/>
              </a:solidFill>
              <a:latin typeface="Inconsolata" panose="00000509000000000000" pitchFamily="49" charset="0"/>
              <a:ea typeface="Times New Roman"/>
              <a:cs typeface="Times New Roman"/>
            </a:endParaRPr>
          </a:p>
        </p:txBody>
      </p:sp>
      <p:cxnSp>
        <p:nvCxnSpPr>
          <p:cNvPr id="53" name="Straight Arrow Connector 2">
            <a:extLst>
              <a:ext uri="{FF2B5EF4-FFF2-40B4-BE49-F238E27FC236}">
                <a16:creationId xmlns:a16="http://schemas.microsoft.com/office/drawing/2014/main" id="{230B05C9-A1C2-416B-8AB1-6B59864B3321}"/>
              </a:ext>
            </a:extLst>
          </p:cNvPr>
          <p:cNvCxnSpPr>
            <a:cxnSpLocks noChangeShapeType="1"/>
            <a:stCxn id="26" idx="6"/>
            <a:endCxn id="47" idx="1"/>
          </p:cNvCxnSpPr>
          <p:nvPr/>
        </p:nvCxnSpPr>
        <p:spPr bwMode="auto">
          <a:xfrm>
            <a:off x="3122929" y="4285524"/>
            <a:ext cx="943937" cy="235294"/>
          </a:xfrm>
          <a:prstGeom prst="curvedConnector3">
            <a:avLst>
              <a:gd name="adj1" fmla="val 50000"/>
            </a:avLst>
          </a:prstGeom>
          <a:noFill/>
          <a:ln w="412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sp>
        <p:nvSpPr>
          <p:cNvPr id="56" name="Rectangle 55">
            <a:extLst>
              <a:ext uri="{FF2B5EF4-FFF2-40B4-BE49-F238E27FC236}">
                <a16:creationId xmlns:a16="http://schemas.microsoft.com/office/drawing/2014/main" id="{A7276CA9-0066-4FD1-9815-5288A27A8CD2}"/>
              </a:ext>
            </a:extLst>
          </p:cNvPr>
          <p:cNvSpPr/>
          <p:nvPr/>
        </p:nvSpPr>
        <p:spPr>
          <a:xfrm>
            <a:off x="6062113" y="4445000"/>
            <a:ext cx="649440" cy="914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hangingPunct="0"/>
            <a:r>
              <a:rPr lang="en-US" sz="1400" dirty="0">
                <a:solidFill>
                  <a:prstClr val="black"/>
                </a:solidFill>
                <a:latin typeface="Inconsolata" panose="00000509000000000000" pitchFamily="49" charset="0"/>
              </a:rPr>
              <a:t>15-721</a:t>
            </a:r>
            <a:endParaRPr lang="en-US" sz="1400" dirty="0">
              <a:solidFill>
                <a:prstClr val="black"/>
              </a:solidFill>
              <a:latin typeface="Inconsolata" panose="00000509000000000000" pitchFamily="49" charset="0"/>
              <a:ea typeface="Times New Roman"/>
              <a:cs typeface="Times New Roman"/>
            </a:endParaRPr>
          </a:p>
        </p:txBody>
      </p:sp>
      <p:sp>
        <p:nvSpPr>
          <p:cNvPr id="4" name="Slide Number Placeholder 3" descr=" 5">
            <a:extLst>
              <a:ext uri="{FF2B5EF4-FFF2-40B4-BE49-F238E27FC236}">
                <a16:creationId xmlns:a16="http://schemas.microsoft.com/office/drawing/2014/main" id="{E251912F-D10F-31C0-6727-27D80A5D3EFB}"/>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cxnSp>
        <p:nvCxnSpPr>
          <p:cNvPr id="5" name="Straight Arrow Connector 4">
            <a:extLst>
              <a:ext uri="{FF2B5EF4-FFF2-40B4-BE49-F238E27FC236}">
                <a16:creationId xmlns:a16="http://schemas.microsoft.com/office/drawing/2014/main" id="{A9D86742-31EB-67D0-0CD5-4020DAE17879}"/>
              </a:ext>
            </a:extLst>
          </p:cNvPr>
          <p:cNvCxnSpPr>
            <a:cxnSpLocks noChangeShapeType="1"/>
            <a:stCxn id="20" idx="3"/>
            <a:endCxn id="23" idx="3"/>
          </p:cNvCxnSpPr>
          <p:nvPr/>
        </p:nvCxnSpPr>
        <p:spPr bwMode="auto">
          <a:xfrm flipV="1">
            <a:off x="1939926" y="3756725"/>
            <a:ext cx="817149" cy="149251"/>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sp>
        <p:nvSpPr>
          <p:cNvPr id="12" name="Text Box 4">
            <a:extLst>
              <a:ext uri="{FF2B5EF4-FFF2-40B4-BE49-F238E27FC236}">
                <a16:creationId xmlns:a16="http://schemas.microsoft.com/office/drawing/2014/main" id="{EE908BF7-4ABF-60E9-BC8D-D7217711C4F5}"/>
              </a:ext>
            </a:extLst>
          </p:cNvPr>
          <p:cNvSpPr txBox="1">
            <a:spLocks noChangeArrowheads="1"/>
          </p:cNvSpPr>
          <p:nvPr/>
        </p:nvSpPr>
        <p:spPr bwMode="auto">
          <a:xfrm>
            <a:off x="965516" y="969974"/>
            <a:ext cx="3886200" cy="916405"/>
          </a:xfrm>
          <a:prstGeom prst="rect">
            <a:avLst/>
          </a:prstGeom>
          <a:solidFill>
            <a:schemeClr val="bg1">
              <a:lumMod val="85000"/>
            </a:schemeClr>
          </a:solidFill>
          <a:ln>
            <a:solidFill>
              <a:srgbClr val="646464"/>
            </a:solidFill>
            <a:headEnd/>
            <a:tailEnd/>
          </a:ln>
        </p:spPr>
        <p:style>
          <a:lnRef idx="2">
            <a:schemeClr val="accent1"/>
          </a:lnRef>
          <a:fillRef idx="1">
            <a:schemeClr val="lt1"/>
          </a:fillRef>
          <a:effectRef idx="0">
            <a:schemeClr val="accent1"/>
          </a:effectRef>
          <a:fontRef idx="minor">
            <a:schemeClr val="dk1"/>
          </a:fontRef>
        </p:style>
        <p:txBody>
          <a:bodyPr wrap="square" lIns="45720" rIns="45720">
            <a:spAutoFit/>
          </a:bodyPr>
          <a:lstStyle>
            <a:defPPr>
              <a:defRPr lang="en-US"/>
            </a:defPPr>
            <a:lvl1pPr>
              <a:lnSpc>
                <a:spcPct val="90000"/>
              </a:lnSpc>
              <a:defRPr sz="2000" b="1" u="none">
                <a:solidFill>
                  <a:schemeClr val="tx1">
                    <a:lumMod val="90000"/>
                    <a:lumOff val="10000"/>
                  </a:schemeClr>
                </a:solidFill>
                <a:latin typeface="Inconsolata" panose="00000509000000000000" pitchFamily="49" charset="0"/>
                <a:ea typeface="ＭＳ Ｐゴシック" pitchFamily="-112" charset="-128"/>
                <a:cs typeface="DejaVu Sans Mono" pitchFamily="49" charset="0"/>
              </a:defRPr>
            </a:lvl1pPr>
            <a:lvl2pPr marL="742950" indent="-285750">
              <a:defRPr sz="2800" u="sng">
                <a:latin typeface="Times New Roman" pitchFamily="-112" charset="0"/>
                <a:ea typeface="ＭＳ Ｐゴシック" pitchFamily="-112" charset="-128"/>
              </a:defRPr>
            </a:lvl2pPr>
            <a:lvl3pPr marL="1143000" indent="-228600">
              <a:defRPr sz="2800" u="sng">
                <a:latin typeface="Times New Roman" pitchFamily="-112" charset="0"/>
                <a:ea typeface="ＭＳ Ｐゴシック" pitchFamily="-112" charset="-128"/>
              </a:defRPr>
            </a:lvl3pPr>
            <a:lvl4pPr marL="1600200" indent="-228600">
              <a:defRPr sz="2800" u="sng">
                <a:latin typeface="Times New Roman" pitchFamily="-112" charset="0"/>
                <a:ea typeface="ＭＳ Ｐゴシック" pitchFamily="-112" charset="-128"/>
              </a:defRPr>
            </a:lvl4pPr>
            <a:lvl5pPr marL="2057400" indent="-228600">
              <a:defRPr sz="2800" u="sng">
                <a:latin typeface="Times New Roman" pitchFamily="-112" charset="0"/>
                <a:ea typeface="ＭＳ Ｐゴシック" pitchFamily="-112" charset="-128"/>
              </a:defRPr>
            </a:lvl5pPr>
            <a:lvl6pPr marL="2514600" indent="-228600" algn="ctr" eaLnBrk="0" fontAlgn="base" hangingPunct="0">
              <a:spcBef>
                <a:spcPct val="0"/>
              </a:spcBef>
              <a:spcAft>
                <a:spcPct val="0"/>
              </a:spcAft>
              <a:defRPr sz="2800" u="sng">
                <a:latin typeface="Times New Roman" pitchFamily="-112" charset="0"/>
                <a:ea typeface="ＭＳ Ｐゴシック" pitchFamily="-112" charset="-128"/>
              </a:defRPr>
            </a:lvl6pPr>
            <a:lvl7pPr marL="2971800" indent="-228600" algn="ctr" eaLnBrk="0" fontAlgn="base" hangingPunct="0">
              <a:spcBef>
                <a:spcPct val="0"/>
              </a:spcBef>
              <a:spcAft>
                <a:spcPct val="0"/>
              </a:spcAft>
              <a:defRPr sz="2800" u="sng">
                <a:latin typeface="Times New Roman" pitchFamily="-112" charset="0"/>
                <a:ea typeface="ＭＳ Ｐゴシック" pitchFamily="-112" charset="-128"/>
              </a:defRPr>
            </a:lvl7pPr>
            <a:lvl8pPr marL="3429000" indent="-228600" algn="ctr" eaLnBrk="0" fontAlgn="base" hangingPunct="0">
              <a:spcBef>
                <a:spcPct val="0"/>
              </a:spcBef>
              <a:spcAft>
                <a:spcPct val="0"/>
              </a:spcAft>
              <a:defRPr sz="2800" u="sng">
                <a:latin typeface="Times New Roman" pitchFamily="-112" charset="0"/>
                <a:ea typeface="ＭＳ Ｐゴシック" pitchFamily="-112" charset="-128"/>
              </a:defRPr>
            </a:lvl8pPr>
            <a:lvl9pPr marL="3886200" indent="-228600" algn="ctr" eaLnBrk="0" fontAlgn="base" hangingPunct="0">
              <a:spcBef>
                <a:spcPct val="0"/>
              </a:spcBef>
              <a:spcAft>
                <a:spcPct val="0"/>
              </a:spcAft>
              <a:defRPr sz="2800" u="sng">
                <a:latin typeface="Times New Roman" pitchFamily="-112" charset="0"/>
                <a:ea typeface="ＭＳ Ｐゴシック" pitchFamily="-112" charset="-128"/>
              </a:defRPr>
            </a:lvl9pPr>
          </a:lstStyle>
          <a:p>
            <a:r>
              <a:rPr lang="en-US" dirty="0">
                <a:solidFill>
                  <a:schemeClr val="tx1">
                    <a:lumMod val="65000"/>
                    <a:lumOff val="35000"/>
                  </a:schemeClr>
                </a:solidFill>
              </a:rPr>
              <a:t>SELECT</a:t>
            </a:r>
            <a:r>
              <a:rPr lang="en-US" b="0" dirty="0">
                <a:solidFill>
                  <a:schemeClr val="tx1">
                    <a:lumMod val="65000"/>
                    <a:lumOff val="35000"/>
                  </a:schemeClr>
                </a:solidFill>
              </a:rPr>
              <a:t> </a:t>
            </a:r>
            <a:r>
              <a:rPr lang="en-US" dirty="0">
                <a:solidFill>
                  <a:schemeClr val="tx1">
                    <a:lumMod val="65000"/>
                    <a:lumOff val="35000"/>
                  </a:schemeClr>
                </a:solidFill>
              </a:rPr>
              <a:t>DISTINCT</a:t>
            </a:r>
            <a:r>
              <a:rPr lang="en-US" b="0" dirty="0">
                <a:solidFill>
                  <a:schemeClr val="tx1">
                    <a:lumMod val="65000"/>
                    <a:lumOff val="35000"/>
                  </a:schemeClr>
                </a:solidFill>
              </a:rPr>
              <a:t> </a:t>
            </a:r>
            <a:r>
              <a:rPr lang="en-US" b="0" dirty="0" err="1">
                <a:solidFill>
                  <a:schemeClr val="tx1">
                    <a:lumMod val="65000"/>
                    <a:lumOff val="35000"/>
                  </a:schemeClr>
                </a:solidFill>
              </a:rPr>
              <a:t>cid</a:t>
            </a:r>
            <a:endParaRPr lang="en-US" b="0" dirty="0">
              <a:solidFill>
                <a:schemeClr val="tx1">
                  <a:lumMod val="65000"/>
                  <a:lumOff val="35000"/>
                </a:schemeClr>
              </a:solidFill>
            </a:endParaRPr>
          </a:p>
          <a:p>
            <a:r>
              <a:rPr lang="en-US" b="0" dirty="0">
                <a:solidFill>
                  <a:schemeClr val="tx1">
                    <a:lumMod val="65000"/>
                    <a:lumOff val="35000"/>
                  </a:schemeClr>
                </a:solidFill>
              </a:rPr>
              <a:t>  </a:t>
            </a:r>
            <a:r>
              <a:rPr lang="en-US" dirty="0">
                <a:solidFill>
                  <a:schemeClr val="tx1">
                    <a:lumMod val="65000"/>
                    <a:lumOff val="35000"/>
                  </a:schemeClr>
                </a:solidFill>
              </a:rPr>
              <a:t>FROM</a:t>
            </a:r>
            <a:r>
              <a:rPr lang="en-US" b="0" dirty="0">
                <a:solidFill>
                  <a:schemeClr val="tx1">
                    <a:lumMod val="65000"/>
                    <a:lumOff val="35000"/>
                  </a:schemeClr>
                </a:solidFill>
              </a:rPr>
              <a:t> enrolled</a:t>
            </a:r>
          </a:p>
          <a:p>
            <a:r>
              <a:rPr lang="en-US" b="0" dirty="0">
                <a:solidFill>
                  <a:schemeClr val="tx1">
                    <a:lumMod val="65000"/>
                    <a:lumOff val="35000"/>
                  </a:schemeClr>
                </a:solidFill>
              </a:rPr>
              <a:t> </a:t>
            </a:r>
            <a:r>
              <a:rPr lang="en-US" dirty="0">
                <a:solidFill>
                  <a:schemeClr val="tx1">
                    <a:lumMod val="65000"/>
                    <a:lumOff val="35000"/>
                  </a:schemeClr>
                </a:solidFill>
              </a:rPr>
              <a:t>WHERE</a:t>
            </a:r>
            <a:r>
              <a:rPr lang="en-US" b="0" dirty="0">
                <a:solidFill>
                  <a:schemeClr val="tx1">
                    <a:lumMod val="65000"/>
                    <a:lumOff val="35000"/>
                  </a:schemeClr>
                </a:solidFill>
              </a:rPr>
              <a:t> grade </a:t>
            </a:r>
            <a:r>
              <a:rPr lang="en-US" dirty="0">
                <a:solidFill>
                  <a:schemeClr val="tx1">
                    <a:lumMod val="65000"/>
                    <a:lumOff val="35000"/>
                  </a:schemeClr>
                </a:solidFill>
              </a:rPr>
              <a:t>IN</a:t>
            </a:r>
            <a:r>
              <a:rPr lang="en-US" b="0" dirty="0">
                <a:solidFill>
                  <a:schemeClr val="tx1">
                    <a:lumMod val="65000"/>
                    <a:lumOff val="35000"/>
                  </a:schemeClr>
                </a:solidFill>
              </a:rPr>
              <a:t> ('B','C')</a:t>
            </a:r>
          </a:p>
        </p:txBody>
      </p:sp>
      <p:graphicFrame>
        <p:nvGraphicFramePr>
          <p:cNvPr id="13" name="Table 12">
            <a:extLst>
              <a:ext uri="{FF2B5EF4-FFF2-40B4-BE49-F238E27FC236}">
                <a16:creationId xmlns:a16="http://schemas.microsoft.com/office/drawing/2014/main" id="{006AF806-FC49-2959-0190-BE383C70BA53}"/>
              </a:ext>
            </a:extLst>
          </p:cNvPr>
          <p:cNvGraphicFramePr>
            <a:graphicFrameLocks noGrp="1"/>
          </p:cNvGraphicFramePr>
          <p:nvPr>
            <p:extLst>
              <p:ext uri="{D42A27DB-BD31-4B8C-83A1-F6EECF244321}">
                <p14:modId xmlns:p14="http://schemas.microsoft.com/office/powerpoint/2010/main" val="4052338861"/>
              </p:ext>
            </p:extLst>
          </p:nvPr>
        </p:nvGraphicFramePr>
        <p:xfrm>
          <a:off x="6102970" y="1082223"/>
          <a:ext cx="2065734" cy="1499616"/>
        </p:xfrm>
        <a:graphic>
          <a:graphicData uri="http://schemas.openxmlformats.org/drawingml/2006/table">
            <a:tbl>
              <a:tblPr firstRow="1" bandRow="1">
                <a:tableStyleId>{793D81CF-94F2-401A-BA57-92F5A7B2D0C5}</a:tableStyleId>
              </a:tblPr>
              <a:tblGrid>
                <a:gridCol w="688578">
                  <a:extLst>
                    <a:ext uri="{9D8B030D-6E8A-4147-A177-3AD203B41FA5}">
                      <a16:colId xmlns:a16="http://schemas.microsoft.com/office/drawing/2014/main" val="20000"/>
                    </a:ext>
                  </a:extLst>
                </a:gridCol>
                <a:gridCol w="688578">
                  <a:extLst>
                    <a:ext uri="{9D8B030D-6E8A-4147-A177-3AD203B41FA5}">
                      <a16:colId xmlns:a16="http://schemas.microsoft.com/office/drawing/2014/main" val="3789622283"/>
                    </a:ext>
                  </a:extLst>
                </a:gridCol>
                <a:gridCol w="688578">
                  <a:extLst>
                    <a:ext uri="{9D8B030D-6E8A-4147-A177-3AD203B41FA5}">
                      <a16:colId xmlns:a16="http://schemas.microsoft.com/office/drawing/2014/main" val="2646332343"/>
                    </a:ext>
                  </a:extLst>
                </a:gridCol>
              </a:tblGrid>
              <a:tr h="205740">
                <a:tc>
                  <a:txBody>
                    <a:bodyPr/>
                    <a:lstStyle/>
                    <a:p>
                      <a:r>
                        <a:rPr lang="en-US" sz="1400" dirty="0" err="1">
                          <a:latin typeface="Inconsolata" panose="00000509000000000000" pitchFamily="49" charset="0"/>
                        </a:rPr>
                        <a:t>sid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err="1">
                          <a:latin typeface="Inconsolata" panose="00000509000000000000" pitchFamily="49" charset="0"/>
                        </a:rPr>
                        <a:t>cid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grade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A</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740">
                <a:tc>
                  <a:txBody>
                    <a:bodyPr/>
                    <a:lstStyle/>
                    <a:p>
                      <a:r>
                        <a:rPr lang="en-US" sz="1400" dirty="0">
                          <a:latin typeface="Inconsolata" panose="00000509000000000000" pitchFamily="49" charset="0"/>
                        </a:rPr>
                        <a:t>53688</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15-826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B</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5145213"/>
                  </a:ext>
                </a:extLst>
              </a:tr>
              <a:tr h="205740">
                <a:tc>
                  <a:txBody>
                    <a:bodyPr/>
                    <a:lstStyle/>
                    <a:p>
                      <a:r>
                        <a:rPr lang="en-US" sz="1400" dirty="0">
                          <a:latin typeface="Inconsolata" panose="00000509000000000000" pitchFamily="49" charset="0"/>
                        </a:rPr>
                        <a:t>53666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15-721</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453038"/>
                  </a:ext>
                </a:extLst>
              </a:tr>
              <a:tr h="205740">
                <a:tc>
                  <a:txBody>
                    <a:bodyPr/>
                    <a:lstStyle/>
                    <a:p>
                      <a:r>
                        <a:rPr lang="en-US" sz="1400" dirty="0">
                          <a:latin typeface="Inconsolata" panose="00000509000000000000" pitchFamily="49" charset="0"/>
                        </a:rPr>
                        <a:t>53655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15-445</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latin typeface="Inconsolata" panose="00000509000000000000" pitchFamily="49" charset="0"/>
                        </a:rPr>
                        <a:t>C</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327441"/>
                  </a:ext>
                </a:extLst>
              </a:tr>
            </a:tbl>
          </a:graphicData>
        </a:graphic>
      </p:graphicFrame>
      <p:sp>
        <p:nvSpPr>
          <p:cNvPr id="14" name="Text Box 10">
            <a:extLst>
              <a:ext uri="{FF2B5EF4-FFF2-40B4-BE49-F238E27FC236}">
                <a16:creationId xmlns:a16="http://schemas.microsoft.com/office/drawing/2014/main" id="{35EE0154-BFCD-5FBD-52EE-4E78C3ABC384}"/>
              </a:ext>
            </a:extLst>
          </p:cNvPr>
          <p:cNvSpPr txBox="1">
            <a:spLocks noChangeArrowheads="1"/>
          </p:cNvSpPr>
          <p:nvPr/>
        </p:nvSpPr>
        <p:spPr bwMode="auto">
          <a:xfrm>
            <a:off x="5853819" y="742950"/>
            <a:ext cx="2564036" cy="30777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rtlCol="0">
            <a:spAutoFit/>
          </a:bodyPr>
          <a:lstStyle>
            <a:defPPr>
              <a:defRPr lang="en-US"/>
            </a:defPPr>
            <a:lvl1pPr algn="ctr">
              <a:defRPr sz="2000" b="1">
                <a:solidFill>
                  <a:schemeClr val="accent2"/>
                </a:solidFill>
                <a:latin typeface="Inconsolata" panose="00000509000000000000" pitchFamily="49" charset="0"/>
              </a:defRPr>
            </a:lvl1pPr>
            <a:lvl2pPr marL="742950" indent="-285750">
              <a:defRPr sz="2800" u="sng">
                <a:latin typeface="Times New Roman" panose="02020603050405020304" pitchFamily="18" charset="0"/>
                <a:ea typeface="ＭＳ Ｐゴシック" panose="020B0600070205080204" pitchFamily="34" charset="-128"/>
              </a:defRPr>
            </a:lvl2pPr>
            <a:lvl3pPr marL="1143000" indent="-228600">
              <a:defRPr sz="2800" u="sng">
                <a:latin typeface="Times New Roman" panose="02020603050405020304" pitchFamily="18" charset="0"/>
                <a:ea typeface="ＭＳ Ｐゴシック" panose="020B0600070205080204" pitchFamily="34" charset="-128"/>
              </a:defRPr>
            </a:lvl3pPr>
            <a:lvl4pPr marL="1600200" indent="-228600">
              <a:defRPr sz="2800" u="sng">
                <a:latin typeface="Times New Roman" panose="02020603050405020304" pitchFamily="18" charset="0"/>
                <a:ea typeface="ＭＳ Ｐゴシック" panose="020B0600070205080204" pitchFamily="34" charset="-128"/>
              </a:defRPr>
            </a:lvl4pPr>
            <a:lvl5pPr marL="2057400" indent="-228600">
              <a:defRPr sz="2800" u="sng">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latin typeface="Times New Roman" panose="02020603050405020304" pitchFamily="18" charset="0"/>
                <a:ea typeface="ＭＳ Ｐゴシック" panose="020B0600070205080204" pitchFamily="34" charset="-128"/>
              </a:defRPr>
            </a:lvl9pPr>
          </a:lstStyle>
          <a:p>
            <a:r>
              <a:rPr lang="en-US" dirty="0">
                <a:solidFill>
                  <a:schemeClr val="accent1"/>
                </a:solidFill>
              </a:rPr>
              <a:t>enrolled (</a:t>
            </a:r>
            <a:r>
              <a:rPr lang="en-US" dirty="0" err="1">
                <a:solidFill>
                  <a:schemeClr val="accent1"/>
                </a:solidFill>
              </a:rPr>
              <a:t>sid</a:t>
            </a:r>
            <a:r>
              <a:rPr lang="en-US" dirty="0">
                <a:solidFill>
                  <a:schemeClr val="accent1"/>
                </a:solidFill>
              </a:rPr>
              <a:t>, </a:t>
            </a:r>
            <a:r>
              <a:rPr lang="en-US" dirty="0" err="1">
                <a:solidFill>
                  <a:schemeClr val="accent1"/>
                </a:solidFill>
              </a:rPr>
              <a:t>cid</a:t>
            </a:r>
            <a:r>
              <a:rPr lang="en-US" dirty="0">
                <a:solidFill>
                  <a:schemeClr val="accent1"/>
                </a:solidFill>
              </a:rPr>
              <a:t>, grade)</a:t>
            </a:r>
          </a:p>
        </p:txBody>
      </p:sp>
    </p:spTree>
    <p:extLst>
      <p:ext uri="{BB962C8B-B14F-4D97-AF65-F5344CB8AC3E}">
        <p14:creationId xmlns:p14="http://schemas.microsoft.com/office/powerpoint/2010/main" val="39863506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250"/>
                                        <p:tgtEl>
                                          <p:spTgt spid="39"/>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25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38"/>
                                        </p:tgtEl>
                                        <p:attrNameLst>
                                          <p:attrName>style.visibility</p:attrName>
                                        </p:attrNameLst>
                                      </p:cBhvr>
                                      <p:to>
                                        <p:strVal val="visible"/>
                                      </p:to>
                                    </p:set>
                                    <p:animEffect transition="in" filter="wipe(right)">
                                      <p:cBhvr>
                                        <p:cTn id="16" dur="250"/>
                                        <p:tgtEl>
                                          <p:spTgt spid="38"/>
                                        </p:tgtEl>
                                      </p:cBhvr>
                                    </p:animEffect>
                                  </p:childTnLst>
                                </p:cTn>
                              </p:par>
                            </p:childTnLst>
                          </p:cTn>
                        </p:par>
                        <p:par>
                          <p:cTn id="17" fill="hold">
                            <p:stCondLst>
                              <p:cond delay="250"/>
                            </p:stCondLst>
                            <p:childTnLst>
                              <p:par>
                                <p:cTn id="18" presetID="10" presetClass="entr" presetSubtype="0" fill="hold" grpId="0" nodeType="afterEffect">
                                  <p:stCondLst>
                                    <p:cond delay="0"/>
                                  </p:stCondLst>
                                  <p:childTnLst>
                                    <p:set>
                                      <p:cBhvr>
                                        <p:cTn id="19" dur="1" fill="hold">
                                          <p:stCondLst>
                                            <p:cond delay="0"/>
                                          </p:stCondLst>
                                        </p:cTn>
                                        <p:tgtEl>
                                          <p:spTgt spid="46"/>
                                        </p:tgtEl>
                                        <p:attrNameLst>
                                          <p:attrName>style.visibility</p:attrName>
                                        </p:attrNameLst>
                                      </p:cBhvr>
                                      <p:to>
                                        <p:strVal val="visible"/>
                                      </p:to>
                                    </p:set>
                                    <p:animEffect transition="in" filter="fade">
                                      <p:cBhvr>
                                        <p:cTn id="20" dur="250"/>
                                        <p:tgtEl>
                                          <p:spTgt spid="4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250"/>
                                        <p:tgtEl>
                                          <p:spTgt spid="38"/>
                                        </p:tgtEl>
                                      </p:cBhvr>
                                    </p:animEffect>
                                    <p:set>
                                      <p:cBhvr>
                                        <p:cTn id="25" dur="1" fill="hold">
                                          <p:stCondLst>
                                            <p:cond delay="249"/>
                                          </p:stCondLst>
                                        </p:cTn>
                                        <p:tgtEl>
                                          <p:spTgt spid="38"/>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250"/>
                                        <p:tgtEl>
                                          <p:spTgt spid="46"/>
                                        </p:tgtEl>
                                      </p:cBhvr>
                                    </p:animEffect>
                                    <p:set>
                                      <p:cBhvr>
                                        <p:cTn id="28" dur="1" fill="hold">
                                          <p:stCondLst>
                                            <p:cond delay="249"/>
                                          </p:stCondLst>
                                        </p:cTn>
                                        <p:tgtEl>
                                          <p:spTgt spid="46"/>
                                        </p:tgtEl>
                                        <p:attrNameLst>
                                          <p:attrName>style.visibility</p:attrName>
                                        </p:attrNameLst>
                                      </p:cBhvr>
                                      <p:to>
                                        <p:strVal val="hidden"/>
                                      </p:to>
                                    </p:set>
                                  </p:childTnLst>
                                </p:cTn>
                              </p:par>
                            </p:childTnLst>
                          </p:cTn>
                        </p:par>
                        <p:par>
                          <p:cTn id="29" fill="hold">
                            <p:stCondLst>
                              <p:cond delay="250"/>
                            </p:stCondLst>
                            <p:childTnLst>
                              <p:par>
                                <p:cTn id="30" presetID="10" presetClass="entr" presetSubtype="0" fill="hold" grpId="0" nodeType="after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fade">
                                      <p:cBhvr>
                                        <p:cTn id="32" dur="250"/>
                                        <p:tgtEl>
                                          <p:spTgt spid="5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left)">
                                      <p:cBhvr>
                                        <p:cTn id="37" dur="250"/>
                                        <p:tgtEl>
                                          <p:spTgt spid="28"/>
                                        </p:tgtEl>
                                      </p:cBhvr>
                                    </p:animEffect>
                                  </p:childTnLst>
                                </p:cTn>
                              </p:par>
                            </p:childTnLst>
                          </p:cTn>
                        </p:par>
                        <p:par>
                          <p:cTn id="38" fill="hold">
                            <p:stCondLst>
                              <p:cond delay="250"/>
                            </p:stCondLst>
                            <p:childTnLst>
                              <p:par>
                                <p:cTn id="39" presetID="10" presetClass="entr" presetSubtype="0" fill="hold" grpId="0" nodeType="after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250"/>
                                        <p:tgtEl>
                                          <p:spTgt spid="23"/>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51"/>
                                        </p:tgtEl>
                                        <p:attrNameLst>
                                          <p:attrName>style.visibility</p:attrName>
                                        </p:attrNameLst>
                                      </p:cBhvr>
                                      <p:to>
                                        <p:strVal val="visible"/>
                                      </p:to>
                                    </p:set>
                                    <p:animEffect transition="in" filter="wipe(left)">
                                      <p:cBhvr>
                                        <p:cTn id="45" dur="250"/>
                                        <p:tgtEl>
                                          <p:spTgt spid="51"/>
                                        </p:tgtEl>
                                      </p:cBhvr>
                                    </p:animEffect>
                                  </p:childTnLst>
                                </p:cTn>
                              </p:par>
                            </p:childTnLst>
                          </p:cTn>
                        </p:par>
                        <p:par>
                          <p:cTn id="46" fill="hold">
                            <p:stCondLst>
                              <p:cond delay="750"/>
                            </p:stCondLst>
                            <p:childTnLst>
                              <p:par>
                                <p:cTn id="47" presetID="10" presetClass="entr" presetSubtype="0" fill="hold" grpId="0" nodeType="after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250"/>
                                        <p:tgtEl>
                                          <p:spTgt spid="27"/>
                                        </p:tgtEl>
                                      </p:cBhvr>
                                    </p:animEffect>
                                  </p:childTnLst>
                                </p:cTn>
                              </p:par>
                              <p:par>
                                <p:cTn id="50" presetID="10" presetClass="entr" presetSubtype="0" fill="hold" nodeType="with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fade">
                                      <p:cBhvr>
                                        <p:cTn id="52" dur="250"/>
                                        <p:tgtEl>
                                          <p:spTgt spid="4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nodeType="clickEffect">
                                  <p:stCondLst>
                                    <p:cond delay="0"/>
                                  </p:stCondLst>
                                  <p:childTnLst>
                                    <p:animEffect transition="out" filter="fade">
                                      <p:cBhvr>
                                        <p:cTn id="56" dur="250"/>
                                        <p:tgtEl>
                                          <p:spTgt spid="51"/>
                                        </p:tgtEl>
                                      </p:cBhvr>
                                    </p:animEffect>
                                    <p:set>
                                      <p:cBhvr>
                                        <p:cTn id="57" dur="1" fill="hold">
                                          <p:stCondLst>
                                            <p:cond delay="249"/>
                                          </p:stCondLst>
                                        </p:cTn>
                                        <p:tgtEl>
                                          <p:spTgt spid="51"/>
                                        </p:tgtEl>
                                        <p:attrNameLst>
                                          <p:attrName>style.visibility</p:attrName>
                                        </p:attrNameLst>
                                      </p:cBhvr>
                                      <p:to>
                                        <p:strVal val="hidden"/>
                                      </p:to>
                                    </p:set>
                                  </p:childTnLst>
                                </p:cTn>
                              </p:par>
                              <p:par>
                                <p:cTn id="58" presetID="10" presetClass="exit" presetSubtype="0" fill="hold" nodeType="withEffect">
                                  <p:stCondLst>
                                    <p:cond delay="0"/>
                                  </p:stCondLst>
                                  <p:childTnLst>
                                    <p:animEffect transition="out" filter="fade">
                                      <p:cBhvr>
                                        <p:cTn id="59" dur="250"/>
                                        <p:tgtEl>
                                          <p:spTgt spid="28"/>
                                        </p:tgtEl>
                                      </p:cBhvr>
                                    </p:animEffect>
                                    <p:set>
                                      <p:cBhvr>
                                        <p:cTn id="60" dur="1" fill="hold">
                                          <p:stCondLst>
                                            <p:cond delay="249"/>
                                          </p:stCondLst>
                                        </p:cTn>
                                        <p:tgtEl>
                                          <p:spTgt spid="28"/>
                                        </p:tgtEl>
                                        <p:attrNameLst>
                                          <p:attrName>style.visibility</p:attrName>
                                        </p:attrNameLst>
                                      </p:cBhvr>
                                      <p:to>
                                        <p:strVal val="hidden"/>
                                      </p:to>
                                    </p:set>
                                  </p:childTnLst>
                                </p:cTn>
                              </p:par>
                            </p:childTnLst>
                          </p:cTn>
                        </p:par>
                        <p:par>
                          <p:cTn id="61" fill="hold">
                            <p:stCondLst>
                              <p:cond delay="250"/>
                            </p:stCondLst>
                            <p:childTnLst>
                              <p:par>
                                <p:cTn id="62" presetID="42" presetClass="path" presetSubtype="0" accel="50000" decel="50000" fill="hold" grpId="1" nodeType="afterEffect">
                                  <p:stCondLst>
                                    <p:cond delay="0"/>
                                  </p:stCondLst>
                                  <p:childTnLst>
                                    <p:animMotion origin="layout" path="M 3.33333E-6 -4.93827E-7 L 3.33333E-6 0.10401 " pathEditMode="relative" rAng="0" ptsTypes="AA">
                                      <p:cBhvr>
                                        <p:cTn id="63" dur="750" fill="hold"/>
                                        <p:tgtEl>
                                          <p:spTgt spid="50"/>
                                        </p:tgtEl>
                                        <p:attrNameLst>
                                          <p:attrName>ppt_x</p:attrName>
                                          <p:attrName>ppt_y</p:attrName>
                                        </p:attrNameLst>
                                      </p:cBhvr>
                                      <p:rCtr x="0" y="5185"/>
                                    </p:animMotion>
                                  </p:childTnLst>
                                </p:cTn>
                              </p:par>
                            </p:childTnLst>
                          </p:cTn>
                        </p:par>
                        <p:par>
                          <p:cTn id="64" fill="hold">
                            <p:stCondLst>
                              <p:cond delay="1000"/>
                            </p:stCondLst>
                            <p:childTnLst>
                              <p:par>
                                <p:cTn id="65" presetID="22" presetClass="entr" presetSubtype="8" fill="hold" nodeType="after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wipe(left)">
                                      <p:cBhvr>
                                        <p:cTn id="67" dur="250"/>
                                        <p:tgtEl>
                                          <p:spTgt spid="32"/>
                                        </p:tgtEl>
                                      </p:cBhvr>
                                    </p:animEffect>
                                  </p:childTnLst>
                                </p:cTn>
                              </p:par>
                            </p:childTnLst>
                          </p:cTn>
                        </p:par>
                        <p:par>
                          <p:cTn id="68" fill="hold">
                            <p:stCondLst>
                              <p:cond delay="1250"/>
                            </p:stCondLst>
                            <p:childTnLst>
                              <p:par>
                                <p:cTn id="69" presetID="22" presetClass="entr" presetSubtype="4" fill="hold" nodeType="afterEffect">
                                  <p:stCondLst>
                                    <p:cond delay="0"/>
                                  </p:stCondLst>
                                  <p:childTnLst>
                                    <p:set>
                                      <p:cBhvr>
                                        <p:cTn id="70" dur="1" fill="hold">
                                          <p:stCondLst>
                                            <p:cond delay="0"/>
                                          </p:stCondLst>
                                        </p:cTn>
                                        <p:tgtEl>
                                          <p:spTgt spid="51"/>
                                        </p:tgtEl>
                                        <p:attrNameLst>
                                          <p:attrName>style.visibility</p:attrName>
                                        </p:attrNameLst>
                                      </p:cBhvr>
                                      <p:to>
                                        <p:strVal val="visible"/>
                                      </p:to>
                                    </p:set>
                                    <p:animEffect transition="in" filter="wipe(down)">
                                      <p:cBhvr>
                                        <p:cTn id="71" dur="250"/>
                                        <p:tgtEl>
                                          <p:spTgt spid="51"/>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nodeType="clickEffect">
                                  <p:stCondLst>
                                    <p:cond delay="0"/>
                                  </p:stCondLst>
                                  <p:childTnLst>
                                    <p:animEffect transition="out" filter="fade">
                                      <p:cBhvr>
                                        <p:cTn id="75" dur="250"/>
                                        <p:tgtEl>
                                          <p:spTgt spid="32"/>
                                        </p:tgtEl>
                                      </p:cBhvr>
                                    </p:animEffect>
                                    <p:set>
                                      <p:cBhvr>
                                        <p:cTn id="76" dur="1" fill="hold">
                                          <p:stCondLst>
                                            <p:cond delay="249"/>
                                          </p:stCondLst>
                                        </p:cTn>
                                        <p:tgtEl>
                                          <p:spTgt spid="32"/>
                                        </p:tgtEl>
                                        <p:attrNameLst>
                                          <p:attrName>style.visibility</p:attrName>
                                        </p:attrNameLst>
                                      </p:cBhvr>
                                      <p:to>
                                        <p:strVal val="hidden"/>
                                      </p:to>
                                    </p:set>
                                  </p:childTnLst>
                                </p:cTn>
                              </p:par>
                              <p:par>
                                <p:cTn id="77" presetID="10" presetClass="exit" presetSubtype="0" fill="hold" nodeType="withEffect">
                                  <p:stCondLst>
                                    <p:cond delay="0"/>
                                  </p:stCondLst>
                                  <p:childTnLst>
                                    <p:animEffect transition="out" filter="fade">
                                      <p:cBhvr>
                                        <p:cTn id="78" dur="250"/>
                                        <p:tgtEl>
                                          <p:spTgt spid="51"/>
                                        </p:tgtEl>
                                      </p:cBhvr>
                                    </p:animEffect>
                                    <p:set>
                                      <p:cBhvr>
                                        <p:cTn id="79" dur="1" fill="hold">
                                          <p:stCondLst>
                                            <p:cond delay="249"/>
                                          </p:stCondLst>
                                        </p:cTn>
                                        <p:tgtEl>
                                          <p:spTgt spid="51"/>
                                        </p:tgtEl>
                                        <p:attrNameLst>
                                          <p:attrName>style.visibility</p:attrName>
                                        </p:attrNameLst>
                                      </p:cBhvr>
                                      <p:to>
                                        <p:strVal val="hidden"/>
                                      </p:to>
                                    </p:set>
                                  </p:childTnLst>
                                </p:cTn>
                              </p:par>
                            </p:childTnLst>
                          </p:cTn>
                        </p:par>
                        <p:par>
                          <p:cTn id="80" fill="hold">
                            <p:stCondLst>
                              <p:cond delay="250"/>
                            </p:stCondLst>
                            <p:childTnLst>
                              <p:par>
                                <p:cTn id="81" presetID="42" presetClass="path" presetSubtype="0" accel="50000" decel="50000" fill="hold" grpId="3" nodeType="afterEffect">
                                  <p:stCondLst>
                                    <p:cond delay="0"/>
                                  </p:stCondLst>
                                  <p:childTnLst>
                                    <p:animMotion origin="layout" path="M 3.33333E-6 0.10401 L 3.33333E-6 0.1821 " pathEditMode="relative" rAng="0" ptsTypes="AA">
                                      <p:cBhvr>
                                        <p:cTn id="82" dur="750" fill="hold"/>
                                        <p:tgtEl>
                                          <p:spTgt spid="50"/>
                                        </p:tgtEl>
                                        <p:attrNameLst>
                                          <p:attrName>ppt_x</p:attrName>
                                          <p:attrName>ppt_y</p:attrName>
                                        </p:attrNameLst>
                                      </p:cBhvr>
                                      <p:rCtr x="0" y="3889"/>
                                    </p:animMotion>
                                  </p:childTnLst>
                                </p:cTn>
                              </p:par>
                            </p:childTnLst>
                          </p:cTn>
                        </p:par>
                        <p:par>
                          <p:cTn id="83" fill="hold">
                            <p:stCondLst>
                              <p:cond delay="1000"/>
                            </p:stCondLst>
                            <p:childTnLst>
                              <p:par>
                                <p:cTn id="84" presetID="22" presetClass="entr" presetSubtype="8" fill="hold" nodeType="afterEffect">
                                  <p:stCondLst>
                                    <p:cond delay="0"/>
                                  </p:stCondLst>
                                  <p:childTnLst>
                                    <p:set>
                                      <p:cBhvr>
                                        <p:cTn id="85" dur="1" fill="hold">
                                          <p:stCondLst>
                                            <p:cond delay="0"/>
                                          </p:stCondLst>
                                        </p:cTn>
                                        <p:tgtEl>
                                          <p:spTgt spid="5"/>
                                        </p:tgtEl>
                                        <p:attrNameLst>
                                          <p:attrName>style.visibility</p:attrName>
                                        </p:attrNameLst>
                                      </p:cBhvr>
                                      <p:to>
                                        <p:strVal val="visible"/>
                                      </p:to>
                                    </p:set>
                                    <p:animEffect transition="in" filter="wipe(left)">
                                      <p:cBhvr>
                                        <p:cTn id="86" dur="250"/>
                                        <p:tgtEl>
                                          <p:spTgt spid="5"/>
                                        </p:tgtEl>
                                      </p:cBhvr>
                                    </p:animEffect>
                                  </p:childTnLst>
                                </p:cTn>
                              </p:par>
                            </p:childTnLst>
                          </p:cTn>
                        </p:par>
                        <p:par>
                          <p:cTn id="87" fill="hold">
                            <p:stCondLst>
                              <p:cond delay="1250"/>
                            </p:stCondLst>
                            <p:childTnLst>
                              <p:par>
                                <p:cTn id="88" presetID="22" presetClass="entr" presetSubtype="8" fill="hold" nodeType="afterEffect">
                                  <p:stCondLst>
                                    <p:cond delay="0"/>
                                  </p:stCondLst>
                                  <p:childTnLst>
                                    <p:set>
                                      <p:cBhvr>
                                        <p:cTn id="89" dur="1" fill="hold">
                                          <p:stCondLst>
                                            <p:cond delay="0"/>
                                          </p:stCondLst>
                                        </p:cTn>
                                        <p:tgtEl>
                                          <p:spTgt spid="52"/>
                                        </p:tgtEl>
                                        <p:attrNameLst>
                                          <p:attrName>style.visibility</p:attrName>
                                        </p:attrNameLst>
                                      </p:cBhvr>
                                      <p:to>
                                        <p:strVal val="visible"/>
                                      </p:to>
                                    </p:set>
                                    <p:animEffect transition="in" filter="wipe(left)">
                                      <p:cBhvr>
                                        <p:cTn id="90" dur="250"/>
                                        <p:tgtEl>
                                          <p:spTgt spid="52"/>
                                        </p:tgtEl>
                                      </p:cBhvr>
                                    </p:animEffect>
                                  </p:childTnLst>
                                </p:cTn>
                              </p:par>
                            </p:childTnLst>
                          </p:cTn>
                        </p:par>
                        <p:par>
                          <p:cTn id="91" fill="hold">
                            <p:stCondLst>
                              <p:cond delay="1500"/>
                            </p:stCondLst>
                            <p:childTnLst>
                              <p:par>
                                <p:cTn id="92" presetID="10" presetClass="entr" presetSubtype="0" fill="hold" grpId="0" nodeType="after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fade">
                                      <p:cBhvr>
                                        <p:cTn id="94" dur="250"/>
                                        <p:tgtEl>
                                          <p:spTgt spid="24"/>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nodeType="clickEffect">
                                  <p:stCondLst>
                                    <p:cond delay="0"/>
                                  </p:stCondLst>
                                  <p:childTnLst>
                                    <p:set>
                                      <p:cBhvr>
                                        <p:cTn id="98" dur="1" fill="hold">
                                          <p:stCondLst>
                                            <p:cond delay="0"/>
                                          </p:stCondLst>
                                        </p:cTn>
                                        <p:tgtEl>
                                          <p:spTgt spid="45"/>
                                        </p:tgtEl>
                                        <p:attrNameLst>
                                          <p:attrName>style.visibility</p:attrName>
                                        </p:attrNameLst>
                                      </p:cBhvr>
                                      <p:to>
                                        <p:strVal val="visible"/>
                                      </p:to>
                                    </p:set>
                                    <p:animEffect transition="in" filter="wipe(left)">
                                      <p:cBhvr>
                                        <p:cTn id="99" dur="250"/>
                                        <p:tgtEl>
                                          <p:spTgt spid="45"/>
                                        </p:tgtEl>
                                      </p:cBhvr>
                                    </p:animEffect>
                                  </p:childTnLst>
                                </p:cTn>
                              </p:par>
                            </p:childTnLst>
                          </p:cTn>
                        </p:par>
                        <p:par>
                          <p:cTn id="100" fill="hold">
                            <p:stCondLst>
                              <p:cond delay="250"/>
                            </p:stCondLst>
                            <p:childTnLst>
                              <p:par>
                                <p:cTn id="101" presetID="10" presetClass="entr" presetSubtype="0" fill="hold" nodeType="afterEffect">
                                  <p:stCondLst>
                                    <p:cond delay="0"/>
                                  </p:stCondLst>
                                  <p:childTnLst>
                                    <p:set>
                                      <p:cBhvr>
                                        <p:cTn id="102" dur="1" fill="hold">
                                          <p:stCondLst>
                                            <p:cond delay="0"/>
                                          </p:stCondLst>
                                        </p:cTn>
                                        <p:tgtEl>
                                          <p:spTgt spid="43"/>
                                        </p:tgtEl>
                                        <p:attrNameLst>
                                          <p:attrName>style.visibility</p:attrName>
                                        </p:attrNameLst>
                                      </p:cBhvr>
                                      <p:to>
                                        <p:strVal val="visible"/>
                                      </p:to>
                                    </p:set>
                                    <p:animEffect transition="in" filter="fade">
                                      <p:cBhvr>
                                        <p:cTn id="103" dur="250"/>
                                        <p:tgtEl>
                                          <p:spTgt spid="43"/>
                                        </p:tgtEl>
                                      </p:cBhvr>
                                    </p:animEffect>
                                  </p:childTnLst>
                                </p:cTn>
                              </p:par>
                            </p:childTnLst>
                          </p:cTn>
                        </p:par>
                        <p:par>
                          <p:cTn id="104" fill="hold">
                            <p:stCondLst>
                              <p:cond delay="500"/>
                            </p:stCondLst>
                            <p:childTnLst>
                              <p:par>
                                <p:cTn id="105" presetID="10" presetClass="entr" presetSubtype="0" fill="hold" grpId="0" nodeType="afterEffect">
                                  <p:stCondLst>
                                    <p:cond delay="0"/>
                                  </p:stCondLst>
                                  <p:childTnLst>
                                    <p:set>
                                      <p:cBhvr>
                                        <p:cTn id="106" dur="1" fill="hold">
                                          <p:stCondLst>
                                            <p:cond delay="0"/>
                                          </p:stCondLst>
                                        </p:cTn>
                                        <p:tgtEl>
                                          <p:spTgt spid="44"/>
                                        </p:tgtEl>
                                        <p:attrNameLst>
                                          <p:attrName>style.visibility</p:attrName>
                                        </p:attrNameLst>
                                      </p:cBhvr>
                                      <p:to>
                                        <p:strVal val="visible"/>
                                      </p:to>
                                    </p:set>
                                    <p:animEffect transition="in" filter="fade">
                                      <p:cBhvr>
                                        <p:cTn id="107" dur="250"/>
                                        <p:tgtEl>
                                          <p:spTgt spid="44"/>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21"/>
                                        </p:tgtEl>
                                        <p:attrNameLst>
                                          <p:attrName>style.visibility</p:attrName>
                                        </p:attrNameLst>
                                      </p:cBhvr>
                                      <p:to>
                                        <p:strVal val="visible"/>
                                      </p:to>
                                    </p:set>
                                    <p:animEffect transition="in" filter="fade">
                                      <p:cBhvr>
                                        <p:cTn id="112" dur="250"/>
                                        <p:tgtEl>
                                          <p:spTgt spid="21"/>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grpId="1" nodeType="clickEffect">
                                  <p:stCondLst>
                                    <p:cond delay="0"/>
                                  </p:stCondLst>
                                  <p:childTnLst>
                                    <p:animEffect transition="out" filter="fade">
                                      <p:cBhvr>
                                        <p:cTn id="116" dur="250"/>
                                        <p:tgtEl>
                                          <p:spTgt spid="27"/>
                                        </p:tgtEl>
                                      </p:cBhvr>
                                    </p:animEffect>
                                    <p:set>
                                      <p:cBhvr>
                                        <p:cTn id="117" dur="1" fill="hold">
                                          <p:stCondLst>
                                            <p:cond delay="249"/>
                                          </p:stCondLst>
                                        </p:cTn>
                                        <p:tgtEl>
                                          <p:spTgt spid="27"/>
                                        </p:tgtEl>
                                        <p:attrNameLst>
                                          <p:attrName>style.visibility</p:attrName>
                                        </p:attrNameLst>
                                      </p:cBhvr>
                                      <p:to>
                                        <p:strVal val="hidden"/>
                                      </p:to>
                                    </p:set>
                                  </p:childTnLst>
                                </p:cTn>
                              </p:par>
                              <p:par>
                                <p:cTn id="118" presetID="10" presetClass="exit" presetSubtype="0" fill="hold" nodeType="withEffect">
                                  <p:stCondLst>
                                    <p:cond delay="0"/>
                                  </p:stCondLst>
                                  <p:childTnLst>
                                    <p:animEffect transition="out" filter="fade">
                                      <p:cBhvr>
                                        <p:cTn id="119" dur="250"/>
                                        <p:tgtEl>
                                          <p:spTgt spid="40"/>
                                        </p:tgtEl>
                                      </p:cBhvr>
                                    </p:animEffect>
                                    <p:set>
                                      <p:cBhvr>
                                        <p:cTn id="120" dur="1" fill="hold">
                                          <p:stCondLst>
                                            <p:cond delay="249"/>
                                          </p:stCondLst>
                                        </p:cTn>
                                        <p:tgtEl>
                                          <p:spTgt spid="40"/>
                                        </p:tgtEl>
                                        <p:attrNameLst>
                                          <p:attrName>style.visibility</p:attrName>
                                        </p:attrNameLst>
                                      </p:cBhvr>
                                      <p:to>
                                        <p:strVal val="hidden"/>
                                      </p:to>
                                    </p:set>
                                  </p:childTnLst>
                                </p:cTn>
                              </p:par>
                              <p:par>
                                <p:cTn id="121" presetID="10" presetClass="exit" presetSubtype="0" fill="hold" nodeType="withEffect">
                                  <p:stCondLst>
                                    <p:cond delay="0"/>
                                  </p:stCondLst>
                                  <p:childTnLst>
                                    <p:animEffect transition="out" filter="fade">
                                      <p:cBhvr>
                                        <p:cTn id="122" dur="250"/>
                                        <p:tgtEl>
                                          <p:spTgt spid="52"/>
                                        </p:tgtEl>
                                      </p:cBhvr>
                                    </p:animEffect>
                                    <p:set>
                                      <p:cBhvr>
                                        <p:cTn id="123" dur="1" fill="hold">
                                          <p:stCondLst>
                                            <p:cond delay="249"/>
                                          </p:stCondLst>
                                        </p:cTn>
                                        <p:tgtEl>
                                          <p:spTgt spid="52"/>
                                        </p:tgtEl>
                                        <p:attrNameLst>
                                          <p:attrName>style.visibility</p:attrName>
                                        </p:attrNameLst>
                                      </p:cBhvr>
                                      <p:to>
                                        <p:strVal val="hidden"/>
                                      </p:to>
                                    </p:set>
                                  </p:childTnLst>
                                </p:cTn>
                              </p:par>
                              <p:par>
                                <p:cTn id="124" presetID="10" presetClass="exit" presetSubtype="0" fill="hold" nodeType="withEffect">
                                  <p:stCondLst>
                                    <p:cond delay="0"/>
                                  </p:stCondLst>
                                  <p:childTnLst>
                                    <p:animEffect transition="out" filter="fade">
                                      <p:cBhvr>
                                        <p:cTn id="125" dur="250"/>
                                        <p:tgtEl>
                                          <p:spTgt spid="45"/>
                                        </p:tgtEl>
                                      </p:cBhvr>
                                    </p:animEffect>
                                    <p:set>
                                      <p:cBhvr>
                                        <p:cTn id="126" dur="1" fill="hold">
                                          <p:stCondLst>
                                            <p:cond delay="249"/>
                                          </p:stCondLst>
                                        </p:cTn>
                                        <p:tgtEl>
                                          <p:spTgt spid="45"/>
                                        </p:tgtEl>
                                        <p:attrNameLst>
                                          <p:attrName>style.visibility</p:attrName>
                                        </p:attrNameLst>
                                      </p:cBhvr>
                                      <p:to>
                                        <p:strVal val="hidden"/>
                                      </p:to>
                                    </p:set>
                                  </p:childTnLst>
                                </p:cTn>
                              </p:par>
                              <p:par>
                                <p:cTn id="127" presetID="10" presetClass="exit" presetSubtype="0" fill="hold" grpId="1" nodeType="withEffect">
                                  <p:stCondLst>
                                    <p:cond delay="0"/>
                                  </p:stCondLst>
                                  <p:childTnLst>
                                    <p:animEffect transition="out" filter="fade">
                                      <p:cBhvr>
                                        <p:cTn id="128" dur="250"/>
                                        <p:tgtEl>
                                          <p:spTgt spid="24"/>
                                        </p:tgtEl>
                                      </p:cBhvr>
                                    </p:animEffect>
                                    <p:set>
                                      <p:cBhvr>
                                        <p:cTn id="129" dur="1" fill="hold">
                                          <p:stCondLst>
                                            <p:cond delay="249"/>
                                          </p:stCondLst>
                                        </p:cTn>
                                        <p:tgtEl>
                                          <p:spTgt spid="24"/>
                                        </p:tgtEl>
                                        <p:attrNameLst>
                                          <p:attrName>style.visibility</p:attrName>
                                        </p:attrNameLst>
                                      </p:cBhvr>
                                      <p:to>
                                        <p:strVal val="hidden"/>
                                      </p:to>
                                    </p:set>
                                  </p:childTnLst>
                                </p:cTn>
                              </p:par>
                              <p:par>
                                <p:cTn id="130" presetID="10" presetClass="exit" presetSubtype="0" fill="hold" grpId="1" nodeType="withEffect">
                                  <p:stCondLst>
                                    <p:cond delay="0"/>
                                  </p:stCondLst>
                                  <p:childTnLst>
                                    <p:animEffect transition="out" filter="fade">
                                      <p:cBhvr>
                                        <p:cTn id="131" dur="250"/>
                                        <p:tgtEl>
                                          <p:spTgt spid="23"/>
                                        </p:tgtEl>
                                      </p:cBhvr>
                                    </p:animEffect>
                                    <p:set>
                                      <p:cBhvr>
                                        <p:cTn id="132" dur="1" fill="hold">
                                          <p:stCondLst>
                                            <p:cond delay="249"/>
                                          </p:stCondLst>
                                        </p:cTn>
                                        <p:tgtEl>
                                          <p:spTgt spid="23"/>
                                        </p:tgtEl>
                                        <p:attrNameLst>
                                          <p:attrName>style.visibility</p:attrName>
                                        </p:attrNameLst>
                                      </p:cBhvr>
                                      <p:to>
                                        <p:strVal val="hidden"/>
                                      </p:to>
                                    </p:set>
                                  </p:childTnLst>
                                </p:cTn>
                              </p:par>
                              <p:par>
                                <p:cTn id="133" presetID="10" presetClass="exit" presetSubtype="0" fill="hold" nodeType="withEffect">
                                  <p:stCondLst>
                                    <p:cond delay="0"/>
                                  </p:stCondLst>
                                  <p:childTnLst>
                                    <p:animEffect transition="out" filter="fade">
                                      <p:cBhvr>
                                        <p:cTn id="134" dur="250"/>
                                        <p:tgtEl>
                                          <p:spTgt spid="5"/>
                                        </p:tgtEl>
                                      </p:cBhvr>
                                    </p:animEffect>
                                    <p:set>
                                      <p:cBhvr>
                                        <p:cTn id="135" dur="1" fill="hold">
                                          <p:stCondLst>
                                            <p:cond delay="249"/>
                                          </p:stCondLst>
                                        </p:cTn>
                                        <p:tgtEl>
                                          <p:spTgt spid="5"/>
                                        </p:tgtEl>
                                        <p:attrNameLst>
                                          <p:attrName>style.visibility</p:attrName>
                                        </p:attrNameLst>
                                      </p:cBhvr>
                                      <p:to>
                                        <p:strVal val="hidden"/>
                                      </p:to>
                                    </p:set>
                                  </p:childTnLst>
                                </p:cTn>
                              </p:par>
                            </p:childTnLst>
                          </p:cTn>
                        </p:par>
                        <p:par>
                          <p:cTn id="136" fill="hold">
                            <p:stCondLst>
                              <p:cond delay="250"/>
                            </p:stCondLst>
                            <p:childTnLst>
                              <p:par>
                                <p:cTn id="137" presetID="42" presetClass="path" presetSubtype="0" accel="50000" decel="50000" fill="hold" grpId="2" nodeType="afterEffect">
                                  <p:stCondLst>
                                    <p:cond delay="0"/>
                                  </p:stCondLst>
                                  <p:childTnLst>
                                    <p:animMotion origin="layout" path="M 3.33333E-6 0.1821 L 3.33333E-6 0.33025 " pathEditMode="relative" rAng="0" ptsTypes="AA">
                                      <p:cBhvr>
                                        <p:cTn id="138" dur="750" fill="hold"/>
                                        <p:tgtEl>
                                          <p:spTgt spid="50"/>
                                        </p:tgtEl>
                                        <p:attrNameLst>
                                          <p:attrName>ppt_x</p:attrName>
                                          <p:attrName>ppt_y</p:attrName>
                                        </p:attrNameLst>
                                      </p:cBhvr>
                                      <p:rCtr x="0" y="7407"/>
                                    </p:animMotion>
                                  </p:childTnLst>
                                </p:cTn>
                              </p:par>
                            </p:childTnLst>
                          </p:cTn>
                        </p:par>
                        <p:par>
                          <p:cTn id="139" fill="hold">
                            <p:stCondLst>
                              <p:cond delay="1000"/>
                            </p:stCondLst>
                            <p:childTnLst>
                              <p:par>
                                <p:cTn id="140" presetID="22" presetClass="entr" presetSubtype="8" fill="hold" nodeType="afterEffect">
                                  <p:stCondLst>
                                    <p:cond delay="0"/>
                                  </p:stCondLst>
                                  <p:childTnLst>
                                    <p:set>
                                      <p:cBhvr>
                                        <p:cTn id="141" dur="1" fill="hold">
                                          <p:stCondLst>
                                            <p:cond delay="0"/>
                                          </p:stCondLst>
                                        </p:cTn>
                                        <p:tgtEl>
                                          <p:spTgt spid="34"/>
                                        </p:tgtEl>
                                        <p:attrNameLst>
                                          <p:attrName>style.visibility</p:attrName>
                                        </p:attrNameLst>
                                      </p:cBhvr>
                                      <p:to>
                                        <p:strVal val="visible"/>
                                      </p:to>
                                    </p:set>
                                    <p:animEffect transition="in" filter="wipe(left)">
                                      <p:cBhvr>
                                        <p:cTn id="142" dur="250"/>
                                        <p:tgtEl>
                                          <p:spTgt spid="34"/>
                                        </p:tgtEl>
                                      </p:cBhvr>
                                    </p:animEffect>
                                  </p:childTnLst>
                                </p:cTn>
                              </p:par>
                            </p:childTnLst>
                          </p:cTn>
                        </p:par>
                        <p:par>
                          <p:cTn id="143" fill="hold">
                            <p:stCondLst>
                              <p:cond delay="1250"/>
                            </p:stCondLst>
                            <p:childTnLst>
                              <p:par>
                                <p:cTn id="144" presetID="10" presetClass="entr" presetSubtype="0" fill="hold" grpId="0" nodeType="afterEffect">
                                  <p:stCondLst>
                                    <p:cond delay="0"/>
                                  </p:stCondLst>
                                  <p:childTnLst>
                                    <p:set>
                                      <p:cBhvr>
                                        <p:cTn id="145" dur="1" fill="hold">
                                          <p:stCondLst>
                                            <p:cond delay="0"/>
                                          </p:stCondLst>
                                        </p:cTn>
                                        <p:tgtEl>
                                          <p:spTgt spid="26"/>
                                        </p:tgtEl>
                                        <p:attrNameLst>
                                          <p:attrName>style.visibility</p:attrName>
                                        </p:attrNameLst>
                                      </p:cBhvr>
                                      <p:to>
                                        <p:strVal val="visible"/>
                                      </p:to>
                                    </p:set>
                                    <p:animEffect transition="in" filter="fade">
                                      <p:cBhvr>
                                        <p:cTn id="146" dur="250"/>
                                        <p:tgtEl>
                                          <p:spTgt spid="26"/>
                                        </p:tgtEl>
                                      </p:cBhvr>
                                    </p:animEffect>
                                  </p:childTnLst>
                                </p:cTn>
                              </p:par>
                            </p:childTnLst>
                          </p:cTn>
                        </p:par>
                        <p:par>
                          <p:cTn id="147" fill="hold">
                            <p:stCondLst>
                              <p:cond delay="1500"/>
                            </p:stCondLst>
                            <p:childTnLst>
                              <p:par>
                                <p:cTn id="148" presetID="22" presetClass="entr" presetSubtype="8" fill="hold" nodeType="afterEffect">
                                  <p:stCondLst>
                                    <p:cond delay="0"/>
                                  </p:stCondLst>
                                  <p:childTnLst>
                                    <p:set>
                                      <p:cBhvr>
                                        <p:cTn id="149" dur="1" fill="hold">
                                          <p:stCondLst>
                                            <p:cond delay="0"/>
                                          </p:stCondLst>
                                        </p:cTn>
                                        <p:tgtEl>
                                          <p:spTgt spid="53"/>
                                        </p:tgtEl>
                                        <p:attrNameLst>
                                          <p:attrName>style.visibility</p:attrName>
                                        </p:attrNameLst>
                                      </p:cBhvr>
                                      <p:to>
                                        <p:strVal val="visible"/>
                                      </p:to>
                                    </p:set>
                                    <p:animEffect transition="in" filter="wipe(left)">
                                      <p:cBhvr>
                                        <p:cTn id="150" dur="250"/>
                                        <p:tgtEl>
                                          <p:spTgt spid="53"/>
                                        </p:tgtEl>
                                      </p:cBhvr>
                                    </p:animEffect>
                                  </p:childTnLst>
                                </p:cTn>
                              </p:par>
                            </p:childTnLst>
                          </p:cTn>
                        </p:par>
                        <p:par>
                          <p:cTn id="151" fill="hold">
                            <p:stCondLst>
                              <p:cond delay="1750"/>
                            </p:stCondLst>
                            <p:childTnLst>
                              <p:par>
                                <p:cTn id="152" presetID="10" presetClass="entr" presetSubtype="0" fill="hold" grpId="0" nodeType="afterEffect">
                                  <p:stCondLst>
                                    <p:cond delay="0"/>
                                  </p:stCondLst>
                                  <p:childTnLst>
                                    <p:set>
                                      <p:cBhvr>
                                        <p:cTn id="153" dur="1" fill="hold">
                                          <p:stCondLst>
                                            <p:cond delay="0"/>
                                          </p:stCondLst>
                                        </p:cTn>
                                        <p:tgtEl>
                                          <p:spTgt spid="48"/>
                                        </p:tgtEl>
                                        <p:attrNameLst>
                                          <p:attrName>style.visibility</p:attrName>
                                        </p:attrNameLst>
                                      </p:cBhvr>
                                      <p:to>
                                        <p:strVal val="visible"/>
                                      </p:to>
                                    </p:set>
                                    <p:animEffect transition="in" filter="fade">
                                      <p:cBhvr>
                                        <p:cTn id="154" dur="250"/>
                                        <p:tgtEl>
                                          <p:spTgt spid="48"/>
                                        </p:tgtEl>
                                      </p:cBhvr>
                                    </p:animEffect>
                                  </p:childTnLst>
                                </p:cTn>
                              </p:par>
                              <p:par>
                                <p:cTn id="155" presetID="10" presetClass="entr" presetSubtype="0" fill="hold" nodeType="withEffect">
                                  <p:stCondLst>
                                    <p:cond delay="0"/>
                                  </p:stCondLst>
                                  <p:childTnLst>
                                    <p:set>
                                      <p:cBhvr>
                                        <p:cTn id="156" dur="1" fill="hold">
                                          <p:stCondLst>
                                            <p:cond delay="0"/>
                                          </p:stCondLst>
                                        </p:cTn>
                                        <p:tgtEl>
                                          <p:spTgt spid="47"/>
                                        </p:tgtEl>
                                        <p:attrNameLst>
                                          <p:attrName>style.visibility</p:attrName>
                                        </p:attrNameLst>
                                      </p:cBhvr>
                                      <p:to>
                                        <p:strVal val="visible"/>
                                      </p:to>
                                    </p:set>
                                    <p:animEffect transition="in" filter="fade">
                                      <p:cBhvr>
                                        <p:cTn id="157" dur="250"/>
                                        <p:tgtEl>
                                          <p:spTgt spid="47"/>
                                        </p:tgtEl>
                                      </p:cBhvr>
                                    </p:animEffect>
                                  </p:childTnLst>
                                </p:cTn>
                              </p:par>
                            </p:childTnLst>
                          </p:cTn>
                        </p:par>
                      </p:childTnLst>
                    </p:cTn>
                  </p:par>
                  <p:par>
                    <p:cTn id="158" fill="hold">
                      <p:stCondLst>
                        <p:cond delay="indefinite"/>
                      </p:stCondLst>
                      <p:childTnLst>
                        <p:par>
                          <p:cTn id="159" fill="hold">
                            <p:stCondLst>
                              <p:cond delay="0"/>
                            </p:stCondLst>
                            <p:childTnLst>
                              <p:par>
                                <p:cTn id="160" presetID="22" presetClass="entr" presetSubtype="8" fill="hold" nodeType="clickEffect">
                                  <p:stCondLst>
                                    <p:cond delay="0"/>
                                  </p:stCondLst>
                                  <p:childTnLst>
                                    <p:set>
                                      <p:cBhvr>
                                        <p:cTn id="161" dur="1" fill="hold">
                                          <p:stCondLst>
                                            <p:cond delay="0"/>
                                          </p:stCondLst>
                                        </p:cTn>
                                        <p:tgtEl>
                                          <p:spTgt spid="49"/>
                                        </p:tgtEl>
                                        <p:attrNameLst>
                                          <p:attrName>style.visibility</p:attrName>
                                        </p:attrNameLst>
                                      </p:cBhvr>
                                      <p:to>
                                        <p:strVal val="visible"/>
                                      </p:to>
                                    </p:set>
                                    <p:animEffect transition="in" filter="wipe(left)">
                                      <p:cBhvr>
                                        <p:cTn id="162" dur="250"/>
                                        <p:tgtEl>
                                          <p:spTgt spid="49"/>
                                        </p:tgtEl>
                                      </p:cBhvr>
                                    </p:animEffect>
                                  </p:childTnLst>
                                </p:cTn>
                              </p:par>
                            </p:childTnLst>
                          </p:cTn>
                        </p:par>
                        <p:par>
                          <p:cTn id="163" fill="hold">
                            <p:stCondLst>
                              <p:cond delay="250"/>
                            </p:stCondLst>
                            <p:childTnLst>
                              <p:par>
                                <p:cTn id="164" presetID="10" presetClass="entr" presetSubtype="0" fill="hold" grpId="0" nodeType="afterEffect">
                                  <p:stCondLst>
                                    <p:cond delay="0"/>
                                  </p:stCondLst>
                                  <p:childTnLst>
                                    <p:set>
                                      <p:cBhvr>
                                        <p:cTn id="165" dur="1" fill="hold">
                                          <p:stCondLst>
                                            <p:cond delay="0"/>
                                          </p:stCondLst>
                                        </p:cTn>
                                        <p:tgtEl>
                                          <p:spTgt spid="56"/>
                                        </p:tgtEl>
                                        <p:attrNameLst>
                                          <p:attrName>style.visibility</p:attrName>
                                        </p:attrNameLst>
                                      </p:cBhvr>
                                      <p:to>
                                        <p:strVal val="visible"/>
                                      </p:to>
                                    </p:set>
                                    <p:animEffect transition="in" filter="fade">
                                      <p:cBhvr>
                                        <p:cTn id="166" dur="25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3" grpId="1" animBg="1"/>
      <p:bldP spid="26" grpId="0" animBg="1"/>
      <p:bldP spid="38" grpId="0" animBg="1"/>
      <p:bldP spid="38" grpId="1" animBg="1"/>
      <p:bldP spid="39" grpId="0"/>
      <p:bldP spid="27" grpId="0"/>
      <p:bldP spid="27" grpId="1"/>
      <p:bldP spid="44" grpId="0"/>
      <p:bldP spid="46" grpId="0"/>
      <p:bldP spid="46" grpId="1"/>
      <p:bldP spid="48" grpId="0"/>
      <p:bldP spid="50" grpId="0" animBg="1"/>
      <p:bldP spid="50" grpId="1" animBg="1"/>
      <p:bldP spid="50" grpId="2" animBg="1"/>
      <p:bldP spid="50" grpId="3" animBg="1"/>
      <p:bldP spid="24" grpId="0"/>
      <p:bldP spid="24" grpId="1"/>
      <p:bldP spid="5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dirty="0"/>
              <a:t>Hashing Summarization</a:t>
            </a:r>
          </a:p>
        </p:txBody>
      </p:sp>
      <p:sp>
        <p:nvSpPr>
          <p:cNvPr id="56323" name="Content Placeholder 2"/>
          <p:cNvSpPr>
            <a:spLocks noGrp="1"/>
          </p:cNvSpPr>
          <p:nvPr>
            <p:ph idx="1"/>
          </p:nvPr>
        </p:nvSpPr>
        <p:spPr/>
        <p:txBody>
          <a:bodyPr/>
          <a:lstStyle/>
          <a:p>
            <a:r>
              <a:rPr lang="en-US" dirty="0"/>
              <a:t>During the rehash phase, store pairs of the form (</a:t>
            </a:r>
            <a:r>
              <a:rPr lang="en-US" b="1" dirty="0" err="1">
                <a:solidFill>
                  <a:schemeClr val="accent1"/>
                </a:solidFill>
                <a:latin typeface="Inconsolata" panose="00000509000000000000" pitchFamily="49" charset="0"/>
              </a:rPr>
              <a:t>GroupKey</a:t>
            </a:r>
            <a:r>
              <a:rPr lang="en-US" b="1" dirty="0" err="1">
                <a:solidFill>
                  <a:srgbClr val="646464"/>
                </a:solidFill>
                <a:latin typeface="Inconsolata" panose="00000509000000000000" pitchFamily="49" charset="0"/>
              </a:rPr>
              <a:t>→</a:t>
            </a:r>
            <a:r>
              <a:rPr lang="en-US" b="1" dirty="0" err="1">
                <a:solidFill>
                  <a:schemeClr val="accent1"/>
                </a:solidFill>
                <a:latin typeface="Inconsolata" panose="00000509000000000000" pitchFamily="49" charset="0"/>
              </a:rPr>
              <a:t>RunningVal</a:t>
            </a:r>
            <a:r>
              <a:rPr lang="en-US" dirty="0"/>
              <a:t>)</a:t>
            </a:r>
          </a:p>
          <a:p>
            <a:endParaRPr lang="en-US" sz="1200" dirty="0"/>
          </a:p>
          <a:p>
            <a:r>
              <a:rPr lang="en-US" dirty="0"/>
              <a:t>When we want to insert a new tuple into the hash table as we compute the aggregate:</a:t>
            </a:r>
          </a:p>
          <a:p>
            <a:pPr lvl="1"/>
            <a:r>
              <a:rPr lang="en-US" dirty="0"/>
              <a:t>If we find a matching </a:t>
            </a:r>
            <a:r>
              <a:rPr lang="en-US" b="1" dirty="0" err="1">
                <a:solidFill>
                  <a:schemeClr val="accent1"/>
                </a:solidFill>
                <a:latin typeface="Inconsolata" panose="00000509000000000000" pitchFamily="49" charset="0"/>
              </a:rPr>
              <a:t>GroupKey</a:t>
            </a:r>
            <a:r>
              <a:rPr lang="en-US" dirty="0"/>
              <a:t>, just update the </a:t>
            </a:r>
            <a:r>
              <a:rPr lang="en-US" b="1" dirty="0" err="1">
                <a:solidFill>
                  <a:schemeClr val="accent1"/>
                </a:solidFill>
                <a:latin typeface="Inconsolata" panose="00000509000000000000" pitchFamily="49" charset="0"/>
              </a:rPr>
              <a:t>RunningVal</a:t>
            </a:r>
            <a:r>
              <a:rPr lang="en-US" dirty="0"/>
              <a:t> appropriately</a:t>
            </a:r>
          </a:p>
          <a:p>
            <a:pPr lvl="1"/>
            <a:r>
              <a:rPr lang="en-US" dirty="0"/>
              <a:t>Else insert a new </a:t>
            </a:r>
            <a:r>
              <a:rPr lang="en-US" b="1" dirty="0" err="1">
                <a:solidFill>
                  <a:schemeClr val="accent1"/>
                </a:solidFill>
                <a:latin typeface="Inconsolata" panose="00000509000000000000" pitchFamily="49" charset="0"/>
              </a:rPr>
              <a:t>GroupKey</a:t>
            </a:r>
            <a:r>
              <a:rPr lang="en-US" b="1" dirty="0" err="1">
                <a:solidFill>
                  <a:srgbClr val="646464"/>
                </a:solidFill>
                <a:latin typeface="Inconsolata" panose="00000509000000000000" pitchFamily="49" charset="0"/>
              </a:rPr>
              <a:t>→</a:t>
            </a:r>
            <a:r>
              <a:rPr lang="en-US" b="1" dirty="0" err="1">
                <a:solidFill>
                  <a:schemeClr val="accent1"/>
                </a:solidFill>
                <a:latin typeface="Inconsolata" panose="00000509000000000000" pitchFamily="49" charset="0"/>
              </a:rPr>
              <a:t>RunningVal</a:t>
            </a:r>
            <a:endParaRPr lang="en-US" b="1" dirty="0">
              <a:solidFill>
                <a:schemeClr val="accent1"/>
              </a:solidFill>
              <a:latin typeface="Inconsolata" panose="00000509000000000000" pitchFamily="49" charset="0"/>
            </a:endParaRPr>
          </a:p>
          <a:p>
            <a:endParaRPr lang="en-US" dirty="0"/>
          </a:p>
        </p:txBody>
      </p:sp>
      <p:sp>
        <p:nvSpPr>
          <p:cNvPr id="3" name="Slide Number Placeholder 3" descr=" 5">
            <a:extLst>
              <a:ext uri="{FF2B5EF4-FFF2-40B4-BE49-F238E27FC236}">
                <a16:creationId xmlns:a16="http://schemas.microsoft.com/office/drawing/2014/main" id="{79CDBE2A-6E5E-A138-F7A0-AA8B77E4E8AD}"/>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776931514"/>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US" dirty="0"/>
              <a:t>Hashing Summarization</a:t>
            </a:r>
          </a:p>
        </p:txBody>
      </p:sp>
      <p:sp>
        <p:nvSpPr>
          <p:cNvPr id="32" name="Text Box 4">
            <a:extLst>
              <a:ext uri="{FF2B5EF4-FFF2-40B4-BE49-F238E27FC236}">
                <a16:creationId xmlns:a16="http://schemas.microsoft.com/office/drawing/2014/main" id="{7B7085C3-A8FD-4B55-A406-28769C277195}"/>
              </a:ext>
            </a:extLst>
          </p:cNvPr>
          <p:cNvSpPr txBox="1">
            <a:spLocks noChangeArrowheads="1"/>
          </p:cNvSpPr>
          <p:nvPr/>
        </p:nvSpPr>
        <p:spPr bwMode="auto">
          <a:xfrm>
            <a:off x="533400" y="971550"/>
            <a:ext cx="4452501" cy="1200329"/>
          </a:xfrm>
          <a:prstGeom prst="rect">
            <a:avLst/>
          </a:prstGeom>
          <a:solidFill>
            <a:schemeClr val="bg1">
              <a:lumMod val="85000"/>
            </a:schemeClr>
          </a:solidFill>
          <a:ln>
            <a:solidFill>
              <a:srgbClr val="646464"/>
            </a:solidFill>
            <a:headEnd/>
            <a:tailEnd/>
          </a:ln>
        </p:spPr>
        <p:style>
          <a:lnRef idx="2">
            <a:schemeClr val="accent1"/>
          </a:lnRef>
          <a:fillRef idx="1">
            <a:schemeClr val="lt1"/>
          </a:fillRef>
          <a:effectRef idx="0">
            <a:schemeClr val="accent1"/>
          </a:effectRef>
          <a:fontRef idx="minor">
            <a:schemeClr val="dk1"/>
          </a:fontRef>
        </p:style>
        <p:txBody>
          <a:bodyPr wrap="none" lIns="45720" rIns="45720">
            <a:spAutoFit/>
          </a:bodyPr>
          <a:lstStyle>
            <a:defPPr>
              <a:defRPr lang="en-US"/>
            </a:defPPr>
            <a:lvl1pPr>
              <a:lnSpc>
                <a:spcPct val="90000"/>
              </a:lnSpc>
              <a:defRPr sz="2000" b="1" u="none">
                <a:solidFill>
                  <a:schemeClr val="tx1">
                    <a:lumMod val="90000"/>
                    <a:lumOff val="10000"/>
                  </a:schemeClr>
                </a:solidFill>
                <a:latin typeface="Inconsolata" panose="00000509000000000000" pitchFamily="49" charset="0"/>
                <a:ea typeface="ＭＳ Ｐゴシック" pitchFamily="-112" charset="-128"/>
                <a:cs typeface="DejaVu Sans Mono" pitchFamily="49" charset="0"/>
              </a:defRPr>
            </a:lvl1pPr>
            <a:lvl2pPr marL="742950" indent="-285750">
              <a:defRPr sz="2800" u="sng">
                <a:latin typeface="Times New Roman" pitchFamily="-112" charset="0"/>
                <a:ea typeface="ＭＳ Ｐゴシック" pitchFamily="-112" charset="-128"/>
              </a:defRPr>
            </a:lvl2pPr>
            <a:lvl3pPr marL="1143000" indent="-228600">
              <a:defRPr sz="2800" u="sng">
                <a:latin typeface="Times New Roman" pitchFamily="-112" charset="0"/>
                <a:ea typeface="ＭＳ Ｐゴシック" pitchFamily="-112" charset="-128"/>
              </a:defRPr>
            </a:lvl3pPr>
            <a:lvl4pPr marL="1600200" indent="-228600">
              <a:defRPr sz="2800" u="sng">
                <a:latin typeface="Times New Roman" pitchFamily="-112" charset="0"/>
                <a:ea typeface="ＭＳ Ｐゴシック" pitchFamily="-112" charset="-128"/>
              </a:defRPr>
            </a:lvl4pPr>
            <a:lvl5pPr marL="2057400" indent="-228600">
              <a:defRPr sz="2800" u="sng">
                <a:latin typeface="Times New Roman" pitchFamily="-112" charset="0"/>
                <a:ea typeface="ＭＳ Ｐゴシック" pitchFamily="-112" charset="-128"/>
              </a:defRPr>
            </a:lvl5pPr>
            <a:lvl6pPr marL="2514600" indent="-228600" algn="ctr" eaLnBrk="0" fontAlgn="base" hangingPunct="0">
              <a:spcBef>
                <a:spcPct val="0"/>
              </a:spcBef>
              <a:spcAft>
                <a:spcPct val="0"/>
              </a:spcAft>
              <a:defRPr sz="2800" u="sng">
                <a:latin typeface="Times New Roman" pitchFamily="-112" charset="0"/>
                <a:ea typeface="ＭＳ Ｐゴシック" pitchFamily="-112" charset="-128"/>
              </a:defRPr>
            </a:lvl6pPr>
            <a:lvl7pPr marL="2971800" indent="-228600" algn="ctr" eaLnBrk="0" fontAlgn="base" hangingPunct="0">
              <a:spcBef>
                <a:spcPct val="0"/>
              </a:spcBef>
              <a:spcAft>
                <a:spcPct val="0"/>
              </a:spcAft>
              <a:defRPr sz="2800" u="sng">
                <a:latin typeface="Times New Roman" pitchFamily="-112" charset="0"/>
                <a:ea typeface="ＭＳ Ｐゴシック" pitchFamily="-112" charset="-128"/>
              </a:defRPr>
            </a:lvl7pPr>
            <a:lvl8pPr marL="3429000" indent="-228600" algn="ctr" eaLnBrk="0" fontAlgn="base" hangingPunct="0">
              <a:spcBef>
                <a:spcPct val="0"/>
              </a:spcBef>
              <a:spcAft>
                <a:spcPct val="0"/>
              </a:spcAft>
              <a:defRPr sz="2800" u="sng">
                <a:latin typeface="Times New Roman" pitchFamily="-112" charset="0"/>
                <a:ea typeface="ＭＳ Ｐゴシック" pitchFamily="-112" charset="-128"/>
              </a:defRPr>
            </a:lvl8pPr>
            <a:lvl9pPr marL="3886200" indent="-228600" algn="ctr" eaLnBrk="0" fontAlgn="base" hangingPunct="0">
              <a:spcBef>
                <a:spcPct val="0"/>
              </a:spcBef>
              <a:spcAft>
                <a:spcPct val="0"/>
              </a:spcAft>
              <a:defRPr sz="2800" u="sng">
                <a:latin typeface="Times New Roman" pitchFamily="-112" charset="0"/>
                <a:ea typeface="ＭＳ Ｐゴシック" pitchFamily="-112" charset="-128"/>
              </a:defRPr>
            </a:lvl9pPr>
          </a:lstStyle>
          <a:p>
            <a:r>
              <a:rPr lang="en-US" dirty="0">
                <a:solidFill>
                  <a:schemeClr val="tx1">
                    <a:lumMod val="65000"/>
                    <a:lumOff val="35000"/>
                  </a:schemeClr>
                </a:solidFill>
              </a:rPr>
              <a:t>SELECT</a:t>
            </a:r>
            <a:r>
              <a:rPr lang="en-US" b="0" dirty="0">
                <a:solidFill>
                  <a:schemeClr val="tx1">
                    <a:lumMod val="65000"/>
                    <a:lumOff val="35000"/>
                  </a:schemeClr>
                </a:solidFill>
              </a:rPr>
              <a:t> </a:t>
            </a:r>
            <a:r>
              <a:rPr lang="en-US" b="0" dirty="0" err="1">
                <a:solidFill>
                  <a:schemeClr val="tx1">
                    <a:lumMod val="65000"/>
                    <a:lumOff val="35000"/>
                  </a:schemeClr>
                </a:solidFill>
              </a:rPr>
              <a:t>cid</a:t>
            </a:r>
            <a:r>
              <a:rPr lang="en-US" b="0" dirty="0">
                <a:solidFill>
                  <a:schemeClr val="tx1">
                    <a:lumMod val="65000"/>
                    <a:lumOff val="35000"/>
                  </a:schemeClr>
                </a:solidFill>
              </a:rPr>
              <a:t>, </a:t>
            </a:r>
            <a:r>
              <a:rPr lang="en-US" dirty="0">
                <a:solidFill>
                  <a:schemeClr val="tx1">
                    <a:lumMod val="65000"/>
                    <a:lumOff val="35000"/>
                  </a:schemeClr>
                </a:solidFill>
              </a:rPr>
              <a:t>AVG</a:t>
            </a:r>
            <a:r>
              <a:rPr lang="en-US" b="0" dirty="0">
                <a:solidFill>
                  <a:schemeClr val="tx1">
                    <a:lumMod val="65000"/>
                    <a:lumOff val="35000"/>
                  </a:schemeClr>
                </a:solidFill>
              </a:rPr>
              <a:t>(</a:t>
            </a:r>
            <a:r>
              <a:rPr lang="en-US" b="0" dirty="0" err="1">
                <a:solidFill>
                  <a:schemeClr val="tx1">
                    <a:lumMod val="65000"/>
                    <a:lumOff val="35000"/>
                  </a:schemeClr>
                </a:solidFill>
              </a:rPr>
              <a:t>s.gpa</a:t>
            </a:r>
            <a:r>
              <a:rPr lang="en-US" b="0" dirty="0">
                <a:solidFill>
                  <a:schemeClr val="tx1">
                    <a:lumMod val="65000"/>
                    <a:lumOff val="35000"/>
                  </a:schemeClr>
                </a:solidFill>
              </a:rPr>
              <a:t>)</a:t>
            </a:r>
          </a:p>
          <a:p>
            <a:r>
              <a:rPr lang="en-US" b="0" dirty="0">
                <a:solidFill>
                  <a:schemeClr val="tx1">
                    <a:lumMod val="65000"/>
                    <a:lumOff val="35000"/>
                  </a:schemeClr>
                </a:solidFill>
              </a:rPr>
              <a:t>  </a:t>
            </a:r>
            <a:r>
              <a:rPr lang="en-US" dirty="0">
                <a:solidFill>
                  <a:schemeClr val="tx1">
                    <a:lumMod val="65000"/>
                    <a:lumOff val="35000"/>
                  </a:schemeClr>
                </a:solidFill>
              </a:rPr>
              <a:t>FROM</a:t>
            </a:r>
            <a:r>
              <a:rPr lang="en-US" b="0" dirty="0">
                <a:solidFill>
                  <a:schemeClr val="tx1">
                    <a:lumMod val="65000"/>
                    <a:lumOff val="35000"/>
                  </a:schemeClr>
                </a:solidFill>
              </a:rPr>
              <a:t> student </a:t>
            </a:r>
            <a:r>
              <a:rPr lang="en-US" dirty="0">
                <a:solidFill>
                  <a:schemeClr val="tx1">
                    <a:lumMod val="65000"/>
                    <a:lumOff val="35000"/>
                  </a:schemeClr>
                </a:solidFill>
              </a:rPr>
              <a:t>AS</a:t>
            </a:r>
            <a:r>
              <a:rPr lang="en-US" b="0" dirty="0">
                <a:solidFill>
                  <a:schemeClr val="tx1">
                    <a:lumMod val="65000"/>
                    <a:lumOff val="35000"/>
                  </a:schemeClr>
                </a:solidFill>
              </a:rPr>
              <a:t> s, enrolled </a:t>
            </a:r>
            <a:r>
              <a:rPr lang="en-US" dirty="0">
                <a:solidFill>
                  <a:schemeClr val="tx1">
                    <a:lumMod val="65000"/>
                    <a:lumOff val="35000"/>
                  </a:schemeClr>
                </a:solidFill>
              </a:rPr>
              <a:t>AS</a:t>
            </a:r>
            <a:r>
              <a:rPr lang="en-US" b="0" dirty="0">
                <a:solidFill>
                  <a:schemeClr val="tx1">
                    <a:lumMod val="65000"/>
                    <a:lumOff val="35000"/>
                  </a:schemeClr>
                </a:solidFill>
              </a:rPr>
              <a:t> e</a:t>
            </a:r>
          </a:p>
          <a:p>
            <a:r>
              <a:rPr lang="en-US" b="0" dirty="0">
                <a:solidFill>
                  <a:schemeClr val="tx1">
                    <a:lumMod val="65000"/>
                    <a:lumOff val="35000"/>
                  </a:schemeClr>
                </a:solidFill>
              </a:rPr>
              <a:t> </a:t>
            </a:r>
            <a:r>
              <a:rPr lang="en-US" dirty="0">
                <a:solidFill>
                  <a:schemeClr val="tx1">
                    <a:lumMod val="65000"/>
                    <a:lumOff val="35000"/>
                  </a:schemeClr>
                </a:solidFill>
              </a:rPr>
              <a:t>WHERE</a:t>
            </a:r>
            <a:r>
              <a:rPr lang="en-US" b="0" dirty="0">
                <a:solidFill>
                  <a:schemeClr val="tx1">
                    <a:lumMod val="65000"/>
                    <a:lumOff val="35000"/>
                  </a:schemeClr>
                </a:solidFill>
              </a:rPr>
              <a:t> </a:t>
            </a:r>
            <a:r>
              <a:rPr lang="en-US" b="0" dirty="0" err="1">
                <a:solidFill>
                  <a:schemeClr val="tx1">
                    <a:lumMod val="65000"/>
                    <a:lumOff val="35000"/>
                  </a:schemeClr>
                </a:solidFill>
              </a:rPr>
              <a:t>s.sid</a:t>
            </a:r>
            <a:r>
              <a:rPr lang="en-US" b="0" dirty="0">
                <a:solidFill>
                  <a:schemeClr val="tx1">
                    <a:lumMod val="65000"/>
                    <a:lumOff val="35000"/>
                  </a:schemeClr>
                </a:solidFill>
              </a:rPr>
              <a:t> = </a:t>
            </a:r>
            <a:r>
              <a:rPr lang="en-US" b="0" dirty="0" err="1">
                <a:solidFill>
                  <a:schemeClr val="tx1">
                    <a:lumMod val="65000"/>
                    <a:lumOff val="35000"/>
                  </a:schemeClr>
                </a:solidFill>
              </a:rPr>
              <a:t>e.sid</a:t>
            </a:r>
            <a:endParaRPr lang="en-US" b="0" dirty="0">
              <a:solidFill>
                <a:schemeClr val="tx1">
                  <a:lumMod val="65000"/>
                  <a:lumOff val="35000"/>
                </a:schemeClr>
              </a:solidFill>
            </a:endParaRPr>
          </a:p>
          <a:p>
            <a:r>
              <a:rPr lang="en-US" b="0" dirty="0">
                <a:solidFill>
                  <a:schemeClr val="tx1">
                    <a:lumMod val="65000"/>
                    <a:lumOff val="35000"/>
                  </a:schemeClr>
                </a:solidFill>
              </a:rPr>
              <a:t> </a:t>
            </a:r>
            <a:r>
              <a:rPr lang="en-US" dirty="0">
                <a:solidFill>
                  <a:schemeClr val="tx1">
                    <a:lumMod val="65000"/>
                    <a:lumOff val="35000"/>
                  </a:schemeClr>
                </a:solidFill>
              </a:rPr>
              <a:t>GROUP</a:t>
            </a:r>
            <a:r>
              <a:rPr lang="en-US" b="0" dirty="0">
                <a:solidFill>
                  <a:schemeClr val="tx1">
                    <a:lumMod val="65000"/>
                    <a:lumOff val="35000"/>
                  </a:schemeClr>
                </a:solidFill>
              </a:rPr>
              <a:t> </a:t>
            </a:r>
            <a:r>
              <a:rPr lang="en-US" dirty="0">
                <a:solidFill>
                  <a:schemeClr val="tx1">
                    <a:lumMod val="65000"/>
                    <a:lumOff val="35000"/>
                  </a:schemeClr>
                </a:solidFill>
              </a:rPr>
              <a:t>BY</a:t>
            </a:r>
            <a:r>
              <a:rPr lang="en-US" b="0" dirty="0">
                <a:solidFill>
                  <a:schemeClr val="tx1">
                    <a:lumMod val="65000"/>
                    <a:lumOff val="35000"/>
                  </a:schemeClr>
                </a:solidFill>
              </a:rPr>
              <a:t> </a:t>
            </a:r>
            <a:r>
              <a:rPr lang="en-US" b="0" dirty="0" err="1">
                <a:solidFill>
                  <a:schemeClr val="tx1">
                    <a:lumMod val="65000"/>
                    <a:lumOff val="35000"/>
                  </a:schemeClr>
                </a:solidFill>
              </a:rPr>
              <a:t>cid</a:t>
            </a:r>
            <a:endParaRPr lang="en-US" b="0" dirty="0">
              <a:solidFill>
                <a:schemeClr val="tx1">
                  <a:lumMod val="65000"/>
                  <a:lumOff val="35000"/>
                </a:schemeClr>
              </a:solidFill>
            </a:endParaRPr>
          </a:p>
        </p:txBody>
      </p:sp>
      <p:sp>
        <p:nvSpPr>
          <p:cNvPr id="34" name="Rectangle 33">
            <a:extLst>
              <a:ext uri="{FF2B5EF4-FFF2-40B4-BE49-F238E27FC236}">
                <a16:creationId xmlns:a16="http://schemas.microsoft.com/office/drawing/2014/main" id="{AD6E214C-E375-4671-B1D5-21700E5D9C31}"/>
              </a:ext>
            </a:extLst>
          </p:cNvPr>
          <p:cNvSpPr/>
          <p:nvPr/>
        </p:nvSpPr>
        <p:spPr bwMode="auto">
          <a:xfrm>
            <a:off x="1103314" y="2786457"/>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18288" rIns="18288" bIns="0" anchor="t" anchorCtr="0"/>
          <a:lstStyle/>
          <a:p>
            <a:pPr>
              <a:lnSpc>
                <a:spcPct val="80000"/>
              </a:lnSpc>
            </a:pPr>
            <a:r>
              <a:rPr lang="en-US" sz="1400" dirty="0">
                <a:solidFill>
                  <a:srgbClr val="101010"/>
                </a:solidFill>
                <a:latin typeface="Inconsolata" panose="00000509000000000000" pitchFamily="49" charset="0"/>
              </a:rPr>
              <a:t>15-445</a:t>
            </a:r>
          </a:p>
          <a:p>
            <a:pPr>
              <a:lnSpc>
                <a:spcPct val="80000"/>
              </a:lnSpc>
            </a:pPr>
            <a:r>
              <a:rPr lang="en-US" sz="1400" dirty="0">
                <a:solidFill>
                  <a:srgbClr val="101010"/>
                </a:solidFill>
                <a:latin typeface="Inconsolata" panose="00000509000000000000" pitchFamily="49" charset="0"/>
              </a:rPr>
              <a:t>15-445</a:t>
            </a:r>
          </a:p>
        </p:txBody>
      </p:sp>
      <p:sp>
        <p:nvSpPr>
          <p:cNvPr id="35" name="Rectangle 34">
            <a:extLst>
              <a:ext uri="{FF2B5EF4-FFF2-40B4-BE49-F238E27FC236}">
                <a16:creationId xmlns:a16="http://schemas.microsoft.com/office/drawing/2014/main" id="{6359AF27-1FDC-47C1-A038-483884F5983A}"/>
              </a:ext>
            </a:extLst>
          </p:cNvPr>
          <p:cNvSpPr/>
          <p:nvPr/>
        </p:nvSpPr>
        <p:spPr bwMode="auto">
          <a:xfrm>
            <a:off x="1103314" y="3312629"/>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18288" rIns="18288" bIns="0" anchor="t" anchorCtr="0"/>
          <a:lstStyle/>
          <a:p>
            <a:pPr>
              <a:lnSpc>
                <a:spcPct val="80000"/>
              </a:lnSpc>
            </a:pPr>
            <a:r>
              <a:rPr lang="en-US" sz="1400" dirty="0">
                <a:solidFill>
                  <a:srgbClr val="101010"/>
                </a:solidFill>
                <a:latin typeface="Inconsolata" panose="00000509000000000000" pitchFamily="49" charset="0"/>
              </a:rPr>
              <a:t>15-826</a:t>
            </a:r>
          </a:p>
          <a:p>
            <a:pPr>
              <a:lnSpc>
                <a:spcPct val="80000"/>
              </a:lnSpc>
            </a:pPr>
            <a:endParaRPr lang="en-US" sz="1400" dirty="0">
              <a:solidFill>
                <a:srgbClr val="101010"/>
              </a:solidFill>
              <a:latin typeface="Inconsolata" panose="00000509000000000000" pitchFamily="49" charset="0"/>
            </a:endParaRPr>
          </a:p>
        </p:txBody>
      </p:sp>
      <p:sp>
        <p:nvSpPr>
          <p:cNvPr id="36" name="Rectangle 35">
            <a:extLst>
              <a:ext uri="{FF2B5EF4-FFF2-40B4-BE49-F238E27FC236}">
                <a16:creationId xmlns:a16="http://schemas.microsoft.com/office/drawing/2014/main" id="{8A7A4942-F109-4213-BBB4-55DE7BD98858}"/>
              </a:ext>
            </a:extLst>
          </p:cNvPr>
          <p:cNvSpPr/>
          <p:nvPr/>
        </p:nvSpPr>
        <p:spPr bwMode="auto">
          <a:xfrm>
            <a:off x="1103314" y="4094298"/>
            <a:ext cx="836612" cy="382451"/>
          </a:xfrm>
          <a:prstGeom prst="rect">
            <a:avLst/>
          </a:prstGeom>
          <a:solidFill>
            <a:schemeClr val="bg1">
              <a:lumMod val="85000"/>
            </a:schemeClr>
          </a:solidFill>
          <a:ln w="12700" cap="flat" cmpd="sng" algn="ctr">
            <a:solidFill>
              <a:srgbClr val="646464"/>
            </a:solidFill>
            <a:prstDash val="solid"/>
            <a:round/>
            <a:headEnd type="none" w="sm" len="sm"/>
            <a:tailEnd type="triangle" w="med" len="med"/>
          </a:ln>
          <a:effectLst/>
        </p:spPr>
        <p:txBody>
          <a:bodyPr wrap="none" lIns="18288" tIns="18288" rIns="18288" bIns="0" anchor="t" anchorCtr="0"/>
          <a:lstStyle/>
          <a:p>
            <a:pPr>
              <a:lnSpc>
                <a:spcPct val="80000"/>
              </a:lnSpc>
            </a:pPr>
            <a:r>
              <a:rPr lang="en-US" sz="1400" dirty="0">
                <a:solidFill>
                  <a:srgbClr val="101010"/>
                </a:solidFill>
                <a:latin typeface="Inconsolata" panose="00000509000000000000" pitchFamily="49" charset="0"/>
              </a:rPr>
              <a:t>15-721</a:t>
            </a:r>
          </a:p>
          <a:p>
            <a:pPr>
              <a:lnSpc>
                <a:spcPct val="80000"/>
              </a:lnSpc>
            </a:pPr>
            <a:endParaRPr lang="en-US" sz="1400" dirty="0">
              <a:solidFill>
                <a:srgbClr val="101010"/>
              </a:solidFill>
              <a:latin typeface="Inconsolata" panose="00000509000000000000" pitchFamily="49" charset="0"/>
            </a:endParaRPr>
          </a:p>
        </p:txBody>
      </p:sp>
      <p:sp>
        <p:nvSpPr>
          <p:cNvPr id="37" name="Rectangle 5">
            <a:extLst>
              <a:ext uri="{FF2B5EF4-FFF2-40B4-BE49-F238E27FC236}">
                <a16:creationId xmlns:a16="http://schemas.microsoft.com/office/drawing/2014/main" id="{36C3B337-A809-4EC2-88DA-FC6653E197EB}"/>
              </a:ext>
            </a:extLst>
          </p:cNvPr>
          <p:cNvSpPr>
            <a:spLocks noChangeArrowheads="1"/>
          </p:cNvSpPr>
          <p:nvPr/>
        </p:nvSpPr>
        <p:spPr bwMode="auto">
          <a:xfrm>
            <a:off x="1317530" y="3768433"/>
            <a:ext cx="408178" cy="252513"/>
          </a:xfrm>
          <a:prstGeom prst="rect">
            <a:avLst/>
          </a:prstGeom>
          <a:noFill/>
          <a:ln w="38100">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p>
            <a:pPr algn="ctr"/>
            <a:r>
              <a:rPr lang="en-US" sz="1350" dirty="0">
                <a:solidFill>
                  <a:srgbClr val="101010"/>
                </a:solidFill>
                <a:latin typeface="Proxima Nova Rg" panose="02000506030000020004" pitchFamily="50" charset="0"/>
              </a:rPr>
              <a:t>⋮</a:t>
            </a:r>
          </a:p>
        </p:txBody>
      </p:sp>
      <p:grpSp>
        <p:nvGrpSpPr>
          <p:cNvPr id="40" name="Group 39">
            <a:extLst>
              <a:ext uri="{FF2B5EF4-FFF2-40B4-BE49-F238E27FC236}">
                <a16:creationId xmlns:a16="http://schemas.microsoft.com/office/drawing/2014/main" id="{14C8E709-18EA-4C1B-B7D0-2DEBB3ECDC2F}"/>
              </a:ext>
            </a:extLst>
          </p:cNvPr>
          <p:cNvGrpSpPr/>
          <p:nvPr/>
        </p:nvGrpSpPr>
        <p:grpSpPr>
          <a:xfrm>
            <a:off x="2694304" y="2762775"/>
            <a:ext cx="428625" cy="1737656"/>
            <a:chOff x="2694304" y="2762775"/>
            <a:chExt cx="428625" cy="1737656"/>
          </a:xfrm>
        </p:grpSpPr>
        <p:sp>
          <p:nvSpPr>
            <p:cNvPr id="41" name="Oval 7">
              <a:extLst>
                <a:ext uri="{FF2B5EF4-FFF2-40B4-BE49-F238E27FC236}">
                  <a16:creationId xmlns:a16="http://schemas.microsoft.com/office/drawing/2014/main" id="{533AEE09-741F-4AD6-BBC7-E207E5611341}"/>
                </a:ext>
              </a:extLst>
            </p:cNvPr>
            <p:cNvSpPr>
              <a:spLocks noChangeArrowheads="1"/>
            </p:cNvSpPr>
            <p:nvPr/>
          </p:nvSpPr>
          <p:spPr bwMode="auto">
            <a:xfrm>
              <a:off x="2694304" y="2762775"/>
              <a:ext cx="428625" cy="429815"/>
            </a:xfrm>
            <a:prstGeom prst="ellipse">
              <a:avLst/>
            </a:prstGeom>
            <a:solidFill>
              <a:schemeClr val="bg1"/>
            </a:solidFill>
            <a:ln w="82550" cmpd="dbl">
              <a:solidFill>
                <a:schemeClr val="accent1"/>
              </a:solidFill>
              <a:round/>
              <a:headEnd type="none" w="sm" len="sm"/>
              <a:tailEnd type="triangle" w="med" len="med"/>
            </a:ln>
          </p:spPr>
          <p:txBody>
            <a:bodyPr wrap="none" lIns="0" tIns="0" rIns="0" bIns="0"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2</a:t>
              </a:r>
            </a:p>
          </p:txBody>
        </p:sp>
        <p:sp>
          <p:nvSpPr>
            <p:cNvPr id="42" name="Oval 7">
              <a:extLst>
                <a:ext uri="{FF2B5EF4-FFF2-40B4-BE49-F238E27FC236}">
                  <a16:creationId xmlns:a16="http://schemas.microsoft.com/office/drawing/2014/main" id="{36C9757A-ECD0-4990-8655-48AB8318E17A}"/>
                </a:ext>
              </a:extLst>
            </p:cNvPr>
            <p:cNvSpPr>
              <a:spLocks noChangeArrowheads="1"/>
            </p:cNvSpPr>
            <p:nvPr/>
          </p:nvSpPr>
          <p:spPr bwMode="auto">
            <a:xfrm>
              <a:off x="2694304" y="3288947"/>
              <a:ext cx="428625" cy="429815"/>
            </a:xfrm>
            <a:prstGeom prst="ellipse">
              <a:avLst/>
            </a:prstGeom>
            <a:solidFill>
              <a:schemeClr val="bg1"/>
            </a:solidFill>
            <a:ln w="82550" cmpd="dbl">
              <a:solidFill>
                <a:schemeClr val="accent1"/>
              </a:solidFill>
              <a:round/>
              <a:headEnd type="none" w="sm" len="sm"/>
              <a:tailEnd type="triangle" w="med" len="med"/>
            </a:ln>
          </p:spPr>
          <p:txBody>
            <a:bodyPr wrap="none" lIns="0" tIns="0" rIns="0" bIns="0"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2</a:t>
              </a:r>
            </a:p>
          </p:txBody>
        </p:sp>
        <p:sp>
          <p:nvSpPr>
            <p:cNvPr id="43" name="Oval 7">
              <a:extLst>
                <a:ext uri="{FF2B5EF4-FFF2-40B4-BE49-F238E27FC236}">
                  <a16:creationId xmlns:a16="http://schemas.microsoft.com/office/drawing/2014/main" id="{36674B75-4C78-45DA-8A59-B0355BF0A9EE}"/>
                </a:ext>
              </a:extLst>
            </p:cNvPr>
            <p:cNvSpPr>
              <a:spLocks noChangeArrowheads="1"/>
            </p:cNvSpPr>
            <p:nvPr/>
          </p:nvSpPr>
          <p:spPr bwMode="auto">
            <a:xfrm>
              <a:off x="2694304" y="4070616"/>
              <a:ext cx="428625" cy="429815"/>
            </a:xfrm>
            <a:prstGeom prst="ellipse">
              <a:avLst/>
            </a:prstGeom>
            <a:solidFill>
              <a:schemeClr val="bg1"/>
            </a:solidFill>
            <a:ln w="82550" cmpd="dbl">
              <a:solidFill>
                <a:schemeClr val="accent1"/>
              </a:solidFill>
              <a:round/>
              <a:headEnd type="none" w="sm" len="sm"/>
              <a:tailEnd type="triangle" w="med" len="med"/>
            </a:ln>
          </p:spPr>
          <p:txBody>
            <a:bodyPr wrap="none" lIns="0" tIns="0" rIns="0" bIns="0" anchor="ctr"/>
            <a:lstStyle/>
            <a:p>
              <a:pPr algn="ctr"/>
              <a:r>
                <a:rPr lang="en-US" b="1" i="1" dirty="0">
                  <a:solidFill>
                    <a:schemeClr val="accent1"/>
                  </a:solidFill>
                  <a:latin typeface="Inconsolata" panose="00000509000000000000" pitchFamily="49" charset="0"/>
                </a:rPr>
                <a:t>h</a:t>
              </a:r>
              <a:r>
                <a:rPr lang="en-US" b="1" i="1" baseline="-25000" dirty="0">
                  <a:solidFill>
                    <a:schemeClr val="accent1"/>
                  </a:solidFill>
                  <a:latin typeface="Inconsolata" panose="00000509000000000000" pitchFamily="49" charset="0"/>
                </a:rPr>
                <a:t>2</a:t>
              </a:r>
            </a:p>
          </p:txBody>
        </p:sp>
      </p:grpSp>
      <p:grpSp>
        <p:nvGrpSpPr>
          <p:cNvPr id="44" name="Group 43">
            <a:extLst>
              <a:ext uri="{FF2B5EF4-FFF2-40B4-BE49-F238E27FC236}">
                <a16:creationId xmlns:a16="http://schemas.microsoft.com/office/drawing/2014/main" id="{898C5AD9-957A-46B3-986D-CD7FAA3247EE}"/>
              </a:ext>
            </a:extLst>
          </p:cNvPr>
          <p:cNvGrpSpPr/>
          <p:nvPr/>
        </p:nvGrpSpPr>
        <p:grpSpPr>
          <a:xfrm>
            <a:off x="1939926" y="2977683"/>
            <a:ext cx="754378" cy="1307841"/>
            <a:chOff x="1939926" y="2977683"/>
            <a:chExt cx="754378" cy="1307841"/>
          </a:xfrm>
        </p:grpSpPr>
        <p:cxnSp>
          <p:nvCxnSpPr>
            <p:cNvPr id="45" name="Straight Arrow Connector 44">
              <a:extLst>
                <a:ext uri="{FF2B5EF4-FFF2-40B4-BE49-F238E27FC236}">
                  <a16:creationId xmlns:a16="http://schemas.microsoft.com/office/drawing/2014/main" id="{EC25CB98-D4EC-4E1D-B627-2071073EB834}"/>
                </a:ext>
              </a:extLst>
            </p:cNvPr>
            <p:cNvCxnSpPr>
              <a:cxnSpLocks noChangeShapeType="1"/>
              <a:stCxn id="34" idx="3"/>
              <a:endCxn id="41" idx="2"/>
            </p:cNvCxnSpPr>
            <p:nvPr/>
          </p:nvCxnSpPr>
          <p:spPr bwMode="auto">
            <a:xfrm>
              <a:off x="1939926" y="2977683"/>
              <a:ext cx="754378" cy="0"/>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46" name="Straight Arrow Connector 45">
              <a:extLst>
                <a:ext uri="{FF2B5EF4-FFF2-40B4-BE49-F238E27FC236}">
                  <a16:creationId xmlns:a16="http://schemas.microsoft.com/office/drawing/2014/main" id="{D00B7C79-FC33-43DC-9E6B-F1768C644065}"/>
                </a:ext>
              </a:extLst>
            </p:cNvPr>
            <p:cNvCxnSpPr>
              <a:cxnSpLocks noChangeShapeType="1"/>
              <a:stCxn id="35" idx="3"/>
              <a:endCxn id="42" idx="2"/>
            </p:cNvCxnSpPr>
            <p:nvPr/>
          </p:nvCxnSpPr>
          <p:spPr bwMode="auto">
            <a:xfrm>
              <a:off x="1939926" y="3503855"/>
              <a:ext cx="754378" cy="0"/>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cxnSp>
          <p:nvCxnSpPr>
            <p:cNvPr id="47" name="Straight Arrow Connector 46">
              <a:extLst>
                <a:ext uri="{FF2B5EF4-FFF2-40B4-BE49-F238E27FC236}">
                  <a16:creationId xmlns:a16="http://schemas.microsoft.com/office/drawing/2014/main" id="{D62F4687-EA0B-4502-8D1F-48CCB1757AF0}"/>
                </a:ext>
              </a:extLst>
            </p:cNvPr>
            <p:cNvCxnSpPr>
              <a:cxnSpLocks noChangeShapeType="1"/>
              <a:stCxn id="36" idx="3"/>
              <a:endCxn id="43" idx="2"/>
            </p:cNvCxnSpPr>
            <p:nvPr/>
          </p:nvCxnSpPr>
          <p:spPr bwMode="auto">
            <a:xfrm>
              <a:off x="1939926" y="4285524"/>
              <a:ext cx="754378" cy="0"/>
            </a:xfrm>
            <a:prstGeom prst="straightConnector1">
              <a:avLst/>
            </a:prstGeom>
            <a:solidFill>
              <a:schemeClr val="accent1"/>
            </a:solidFill>
            <a:ln w="28575" cap="flat" cmpd="sng" algn="ctr">
              <a:solidFill>
                <a:schemeClr val="accent1"/>
              </a:solidFill>
              <a:prstDash val="solid"/>
              <a:round/>
              <a:headEnd type="none" w="med" len="med"/>
              <a:tailEnd type="triangle" w="med" len="med"/>
            </a:ln>
            <a:effectLst/>
          </p:spPr>
        </p:cxnSp>
      </p:grpSp>
      <p:grpSp>
        <p:nvGrpSpPr>
          <p:cNvPr id="48" name="Group 47">
            <a:extLst>
              <a:ext uri="{FF2B5EF4-FFF2-40B4-BE49-F238E27FC236}">
                <a16:creationId xmlns:a16="http://schemas.microsoft.com/office/drawing/2014/main" id="{866C1412-98DE-49B1-8966-C41D3B72147B}"/>
              </a:ext>
            </a:extLst>
          </p:cNvPr>
          <p:cNvGrpSpPr/>
          <p:nvPr/>
        </p:nvGrpSpPr>
        <p:grpSpPr>
          <a:xfrm>
            <a:off x="3277234" y="2794802"/>
            <a:ext cx="342900" cy="1673601"/>
            <a:chOff x="3277234" y="2794802"/>
            <a:chExt cx="342900" cy="1673601"/>
          </a:xfrm>
          <a:solidFill>
            <a:schemeClr val="accent1"/>
          </a:solidFill>
        </p:grpSpPr>
        <p:sp>
          <p:nvSpPr>
            <p:cNvPr id="49" name="Right Arrow 6">
              <a:extLst>
                <a:ext uri="{FF2B5EF4-FFF2-40B4-BE49-F238E27FC236}">
                  <a16:creationId xmlns:a16="http://schemas.microsoft.com/office/drawing/2014/main" id="{B33BDA5F-B08A-4828-ADFC-97EAD98FAD8D}"/>
                </a:ext>
              </a:extLst>
            </p:cNvPr>
            <p:cNvSpPr>
              <a:spLocks noChangeArrowheads="1"/>
            </p:cNvSpPr>
            <p:nvPr/>
          </p:nvSpPr>
          <p:spPr bwMode="auto">
            <a:xfrm>
              <a:off x="3277234" y="2794802"/>
              <a:ext cx="342900" cy="365760"/>
            </a:xfrm>
            <a:prstGeom prst="rightArrow">
              <a:avLst>
                <a:gd name="adj1" fmla="val 50000"/>
                <a:gd name="adj2" fmla="val 50000"/>
              </a:avLst>
            </a:prstGeom>
            <a:grpFill/>
            <a:ln w="28575">
              <a:noFill/>
              <a:round/>
              <a:headEnd type="none" w="sm" len="sm"/>
              <a:tailEnd type="triangle" w="med" len="med"/>
            </a:ln>
          </p:spPr>
          <p:txBody>
            <a:bodyPr wrap="none" anchor="ctr"/>
            <a:lstStyle/>
            <a:p>
              <a:endParaRPr lang="en-US" sz="1350"/>
            </a:p>
          </p:txBody>
        </p:sp>
        <p:sp>
          <p:nvSpPr>
            <p:cNvPr id="50" name="Right Arrow 6">
              <a:extLst>
                <a:ext uri="{FF2B5EF4-FFF2-40B4-BE49-F238E27FC236}">
                  <a16:creationId xmlns:a16="http://schemas.microsoft.com/office/drawing/2014/main" id="{A30737CA-11B7-4337-96C3-EE9F4E91AA41}"/>
                </a:ext>
              </a:extLst>
            </p:cNvPr>
            <p:cNvSpPr>
              <a:spLocks noChangeArrowheads="1"/>
            </p:cNvSpPr>
            <p:nvPr/>
          </p:nvSpPr>
          <p:spPr bwMode="auto">
            <a:xfrm>
              <a:off x="3277234" y="3320974"/>
              <a:ext cx="342900" cy="365760"/>
            </a:xfrm>
            <a:prstGeom prst="rightArrow">
              <a:avLst>
                <a:gd name="adj1" fmla="val 50000"/>
                <a:gd name="adj2" fmla="val 50000"/>
              </a:avLst>
            </a:prstGeom>
            <a:grpFill/>
            <a:ln w="28575">
              <a:noFill/>
              <a:round/>
              <a:headEnd type="none" w="sm" len="sm"/>
              <a:tailEnd type="triangle" w="med" len="med"/>
            </a:ln>
          </p:spPr>
          <p:txBody>
            <a:bodyPr wrap="none" anchor="ctr"/>
            <a:lstStyle/>
            <a:p>
              <a:endParaRPr lang="en-US" sz="1350"/>
            </a:p>
          </p:txBody>
        </p:sp>
        <p:sp>
          <p:nvSpPr>
            <p:cNvPr id="51" name="Right Arrow 6">
              <a:extLst>
                <a:ext uri="{FF2B5EF4-FFF2-40B4-BE49-F238E27FC236}">
                  <a16:creationId xmlns:a16="http://schemas.microsoft.com/office/drawing/2014/main" id="{7AA811E6-8206-4333-AC5F-95E15E68D4D7}"/>
                </a:ext>
              </a:extLst>
            </p:cNvPr>
            <p:cNvSpPr>
              <a:spLocks noChangeArrowheads="1"/>
            </p:cNvSpPr>
            <p:nvPr/>
          </p:nvSpPr>
          <p:spPr bwMode="auto">
            <a:xfrm>
              <a:off x="3277234" y="4102643"/>
              <a:ext cx="342900" cy="365760"/>
            </a:xfrm>
            <a:prstGeom prst="rightArrow">
              <a:avLst>
                <a:gd name="adj1" fmla="val 50000"/>
                <a:gd name="adj2" fmla="val 50000"/>
              </a:avLst>
            </a:prstGeom>
            <a:grpFill/>
            <a:ln w="28575">
              <a:noFill/>
              <a:round/>
              <a:headEnd type="none" w="sm" len="sm"/>
              <a:tailEnd type="triangle" w="med" len="med"/>
            </a:ln>
          </p:spPr>
          <p:txBody>
            <a:bodyPr wrap="none" anchor="ctr"/>
            <a:lstStyle/>
            <a:p>
              <a:endParaRPr lang="en-US" sz="1350"/>
            </a:p>
          </p:txBody>
        </p:sp>
      </p:grpSp>
      <p:sp>
        <p:nvSpPr>
          <p:cNvPr id="52" name="Right Brace 51">
            <a:extLst>
              <a:ext uri="{FF2B5EF4-FFF2-40B4-BE49-F238E27FC236}">
                <a16:creationId xmlns:a16="http://schemas.microsoft.com/office/drawing/2014/main" id="{20E863B0-2332-4654-B6E8-0C67D45378BB}"/>
              </a:ext>
            </a:extLst>
          </p:cNvPr>
          <p:cNvSpPr>
            <a:spLocks/>
          </p:cNvSpPr>
          <p:nvPr/>
        </p:nvSpPr>
        <p:spPr bwMode="auto">
          <a:xfrm rot="10800000">
            <a:off x="900113" y="2647950"/>
            <a:ext cx="171450" cy="1919288"/>
          </a:xfrm>
          <a:prstGeom prst="rightBrace">
            <a:avLst>
              <a:gd name="adj1" fmla="val 0"/>
              <a:gd name="adj2" fmla="val 50000"/>
            </a:avLst>
          </a:prstGeom>
          <a:noFill/>
          <a:ln w="28575" algn="ctr">
            <a:solidFill>
              <a:schemeClr val="accent1"/>
            </a:solidFill>
            <a:round/>
            <a:headEnd type="none" w="sm" len="sm"/>
            <a:tailEnd/>
          </a:ln>
          <a:extLst>
            <a:ext uri="{909E8E84-426E-40DD-AFC4-6F175D3DCCD1}">
              <a14:hiddenFill xmlns:a14="http://schemas.microsoft.com/office/drawing/2010/main">
                <a:solidFill>
                  <a:srgbClr val="FFFFFF"/>
                </a:solidFill>
              </a14:hiddenFill>
            </a:ext>
          </a:extLst>
        </p:spPr>
        <p:txBody>
          <a:bodyPr wrap="none" anchor="ctr"/>
          <a:lstStyle/>
          <a:p>
            <a:endParaRPr lang="en-US" sz="1350" i="1"/>
          </a:p>
        </p:txBody>
      </p:sp>
      <p:sp>
        <p:nvSpPr>
          <p:cNvPr id="53" name="Rectangle 52">
            <a:extLst>
              <a:ext uri="{FF2B5EF4-FFF2-40B4-BE49-F238E27FC236}">
                <a16:creationId xmlns:a16="http://schemas.microsoft.com/office/drawing/2014/main" id="{09F1DE07-5775-400A-B174-B5B01439FBF5}"/>
              </a:ext>
            </a:extLst>
          </p:cNvPr>
          <p:cNvSpPr>
            <a:spLocks noChangeArrowheads="1"/>
          </p:cNvSpPr>
          <p:nvPr/>
        </p:nvSpPr>
        <p:spPr bwMode="auto">
          <a:xfrm>
            <a:off x="185243" y="3369434"/>
            <a:ext cx="736099" cy="485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a:lnSpc>
                <a:spcPct val="90000"/>
              </a:lnSpc>
            </a:pPr>
            <a:r>
              <a:rPr lang="en-US" sz="1400" b="1" i="1" dirty="0">
                <a:solidFill>
                  <a:schemeClr val="accent1"/>
                </a:solidFill>
                <a:latin typeface="Crimson Text" panose="02000503000000000000" pitchFamily="2" charset="0"/>
              </a:rPr>
              <a:t>Phase #1</a:t>
            </a:r>
          </a:p>
          <a:p>
            <a:pPr algn="r">
              <a:lnSpc>
                <a:spcPct val="90000"/>
              </a:lnSpc>
            </a:pPr>
            <a:r>
              <a:rPr lang="en-US" sz="1400" b="1" i="1" dirty="0">
                <a:solidFill>
                  <a:schemeClr val="accent1"/>
                </a:solidFill>
                <a:latin typeface="Crimson Text" panose="02000503000000000000" pitchFamily="2" charset="0"/>
              </a:rPr>
              <a:t>Buckets</a:t>
            </a:r>
          </a:p>
        </p:txBody>
      </p:sp>
      <p:graphicFrame>
        <p:nvGraphicFramePr>
          <p:cNvPr id="54" name="Table 53">
            <a:extLst>
              <a:ext uri="{FF2B5EF4-FFF2-40B4-BE49-F238E27FC236}">
                <a16:creationId xmlns:a16="http://schemas.microsoft.com/office/drawing/2014/main" id="{698974DA-07E4-471F-A75A-73AB2446CB6D}"/>
              </a:ext>
            </a:extLst>
          </p:cNvPr>
          <p:cNvGraphicFramePr>
            <a:graphicFrameLocks noGrp="1"/>
          </p:cNvGraphicFramePr>
          <p:nvPr>
            <p:extLst>
              <p:ext uri="{D42A27DB-BD31-4B8C-83A1-F6EECF244321}">
                <p14:modId xmlns:p14="http://schemas.microsoft.com/office/powerpoint/2010/main" val="3967785670"/>
              </p:ext>
            </p:extLst>
          </p:nvPr>
        </p:nvGraphicFramePr>
        <p:xfrm>
          <a:off x="4038600" y="3244548"/>
          <a:ext cx="1752600" cy="999744"/>
        </p:xfrm>
        <a:graphic>
          <a:graphicData uri="http://schemas.openxmlformats.org/drawingml/2006/table">
            <a:tbl>
              <a:tblPr firstRow="1" bandRow="1">
                <a:tableStyleId>{793D81CF-94F2-401A-BA57-92F5A7B2D0C5}</a:tableStyleId>
              </a:tblPr>
              <a:tblGrid>
                <a:gridCol w="609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95116">
                <a:tc>
                  <a:txBody>
                    <a:bodyPr/>
                    <a:lstStyle/>
                    <a:p>
                      <a:pPr algn="l"/>
                      <a:r>
                        <a:rPr lang="en-US" sz="1400" dirty="0">
                          <a:latin typeface="Inconsolata" panose="00000509000000000000" pitchFamily="49" charset="0"/>
                        </a:rPr>
                        <a:t>key</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value</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dirty="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a:t>
                      </a:r>
                      <a:r>
                        <a:rPr lang="en-US" sz="1400" b="1" dirty="0">
                          <a:solidFill>
                            <a:schemeClr val="accent1"/>
                          </a:solidFill>
                          <a:latin typeface="Inconsolata" panose="00000509000000000000" pitchFamily="49" charset="0"/>
                        </a:rPr>
                        <a:t>2</a:t>
                      </a:r>
                      <a:r>
                        <a:rPr lang="en-US" sz="1400" dirty="0">
                          <a:latin typeface="Inconsolata" panose="00000509000000000000" pitchFamily="49" charset="0"/>
                        </a:rPr>
                        <a:t>, </a:t>
                      </a:r>
                      <a:r>
                        <a:rPr lang="en-US" sz="1400" b="1" dirty="0">
                          <a:solidFill>
                            <a:schemeClr val="accent1"/>
                          </a:solidFill>
                          <a:latin typeface="Inconsolata" panose="00000509000000000000" pitchFamily="49" charset="0"/>
                        </a:rPr>
                        <a:t>7.32</a:t>
                      </a:r>
                      <a:r>
                        <a:rPr lang="en-US" sz="1400" dirty="0">
                          <a:latin typeface="Inconsolata" panose="00000509000000000000" pitchFamily="49" charset="0"/>
                        </a:rPr>
                        <a:t>)</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a:t>
                      </a:r>
                      <a:r>
                        <a:rPr lang="en-US" sz="1400" b="1" dirty="0">
                          <a:solidFill>
                            <a:schemeClr val="accent1"/>
                          </a:solidFill>
                          <a:latin typeface="Inconsolata" panose="00000509000000000000" pitchFamily="49" charset="0"/>
                        </a:rPr>
                        <a:t>1</a:t>
                      </a:r>
                      <a:r>
                        <a:rPr lang="en-US" sz="1400" dirty="0">
                          <a:latin typeface="Inconsolata" panose="00000509000000000000" pitchFamily="49" charset="0"/>
                        </a:rPr>
                        <a:t>, </a:t>
                      </a:r>
                      <a:r>
                        <a:rPr lang="en-US" sz="1400" b="1" dirty="0">
                          <a:solidFill>
                            <a:schemeClr val="accent1"/>
                          </a:solidFill>
                          <a:latin typeface="Inconsolata" panose="00000509000000000000" pitchFamily="49" charset="0"/>
                        </a:rPr>
                        <a:t>3.33</a:t>
                      </a:r>
                      <a:r>
                        <a:rPr lang="en-US" sz="1400" dirty="0">
                          <a:latin typeface="Inconsolata" panose="00000509000000000000" pitchFamily="49" charset="0"/>
                        </a:rPr>
                        <a:t>)</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r>
                        <a:rPr lang="en-US" sz="1400" dirty="0">
                          <a:latin typeface="Inconsolata" panose="00000509000000000000" pitchFamily="49" charset="0"/>
                        </a:rPr>
                        <a:t>15-721</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rPr>
                        <a:t>(</a:t>
                      </a:r>
                      <a:r>
                        <a:rPr lang="en-US" sz="1400" b="1" dirty="0">
                          <a:solidFill>
                            <a:schemeClr val="accent1"/>
                          </a:solidFill>
                          <a:latin typeface="Inconsolata" panose="00000509000000000000" pitchFamily="49" charset="0"/>
                        </a:rPr>
                        <a:t>1</a:t>
                      </a:r>
                      <a:r>
                        <a:rPr lang="en-US" sz="1400" dirty="0">
                          <a:latin typeface="Inconsolata" panose="00000509000000000000" pitchFamily="49" charset="0"/>
                        </a:rPr>
                        <a:t>, </a:t>
                      </a:r>
                      <a:r>
                        <a:rPr lang="en-US" sz="1400" b="1" dirty="0">
                          <a:solidFill>
                            <a:schemeClr val="accent1"/>
                          </a:solidFill>
                          <a:latin typeface="Inconsolata" panose="00000509000000000000" pitchFamily="49" charset="0"/>
                        </a:rPr>
                        <a:t>2.89</a:t>
                      </a:r>
                      <a:r>
                        <a:rPr lang="en-US" sz="1400" b="0" dirty="0">
                          <a:solidFill>
                            <a:srgbClr val="101010"/>
                          </a:solidFill>
                          <a:latin typeface="Inconsolata" panose="00000509000000000000" pitchFamily="49" charset="0"/>
                        </a:rPr>
                        <a:t>)</a:t>
                      </a:r>
                      <a:endParaRPr lang="en-US" sz="1400" b="0" dirty="0">
                        <a:solidFill>
                          <a:srgbClr val="101010"/>
                        </a:solidFill>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5" name="Text Box 5">
            <a:extLst>
              <a:ext uri="{FF2B5EF4-FFF2-40B4-BE49-F238E27FC236}">
                <a16:creationId xmlns:a16="http://schemas.microsoft.com/office/drawing/2014/main" id="{D2C58879-CBB6-466D-A6C2-DF58D6B7A3E9}"/>
              </a:ext>
            </a:extLst>
          </p:cNvPr>
          <p:cNvSpPr txBox="1">
            <a:spLocks noChangeArrowheads="1"/>
          </p:cNvSpPr>
          <p:nvPr/>
        </p:nvSpPr>
        <p:spPr bwMode="auto">
          <a:xfrm>
            <a:off x="4358377" y="2920969"/>
            <a:ext cx="1214438" cy="260381"/>
          </a:xfrm>
          <a:prstGeom prst="rect">
            <a:avLst/>
          </a:prstGeom>
          <a:noFill/>
          <a:ln w="38100">
            <a:noFill/>
            <a:miter lim="800000"/>
            <a:headEnd/>
            <a:tailEnd/>
          </a:ln>
          <a:effectLst/>
        </p:spPr>
        <p:txBody>
          <a:bodyPr wrap="none" lIns="0" tIns="0" rIns="0" bIns="0" anchor="ctr"/>
          <a:lstStyle>
            <a:defPPr>
              <a:defRPr lang="en-US"/>
            </a:defPPr>
            <a:lvl1pPr algn="ctr">
              <a:defRPr sz="2400" b="1" i="1">
                <a:solidFill>
                  <a:srgbClr val="646464"/>
                </a:solidFill>
                <a:latin typeface="Crimson Text" panose="02000503000000000000" pitchFamily="2" charset="0"/>
              </a:defRPr>
            </a:lvl1pPr>
            <a:lvl2pPr marL="742950" indent="-285750">
              <a:defRPr sz="2800" u="sng">
                <a:latin typeface="Times New Roman" pitchFamily="18" charset="0"/>
                <a:ea typeface="ＭＳ Ｐゴシック" charset="-128"/>
              </a:defRPr>
            </a:lvl2pPr>
            <a:lvl3pPr marL="1143000" indent="-228600">
              <a:defRPr sz="2800" u="sng">
                <a:latin typeface="Times New Roman" pitchFamily="18" charset="0"/>
                <a:ea typeface="ＭＳ Ｐゴシック" charset="-128"/>
              </a:defRPr>
            </a:lvl3pPr>
            <a:lvl4pPr marL="1600200" indent="-228600">
              <a:defRPr sz="2800" u="sng">
                <a:latin typeface="Times New Roman" pitchFamily="18" charset="0"/>
                <a:ea typeface="ＭＳ Ｐゴシック" charset="-128"/>
              </a:defRPr>
            </a:lvl4pPr>
            <a:lvl5pPr marL="2057400" indent="-228600">
              <a:defRPr sz="2800" u="sng">
                <a:latin typeface="Times New Roman" pitchFamily="18" charset="0"/>
                <a:ea typeface="ＭＳ Ｐゴシック" charset="-128"/>
              </a:defRPr>
            </a:lvl5pPr>
            <a:lvl6pPr marL="2514600" indent="-228600" algn="ctr" eaLnBrk="0" fontAlgn="base" hangingPunct="0">
              <a:spcBef>
                <a:spcPct val="0"/>
              </a:spcBef>
              <a:spcAft>
                <a:spcPct val="0"/>
              </a:spcAft>
              <a:defRPr sz="2800" u="sng">
                <a:latin typeface="Times New Roman" pitchFamily="18" charset="0"/>
                <a:ea typeface="ＭＳ Ｐゴシック" charset="-128"/>
              </a:defRPr>
            </a:lvl6pPr>
            <a:lvl7pPr marL="2971800" indent="-228600" algn="ctr" eaLnBrk="0" fontAlgn="base" hangingPunct="0">
              <a:spcBef>
                <a:spcPct val="0"/>
              </a:spcBef>
              <a:spcAft>
                <a:spcPct val="0"/>
              </a:spcAft>
              <a:defRPr sz="2800" u="sng">
                <a:latin typeface="Times New Roman" pitchFamily="18" charset="0"/>
                <a:ea typeface="ＭＳ Ｐゴシック" charset="-128"/>
              </a:defRPr>
            </a:lvl7pPr>
            <a:lvl8pPr marL="3429000" indent="-228600" algn="ctr" eaLnBrk="0" fontAlgn="base" hangingPunct="0">
              <a:spcBef>
                <a:spcPct val="0"/>
              </a:spcBef>
              <a:spcAft>
                <a:spcPct val="0"/>
              </a:spcAft>
              <a:defRPr sz="2800" u="sng">
                <a:latin typeface="Times New Roman" pitchFamily="18" charset="0"/>
                <a:ea typeface="ＭＳ Ｐゴシック" charset="-128"/>
              </a:defRPr>
            </a:lvl8pPr>
            <a:lvl9pPr marL="3886200" indent="-228600" algn="ctr" eaLnBrk="0" fontAlgn="base" hangingPunct="0">
              <a:spcBef>
                <a:spcPct val="0"/>
              </a:spcBef>
              <a:spcAft>
                <a:spcPct val="0"/>
              </a:spcAft>
              <a:defRPr sz="2800" u="sng">
                <a:latin typeface="Times New Roman" pitchFamily="18" charset="0"/>
                <a:ea typeface="ＭＳ Ｐゴシック" charset="-128"/>
              </a:defRPr>
            </a:lvl9pPr>
          </a:lstStyle>
          <a:p>
            <a:r>
              <a:rPr lang="en-US" dirty="0"/>
              <a:t>Hash Table</a:t>
            </a:r>
          </a:p>
        </p:txBody>
      </p:sp>
      <p:graphicFrame>
        <p:nvGraphicFramePr>
          <p:cNvPr id="56" name="Table 55">
            <a:extLst>
              <a:ext uri="{FF2B5EF4-FFF2-40B4-BE49-F238E27FC236}">
                <a16:creationId xmlns:a16="http://schemas.microsoft.com/office/drawing/2014/main" id="{DDF9A47C-AD73-4C40-83C1-B8AAB62A1BE3}"/>
              </a:ext>
            </a:extLst>
          </p:cNvPr>
          <p:cNvGraphicFramePr>
            <a:graphicFrameLocks noGrp="1"/>
          </p:cNvGraphicFramePr>
          <p:nvPr>
            <p:extLst>
              <p:ext uri="{D42A27DB-BD31-4B8C-83A1-F6EECF244321}">
                <p14:modId xmlns:p14="http://schemas.microsoft.com/office/powerpoint/2010/main" val="1480525737"/>
              </p:ext>
            </p:extLst>
          </p:nvPr>
        </p:nvGraphicFramePr>
        <p:xfrm>
          <a:off x="6725150" y="3274609"/>
          <a:ext cx="1613322" cy="999744"/>
        </p:xfrm>
        <a:graphic>
          <a:graphicData uri="http://schemas.openxmlformats.org/drawingml/2006/table">
            <a:tbl>
              <a:tblPr firstRow="1" bandRow="1">
                <a:tableStyleId>{793D81CF-94F2-401A-BA57-92F5A7B2D0C5}</a:tableStyleId>
              </a:tblPr>
              <a:tblGrid>
                <a:gridCol w="698396">
                  <a:extLst>
                    <a:ext uri="{9D8B030D-6E8A-4147-A177-3AD203B41FA5}">
                      <a16:colId xmlns:a16="http://schemas.microsoft.com/office/drawing/2014/main" val="20000"/>
                    </a:ext>
                  </a:extLst>
                </a:gridCol>
                <a:gridCol w="914926">
                  <a:extLst>
                    <a:ext uri="{9D8B030D-6E8A-4147-A177-3AD203B41FA5}">
                      <a16:colId xmlns:a16="http://schemas.microsoft.com/office/drawing/2014/main" val="20001"/>
                    </a:ext>
                  </a:extLst>
                </a:gridCol>
              </a:tblGrid>
              <a:tr h="95116">
                <a:tc>
                  <a:txBody>
                    <a:bodyPr/>
                    <a:lstStyle/>
                    <a:p>
                      <a:pPr algn="l"/>
                      <a:r>
                        <a:rPr lang="en-US" sz="1400" dirty="0" err="1">
                          <a:latin typeface="Inconsolata" panose="00000509000000000000" pitchFamily="49" charset="0"/>
                        </a:rPr>
                        <a:t>cid</a:t>
                      </a:r>
                      <a:endParaRPr lang="en-US" sz="1400" dirty="0">
                        <a:latin typeface="Inconsolata" panose="00000509000000000000" pitchFamily="49" charset="0"/>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400" dirty="0">
                          <a:latin typeface="Inconsolata" panose="00000509000000000000" pitchFamily="49" charset="0"/>
                        </a:rPr>
                        <a:t>AVG(</a:t>
                      </a:r>
                      <a:r>
                        <a:rPr lang="en-US" sz="1400" dirty="0" err="1">
                          <a:latin typeface="Inconsolata" panose="00000509000000000000" pitchFamily="49" charset="0"/>
                        </a:rPr>
                        <a:t>gpa</a:t>
                      </a:r>
                      <a:r>
                        <a:rPr lang="en-US" sz="1400" dirty="0">
                          <a:latin typeface="Inconsolata" panose="00000509000000000000" pitchFamily="49" charset="0"/>
                        </a:rPr>
                        <a:t>)</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71384">
                <a:tc>
                  <a:txBody>
                    <a:bodyPr/>
                    <a:lstStyle/>
                    <a:p>
                      <a:pPr marL="0" marR="0" algn="l" hangingPunct="0">
                        <a:spcBef>
                          <a:spcPts val="0"/>
                        </a:spcBef>
                        <a:spcAft>
                          <a:spcPts val="0"/>
                        </a:spcAft>
                      </a:pPr>
                      <a:r>
                        <a:rPr lang="en-US" sz="1400">
                          <a:latin typeface="Inconsolata" panose="00000509000000000000" pitchFamily="49" charset="0"/>
                        </a:rPr>
                        <a:t>15-445</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3.66</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1384">
                <a:tc>
                  <a:txBody>
                    <a:bodyPr/>
                    <a:lstStyle/>
                    <a:p>
                      <a:pPr marL="0" marR="0" algn="l" hangingPunct="0">
                        <a:spcBef>
                          <a:spcPts val="0"/>
                        </a:spcBef>
                        <a:spcAft>
                          <a:spcPts val="0"/>
                        </a:spcAft>
                      </a:pPr>
                      <a:r>
                        <a:rPr lang="en-US" sz="1400" dirty="0">
                          <a:latin typeface="Inconsolata" panose="00000509000000000000" pitchFamily="49" charset="0"/>
                        </a:rPr>
                        <a:t>15-826</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3.33</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1384">
                <a:tc>
                  <a:txBody>
                    <a:bodyPr/>
                    <a:lstStyle/>
                    <a:p>
                      <a:pPr marL="0" marR="0" algn="l" hangingPunct="0">
                        <a:spcBef>
                          <a:spcPts val="0"/>
                        </a:spcBef>
                        <a:spcAft>
                          <a:spcPts val="0"/>
                        </a:spcAft>
                      </a:pPr>
                      <a:r>
                        <a:rPr lang="en-US" sz="1400" dirty="0">
                          <a:latin typeface="Inconsolata" panose="00000509000000000000" pitchFamily="49" charset="0"/>
                        </a:rPr>
                        <a:t>15-721</a:t>
                      </a:r>
                      <a:endParaRPr lang="en-US" sz="1400" dirty="0">
                        <a:latin typeface="Inconsolata" panose="00000509000000000000" pitchFamily="49" charset="0"/>
                        <a:ea typeface="Times New Roman"/>
                        <a:cs typeface="Times New Roman"/>
                      </a:endParaRP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latin typeface="Inconsolata" panose="00000509000000000000" pitchFamily="49" charset="0"/>
                          <a:ea typeface="Times New Roman"/>
                          <a:cs typeface="Times New Roman"/>
                        </a:rPr>
                        <a:t>2.89</a:t>
                      </a:r>
                    </a:p>
                  </a:txBody>
                  <a:tcPr marL="27432" marR="27432"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7" name="Right Arrow 6">
            <a:extLst>
              <a:ext uri="{FF2B5EF4-FFF2-40B4-BE49-F238E27FC236}">
                <a16:creationId xmlns:a16="http://schemas.microsoft.com/office/drawing/2014/main" id="{78069E9D-5A0D-4B9B-A385-FCC88EA0ACF8}"/>
              </a:ext>
            </a:extLst>
          </p:cNvPr>
          <p:cNvSpPr>
            <a:spLocks noChangeArrowheads="1"/>
          </p:cNvSpPr>
          <p:nvPr/>
        </p:nvSpPr>
        <p:spPr bwMode="auto">
          <a:xfrm>
            <a:off x="6062926" y="3559478"/>
            <a:ext cx="548640" cy="417909"/>
          </a:xfrm>
          <a:prstGeom prst="rightArrow">
            <a:avLst>
              <a:gd name="adj1" fmla="val 50000"/>
              <a:gd name="adj2" fmla="val 49998"/>
            </a:avLst>
          </a:prstGeom>
          <a:solidFill>
            <a:schemeClr val="accent1"/>
          </a:solidFill>
          <a:ln w="28575">
            <a:noFill/>
            <a:round/>
            <a:headEnd type="none" w="sm" len="sm"/>
            <a:tailEnd type="triangle" w="med" len="med"/>
          </a:ln>
        </p:spPr>
        <p:txBody>
          <a:bodyPr wrap="none" anchor="ctr"/>
          <a:lstStyle/>
          <a:p>
            <a:endParaRPr lang="en-US" sz="1350"/>
          </a:p>
        </p:txBody>
      </p:sp>
      <p:sp>
        <p:nvSpPr>
          <p:cNvPr id="58" name="Text Box 5">
            <a:extLst>
              <a:ext uri="{FF2B5EF4-FFF2-40B4-BE49-F238E27FC236}">
                <a16:creationId xmlns:a16="http://schemas.microsoft.com/office/drawing/2014/main" id="{B168EB80-E2BF-4BA0-9AE0-E3DE9BF01438}"/>
              </a:ext>
            </a:extLst>
          </p:cNvPr>
          <p:cNvSpPr txBox="1">
            <a:spLocks noChangeArrowheads="1"/>
          </p:cNvSpPr>
          <p:nvPr/>
        </p:nvSpPr>
        <p:spPr bwMode="auto">
          <a:xfrm>
            <a:off x="6968727" y="2954408"/>
            <a:ext cx="1214438" cy="260381"/>
          </a:xfrm>
          <a:prstGeom prst="rect">
            <a:avLst/>
          </a:prstGeom>
          <a:noFill/>
          <a:ln w="38100">
            <a:noFill/>
            <a:miter lim="800000"/>
            <a:headEnd/>
            <a:tailEnd/>
          </a:ln>
          <a:effectLst/>
        </p:spPr>
        <p:txBody>
          <a:bodyPr wrap="none" lIns="0" tIns="0" rIns="0" bIns="0" anchor="ctr"/>
          <a:lstStyle>
            <a:defPPr>
              <a:defRPr lang="en-US"/>
            </a:defPPr>
            <a:lvl1pPr algn="ctr">
              <a:defRPr sz="2400" b="1" i="1">
                <a:solidFill>
                  <a:srgbClr val="646464"/>
                </a:solidFill>
                <a:latin typeface="Crimson Text" panose="02000503000000000000" pitchFamily="2" charset="0"/>
              </a:defRPr>
            </a:lvl1pPr>
            <a:lvl2pPr marL="742950" indent="-285750">
              <a:defRPr sz="2800" u="sng">
                <a:latin typeface="Times New Roman" pitchFamily="18" charset="0"/>
                <a:ea typeface="ＭＳ Ｐゴシック" charset="-128"/>
              </a:defRPr>
            </a:lvl2pPr>
            <a:lvl3pPr marL="1143000" indent="-228600">
              <a:defRPr sz="2800" u="sng">
                <a:latin typeface="Times New Roman" pitchFamily="18" charset="0"/>
                <a:ea typeface="ＭＳ Ｐゴシック" charset="-128"/>
              </a:defRPr>
            </a:lvl3pPr>
            <a:lvl4pPr marL="1600200" indent="-228600">
              <a:defRPr sz="2800" u="sng">
                <a:latin typeface="Times New Roman" pitchFamily="18" charset="0"/>
                <a:ea typeface="ＭＳ Ｐゴシック" charset="-128"/>
              </a:defRPr>
            </a:lvl4pPr>
            <a:lvl5pPr marL="2057400" indent="-228600">
              <a:defRPr sz="2800" u="sng">
                <a:latin typeface="Times New Roman" pitchFamily="18" charset="0"/>
                <a:ea typeface="ＭＳ Ｐゴシック" charset="-128"/>
              </a:defRPr>
            </a:lvl5pPr>
            <a:lvl6pPr marL="2514600" indent="-228600" algn="ctr" eaLnBrk="0" fontAlgn="base" hangingPunct="0">
              <a:spcBef>
                <a:spcPct val="0"/>
              </a:spcBef>
              <a:spcAft>
                <a:spcPct val="0"/>
              </a:spcAft>
              <a:defRPr sz="2800" u="sng">
                <a:latin typeface="Times New Roman" pitchFamily="18" charset="0"/>
                <a:ea typeface="ＭＳ Ｐゴシック" charset="-128"/>
              </a:defRPr>
            </a:lvl6pPr>
            <a:lvl7pPr marL="2971800" indent="-228600" algn="ctr" eaLnBrk="0" fontAlgn="base" hangingPunct="0">
              <a:spcBef>
                <a:spcPct val="0"/>
              </a:spcBef>
              <a:spcAft>
                <a:spcPct val="0"/>
              </a:spcAft>
              <a:defRPr sz="2800" u="sng">
                <a:latin typeface="Times New Roman" pitchFamily="18" charset="0"/>
                <a:ea typeface="ＭＳ Ｐゴシック" charset="-128"/>
              </a:defRPr>
            </a:lvl7pPr>
            <a:lvl8pPr marL="3429000" indent="-228600" algn="ctr" eaLnBrk="0" fontAlgn="base" hangingPunct="0">
              <a:spcBef>
                <a:spcPct val="0"/>
              </a:spcBef>
              <a:spcAft>
                <a:spcPct val="0"/>
              </a:spcAft>
              <a:defRPr sz="2800" u="sng">
                <a:latin typeface="Times New Roman" pitchFamily="18" charset="0"/>
                <a:ea typeface="ＭＳ Ｐゴシック" charset="-128"/>
              </a:defRPr>
            </a:lvl8pPr>
            <a:lvl9pPr marL="3886200" indent="-228600" algn="ctr" eaLnBrk="0" fontAlgn="base" hangingPunct="0">
              <a:spcBef>
                <a:spcPct val="0"/>
              </a:spcBef>
              <a:spcAft>
                <a:spcPct val="0"/>
              </a:spcAft>
              <a:defRPr sz="2800" u="sng">
                <a:latin typeface="Times New Roman" pitchFamily="18" charset="0"/>
                <a:ea typeface="ＭＳ Ｐゴシック" charset="-128"/>
              </a:defRPr>
            </a:lvl9pPr>
          </a:lstStyle>
          <a:p>
            <a:r>
              <a:rPr lang="en-US" dirty="0"/>
              <a:t>Final Result</a:t>
            </a:r>
          </a:p>
        </p:txBody>
      </p:sp>
      <p:sp>
        <p:nvSpPr>
          <p:cNvPr id="2" name="Rectangle 1">
            <a:extLst>
              <a:ext uri="{FF2B5EF4-FFF2-40B4-BE49-F238E27FC236}">
                <a16:creationId xmlns:a16="http://schemas.microsoft.com/office/drawing/2014/main" id="{1A1C1E92-EEF1-46F1-B248-CD9D54175BC8}"/>
              </a:ext>
            </a:extLst>
          </p:cNvPr>
          <p:cNvSpPr/>
          <p:nvPr/>
        </p:nvSpPr>
        <p:spPr>
          <a:xfrm>
            <a:off x="5565506" y="1123950"/>
            <a:ext cx="3349894" cy="1477328"/>
          </a:xfrm>
          <a:prstGeom prst="rect">
            <a:avLst/>
          </a:prstGeom>
        </p:spPr>
        <p:txBody>
          <a:bodyPr wrap="square">
            <a:spAutoFit/>
          </a:bodyPr>
          <a:lstStyle/>
          <a:p>
            <a:r>
              <a:rPr lang="en-US" b="1" dirty="0">
                <a:solidFill>
                  <a:srgbClr val="646464"/>
                </a:solidFill>
                <a:latin typeface="Inconsolata" panose="00000509000000000000" pitchFamily="49" charset="0"/>
              </a:rPr>
              <a:t>AVG(</a:t>
            </a:r>
            <a:r>
              <a:rPr lang="en-US" dirty="0">
                <a:solidFill>
                  <a:srgbClr val="646464"/>
                </a:solidFill>
                <a:latin typeface="Inconsolata" panose="00000509000000000000" pitchFamily="49" charset="0"/>
              </a:rPr>
              <a:t>col</a:t>
            </a:r>
            <a:r>
              <a:rPr lang="en-US" b="1" dirty="0">
                <a:solidFill>
                  <a:srgbClr val="646464"/>
                </a:solidFill>
                <a:latin typeface="Inconsolata" panose="00000509000000000000" pitchFamily="49" charset="0"/>
              </a:rPr>
              <a:t>)   → (</a:t>
            </a:r>
            <a:r>
              <a:rPr lang="en-US" b="1" dirty="0">
                <a:solidFill>
                  <a:schemeClr val="accent1"/>
                </a:solidFill>
                <a:latin typeface="Inconsolata" panose="00000509000000000000" pitchFamily="49" charset="0"/>
              </a:rPr>
              <a:t>COUNT</a:t>
            </a:r>
            <a:r>
              <a:rPr lang="en-US" b="1" dirty="0">
                <a:solidFill>
                  <a:srgbClr val="646464"/>
                </a:solidFill>
                <a:latin typeface="Inconsolata" panose="00000509000000000000" pitchFamily="49" charset="0"/>
              </a:rPr>
              <a:t>, </a:t>
            </a:r>
            <a:r>
              <a:rPr lang="en-US" b="1" dirty="0">
                <a:solidFill>
                  <a:schemeClr val="accent1"/>
                </a:solidFill>
                <a:latin typeface="Inconsolata" panose="00000509000000000000" pitchFamily="49" charset="0"/>
              </a:rPr>
              <a:t>SUM</a:t>
            </a:r>
            <a:r>
              <a:rPr lang="en-US" b="1" dirty="0">
                <a:solidFill>
                  <a:srgbClr val="646464"/>
                </a:solidFill>
                <a:latin typeface="Inconsolata" panose="00000509000000000000" pitchFamily="49" charset="0"/>
              </a:rPr>
              <a:t>)</a:t>
            </a:r>
          </a:p>
          <a:p>
            <a:r>
              <a:rPr lang="en-US" b="1" dirty="0">
                <a:solidFill>
                  <a:srgbClr val="646464"/>
                </a:solidFill>
                <a:latin typeface="Inconsolata" panose="00000509000000000000" pitchFamily="49" charset="0"/>
              </a:rPr>
              <a:t>MIN(</a:t>
            </a:r>
            <a:r>
              <a:rPr lang="en-US" dirty="0">
                <a:solidFill>
                  <a:srgbClr val="646464"/>
                </a:solidFill>
                <a:latin typeface="Inconsolata" panose="00000509000000000000" pitchFamily="49" charset="0"/>
              </a:rPr>
              <a:t>col</a:t>
            </a:r>
            <a:r>
              <a:rPr lang="en-US" b="1" dirty="0">
                <a:solidFill>
                  <a:srgbClr val="646464"/>
                </a:solidFill>
                <a:latin typeface="Inconsolata" panose="00000509000000000000" pitchFamily="49" charset="0"/>
              </a:rPr>
              <a:t>)   → (</a:t>
            </a:r>
            <a:r>
              <a:rPr lang="en-US" b="1" dirty="0">
                <a:solidFill>
                  <a:schemeClr val="accent1"/>
                </a:solidFill>
                <a:latin typeface="Inconsolata" panose="00000509000000000000" pitchFamily="49" charset="0"/>
              </a:rPr>
              <a:t>MIN</a:t>
            </a:r>
            <a:r>
              <a:rPr lang="en-US" b="1" dirty="0">
                <a:solidFill>
                  <a:srgbClr val="646464"/>
                </a:solidFill>
                <a:latin typeface="Inconsolata" panose="00000509000000000000" pitchFamily="49" charset="0"/>
              </a:rPr>
              <a:t>)</a:t>
            </a:r>
          </a:p>
          <a:p>
            <a:r>
              <a:rPr lang="en-US" b="1" dirty="0">
                <a:solidFill>
                  <a:srgbClr val="646464"/>
                </a:solidFill>
                <a:latin typeface="Inconsolata" panose="00000509000000000000" pitchFamily="49" charset="0"/>
              </a:rPr>
              <a:t>MAX(</a:t>
            </a:r>
            <a:r>
              <a:rPr lang="en-US" dirty="0">
                <a:solidFill>
                  <a:srgbClr val="646464"/>
                </a:solidFill>
                <a:latin typeface="Inconsolata" panose="00000509000000000000" pitchFamily="49" charset="0"/>
              </a:rPr>
              <a:t>col</a:t>
            </a:r>
            <a:r>
              <a:rPr lang="en-US" b="1" dirty="0">
                <a:solidFill>
                  <a:srgbClr val="646464"/>
                </a:solidFill>
                <a:latin typeface="Inconsolata" panose="00000509000000000000" pitchFamily="49" charset="0"/>
              </a:rPr>
              <a:t>)   → (</a:t>
            </a:r>
            <a:r>
              <a:rPr lang="en-US" b="1" dirty="0">
                <a:solidFill>
                  <a:schemeClr val="accent1"/>
                </a:solidFill>
                <a:latin typeface="Inconsolata" panose="00000509000000000000" pitchFamily="49" charset="0"/>
              </a:rPr>
              <a:t>MAX</a:t>
            </a:r>
            <a:r>
              <a:rPr lang="en-US" b="1" dirty="0">
                <a:solidFill>
                  <a:srgbClr val="646464"/>
                </a:solidFill>
                <a:latin typeface="Inconsolata" panose="00000509000000000000" pitchFamily="49" charset="0"/>
              </a:rPr>
              <a:t>)</a:t>
            </a:r>
          </a:p>
          <a:p>
            <a:r>
              <a:rPr lang="en-US" b="1" dirty="0">
                <a:solidFill>
                  <a:srgbClr val="646464"/>
                </a:solidFill>
                <a:latin typeface="Inconsolata" panose="00000509000000000000" pitchFamily="49" charset="0"/>
              </a:rPr>
              <a:t>SUM(</a:t>
            </a:r>
            <a:r>
              <a:rPr lang="en-US" dirty="0">
                <a:solidFill>
                  <a:srgbClr val="646464"/>
                </a:solidFill>
                <a:latin typeface="Inconsolata" panose="00000509000000000000" pitchFamily="49" charset="0"/>
              </a:rPr>
              <a:t>col</a:t>
            </a:r>
            <a:r>
              <a:rPr lang="en-US" b="1" dirty="0">
                <a:solidFill>
                  <a:srgbClr val="646464"/>
                </a:solidFill>
                <a:latin typeface="Inconsolata" panose="00000509000000000000" pitchFamily="49" charset="0"/>
              </a:rPr>
              <a:t>)   → (</a:t>
            </a:r>
            <a:r>
              <a:rPr lang="en-US" b="1" dirty="0">
                <a:solidFill>
                  <a:schemeClr val="accent1"/>
                </a:solidFill>
                <a:latin typeface="Inconsolata" panose="00000509000000000000" pitchFamily="49" charset="0"/>
              </a:rPr>
              <a:t>SUM</a:t>
            </a:r>
            <a:r>
              <a:rPr lang="en-US" b="1" dirty="0">
                <a:solidFill>
                  <a:srgbClr val="646464"/>
                </a:solidFill>
                <a:latin typeface="Inconsolata" panose="00000509000000000000" pitchFamily="49" charset="0"/>
              </a:rPr>
              <a:t>)</a:t>
            </a:r>
          </a:p>
          <a:p>
            <a:r>
              <a:rPr lang="en-US" b="1" dirty="0">
                <a:solidFill>
                  <a:srgbClr val="646464"/>
                </a:solidFill>
                <a:latin typeface="Inconsolata" panose="00000509000000000000" pitchFamily="49" charset="0"/>
              </a:rPr>
              <a:t>COUNT(</a:t>
            </a:r>
            <a:r>
              <a:rPr lang="en-US" dirty="0">
                <a:solidFill>
                  <a:srgbClr val="646464"/>
                </a:solidFill>
                <a:latin typeface="Inconsolata" panose="00000509000000000000" pitchFamily="49" charset="0"/>
              </a:rPr>
              <a:t>col</a:t>
            </a:r>
            <a:r>
              <a:rPr lang="en-US" b="1" dirty="0">
                <a:solidFill>
                  <a:srgbClr val="646464"/>
                </a:solidFill>
                <a:latin typeface="Inconsolata" panose="00000509000000000000" pitchFamily="49" charset="0"/>
              </a:rPr>
              <a:t>) → (</a:t>
            </a:r>
            <a:r>
              <a:rPr lang="en-US" b="1" dirty="0">
                <a:solidFill>
                  <a:schemeClr val="accent1"/>
                </a:solidFill>
                <a:latin typeface="Inconsolata" panose="00000509000000000000" pitchFamily="49" charset="0"/>
              </a:rPr>
              <a:t>COUNT</a:t>
            </a:r>
            <a:r>
              <a:rPr lang="en-US" b="1" dirty="0">
                <a:solidFill>
                  <a:srgbClr val="646464"/>
                </a:solidFill>
                <a:latin typeface="Inconsolata" panose="00000509000000000000" pitchFamily="49" charset="0"/>
              </a:rPr>
              <a:t>)</a:t>
            </a:r>
          </a:p>
        </p:txBody>
      </p:sp>
      <p:sp>
        <p:nvSpPr>
          <p:cNvPr id="59" name="Text Box 5">
            <a:extLst>
              <a:ext uri="{FF2B5EF4-FFF2-40B4-BE49-F238E27FC236}">
                <a16:creationId xmlns:a16="http://schemas.microsoft.com/office/drawing/2014/main" id="{1B6C4CFF-5C87-4B02-B709-B02DE3B0FED4}"/>
              </a:ext>
            </a:extLst>
          </p:cNvPr>
          <p:cNvSpPr txBox="1">
            <a:spLocks noChangeArrowheads="1"/>
          </p:cNvSpPr>
          <p:nvPr/>
        </p:nvSpPr>
        <p:spPr bwMode="auto">
          <a:xfrm>
            <a:off x="6176380" y="819150"/>
            <a:ext cx="1744240" cy="260381"/>
          </a:xfrm>
          <a:prstGeom prst="rect">
            <a:avLst/>
          </a:prstGeom>
          <a:noFill/>
          <a:ln w="38100">
            <a:noFill/>
            <a:miter lim="800000"/>
            <a:headEnd/>
            <a:tailEnd/>
          </a:ln>
          <a:effectLst/>
        </p:spPr>
        <p:txBody>
          <a:bodyPr wrap="none" lIns="0" tIns="0" rIns="0" bIns="0" anchor="ctr"/>
          <a:lstStyle>
            <a:defPPr>
              <a:defRPr lang="en-US"/>
            </a:defPPr>
            <a:lvl1pPr>
              <a:defRPr sz="1350">
                <a:latin typeface="Times New Roman" pitchFamily="-112" charset="0"/>
              </a:defRPr>
            </a:lvl1pPr>
            <a:lvl2pPr marL="742950" indent="-285750">
              <a:defRPr sz="2800" u="sng">
                <a:solidFill>
                  <a:schemeClr val="tx1"/>
                </a:solidFill>
                <a:latin typeface="Times New Roman" pitchFamily="18" charset="0"/>
                <a:ea typeface="ＭＳ Ｐゴシック" charset="-128"/>
              </a:defRPr>
            </a:lvl2pPr>
            <a:lvl3pPr marL="1143000" indent="-228600">
              <a:defRPr sz="2800" u="sng">
                <a:solidFill>
                  <a:schemeClr val="tx1"/>
                </a:solidFill>
                <a:latin typeface="Times New Roman" pitchFamily="18" charset="0"/>
                <a:ea typeface="ＭＳ Ｐゴシック" charset="-128"/>
              </a:defRPr>
            </a:lvl3pPr>
            <a:lvl4pPr marL="1600200" indent="-228600">
              <a:defRPr sz="2800" u="sng">
                <a:solidFill>
                  <a:schemeClr val="tx1"/>
                </a:solidFill>
                <a:latin typeface="Times New Roman" pitchFamily="18" charset="0"/>
                <a:ea typeface="ＭＳ Ｐゴシック" charset="-128"/>
              </a:defRPr>
            </a:lvl4pPr>
            <a:lvl5pPr marL="2057400" indent="-228600">
              <a:defRPr sz="2800" u="sng">
                <a:solidFill>
                  <a:schemeClr val="tx1"/>
                </a:solidFill>
                <a:latin typeface="Times New Roman" pitchFamily="18" charset="0"/>
                <a:ea typeface="ＭＳ Ｐゴシック" charset="-128"/>
              </a:defRPr>
            </a:lvl5pPr>
            <a:lvl6pPr marL="25146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6pPr>
            <a:lvl7pPr marL="29718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7pPr>
            <a:lvl8pPr marL="34290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8pPr>
            <a:lvl9pPr marL="3886200" indent="-228600" algn="ctr" eaLnBrk="0" fontAlgn="base" hangingPunct="0">
              <a:spcBef>
                <a:spcPct val="0"/>
              </a:spcBef>
              <a:spcAft>
                <a:spcPct val="0"/>
              </a:spcAft>
              <a:defRPr sz="2800" u="sng">
                <a:solidFill>
                  <a:schemeClr val="tx1"/>
                </a:solidFill>
                <a:latin typeface="Times New Roman" pitchFamily="18" charset="0"/>
                <a:ea typeface="ＭＳ Ｐゴシック" charset="-128"/>
              </a:defRPr>
            </a:lvl9pPr>
          </a:lstStyle>
          <a:p>
            <a:pPr algn="ctr"/>
            <a:r>
              <a:rPr lang="en-US" sz="2400" b="1" i="1" dirty="0">
                <a:solidFill>
                  <a:srgbClr val="646464"/>
                </a:solidFill>
                <a:latin typeface="Crimson Text" panose="02000503000000000000" pitchFamily="2" charset="0"/>
              </a:rPr>
              <a:t>Running Totals</a:t>
            </a:r>
          </a:p>
        </p:txBody>
      </p:sp>
      <p:sp>
        <p:nvSpPr>
          <p:cNvPr id="60" name="Highlight Box">
            <a:extLst>
              <a:ext uri="{FF2B5EF4-FFF2-40B4-BE49-F238E27FC236}">
                <a16:creationId xmlns:a16="http://schemas.microsoft.com/office/drawing/2014/main" id="{ECDA46BD-3DF0-4D1F-B291-482E0DED1942}"/>
              </a:ext>
            </a:extLst>
          </p:cNvPr>
          <p:cNvSpPr/>
          <p:nvPr/>
        </p:nvSpPr>
        <p:spPr>
          <a:xfrm>
            <a:off x="4646865" y="3245842"/>
            <a:ext cx="1135749" cy="1006980"/>
          </a:xfrm>
          <a:prstGeom prst="roundRect">
            <a:avLst>
              <a:gd name="adj" fmla="val 4675"/>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descr=" 5">
            <a:extLst>
              <a:ext uri="{FF2B5EF4-FFF2-40B4-BE49-F238E27FC236}">
                <a16:creationId xmlns:a16="http://schemas.microsoft.com/office/drawing/2014/main" id="{CBF6404D-3A3A-094F-729E-F475729F4F84}"/>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41264895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wipe(left)">
                                      <p:cBhvr>
                                        <p:cTn id="7" dur="250"/>
                                        <p:tgtEl>
                                          <p:spTgt spid="44"/>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250"/>
                                        <p:tgtEl>
                                          <p:spTgt spid="40"/>
                                        </p:tgtEl>
                                      </p:cBhvr>
                                    </p:animEffect>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48"/>
                                        </p:tgtEl>
                                        <p:attrNameLst>
                                          <p:attrName>style.visibility</p:attrName>
                                        </p:attrNameLst>
                                      </p:cBhvr>
                                      <p:to>
                                        <p:strVal val="visible"/>
                                      </p:to>
                                    </p:set>
                                    <p:animEffect transition="in" filter="wipe(left)">
                                      <p:cBhvr>
                                        <p:cTn id="15" dur="250"/>
                                        <p:tgtEl>
                                          <p:spTgt spid="4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5"/>
                                        </p:tgtEl>
                                        <p:attrNameLst>
                                          <p:attrName>style.visibility</p:attrName>
                                        </p:attrNameLst>
                                      </p:cBhvr>
                                      <p:to>
                                        <p:strVal val="visible"/>
                                      </p:to>
                                    </p:set>
                                    <p:animEffect transition="in" filter="fade">
                                      <p:cBhvr>
                                        <p:cTn id="20" dur="250"/>
                                        <p:tgtEl>
                                          <p:spTgt spid="55"/>
                                        </p:tgtEl>
                                      </p:cBhvr>
                                    </p:animEffect>
                                  </p:childTnLst>
                                </p:cTn>
                              </p:par>
                            </p:childTnLst>
                          </p:cTn>
                        </p:par>
                        <p:par>
                          <p:cTn id="21" fill="hold">
                            <p:stCondLst>
                              <p:cond delay="250"/>
                            </p:stCondLst>
                            <p:childTnLst>
                              <p:par>
                                <p:cTn id="22" presetID="10" presetClass="entr" presetSubtype="0" fill="hold" nodeType="afterEffect">
                                  <p:stCondLst>
                                    <p:cond delay="0"/>
                                  </p:stCondLst>
                                  <p:childTnLst>
                                    <p:set>
                                      <p:cBhvr>
                                        <p:cTn id="23" dur="1" fill="hold">
                                          <p:stCondLst>
                                            <p:cond delay="0"/>
                                          </p:stCondLst>
                                        </p:cTn>
                                        <p:tgtEl>
                                          <p:spTgt spid="54"/>
                                        </p:tgtEl>
                                        <p:attrNameLst>
                                          <p:attrName>style.visibility</p:attrName>
                                        </p:attrNameLst>
                                      </p:cBhvr>
                                      <p:to>
                                        <p:strVal val="visible"/>
                                      </p:to>
                                    </p:set>
                                    <p:animEffect transition="in" filter="fade">
                                      <p:cBhvr>
                                        <p:cTn id="24" dur="250"/>
                                        <p:tgtEl>
                                          <p:spTgt spid="5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60"/>
                                        </p:tgtEl>
                                        <p:attrNameLst>
                                          <p:attrName>style.visibility</p:attrName>
                                        </p:attrNameLst>
                                      </p:cBhvr>
                                      <p:to>
                                        <p:strVal val="visible"/>
                                      </p:to>
                                    </p:set>
                                    <p:animEffect transition="in" filter="fade">
                                      <p:cBhvr>
                                        <p:cTn id="29" dur="500"/>
                                        <p:tgtEl>
                                          <p:spTgt spid="60"/>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fade">
                                      <p:cBhvr>
                                        <p:cTn id="34" dur="250"/>
                                        <p:tgtEl>
                                          <p:spTgt spid="59"/>
                                        </p:tgtEl>
                                      </p:cBhvr>
                                    </p:animEffect>
                                  </p:childTnLst>
                                </p:cTn>
                              </p:par>
                            </p:childTnLst>
                          </p:cTn>
                        </p:par>
                        <p:par>
                          <p:cTn id="35" fill="hold">
                            <p:stCondLst>
                              <p:cond delay="250"/>
                            </p:stCondLst>
                            <p:childTnLst>
                              <p:par>
                                <p:cTn id="36" presetID="10" presetClass="entr" presetSubtype="0" fill="hold" grpId="0" nodeType="after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fade">
                                      <p:cBhvr>
                                        <p:cTn id="38" dur="500"/>
                                        <p:tgtEl>
                                          <p:spTgt spid="2"/>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57"/>
                                        </p:tgtEl>
                                        <p:attrNameLst>
                                          <p:attrName>style.visibility</p:attrName>
                                        </p:attrNameLst>
                                      </p:cBhvr>
                                      <p:to>
                                        <p:strVal val="visible"/>
                                      </p:to>
                                    </p:set>
                                    <p:animEffect transition="in" filter="wipe(left)">
                                      <p:cBhvr>
                                        <p:cTn id="43" dur="250"/>
                                        <p:tgtEl>
                                          <p:spTgt spid="57"/>
                                        </p:tgtEl>
                                      </p:cBhvr>
                                    </p:animEffect>
                                  </p:childTnLst>
                                </p:cTn>
                              </p:par>
                            </p:childTnLst>
                          </p:cTn>
                        </p:par>
                        <p:par>
                          <p:cTn id="44" fill="hold">
                            <p:stCondLst>
                              <p:cond delay="250"/>
                            </p:stCondLst>
                            <p:childTnLst>
                              <p:par>
                                <p:cTn id="45" presetID="10" presetClass="entr" presetSubtype="0" fill="hold" grpId="0" nodeType="after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fade">
                                      <p:cBhvr>
                                        <p:cTn id="47" dur="250"/>
                                        <p:tgtEl>
                                          <p:spTgt spid="58"/>
                                        </p:tgtEl>
                                      </p:cBhvr>
                                    </p:animEffect>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56"/>
                                        </p:tgtEl>
                                        <p:attrNameLst>
                                          <p:attrName>style.visibility</p:attrName>
                                        </p:attrNameLst>
                                      </p:cBhvr>
                                      <p:to>
                                        <p:strVal val="visible"/>
                                      </p:to>
                                    </p:set>
                                    <p:animEffect transition="in" filter="fade">
                                      <p:cBhvr>
                                        <p:cTn id="51" dur="25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57" grpId="0" animBg="1"/>
      <p:bldP spid="58" grpId="0"/>
      <p:bldP spid="2" grpId="0"/>
      <p:bldP spid="59" grpId="0"/>
      <p:bldP spid="6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r>
              <a:rPr lang="en-US" dirty="0"/>
              <a:t>Conclusion</a:t>
            </a:r>
          </a:p>
        </p:txBody>
      </p:sp>
      <p:sp>
        <p:nvSpPr>
          <p:cNvPr id="53251" name="Content Placeholder 2"/>
          <p:cNvSpPr>
            <a:spLocks noGrp="1"/>
          </p:cNvSpPr>
          <p:nvPr>
            <p:ph idx="1"/>
          </p:nvPr>
        </p:nvSpPr>
        <p:spPr>
          <a:xfrm>
            <a:off x="1295400" y="971550"/>
            <a:ext cx="6781800" cy="3657600"/>
          </a:xfrm>
        </p:spPr>
        <p:txBody>
          <a:bodyPr/>
          <a:lstStyle/>
          <a:p>
            <a:r>
              <a:rPr lang="en-US" dirty="0"/>
              <a:t>Choice of sorting vs. hashing is subtle and depends on optimizations done in each case.</a:t>
            </a:r>
          </a:p>
          <a:p>
            <a:endParaRPr lang="en-US" sz="1200" dirty="0"/>
          </a:p>
          <a:p>
            <a:r>
              <a:rPr lang="en-US" dirty="0"/>
              <a:t>We already discussed the optimizations for sorting:</a:t>
            </a:r>
          </a:p>
          <a:p>
            <a:pPr lvl="1"/>
            <a:r>
              <a:rPr lang="en-US" dirty="0"/>
              <a:t>Chunk I/O into large blocks to amortize costs</a:t>
            </a:r>
          </a:p>
          <a:p>
            <a:pPr lvl="1"/>
            <a:r>
              <a:rPr lang="en-US" dirty="0"/>
              <a:t>Double-buffering to overlap CPU and I/O</a:t>
            </a:r>
          </a:p>
        </p:txBody>
      </p:sp>
      <p:sp>
        <p:nvSpPr>
          <p:cNvPr id="3" name="Slide Number Placeholder 3" descr=" 5">
            <a:extLst>
              <a:ext uri="{FF2B5EF4-FFF2-40B4-BE49-F238E27FC236}">
                <a16:creationId xmlns:a16="http://schemas.microsoft.com/office/drawing/2014/main" id="{7DE31838-21AE-00EB-EA9C-A5969333AFB5}"/>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214508060"/>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515B16-D2E3-4D6F-ABDC-AA5E5F24B984}"/>
              </a:ext>
            </a:extLst>
          </p:cNvPr>
          <p:cNvSpPr>
            <a:spLocks noGrp="1"/>
          </p:cNvSpPr>
          <p:nvPr>
            <p:ph type="title"/>
          </p:nvPr>
        </p:nvSpPr>
        <p:spPr/>
        <p:txBody>
          <a:bodyPr/>
          <a:lstStyle/>
          <a:p>
            <a:r>
              <a:rPr lang="en-US" dirty="0"/>
              <a:t>Next Class</a:t>
            </a:r>
          </a:p>
        </p:txBody>
      </p:sp>
      <p:sp>
        <p:nvSpPr>
          <p:cNvPr id="4" name="Content Placeholder 3">
            <a:extLst>
              <a:ext uri="{FF2B5EF4-FFF2-40B4-BE49-F238E27FC236}">
                <a16:creationId xmlns:a16="http://schemas.microsoft.com/office/drawing/2014/main" id="{C092332B-C28E-4CEC-8083-D21E029776A8}"/>
              </a:ext>
            </a:extLst>
          </p:cNvPr>
          <p:cNvSpPr>
            <a:spLocks noGrp="1"/>
          </p:cNvSpPr>
          <p:nvPr>
            <p:ph idx="1"/>
          </p:nvPr>
        </p:nvSpPr>
        <p:spPr/>
        <p:txBody>
          <a:bodyPr/>
          <a:lstStyle/>
          <a:p>
            <a:r>
              <a:rPr lang="en-US" dirty="0"/>
              <a:t>Miscellaneous data structures, and how to make them thread-safe</a:t>
            </a:r>
          </a:p>
        </p:txBody>
      </p:sp>
      <p:sp>
        <p:nvSpPr>
          <p:cNvPr id="5" name="Slide Number Placeholder 3" descr=" 5">
            <a:extLst>
              <a:ext uri="{FF2B5EF4-FFF2-40B4-BE49-F238E27FC236}">
                <a16:creationId xmlns:a16="http://schemas.microsoft.com/office/drawing/2014/main" id="{B61AE43E-1206-3410-DF14-56DAD4BB9C04}"/>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83615838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In-memory Sorting</a:t>
            </a:r>
          </a:p>
        </p:txBody>
      </p:sp>
      <p:sp>
        <p:nvSpPr>
          <p:cNvPr id="25603" name="Content Placeholder 2"/>
          <p:cNvSpPr>
            <a:spLocks noGrp="1"/>
          </p:cNvSpPr>
          <p:nvPr>
            <p:ph idx="1"/>
          </p:nvPr>
        </p:nvSpPr>
        <p:spPr/>
        <p:txBody>
          <a:bodyPr/>
          <a:lstStyle/>
          <a:p>
            <a:r>
              <a:rPr lang="en-US" dirty="0"/>
              <a:t>If data fits in memory, then we can use a standard sorting algorithm like Quicksort / </a:t>
            </a:r>
            <a:r>
              <a:rPr lang="en-US" dirty="0" err="1"/>
              <a:t>TimSort</a:t>
            </a:r>
            <a:r>
              <a:rPr lang="en-US" dirty="0"/>
              <a:t>. </a:t>
            </a:r>
          </a:p>
          <a:p>
            <a:pPr lvl="1"/>
            <a:r>
              <a:rPr lang="en-US" dirty="0"/>
              <a:t>Many online </a:t>
            </a:r>
            <a:r>
              <a:rPr lang="en-US" dirty="0">
                <a:hlinkClick r:id="rId3"/>
              </a:rPr>
              <a:t>visualization tools</a:t>
            </a:r>
            <a:r>
              <a:rPr lang="en-US" dirty="0"/>
              <a:t>.</a:t>
            </a:r>
          </a:p>
          <a:p>
            <a:endParaRPr lang="en-US" sz="1200" dirty="0"/>
          </a:p>
          <a:p>
            <a:r>
              <a:rPr lang="en-US" dirty="0"/>
              <a:t>If data does not fit in memory, then we need to use a technique that is aware of the cost of reading and writing disk pages …</a:t>
            </a:r>
          </a:p>
        </p:txBody>
      </p:sp>
      <p:sp>
        <p:nvSpPr>
          <p:cNvPr id="3" name="Slide Number Placeholder 3" descr=" 5">
            <a:extLst>
              <a:ext uri="{FF2B5EF4-FFF2-40B4-BE49-F238E27FC236}">
                <a16:creationId xmlns:a16="http://schemas.microsoft.com/office/drawing/2014/main" id="{4E3864D8-87F4-7522-5C91-5DB19C53BB2F}"/>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195824306"/>
      </p:ext>
    </p:extLst>
  </p:cSld>
  <p:clrMapOvr>
    <a:masterClrMapping/>
  </p:clrMapOvr>
  <p:transition advTm="249299">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A9BE067-BF7A-4732-8312-AF3444FBB3AB}"/>
              </a:ext>
            </a:extLst>
          </p:cNvPr>
          <p:cNvSpPr>
            <a:spLocks noGrp="1"/>
          </p:cNvSpPr>
          <p:nvPr>
            <p:ph type="title"/>
          </p:nvPr>
        </p:nvSpPr>
        <p:spPr/>
        <p:txBody>
          <a:bodyPr/>
          <a:lstStyle/>
          <a:p>
            <a:r>
              <a:rPr lang="en-US" dirty="0"/>
              <a:t>Today's Agenda</a:t>
            </a:r>
          </a:p>
        </p:txBody>
      </p:sp>
      <p:sp>
        <p:nvSpPr>
          <p:cNvPr id="4" name="Content Placeholder 3">
            <a:extLst>
              <a:ext uri="{FF2B5EF4-FFF2-40B4-BE49-F238E27FC236}">
                <a16:creationId xmlns:a16="http://schemas.microsoft.com/office/drawing/2014/main" id="{78B5587B-EBA5-48F1-AE16-81CBE6D583A6}"/>
              </a:ext>
            </a:extLst>
          </p:cNvPr>
          <p:cNvSpPr>
            <a:spLocks noGrp="1"/>
          </p:cNvSpPr>
          <p:nvPr>
            <p:ph idx="1"/>
          </p:nvPr>
        </p:nvSpPr>
        <p:spPr/>
        <p:txBody>
          <a:bodyPr/>
          <a:lstStyle/>
          <a:p>
            <a:r>
              <a:rPr lang="en-US" dirty="0"/>
              <a:t>Top-N Heap Sort</a:t>
            </a:r>
          </a:p>
          <a:p>
            <a:r>
              <a:rPr lang="en-US" dirty="0"/>
              <a:t>External Merge Sort</a:t>
            </a:r>
          </a:p>
          <a:p>
            <a:r>
              <a:rPr lang="en-US" dirty="0"/>
              <a:t>Aggregations</a:t>
            </a:r>
          </a:p>
        </p:txBody>
      </p:sp>
      <p:sp>
        <p:nvSpPr>
          <p:cNvPr id="5" name="Slide Number Placeholder 3" descr=" 5">
            <a:extLst>
              <a:ext uri="{FF2B5EF4-FFF2-40B4-BE49-F238E27FC236}">
                <a16:creationId xmlns:a16="http://schemas.microsoft.com/office/drawing/2014/main" id="{807886FA-7B9F-75F9-61FE-7F59FCA58ED9}"/>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211762973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BB6D9-8949-4663-F970-A00A903887F8}"/>
              </a:ext>
            </a:extLst>
          </p:cNvPr>
          <p:cNvSpPr>
            <a:spLocks noGrp="1"/>
          </p:cNvSpPr>
          <p:nvPr>
            <p:ph type="title"/>
          </p:nvPr>
        </p:nvSpPr>
        <p:spPr/>
        <p:txBody>
          <a:bodyPr/>
          <a:lstStyle/>
          <a:p>
            <a:r>
              <a:rPr lang="en-US" dirty="0"/>
              <a:t>Top-N Heap Sort</a:t>
            </a:r>
          </a:p>
        </p:txBody>
      </p:sp>
      <p:sp>
        <p:nvSpPr>
          <p:cNvPr id="3" name="Content Placeholder 2">
            <a:extLst>
              <a:ext uri="{FF2B5EF4-FFF2-40B4-BE49-F238E27FC236}">
                <a16:creationId xmlns:a16="http://schemas.microsoft.com/office/drawing/2014/main" id="{10C6C211-D87C-01DE-EAB3-B0119D46AF9F}"/>
              </a:ext>
            </a:extLst>
          </p:cNvPr>
          <p:cNvSpPr>
            <a:spLocks noGrp="1"/>
          </p:cNvSpPr>
          <p:nvPr>
            <p:ph idx="1"/>
          </p:nvPr>
        </p:nvSpPr>
        <p:spPr/>
        <p:txBody>
          <a:bodyPr/>
          <a:lstStyle/>
          <a:p>
            <a:r>
              <a:rPr lang="en-US" dirty="0"/>
              <a:t>If a query contains an </a:t>
            </a:r>
            <a:r>
              <a:rPr lang="en-US" b="1" dirty="0">
                <a:solidFill>
                  <a:schemeClr val="accent1"/>
                </a:solidFill>
                <a:latin typeface="Inconsolata" panose="00000509000000000000" pitchFamily="49" charset="0"/>
              </a:rPr>
              <a:t>ORDER</a:t>
            </a:r>
            <a:r>
              <a:rPr lang="en-US" dirty="0"/>
              <a:t> </a:t>
            </a:r>
            <a:r>
              <a:rPr lang="en-US" b="1" dirty="0">
                <a:solidFill>
                  <a:schemeClr val="accent1"/>
                </a:solidFill>
                <a:latin typeface="Inconsolata" panose="00000509000000000000" pitchFamily="49" charset="0"/>
              </a:rPr>
              <a:t>BY</a:t>
            </a:r>
            <a:r>
              <a:rPr lang="en-US" dirty="0"/>
              <a:t> with a </a:t>
            </a:r>
            <a:r>
              <a:rPr lang="en-US" b="1" dirty="0">
                <a:solidFill>
                  <a:schemeClr val="accent1"/>
                </a:solidFill>
                <a:latin typeface="Inconsolata" panose="00000509000000000000" pitchFamily="49" charset="0"/>
              </a:rPr>
              <a:t>LIMIT</a:t>
            </a:r>
            <a:r>
              <a:rPr lang="en-US" dirty="0"/>
              <a:t>, then the DBMS only needs to scan the data once to find the top-N elements.</a:t>
            </a:r>
          </a:p>
          <a:p>
            <a:endParaRPr lang="en-US" sz="1200" dirty="0"/>
          </a:p>
          <a:p>
            <a:r>
              <a:rPr lang="en-US" dirty="0"/>
              <a:t>Ideal scenario for </a:t>
            </a:r>
            <a:r>
              <a:rPr lang="en-US" dirty="0">
                <a:hlinkClick r:id="rId3"/>
              </a:rPr>
              <a:t>heapsort</a:t>
            </a:r>
            <a:r>
              <a:rPr lang="en-US" dirty="0"/>
              <a:t> if the top-N elements fit in memory.</a:t>
            </a:r>
          </a:p>
          <a:p>
            <a:pPr lvl="1"/>
            <a:r>
              <a:rPr lang="en-US" dirty="0"/>
              <a:t>Scan data once, maintain an in-memory sorted priority queue.</a:t>
            </a:r>
          </a:p>
          <a:p>
            <a:pPr lvl="1"/>
            <a:endParaRPr lang="en-US" dirty="0"/>
          </a:p>
        </p:txBody>
      </p:sp>
      <p:sp>
        <p:nvSpPr>
          <p:cNvPr id="4" name="Slide Number Placeholder 3">
            <a:extLst>
              <a:ext uri="{FF2B5EF4-FFF2-40B4-BE49-F238E27FC236}">
                <a16:creationId xmlns:a16="http://schemas.microsoft.com/office/drawing/2014/main" id="{CB684D43-B719-71DD-7284-0D6B42FB51B3}"/>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smtClean="0">
                <a:ln>
                  <a:noFill/>
                </a:ln>
                <a:solidFill>
                  <a:prstClr val="white">
                    <a:lumMod val="50000"/>
                  </a:prstClr>
                </a:solidFill>
                <a:effectLst/>
                <a:uLnTx/>
                <a:uFillTx/>
                <a:latin typeface="Crimson Text"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white">
                  <a:lumMod val="50000"/>
                </a:prstClr>
              </a:solidFill>
              <a:effectLst/>
              <a:uLnTx/>
              <a:uFillTx/>
              <a:latin typeface="Crimson Text" pitchFamily="2" charset="0"/>
              <a:ea typeface="+mn-ea"/>
              <a:cs typeface="+mn-cs"/>
            </a:endParaRPr>
          </a:p>
        </p:txBody>
      </p:sp>
      <p:sp>
        <p:nvSpPr>
          <p:cNvPr id="5" name="Text Box 4">
            <a:extLst>
              <a:ext uri="{FF2B5EF4-FFF2-40B4-BE49-F238E27FC236}">
                <a16:creationId xmlns:a16="http://schemas.microsoft.com/office/drawing/2014/main" id="{34858CDF-096F-0752-CB6E-A7FDA76F6BE4}"/>
              </a:ext>
            </a:extLst>
          </p:cNvPr>
          <p:cNvSpPr txBox="1">
            <a:spLocks noChangeArrowheads="1"/>
          </p:cNvSpPr>
          <p:nvPr/>
        </p:nvSpPr>
        <p:spPr bwMode="auto">
          <a:xfrm>
            <a:off x="5654040" y="895350"/>
            <a:ext cx="3017520" cy="1200329"/>
          </a:xfrm>
          <a:prstGeom prst="rect">
            <a:avLst/>
          </a:prstGeom>
          <a:solidFill>
            <a:schemeClr val="bg1">
              <a:lumMod val="85000"/>
            </a:schemeClr>
          </a:solidFill>
          <a:ln>
            <a:solidFill>
              <a:srgbClr val="646464"/>
            </a:solidFill>
            <a:headEnd/>
            <a:tailEnd/>
          </a:ln>
        </p:spPr>
        <p:style>
          <a:lnRef idx="2">
            <a:schemeClr val="accent1"/>
          </a:lnRef>
          <a:fillRef idx="1">
            <a:schemeClr val="lt1"/>
          </a:fillRef>
          <a:effectRef idx="0">
            <a:schemeClr val="accent1"/>
          </a:effectRef>
          <a:fontRef idx="minor">
            <a:schemeClr val="dk1"/>
          </a:fontRef>
        </p:style>
        <p:txBody>
          <a:bodyPr wrap="square" lIns="45720" rIns="45720">
            <a:spAutoFit/>
          </a:bodyPr>
          <a:lstStyle>
            <a:defPPr>
              <a:defRPr lang="en-US"/>
            </a:defPPr>
            <a:lvl1pPr>
              <a:lnSpc>
                <a:spcPct val="90000"/>
              </a:lnSpc>
              <a:defRPr sz="2000" b="1" u="none">
                <a:solidFill>
                  <a:schemeClr val="tx1">
                    <a:lumMod val="90000"/>
                    <a:lumOff val="10000"/>
                  </a:schemeClr>
                </a:solidFill>
                <a:latin typeface="Inconsolata" panose="00000509000000000000" pitchFamily="49" charset="0"/>
                <a:ea typeface="ＭＳ Ｐゴシック" pitchFamily="-112" charset="-128"/>
                <a:cs typeface="DejaVu Sans Mono" pitchFamily="49" charset="0"/>
              </a:defRPr>
            </a:lvl1pPr>
            <a:lvl2pPr marL="742950" indent="-285750">
              <a:defRPr sz="2800" u="sng">
                <a:latin typeface="Times New Roman" pitchFamily="-112" charset="0"/>
                <a:ea typeface="ＭＳ Ｐゴシック" pitchFamily="-112" charset="-128"/>
              </a:defRPr>
            </a:lvl2pPr>
            <a:lvl3pPr marL="1143000" indent="-228600">
              <a:defRPr sz="2800" u="sng">
                <a:latin typeface="Times New Roman" pitchFamily="-112" charset="0"/>
                <a:ea typeface="ＭＳ Ｐゴシック" pitchFamily="-112" charset="-128"/>
              </a:defRPr>
            </a:lvl3pPr>
            <a:lvl4pPr marL="1600200" indent="-228600">
              <a:defRPr sz="2800" u="sng">
                <a:latin typeface="Times New Roman" pitchFamily="-112" charset="0"/>
                <a:ea typeface="ＭＳ Ｐゴシック" pitchFamily="-112" charset="-128"/>
              </a:defRPr>
            </a:lvl4pPr>
            <a:lvl5pPr marL="2057400" indent="-228600">
              <a:defRPr sz="2800" u="sng">
                <a:latin typeface="Times New Roman" pitchFamily="-112" charset="0"/>
                <a:ea typeface="ＭＳ Ｐゴシック" pitchFamily="-112" charset="-128"/>
              </a:defRPr>
            </a:lvl5pPr>
            <a:lvl6pPr marL="2514600" indent="-228600" algn="ctr" eaLnBrk="0" fontAlgn="base" hangingPunct="0">
              <a:spcBef>
                <a:spcPct val="0"/>
              </a:spcBef>
              <a:spcAft>
                <a:spcPct val="0"/>
              </a:spcAft>
              <a:defRPr sz="2800" u="sng">
                <a:latin typeface="Times New Roman" pitchFamily="-112" charset="0"/>
                <a:ea typeface="ＭＳ Ｐゴシック" pitchFamily="-112" charset="-128"/>
              </a:defRPr>
            </a:lvl6pPr>
            <a:lvl7pPr marL="2971800" indent="-228600" algn="ctr" eaLnBrk="0" fontAlgn="base" hangingPunct="0">
              <a:spcBef>
                <a:spcPct val="0"/>
              </a:spcBef>
              <a:spcAft>
                <a:spcPct val="0"/>
              </a:spcAft>
              <a:defRPr sz="2800" u="sng">
                <a:latin typeface="Times New Roman" pitchFamily="-112" charset="0"/>
                <a:ea typeface="ＭＳ Ｐゴシック" pitchFamily="-112" charset="-128"/>
              </a:defRPr>
            </a:lvl7pPr>
            <a:lvl8pPr marL="3429000" indent="-228600" algn="ctr" eaLnBrk="0" fontAlgn="base" hangingPunct="0">
              <a:spcBef>
                <a:spcPct val="0"/>
              </a:spcBef>
              <a:spcAft>
                <a:spcPct val="0"/>
              </a:spcAft>
              <a:defRPr sz="2800" u="sng">
                <a:latin typeface="Times New Roman" pitchFamily="-112" charset="0"/>
                <a:ea typeface="ＭＳ Ｐゴシック" pitchFamily="-112" charset="-128"/>
              </a:defRPr>
            </a:lvl8pPr>
            <a:lvl9pPr marL="3886200" indent="-228600" algn="ctr" eaLnBrk="0" fontAlgn="base" hangingPunct="0">
              <a:spcBef>
                <a:spcPct val="0"/>
              </a:spcBef>
              <a:spcAft>
                <a:spcPct val="0"/>
              </a:spcAft>
              <a:defRPr sz="2800" u="sng">
                <a:latin typeface="Times New Roman" pitchFamily="-112" charset="0"/>
                <a:ea typeface="ＭＳ Ｐゴシック" pitchFamily="-112" charset="-128"/>
              </a:defRPr>
            </a:lvl9pPr>
          </a:lstStyle>
          <a:p>
            <a:r>
              <a:rPr lang="en-US" dirty="0">
                <a:solidFill>
                  <a:schemeClr val="tx1">
                    <a:lumMod val="65000"/>
                    <a:lumOff val="35000"/>
                  </a:schemeClr>
                </a:solidFill>
              </a:rPr>
              <a:t>SELECT</a:t>
            </a:r>
            <a:r>
              <a:rPr lang="en-US" b="0" dirty="0">
                <a:solidFill>
                  <a:schemeClr val="tx1">
                    <a:lumMod val="65000"/>
                    <a:lumOff val="35000"/>
                  </a:schemeClr>
                </a:solidFill>
              </a:rPr>
              <a:t> * </a:t>
            </a:r>
            <a:r>
              <a:rPr lang="en-US" dirty="0">
                <a:solidFill>
                  <a:schemeClr val="tx1">
                    <a:lumMod val="65000"/>
                    <a:lumOff val="35000"/>
                  </a:schemeClr>
                </a:solidFill>
              </a:rPr>
              <a:t>FROM</a:t>
            </a:r>
            <a:r>
              <a:rPr lang="en-US" b="0" dirty="0">
                <a:solidFill>
                  <a:schemeClr val="tx1">
                    <a:lumMod val="65000"/>
                    <a:lumOff val="35000"/>
                  </a:schemeClr>
                </a:solidFill>
              </a:rPr>
              <a:t> enrolled</a:t>
            </a:r>
          </a:p>
          <a:p>
            <a:r>
              <a:rPr lang="en-US" dirty="0">
                <a:solidFill>
                  <a:schemeClr val="tx1">
                    <a:lumMod val="65000"/>
                    <a:lumOff val="35000"/>
                  </a:schemeClr>
                </a:solidFill>
              </a:rPr>
              <a:t> ORDER</a:t>
            </a:r>
            <a:r>
              <a:rPr lang="en-US" b="0" dirty="0">
                <a:solidFill>
                  <a:schemeClr val="tx1">
                    <a:lumMod val="65000"/>
                    <a:lumOff val="35000"/>
                  </a:schemeClr>
                </a:solidFill>
              </a:rPr>
              <a:t> </a:t>
            </a:r>
            <a:r>
              <a:rPr lang="en-US" dirty="0">
                <a:solidFill>
                  <a:schemeClr val="tx1">
                    <a:lumMod val="65000"/>
                    <a:lumOff val="35000"/>
                  </a:schemeClr>
                </a:solidFill>
              </a:rPr>
              <a:t>BY</a:t>
            </a:r>
            <a:r>
              <a:rPr lang="en-US" b="0" dirty="0">
                <a:solidFill>
                  <a:schemeClr val="tx1">
                    <a:lumMod val="65000"/>
                    <a:lumOff val="35000"/>
                  </a:schemeClr>
                </a:solidFill>
              </a:rPr>
              <a:t> </a:t>
            </a:r>
            <a:r>
              <a:rPr lang="en-US" b="0" dirty="0" err="1">
                <a:solidFill>
                  <a:schemeClr val="tx1">
                    <a:lumMod val="65000"/>
                    <a:lumOff val="35000"/>
                  </a:schemeClr>
                </a:solidFill>
              </a:rPr>
              <a:t>sid</a:t>
            </a:r>
            <a:r>
              <a:rPr lang="en-US" b="0" dirty="0">
                <a:solidFill>
                  <a:schemeClr val="tx1">
                    <a:lumMod val="65000"/>
                    <a:lumOff val="35000"/>
                  </a:schemeClr>
                </a:solidFill>
              </a:rPr>
              <a:t> </a:t>
            </a:r>
            <a:r>
              <a:rPr lang="en-US" dirty="0">
                <a:solidFill>
                  <a:schemeClr val="tx1">
                    <a:lumMod val="65000"/>
                    <a:lumOff val="35000"/>
                  </a:schemeClr>
                </a:solidFill>
              </a:rPr>
              <a:t>ASC</a:t>
            </a:r>
          </a:p>
          <a:p>
            <a:r>
              <a:rPr lang="en-US" dirty="0">
                <a:solidFill>
                  <a:schemeClr val="tx1">
                    <a:lumMod val="65000"/>
                    <a:lumOff val="35000"/>
                  </a:schemeClr>
                </a:solidFill>
              </a:rPr>
              <a:t> FETCH FIRST </a:t>
            </a:r>
            <a:r>
              <a:rPr lang="en-US" b="0" dirty="0">
                <a:solidFill>
                  <a:schemeClr val="tx1">
                    <a:lumMod val="65000"/>
                    <a:lumOff val="35000"/>
                  </a:schemeClr>
                </a:solidFill>
              </a:rPr>
              <a:t>4 </a:t>
            </a:r>
            <a:r>
              <a:rPr lang="en-US" dirty="0">
                <a:solidFill>
                  <a:schemeClr val="tx1">
                    <a:lumMod val="65000"/>
                    <a:lumOff val="35000"/>
                  </a:schemeClr>
                </a:solidFill>
              </a:rPr>
              <a:t>ROWS</a:t>
            </a:r>
            <a:endParaRPr lang="en-US" b="0" dirty="0">
              <a:solidFill>
                <a:schemeClr val="tx1">
                  <a:lumMod val="65000"/>
                  <a:lumOff val="35000"/>
                </a:schemeClr>
              </a:solidFill>
            </a:endParaRPr>
          </a:p>
          <a:p>
            <a:r>
              <a:rPr lang="en-US" b="0" dirty="0">
                <a:solidFill>
                  <a:schemeClr val="tx1">
                    <a:lumMod val="65000"/>
                    <a:lumOff val="35000"/>
                  </a:schemeClr>
                </a:solidFill>
              </a:rPr>
              <a:t>  </a:t>
            </a:r>
            <a:r>
              <a:rPr lang="en-US" dirty="0">
                <a:solidFill>
                  <a:schemeClr val="tx1">
                    <a:lumMod val="65000"/>
                    <a:lumOff val="35000"/>
                  </a:schemeClr>
                </a:solidFill>
              </a:rPr>
              <a:t>WITH TIES</a:t>
            </a:r>
          </a:p>
        </p:txBody>
      </p:sp>
      <p:sp>
        <p:nvSpPr>
          <p:cNvPr id="15" name="Arrow1">
            <a:extLst>
              <a:ext uri="{FF2B5EF4-FFF2-40B4-BE49-F238E27FC236}">
                <a16:creationId xmlns:a16="http://schemas.microsoft.com/office/drawing/2014/main" id="{077BFC41-C13D-94DB-F70E-326B08E9FF5C}"/>
              </a:ext>
            </a:extLst>
          </p:cNvPr>
          <p:cNvSpPr>
            <a:spLocks noChangeAspect="1" noChangeArrowheads="1"/>
          </p:cNvSpPr>
          <p:nvPr/>
        </p:nvSpPr>
        <p:spPr bwMode="auto">
          <a:xfrm rot="16200000">
            <a:off x="5585222" y="2894982"/>
            <a:ext cx="411956" cy="457200"/>
          </a:xfrm>
          <a:prstGeom prst="rightArrow">
            <a:avLst>
              <a:gd name="adj1" fmla="val 50000"/>
              <a:gd name="adj2" fmla="val 50019"/>
            </a:avLst>
          </a:prstGeom>
          <a:solidFill>
            <a:schemeClr val="accent1"/>
          </a:solidFill>
          <a:ln w="28575">
            <a:noFill/>
            <a:round/>
            <a:headEnd type="none" w="sm" len="sm"/>
            <a:tailEnd type="triangle" w="med" len="med"/>
          </a:ln>
        </p:spPr>
        <p:txBody>
          <a:bodyPr wrap="none" anchor="ctr"/>
          <a:lstStyle>
            <a:lvl1pPr>
              <a:defRPr sz="2800" u="sng">
                <a:solidFill>
                  <a:schemeClr val="tx1"/>
                </a:solidFill>
                <a:latin typeface="Times New Roman" panose="02020603050405020304" pitchFamily="18" charset="0"/>
                <a:ea typeface="ＭＳ Ｐゴシック" panose="020B0600070205080204" pitchFamily="34" charset="-128"/>
              </a:defRPr>
            </a:lvl1pPr>
            <a:lvl2pPr marL="742950" indent="-285750">
              <a:defRPr sz="2800" u="sng">
                <a:solidFill>
                  <a:schemeClr val="tx1"/>
                </a:solidFill>
                <a:latin typeface="Times New Roman" panose="02020603050405020304" pitchFamily="18" charset="0"/>
                <a:ea typeface="ＭＳ Ｐゴシック" panose="020B0600070205080204" pitchFamily="34" charset="-128"/>
              </a:defRPr>
            </a:lvl2pPr>
            <a:lvl3pPr marL="1143000" indent="-228600">
              <a:defRPr sz="2800" u="sng">
                <a:solidFill>
                  <a:schemeClr val="tx1"/>
                </a:solidFill>
                <a:latin typeface="Times New Roman" panose="02020603050405020304" pitchFamily="18" charset="0"/>
                <a:ea typeface="ＭＳ Ｐゴシック" panose="020B0600070205080204" pitchFamily="34" charset="-128"/>
              </a:defRPr>
            </a:lvl3pPr>
            <a:lvl4pPr marL="1600200" indent="-228600">
              <a:defRPr sz="2800" u="sng">
                <a:solidFill>
                  <a:schemeClr val="tx1"/>
                </a:solidFill>
                <a:latin typeface="Times New Roman" panose="02020603050405020304" pitchFamily="18" charset="0"/>
                <a:ea typeface="ＭＳ Ｐゴシック" panose="020B0600070205080204" pitchFamily="34" charset="-128"/>
              </a:defRPr>
            </a:lvl4pPr>
            <a:lvl5pPr marL="2057400" indent="-228600">
              <a:defRPr sz="2800" u="sng">
                <a:solidFill>
                  <a:schemeClr val="tx1"/>
                </a:solidFill>
                <a:latin typeface="Times New Roman" panose="02020603050405020304" pitchFamily="18" charset="0"/>
                <a:ea typeface="ＭＳ Ｐゴシック" panose="020B0600070205080204" pitchFamily="34" charset="-128"/>
              </a:defRPr>
            </a:lvl5pPr>
            <a:lvl6pPr marL="25146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6pPr>
            <a:lvl7pPr marL="29718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7pPr>
            <a:lvl8pPr marL="34290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8pPr>
            <a:lvl9pPr marL="3886200" indent="-228600" algn="ctr" eaLnBrk="0" fontAlgn="base" hangingPunct="0">
              <a:spcBef>
                <a:spcPct val="0"/>
              </a:spcBef>
              <a:spcAft>
                <a:spcPct val="0"/>
              </a:spcAft>
              <a:defRPr sz="2800" u="sng">
                <a:solidFill>
                  <a:schemeClr val="tx1"/>
                </a:solidFill>
                <a:latin typeface="Times New Roman" panose="02020603050405020304" pitchFamily="18" charset="0"/>
                <a:ea typeface="ＭＳ Ｐゴシック" panose="020B0600070205080204" pitchFamily="34" charset="-128"/>
              </a:defRPr>
            </a:lvl9pPr>
          </a:lstStyle>
          <a:p>
            <a:endParaRPr lang="en-US" altLang="en-US" sz="2100" dirty="0"/>
          </a:p>
        </p:txBody>
      </p:sp>
      <p:grpSp>
        <p:nvGrpSpPr>
          <p:cNvPr id="9" name="Group 8">
            <a:extLst>
              <a:ext uri="{FF2B5EF4-FFF2-40B4-BE49-F238E27FC236}">
                <a16:creationId xmlns:a16="http://schemas.microsoft.com/office/drawing/2014/main" id="{DC17F8D7-52A2-ACD5-8209-933024B47BC3}"/>
              </a:ext>
            </a:extLst>
          </p:cNvPr>
          <p:cNvGrpSpPr/>
          <p:nvPr/>
        </p:nvGrpSpPr>
        <p:grpSpPr>
          <a:xfrm>
            <a:off x="5654040" y="3745230"/>
            <a:ext cx="1214438" cy="579120"/>
            <a:chOff x="5654040" y="3745230"/>
            <a:chExt cx="1214438" cy="579120"/>
          </a:xfrm>
        </p:grpSpPr>
        <p:sp>
          <p:nvSpPr>
            <p:cNvPr id="24" name="Freeform 56">
              <a:extLst>
                <a:ext uri="{FF2B5EF4-FFF2-40B4-BE49-F238E27FC236}">
                  <a16:creationId xmlns:a16="http://schemas.microsoft.com/office/drawing/2014/main" id="{EC331900-2620-ABA7-B47C-781AFC31C020}"/>
                </a:ext>
              </a:extLst>
            </p:cNvPr>
            <p:cNvSpPr>
              <a:spLocks/>
            </p:cNvSpPr>
            <p:nvPr/>
          </p:nvSpPr>
          <p:spPr bwMode="auto">
            <a:xfrm>
              <a:off x="5654040" y="405003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75000"/>
                    <a:lumOff val="25000"/>
                  </a:schemeClr>
                </a:solidFill>
                <a:latin typeface="Inconsolata" panose="00000509000000000000" pitchFamily="49" charset="0"/>
                <a:ea typeface="Proxima Nova" charset="0"/>
                <a:cs typeface="Proxima Nova" charset="0"/>
              </a:endParaRPr>
            </a:p>
          </p:txBody>
        </p:sp>
        <p:sp>
          <p:nvSpPr>
            <p:cNvPr id="25" name="Freeform 56">
              <a:extLst>
                <a:ext uri="{FF2B5EF4-FFF2-40B4-BE49-F238E27FC236}">
                  <a16:creationId xmlns:a16="http://schemas.microsoft.com/office/drawing/2014/main" id="{D7731303-F993-CA8F-27EB-50DED3AE20CD}"/>
                </a:ext>
              </a:extLst>
            </p:cNvPr>
            <p:cNvSpPr>
              <a:spLocks/>
            </p:cNvSpPr>
            <p:nvPr/>
          </p:nvSpPr>
          <p:spPr bwMode="auto">
            <a:xfrm>
              <a:off x="5928122" y="405003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75000"/>
                    <a:lumOff val="25000"/>
                  </a:schemeClr>
                </a:solidFill>
                <a:latin typeface="Inconsolata" panose="00000509000000000000" pitchFamily="49" charset="0"/>
                <a:ea typeface="Proxima Nova" charset="0"/>
                <a:cs typeface="Proxima Nova" charset="0"/>
              </a:endParaRPr>
            </a:p>
          </p:txBody>
        </p:sp>
        <p:sp>
          <p:nvSpPr>
            <p:cNvPr id="26" name="slot3">
              <a:extLst>
                <a:ext uri="{FF2B5EF4-FFF2-40B4-BE49-F238E27FC236}">
                  <a16:creationId xmlns:a16="http://schemas.microsoft.com/office/drawing/2014/main" id="{42A8D6F8-A7D7-F819-84DA-7BB2D17233BB}"/>
                </a:ext>
              </a:extLst>
            </p:cNvPr>
            <p:cNvSpPr>
              <a:spLocks/>
            </p:cNvSpPr>
            <p:nvPr/>
          </p:nvSpPr>
          <p:spPr bwMode="auto">
            <a:xfrm>
              <a:off x="6202204" y="405003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75000"/>
                    <a:lumOff val="25000"/>
                  </a:schemeClr>
                </a:solidFill>
                <a:latin typeface="Inconsolata" panose="00000509000000000000" pitchFamily="49" charset="0"/>
                <a:ea typeface="Proxima Nova" charset="0"/>
                <a:cs typeface="Proxima Nova" charset="0"/>
              </a:endParaRPr>
            </a:p>
          </p:txBody>
        </p:sp>
        <p:sp>
          <p:nvSpPr>
            <p:cNvPr id="27" name="Freeform 56">
              <a:extLst>
                <a:ext uri="{FF2B5EF4-FFF2-40B4-BE49-F238E27FC236}">
                  <a16:creationId xmlns:a16="http://schemas.microsoft.com/office/drawing/2014/main" id="{9EC6A24F-3D70-F4B8-5279-4F5D43C47D6D}"/>
                </a:ext>
              </a:extLst>
            </p:cNvPr>
            <p:cNvSpPr>
              <a:spLocks/>
            </p:cNvSpPr>
            <p:nvPr/>
          </p:nvSpPr>
          <p:spPr bwMode="auto">
            <a:xfrm>
              <a:off x="6476286" y="405003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75000"/>
                    <a:lumOff val="25000"/>
                  </a:schemeClr>
                </a:solidFill>
                <a:latin typeface="Inconsolata" panose="00000509000000000000" pitchFamily="49" charset="0"/>
                <a:ea typeface="Proxima Nova" charset="0"/>
                <a:cs typeface="Proxima Nova" charset="0"/>
              </a:endParaRPr>
            </a:p>
          </p:txBody>
        </p:sp>
        <p:sp>
          <p:nvSpPr>
            <p:cNvPr id="30" name="Text Box 5">
              <a:extLst>
                <a:ext uri="{FF2B5EF4-FFF2-40B4-BE49-F238E27FC236}">
                  <a16:creationId xmlns:a16="http://schemas.microsoft.com/office/drawing/2014/main" id="{C911B7EE-1DFC-2661-C737-D84C9012B913}"/>
                </a:ext>
              </a:extLst>
            </p:cNvPr>
            <p:cNvSpPr txBox="1">
              <a:spLocks noChangeArrowheads="1"/>
            </p:cNvSpPr>
            <p:nvPr/>
          </p:nvSpPr>
          <p:spPr bwMode="auto">
            <a:xfrm>
              <a:off x="5654040" y="3745230"/>
              <a:ext cx="1214438" cy="260381"/>
            </a:xfrm>
            <a:prstGeom prst="rect">
              <a:avLst/>
            </a:prstGeom>
            <a:noFill/>
            <a:ln w="38100">
              <a:noFill/>
              <a:miter lim="800000"/>
              <a:headEnd/>
              <a:tailEnd/>
            </a:ln>
            <a:effectLst/>
          </p:spPr>
          <p:txBody>
            <a:bodyPr wrap="none" lIns="0" tIns="0" rIns="0" bIns="0" anchor="ctr"/>
            <a:lstStyle>
              <a:defPPr>
                <a:defRPr lang="en-US"/>
              </a:defPPr>
              <a:lvl1pPr algn="ctr">
                <a:defRPr sz="2400" b="1" i="1">
                  <a:solidFill>
                    <a:srgbClr val="646464"/>
                  </a:solidFill>
                  <a:latin typeface="Crimson Text" panose="02000503000000000000" pitchFamily="2" charset="0"/>
                </a:defRPr>
              </a:lvl1pPr>
              <a:lvl2pPr marL="742950" indent="-285750">
                <a:defRPr sz="2800" u="sng">
                  <a:latin typeface="Times New Roman" pitchFamily="18" charset="0"/>
                  <a:ea typeface="ＭＳ Ｐゴシック" charset="-128"/>
                </a:defRPr>
              </a:lvl2pPr>
              <a:lvl3pPr marL="1143000" indent="-228600">
                <a:defRPr sz="2800" u="sng">
                  <a:latin typeface="Times New Roman" pitchFamily="18" charset="0"/>
                  <a:ea typeface="ＭＳ Ｐゴシック" charset="-128"/>
                </a:defRPr>
              </a:lvl3pPr>
              <a:lvl4pPr marL="1600200" indent="-228600">
                <a:defRPr sz="2800" u="sng">
                  <a:latin typeface="Times New Roman" pitchFamily="18" charset="0"/>
                  <a:ea typeface="ＭＳ Ｐゴシック" charset="-128"/>
                </a:defRPr>
              </a:lvl4pPr>
              <a:lvl5pPr marL="2057400" indent="-228600">
                <a:defRPr sz="2800" u="sng">
                  <a:latin typeface="Times New Roman" pitchFamily="18" charset="0"/>
                  <a:ea typeface="ＭＳ Ｐゴシック" charset="-128"/>
                </a:defRPr>
              </a:lvl5pPr>
              <a:lvl6pPr marL="2514600" indent="-228600" algn="ctr" eaLnBrk="0" fontAlgn="base" hangingPunct="0">
                <a:spcBef>
                  <a:spcPct val="0"/>
                </a:spcBef>
                <a:spcAft>
                  <a:spcPct val="0"/>
                </a:spcAft>
                <a:defRPr sz="2800" u="sng">
                  <a:latin typeface="Times New Roman" pitchFamily="18" charset="0"/>
                  <a:ea typeface="ＭＳ Ｐゴシック" charset="-128"/>
                </a:defRPr>
              </a:lvl6pPr>
              <a:lvl7pPr marL="2971800" indent="-228600" algn="ctr" eaLnBrk="0" fontAlgn="base" hangingPunct="0">
                <a:spcBef>
                  <a:spcPct val="0"/>
                </a:spcBef>
                <a:spcAft>
                  <a:spcPct val="0"/>
                </a:spcAft>
                <a:defRPr sz="2800" u="sng">
                  <a:latin typeface="Times New Roman" pitchFamily="18" charset="0"/>
                  <a:ea typeface="ＭＳ Ｐゴシック" charset="-128"/>
                </a:defRPr>
              </a:lvl7pPr>
              <a:lvl8pPr marL="3429000" indent="-228600" algn="ctr" eaLnBrk="0" fontAlgn="base" hangingPunct="0">
                <a:spcBef>
                  <a:spcPct val="0"/>
                </a:spcBef>
                <a:spcAft>
                  <a:spcPct val="0"/>
                </a:spcAft>
                <a:defRPr sz="2800" u="sng">
                  <a:latin typeface="Times New Roman" pitchFamily="18" charset="0"/>
                  <a:ea typeface="ＭＳ Ｐゴシック" charset="-128"/>
                </a:defRPr>
              </a:lvl8pPr>
              <a:lvl9pPr marL="3886200" indent="-228600" algn="ctr" eaLnBrk="0" fontAlgn="base" hangingPunct="0">
                <a:spcBef>
                  <a:spcPct val="0"/>
                </a:spcBef>
                <a:spcAft>
                  <a:spcPct val="0"/>
                </a:spcAft>
                <a:defRPr sz="2800" u="sng">
                  <a:latin typeface="Times New Roman" pitchFamily="18" charset="0"/>
                  <a:ea typeface="ＭＳ Ｐゴシック" charset="-128"/>
                </a:defRPr>
              </a:lvl9pPr>
            </a:lstStyle>
            <a:p>
              <a:pPr algn="l"/>
              <a:r>
                <a:rPr lang="en-US" dirty="0"/>
                <a:t>Sorted Heap</a:t>
              </a:r>
            </a:p>
          </p:txBody>
        </p:sp>
      </p:grpSp>
      <p:sp>
        <p:nvSpPr>
          <p:cNvPr id="32" name="key3">
            <a:extLst>
              <a:ext uri="{FF2B5EF4-FFF2-40B4-BE49-F238E27FC236}">
                <a16:creationId xmlns:a16="http://schemas.microsoft.com/office/drawing/2014/main" id="{15B940DC-8116-1A7D-FADA-D22E78FD3E54}"/>
              </a:ext>
            </a:extLst>
          </p:cNvPr>
          <p:cNvSpPr>
            <a:spLocks/>
          </p:cNvSpPr>
          <p:nvPr/>
        </p:nvSpPr>
        <p:spPr bwMode="auto">
          <a:xfrm>
            <a:off x="5654040"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3</a:t>
            </a:r>
          </a:p>
        </p:txBody>
      </p:sp>
      <p:sp>
        <p:nvSpPr>
          <p:cNvPr id="34" name="key4">
            <a:extLst>
              <a:ext uri="{FF2B5EF4-FFF2-40B4-BE49-F238E27FC236}">
                <a16:creationId xmlns:a16="http://schemas.microsoft.com/office/drawing/2014/main" id="{54E296A8-F9EB-B0B5-A057-F53D1AEF1133}"/>
              </a:ext>
            </a:extLst>
          </p:cNvPr>
          <p:cNvSpPr>
            <a:spLocks/>
          </p:cNvSpPr>
          <p:nvPr/>
        </p:nvSpPr>
        <p:spPr bwMode="auto">
          <a:xfrm>
            <a:off x="5929934"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rPr>
              <a:t>4</a:t>
            </a:r>
          </a:p>
        </p:txBody>
      </p:sp>
      <p:sp>
        <p:nvSpPr>
          <p:cNvPr id="35" name="key6">
            <a:extLst>
              <a:ext uri="{FF2B5EF4-FFF2-40B4-BE49-F238E27FC236}">
                <a16:creationId xmlns:a16="http://schemas.microsoft.com/office/drawing/2014/main" id="{C0E98EDF-1154-2F35-C556-B48F26AF5D52}"/>
              </a:ext>
            </a:extLst>
          </p:cNvPr>
          <p:cNvSpPr>
            <a:spLocks/>
          </p:cNvSpPr>
          <p:nvPr/>
        </p:nvSpPr>
        <p:spPr bwMode="auto">
          <a:xfrm>
            <a:off x="6204016"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6</a:t>
            </a:r>
          </a:p>
        </p:txBody>
      </p:sp>
      <p:sp>
        <p:nvSpPr>
          <p:cNvPr id="36" name="key2">
            <a:extLst>
              <a:ext uri="{FF2B5EF4-FFF2-40B4-BE49-F238E27FC236}">
                <a16:creationId xmlns:a16="http://schemas.microsoft.com/office/drawing/2014/main" id="{97528FDD-8A47-5807-8032-D804B22DC9E9}"/>
              </a:ext>
            </a:extLst>
          </p:cNvPr>
          <p:cNvSpPr>
            <a:spLocks/>
          </p:cNvSpPr>
          <p:nvPr/>
        </p:nvSpPr>
        <p:spPr bwMode="auto">
          <a:xfrm>
            <a:off x="5654040"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2</a:t>
            </a:r>
          </a:p>
        </p:txBody>
      </p:sp>
      <p:sp>
        <p:nvSpPr>
          <p:cNvPr id="39" name="key1">
            <a:extLst>
              <a:ext uri="{FF2B5EF4-FFF2-40B4-BE49-F238E27FC236}">
                <a16:creationId xmlns:a16="http://schemas.microsoft.com/office/drawing/2014/main" id="{7E149B40-0AED-F7DA-3823-249B37F857FB}"/>
              </a:ext>
            </a:extLst>
          </p:cNvPr>
          <p:cNvSpPr>
            <a:spLocks/>
          </p:cNvSpPr>
          <p:nvPr/>
        </p:nvSpPr>
        <p:spPr bwMode="auto">
          <a:xfrm>
            <a:off x="5654040" y="405003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rPr>
              <a:t>1</a:t>
            </a:r>
          </a:p>
        </p:txBody>
      </p:sp>
      <p:grpSp>
        <p:nvGrpSpPr>
          <p:cNvPr id="6" name="Group 5">
            <a:extLst>
              <a:ext uri="{FF2B5EF4-FFF2-40B4-BE49-F238E27FC236}">
                <a16:creationId xmlns:a16="http://schemas.microsoft.com/office/drawing/2014/main" id="{C9C44425-3116-56F1-6223-B1C164385176}"/>
              </a:ext>
            </a:extLst>
          </p:cNvPr>
          <p:cNvGrpSpPr/>
          <p:nvPr/>
        </p:nvGrpSpPr>
        <p:grpSpPr>
          <a:xfrm>
            <a:off x="6754467" y="4050030"/>
            <a:ext cx="1099641" cy="274320"/>
            <a:chOff x="6754467" y="4095750"/>
            <a:chExt cx="1099641" cy="274320"/>
          </a:xfrm>
        </p:grpSpPr>
        <p:sp>
          <p:nvSpPr>
            <p:cNvPr id="53" name="slot3">
              <a:extLst>
                <a:ext uri="{FF2B5EF4-FFF2-40B4-BE49-F238E27FC236}">
                  <a16:creationId xmlns:a16="http://schemas.microsoft.com/office/drawing/2014/main" id="{766DCDAF-875B-9134-3979-FB2696F2AD54}"/>
                </a:ext>
              </a:extLst>
            </p:cNvPr>
            <p:cNvSpPr>
              <a:spLocks/>
            </p:cNvSpPr>
            <p:nvPr/>
          </p:nvSpPr>
          <p:spPr bwMode="auto">
            <a:xfrm>
              <a:off x="6754467" y="409575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65000"/>
                    <a:lumOff val="35000"/>
                  </a:schemeClr>
                </a:solidFill>
                <a:latin typeface="Inconsolata" panose="00000509000000000000" pitchFamily="49" charset="0"/>
                <a:ea typeface="Proxima Nova" charset="0"/>
                <a:cs typeface="Proxima Nova" charset="0"/>
              </a:endParaRPr>
            </a:p>
          </p:txBody>
        </p:sp>
        <p:sp>
          <p:nvSpPr>
            <p:cNvPr id="54" name="slot3">
              <a:extLst>
                <a:ext uri="{FF2B5EF4-FFF2-40B4-BE49-F238E27FC236}">
                  <a16:creationId xmlns:a16="http://schemas.microsoft.com/office/drawing/2014/main" id="{DB73F41F-FE47-FF78-FE7D-EC0A2BE19C7F}"/>
                </a:ext>
              </a:extLst>
            </p:cNvPr>
            <p:cNvSpPr>
              <a:spLocks/>
            </p:cNvSpPr>
            <p:nvPr/>
          </p:nvSpPr>
          <p:spPr bwMode="auto">
            <a:xfrm>
              <a:off x="7029574" y="409575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65000"/>
                    <a:lumOff val="35000"/>
                  </a:schemeClr>
                </a:solidFill>
                <a:latin typeface="Inconsolata" panose="00000509000000000000" pitchFamily="49" charset="0"/>
                <a:ea typeface="Proxima Nova" charset="0"/>
                <a:cs typeface="Proxima Nova" charset="0"/>
              </a:endParaRPr>
            </a:p>
          </p:txBody>
        </p:sp>
        <p:sp>
          <p:nvSpPr>
            <p:cNvPr id="55" name="slot3">
              <a:extLst>
                <a:ext uri="{FF2B5EF4-FFF2-40B4-BE49-F238E27FC236}">
                  <a16:creationId xmlns:a16="http://schemas.microsoft.com/office/drawing/2014/main" id="{84F59F4D-DDC4-1277-B4BA-9520B09E4BC0}"/>
                </a:ext>
              </a:extLst>
            </p:cNvPr>
            <p:cNvSpPr>
              <a:spLocks/>
            </p:cNvSpPr>
            <p:nvPr/>
          </p:nvSpPr>
          <p:spPr bwMode="auto">
            <a:xfrm>
              <a:off x="7304681" y="409575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65000"/>
                    <a:lumOff val="35000"/>
                  </a:schemeClr>
                </a:solidFill>
                <a:latin typeface="Inconsolata" panose="00000509000000000000" pitchFamily="49" charset="0"/>
                <a:ea typeface="Proxima Nova" charset="0"/>
                <a:cs typeface="Proxima Nova" charset="0"/>
              </a:endParaRPr>
            </a:p>
          </p:txBody>
        </p:sp>
        <p:sp>
          <p:nvSpPr>
            <p:cNvPr id="56" name="slot3">
              <a:extLst>
                <a:ext uri="{FF2B5EF4-FFF2-40B4-BE49-F238E27FC236}">
                  <a16:creationId xmlns:a16="http://schemas.microsoft.com/office/drawing/2014/main" id="{086F5061-ED97-5138-F061-E697B7D397D7}"/>
                </a:ext>
              </a:extLst>
            </p:cNvPr>
            <p:cNvSpPr>
              <a:spLocks/>
            </p:cNvSpPr>
            <p:nvPr/>
          </p:nvSpPr>
          <p:spPr bwMode="auto">
            <a:xfrm>
              <a:off x="7579788" y="409575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endParaRPr lang="en-US" sz="1200" b="1" dirty="0">
                <a:solidFill>
                  <a:schemeClr val="tx1">
                    <a:lumMod val="65000"/>
                    <a:lumOff val="35000"/>
                  </a:schemeClr>
                </a:solidFill>
                <a:latin typeface="Inconsolata" panose="00000509000000000000" pitchFamily="49" charset="0"/>
                <a:ea typeface="Proxima Nova" charset="0"/>
                <a:cs typeface="Proxima Nova" charset="0"/>
              </a:endParaRPr>
            </a:p>
          </p:txBody>
        </p:sp>
      </p:grpSp>
      <p:grpSp>
        <p:nvGrpSpPr>
          <p:cNvPr id="60" name="Group 59">
            <a:extLst>
              <a:ext uri="{FF2B5EF4-FFF2-40B4-BE49-F238E27FC236}">
                <a16:creationId xmlns:a16="http://schemas.microsoft.com/office/drawing/2014/main" id="{F6B26B27-1892-DA71-831B-E9A85E9009FA}"/>
              </a:ext>
            </a:extLst>
          </p:cNvPr>
          <p:cNvGrpSpPr/>
          <p:nvPr/>
        </p:nvGrpSpPr>
        <p:grpSpPr>
          <a:xfrm>
            <a:off x="5654040" y="2266950"/>
            <a:ext cx="2474388" cy="585280"/>
            <a:chOff x="5654040" y="2495550"/>
            <a:chExt cx="2474388" cy="585280"/>
          </a:xfrm>
        </p:grpSpPr>
        <p:sp>
          <p:nvSpPr>
            <p:cNvPr id="40" name="slot3">
              <a:extLst>
                <a:ext uri="{FF2B5EF4-FFF2-40B4-BE49-F238E27FC236}">
                  <a16:creationId xmlns:a16="http://schemas.microsoft.com/office/drawing/2014/main" id="{EB49259B-B30D-D423-1831-1FE198412535}"/>
                </a:ext>
              </a:extLst>
            </p:cNvPr>
            <p:cNvSpPr>
              <a:spLocks/>
            </p:cNvSpPr>
            <p:nvPr/>
          </p:nvSpPr>
          <p:spPr bwMode="auto">
            <a:xfrm>
              <a:off x="5654040"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3</a:t>
              </a:r>
            </a:p>
          </p:txBody>
        </p:sp>
        <p:sp>
          <p:nvSpPr>
            <p:cNvPr id="41" name="slot3">
              <a:extLst>
                <a:ext uri="{FF2B5EF4-FFF2-40B4-BE49-F238E27FC236}">
                  <a16:creationId xmlns:a16="http://schemas.microsoft.com/office/drawing/2014/main" id="{FFF0911E-0138-7CBE-7A68-B70E9A480440}"/>
                </a:ext>
              </a:extLst>
            </p:cNvPr>
            <p:cNvSpPr>
              <a:spLocks/>
            </p:cNvSpPr>
            <p:nvPr/>
          </p:nvSpPr>
          <p:spPr bwMode="auto">
            <a:xfrm>
              <a:off x="5929147"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4</a:t>
              </a:r>
            </a:p>
          </p:txBody>
        </p:sp>
        <p:sp>
          <p:nvSpPr>
            <p:cNvPr id="42" name="slot3">
              <a:extLst>
                <a:ext uri="{FF2B5EF4-FFF2-40B4-BE49-F238E27FC236}">
                  <a16:creationId xmlns:a16="http://schemas.microsoft.com/office/drawing/2014/main" id="{2C79C13F-89E1-F78C-DD7D-9D18AE9D916B}"/>
                </a:ext>
              </a:extLst>
            </p:cNvPr>
            <p:cNvSpPr>
              <a:spLocks/>
            </p:cNvSpPr>
            <p:nvPr/>
          </p:nvSpPr>
          <p:spPr bwMode="auto">
            <a:xfrm>
              <a:off x="6204254"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6</a:t>
              </a:r>
            </a:p>
          </p:txBody>
        </p:sp>
        <p:sp>
          <p:nvSpPr>
            <p:cNvPr id="43" name="slot3">
              <a:extLst>
                <a:ext uri="{FF2B5EF4-FFF2-40B4-BE49-F238E27FC236}">
                  <a16:creationId xmlns:a16="http://schemas.microsoft.com/office/drawing/2014/main" id="{A062CEBE-421B-AB67-3DAD-D3632D289C94}"/>
                </a:ext>
              </a:extLst>
            </p:cNvPr>
            <p:cNvSpPr>
              <a:spLocks/>
            </p:cNvSpPr>
            <p:nvPr/>
          </p:nvSpPr>
          <p:spPr bwMode="auto">
            <a:xfrm>
              <a:off x="6479361"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2</a:t>
              </a:r>
            </a:p>
          </p:txBody>
        </p:sp>
        <p:sp>
          <p:nvSpPr>
            <p:cNvPr id="44" name="slot3">
              <a:extLst>
                <a:ext uri="{FF2B5EF4-FFF2-40B4-BE49-F238E27FC236}">
                  <a16:creationId xmlns:a16="http://schemas.microsoft.com/office/drawing/2014/main" id="{2A3A5D02-0449-948D-6C6B-87D1C6DA42D9}"/>
                </a:ext>
              </a:extLst>
            </p:cNvPr>
            <p:cNvSpPr>
              <a:spLocks/>
            </p:cNvSpPr>
            <p:nvPr/>
          </p:nvSpPr>
          <p:spPr bwMode="auto">
            <a:xfrm>
              <a:off x="6754468"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9</a:t>
              </a:r>
            </a:p>
          </p:txBody>
        </p:sp>
        <p:sp>
          <p:nvSpPr>
            <p:cNvPr id="45" name="slot3">
              <a:extLst>
                <a:ext uri="{FF2B5EF4-FFF2-40B4-BE49-F238E27FC236}">
                  <a16:creationId xmlns:a16="http://schemas.microsoft.com/office/drawing/2014/main" id="{17D8586A-49DB-237F-2450-3ACC962C2893}"/>
                </a:ext>
              </a:extLst>
            </p:cNvPr>
            <p:cNvSpPr>
              <a:spLocks/>
            </p:cNvSpPr>
            <p:nvPr/>
          </p:nvSpPr>
          <p:spPr bwMode="auto">
            <a:xfrm>
              <a:off x="7029575"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1</a:t>
              </a:r>
            </a:p>
          </p:txBody>
        </p:sp>
        <p:sp>
          <p:nvSpPr>
            <p:cNvPr id="46" name="slot3">
              <a:extLst>
                <a:ext uri="{FF2B5EF4-FFF2-40B4-BE49-F238E27FC236}">
                  <a16:creationId xmlns:a16="http://schemas.microsoft.com/office/drawing/2014/main" id="{AEDF8F89-0058-2673-E98C-69500FFA5E6A}"/>
                </a:ext>
              </a:extLst>
            </p:cNvPr>
            <p:cNvSpPr>
              <a:spLocks/>
            </p:cNvSpPr>
            <p:nvPr/>
          </p:nvSpPr>
          <p:spPr bwMode="auto">
            <a:xfrm>
              <a:off x="7304682"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4</a:t>
              </a:r>
            </a:p>
          </p:txBody>
        </p:sp>
        <p:sp>
          <p:nvSpPr>
            <p:cNvPr id="48" name="slot3">
              <a:extLst>
                <a:ext uri="{FF2B5EF4-FFF2-40B4-BE49-F238E27FC236}">
                  <a16:creationId xmlns:a16="http://schemas.microsoft.com/office/drawing/2014/main" id="{542AC8D0-762A-CB64-257D-BAF3D305E470}"/>
                </a:ext>
              </a:extLst>
            </p:cNvPr>
            <p:cNvSpPr>
              <a:spLocks/>
            </p:cNvSpPr>
            <p:nvPr/>
          </p:nvSpPr>
          <p:spPr bwMode="auto">
            <a:xfrm>
              <a:off x="7579788"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4</a:t>
              </a:r>
            </a:p>
          </p:txBody>
        </p:sp>
        <p:sp>
          <p:nvSpPr>
            <p:cNvPr id="51" name="Text Box 5">
              <a:extLst>
                <a:ext uri="{FF2B5EF4-FFF2-40B4-BE49-F238E27FC236}">
                  <a16:creationId xmlns:a16="http://schemas.microsoft.com/office/drawing/2014/main" id="{9A1CC778-9832-D917-4466-D0DE1F5F45B4}"/>
                </a:ext>
              </a:extLst>
            </p:cNvPr>
            <p:cNvSpPr txBox="1">
              <a:spLocks noChangeArrowheads="1"/>
            </p:cNvSpPr>
            <p:nvPr/>
          </p:nvSpPr>
          <p:spPr bwMode="auto">
            <a:xfrm>
              <a:off x="5654040" y="2495550"/>
              <a:ext cx="1214438" cy="260381"/>
            </a:xfrm>
            <a:prstGeom prst="rect">
              <a:avLst/>
            </a:prstGeom>
            <a:noFill/>
            <a:ln w="38100">
              <a:noFill/>
              <a:miter lim="800000"/>
              <a:headEnd/>
              <a:tailEnd/>
            </a:ln>
            <a:effectLst/>
          </p:spPr>
          <p:txBody>
            <a:bodyPr wrap="none" lIns="0" tIns="0" rIns="0" bIns="0" anchor="ctr"/>
            <a:lstStyle>
              <a:defPPr>
                <a:defRPr lang="en-US"/>
              </a:defPPr>
              <a:lvl1pPr algn="ctr">
                <a:defRPr sz="2400" b="1" i="1">
                  <a:solidFill>
                    <a:srgbClr val="646464"/>
                  </a:solidFill>
                  <a:latin typeface="Crimson Text" panose="02000503000000000000" pitchFamily="2" charset="0"/>
                </a:defRPr>
              </a:lvl1pPr>
              <a:lvl2pPr marL="742950" indent="-285750">
                <a:defRPr sz="2800" u="sng">
                  <a:latin typeface="Times New Roman" pitchFamily="18" charset="0"/>
                  <a:ea typeface="ＭＳ Ｐゴシック" charset="-128"/>
                </a:defRPr>
              </a:lvl2pPr>
              <a:lvl3pPr marL="1143000" indent="-228600">
                <a:defRPr sz="2800" u="sng">
                  <a:latin typeface="Times New Roman" pitchFamily="18" charset="0"/>
                  <a:ea typeface="ＭＳ Ｐゴシック" charset="-128"/>
                </a:defRPr>
              </a:lvl3pPr>
              <a:lvl4pPr marL="1600200" indent="-228600">
                <a:defRPr sz="2800" u="sng">
                  <a:latin typeface="Times New Roman" pitchFamily="18" charset="0"/>
                  <a:ea typeface="ＭＳ Ｐゴシック" charset="-128"/>
                </a:defRPr>
              </a:lvl4pPr>
              <a:lvl5pPr marL="2057400" indent="-228600">
                <a:defRPr sz="2800" u="sng">
                  <a:latin typeface="Times New Roman" pitchFamily="18" charset="0"/>
                  <a:ea typeface="ＭＳ Ｐゴシック" charset="-128"/>
                </a:defRPr>
              </a:lvl5pPr>
              <a:lvl6pPr marL="2514600" indent="-228600" algn="ctr" eaLnBrk="0" fontAlgn="base" hangingPunct="0">
                <a:spcBef>
                  <a:spcPct val="0"/>
                </a:spcBef>
                <a:spcAft>
                  <a:spcPct val="0"/>
                </a:spcAft>
                <a:defRPr sz="2800" u="sng">
                  <a:latin typeface="Times New Roman" pitchFamily="18" charset="0"/>
                  <a:ea typeface="ＭＳ Ｐゴシック" charset="-128"/>
                </a:defRPr>
              </a:lvl6pPr>
              <a:lvl7pPr marL="2971800" indent="-228600" algn="ctr" eaLnBrk="0" fontAlgn="base" hangingPunct="0">
                <a:spcBef>
                  <a:spcPct val="0"/>
                </a:spcBef>
                <a:spcAft>
                  <a:spcPct val="0"/>
                </a:spcAft>
                <a:defRPr sz="2800" u="sng">
                  <a:latin typeface="Times New Roman" pitchFamily="18" charset="0"/>
                  <a:ea typeface="ＭＳ Ｐゴシック" charset="-128"/>
                </a:defRPr>
              </a:lvl7pPr>
              <a:lvl8pPr marL="3429000" indent="-228600" algn="ctr" eaLnBrk="0" fontAlgn="base" hangingPunct="0">
                <a:spcBef>
                  <a:spcPct val="0"/>
                </a:spcBef>
                <a:spcAft>
                  <a:spcPct val="0"/>
                </a:spcAft>
                <a:defRPr sz="2800" u="sng">
                  <a:latin typeface="Times New Roman" pitchFamily="18" charset="0"/>
                  <a:ea typeface="ＭＳ Ｐゴシック" charset="-128"/>
                </a:defRPr>
              </a:lvl8pPr>
              <a:lvl9pPr marL="3886200" indent="-228600" algn="ctr" eaLnBrk="0" fontAlgn="base" hangingPunct="0">
                <a:spcBef>
                  <a:spcPct val="0"/>
                </a:spcBef>
                <a:spcAft>
                  <a:spcPct val="0"/>
                </a:spcAft>
                <a:defRPr sz="2800" u="sng">
                  <a:latin typeface="Times New Roman" pitchFamily="18" charset="0"/>
                  <a:ea typeface="ＭＳ Ｐゴシック" charset="-128"/>
                </a:defRPr>
              </a:lvl9pPr>
            </a:lstStyle>
            <a:p>
              <a:pPr algn="l"/>
              <a:r>
                <a:rPr lang="en-US" dirty="0"/>
                <a:t>Original Data</a:t>
              </a:r>
            </a:p>
          </p:txBody>
        </p:sp>
        <p:sp>
          <p:nvSpPr>
            <p:cNvPr id="58" name="slot3">
              <a:extLst>
                <a:ext uri="{FF2B5EF4-FFF2-40B4-BE49-F238E27FC236}">
                  <a16:creationId xmlns:a16="http://schemas.microsoft.com/office/drawing/2014/main" id="{4D420C56-B162-0B63-B34D-E53A03FFC63B}"/>
                </a:ext>
              </a:extLst>
            </p:cNvPr>
            <p:cNvSpPr>
              <a:spLocks/>
            </p:cNvSpPr>
            <p:nvPr/>
          </p:nvSpPr>
          <p:spPr bwMode="auto">
            <a:xfrm>
              <a:off x="7854108" y="2806510"/>
              <a:ext cx="274320" cy="274320"/>
            </a:xfrm>
            <a:prstGeom prst="rect">
              <a:avLst/>
            </a:prstGeom>
            <a:solidFill>
              <a:schemeClr val="accent6"/>
            </a:solidFill>
            <a:ln w="12700" cap="rnd">
              <a:solidFill>
                <a:srgbClr val="646464"/>
              </a:solid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8</a:t>
              </a:r>
            </a:p>
          </p:txBody>
        </p:sp>
      </p:grpSp>
      <p:sp>
        <p:nvSpPr>
          <p:cNvPr id="59" name="key4-2">
            <a:extLst>
              <a:ext uri="{FF2B5EF4-FFF2-40B4-BE49-F238E27FC236}">
                <a16:creationId xmlns:a16="http://schemas.microsoft.com/office/drawing/2014/main" id="{E711C81D-DB5B-FD7A-EA5E-CC899DA26E6B}"/>
              </a:ext>
            </a:extLst>
          </p:cNvPr>
          <p:cNvSpPr>
            <a:spLocks/>
          </p:cNvSpPr>
          <p:nvPr/>
        </p:nvSpPr>
        <p:spPr bwMode="auto">
          <a:xfrm>
            <a:off x="6748556"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4</a:t>
            </a:r>
          </a:p>
        </p:txBody>
      </p:sp>
      <p:sp>
        <p:nvSpPr>
          <p:cNvPr id="61" name="key4-3">
            <a:extLst>
              <a:ext uri="{FF2B5EF4-FFF2-40B4-BE49-F238E27FC236}">
                <a16:creationId xmlns:a16="http://schemas.microsoft.com/office/drawing/2014/main" id="{A33AEFED-61AB-2298-A199-4E35C610A2AE}"/>
              </a:ext>
            </a:extLst>
          </p:cNvPr>
          <p:cNvSpPr>
            <a:spLocks/>
          </p:cNvSpPr>
          <p:nvPr/>
        </p:nvSpPr>
        <p:spPr bwMode="auto">
          <a:xfrm>
            <a:off x="7029574" y="4050030"/>
            <a:ext cx="274320" cy="274320"/>
          </a:xfrm>
          <a:prstGeom prst="rect">
            <a:avLst/>
          </a:prstGeom>
          <a:noFill/>
          <a:ln w="12700" cap="rnd">
            <a:noFill/>
            <a:round/>
            <a:headEnd type="none" w="sm" len="sm"/>
            <a:tailEnd type="none" w="sm" len="sm"/>
          </a:ln>
        </p:spPr>
        <p:txBody>
          <a:bodyPr lIns="0" tIns="0" rIns="0" bIns="0" anchor="ctr" anchorCtr="0"/>
          <a:lstStyle/>
          <a:p>
            <a:pPr algn="ctr"/>
            <a:r>
              <a:rPr lang="en-US" sz="1200" b="1" dirty="0">
                <a:solidFill>
                  <a:schemeClr val="tx1">
                    <a:lumMod val="65000"/>
                    <a:lumOff val="35000"/>
                  </a:schemeClr>
                </a:solidFill>
                <a:latin typeface="Inconsolata" panose="00000509000000000000" pitchFamily="49" charset="0"/>
                <a:ea typeface="Proxima Nova" charset="0"/>
                <a:cs typeface="Proxima Nova" charset="0"/>
              </a:rPr>
              <a:t>4</a:t>
            </a:r>
          </a:p>
        </p:txBody>
      </p:sp>
      <p:sp>
        <p:nvSpPr>
          <p:cNvPr id="62" name="Highlight Box">
            <a:extLst>
              <a:ext uri="{FF2B5EF4-FFF2-40B4-BE49-F238E27FC236}">
                <a16:creationId xmlns:a16="http://schemas.microsoft.com/office/drawing/2014/main" id="{D84AB7CA-45C4-1650-E16A-36093117FB6F}"/>
              </a:ext>
            </a:extLst>
          </p:cNvPr>
          <p:cNvSpPr/>
          <p:nvPr/>
        </p:nvSpPr>
        <p:spPr>
          <a:xfrm>
            <a:off x="5730240" y="1489710"/>
            <a:ext cx="2651760" cy="548640"/>
          </a:xfrm>
          <a:prstGeom prst="roundRect">
            <a:avLst>
              <a:gd name="adj" fmla="val 4675"/>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B0F4D29-FA34-721F-8FD4-1AEEC3B4ABC5}"/>
              </a:ext>
            </a:extLst>
          </p:cNvPr>
          <p:cNvSpPr txBox="1"/>
          <p:nvPr/>
        </p:nvSpPr>
        <p:spPr>
          <a:xfrm>
            <a:off x="6596553" y="3381829"/>
            <a:ext cx="612668" cy="369332"/>
          </a:xfrm>
          <a:prstGeom prst="rect">
            <a:avLst/>
          </a:prstGeom>
          <a:noFill/>
        </p:spPr>
        <p:txBody>
          <a:bodyPr wrap="none" rtlCol="0">
            <a:spAutoFit/>
          </a:bodyPr>
          <a:lstStyle/>
          <a:p>
            <a:r>
              <a:rPr lang="en-US" b="1" i="1" dirty="0">
                <a:solidFill>
                  <a:schemeClr val="accent1"/>
                </a:solidFill>
              </a:rPr>
              <a:t>Skip!</a:t>
            </a:r>
          </a:p>
        </p:txBody>
      </p:sp>
      <p:sp>
        <p:nvSpPr>
          <p:cNvPr id="8" name="TextBox 7">
            <a:extLst>
              <a:ext uri="{FF2B5EF4-FFF2-40B4-BE49-F238E27FC236}">
                <a16:creationId xmlns:a16="http://schemas.microsoft.com/office/drawing/2014/main" id="{4829D1E0-A19C-6E95-F5DD-ECB88B647D90}"/>
              </a:ext>
            </a:extLst>
          </p:cNvPr>
          <p:cNvSpPr txBox="1"/>
          <p:nvPr/>
        </p:nvSpPr>
        <p:spPr>
          <a:xfrm>
            <a:off x="7543800" y="3381829"/>
            <a:ext cx="1422184" cy="369332"/>
          </a:xfrm>
          <a:prstGeom prst="rect">
            <a:avLst/>
          </a:prstGeom>
          <a:noFill/>
        </p:spPr>
        <p:txBody>
          <a:bodyPr wrap="none" rtlCol="0">
            <a:spAutoFit/>
          </a:bodyPr>
          <a:lstStyle/>
          <a:p>
            <a:r>
              <a:rPr lang="en-US" b="1" i="1" dirty="0">
                <a:solidFill>
                  <a:schemeClr val="accent1"/>
                </a:solidFill>
              </a:rPr>
              <a:t>Skip and done!</a:t>
            </a:r>
          </a:p>
        </p:txBody>
      </p:sp>
    </p:spTree>
    <p:extLst>
      <p:ext uri="{BB962C8B-B14F-4D97-AF65-F5344CB8AC3E}">
        <p14:creationId xmlns:p14="http://schemas.microsoft.com/office/powerpoint/2010/main" val="36690853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250"/>
                                        <p:tgtEl>
                                          <p:spTgt spid="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fade">
                                      <p:cBhvr>
                                        <p:cTn id="12" dur="250"/>
                                        <p:tgtEl>
                                          <p:spTgt spid="60"/>
                                        </p:tgtEl>
                                      </p:cBhvr>
                                    </p:animEffect>
                                  </p:childTnLst>
                                </p:cTn>
                              </p:par>
                            </p:childTnLst>
                          </p:cTn>
                        </p:par>
                        <p:par>
                          <p:cTn id="13" fill="hold">
                            <p:stCondLst>
                              <p:cond delay="250"/>
                            </p:stCondLst>
                            <p:childTnLst>
                              <p:par>
                                <p:cTn id="14" presetID="10"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2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8"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wipe(down)">
                                      <p:cBhvr>
                                        <p:cTn id="21" dur="25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25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63" presetClass="path" presetSubtype="0" accel="50000" decel="50000" fill="hold" grpId="0" nodeType="clickEffect">
                                  <p:stCondLst>
                                    <p:cond delay="0"/>
                                  </p:stCondLst>
                                  <p:childTnLst>
                                    <p:animMotion origin="layout" path="M -3.33333E-6 2.59259E-6 L 0.03004 0.00031 " pathEditMode="relative" rAng="0" ptsTypes="AA">
                                      <p:cBhvr>
                                        <p:cTn id="30" dur="250" fill="hold"/>
                                        <p:tgtEl>
                                          <p:spTgt spid="15"/>
                                        </p:tgtEl>
                                        <p:attrNameLst>
                                          <p:attrName>ppt_x</p:attrName>
                                          <p:attrName>ppt_y</p:attrName>
                                        </p:attrNameLst>
                                      </p:cBhvr>
                                      <p:rCtr x="1493" y="0"/>
                                    </p:animMotion>
                                  </p:childTnLst>
                                </p:cTn>
                              </p:par>
                            </p:childTnLst>
                          </p:cTn>
                        </p:par>
                        <p:par>
                          <p:cTn id="31" fill="hold">
                            <p:stCondLst>
                              <p:cond delay="250"/>
                            </p:stCondLst>
                            <p:childTnLst>
                              <p:par>
                                <p:cTn id="32" presetID="10" presetClass="entr" presetSubtype="0" fill="hold" grpId="0" nodeType="after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fade">
                                      <p:cBhvr>
                                        <p:cTn id="34" dur="250"/>
                                        <p:tgtEl>
                                          <p:spTgt spid="34"/>
                                        </p:tgtEl>
                                      </p:cBhvr>
                                    </p:animEffect>
                                  </p:childTnLst>
                                </p:cTn>
                              </p:par>
                            </p:childTnLst>
                          </p:cTn>
                        </p:par>
                      </p:childTnLst>
                    </p:cTn>
                  </p:par>
                  <p:par>
                    <p:cTn id="35" fill="hold">
                      <p:stCondLst>
                        <p:cond delay="indefinite"/>
                      </p:stCondLst>
                      <p:childTnLst>
                        <p:par>
                          <p:cTn id="36" fill="hold">
                            <p:stCondLst>
                              <p:cond delay="0"/>
                            </p:stCondLst>
                            <p:childTnLst>
                              <p:par>
                                <p:cTn id="37" presetID="63" presetClass="path" presetSubtype="0" accel="50000" decel="50000" fill="hold" grpId="1" nodeType="clickEffect">
                                  <p:stCondLst>
                                    <p:cond delay="0"/>
                                  </p:stCondLst>
                                  <p:childTnLst>
                                    <p:animMotion origin="layout" path="M 0.03004 0.00031 L 0.06007 0.00031 " pathEditMode="relative" rAng="0" ptsTypes="AA">
                                      <p:cBhvr>
                                        <p:cTn id="38" dur="250" fill="hold"/>
                                        <p:tgtEl>
                                          <p:spTgt spid="15"/>
                                        </p:tgtEl>
                                        <p:attrNameLst>
                                          <p:attrName>ppt_x</p:attrName>
                                          <p:attrName>ppt_y</p:attrName>
                                        </p:attrNameLst>
                                      </p:cBhvr>
                                      <p:rCtr x="1493" y="0"/>
                                    </p:animMotion>
                                  </p:childTnLst>
                                </p:cTn>
                              </p:par>
                            </p:childTnLst>
                          </p:cTn>
                        </p:par>
                        <p:par>
                          <p:cTn id="39" fill="hold">
                            <p:stCondLst>
                              <p:cond delay="250"/>
                            </p:stCondLst>
                            <p:childTnLst>
                              <p:par>
                                <p:cTn id="40" presetID="10" presetClass="entr" presetSubtype="0" fill="hold" grpId="0" nodeType="after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25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2" nodeType="clickEffect">
                                  <p:stCondLst>
                                    <p:cond delay="0"/>
                                  </p:stCondLst>
                                  <p:childTnLst>
                                    <p:animMotion origin="layout" path="M 0.06007 0.00031 L 0.09011 0.00031 " pathEditMode="relative" rAng="0" ptsTypes="AA">
                                      <p:cBhvr>
                                        <p:cTn id="46" dur="250" fill="hold"/>
                                        <p:tgtEl>
                                          <p:spTgt spid="15"/>
                                        </p:tgtEl>
                                        <p:attrNameLst>
                                          <p:attrName>ppt_x</p:attrName>
                                          <p:attrName>ppt_y</p:attrName>
                                        </p:attrNameLst>
                                      </p:cBhvr>
                                      <p:rCtr x="1493" y="0"/>
                                    </p:animMotion>
                                  </p:childTnLst>
                                </p:cTn>
                              </p:par>
                            </p:childTnLst>
                          </p:cTn>
                        </p:par>
                      </p:childTnLst>
                    </p:cTn>
                  </p:par>
                  <p:par>
                    <p:cTn id="47" fill="hold">
                      <p:stCondLst>
                        <p:cond delay="indefinite"/>
                      </p:stCondLst>
                      <p:childTnLst>
                        <p:par>
                          <p:cTn id="48" fill="hold">
                            <p:stCondLst>
                              <p:cond delay="0"/>
                            </p:stCondLst>
                            <p:childTnLst>
                              <p:par>
                                <p:cTn id="49" presetID="63" presetClass="path" presetSubtype="0" accel="50000" decel="50000" fill="hold" grpId="6" nodeType="clickEffect">
                                  <p:stCondLst>
                                    <p:cond delay="0"/>
                                  </p:stCondLst>
                                  <p:childTnLst>
                                    <p:animMotion origin="layout" path="M -3.33333E-6 1.11111E-6 L 0.03004 1.11111E-6 " pathEditMode="relative" rAng="0" ptsTypes="AA">
                                      <p:cBhvr>
                                        <p:cTn id="50" dur="500" fill="hold"/>
                                        <p:tgtEl>
                                          <p:spTgt spid="32"/>
                                        </p:tgtEl>
                                        <p:attrNameLst>
                                          <p:attrName>ppt_x</p:attrName>
                                          <p:attrName>ppt_y</p:attrName>
                                        </p:attrNameLst>
                                      </p:cBhvr>
                                      <p:rCtr x="1493" y="0"/>
                                    </p:animMotion>
                                  </p:childTnLst>
                                </p:cTn>
                              </p:par>
                              <p:par>
                                <p:cTn id="51" presetID="63" presetClass="path" presetSubtype="0" accel="50000" decel="50000" fill="hold" grpId="4" nodeType="withEffect">
                                  <p:stCondLst>
                                    <p:cond delay="0"/>
                                  </p:stCondLst>
                                  <p:childTnLst>
                                    <p:animMotion origin="layout" path="M 1.94444E-6 1.11111E-6 L 0.03003 -0.00093 " pathEditMode="relative" rAng="0" ptsTypes="AA">
                                      <p:cBhvr>
                                        <p:cTn id="52" dur="500" fill="hold"/>
                                        <p:tgtEl>
                                          <p:spTgt spid="34"/>
                                        </p:tgtEl>
                                        <p:attrNameLst>
                                          <p:attrName>ppt_x</p:attrName>
                                          <p:attrName>ppt_y</p:attrName>
                                        </p:attrNameLst>
                                      </p:cBhvr>
                                      <p:rCtr x="1493" y="-62"/>
                                    </p:animMotion>
                                  </p:childTnLst>
                                </p:cTn>
                              </p:par>
                              <p:par>
                                <p:cTn id="53" presetID="63" presetClass="path" presetSubtype="0" accel="50000" decel="50000" fill="hold" grpId="3" nodeType="withEffect">
                                  <p:stCondLst>
                                    <p:cond delay="0"/>
                                  </p:stCondLst>
                                  <p:childTnLst>
                                    <p:animMotion origin="layout" path="M -2.77778E-6 1.11111E-6 L 0.02986 1.11111E-6 " pathEditMode="relative" rAng="0" ptsTypes="AA">
                                      <p:cBhvr>
                                        <p:cTn id="54" dur="500" fill="hold"/>
                                        <p:tgtEl>
                                          <p:spTgt spid="35"/>
                                        </p:tgtEl>
                                        <p:attrNameLst>
                                          <p:attrName>ppt_x</p:attrName>
                                          <p:attrName>ppt_y</p:attrName>
                                        </p:attrNameLst>
                                      </p:cBhvr>
                                      <p:rCtr x="1493" y="0"/>
                                    </p:animMotion>
                                  </p:childTnLst>
                                </p:cTn>
                              </p:par>
                            </p:childTnLst>
                          </p:cTn>
                        </p:par>
                        <p:par>
                          <p:cTn id="55" fill="hold">
                            <p:stCondLst>
                              <p:cond delay="500"/>
                            </p:stCondLst>
                            <p:childTnLst>
                              <p:par>
                                <p:cTn id="56" presetID="10" presetClass="entr" presetSubtype="0" fill="hold" grpId="0" nodeType="afterEffect">
                                  <p:stCondLst>
                                    <p:cond delay="0"/>
                                  </p:stCondLst>
                                  <p:childTnLst>
                                    <p:set>
                                      <p:cBhvr>
                                        <p:cTn id="57" dur="1" fill="hold">
                                          <p:stCondLst>
                                            <p:cond delay="0"/>
                                          </p:stCondLst>
                                        </p:cTn>
                                        <p:tgtEl>
                                          <p:spTgt spid="36"/>
                                        </p:tgtEl>
                                        <p:attrNameLst>
                                          <p:attrName>style.visibility</p:attrName>
                                        </p:attrNameLst>
                                      </p:cBhvr>
                                      <p:to>
                                        <p:strVal val="visible"/>
                                      </p:to>
                                    </p:set>
                                    <p:animEffect transition="in" filter="fade">
                                      <p:cBhvr>
                                        <p:cTn id="58" dur="250"/>
                                        <p:tgtEl>
                                          <p:spTgt spid="36"/>
                                        </p:tgtEl>
                                      </p:cBhvr>
                                    </p:animEffect>
                                  </p:childTnLst>
                                </p:cTn>
                              </p:par>
                            </p:childTnLst>
                          </p:cTn>
                        </p:par>
                      </p:childTnLst>
                    </p:cTn>
                  </p:par>
                  <p:par>
                    <p:cTn id="59" fill="hold">
                      <p:stCondLst>
                        <p:cond delay="indefinite"/>
                      </p:stCondLst>
                      <p:childTnLst>
                        <p:par>
                          <p:cTn id="60" fill="hold">
                            <p:stCondLst>
                              <p:cond delay="0"/>
                            </p:stCondLst>
                            <p:childTnLst>
                              <p:par>
                                <p:cTn id="61" presetID="42" presetClass="path" presetSubtype="0" accel="50000" decel="50000" fill="hold" grpId="3" nodeType="clickEffect">
                                  <p:stCondLst>
                                    <p:cond delay="0"/>
                                  </p:stCondLst>
                                  <p:childTnLst>
                                    <p:animMotion origin="layout" path="M 0.09011 0.00031 L 0.12014 0.00031 " pathEditMode="relative" rAng="0" ptsTypes="AA">
                                      <p:cBhvr>
                                        <p:cTn id="62" dur="250" fill="hold"/>
                                        <p:tgtEl>
                                          <p:spTgt spid="15"/>
                                        </p:tgtEl>
                                        <p:attrNameLst>
                                          <p:attrName>ppt_x</p:attrName>
                                          <p:attrName>ppt_y</p:attrName>
                                        </p:attrNameLst>
                                      </p:cBhvr>
                                      <p:rCtr x="1493" y="0"/>
                                    </p:animMotion>
                                  </p:childTnLst>
                                </p:cTn>
                              </p:par>
                            </p:childTnLst>
                          </p:cTn>
                        </p:par>
                        <p:par>
                          <p:cTn id="63" fill="hold">
                            <p:stCondLst>
                              <p:cond delay="250"/>
                            </p:stCondLst>
                            <p:childTnLst>
                              <p:par>
                                <p:cTn id="64" presetID="10" presetClass="entr" presetSubtype="0" fill="hold" grpId="0" nodeType="afterEffect">
                                  <p:stCondLst>
                                    <p:cond delay="0"/>
                                  </p:stCondLst>
                                  <p:iterate type="lt">
                                    <p:tmPct val="0"/>
                                  </p:iterate>
                                  <p:childTnLst>
                                    <p:set>
                                      <p:cBhvr>
                                        <p:cTn id="65" dur="1" fill="hold">
                                          <p:stCondLst>
                                            <p:cond delay="0"/>
                                          </p:stCondLst>
                                        </p:cTn>
                                        <p:tgtEl>
                                          <p:spTgt spid="7"/>
                                        </p:tgtEl>
                                        <p:attrNameLst>
                                          <p:attrName>style.visibility</p:attrName>
                                        </p:attrNameLst>
                                      </p:cBhvr>
                                      <p:to>
                                        <p:strVal val="visible"/>
                                      </p:to>
                                    </p:set>
                                    <p:animEffect transition="in" filter="fade">
                                      <p:cBhvr>
                                        <p:cTn id="66" dur="250"/>
                                        <p:tgtEl>
                                          <p:spTgt spid="7"/>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iterate type="lt">
                                    <p:tmPct val="0"/>
                                  </p:iterate>
                                  <p:childTnLst>
                                    <p:animEffect transition="out" filter="fade">
                                      <p:cBhvr>
                                        <p:cTn id="70" dur="250"/>
                                        <p:tgtEl>
                                          <p:spTgt spid="7"/>
                                        </p:tgtEl>
                                      </p:cBhvr>
                                    </p:animEffect>
                                    <p:set>
                                      <p:cBhvr>
                                        <p:cTn id="71" dur="1" fill="hold">
                                          <p:stCondLst>
                                            <p:cond delay="249"/>
                                          </p:stCondLst>
                                        </p:cTn>
                                        <p:tgtEl>
                                          <p:spTgt spid="7"/>
                                        </p:tgtEl>
                                        <p:attrNameLst>
                                          <p:attrName>style.visibility</p:attrName>
                                        </p:attrNameLst>
                                      </p:cBhvr>
                                      <p:to>
                                        <p:strVal val="hidden"/>
                                      </p:to>
                                    </p:set>
                                  </p:childTnLst>
                                </p:cTn>
                              </p:par>
                            </p:childTnLst>
                          </p:cTn>
                        </p:par>
                        <p:par>
                          <p:cTn id="72" fill="hold">
                            <p:stCondLst>
                              <p:cond delay="250"/>
                            </p:stCondLst>
                            <p:childTnLst>
                              <p:par>
                                <p:cTn id="73" presetID="42" presetClass="path" presetSubtype="0" accel="50000" decel="50000" fill="hold" grpId="4" nodeType="afterEffect">
                                  <p:stCondLst>
                                    <p:cond delay="0"/>
                                  </p:stCondLst>
                                  <p:childTnLst>
                                    <p:animMotion origin="layout" path="M 0.12014 0.00031 L 0.15018 0.00154 " pathEditMode="relative" rAng="0" ptsTypes="AA">
                                      <p:cBhvr>
                                        <p:cTn id="74" dur="250" fill="hold"/>
                                        <p:tgtEl>
                                          <p:spTgt spid="15"/>
                                        </p:tgtEl>
                                        <p:attrNameLst>
                                          <p:attrName>ppt_x</p:attrName>
                                          <p:attrName>ppt_y</p:attrName>
                                        </p:attrNameLst>
                                      </p:cBhvr>
                                      <p:rCtr x="1493" y="62"/>
                                    </p:animMotion>
                                  </p:childTnLst>
                                </p:cTn>
                              </p:par>
                            </p:childTnLst>
                          </p:cTn>
                        </p:par>
                      </p:childTnLst>
                    </p:cTn>
                  </p:par>
                  <p:par>
                    <p:cTn id="75" fill="hold">
                      <p:stCondLst>
                        <p:cond delay="indefinite"/>
                      </p:stCondLst>
                      <p:childTnLst>
                        <p:par>
                          <p:cTn id="76" fill="hold">
                            <p:stCondLst>
                              <p:cond delay="0"/>
                            </p:stCondLst>
                            <p:childTnLst>
                              <p:par>
                                <p:cTn id="77" presetID="63" presetClass="path" presetSubtype="0" accel="50000" decel="50000" fill="hold" grpId="7" nodeType="clickEffect">
                                  <p:stCondLst>
                                    <p:cond delay="0"/>
                                  </p:stCondLst>
                                  <p:childTnLst>
                                    <p:animMotion origin="layout" path="M 0.03004 1.11111E-6 L 0.06007 1.11111E-6 " pathEditMode="relative" rAng="0" ptsTypes="AA">
                                      <p:cBhvr>
                                        <p:cTn id="78" dur="500" fill="hold"/>
                                        <p:tgtEl>
                                          <p:spTgt spid="32"/>
                                        </p:tgtEl>
                                        <p:attrNameLst>
                                          <p:attrName>ppt_x</p:attrName>
                                          <p:attrName>ppt_y</p:attrName>
                                        </p:attrNameLst>
                                      </p:cBhvr>
                                      <p:rCtr x="1493" y="0"/>
                                    </p:animMotion>
                                  </p:childTnLst>
                                </p:cTn>
                              </p:par>
                              <p:par>
                                <p:cTn id="79" presetID="63" presetClass="path" presetSubtype="0" accel="50000" decel="50000" fill="hold" grpId="5" nodeType="withEffect">
                                  <p:stCondLst>
                                    <p:cond delay="0"/>
                                  </p:stCondLst>
                                  <p:childTnLst>
                                    <p:animMotion origin="layout" path="M 0.03003 -0.00093 L 0.05989 1.11111E-6 " pathEditMode="relative" rAng="0" ptsTypes="AA">
                                      <p:cBhvr>
                                        <p:cTn id="80" dur="500" fill="hold"/>
                                        <p:tgtEl>
                                          <p:spTgt spid="34"/>
                                        </p:tgtEl>
                                        <p:attrNameLst>
                                          <p:attrName>ppt_x</p:attrName>
                                          <p:attrName>ppt_y</p:attrName>
                                        </p:attrNameLst>
                                      </p:cBhvr>
                                      <p:rCtr x="1493" y="31"/>
                                    </p:animMotion>
                                  </p:childTnLst>
                                </p:cTn>
                              </p:par>
                              <p:par>
                                <p:cTn id="81" presetID="63" presetClass="path" presetSubtype="0" accel="50000" decel="50000" fill="hold" grpId="4" nodeType="withEffect">
                                  <p:stCondLst>
                                    <p:cond delay="0"/>
                                  </p:stCondLst>
                                  <p:childTnLst>
                                    <p:animMotion origin="layout" path="M 0.02986 1.11111E-6 L 0.08993 1.11111E-6 " pathEditMode="relative" rAng="0" ptsTypes="AA">
                                      <p:cBhvr>
                                        <p:cTn id="82" dur="500" fill="hold"/>
                                        <p:tgtEl>
                                          <p:spTgt spid="35"/>
                                        </p:tgtEl>
                                        <p:attrNameLst>
                                          <p:attrName>ppt_x</p:attrName>
                                          <p:attrName>ppt_y</p:attrName>
                                        </p:attrNameLst>
                                      </p:cBhvr>
                                      <p:rCtr x="3003" y="0"/>
                                    </p:animMotion>
                                  </p:childTnLst>
                                </p:cTn>
                              </p:par>
                              <p:par>
                                <p:cTn id="83" presetID="63" presetClass="path" presetSubtype="0" accel="50000" decel="50000" fill="hold" grpId="1" nodeType="withEffect">
                                  <p:stCondLst>
                                    <p:cond delay="0"/>
                                  </p:stCondLst>
                                  <p:childTnLst>
                                    <p:animMotion origin="layout" path="M -3.33333E-6 1.11111E-6 L 0.03004 1.11111E-6 " pathEditMode="relative" rAng="0" ptsTypes="AA">
                                      <p:cBhvr>
                                        <p:cTn id="84" dur="500" fill="hold"/>
                                        <p:tgtEl>
                                          <p:spTgt spid="36"/>
                                        </p:tgtEl>
                                        <p:attrNameLst>
                                          <p:attrName>ppt_x</p:attrName>
                                          <p:attrName>ppt_y</p:attrName>
                                        </p:attrNameLst>
                                      </p:cBhvr>
                                      <p:rCtr x="1493" y="0"/>
                                    </p:animMotion>
                                  </p:childTnLst>
                                </p:cTn>
                              </p:par>
                            </p:childTnLst>
                          </p:cTn>
                        </p:par>
                        <p:par>
                          <p:cTn id="85" fill="hold">
                            <p:stCondLst>
                              <p:cond delay="500"/>
                            </p:stCondLst>
                            <p:childTnLst>
                              <p:par>
                                <p:cTn id="86" presetID="10" presetClass="exit" presetSubtype="0" fill="hold" grpId="5" nodeType="afterEffect">
                                  <p:stCondLst>
                                    <p:cond delay="0"/>
                                  </p:stCondLst>
                                  <p:childTnLst>
                                    <p:animEffect transition="out" filter="fade">
                                      <p:cBhvr>
                                        <p:cTn id="87" dur="250"/>
                                        <p:tgtEl>
                                          <p:spTgt spid="35"/>
                                        </p:tgtEl>
                                      </p:cBhvr>
                                    </p:animEffect>
                                    <p:set>
                                      <p:cBhvr>
                                        <p:cTn id="88" dur="1" fill="hold">
                                          <p:stCondLst>
                                            <p:cond delay="249"/>
                                          </p:stCondLst>
                                        </p:cTn>
                                        <p:tgtEl>
                                          <p:spTgt spid="35"/>
                                        </p:tgtEl>
                                        <p:attrNameLst>
                                          <p:attrName>style.visibility</p:attrName>
                                        </p:attrNameLst>
                                      </p:cBhvr>
                                      <p:to>
                                        <p:strVal val="hidden"/>
                                      </p:to>
                                    </p:set>
                                  </p:childTnLst>
                                </p:cTn>
                              </p:par>
                            </p:childTnLst>
                          </p:cTn>
                        </p:par>
                        <p:par>
                          <p:cTn id="89" fill="hold">
                            <p:stCondLst>
                              <p:cond delay="750"/>
                            </p:stCondLst>
                            <p:childTnLst>
                              <p:par>
                                <p:cTn id="90" presetID="10" presetClass="entr" presetSubtype="0" fill="hold" grpId="0" nodeType="afterEffect">
                                  <p:stCondLst>
                                    <p:cond delay="0"/>
                                  </p:stCondLst>
                                  <p:childTnLst>
                                    <p:set>
                                      <p:cBhvr>
                                        <p:cTn id="91" dur="1" fill="hold">
                                          <p:stCondLst>
                                            <p:cond delay="0"/>
                                          </p:stCondLst>
                                        </p:cTn>
                                        <p:tgtEl>
                                          <p:spTgt spid="39"/>
                                        </p:tgtEl>
                                        <p:attrNameLst>
                                          <p:attrName>style.visibility</p:attrName>
                                        </p:attrNameLst>
                                      </p:cBhvr>
                                      <p:to>
                                        <p:strVal val="visible"/>
                                      </p:to>
                                    </p:set>
                                    <p:animEffect transition="in" filter="fade">
                                      <p:cBhvr>
                                        <p:cTn id="92" dur="250"/>
                                        <p:tgtEl>
                                          <p:spTgt spid="39"/>
                                        </p:tgtEl>
                                      </p:cBhvr>
                                    </p:animEffect>
                                  </p:childTnLst>
                                </p:cTn>
                              </p:par>
                            </p:childTnLst>
                          </p:cTn>
                        </p:par>
                      </p:childTnLst>
                    </p:cTn>
                  </p:par>
                  <p:par>
                    <p:cTn id="93" fill="hold">
                      <p:stCondLst>
                        <p:cond delay="indefinite"/>
                      </p:stCondLst>
                      <p:childTnLst>
                        <p:par>
                          <p:cTn id="94" fill="hold">
                            <p:stCondLst>
                              <p:cond delay="0"/>
                            </p:stCondLst>
                            <p:childTnLst>
                              <p:par>
                                <p:cTn id="95" presetID="42" presetClass="path" presetSubtype="0" accel="50000" decel="50000" fill="hold" grpId="5" nodeType="clickEffect">
                                  <p:stCondLst>
                                    <p:cond delay="0"/>
                                  </p:stCondLst>
                                  <p:childTnLst>
                                    <p:animMotion origin="layout" path="M 0.15018 0.00154 L 0.18021 0.00154 " pathEditMode="relative" rAng="0" ptsTypes="AA">
                                      <p:cBhvr>
                                        <p:cTn id="96" dur="250" fill="hold"/>
                                        <p:tgtEl>
                                          <p:spTgt spid="15"/>
                                        </p:tgtEl>
                                        <p:attrNameLst>
                                          <p:attrName>ppt_x</p:attrName>
                                          <p:attrName>ppt_y</p:attrName>
                                        </p:attrNameLst>
                                      </p:cBhvr>
                                      <p:rCtr x="1493" y="0"/>
                                    </p:animMotion>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nodeType="clickEffect">
                                  <p:stCondLst>
                                    <p:cond delay="0"/>
                                  </p:stCondLst>
                                  <p:childTnLst>
                                    <p:set>
                                      <p:cBhvr>
                                        <p:cTn id="100" dur="1" fill="hold">
                                          <p:stCondLst>
                                            <p:cond delay="0"/>
                                          </p:stCondLst>
                                        </p:cTn>
                                        <p:tgtEl>
                                          <p:spTgt spid="6"/>
                                        </p:tgtEl>
                                        <p:attrNameLst>
                                          <p:attrName>style.visibility</p:attrName>
                                        </p:attrNameLst>
                                      </p:cBhvr>
                                      <p:to>
                                        <p:strVal val="visible"/>
                                      </p:to>
                                    </p:set>
                                    <p:animEffect transition="in" filter="fade">
                                      <p:cBhvr>
                                        <p:cTn id="101" dur="250"/>
                                        <p:tgtEl>
                                          <p:spTgt spid="6"/>
                                        </p:tgtEl>
                                      </p:cBhvr>
                                    </p:animEffect>
                                  </p:childTnLst>
                                </p:cTn>
                              </p:par>
                            </p:childTnLst>
                          </p:cTn>
                        </p:par>
                        <p:par>
                          <p:cTn id="102" fill="hold">
                            <p:stCondLst>
                              <p:cond delay="250"/>
                            </p:stCondLst>
                            <p:childTnLst>
                              <p:par>
                                <p:cTn id="103" presetID="10" presetClass="entr" presetSubtype="0" fill="hold" grpId="0" nodeType="afterEffect">
                                  <p:stCondLst>
                                    <p:cond delay="0"/>
                                  </p:stCondLst>
                                  <p:childTnLst>
                                    <p:set>
                                      <p:cBhvr>
                                        <p:cTn id="104" dur="1" fill="hold">
                                          <p:stCondLst>
                                            <p:cond delay="0"/>
                                          </p:stCondLst>
                                        </p:cTn>
                                        <p:tgtEl>
                                          <p:spTgt spid="59"/>
                                        </p:tgtEl>
                                        <p:attrNameLst>
                                          <p:attrName>style.visibility</p:attrName>
                                        </p:attrNameLst>
                                      </p:cBhvr>
                                      <p:to>
                                        <p:strVal val="visible"/>
                                      </p:to>
                                    </p:set>
                                    <p:animEffect transition="in" filter="fade">
                                      <p:cBhvr>
                                        <p:cTn id="105" dur="250"/>
                                        <p:tgtEl>
                                          <p:spTgt spid="59"/>
                                        </p:tgtEl>
                                      </p:cBhvr>
                                    </p:animEffect>
                                  </p:childTnLst>
                                </p:cTn>
                              </p:par>
                            </p:childTnLst>
                          </p:cTn>
                        </p:par>
                      </p:childTnLst>
                    </p:cTn>
                  </p:par>
                  <p:par>
                    <p:cTn id="106" fill="hold">
                      <p:stCondLst>
                        <p:cond delay="indefinite"/>
                      </p:stCondLst>
                      <p:childTnLst>
                        <p:par>
                          <p:cTn id="107" fill="hold">
                            <p:stCondLst>
                              <p:cond delay="0"/>
                            </p:stCondLst>
                            <p:childTnLst>
                              <p:par>
                                <p:cTn id="108" presetID="42" presetClass="path" presetSubtype="0" accel="50000" decel="50000" fill="hold" grpId="6" nodeType="clickEffect">
                                  <p:stCondLst>
                                    <p:cond delay="0"/>
                                  </p:stCondLst>
                                  <p:childTnLst>
                                    <p:animMotion origin="layout" path="M 0.18021 0.00154 L 0.21025 0.00154 " pathEditMode="relative" rAng="0" ptsTypes="AA">
                                      <p:cBhvr>
                                        <p:cTn id="109" dur="250" fill="hold"/>
                                        <p:tgtEl>
                                          <p:spTgt spid="15"/>
                                        </p:tgtEl>
                                        <p:attrNameLst>
                                          <p:attrName>ppt_x</p:attrName>
                                          <p:attrName>ppt_y</p:attrName>
                                        </p:attrNameLst>
                                      </p:cBhvr>
                                      <p:rCtr x="1493" y="0"/>
                                    </p:animMotion>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61"/>
                                        </p:tgtEl>
                                        <p:attrNameLst>
                                          <p:attrName>style.visibility</p:attrName>
                                        </p:attrNameLst>
                                      </p:cBhvr>
                                      <p:to>
                                        <p:strVal val="visible"/>
                                      </p:to>
                                    </p:set>
                                    <p:animEffect transition="in" filter="fade">
                                      <p:cBhvr>
                                        <p:cTn id="114" dur="250"/>
                                        <p:tgtEl>
                                          <p:spTgt spid="61"/>
                                        </p:tgtEl>
                                      </p:cBhvr>
                                    </p:animEffect>
                                  </p:childTnLst>
                                </p:cTn>
                              </p:par>
                            </p:childTnLst>
                          </p:cTn>
                        </p:par>
                      </p:childTnLst>
                    </p:cTn>
                  </p:par>
                  <p:par>
                    <p:cTn id="115" fill="hold">
                      <p:stCondLst>
                        <p:cond delay="indefinite"/>
                      </p:stCondLst>
                      <p:childTnLst>
                        <p:par>
                          <p:cTn id="116" fill="hold">
                            <p:stCondLst>
                              <p:cond delay="0"/>
                            </p:stCondLst>
                            <p:childTnLst>
                              <p:par>
                                <p:cTn id="117" presetID="42" presetClass="path" presetSubtype="0" accel="50000" decel="50000" fill="hold" grpId="7" nodeType="clickEffect">
                                  <p:stCondLst>
                                    <p:cond delay="0"/>
                                  </p:stCondLst>
                                  <p:childTnLst>
                                    <p:animMotion origin="layout" path="M 0.21025 0.00154 L 0.24028 0.00154 " pathEditMode="relative" rAng="0" ptsTypes="AA">
                                      <p:cBhvr>
                                        <p:cTn id="118" dur="250" fill="hold"/>
                                        <p:tgtEl>
                                          <p:spTgt spid="15"/>
                                        </p:tgtEl>
                                        <p:attrNameLst>
                                          <p:attrName>ppt_x</p:attrName>
                                          <p:attrName>ppt_y</p:attrName>
                                        </p:attrNameLst>
                                      </p:cBhvr>
                                      <p:rCtr x="1493" y="0"/>
                                    </p:animMotion>
                                  </p:childTnLst>
                                </p:cTn>
                              </p:par>
                            </p:childTnLst>
                          </p:cTn>
                        </p:par>
                        <p:par>
                          <p:cTn id="119" fill="hold">
                            <p:stCondLst>
                              <p:cond delay="250"/>
                            </p:stCondLst>
                            <p:childTnLst>
                              <p:par>
                                <p:cTn id="120" presetID="53" presetClass="entr" presetSubtype="16" fill="hold" grpId="0" nodeType="afterEffect">
                                  <p:stCondLst>
                                    <p:cond delay="0"/>
                                  </p:stCondLst>
                                  <p:iterate type="lt">
                                    <p:tmPct val="0"/>
                                  </p:iterate>
                                  <p:childTnLst>
                                    <p:set>
                                      <p:cBhvr>
                                        <p:cTn id="121" dur="1" fill="hold">
                                          <p:stCondLst>
                                            <p:cond delay="0"/>
                                          </p:stCondLst>
                                        </p:cTn>
                                        <p:tgtEl>
                                          <p:spTgt spid="8"/>
                                        </p:tgtEl>
                                        <p:attrNameLst>
                                          <p:attrName>style.visibility</p:attrName>
                                        </p:attrNameLst>
                                      </p:cBhvr>
                                      <p:to>
                                        <p:strVal val="visible"/>
                                      </p:to>
                                    </p:set>
                                    <p:anim calcmode="lin" valueType="num">
                                      <p:cBhvr>
                                        <p:cTn id="122" dur="250" fill="hold"/>
                                        <p:tgtEl>
                                          <p:spTgt spid="8"/>
                                        </p:tgtEl>
                                        <p:attrNameLst>
                                          <p:attrName>ppt_w</p:attrName>
                                        </p:attrNameLst>
                                      </p:cBhvr>
                                      <p:tavLst>
                                        <p:tav tm="0">
                                          <p:val>
                                            <p:fltVal val="0"/>
                                          </p:val>
                                        </p:tav>
                                        <p:tav tm="100000">
                                          <p:val>
                                            <p:strVal val="#ppt_w"/>
                                          </p:val>
                                        </p:tav>
                                      </p:tavLst>
                                    </p:anim>
                                    <p:anim calcmode="lin" valueType="num">
                                      <p:cBhvr>
                                        <p:cTn id="123" dur="250" fill="hold"/>
                                        <p:tgtEl>
                                          <p:spTgt spid="8"/>
                                        </p:tgtEl>
                                        <p:attrNameLst>
                                          <p:attrName>ppt_h</p:attrName>
                                        </p:attrNameLst>
                                      </p:cBhvr>
                                      <p:tavLst>
                                        <p:tav tm="0">
                                          <p:val>
                                            <p:fltVal val="0"/>
                                          </p:val>
                                        </p:tav>
                                        <p:tav tm="100000">
                                          <p:val>
                                            <p:strVal val="#ppt_h"/>
                                          </p:val>
                                        </p:tav>
                                      </p:tavLst>
                                    </p:anim>
                                    <p:animEffect transition="in" filter="fade">
                                      <p:cBhvr>
                                        <p:cTn id="124"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5" grpId="2" animBg="1"/>
      <p:bldP spid="15" grpId="3" animBg="1"/>
      <p:bldP spid="15" grpId="4" animBg="1"/>
      <p:bldP spid="15" grpId="5" animBg="1"/>
      <p:bldP spid="15" grpId="6" animBg="1"/>
      <p:bldP spid="15" grpId="7" animBg="1"/>
      <p:bldP spid="15" grpId="8" animBg="1"/>
      <p:bldP spid="32" grpId="0"/>
      <p:bldP spid="32" grpId="6"/>
      <p:bldP spid="32" grpId="7"/>
      <p:bldP spid="34" grpId="0" animBg="1"/>
      <p:bldP spid="34" grpId="4" animBg="1"/>
      <p:bldP spid="34" grpId="5"/>
      <p:bldP spid="35" grpId="0"/>
      <p:bldP spid="35" grpId="3"/>
      <p:bldP spid="35" grpId="4"/>
      <p:bldP spid="35" grpId="5"/>
      <p:bldP spid="36" grpId="0"/>
      <p:bldP spid="36" grpId="1"/>
      <p:bldP spid="39" grpId="0" animBg="1"/>
      <p:bldP spid="59" grpId="0"/>
      <p:bldP spid="61" grpId="0"/>
      <p:bldP spid="62" grpId="0" animBg="1"/>
      <p:bldP spid="7" grpId="0"/>
      <p:bldP spid="7" grpId="1"/>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D96B334-D525-4C15-B1A9-866655B9AD46}"/>
              </a:ext>
            </a:extLst>
          </p:cNvPr>
          <p:cNvSpPr>
            <a:spLocks noGrp="1"/>
          </p:cNvSpPr>
          <p:nvPr>
            <p:ph type="title"/>
          </p:nvPr>
        </p:nvSpPr>
        <p:spPr/>
        <p:txBody>
          <a:bodyPr/>
          <a:lstStyle/>
          <a:p>
            <a:r>
              <a:rPr lang="en-US" dirty="0"/>
              <a:t>External Merge Sort</a:t>
            </a:r>
          </a:p>
        </p:txBody>
      </p:sp>
      <p:sp>
        <p:nvSpPr>
          <p:cNvPr id="6" name="Content Placeholder 5">
            <a:extLst>
              <a:ext uri="{FF2B5EF4-FFF2-40B4-BE49-F238E27FC236}">
                <a16:creationId xmlns:a16="http://schemas.microsoft.com/office/drawing/2014/main" id="{142874FD-857F-4201-8C23-4B3EA716821C}"/>
              </a:ext>
            </a:extLst>
          </p:cNvPr>
          <p:cNvSpPr>
            <a:spLocks noGrp="1"/>
          </p:cNvSpPr>
          <p:nvPr>
            <p:ph idx="1"/>
          </p:nvPr>
        </p:nvSpPr>
        <p:spPr/>
        <p:txBody>
          <a:bodyPr/>
          <a:lstStyle/>
          <a:p>
            <a:r>
              <a:rPr lang="en-US" dirty="0"/>
              <a:t>Divide-and-conquer algorithm that splits data into separate </a:t>
            </a:r>
            <a:r>
              <a:rPr lang="en-US" b="1" u="sng" dirty="0"/>
              <a:t>runs</a:t>
            </a:r>
            <a:r>
              <a:rPr lang="en-US" dirty="0"/>
              <a:t>, sorts them individually, and then combines them into longer sorted runs.</a:t>
            </a:r>
          </a:p>
          <a:p>
            <a:endParaRPr lang="en-US" sz="200" dirty="0"/>
          </a:p>
          <a:p>
            <a:r>
              <a:rPr lang="en-US" b="1" dirty="0"/>
              <a:t>Phase #1 – Sorting</a:t>
            </a:r>
            <a:endParaRPr lang="en-US" dirty="0"/>
          </a:p>
          <a:p>
            <a:pPr lvl="1"/>
            <a:r>
              <a:rPr lang="en-US" dirty="0"/>
              <a:t>Sort chunks of data that fit in memory and then write back the sorted chunks to a file on disk.</a:t>
            </a:r>
          </a:p>
          <a:p>
            <a:endParaRPr lang="en-US" sz="200" b="1" dirty="0"/>
          </a:p>
          <a:p>
            <a:r>
              <a:rPr lang="en-US" b="1" dirty="0"/>
              <a:t>Phase #2 – Merging</a:t>
            </a:r>
          </a:p>
          <a:p>
            <a:pPr lvl="1"/>
            <a:r>
              <a:rPr lang="en-US" dirty="0"/>
              <a:t>Combine sorted runs into larger chunks. </a:t>
            </a:r>
          </a:p>
        </p:txBody>
      </p:sp>
      <p:sp>
        <p:nvSpPr>
          <p:cNvPr id="2" name="Slide Number Placeholder 3" descr=" 5">
            <a:extLst>
              <a:ext uri="{FF2B5EF4-FFF2-40B4-BE49-F238E27FC236}">
                <a16:creationId xmlns:a16="http://schemas.microsoft.com/office/drawing/2014/main" id="{566270B0-8F35-9780-149A-924751F10478}"/>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207294983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86D7C-2C1C-4821-83DC-12DCDF625A8F}"/>
              </a:ext>
            </a:extLst>
          </p:cNvPr>
          <p:cNvSpPr>
            <a:spLocks noGrp="1"/>
          </p:cNvSpPr>
          <p:nvPr>
            <p:ph type="title"/>
          </p:nvPr>
        </p:nvSpPr>
        <p:spPr/>
        <p:txBody>
          <a:bodyPr/>
          <a:lstStyle/>
          <a:p>
            <a:r>
              <a:rPr lang="en-US" dirty="0"/>
              <a:t>Sorted Run</a:t>
            </a:r>
          </a:p>
        </p:txBody>
      </p:sp>
      <p:sp>
        <p:nvSpPr>
          <p:cNvPr id="3" name="Content Placeholder 2">
            <a:extLst>
              <a:ext uri="{FF2B5EF4-FFF2-40B4-BE49-F238E27FC236}">
                <a16:creationId xmlns:a16="http://schemas.microsoft.com/office/drawing/2014/main" id="{BE664EE9-1FC6-48D9-9E45-EA13D9FB19BD}"/>
              </a:ext>
            </a:extLst>
          </p:cNvPr>
          <p:cNvSpPr>
            <a:spLocks noGrp="1"/>
          </p:cNvSpPr>
          <p:nvPr>
            <p:ph idx="1"/>
          </p:nvPr>
        </p:nvSpPr>
        <p:spPr/>
        <p:txBody>
          <a:bodyPr/>
          <a:lstStyle/>
          <a:p>
            <a:r>
              <a:rPr lang="en-US" dirty="0"/>
              <a:t>A run is a list of key/value pairs.</a:t>
            </a:r>
          </a:p>
          <a:p>
            <a:endParaRPr lang="en-US" sz="1200" dirty="0"/>
          </a:p>
          <a:p>
            <a:r>
              <a:rPr lang="en-US" b="1" dirty="0"/>
              <a:t>Key:</a:t>
            </a:r>
            <a:r>
              <a:rPr lang="en-US" dirty="0"/>
              <a:t> The attribute(s) to compare</a:t>
            </a:r>
            <a:br>
              <a:rPr lang="en-US" dirty="0"/>
            </a:br>
            <a:r>
              <a:rPr lang="en-US" dirty="0"/>
              <a:t>to compute the sort order.</a:t>
            </a:r>
          </a:p>
          <a:p>
            <a:endParaRPr lang="en-US" sz="1200" dirty="0"/>
          </a:p>
          <a:p>
            <a:r>
              <a:rPr lang="en-US" b="1" dirty="0"/>
              <a:t>Value:</a:t>
            </a:r>
            <a:r>
              <a:rPr lang="en-US" dirty="0"/>
              <a:t> Two choices</a:t>
            </a:r>
          </a:p>
          <a:p>
            <a:pPr lvl="1"/>
            <a:r>
              <a:rPr lang="en-US" dirty="0"/>
              <a:t>Tuple (</a:t>
            </a:r>
            <a:r>
              <a:rPr lang="en-US" b="1" u="sng" dirty="0"/>
              <a:t>early materialization</a:t>
            </a:r>
            <a:r>
              <a:rPr lang="en-US" dirty="0"/>
              <a:t>).</a:t>
            </a:r>
          </a:p>
          <a:p>
            <a:pPr lvl="1"/>
            <a:r>
              <a:rPr lang="en-US" dirty="0"/>
              <a:t>Record ID (</a:t>
            </a:r>
            <a:r>
              <a:rPr lang="en-US" b="1" u="sng" dirty="0"/>
              <a:t>late materialization</a:t>
            </a:r>
            <a:r>
              <a:rPr lang="en-US" dirty="0"/>
              <a:t>).</a:t>
            </a:r>
          </a:p>
        </p:txBody>
      </p:sp>
      <p:sp>
        <p:nvSpPr>
          <p:cNvPr id="4" name="Slide Number Placeholder 3">
            <a:extLst>
              <a:ext uri="{FF2B5EF4-FFF2-40B4-BE49-F238E27FC236}">
                <a16:creationId xmlns:a16="http://schemas.microsoft.com/office/drawing/2014/main" id="{B9C0DB61-8693-44BD-8AA3-35B7FB6816F5}"/>
              </a:ext>
            </a:extLst>
          </p:cNvPr>
          <p:cNvSpPr>
            <a:spLocks noGrp="1"/>
          </p:cNvSpPr>
          <p:nvPr>
            <p:ph type="sldNum" sz="quarter" idx="4"/>
          </p:nvPr>
        </p:nvSpPr>
        <p:spPr/>
        <p:txBody>
          <a:bodyPr/>
          <a:lstStyle/>
          <a:p>
            <a:fld id="{97DD1AB5-42BA-4E8A-BFEE-435884E16AAB}" type="slidenum">
              <a:rPr lang="en-US" smtClean="0"/>
              <a:pPr/>
              <a:t>8</a:t>
            </a:fld>
            <a:endParaRPr lang="en-US" dirty="0"/>
          </a:p>
        </p:txBody>
      </p:sp>
      <p:grpSp>
        <p:nvGrpSpPr>
          <p:cNvPr id="65" name="Group 64">
            <a:extLst>
              <a:ext uri="{FF2B5EF4-FFF2-40B4-BE49-F238E27FC236}">
                <a16:creationId xmlns:a16="http://schemas.microsoft.com/office/drawing/2014/main" id="{B7BFD197-8C56-4983-A899-086B6F355057}"/>
              </a:ext>
            </a:extLst>
          </p:cNvPr>
          <p:cNvGrpSpPr/>
          <p:nvPr/>
        </p:nvGrpSpPr>
        <p:grpSpPr>
          <a:xfrm>
            <a:off x="5119083" y="2803327"/>
            <a:ext cx="3872517" cy="612408"/>
            <a:chOff x="5119083" y="3409950"/>
            <a:chExt cx="3872517" cy="612408"/>
          </a:xfrm>
        </p:grpSpPr>
        <p:sp>
          <p:nvSpPr>
            <p:cNvPr id="30" name="TextBox 15">
              <a:extLst>
                <a:ext uri="{FF2B5EF4-FFF2-40B4-BE49-F238E27FC236}">
                  <a16:creationId xmlns:a16="http://schemas.microsoft.com/office/drawing/2014/main" id="{F47767C7-087D-458A-BDB3-F2C949CF822D}"/>
                </a:ext>
              </a:extLst>
            </p:cNvPr>
            <p:cNvSpPr txBox="1">
              <a:spLocks noChangeArrowheads="1"/>
            </p:cNvSpPr>
            <p:nvPr/>
          </p:nvSpPr>
          <p:spPr bwMode="auto">
            <a:xfrm>
              <a:off x="5129922" y="3409950"/>
              <a:ext cx="213849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spAutoFit/>
            </a:bodyPr>
            <a:lstStyle>
              <a:defPPr>
                <a:defRPr lang="en-US"/>
              </a:defPPr>
              <a:lvl1pPr eaLnBrk="0" hangingPunct="0">
                <a:defRPr sz="2400" b="1" i="1">
                  <a:solidFill>
                    <a:schemeClr val="tx1">
                      <a:lumMod val="50000"/>
                      <a:lumOff val="50000"/>
                    </a:schemeClr>
                  </a:solidFill>
                  <a:ea typeface="ＭＳ Ｐゴシック" charset="-128"/>
                </a:defRPr>
              </a:lvl1pPr>
            </a:lstStyle>
            <a:p>
              <a:r>
                <a:rPr lang="en-US" sz="2000" dirty="0">
                  <a:solidFill>
                    <a:srgbClr val="646464"/>
                  </a:solidFill>
                  <a:latin typeface="Crimson Text" panose="02000503000000000000" pitchFamily="2" charset="0"/>
                </a:rPr>
                <a:t>Late Materialization</a:t>
              </a:r>
            </a:p>
          </p:txBody>
        </p:sp>
        <p:grpSp>
          <p:nvGrpSpPr>
            <p:cNvPr id="42" name="Group 41">
              <a:extLst>
                <a:ext uri="{FF2B5EF4-FFF2-40B4-BE49-F238E27FC236}">
                  <a16:creationId xmlns:a16="http://schemas.microsoft.com/office/drawing/2014/main" id="{723B7D76-7532-4047-8734-C7DA483DB90A}"/>
                </a:ext>
              </a:extLst>
            </p:cNvPr>
            <p:cNvGrpSpPr/>
            <p:nvPr/>
          </p:nvGrpSpPr>
          <p:grpSpPr>
            <a:xfrm>
              <a:off x="5119083" y="3708899"/>
              <a:ext cx="3872517" cy="313459"/>
              <a:chOff x="5029200" y="1536486"/>
              <a:chExt cx="3872517" cy="313459"/>
            </a:xfrm>
          </p:grpSpPr>
          <p:sp>
            <p:nvSpPr>
              <p:cNvPr id="37" name="TextBox 36">
                <a:extLst>
                  <a:ext uri="{FF2B5EF4-FFF2-40B4-BE49-F238E27FC236}">
                    <a16:creationId xmlns:a16="http://schemas.microsoft.com/office/drawing/2014/main" id="{00C04DFA-01E8-4684-A110-16D4FCB3E927}"/>
                  </a:ext>
                </a:extLst>
              </p:cNvPr>
              <p:cNvSpPr txBox="1"/>
              <p:nvPr/>
            </p:nvSpPr>
            <p:spPr>
              <a:xfrm>
                <a:off x="7315200" y="1556077"/>
                <a:ext cx="435359" cy="274278"/>
              </a:xfrm>
              <a:prstGeom prst="rect">
                <a:avLst/>
              </a:prstGeom>
              <a:noFill/>
            </p:spPr>
            <p:txBody>
              <a:bodyPr wrap="square" lIns="0" tIns="0" rIns="0" bIns="0" rtlCol="0" anchor="ctr" anchorCtr="0">
                <a:noAutofit/>
              </a:bodyPr>
              <a:lstStyle/>
              <a:p>
                <a:pPr algn="ctr"/>
                <a:r>
                  <a:rPr lang="en-US" sz="2000" spc="-150" dirty="0">
                    <a:solidFill>
                      <a:srgbClr val="44433F"/>
                    </a:solidFill>
                    <a:latin typeface="Arial" panose="020B0604020202020204" pitchFamily="34" charset="0"/>
                    <a:cs typeface="Arial" panose="020B0604020202020204" pitchFamily="34" charset="0"/>
                  </a:rPr>
                  <a:t>• • •</a:t>
                </a:r>
              </a:p>
            </p:txBody>
          </p:sp>
          <p:sp>
            <p:nvSpPr>
              <p:cNvPr id="32" name="Rectangle 31">
                <a:extLst>
                  <a:ext uri="{FF2B5EF4-FFF2-40B4-BE49-F238E27FC236}">
                    <a16:creationId xmlns:a16="http://schemas.microsoft.com/office/drawing/2014/main" id="{6153671C-9FD7-4EA7-86C3-811348552B24}"/>
                  </a:ext>
                </a:extLst>
              </p:cNvPr>
              <p:cNvSpPr/>
              <p:nvPr/>
            </p:nvSpPr>
            <p:spPr>
              <a:xfrm>
                <a:off x="5029200"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lnSpc>
                    <a:spcPct val="80000"/>
                  </a:lnSpc>
                </a:pPr>
                <a:r>
                  <a:rPr lang="en-US" b="1" dirty="0">
                    <a:solidFill>
                      <a:srgbClr val="646464"/>
                    </a:solidFill>
                    <a:latin typeface="Inconsolata" panose="00000509000000000000" pitchFamily="49" charset="0"/>
                    <a:ea typeface="Open Sans" pitchFamily="34" charset="0"/>
                  </a:rPr>
                  <a:t>K</a:t>
                </a:r>
                <a:r>
                  <a:rPr lang="en-US" b="1" baseline="-25000" dirty="0">
                    <a:solidFill>
                      <a:srgbClr val="646464"/>
                    </a:solidFill>
                    <a:latin typeface="Inconsolata" panose="00000509000000000000" pitchFamily="49" charset="0"/>
                    <a:ea typeface="Open Sans" pitchFamily="34" charset="0"/>
                  </a:rPr>
                  <a:t>1</a:t>
                </a:r>
              </a:p>
            </p:txBody>
          </p:sp>
          <p:sp>
            <p:nvSpPr>
              <p:cNvPr id="33" name="Rectangle 32">
                <a:extLst>
                  <a:ext uri="{FF2B5EF4-FFF2-40B4-BE49-F238E27FC236}">
                    <a16:creationId xmlns:a16="http://schemas.microsoft.com/office/drawing/2014/main" id="{5A20E5F8-6FBC-4855-92B7-0A7AC051A47C}"/>
                  </a:ext>
                </a:extLst>
              </p:cNvPr>
              <p:cNvSpPr/>
              <p:nvPr/>
            </p:nvSpPr>
            <p:spPr>
              <a:xfrm>
                <a:off x="5606107"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bIns="0" rtlCol="0" anchor="ctr">
                <a:noAutofit/>
              </a:bodyPr>
              <a:lstStyle/>
              <a:p>
                <a:pPr algn="ctr">
                  <a:lnSpc>
                    <a:spcPct val="80000"/>
                  </a:lnSpc>
                </a:pPr>
                <a:r>
                  <a:rPr lang="en-US" sz="2400" b="1" dirty="0">
                    <a:solidFill>
                      <a:schemeClr val="accent1"/>
                    </a:solidFill>
                    <a:latin typeface="Inconsolata" panose="00000509000000000000" pitchFamily="49" charset="0"/>
                    <a:ea typeface="DejaVu Sans Mono" pitchFamily="49" charset="0"/>
                    <a:cs typeface="Consolas" pitchFamily="49" charset="0"/>
                  </a:rPr>
                  <a:t>¤</a:t>
                </a:r>
                <a:endParaRPr lang="en-US" sz="1800" b="1" dirty="0">
                  <a:solidFill>
                    <a:schemeClr val="accent1"/>
                  </a:solidFill>
                  <a:latin typeface="Inconsolata" panose="00000509000000000000" pitchFamily="49" charset="0"/>
                  <a:ea typeface="DejaVu Sans Mono" pitchFamily="49" charset="0"/>
                  <a:cs typeface="Consolas" pitchFamily="49" charset="0"/>
                </a:endParaRPr>
              </a:p>
            </p:txBody>
          </p:sp>
          <p:sp>
            <p:nvSpPr>
              <p:cNvPr id="34" name="Rectangle 33">
                <a:extLst>
                  <a:ext uri="{FF2B5EF4-FFF2-40B4-BE49-F238E27FC236}">
                    <a16:creationId xmlns:a16="http://schemas.microsoft.com/office/drawing/2014/main" id="{E5704EF6-1DFC-4F63-9C43-A1AE3F9162E5}"/>
                  </a:ext>
                </a:extLst>
              </p:cNvPr>
              <p:cNvSpPr/>
              <p:nvPr/>
            </p:nvSpPr>
            <p:spPr>
              <a:xfrm>
                <a:off x="6183015"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lnSpc>
                    <a:spcPct val="80000"/>
                  </a:lnSpc>
                </a:pPr>
                <a:r>
                  <a:rPr lang="en-US" b="1" dirty="0">
                    <a:solidFill>
                      <a:srgbClr val="646464"/>
                    </a:solidFill>
                    <a:latin typeface="Inconsolata" panose="00000509000000000000" pitchFamily="49" charset="0"/>
                    <a:ea typeface="Open Sans" pitchFamily="34" charset="0"/>
                  </a:rPr>
                  <a:t>K</a:t>
                </a:r>
                <a:r>
                  <a:rPr lang="en-US" b="1" baseline="-25000" dirty="0">
                    <a:solidFill>
                      <a:srgbClr val="646464"/>
                    </a:solidFill>
                    <a:latin typeface="Inconsolata" panose="00000509000000000000" pitchFamily="49" charset="0"/>
                    <a:ea typeface="Open Sans" pitchFamily="34" charset="0"/>
                  </a:rPr>
                  <a:t>2</a:t>
                </a:r>
              </a:p>
            </p:txBody>
          </p:sp>
          <p:sp>
            <p:nvSpPr>
              <p:cNvPr id="35" name="Rectangle 34">
                <a:extLst>
                  <a:ext uri="{FF2B5EF4-FFF2-40B4-BE49-F238E27FC236}">
                    <a16:creationId xmlns:a16="http://schemas.microsoft.com/office/drawing/2014/main" id="{E3BCEC9D-CAE6-44FF-AFF2-9C23C5C2FFFD}"/>
                  </a:ext>
                </a:extLst>
              </p:cNvPr>
              <p:cNvSpPr/>
              <p:nvPr/>
            </p:nvSpPr>
            <p:spPr>
              <a:xfrm>
                <a:off x="6759922"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bIns="0" rtlCol="0" anchor="ctr">
                <a:noAutofit/>
              </a:bodyPr>
              <a:lstStyle/>
              <a:p>
                <a:pPr algn="ctr">
                  <a:lnSpc>
                    <a:spcPct val="80000"/>
                  </a:lnSpc>
                </a:pPr>
                <a:r>
                  <a:rPr lang="en-US" sz="2400" b="1" dirty="0">
                    <a:solidFill>
                      <a:schemeClr val="accent1"/>
                    </a:solidFill>
                    <a:latin typeface="Inconsolata" panose="00000509000000000000" pitchFamily="49" charset="0"/>
                    <a:ea typeface="DejaVu Sans Mono" pitchFamily="49" charset="0"/>
                    <a:cs typeface="Consolas" pitchFamily="49" charset="0"/>
                  </a:rPr>
                  <a:t>¤</a:t>
                </a:r>
                <a:endParaRPr lang="en-US" sz="2400" b="1" dirty="0">
                  <a:solidFill>
                    <a:schemeClr val="accent1"/>
                  </a:solidFill>
                  <a:latin typeface="Inconsolata" panose="00000509000000000000" pitchFamily="49" charset="0"/>
                  <a:ea typeface="Open Sans" pitchFamily="34" charset="0"/>
                </a:endParaRPr>
              </a:p>
            </p:txBody>
          </p:sp>
          <p:sp>
            <p:nvSpPr>
              <p:cNvPr id="36" name="Rectangle 35">
                <a:extLst>
                  <a:ext uri="{FF2B5EF4-FFF2-40B4-BE49-F238E27FC236}">
                    <a16:creationId xmlns:a16="http://schemas.microsoft.com/office/drawing/2014/main" id="{B7BFD998-86DA-40D8-89D1-EE8F46D38838}"/>
                  </a:ext>
                </a:extLst>
              </p:cNvPr>
              <p:cNvSpPr/>
              <p:nvPr/>
            </p:nvSpPr>
            <p:spPr>
              <a:xfrm>
                <a:off x="8327043"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bIns="0" rtlCol="0" anchor="ctr">
                <a:noAutofit/>
              </a:bodyPr>
              <a:lstStyle/>
              <a:p>
                <a:pPr algn="ctr">
                  <a:lnSpc>
                    <a:spcPct val="80000"/>
                  </a:lnSpc>
                </a:pPr>
                <a:r>
                  <a:rPr lang="en-US" sz="2400" b="1" dirty="0">
                    <a:solidFill>
                      <a:schemeClr val="accent1"/>
                    </a:solidFill>
                    <a:latin typeface="Inconsolata" panose="00000509000000000000" pitchFamily="49" charset="0"/>
                    <a:ea typeface="DejaVu Sans Mono" pitchFamily="49" charset="0"/>
                    <a:cs typeface="Consolas" pitchFamily="49" charset="0"/>
                  </a:rPr>
                  <a:t>¤</a:t>
                </a:r>
                <a:endParaRPr lang="en-US" sz="2400" b="1" dirty="0">
                  <a:solidFill>
                    <a:schemeClr val="accent1"/>
                  </a:solidFill>
                  <a:latin typeface="Inconsolata" panose="00000509000000000000" pitchFamily="49" charset="0"/>
                  <a:ea typeface="Open Sans" pitchFamily="34" charset="0"/>
                </a:endParaRPr>
              </a:p>
            </p:txBody>
          </p:sp>
          <p:sp>
            <p:nvSpPr>
              <p:cNvPr id="38" name="Rectangle 37">
                <a:extLst>
                  <a:ext uri="{FF2B5EF4-FFF2-40B4-BE49-F238E27FC236}">
                    <a16:creationId xmlns:a16="http://schemas.microsoft.com/office/drawing/2014/main" id="{3EDB1C05-B915-456F-978D-ED7A6B2B10B6}"/>
                  </a:ext>
                </a:extLst>
              </p:cNvPr>
              <p:cNvSpPr/>
              <p:nvPr/>
            </p:nvSpPr>
            <p:spPr>
              <a:xfrm>
                <a:off x="7752786" y="1536486"/>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lnSpc>
                    <a:spcPct val="80000"/>
                  </a:lnSpc>
                </a:pPr>
                <a:r>
                  <a:rPr lang="en-US" b="1" dirty="0" err="1">
                    <a:solidFill>
                      <a:srgbClr val="646464"/>
                    </a:solidFill>
                    <a:latin typeface="Inconsolata" panose="00000509000000000000" pitchFamily="49" charset="0"/>
                    <a:ea typeface="Open Sans" pitchFamily="34" charset="0"/>
                  </a:rPr>
                  <a:t>K</a:t>
                </a:r>
                <a:r>
                  <a:rPr lang="en-US" b="1" baseline="-25000" dirty="0" err="1">
                    <a:solidFill>
                      <a:srgbClr val="646464"/>
                    </a:solidFill>
                    <a:latin typeface="Inconsolata" panose="00000509000000000000" pitchFamily="49" charset="0"/>
                    <a:ea typeface="Open Sans" pitchFamily="34" charset="0"/>
                  </a:rPr>
                  <a:t>n</a:t>
                </a:r>
                <a:endParaRPr lang="en-US" b="1" baseline="-25000" dirty="0">
                  <a:solidFill>
                    <a:srgbClr val="646464"/>
                  </a:solidFill>
                  <a:latin typeface="Inconsolata" panose="00000509000000000000" pitchFamily="49" charset="0"/>
                  <a:ea typeface="Open Sans" pitchFamily="34" charset="0"/>
                </a:endParaRPr>
              </a:p>
            </p:txBody>
          </p:sp>
        </p:grpSp>
      </p:grpSp>
      <p:sp>
        <p:nvSpPr>
          <p:cNvPr id="44" name="TextBox 15">
            <a:extLst>
              <a:ext uri="{FF2B5EF4-FFF2-40B4-BE49-F238E27FC236}">
                <a16:creationId xmlns:a16="http://schemas.microsoft.com/office/drawing/2014/main" id="{28291C62-2C6C-4DE2-AAD1-82249C11B1F9}"/>
              </a:ext>
            </a:extLst>
          </p:cNvPr>
          <p:cNvSpPr txBox="1">
            <a:spLocks noChangeArrowheads="1"/>
          </p:cNvSpPr>
          <p:nvPr/>
        </p:nvSpPr>
        <p:spPr bwMode="auto">
          <a:xfrm>
            <a:off x="6262083" y="3527940"/>
            <a:ext cx="8600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spAutoFit/>
          </a:bodyPr>
          <a:lstStyle>
            <a:defPPr>
              <a:defRPr lang="en-US"/>
            </a:defPPr>
            <a:lvl1pPr eaLnBrk="0" hangingPunct="0">
              <a:defRPr sz="2400" b="1" i="1">
                <a:solidFill>
                  <a:schemeClr val="tx1">
                    <a:lumMod val="50000"/>
                    <a:lumOff val="50000"/>
                  </a:schemeClr>
                </a:solidFill>
                <a:ea typeface="ＭＳ Ｐゴシック" charset="-128"/>
              </a:defRPr>
            </a:lvl1pPr>
          </a:lstStyle>
          <a:p>
            <a:pPr algn="ctr"/>
            <a:r>
              <a:rPr lang="en-US" sz="1600" dirty="0">
                <a:solidFill>
                  <a:schemeClr val="accent1"/>
                </a:solidFill>
                <a:latin typeface="Crimson Text" panose="02000503000000000000" pitchFamily="2" charset="0"/>
              </a:rPr>
              <a:t>Record ID</a:t>
            </a:r>
          </a:p>
        </p:txBody>
      </p:sp>
      <p:cxnSp>
        <p:nvCxnSpPr>
          <p:cNvPr id="45" name="Straight Arrow Connector 2">
            <a:extLst>
              <a:ext uri="{FF2B5EF4-FFF2-40B4-BE49-F238E27FC236}">
                <a16:creationId xmlns:a16="http://schemas.microsoft.com/office/drawing/2014/main" id="{3E506C50-AF24-4033-A5E5-89CF8BA4FA3A}"/>
              </a:ext>
            </a:extLst>
          </p:cNvPr>
          <p:cNvCxnSpPr>
            <a:cxnSpLocks noChangeShapeType="1"/>
            <a:stCxn id="33" idx="2"/>
            <a:endCxn id="44" idx="1"/>
          </p:cNvCxnSpPr>
          <p:nvPr/>
        </p:nvCxnSpPr>
        <p:spPr bwMode="auto">
          <a:xfrm rot="16200000" flipH="1">
            <a:off x="6005047" y="3394015"/>
            <a:ext cx="235316" cy="278756"/>
          </a:xfrm>
          <a:prstGeom prst="curvedConnector2">
            <a:avLst/>
          </a:prstGeom>
          <a:noFill/>
          <a:ln w="28575" algn="ctr">
            <a:solidFill>
              <a:schemeClr val="accent1"/>
            </a:solidFill>
            <a:round/>
            <a:headEnd type="none" w="sm" len="sm"/>
            <a:tailEnd type="triangle" w="med" len="sm"/>
          </a:ln>
          <a:extLst>
            <a:ext uri="{909E8E84-426E-40DD-AFC4-6F175D3DCCD1}">
              <a14:hiddenFill xmlns:a14="http://schemas.microsoft.com/office/drawing/2010/main">
                <a:noFill/>
              </a14:hiddenFill>
            </a:ext>
          </a:extLst>
        </p:spPr>
      </p:cxnSp>
      <p:sp>
        <p:nvSpPr>
          <p:cNvPr id="47" name="Leaf-Box-1-3">
            <a:extLst>
              <a:ext uri="{FF2B5EF4-FFF2-40B4-BE49-F238E27FC236}">
                <a16:creationId xmlns:a16="http://schemas.microsoft.com/office/drawing/2014/main" id="{EBE64B15-814F-4DD6-919D-96202C552C5D}"/>
              </a:ext>
            </a:extLst>
          </p:cNvPr>
          <p:cNvSpPr>
            <a:spLocks noChangeArrowheads="1"/>
          </p:cNvSpPr>
          <p:nvPr/>
        </p:nvSpPr>
        <p:spPr bwMode="auto">
          <a:xfrm>
            <a:off x="5700700" y="3107236"/>
            <a:ext cx="574674" cy="302818"/>
          </a:xfrm>
          <a:prstGeom prst="roundRect">
            <a:avLst>
              <a:gd name="adj" fmla="val 4873"/>
            </a:avLst>
          </a:prstGeom>
          <a:noFill/>
          <a:ln w="28575">
            <a:solidFill>
              <a:schemeClr val="accent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sz="1350"/>
          </a:p>
        </p:txBody>
      </p:sp>
      <p:grpSp>
        <p:nvGrpSpPr>
          <p:cNvPr id="64" name="Group 63">
            <a:extLst>
              <a:ext uri="{FF2B5EF4-FFF2-40B4-BE49-F238E27FC236}">
                <a16:creationId xmlns:a16="http://schemas.microsoft.com/office/drawing/2014/main" id="{BF6E290E-4025-426C-A8E9-9B448926E994}"/>
              </a:ext>
            </a:extLst>
          </p:cNvPr>
          <p:cNvGrpSpPr/>
          <p:nvPr/>
        </p:nvGrpSpPr>
        <p:grpSpPr>
          <a:xfrm>
            <a:off x="5119083" y="1047750"/>
            <a:ext cx="3297843" cy="1388045"/>
            <a:chOff x="5119083" y="3641936"/>
            <a:chExt cx="3297843" cy="1388045"/>
          </a:xfrm>
        </p:grpSpPr>
        <p:sp>
          <p:nvSpPr>
            <p:cNvPr id="50" name="TextBox 15">
              <a:extLst>
                <a:ext uri="{FF2B5EF4-FFF2-40B4-BE49-F238E27FC236}">
                  <a16:creationId xmlns:a16="http://schemas.microsoft.com/office/drawing/2014/main" id="{0EFAC1D4-70F0-4E90-ADD3-C1C80FDC5534}"/>
                </a:ext>
              </a:extLst>
            </p:cNvPr>
            <p:cNvSpPr txBox="1">
              <a:spLocks noChangeArrowheads="1"/>
            </p:cNvSpPr>
            <p:nvPr/>
          </p:nvSpPr>
          <p:spPr bwMode="auto">
            <a:xfrm>
              <a:off x="5129921" y="3641936"/>
              <a:ext cx="229455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spAutoFit/>
            </a:bodyPr>
            <a:lstStyle>
              <a:defPPr>
                <a:defRPr lang="en-US"/>
              </a:defPPr>
              <a:lvl1pPr eaLnBrk="0" hangingPunct="0">
                <a:defRPr sz="2400" b="1" i="1">
                  <a:solidFill>
                    <a:schemeClr val="tx1">
                      <a:lumMod val="50000"/>
                      <a:lumOff val="50000"/>
                    </a:schemeClr>
                  </a:solidFill>
                  <a:ea typeface="ＭＳ Ｐゴシック" charset="-128"/>
                </a:defRPr>
              </a:lvl1pPr>
            </a:lstStyle>
            <a:p>
              <a:r>
                <a:rPr lang="en-US" sz="2000" dirty="0">
                  <a:solidFill>
                    <a:srgbClr val="646464"/>
                  </a:solidFill>
                  <a:latin typeface="Crimson Text" panose="02000503000000000000" pitchFamily="2" charset="0"/>
                </a:rPr>
                <a:t>Early Materialization</a:t>
              </a:r>
            </a:p>
          </p:txBody>
        </p:sp>
        <p:sp>
          <p:nvSpPr>
            <p:cNvPr id="52" name="TextBox 51">
              <a:extLst>
                <a:ext uri="{FF2B5EF4-FFF2-40B4-BE49-F238E27FC236}">
                  <a16:creationId xmlns:a16="http://schemas.microsoft.com/office/drawing/2014/main" id="{8FAB02BE-C9F2-4955-8F31-C54FD8C9D9C2}"/>
                </a:ext>
              </a:extLst>
            </p:cNvPr>
            <p:cNvSpPr txBox="1"/>
            <p:nvPr/>
          </p:nvSpPr>
          <p:spPr>
            <a:xfrm rot="5400000">
              <a:off x="5188740" y="4675163"/>
              <a:ext cx="435359" cy="274278"/>
            </a:xfrm>
            <a:prstGeom prst="rect">
              <a:avLst/>
            </a:prstGeom>
            <a:noFill/>
          </p:spPr>
          <p:txBody>
            <a:bodyPr wrap="square" lIns="0" tIns="0" rIns="0" bIns="0" rtlCol="0" anchor="ctr" anchorCtr="0">
              <a:noAutofit/>
            </a:bodyPr>
            <a:lstStyle/>
            <a:p>
              <a:pPr algn="ctr"/>
              <a:r>
                <a:rPr lang="en-US" sz="2000" spc="-150" dirty="0">
                  <a:solidFill>
                    <a:srgbClr val="44433F"/>
                  </a:solidFill>
                  <a:latin typeface="Arial" panose="020B0604020202020204" pitchFamily="34" charset="0"/>
                  <a:cs typeface="Arial" panose="020B0604020202020204" pitchFamily="34" charset="0"/>
                </a:rPr>
                <a:t>• • •</a:t>
              </a:r>
            </a:p>
          </p:txBody>
        </p:sp>
        <p:sp>
          <p:nvSpPr>
            <p:cNvPr id="53" name="Rectangle 52">
              <a:extLst>
                <a:ext uri="{FF2B5EF4-FFF2-40B4-BE49-F238E27FC236}">
                  <a16:creationId xmlns:a16="http://schemas.microsoft.com/office/drawing/2014/main" id="{DC55E5CD-EC66-4192-AAF6-C5D2292105D9}"/>
                </a:ext>
              </a:extLst>
            </p:cNvPr>
            <p:cNvSpPr/>
            <p:nvPr/>
          </p:nvSpPr>
          <p:spPr>
            <a:xfrm>
              <a:off x="5119083" y="3943862"/>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lnSpc>
                  <a:spcPct val="80000"/>
                </a:lnSpc>
              </a:pPr>
              <a:r>
                <a:rPr lang="en-US" b="1" dirty="0">
                  <a:solidFill>
                    <a:srgbClr val="646464"/>
                  </a:solidFill>
                  <a:latin typeface="Inconsolata" panose="00000509000000000000" pitchFamily="49" charset="0"/>
                  <a:ea typeface="Open Sans" pitchFamily="34" charset="0"/>
                </a:rPr>
                <a:t>K</a:t>
              </a:r>
              <a:r>
                <a:rPr lang="en-US" b="1" baseline="-25000" dirty="0">
                  <a:solidFill>
                    <a:srgbClr val="646464"/>
                  </a:solidFill>
                  <a:latin typeface="Inconsolata" panose="00000509000000000000" pitchFamily="49" charset="0"/>
                  <a:ea typeface="Open Sans" pitchFamily="34" charset="0"/>
                </a:rPr>
                <a:t>1</a:t>
              </a:r>
            </a:p>
          </p:txBody>
        </p:sp>
        <p:sp>
          <p:nvSpPr>
            <p:cNvPr id="54" name="Rectangle 53">
              <a:extLst>
                <a:ext uri="{FF2B5EF4-FFF2-40B4-BE49-F238E27FC236}">
                  <a16:creationId xmlns:a16="http://schemas.microsoft.com/office/drawing/2014/main" id="{C9BF0B24-7BA0-4296-A6F8-6D2295DB6D62}"/>
                </a:ext>
              </a:extLst>
            </p:cNvPr>
            <p:cNvSpPr/>
            <p:nvPr/>
          </p:nvSpPr>
          <p:spPr>
            <a:xfrm>
              <a:off x="5695990" y="3943862"/>
              <a:ext cx="2720936"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bIns="0" rtlCol="0" anchor="ctr">
              <a:noAutofit/>
            </a:bodyPr>
            <a:lstStyle/>
            <a:p>
              <a:pPr algn="ctr">
                <a:lnSpc>
                  <a:spcPct val="80000"/>
                </a:lnSpc>
              </a:pPr>
              <a:r>
                <a:rPr lang="en-US" sz="1600" b="1" i="1" dirty="0">
                  <a:solidFill>
                    <a:schemeClr val="accent1"/>
                  </a:solidFill>
                  <a:latin typeface="Crimson Text" panose="02000503000000000000" pitchFamily="2" charset="0"/>
                  <a:ea typeface="DejaVu Sans Mono" pitchFamily="49" charset="0"/>
                  <a:cs typeface="Consolas" pitchFamily="49" charset="0"/>
                </a:rPr>
                <a:t>&lt;Tuple Data&gt;</a:t>
              </a:r>
              <a:endParaRPr lang="en-US" sz="1200" b="1" i="1" dirty="0">
                <a:solidFill>
                  <a:schemeClr val="accent1"/>
                </a:solidFill>
                <a:latin typeface="Crimson Text" panose="02000503000000000000" pitchFamily="2" charset="0"/>
                <a:ea typeface="DejaVu Sans Mono" pitchFamily="49" charset="0"/>
                <a:cs typeface="Consolas" pitchFamily="49" charset="0"/>
              </a:endParaRPr>
            </a:p>
          </p:txBody>
        </p:sp>
        <p:sp>
          <p:nvSpPr>
            <p:cNvPr id="55" name="Rectangle 54">
              <a:extLst>
                <a:ext uri="{FF2B5EF4-FFF2-40B4-BE49-F238E27FC236}">
                  <a16:creationId xmlns:a16="http://schemas.microsoft.com/office/drawing/2014/main" id="{B5B4FF18-3D6B-44BF-B402-8A6D40EFF893}"/>
                </a:ext>
              </a:extLst>
            </p:cNvPr>
            <p:cNvSpPr/>
            <p:nvPr/>
          </p:nvSpPr>
          <p:spPr>
            <a:xfrm>
              <a:off x="5119083" y="4257577"/>
              <a:ext cx="574674"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noAutofit/>
            </a:bodyPr>
            <a:lstStyle/>
            <a:p>
              <a:pPr algn="ctr">
                <a:lnSpc>
                  <a:spcPct val="80000"/>
                </a:lnSpc>
              </a:pPr>
              <a:r>
                <a:rPr lang="en-US" b="1" dirty="0">
                  <a:solidFill>
                    <a:srgbClr val="646464"/>
                  </a:solidFill>
                  <a:latin typeface="Inconsolata" panose="00000509000000000000" pitchFamily="49" charset="0"/>
                  <a:ea typeface="Open Sans" pitchFamily="34" charset="0"/>
                </a:rPr>
                <a:t>K</a:t>
              </a:r>
              <a:r>
                <a:rPr lang="en-US" b="1" baseline="-25000" dirty="0">
                  <a:solidFill>
                    <a:srgbClr val="646464"/>
                  </a:solidFill>
                  <a:latin typeface="Inconsolata" panose="00000509000000000000" pitchFamily="49" charset="0"/>
                  <a:ea typeface="Open Sans" pitchFamily="34" charset="0"/>
                </a:rPr>
                <a:t>2</a:t>
              </a:r>
            </a:p>
          </p:txBody>
        </p:sp>
        <p:sp>
          <p:nvSpPr>
            <p:cNvPr id="63" name="Rectangle 62">
              <a:extLst>
                <a:ext uri="{FF2B5EF4-FFF2-40B4-BE49-F238E27FC236}">
                  <a16:creationId xmlns:a16="http://schemas.microsoft.com/office/drawing/2014/main" id="{23E17D55-D383-44F4-9062-A87E3B364AF2}"/>
                </a:ext>
              </a:extLst>
            </p:cNvPr>
            <p:cNvSpPr/>
            <p:nvPr/>
          </p:nvSpPr>
          <p:spPr>
            <a:xfrm>
              <a:off x="5695990" y="4257577"/>
              <a:ext cx="2720936" cy="313459"/>
            </a:xfrm>
            <a:prstGeom prst="rect">
              <a:avLst/>
            </a:prstGeom>
            <a:solidFill>
              <a:schemeClr val="bg1">
                <a:lumMod val="85000"/>
              </a:schemeClr>
            </a:solidFill>
            <a:ln w="19050">
              <a:solidFill>
                <a:srgbClr val="646464"/>
              </a:solidFill>
            </a:ln>
          </p:spPr>
          <p:style>
            <a:lnRef idx="2">
              <a:schemeClr val="accent1">
                <a:shade val="50000"/>
              </a:schemeClr>
            </a:lnRef>
            <a:fillRef idx="1">
              <a:schemeClr val="accent1"/>
            </a:fillRef>
            <a:effectRef idx="0">
              <a:schemeClr val="accent1"/>
            </a:effectRef>
            <a:fontRef idx="minor">
              <a:schemeClr val="lt1"/>
            </a:fontRef>
          </p:style>
          <p:txBody>
            <a:bodyPr wrap="square" lIns="0" tIns="45720" rIns="0" bIns="0" rtlCol="0" anchor="ctr">
              <a:noAutofit/>
            </a:bodyPr>
            <a:lstStyle/>
            <a:p>
              <a:pPr algn="ctr">
                <a:lnSpc>
                  <a:spcPct val="80000"/>
                </a:lnSpc>
              </a:pPr>
              <a:r>
                <a:rPr lang="en-US" sz="1600" b="1" i="1" dirty="0">
                  <a:solidFill>
                    <a:schemeClr val="accent1"/>
                  </a:solidFill>
                  <a:latin typeface="Crimson Text" panose="02000503000000000000" pitchFamily="2" charset="0"/>
                  <a:ea typeface="DejaVu Sans Mono" pitchFamily="49" charset="0"/>
                  <a:cs typeface="Consolas" pitchFamily="49" charset="0"/>
                </a:rPr>
                <a:t>&lt;Tuple Data&gt;</a:t>
              </a:r>
              <a:endParaRPr lang="en-US" sz="1200" b="1" i="1" dirty="0">
                <a:solidFill>
                  <a:schemeClr val="accent1"/>
                </a:solidFill>
                <a:latin typeface="Crimson Text" panose="02000503000000000000" pitchFamily="2" charset="0"/>
                <a:ea typeface="DejaVu Sans Mono" pitchFamily="49" charset="0"/>
                <a:cs typeface="Consolas" pitchFamily="49" charset="0"/>
              </a:endParaRPr>
            </a:p>
          </p:txBody>
        </p:sp>
      </p:grpSp>
    </p:spTree>
    <p:extLst>
      <p:ext uri="{BB962C8B-B14F-4D97-AF65-F5344CB8AC3E}">
        <p14:creationId xmlns:p14="http://schemas.microsoft.com/office/powerpoint/2010/main" val="21925226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250"/>
                                        <p:tgtEl>
                                          <p:spTgt spid="6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fade">
                                      <p:cBhvr>
                                        <p:cTn id="12" dur="250"/>
                                        <p:tgtEl>
                                          <p:spTgt spid="6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fade">
                                      <p:cBhvr>
                                        <p:cTn id="17" dur="250"/>
                                        <p:tgtEl>
                                          <p:spTgt spid="47"/>
                                        </p:tgtEl>
                                      </p:cBhvr>
                                    </p:animEffect>
                                  </p:childTnLst>
                                </p:cTn>
                              </p:par>
                            </p:childTnLst>
                          </p:cTn>
                        </p:par>
                        <p:par>
                          <p:cTn id="18" fill="hold">
                            <p:stCondLst>
                              <p:cond delay="250"/>
                            </p:stCondLst>
                            <p:childTnLst>
                              <p:par>
                                <p:cTn id="19" presetID="22" presetClass="entr" presetSubtype="8" fill="hold" nodeType="afterEffect">
                                  <p:stCondLst>
                                    <p:cond delay="0"/>
                                  </p:stCondLst>
                                  <p:childTnLst>
                                    <p:set>
                                      <p:cBhvr>
                                        <p:cTn id="20" dur="1" fill="hold">
                                          <p:stCondLst>
                                            <p:cond delay="0"/>
                                          </p:stCondLst>
                                        </p:cTn>
                                        <p:tgtEl>
                                          <p:spTgt spid="45"/>
                                        </p:tgtEl>
                                        <p:attrNameLst>
                                          <p:attrName>style.visibility</p:attrName>
                                        </p:attrNameLst>
                                      </p:cBhvr>
                                      <p:to>
                                        <p:strVal val="visible"/>
                                      </p:to>
                                    </p:set>
                                    <p:animEffect transition="in" filter="wipe(left)">
                                      <p:cBhvr>
                                        <p:cTn id="21" dur="250"/>
                                        <p:tgtEl>
                                          <p:spTgt spid="45"/>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44"/>
                                        </p:tgtEl>
                                        <p:attrNameLst>
                                          <p:attrName>style.visibility</p:attrName>
                                        </p:attrNameLst>
                                      </p:cBhvr>
                                      <p:to>
                                        <p:strVal val="visible"/>
                                      </p:to>
                                    </p:set>
                                    <p:animEffect transition="in" filter="fade">
                                      <p:cBhvr>
                                        <p:cTn id="25" dur="25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a:t>2-Way External Merge Sort</a:t>
            </a:r>
          </a:p>
        </p:txBody>
      </p:sp>
      <p:sp>
        <p:nvSpPr>
          <p:cNvPr id="26627" name="Content Placeholder 2"/>
          <p:cNvSpPr>
            <a:spLocks noGrp="1"/>
          </p:cNvSpPr>
          <p:nvPr>
            <p:ph idx="1"/>
          </p:nvPr>
        </p:nvSpPr>
        <p:spPr/>
        <p:txBody>
          <a:bodyPr/>
          <a:lstStyle/>
          <a:p>
            <a:r>
              <a:rPr lang="en-US"/>
              <a:t>We will start with a simple example of a 2-way external merge sort.</a:t>
            </a:r>
          </a:p>
          <a:p>
            <a:pPr lvl="1"/>
            <a:r>
              <a:rPr lang="en-US"/>
              <a:t>“2” is the number of runs that we are going to merge into a new run for each pass.</a:t>
            </a:r>
          </a:p>
          <a:p>
            <a:endParaRPr lang="en-US" sz="1200"/>
          </a:p>
          <a:p>
            <a:r>
              <a:rPr lang="en-US"/>
              <a:t>Data is broken up into </a:t>
            </a:r>
            <a:r>
              <a:rPr lang="en-US" b="1" i="1">
                <a:solidFill>
                  <a:schemeClr val="accent1"/>
                </a:solidFill>
              </a:rPr>
              <a:t>N</a:t>
            </a:r>
            <a:r>
              <a:rPr lang="en-US"/>
              <a:t> pages.</a:t>
            </a:r>
          </a:p>
          <a:p>
            <a:endParaRPr lang="en-US" sz="1200"/>
          </a:p>
          <a:p>
            <a:r>
              <a:rPr lang="en-US"/>
              <a:t>The DBMS has a finite number of </a:t>
            </a:r>
            <a:r>
              <a:rPr lang="en-US" b="1" i="1">
                <a:solidFill>
                  <a:schemeClr val="accent1"/>
                </a:solidFill>
              </a:rPr>
              <a:t>B</a:t>
            </a:r>
            <a:r>
              <a:rPr lang="en-US"/>
              <a:t> buffer pool pages to hold input and output data.</a:t>
            </a:r>
            <a:endParaRPr lang="en-US" dirty="0"/>
          </a:p>
        </p:txBody>
      </p:sp>
      <p:sp>
        <p:nvSpPr>
          <p:cNvPr id="3" name="Slide Number Placeholder 3" descr=" 5">
            <a:extLst>
              <a:ext uri="{FF2B5EF4-FFF2-40B4-BE49-F238E27FC236}">
                <a16:creationId xmlns:a16="http://schemas.microsoft.com/office/drawing/2014/main" id="{333A2A0B-3B22-37AD-10CB-71242E7DF4D6}"/>
              </a:ext>
            </a:extLst>
          </p:cNvPr>
          <p:cNvSpPr txBox="1">
            <a:spLocks/>
          </p:cNvSpPr>
          <p:nvPr/>
        </p:nvSpPr>
        <p:spPr>
          <a:xfrm>
            <a:off x="8778240" y="0"/>
            <a:ext cx="365760" cy="273844"/>
          </a:xfrm>
          <a:prstGeom prst="rect">
            <a:avLst/>
          </a:prstGeom>
          <a:solidFill>
            <a:schemeClr val="bg1">
              <a:lumMod val="50000"/>
            </a:schemeClr>
          </a:solidFill>
        </p:spPr>
        <p:txBody>
          <a:bodyPr vert="horz" wrap="square" lIns="0" tIns="45720" rIns="45720" bIns="45720" rtlCol="0" anchor="ctr"/>
          <a:lstStyle>
            <a:defPPr>
              <a:defRPr lang="en-US"/>
            </a:defPPr>
            <a:lvl1pPr algn="r">
              <a:defRPr sz="1200">
                <a:solidFill>
                  <a:schemeClr val="bg1">
                    <a:lumMod val="95000"/>
                  </a:schemeClr>
                </a:solidFill>
                <a:latin typeface="Consolas" panose="020B0609020204030204" pitchFamily="49"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97DD1AB5-42BA-4E8A-BFEE-435884E16AAB}" type="slidenum">
              <a:rPr kumimoji="0" lang="en-US" sz="1200" b="0" i="0" u="none" strike="noStrike" kern="1200" cap="none" spc="0" normalizeH="0" baseline="0" noProof="0">
                <a:ln>
                  <a:noFill/>
                </a:ln>
                <a:solidFill>
                  <a:prstClr val="white">
                    <a:lumMod val="95000"/>
                  </a:prstClr>
                </a:solidFill>
                <a:effectLst/>
                <a:uLnTx/>
                <a:uFillTx/>
                <a:latin typeface="Consolas" panose="020B0609020204030204" pitchFamily="49"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white">
                  <a:lumMod val="95000"/>
                </a:prstClr>
              </a:solidFill>
              <a:effectLst/>
              <a:uLnTx/>
              <a:uFillTx/>
              <a:latin typeface="Consolas" panose="020B0609020204030204" pitchFamily="49" charset="0"/>
              <a:ea typeface="+mn-ea"/>
              <a:cs typeface="+mn-cs"/>
            </a:endParaRPr>
          </a:p>
        </p:txBody>
      </p:sp>
    </p:spTree>
    <p:extLst>
      <p:ext uri="{BB962C8B-B14F-4D97-AF65-F5344CB8AC3E}">
        <p14:creationId xmlns:p14="http://schemas.microsoft.com/office/powerpoint/2010/main" val="1011495107"/>
      </p:ext>
    </p:extLst>
  </p:cSld>
  <p:clrMapOvr>
    <a:masterClrMapping/>
  </p:clrMapOvr>
  <p:transition advTm="538">
    <p:fade/>
  </p:transition>
</p:sld>
</file>

<file path=ppt/theme/theme1.xml><?xml version="1.0" encoding="utf-8"?>
<a:theme xmlns:a="http://schemas.openxmlformats.org/drawingml/2006/main" name="421-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421-theme" id="{8266886C-00C5-0E41-B657-C3D05B8200D6}" vid="{2B8BD0A5-B052-7545-BBE7-7583420439F3}"/>
    </a:ext>
  </a:extLst>
</a:theme>
</file>

<file path=ppt/theme/theme2.xml><?xml version="1.0" encoding="utf-8"?>
<a:theme xmlns:a="http://schemas.openxmlformats.org/drawingml/2006/main" name="1_F2024 Theme">
  <a:themeElements>
    <a:clrScheme name="CMU-DB F2024">
      <a:dk1>
        <a:sysClr val="windowText" lastClr="000000"/>
      </a:dk1>
      <a:lt1>
        <a:sysClr val="window" lastClr="FFFFFF"/>
      </a:lt1>
      <a:dk2>
        <a:srgbClr val="1F497D"/>
      </a:dk2>
      <a:lt2>
        <a:srgbClr val="EEECE1"/>
      </a:lt2>
      <a:accent1>
        <a:srgbClr val="C41230"/>
      </a:accent1>
      <a:accent2>
        <a:srgbClr val="C0504D"/>
      </a:accent2>
      <a:accent3>
        <a:srgbClr val="9BBB59"/>
      </a:accent3>
      <a:accent4>
        <a:srgbClr val="8064A2"/>
      </a:accent4>
      <a:accent5>
        <a:srgbClr val="4BACC6"/>
      </a:accent5>
      <a:accent6>
        <a:srgbClr val="D9D9D9"/>
      </a:accent6>
      <a:hlink>
        <a:srgbClr val="C41230"/>
      </a:hlink>
      <a:folHlink>
        <a:srgbClr val="C4123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76178</TotalTime>
  <Words>2533</Words>
  <Application>Microsoft Macintosh PowerPoint</Application>
  <PresentationFormat>On-screen Show (16:9)</PresentationFormat>
  <Paragraphs>625</Paragraphs>
  <Slides>34</Slides>
  <Notes>34</Notes>
  <HiddenSlides>1</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34</vt:i4>
      </vt:variant>
    </vt:vector>
  </HeadingPairs>
  <TitlesOfParts>
    <vt:vector size="49" baseType="lpstr">
      <vt:lpstr>Arial</vt:lpstr>
      <vt:lpstr>Calibri</vt:lpstr>
      <vt:lpstr>Consolas</vt:lpstr>
      <vt:lpstr>Crimson Text</vt:lpstr>
      <vt:lpstr>Crimson Text</vt:lpstr>
      <vt:lpstr>DejaVu Sans Mono</vt:lpstr>
      <vt:lpstr>Gentium Book Basic</vt:lpstr>
      <vt:lpstr>Inconsolata</vt:lpstr>
      <vt:lpstr>Proxima Nova</vt:lpstr>
      <vt:lpstr>Proxima Nova Regular</vt:lpstr>
      <vt:lpstr>Proxima Nova Rg</vt:lpstr>
      <vt:lpstr>System Font Regular</vt:lpstr>
      <vt:lpstr>Times New Roman</vt:lpstr>
      <vt:lpstr>421-theme</vt:lpstr>
      <vt:lpstr>1_F2024 Theme</vt:lpstr>
      <vt:lpstr>PowerPoint Presentation</vt:lpstr>
      <vt:lpstr>Algorithms for a Disk-Oriented DBMS</vt:lpstr>
      <vt:lpstr>Why Do We Need To Sort?</vt:lpstr>
      <vt:lpstr>In-memory Sorting</vt:lpstr>
      <vt:lpstr>Today's Agenda</vt:lpstr>
      <vt:lpstr>Top-N Heap Sort</vt:lpstr>
      <vt:lpstr>External Merge Sort</vt:lpstr>
      <vt:lpstr>Sorted Run</vt:lpstr>
      <vt:lpstr>2-Way External Merge Sort</vt:lpstr>
      <vt:lpstr>Simplified 2-Way External Merge Sort</vt:lpstr>
      <vt:lpstr>Simplified 2-Way External Merge Sort</vt:lpstr>
      <vt:lpstr>Simplified 2-Way External Merge Sort</vt:lpstr>
      <vt:lpstr>General External Merge Sort</vt:lpstr>
      <vt:lpstr>Example</vt:lpstr>
      <vt:lpstr>Double Buffering Optimization</vt:lpstr>
      <vt:lpstr>Double Buffering</vt:lpstr>
      <vt:lpstr>K-WAY MERGE ALGORITHM</vt:lpstr>
      <vt:lpstr>Comparison Optimizations</vt:lpstr>
      <vt:lpstr>Using B+Trees For Sorting</vt:lpstr>
      <vt:lpstr>Using B+Trees For Sorting</vt:lpstr>
      <vt:lpstr>Using B+Trees For Sorting</vt:lpstr>
      <vt:lpstr>Aggregations</vt:lpstr>
      <vt:lpstr>Sorting Aggregation</vt:lpstr>
      <vt:lpstr>Alternatives To Sorting</vt:lpstr>
      <vt:lpstr>Hashing Aggregate</vt:lpstr>
      <vt:lpstr>External Hashing Aggregate</vt:lpstr>
      <vt:lpstr>Phase #1 – Partition</vt:lpstr>
      <vt:lpstr>Phase #1 – Partition</vt:lpstr>
      <vt:lpstr>Phase #2 – Rehash</vt:lpstr>
      <vt:lpstr>Phase #2 – Rehash</vt:lpstr>
      <vt:lpstr>Hashing Summarization</vt:lpstr>
      <vt:lpstr>Hashing Summarization</vt:lpstr>
      <vt:lpstr>Conclusion</vt:lpstr>
      <vt:lpstr>Next Class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CMU 15-445/645 Database Systems (Fall 2024) :: Sorting &amp; Aggregations</dc:title>
  <dc:creator>Andy Pavlo</dc:creator>
  <cp:keywords>Databases, Carnegie Mellon University</cp:keywords>
  <cp:lastModifiedBy>Benjamin S. Berg</cp:lastModifiedBy>
  <cp:revision>6353</cp:revision>
  <cp:lastPrinted>2017-10-04T15:42:35Z</cp:lastPrinted>
  <dcterms:created xsi:type="dcterms:W3CDTF">2015-12-22T16:36:30Z</dcterms:created>
  <dcterms:modified xsi:type="dcterms:W3CDTF">2025-10-01T16:05:47Z</dcterms:modified>
</cp:coreProperties>
</file>