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3" r:id="rId1"/>
    <p:sldMasterId id="2147483724" r:id="rId2"/>
  </p:sldMasterIdLst>
  <p:notesMasterIdLst>
    <p:notesMasterId r:id="rId79"/>
  </p:notesMasterIdLst>
  <p:sldIdLst>
    <p:sldId id="1949" r:id="rId3"/>
    <p:sldId id="1938" r:id="rId4"/>
    <p:sldId id="691" r:id="rId5"/>
    <p:sldId id="1931" r:id="rId6"/>
    <p:sldId id="1979" r:id="rId7"/>
    <p:sldId id="1980" r:id="rId8"/>
    <p:sldId id="1981" r:id="rId9"/>
    <p:sldId id="1982" r:id="rId10"/>
    <p:sldId id="1983" r:id="rId11"/>
    <p:sldId id="1984" r:id="rId12"/>
    <p:sldId id="1957" r:id="rId13"/>
    <p:sldId id="673" r:id="rId14"/>
    <p:sldId id="1954" r:id="rId15"/>
    <p:sldId id="719" r:id="rId16"/>
    <p:sldId id="447" r:id="rId17"/>
    <p:sldId id="1955" r:id="rId18"/>
    <p:sldId id="1956" r:id="rId19"/>
    <p:sldId id="715" r:id="rId20"/>
    <p:sldId id="1922" r:id="rId21"/>
    <p:sldId id="1987" r:id="rId22"/>
    <p:sldId id="1001" r:id="rId23"/>
    <p:sldId id="693" r:id="rId24"/>
    <p:sldId id="1930" r:id="rId25"/>
    <p:sldId id="1936" r:id="rId26"/>
    <p:sldId id="983" r:id="rId27"/>
    <p:sldId id="987" r:id="rId28"/>
    <p:sldId id="984" r:id="rId29"/>
    <p:sldId id="810" r:id="rId30"/>
    <p:sldId id="962" r:id="rId31"/>
    <p:sldId id="389" r:id="rId32"/>
    <p:sldId id="1104" r:id="rId33"/>
    <p:sldId id="424" r:id="rId34"/>
    <p:sldId id="426" r:id="rId35"/>
    <p:sldId id="1096" r:id="rId36"/>
    <p:sldId id="1950" r:id="rId37"/>
    <p:sldId id="1952" r:id="rId38"/>
    <p:sldId id="1953" r:id="rId39"/>
    <p:sldId id="1926" r:id="rId40"/>
    <p:sldId id="1985" r:id="rId41"/>
    <p:sldId id="1986" r:id="rId42"/>
    <p:sldId id="957" r:id="rId43"/>
    <p:sldId id="1108" r:id="rId44"/>
    <p:sldId id="1002" r:id="rId45"/>
    <p:sldId id="1004" r:id="rId46"/>
    <p:sldId id="448" r:id="rId47"/>
    <p:sldId id="1003" r:id="rId48"/>
    <p:sldId id="986" r:id="rId49"/>
    <p:sldId id="966" r:id="rId50"/>
    <p:sldId id="967" r:id="rId51"/>
    <p:sldId id="985" r:id="rId52"/>
    <p:sldId id="969" r:id="rId53"/>
    <p:sldId id="970" r:id="rId54"/>
    <p:sldId id="971" r:id="rId55"/>
    <p:sldId id="972" r:id="rId56"/>
    <p:sldId id="974" r:id="rId57"/>
    <p:sldId id="977" r:id="rId58"/>
    <p:sldId id="975" r:id="rId59"/>
    <p:sldId id="976" r:id="rId60"/>
    <p:sldId id="989" r:id="rId61"/>
    <p:sldId id="990" r:id="rId62"/>
    <p:sldId id="991" r:id="rId63"/>
    <p:sldId id="994" r:id="rId64"/>
    <p:sldId id="995" r:id="rId65"/>
    <p:sldId id="996" r:id="rId66"/>
    <p:sldId id="988" r:id="rId67"/>
    <p:sldId id="842" r:id="rId68"/>
    <p:sldId id="894" r:id="rId69"/>
    <p:sldId id="663" r:id="rId70"/>
    <p:sldId id="1000" r:id="rId71"/>
    <p:sldId id="998" r:id="rId72"/>
    <p:sldId id="999" r:id="rId73"/>
    <p:sldId id="1916" r:id="rId74"/>
    <p:sldId id="1105" r:id="rId75"/>
    <p:sldId id="427" r:id="rId76"/>
    <p:sldId id="1094" r:id="rId77"/>
    <p:sldId id="1095" r:id="rId78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1755B3B8-7F58-478B-A231-0FE90BFAB063}">
          <p14:sldIdLst>
            <p14:sldId id="1949"/>
            <p14:sldId id="1938"/>
            <p14:sldId id="691"/>
            <p14:sldId id="1931"/>
            <p14:sldId id="1979"/>
            <p14:sldId id="1980"/>
            <p14:sldId id="1981"/>
            <p14:sldId id="1982"/>
            <p14:sldId id="1983"/>
            <p14:sldId id="1984"/>
            <p14:sldId id="1957"/>
            <p14:sldId id="673"/>
            <p14:sldId id="1954"/>
            <p14:sldId id="719"/>
            <p14:sldId id="447"/>
            <p14:sldId id="1955"/>
            <p14:sldId id="1956"/>
            <p14:sldId id="715"/>
            <p14:sldId id="1922"/>
            <p14:sldId id="1987"/>
            <p14:sldId id="1001"/>
            <p14:sldId id="693"/>
            <p14:sldId id="1930"/>
            <p14:sldId id="1936"/>
            <p14:sldId id="983"/>
            <p14:sldId id="987"/>
            <p14:sldId id="984"/>
            <p14:sldId id="810"/>
          </p14:sldIdLst>
        </p14:section>
        <p14:section name="Latches" id="{DDD16909-4556-48B6-9F70-FD1E3804BC74}">
          <p14:sldIdLst>
            <p14:sldId id="962"/>
            <p14:sldId id="389"/>
            <p14:sldId id="1104"/>
            <p14:sldId id="424"/>
            <p14:sldId id="426"/>
            <p14:sldId id="1096"/>
            <p14:sldId id="1950"/>
            <p14:sldId id="1952"/>
            <p14:sldId id="1953"/>
            <p14:sldId id="1926"/>
            <p14:sldId id="1985"/>
            <p14:sldId id="1986"/>
            <p14:sldId id="957"/>
            <p14:sldId id="1108"/>
          </p14:sldIdLst>
        </p14:section>
        <p14:section name="Hash Table Latching" id="{F4FAF1D1-F2D1-4836-BF42-8A8D97E7F43D}">
          <p14:sldIdLst>
            <p14:sldId id="1002"/>
            <p14:sldId id="1004"/>
            <p14:sldId id="448"/>
            <p14:sldId id="1003"/>
          </p14:sldIdLst>
        </p14:section>
        <p14:section name="Latch Crabbing/Coupling" id="{4609A4D3-390B-4D5B-92E6-5375DC83CAEE}">
          <p14:sldIdLst>
            <p14:sldId id="986"/>
            <p14:sldId id="966"/>
            <p14:sldId id="967"/>
            <p14:sldId id="985"/>
            <p14:sldId id="969"/>
            <p14:sldId id="970"/>
            <p14:sldId id="971"/>
          </p14:sldIdLst>
        </p14:section>
        <p14:section name="Optimistic Coupling" id="{4D987BF2-868A-4CC3-84E4-1AB62EA4CCA4}">
          <p14:sldIdLst>
            <p14:sldId id="972"/>
            <p14:sldId id="974"/>
            <p14:sldId id="977"/>
            <p14:sldId id="975"/>
            <p14:sldId id="976"/>
            <p14:sldId id="989"/>
            <p14:sldId id="990"/>
          </p14:sldIdLst>
        </p14:section>
        <p14:section name="Leaf Node Scans" id="{5C3DF841-DA5C-40BF-A00A-46CB8D6D0195}">
          <p14:sldIdLst>
            <p14:sldId id="991"/>
            <p14:sldId id="994"/>
            <p14:sldId id="995"/>
            <p14:sldId id="996"/>
            <p14:sldId id="988"/>
          </p14:sldIdLst>
        </p14:section>
        <p14:section name="Conclusion" id="{DEB9626B-B8CD-44DA-BE8F-C04D2D73E369}">
          <p14:sldIdLst>
            <p14:sldId id="842"/>
            <p14:sldId id="894"/>
          </p14:sldIdLst>
        </p14:section>
        <p14:section name="Project #2" id="{953A4FDC-BA43-4D64-8539-E1ED141D263A}">
          <p14:sldIdLst>
            <p14:sldId id="663"/>
            <p14:sldId id="1000"/>
            <p14:sldId id="998"/>
            <p14:sldId id="999"/>
            <p14:sldId id="1916"/>
          </p14:sldIdLst>
        </p14:section>
        <p14:section name="OLD" id="{A017E520-8872-407C-AE6F-B082551400CF}">
          <p14:sldIdLst>
            <p14:sldId id="1105"/>
            <p14:sldId id="427"/>
            <p14:sldId id="1094"/>
            <p14:sldId id="109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C6BD8"/>
    <a:srgbClr val="646464"/>
    <a:srgbClr val="EF3E42"/>
    <a:srgbClr val="84BCDA"/>
    <a:srgbClr val="F76D6D"/>
    <a:srgbClr val="474866"/>
    <a:srgbClr val="F3F3F3"/>
    <a:srgbClr val="F2F2F2"/>
    <a:srgbClr val="9E7C8B"/>
    <a:srgbClr val="1010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72" autoAdjust="0"/>
    <p:restoredTop sz="77892" autoAdjust="0"/>
  </p:normalViewPr>
  <p:slideViewPr>
    <p:cSldViewPr>
      <p:cViewPr>
        <p:scale>
          <a:sx n="102" d="100"/>
          <a:sy n="102" d="100"/>
        </p:scale>
        <p:origin x="384" y="68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1125"/>
    </p:cViewPr>
  </p:sorterViewPr>
  <p:notesViewPr>
    <p:cSldViewPr>
      <p:cViewPr>
        <p:scale>
          <a:sx n="300" d="100"/>
          <a:sy n="300" d="100"/>
        </p:scale>
        <p:origin x="216" y="-100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F30A1-66E6-451E-8A7F-24EDBB733F02}" type="datetimeFigureOut">
              <a:rPr lang="en-US" smtClean="0"/>
              <a:t>9/22/26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BB2FDE-2E55-4B3D-B7EA-09D0CC1080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85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hyperlink" Target="https://db.cs.cmu.edu/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MU LOGO" hidden="1">
            <a:extLst>
              <a:ext uri="{FF2B5EF4-FFF2-40B4-BE49-F238E27FC236}">
                <a16:creationId xmlns:a16="http://schemas.microsoft.com/office/drawing/2014/main" id="{A6279927-EE9F-8A29-2CCB-28AAACD5E8C1}"/>
              </a:ext>
            </a:extLst>
          </p:cNvPr>
          <p:cNvGrpSpPr/>
          <p:nvPr/>
        </p:nvGrpSpPr>
        <p:grpSpPr>
          <a:xfrm>
            <a:off x="325636" y="471153"/>
            <a:ext cx="914400" cy="548640"/>
            <a:chOff x="325636" y="760714"/>
            <a:chExt cx="914400" cy="548640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AEBE596A-5B25-6A4A-3895-76D6B8649774}"/>
                </a:ext>
              </a:extLst>
            </p:cNvPr>
            <p:cNvSpPr/>
            <p:nvPr/>
          </p:nvSpPr>
          <p:spPr>
            <a:xfrm>
              <a:off x="325636" y="760714"/>
              <a:ext cx="914400" cy="548640"/>
            </a:xfrm>
            <a:prstGeom prst="roundRect">
              <a:avLst>
                <a:gd name="adj" fmla="val 1910"/>
              </a:avLst>
            </a:prstGeom>
            <a:solidFill>
              <a:srgbClr val="C3003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endParaRPr lang="en-US" dirty="0"/>
            </a:p>
          </p:txBody>
        </p:sp>
        <p:pic>
          <p:nvPicPr>
            <p:cNvPr id="34" name="Graphic 33">
              <a:hlinkClick r:id="rId2"/>
              <a:extLst>
                <a:ext uri="{FF2B5EF4-FFF2-40B4-BE49-F238E27FC236}">
                  <a16:creationId xmlns:a16="http://schemas.microsoft.com/office/drawing/2014/main" id="{42BCC96F-C450-CF5C-629F-09937B0D1D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417076" y="797240"/>
              <a:ext cx="731520" cy="475588"/>
            </a:xfrm>
            <a:prstGeom prst="rect">
              <a:avLst/>
            </a:prstGeom>
          </p:spPr>
        </p:pic>
      </p:grpSp>
      <p:pic>
        <p:nvPicPr>
          <p:cNvPr id="12" name="Graphic 11">
            <a:extLst>
              <a:ext uri="{FF2B5EF4-FFF2-40B4-BE49-F238E27FC236}">
                <a16:creationId xmlns:a16="http://schemas.microsoft.com/office/drawing/2014/main" id="{2852B086-E288-CBD2-C5C5-DFEC76D968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3922" y="240601"/>
            <a:ext cx="3291840" cy="29155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3D0993A-BF60-CE79-0F1C-786FEAAE2891}"/>
              </a:ext>
            </a:extLst>
          </p:cNvPr>
          <p:cNvSpPr txBox="1">
            <a:spLocks/>
          </p:cNvSpPr>
          <p:nvPr/>
        </p:nvSpPr>
        <p:spPr>
          <a:xfrm>
            <a:off x="0" y="1790327"/>
            <a:ext cx="9144000" cy="1470025"/>
          </a:xfrm>
          <a:prstGeom prst="rect">
            <a:avLst/>
          </a:prstGeom>
          <a:solidFill>
            <a:srgbClr val="4B9CD3"/>
          </a:solidFill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400" b="0" dirty="0">
              <a:solidFill>
                <a:schemeClr val="bg1"/>
              </a:solidFill>
              <a:effectLst/>
              <a:latin typeface="+mj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0" dirty="0">
                <a:solidFill>
                  <a:schemeClr val="bg1"/>
                </a:solidFill>
                <a:effectLst/>
                <a:latin typeface="+mj-lt"/>
              </a:rPr>
              <a:t>COMP 421: Files &amp; Databases</a:t>
            </a:r>
            <a:endParaRPr lang="en-US" sz="4400" dirty="0">
              <a:solidFill>
                <a:schemeClr val="bg1"/>
              </a:solidFill>
              <a:effectLst/>
              <a:latin typeface="+mj-lt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ACDE41B-5E08-2993-AFF2-8F1706E561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76400" y="3260725"/>
            <a:ext cx="6019800" cy="10636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Lecture Name!</a:t>
            </a:r>
          </a:p>
        </p:txBody>
      </p:sp>
    </p:spTree>
    <p:extLst>
      <p:ext uri="{BB962C8B-B14F-4D97-AF65-F5344CB8AC3E}">
        <p14:creationId xmlns:p14="http://schemas.microsoft.com/office/powerpoint/2010/main" val="61180362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71550"/>
            <a:ext cx="475488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4A738A1-3F8B-F678-C69C-FFB31A0D00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767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880" y="971550"/>
            <a:ext cx="4389120" cy="3657600"/>
          </a:xfr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6CF122-5223-8FC2-39AE-F66176D11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574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AA415270-53F7-23E6-805D-9160C949F8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4840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2707E67-347D-98D8-549D-5A3070895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97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68C0F3-3232-CB1F-B9FF-BCF57414174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28650" y="971550"/>
            <a:ext cx="7886700" cy="3810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sz="28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1pPr>
            <a:lvl2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2pPr>
            <a:lvl3pPr marL="9144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3pPr>
            <a:lvl4pPr marL="13716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4pPr>
            <a:lvl5pPr marL="182880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SzPct val="90000"/>
              <a:buFont typeface="System Font Regular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26A410E-1393-BE00-D124-9AC4FEA3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9"/>
            <a:ext cx="7886700" cy="598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39E75BC5-5E05-9EB9-A2CF-34ADD0499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218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-19050"/>
            <a:ext cx="9144000" cy="689371"/>
          </a:xfrm>
        </p:spPr>
        <p:txBody>
          <a:bodyPr lIns="0" rIns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400"/>
            </a:lvl1pPr>
            <a:lvl2pPr>
              <a:lnSpc>
                <a:spcPct val="90000"/>
              </a:lnSpc>
              <a:defRPr sz="2000"/>
            </a:lvl2pPr>
            <a:lvl3pPr>
              <a:lnSpc>
                <a:spcPct val="90000"/>
              </a:lnSpc>
              <a:defRPr sz="1400"/>
            </a:lvl3pPr>
            <a:lvl4pPr>
              <a:lnSpc>
                <a:spcPct val="90000"/>
              </a:lnSpc>
              <a:defRPr sz="1200"/>
            </a:lvl4pPr>
            <a:lvl5pPr>
              <a:lnSpc>
                <a:spcPct val="90000"/>
              </a:lnSpc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25DEA1-F8C4-6E87-1A5B-8EC9E0A200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989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88E8CE7D-D053-708D-6190-70AECFF14D9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480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19050"/>
            <a:ext cx="9144000" cy="689371"/>
          </a:xfrm>
          <a:prstGeom prst="rect">
            <a:avLst/>
          </a:prstGeom>
          <a:solidFill>
            <a:srgbClr val="4C9DD2"/>
          </a:solidFill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971550"/>
            <a:ext cx="6400800" cy="3657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lnSpc>
                <a:spcPct val="90000"/>
              </a:lnSpc>
            </a:pPr>
            <a:r>
              <a:rPr lang="en-US" dirty="0"/>
              <a:t>Click to edit Master text styles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Second level</a:t>
            </a:r>
          </a:p>
        </p:txBody>
      </p:sp>
      <p:pic>
        <p:nvPicPr>
          <p:cNvPr id="7" name="Picture 2" descr="Why Choose Unc For A Graduate Degree In Computer Science - Unc Chapel Hill (1287x369), Png Download">
            <a:extLst>
              <a:ext uri="{FF2B5EF4-FFF2-40B4-BE49-F238E27FC236}">
                <a16:creationId xmlns:a16="http://schemas.microsoft.com/office/drawing/2014/main" id="{90BB534A-2FFF-458A-936D-5FA907B17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4768313"/>
            <a:ext cx="1066800" cy="305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184061F-78F2-C458-0FBD-F39CC26BA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57644" y="30955"/>
            <a:ext cx="386355" cy="25479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/>
          <a:lstStyle>
            <a:lvl1pPr algn="r">
              <a:defRPr sz="1200" b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defRPr>
            </a:lvl1pPr>
          </a:lstStyle>
          <a:p>
            <a:fld id="{97DD1AB5-42BA-4E8A-BFEE-435884E16AA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290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 spc="0">
          <a:solidFill>
            <a:schemeClr val="bg1"/>
          </a:solidFill>
          <a:latin typeface="+mj-lt"/>
          <a:ea typeface="Open Sans" pitchFamily="34" charset="0"/>
          <a:cs typeface="Open Sans" pitchFamily="34" charset="0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spcAft>
          <a:spcPts val="0"/>
        </a:spcAft>
        <a:buFont typeface="Arial" pitchFamily="34" charset="0"/>
        <a:buNone/>
        <a:defRPr lang="en-US" sz="2400" kern="120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342900" algn="l" defTabSz="914400" rtl="0" eaLnBrk="1" latinLnBrk="0" hangingPunct="1">
        <a:spcBef>
          <a:spcPts val="0"/>
        </a:spcBef>
        <a:buFont typeface="Times New Roman" pitchFamily="18" charset="0"/>
        <a:buChar char="→"/>
        <a:defRPr lang="en-US" sz="2000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itchFamily="34" charset="0"/>
        <a:buNone/>
        <a:defRPr sz="24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3pPr>
      <a:lvl4pPr marL="13716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>
              <a:lumMod val="65000"/>
              <a:lumOff val="35000"/>
            </a:schemeClr>
          </a:solidFill>
          <a:latin typeface="Gentium Book Basic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dl.acm.org/citation.cfm?id=2185842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hyperlink" Target="https://www.nowpublishers.com/article/Details/DBS-070" TargetMode="External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postgres/postgres/tree/master/src/backend/access/nbtree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T-tree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tel.com/content/www/us/en/docs/intrinsics-guide/index.html#text=_mm_cmpeq_epi32&amp;ig_expand=89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svg"/><Relationship Id="rId7" Type="http://schemas.openxmlformats.org/officeDocument/2006/relationships/image" Target="../media/image11.png"/><Relationship Id="rId2" Type="http://schemas.openxmlformats.org/officeDocument/2006/relationships/hyperlink" Target="https://en.wikipedia.org/wiki/Fractal_tree_inde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svg"/><Relationship Id="rId7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edis.io/" TargetMode="External"/><Relationship Id="rId5" Type="http://schemas.openxmlformats.org/officeDocument/2006/relationships/image" Target="../media/image14.svg"/><Relationship Id="rId4" Type="http://schemas.openxmlformats.org/officeDocument/2006/relationships/hyperlink" Target="https://voltdb.com/" TargetMode="External"/><Relationship Id="rId9" Type="http://schemas.openxmlformats.org/officeDocument/2006/relationships/image" Target="../media/image17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sv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15721.courses.cs.cmu.edu/spring2019/papers/06-indexes/a16-graefe.pdf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kit.org/blog/6161/locking-in-webkit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s://www.realworldtech.com/forum/?threadid=189711&amp;curpostid=189723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ebkit.org/blog/6161/locking-in-webkit/" TargetMode="External"/><Relationship Id="rId7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hyperlink" Target="https://sites.computer.org/debull/A19mar/p73.pdf" TargetMode="External"/><Relationship Id="rId4" Type="http://schemas.openxmlformats.org/officeDocument/2006/relationships/hyperlink" Target="https://lwn.net/Articles/590243/" TargetMode="Externa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s://herbsutter.com/2013/02/11/atomic-weapons-the-c-memory-model-and-modern-hardware/" TargetMode="Externa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svg"/><Relationship Id="rId4" Type="http://schemas.openxmlformats.org/officeDocument/2006/relationships/image" Target="../media/image26.sv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man7.org/linux/man-pages/man7/futex.7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31.svg"/><Relationship Id="rId4" Type="http://schemas.openxmlformats.org/officeDocument/2006/relationships/image" Target="../media/image30.sv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hyperlink" Target="http://man7.org/linux/man-pages/man7/futex.7.html" TargetMode="External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svg"/><Relationship Id="rId5" Type="http://schemas.openxmlformats.org/officeDocument/2006/relationships/image" Target="../media/image34.svg"/><Relationship Id="rId4" Type="http://schemas.openxmlformats.org/officeDocument/2006/relationships/image" Target="../media/image25.sv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sv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BF0026376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sv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3" Type="http://schemas.openxmlformats.org/officeDocument/2006/relationships/image" Target="../media/image25.svg"/><Relationship Id="rId7" Type="http://schemas.openxmlformats.org/officeDocument/2006/relationships/image" Target="../media/image42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svg"/><Relationship Id="rId5" Type="http://schemas.openxmlformats.org/officeDocument/2006/relationships/image" Target="../media/image40.svg"/><Relationship Id="rId4" Type="http://schemas.openxmlformats.org/officeDocument/2006/relationships/image" Target="../media/image39.sv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WebKit/webkit/blob/master/Source/WTF/wtf/ParkingLot.h" TargetMode="Externa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svg"/><Relationship Id="rId4" Type="http://schemas.openxmlformats.org/officeDocument/2006/relationships/image" Target="../media/image27.sv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svg"/><Relationship Id="rId5" Type="http://schemas.openxmlformats.org/officeDocument/2006/relationships/image" Target="../media/image48.svg"/><Relationship Id="rId4" Type="http://schemas.openxmlformats.org/officeDocument/2006/relationships/image" Target="../media/image4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AAC441-5BB7-CB43-8FEB-E1F59D843B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0" y="3257550"/>
            <a:ext cx="8839200" cy="1063625"/>
          </a:xfrm>
        </p:spPr>
        <p:txBody>
          <a:bodyPr/>
          <a:lstStyle/>
          <a:p>
            <a:r>
              <a:rPr lang="en-US" dirty="0"/>
              <a:t>Lecture 11: </a:t>
            </a:r>
            <a:r>
              <a:rPr lang="en-US" dirty="0" err="1"/>
              <a:t>B+Tree</a:t>
            </a:r>
            <a:r>
              <a:rPr lang="en-US" dirty="0"/>
              <a:t> Optimizations and Concurrency</a:t>
            </a:r>
          </a:p>
        </p:txBody>
      </p:sp>
    </p:spTree>
    <p:extLst>
      <p:ext uri="{BB962C8B-B14F-4D97-AF65-F5344CB8AC3E}">
        <p14:creationId xmlns:p14="http://schemas.microsoft.com/office/powerpoint/2010/main" val="1788339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EE046087-4A0B-44FD-A01E-D5D1AE3B9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Announcements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889DBE1E-E6AE-42EA-A60D-1CEC3BCDF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P1 Due Today!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P2 Released Tonight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Code reviews will be week of October 5</a:t>
            </a:r>
            <a:r>
              <a:rPr lang="en-US" altLang="en-US" baseline="30000" dirty="0">
                <a:ea typeface="ＭＳ Ｐゴシック" panose="020B0600070205080204" pitchFamily="34" charset="-128"/>
              </a:rPr>
              <a:t>th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 descr=" 5">
            <a:extLst>
              <a:ext uri="{FF2B5EF4-FFF2-40B4-BE49-F238E27FC236}">
                <a16:creationId xmlns:a16="http://schemas.microsoft.com/office/drawing/2014/main" id="{8D939524-0A91-9925-040F-D182CB5D870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777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CA0895-3413-40BE-84CF-F99F0D37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Class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246F15-4F50-4C07-BC8E-7194EF749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u="sng" dirty="0"/>
              <a:t>B+Tree</a:t>
            </a:r>
            <a:r>
              <a:rPr lang="en-US" dirty="0"/>
              <a:t> is a self-balancing, ordered </a:t>
            </a:r>
            <a:r>
              <a:rPr lang="en-US" b="1" i="1" dirty="0">
                <a:solidFill>
                  <a:schemeClr val="accent1"/>
                </a:solidFill>
              </a:rPr>
              <a:t>m</a:t>
            </a:r>
            <a:r>
              <a:rPr lang="en-US" dirty="0"/>
              <a:t>-way tree for searches, sequential access, insertions, and deletions in </a:t>
            </a:r>
            <a:r>
              <a:rPr lang="en-US" b="1" dirty="0">
                <a:solidFill>
                  <a:schemeClr val="accent1"/>
                </a:solidFill>
              </a:rPr>
              <a:t>O(</a:t>
            </a:r>
            <a:r>
              <a:rPr lang="en-US" b="1" dirty="0" err="1">
                <a:solidFill>
                  <a:schemeClr val="accent1"/>
                </a:solidFill>
              </a:rPr>
              <a:t>log</a:t>
            </a:r>
            <a:r>
              <a:rPr lang="en-US" b="1" i="1" baseline="-25000" dirty="0" err="1">
                <a:solidFill>
                  <a:schemeClr val="accent1"/>
                </a:solidFill>
              </a:rPr>
              <a:t>m</a:t>
            </a:r>
            <a:r>
              <a:rPr lang="en-US" b="1" dirty="0">
                <a:solidFill>
                  <a:schemeClr val="accent1"/>
                </a:solidFill>
              </a:rPr>
              <a:t> n)</a:t>
            </a:r>
            <a:r>
              <a:rPr lang="en-US" dirty="0"/>
              <a:t> where </a:t>
            </a:r>
            <a:r>
              <a:rPr lang="en-US" b="1" i="1" dirty="0">
                <a:solidFill>
                  <a:srgbClr val="C00000"/>
                </a:solidFill>
              </a:rPr>
              <a:t>m</a:t>
            </a:r>
            <a:r>
              <a:rPr lang="en-US" dirty="0"/>
              <a:t> is the tree fanout.</a:t>
            </a:r>
          </a:p>
          <a:p>
            <a:pPr lvl="1"/>
            <a:r>
              <a:rPr lang="en-US" dirty="0"/>
              <a:t>It is perfectly balanced (i.e., every leaf node is at the same depth in the tree)</a:t>
            </a:r>
          </a:p>
          <a:p>
            <a:pPr lvl="1"/>
            <a:r>
              <a:rPr lang="en-US" dirty="0"/>
              <a:t>Every node other than the root is at least half-full </a:t>
            </a:r>
            <a:br>
              <a:rPr lang="en-US" dirty="0"/>
            </a:b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m/2-1 ≤ #keys ≤ m-1</a:t>
            </a:r>
          </a:p>
          <a:p>
            <a:pPr lvl="1"/>
            <a:r>
              <a:rPr lang="en-US" dirty="0"/>
              <a:t>Every inner node with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k</a:t>
            </a:r>
            <a:r>
              <a:rPr lang="en-US" dirty="0"/>
              <a:t> keys has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k+1</a:t>
            </a:r>
            <a:r>
              <a:rPr lang="en-US" dirty="0"/>
              <a:t> non-null children.</a:t>
            </a:r>
          </a:p>
          <a:p>
            <a:pPr lvl="1"/>
            <a:r>
              <a:rPr lang="en-US" dirty="0"/>
              <a:t>Optimized for reading/writing large data blocks.</a:t>
            </a:r>
          </a:p>
          <a:p>
            <a:endParaRPr lang="en-US" sz="1200" dirty="0"/>
          </a:p>
          <a:p>
            <a:r>
              <a:rPr lang="en-US" dirty="0"/>
              <a:t>Some real-world implementations relax these properties, but we will ignore that for now…</a:t>
            </a:r>
          </a:p>
          <a:p>
            <a:pPr lvl="1"/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0835A493-27D7-5C87-5CA0-53A532D3D53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08351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magnets" hidden="1">
            <a:extLst>
              <a:ext uri="{FF2B5EF4-FFF2-40B4-BE49-F238E27FC236}">
                <a16:creationId xmlns:a16="http://schemas.microsoft.com/office/drawing/2014/main" id="{42F01B9E-AC6C-2F37-99DE-B43EA1FDEB35}"/>
              </a:ext>
            </a:extLst>
          </p:cNvPr>
          <p:cNvGrpSpPr/>
          <p:nvPr/>
        </p:nvGrpSpPr>
        <p:grpSpPr>
          <a:xfrm>
            <a:off x="2162176" y="2167406"/>
            <a:ext cx="4791074" cy="1267761"/>
            <a:chOff x="2162176" y="2167406"/>
            <a:chExt cx="4791074" cy="1267761"/>
          </a:xfrm>
        </p:grpSpPr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8519A485-5FF5-65EB-42BA-E72A79192C61}"/>
                </a:ext>
              </a:extLst>
            </p:cNvPr>
            <p:cNvGrpSpPr/>
            <p:nvPr/>
          </p:nvGrpSpPr>
          <p:grpSpPr>
            <a:xfrm>
              <a:off x="2339817" y="3138956"/>
              <a:ext cx="91440" cy="296211"/>
              <a:chOff x="2339817" y="3162300"/>
              <a:chExt cx="91440" cy="296211"/>
            </a:xfrm>
          </p:grpSpPr>
          <p:sp>
            <p:nvSpPr>
              <p:cNvPr id="38" name="magnet">
                <a:extLst>
                  <a:ext uri="{FF2B5EF4-FFF2-40B4-BE49-F238E27FC236}">
                    <a16:creationId xmlns:a16="http://schemas.microsoft.com/office/drawing/2014/main" id="{74289386-5B61-EF5A-0FB8-5E7C780EB638}"/>
                  </a:ext>
                </a:extLst>
              </p:cNvPr>
              <p:cNvSpPr/>
              <p:nvPr/>
            </p:nvSpPr>
            <p:spPr>
              <a:xfrm>
                <a:off x="2339817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9" name="magnet">
                <a:extLst>
                  <a:ext uri="{FF2B5EF4-FFF2-40B4-BE49-F238E27FC236}">
                    <a16:creationId xmlns:a16="http://schemas.microsoft.com/office/drawing/2014/main" id="{EE6C05CF-BF31-987C-1449-BD8A12BCD9F6}"/>
                  </a:ext>
                </a:extLst>
              </p:cNvPr>
              <p:cNvSpPr/>
              <p:nvPr/>
            </p:nvSpPr>
            <p:spPr>
              <a:xfrm>
                <a:off x="2339817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054E6FF9-C563-A2D6-83DD-A66602A7D046}"/>
                </a:ext>
              </a:extLst>
            </p:cNvPr>
            <p:cNvGrpSpPr/>
            <p:nvPr/>
          </p:nvGrpSpPr>
          <p:grpSpPr>
            <a:xfrm>
              <a:off x="2809876" y="3138956"/>
              <a:ext cx="91440" cy="296211"/>
              <a:chOff x="2809876" y="3162300"/>
              <a:chExt cx="91440" cy="296211"/>
            </a:xfrm>
          </p:grpSpPr>
          <p:sp>
            <p:nvSpPr>
              <p:cNvPr id="43" name="magnet">
                <a:extLst>
                  <a:ext uri="{FF2B5EF4-FFF2-40B4-BE49-F238E27FC236}">
                    <a16:creationId xmlns:a16="http://schemas.microsoft.com/office/drawing/2014/main" id="{9302CDD8-3358-D8D8-4DE4-B760A68346C2}"/>
                  </a:ext>
                </a:extLst>
              </p:cNvPr>
              <p:cNvSpPr/>
              <p:nvPr/>
            </p:nvSpPr>
            <p:spPr>
              <a:xfrm>
                <a:off x="2809876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44" name="magnet">
                <a:extLst>
                  <a:ext uri="{FF2B5EF4-FFF2-40B4-BE49-F238E27FC236}">
                    <a16:creationId xmlns:a16="http://schemas.microsoft.com/office/drawing/2014/main" id="{F9256965-325F-F81D-B965-546A58703269}"/>
                  </a:ext>
                </a:extLst>
              </p:cNvPr>
              <p:cNvSpPr/>
              <p:nvPr/>
            </p:nvSpPr>
            <p:spPr>
              <a:xfrm>
                <a:off x="2809876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3C2F7EAB-0439-EA73-D30C-7F791F578823}"/>
                </a:ext>
              </a:extLst>
            </p:cNvPr>
            <p:cNvGrpSpPr/>
            <p:nvPr/>
          </p:nvGrpSpPr>
          <p:grpSpPr>
            <a:xfrm>
              <a:off x="4570810" y="3138956"/>
              <a:ext cx="91440" cy="296211"/>
              <a:chOff x="4570810" y="3162300"/>
              <a:chExt cx="91440" cy="296211"/>
            </a:xfrm>
          </p:grpSpPr>
          <p:sp>
            <p:nvSpPr>
              <p:cNvPr id="54" name="magnet">
                <a:extLst>
                  <a:ext uri="{FF2B5EF4-FFF2-40B4-BE49-F238E27FC236}">
                    <a16:creationId xmlns:a16="http://schemas.microsoft.com/office/drawing/2014/main" id="{46DCB1CA-AF42-3980-E215-66FF34199BCD}"/>
                  </a:ext>
                </a:extLst>
              </p:cNvPr>
              <p:cNvSpPr/>
              <p:nvPr/>
            </p:nvSpPr>
            <p:spPr>
              <a:xfrm>
                <a:off x="4570810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5" name="magnet">
                <a:extLst>
                  <a:ext uri="{FF2B5EF4-FFF2-40B4-BE49-F238E27FC236}">
                    <a16:creationId xmlns:a16="http://schemas.microsoft.com/office/drawing/2014/main" id="{4F5511A1-33CB-9D00-5B4B-17F20B1B55CE}"/>
                  </a:ext>
                </a:extLst>
              </p:cNvPr>
              <p:cNvSpPr/>
              <p:nvPr/>
            </p:nvSpPr>
            <p:spPr>
              <a:xfrm>
                <a:off x="4570810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38B932CB-B907-A761-A5D7-1C3D15BB8100}"/>
                </a:ext>
              </a:extLst>
            </p:cNvPr>
            <p:cNvGrpSpPr/>
            <p:nvPr/>
          </p:nvGrpSpPr>
          <p:grpSpPr>
            <a:xfrm>
              <a:off x="3692367" y="3138956"/>
              <a:ext cx="91440" cy="296211"/>
              <a:chOff x="3692367" y="3162300"/>
              <a:chExt cx="91440" cy="296211"/>
            </a:xfrm>
          </p:grpSpPr>
          <p:sp>
            <p:nvSpPr>
              <p:cNvPr id="57" name="magnet">
                <a:extLst>
                  <a:ext uri="{FF2B5EF4-FFF2-40B4-BE49-F238E27FC236}">
                    <a16:creationId xmlns:a16="http://schemas.microsoft.com/office/drawing/2014/main" id="{29BF1C54-7423-6DBE-4A7C-81312ABEC384}"/>
                  </a:ext>
                </a:extLst>
              </p:cNvPr>
              <p:cNvSpPr/>
              <p:nvPr/>
            </p:nvSpPr>
            <p:spPr>
              <a:xfrm>
                <a:off x="3692367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8" name="magnet">
                <a:extLst>
                  <a:ext uri="{FF2B5EF4-FFF2-40B4-BE49-F238E27FC236}">
                    <a16:creationId xmlns:a16="http://schemas.microsoft.com/office/drawing/2014/main" id="{1ECA0345-BCE4-2C8A-6689-59803689F55F}"/>
                  </a:ext>
                </a:extLst>
              </p:cNvPr>
              <p:cNvSpPr/>
              <p:nvPr/>
            </p:nvSpPr>
            <p:spPr>
              <a:xfrm>
                <a:off x="3692367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902911D6-415D-5C99-14C3-4123E11C1B95}"/>
                </a:ext>
              </a:extLst>
            </p:cNvPr>
            <p:cNvGrpSpPr/>
            <p:nvPr/>
          </p:nvGrpSpPr>
          <p:grpSpPr>
            <a:xfrm>
              <a:off x="2162176" y="2167406"/>
              <a:ext cx="91440" cy="296211"/>
              <a:chOff x="2162176" y="2190750"/>
              <a:chExt cx="91440" cy="296211"/>
            </a:xfrm>
          </p:grpSpPr>
          <p:sp>
            <p:nvSpPr>
              <p:cNvPr id="68" name="magnet">
                <a:extLst>
                  <a:ext uri="{FF2B5EF4-FFF2-40B4-BE49-F238E27FC236}">
                    <a16:creationId xmlns:a16="http://schemas.microsoft.com/office/drawing/2014/main" id="{0ADF48B9-E47C-6009-053D-D376AD79A191}"/>
                  </a:ext>
                </a:extLst>
              </p:cNvPr>
              <p:cNvSpPr/>
              <p:nvPr/>
            </p:nvSpPr>
            <p:spPr>
              <a:xfrm>
                <a:off x="2162176" y="239552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69" name="magnet">
                <a:extLst>
                  <a:ext uri="{FF2B5EF4-FFF2-40B4-BE49-F238E27FC236}">
                    <a16:creationId xmlns:a16="http://schemas.microsoft.com/office/drawing/2014/main" id="{0E0DA753-4061-E418-4F49-C858909C0517}"/>
                  </a:ext>
                </a:extLst>
              </p:cNvPr>
              <p:cNvSpPr/>
              <p:nvPr/>
            </p:nvSpPr>
            <p:spPr>
              <a:xfrm>
                <a:off x="2162176" y="21907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24C68D8C-82FC-3BA9-B396-15FF9C490846}"/>
                </a:ext>
              </a:extLst>
            </p:cNvPr>
            <p:cNvGrpSpPr/>
            <p:nvPr/>
          </p:nvGrpSpPr>
          <p:grpSpPr>
            <a:xfrm>
              <a:off x="3044667" y="2167406"/>
              <a:ext cx="91440" cy="296211"/>
              <a:chOff x="3044667" y="2190750"/>
              <a:chExt cx="91440" cy="296211"/>
            </a:xfrm>
          </p:grpSpPr>
          <p:sp>
            <p:nvSpPr>
              <p:cNvPr id="71" name="magnet">
                <a:extLst>
                  <a:ext uri="{FF2B5EF4-FFF2-40B4-BE49-F238E27FC236}">
                    <a16:creationId xmlns:a16="http://schemas.microsoft.com/office/drawing/2014/main" id="{F2FA47EA-B0C9-608D-9258-754FF5AA5F84}"/>
                  </a:ext>
                </a:extLst>
              </p:cNvPr>
              <p:cNvSpPr/>
              <p:nvPr/>
            </p:nvSpPr>
            <p:spPr>
              <a:xfrm>
                <a:off x="3044667" y="239552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2" name="magnet">
                <a:extLst>
                  <a:ext uri="{FF2B5EF4-FFF2-40B4-BE49-F238E27FC236}">
                    <a16:creationId xmlns:a16="http://schemas.microsoft.com/office/drawing/2014/main" id="{507B8BE0-6DAE-A4F0-C36C-EEA1094721E6}"/>
                  </a:ext>
                </a:extLst>
              </p:cNvPr>
              <p:cNvSpPr/>
              <p:nvPr/>
            </p:nvSpPr>
            <p:spPr>
              <a:xfrm>
                <a:off x="3044667" y="21907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7D6E23BB-23CA-B754-5775-9077B52F4D15}"/>
                </a:ext>
              </a:extLst>
            </p:cNvPr>
            <p:cNvGrpSpPr/>
            <p:nvPr/>
          </p:nvGrpSpPr>
          <p:grpSpPr>
            <a:xfrm>
              <a:off x="5452110" y="3138956"/>
              <a:ext cx="91440" cy="296211"/>
              <a:chOff x="5452110" y="3162300"/>
              <a:chExt cx="91440" cy="296211"/>
            </a:xfrm>
          </p:grpSpPr>
          <p:sp>
            <p:nvSpPr>
              <p:cNvPr id="77" name="magnet">
                <a:extLst>
                  <a:ext uri="{FF2B5EF4-FFF2-40B4-BE49-F238E27FC236}">
                    <a16:creationId xmlns:a16="http://schemas.microsoft.com/office/drawing/2014/main" id="{432449C1-EDAE-95AC-77A0-053FFA8023C2}"/>
                  </a:ext>
                </a:extLst>
              </p:cNvPr>
              <p:cNvSpPr/>
              <p:nvPr/>
            </p:nvSpPr>
            <p:spPr>
              <a:xfrm>
                <a:off x="5452110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8" name="magnet">
                <a:extLst>
                  <a:ext uri="{FF2B5EF4-FFF2-40B4-BE49-F238E27FC236}">
                    <a16:creationId xmlns:a16="http://schemas.microsoft.com/office/drawing/2014/main" id="{2074E368-6F99-69DF-1654-9C7640F2440D}"/>
                  </a:ext>
                </a:extLst>
              </p:cNvPr>
              <p:cNvSpPr/>
              <p:nvPr/>
            </p:nvSpPr>
            <p:spPr>
              <a:xfrm>
                <a:off x="5452110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D5ADB233-5474-D600-F7CD-F45CEFD1605A}"/>
                </a:ext>
              </a:extLst>
            </p:cNvPr>
            <p:cNvGrpSpPr/>
            <p:nvPr/>
          </p:nvGrpSpPr>
          <p:grpSpPr>
            <a:xfrm>
              <a:off x="5275660" y="2167406"/>
              <a:ext cx="91440" cy="296211"/>
              <a:chOff x="5275660" y="2190750"/>
              <a:chExt cx="91440" cy="296211"/>
            </a:xfrm>
          </p:grpSpPr>
          <p:sp>
            <p:nvSpPr>
              <p:cNvPr id="80" name="magnet">
                <a:extLst>
                  <a:ext uri="{FF2B5EF4-FFF2-40B4-BE49-F238E27FC236}">
                    <a16:creationId xmlns:a16="http://schemas.microsoft.com/office/drawing/2014/main" id="{8D8DF30E-83C3-31CE-108A-5CDBCDC3C506}"/>
                  </a:ext>
                </a:extLst>
              </p:cNvPr>
              <p:cNvSpPr/>
              <p:nvPr/>
            </p:nvSpPr>
            <p:spPr>
              <a:xfrm>
                <a:off x="5275660" y="239552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1" name="magnet">
                <a:extLst>
                  <a:ext uri="{FF2B5EF4-FFF2-40B4-BE49-F238E27FC236}">
                    <a16:creationId xmlns:a16="http://schemas.microsoft.com/office/drawing/2014/main" id="{769A726B-5A33-1BC7-CD05-800F345BAC05}"/>
                  </a:ext>
                </a:extLst>
              </p:cNvPr>
              <p:cNvSpPr/>
              <p:nvPr/>
            </p:nvSpPr>
            <p:spPr>
              <a:xfrm>
                <a:off x="5275660" y="21907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1C56FA1B-0DFB-F4A2-2811-0D5B302CC3FA}"/>
                </a:ext>
              </a:extLst>
            </p:cNvPr>
            <p:cNvGrpSpPr/>
            <p:nvPr/>
          </p:nvGrpSpPr>
          <p:grpSpPr>
            <a:xfrm>
              <a:off x="6156960" y="2167406"/>
              <a:ext cx="91440" cy="296211"/>
              <a:chOff x="6156960" y="2190750"/>
              <a:chExt cx="91440" cy="296211"/>
            </a:xfrm>
          </p:grpSpPr>
          <p:sp>
            <p:nvSpPr>
              <p:cNvPr id="83" name="magnet">
                <a:extLst>
                  <a:ext uri="{FF2B5EF4-FFF2-40B4-BE49-F238E27FC236}">
                    <a16:creationId xmlns:a16="http://schemas.microsoft.com/office/drawing/2014/main" id="{2460717A-E8DB-A52D-A830-270177618244}"/>
                  </a:ext>
                </a:extLst>
              </p:cNvPr>
              <p:cNvSpPr/>
              <p:nvPr/>
            </p:nvSpPr>
            <p:spPr>
              <a:xfrm>
                <a:off x="6156960" y="239552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4" name="magnet">
                <a:extLst>
                  <a:ext uri="{FF2B5EF4-FFF2-40B4-BE49-F238E27FC236}">
                    <a16:creationId xmlns:a16="http://schemas.microsoft.com/office/drawing/2014/main" id="{E7579020-553F-4712-B9CD-6B457068D5D5}"/>
                  </a:ext>
                </a:extLst>
              </p:cNvPr>
              <p:cNvSpPr/>
              <p:nvPr/>
            </p:nvSpPr>
            <p:spPr>
              <a:xfrm>
                <a:off x="6156960" y="21907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5078BBFF-E4BF-CA30-A3C6-88BBBFD7D118}"/>
                </a:ext>
              </a:extLst>
            </p:cNvPr>
            <p:cNvGrpSpPr/>
            <p:nvPr/>
          </p:nvGrpSpPr>
          <p:grpSpPr>
            <a:xfrm>
              <a:off x="5980510" y="3138956"/>
              <a:ext cx="91440" cy="296211"/>
              <a:chOff x="5980510" y="3162300"/>
              <a:chExt cx="91440" cy="296211"/>
            </a:xfrm>
          </p:grpSpPr>
          <p:sp>
            <p:nvSpPr>
              <p:cNvPr id="86" name="magnet">
                <a:extLst>
                  <a:ext uri="{FF2B5EF4-FFF2-40B4-BE49-F238E27FC236}">
                    <a16:creationId xmlns:a16="http://schemas.microsoft.com/office/drawing/2014/main" id="{0C610203-C759-6922-7643-B81159E58785}"/>
                  </a:ext>
                </a:extLst>
              </p:cNvPr>
              <p:cNvSpPr/>
              <p:nvPr/>
            </p:nvSpPr>
            <p:spPr>
              <a:xfrm>
                <a:off x="5980510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7" name="magnet">
                <a:extLst>
                  <a:ext uri="{FF2B5EF4-FFF2-40B4-BE49-F238E27FC236}">
                    <a16:creationId xmlns:a16="http://schemas.microsoft.com/office/drawing/2014/main" id="{6EDDB81D-682C-6181-0B84-417349D51413}"/>
                  </a:ext>
                </a:extLst>
              </p:cNvPr>
              <p:cNvSpPr/>
              <p:nvPr/>
            </p:nvSpPr>
            <p:spPr>
              <a:xfrm>
                <a:off x="5980510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4987B8A6-F3D6-8736-5CDE-3742EA4D380F}"/>
                </a:ext>
              </a:extLst>
            </p:cNvPr>
            <p:cNvGrpSpPr/>
            <p:nvPr/>
          </p:nvGrpSpPr>
          <p:grpSpPr>
            <a:xfrm>
              <a:off x="6861810" y="3138956"/>
              <a:ext cx="91440" cy="296211"/>
              <a:chOff x="6861810" y="3162300"/>
              <a:chExt cx="91440" cy="296211"/>
            </a:xfrm>
          </p:grpSpPr>
          <p:sp>
            <p:nvSpPr>
              <p:cNvPr id="89" name="magnet">
                <a:extLst>
                  <a:ext uri="{FF2B5EF4-FFF2-40B4-BE49-F238E27FC236}">
                    <a16:creationId xmlns:a16="http://schemas.microsoft.com/office/drawing/2014/main" id="{3D65F168-0240-BD4D-294C-C1EB8A3BB237}"/>
                  </a:ext>
                </a:extLst>
              </p:cNvPr>
              <p:cNvSpPr/>
              <p:nvPr/>
            </p:nvSpPr>
            <p:spPr>
              <a:xfrm>
                <a:off x="6861810" y="3367071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90" name="magnet">
                <a:extLst>
                  <a:ext uri="{FF2B5EF4-FFF2-40B4-BE49-F238E27FC236}">
                    <a16:creationId xmlns:a16="http://schemas.microsoft.com/office/drawing/2014/main" id="{31B66E50-8620-4AC5-77F1-CAEAD59ACD1E}"/>
                  </a:ext>
                </a:extLst>
              </p:cNvPr>
              <p:cNvSpPr/>
              <p:nvPr/>
            </p:nvSpPr>
            <p:spPr>
              <a:xfrm>
                <a:off x="6861810" y="316230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sp>
        <p:nvSpPr>
          <p:cNvPr id="24" name="Right Arrow 6">
            <a:extLst>
              <a:ext uri="{FF2B5EF4-FFF2-40B4-BE49-F238E27FC236}">
                <a16:creationId xmlns:a16="http://schemas.microsoft.com/office/drawing/2014/main" id="{FF4B8E12-7805-B376-56A0-7FF468D8F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7326" y="3509551"/>
            <a:ext cx="5532598" cy="614774"/>
          </a:xfrm>
          <a:prstGeom prst="rightArrow">
            <a:avLst>
              <a:gd name="adj1" fmla="val 50000"/>
              <a:gd name="adj2" fmla="val 50013"/>
            </a:avLst>
          </a:prstGeom>
          <a:solidFill>
            <a:srgbClr val="C30037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000" b="1" i="1" u="none" dirty="0">
                <a:solidFill>
                  <a:schemeClr val="bg1"/>
                </a:solidFill>
                <a:latin typeface="Crimson Text" panose="02000503000000000000" pitchFamily="2" charset="0"/>
              </a:rPr>
              <a:t>Index Key(s) </a:t>
            </a:r>
            <a:r>
              <a:rPr lang="en-US" altLang="en-US" sz="2000" b="1" i="1" u="none" dirty="0" err="1">
                <a:solidFill>
                  <a:schemeClr val="bg1"/>
                </a:solidFill>
                <a:latin typeface="Crimson Text" panose="02000503000000000000" pitchFamily="2" charset="0"/>
              </a:rPr>
              <a:t>Low→High</a:t>
            </a:r>
            <a:endParaRPr lang="en-US" altLang="en-US" sz="2000" b="1" i="1" u="none" dirty="0">
              <a:solidFill>
                <a:schemeClr val="bg1"/>
              </a:solidFill>
              <a:latin typeface="Crimson Text" panose="02000503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9F76E-FCDA-DBAC-A1CE-3A44720A8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Class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8D84C17-3B8F-EF91-94D0-0BA0F342C7F8}"/>
              </a:ext>
            </a:extLst>
          </p:cNvPr>
          <p:cNvGrpSpPr/>
          <p:nvPr/>
        </p:nvGrpSpPr>
        <p:grpSpPr>
          <a:xfrm>
            <a:off x="2422328" y="1534461"/>
            <a:ext cx="3112888" cy="609600"/>
            <a:chOff x="2422328" y="1534461"/>
            <a:chExt cx="3112888" cy="609600"/>
          </a:xfrm>
        </p:grpSpPr>
        <p:cxnSp>
          <p:nvCxnSpPr>
            <p:cNvPr id="3" name="AutoShape 14">
              <a:extLst>
                <a:ext uri="{FF2B5EF4-FFF2-40B4-BE49-F238E27FC236}">
                  <a16:creationId xmlns:a16="http://schemas.microsoft.com/office/drawing/2014/main" id="{130A8D5E-7B37-6520-F77B-2D4332143210}"/>
                </a:ext>
              </a:extLst>
            </p:cNvPr>
            <p:cNvCxnSpPr>
              <a:cxnSpLocks noChangeShapeType="1"/>
              <a:endCxn id="31" idx="0"/>
            </p:cNvCxnSpPr>
            <p:nvPr/>
          </p:nvCxnSpPr>
          <p:spPr bwMode="auto">
            <a:xfrm flipH="1">
              <a:off x="2422328" y="1548749"/>
              <a:ext cx="1431726" cy="595312"/>
            </a:xfrm>
            <a:prstGeom prst="straightConnector1">
              <a:avLst/>
            </a:prstGeom>
            <a:noFill/>
            <a:ln w="28575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" name="AutoShape 14">
              <a:extLst>
                <a:ext uri="{FF2B5EF4-FFF2-40B4-BE49-F238E27FC236}">
                  <a16:creationId xmlns:a16="http://schemas.microsoft.com/office/drawing/2014/main" id="{005AFEDA-5060-5CF1-B0FF-3990D3DDA1E6}"/>
                </a:ext>
              </a:extLst>
            </p:cNvPr>
            <p:cNvCxnSpPr>
              <a:cxnSpLocks noChangeShapeType="1"/>
              <a:endCxn id="28" idx="0"/>
            </p:cNvCxnSpPr>
            <p:nvPr/>
          </p:nvCxnSpPr>
          <p:spPr bwMode="auto">
            <a:xfrm>
              <a:off x="4267200" y="1534461"/>
              <a:ext cx="1268016" cy="609600"/>
            </a:xfrm>
            <a:prstGeom prst="straightConnector1">
              <a:avLst/>
            </a:prstGeom>
            <a:noFill/>
            <a:ln w="28575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FBCA27D-FE59-C059-2395-7F7ECFB05A87}"/>
              </a:ext>
            </a:extLst>
          </p:cNvPr>
          <p:cNvGrpSpPr/>
          <p:nvPr/>
        </p:nvGrpSpPr>
        <p:grpSpPr>
          <a:xfrm>
            <a:off x="1717478" y="2440527"/>
            <a:ext cx="4522588" cy="675084"/>
            <a:chOff x="1717478" y="2440527"/>
            <a:chExt cx="4522588" cy="675084"/>
          </a:xfrm>
        </p:grpSpPr>
        <p:cxnSp>
          <p:nvCxnSpPr>
            <p:cNvPr id="5" name="AutoShape 14">
              <a:extLst>
                <a:ext uri="{FF2B5EF4-FFF2-40B4-BE49-F238E27FC236}">
                  <a16:creationId xmlns:a16="http://schemas.microsoft.com/office/drawing/2014/main" id="{6687F8B4-3A2D-A5F7-F460-BEA45536C17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717478" y="2440528"/>
              <a:ext cx="489941" cy="675083"/>
            </a:xfrm>
            <a:prstGeom prst="straightConnector1">
              <a:avLst/>
            </a:prstGeom>
            <a:noFill/>
            <a:ln w="28575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AutoShape 14">
              <a:extLst>
                <a:ext uri="{FF2B5EF4-FFF2-40B4-BE49-F238E27FC236}">
                  <a16:creationId xmlns:a16="http://schemas.microsoft.com/office/drawing/2014/main" id="{A2B2434D-38A0-A1E0-392D-E828E4E2A077}"/>
                </a:ext>
              </a:extLst>
            </p:cNvPr>
            <p:cNvCxnSpPr>
              <a:cxnSpLocks noChangeShapeType="1"/>
              <a:endCxn id="16" idx="0"/>
            </p:cNvCxnSpPr>
            <p:nvPr/>
          </p:nvCxnSpPr>
          <p:spPr bwMode="auto">
            <a:xfrm>
              <a:off x="2584847" y="2440527"/>
              <a:ext cx="485181" cy="670512"/>
            </a:xfrm>
            <a:prstGeom prst="straightConnector1">
              <a:avLst/>
            </a:prstGeom>
            <a:noFill/>
            <a:ln w="28575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AutoShape 14">
              <a:extLst>
                <a:ext uri="{FF2B5EF4-FFF2-40B4-BE49-F238E27FC236}">
                  <a16:creationId xmlns:a16="http://schemas.microsoft.com/office/drawing/2014/main" id="{E99991CA-BFE7-3F01-3A2A-0980BE580E32}"/>
                </a:ext>
              </a:extLst>
            </p:cNvPr>
            <p:cNvCxnSpPr>
              <a:cxnSpLocks noChangeShapeType="1"/>
              <a:endCxn id="19" idx="0"/>
            </p:cNvCxnSpPr>
            <p:nvPr/>
          </p:nvCxnSpPr>
          <p:spPr bwMode="auto">
            <a:xfrm flipH="1">
              <a:off x="4830366" y="2478627"/>
              <a:ext cx="467916" cy="632412"/>
            </a:xfrm>
            <a:prstGeom prst="straightConnector1">
              <a:avLst/>
            </a:prstGeom>
            <a:noFill/>
            <a:ln w="28575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AutoShape 14">
              <a:extLst>
                <a:ext uri="{FF2B5EF4-FFF2-40B4-BE49-F238E27FC236}">
                  <a16:creationId xmlns:a16="http://schemas.microsoft.com/office/drawing/2014/main" id="{7AF0E8FF-34EC-00EF-6C1E-5D86CE0DD0D1}"/>
                </a:ext>
              </a:extLst>
            </p:cNvPr>
            <p:cNvCxnSpPr>
              <a:cxnSpLocks noChangeShapeType="1"/>
              <a:endCxn id="22" idx="0"/>
            </p:cNvCxnSpPr>
            <p:nvPr/>
          </p:nvCxnSpPr>
          <p:spPr bwMode="auto">
            <a:xfrm>
              <a:off x="5763816" y="2486961"/>
              <a:ext cx="476250" cy="624078"/>
            </a:xfrm>
            <a:prstGeom prst="straightConnector1">
              <a:avLst/>
            </a:prstGeom>
            <a:noFill/>
            <a:ln w="28575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7" name="Group 93">
            <a:extLst>
              <a:ext uri="{FF2B5EF4-FFF2-40B4-BE49-F238E27FC236}">
                <a16:creationId xmlns:a16="http://schemas.microsoft.com/office/drawing/2014/main" id="{B03E9CAD-38B1-8E16-A6A2-5919080583FE}"/>
              </a:ext>
            </a:extLst>
          </p:cNvPr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8" name="Flowchart: Predefined Process 27">
              <a:extLst>
                <a:ext uri="{FF2B5EF4-FFF2-40B4-BE49-F238E27FC236}">
                  <a16:creationId xmlns:a16="http://schemas.microsoft.com/office/drawing/2014/main" id="{0BA0E85D-F087-6404-2F0A-56F257E990D8}"/>
                </a:ext>
              </a:extLst>
            </p:cNvPr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29" name="Flowchart: Predefined Process 28">
              <a:extLst>
                <a:ext uri="{FF2B5EF4-FFF2-40B4-BE49-F238E27FC236}">
                  <a16:creationId xmlns:a16="http://schemas.microsoft.com/office/drawing/2014/main" id="{7257AC98-B423-8C85-06A8-1C2E13189ED7}"/>
                </a:ext>
              </a:extLst>
            </p:cNvPr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0" name="Group 13">
            <a:extLst>
              <a:ext uri="{FF2B5EF4-FFF2-40B4-BE49-F238E27FC236}">
                <a16:creationId xmlns:a16="http://schemas.microsoft.com/office/drawing/2014/main" id="{96B60301-06BE-6CAB-90A5-3B0797727ED9}"/>
              </a:ext>
            </a:extLst>
          </p:cNvPr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31" name="Flowchart: Predefined Process 30">
              <a:extLst>
                <a:ext uri="{FF2B5EF4-FFF2-40B4-BE49-F238E27FC236}">
                  <a16:creationId xmlns:a16="http://schemas.microsoft.com/office/drawing/2014/main" id="{860F5F68-3F81-9C17-8CA2-AA12BF50E222}"/>
                </a:ext>
              </a:extLst>
            </p:cNvPr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32" name="Flowchart: Predefined Process 31">
              <a:extLst>
                <a:ext uri="{FF2B5EF4-FFF2-40B4-BE49-F238E27FC236}">
                  <a16:creationId xmlns:a16="http://schemas.microsoft.com/office/drawing/2014/main" id="{BAC1A12A-BC52-3ABC-FA35-658C73137945}"/>
                </a:ext>
              </a:extLst>
            </p:cNvPr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99" name="AutoShape 14">
            <a:extLst>
              <a:ext uri="{FF2B5EF4-FFF2-40B4-BE49-F238E27FC236}">
                <a16:creationId xmlns:a16="http://schemas.microsoft.com/office/drawing/2014/main" id="{C51DEA18-80D0-657E-91A4-7E813963F1E3}"/>
              </a:ext>
            </a:extLst>
          </p:cNvPr>
          <p:cNvCxnSpPr>
            <a:cxnSpLocks noChangeShapeType="1"/>
            <a:stCxn id="72" idx="3"/>
            <a:endCxn id="81" idx="1"/>
          </p:cNvCxnSpPr>
          <p:nvPr/>
        </p:nvCxnSpPr>
        <p:spPr bwMode="auto">
          <a:xfrm>
            <a:off x="3136107" y="2213126"/>
            <a:ext cx="2139553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2" name="AutoShape 14">
            <a:extLst>
              <a:ext uri="{FF2B5EF4-FFF2-40B4-BE49-F238E27FC236}">
                <a16:creationId xmlns:a16="http://schemas.microsoft.com/office/drawing/2014/main" id="{87B707EA-00F1-E02C-3A80-6F184C898B6B}"/>
              </a:ext>
            </a:extLst>
          </p:cNvPr>
          <p:cNvCxnSpPr>
            <a:cxnSpLocks noChangeShapeType="1"/>
            <a:stCxn id="39" idx="3"/>
            <a:endCxn id="44" idx="1"/>
          </p:cNvCxnSpPr>
          <p:nvPr/>
        </p:nvCxnSpPr>
        <p:spPr bwMode="auto">
          <a:xfrm>
            <a:off x="2431257" y="3184676"/>
            <a:ext cx="37861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1" name="AutoShape 14">
            <a:extLst>
              <a:ext uri="{FF2B5EF4-FFF2-40B4-BE49-F238E27FC236}">
                <a16:creationId xmlns:a16="http://schemas.microsoft.com/office/drawing/2014/main" id="{0E8E33E8-981F-BAEA-DDDD-CC0F65994D3B}"/>
              </a:ext>
            </a:extLst>
          </p:cNvPr>
          <p:cNvCxnSpPr>
            <a:cxnSpLocks noChangeShapeType="1"/>
            <a:stCxn id="58" idx="3"/>
            <a:endCxn id="55" idx="1"/>
          </p:cNvCxnSpPr>
          <p:nvPr/>
        </p:nvCxnSpPr>
        <p:spPr bwMode="auto">
          <a:xfrm>
            <a:off x="3783807" y="3184676"/>
            <a:ext cx="787003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4" name="AutoShape 14">
            <a:extLst>
              <a:ext uri="{FF2B5EF4-FFF2-40B4-BE49-F238E27FC236}">
                <a16:creationId xmlns:a16="http://schemas.microsoft.com/office/drawing/2014/main" id="{F9C55B04-77E0-DF15-985B-8C50B04FE433}"/>
              </a:ext>
            </a:extLst>
          </p:cNvPr>
          <p:cNvCxnSpPr>
            <a:cxnSpLocks noChangeShapeType="1"/>
            <a:stCxn id="78" idx="3"/>
            <a:endCxn id="87" idx="1"/>
          </p:cNvCxnSpPr>
          <p:nvPr/>
        </p:nvCxnSpPr>
        <p:spPr bwMode="auto">
          <a:xfrm>
            <a:off x="5543550" y="3184676"/>
            <a:ext cx="436960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6" name="AutoShape 14">
            <a:extLst>
              <a:ext uri="{FF2B5EF4-FFF2-40B4-BE49-F238E27FC236}">
                <a16:creationId xmlns:a16="http://schemas.microsoft.com/office/drawing/2014/main" id="{5B02786C-96DF-03FA-87F5-F2706C0D72F9}"/>
              </a:ext>
            </a:extLst>
          </p:cNvPr>
          <p:cNvCxnSpPr>
            <a:cxnSpLocks noChangeShapeType="1"/>
            <a:stCxn id="80" idx="1"/>
            <a:endCxn id="71" idx="3"/>
          </p:cNvCxnSpPr>
          <p:nvPr/>
        </p:nvCxnSpPr>
        <p:spPr bwMode="auto">
          <a:xfrm flipH="1">
            <a:off x="3136107" y="2417897"/>
            <a:ext cx="2139553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" name="AutoShape 14">
            <a:extLst>
              <a:ext uri="{FF2B5EF4-FFF2-40B4-BE49-F238E27FC236}">
                <a16:creationId xmlns:a16="http://schemas.microsoft.com/office/drawing/2014/main" id="{DB788E30-6367-666B-B7AA-1C0E9616C8A6}"/>
              </a:ext>
            </a:extLst>
          </p:cNvPr>
          <p:cNvCxnSpPr>
            <a:cxnSpLocks noChangeShapeType="1"/>
            <a:stCxn id="43" idx="1"/>
            <a:endCxn id="38" idx="3"/>
          </p:cNvCxnSpPr>
          <p:nvPr/>
        </p:nvCxnSpPr>
        <p:spPr bwMode="auto">
          <a:xfrm flipH="1">
            <a:off x="2431257" y="3389447"/>
            <a:ext cx="37861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35F10A3-4FE8-3A28-77B6-945F73BAE460}"/>
              </a:ext>
            </a:extLst>
          </p:cNvPr>
          <p:cNvGrpSpPr/>
          <p:nvPr/>
        </p:nvGrpSpPr>
        <p:grpSpPr>
          <a:xfrm>
            <a:off x="1457326" y="3111039"/>
            <a:ext cx="973930" cy="343837"/>
            <a:chOff x="1457326" y="3114674"/>
            <a:chExt cx="973930" cy="343837"/>
          </a:xfrm>
        </p:grpSpPr>
        <p:sp>
          <p:nvSpPr>
            <p:cNvPr id="14" name="Flowchart: Predefined Process 13">
              <a:extLst>
                <a:ext uri="{FF2B5EF4-FFF2-40B4-BE49-F238E27FC236}">
                  <a16:creationId xmlns:a16="http://schemas.microsoft.com/office/drawing/2014/main" id="{0189518B-14EE-E03F-DFBA-B420572F60FD}"/>
                </a:ext>
              </a:extLst>
            </p:cNvPr>
            <p:cNvSpPr/>
            <p:nvPr/>
          </p:nvSpPr>
          <p:spPr bwMode="auto">
            <a:xfrm>
              <a:off x="1910954" y="3115611"/>
              <a:ext cx="520302" cy="342900"/>
            </a:xfrm>
            <a:prstGeom prst="flowChartPredefinedProcess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66" name="leafnode">
              <a:extLst>
                <a:ext uri="{FF2B5EF4-FFF2-40B4-BE49-F238E27FC236}">
                  <a16:creationId xmlns:a16="http://schemas.microsoft.com/office/drawing/2014/main" id="{9AAE8088-A337-C87F-8343-B984228AF20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457326" y="3114674"/>
              <a:ext cx="527240" cy="343836"/>
              <a:chOff x="1035766" y="2124118"/>
              <a:chExt cx="1387474" cy="904832"/>
            </a:xfrm>
          </p:grpSpPr>
          <p:sp>
            <p:nvSpPr>
              <p:cNvPr id="67" name="Flowchart: Predefined Process 66">
                <a:extLst>
                  <a:ext uri="{FF2B5EF4-FFF2-40B4-BE49-F238E27FC236}">
                    <a16:creationId xmlns:a16="http://schemas.microsoft.com/office/drawing/2014/main" id="{47544962-CEA7-2681-997F-4302B248C62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1035766" y="2124118"/>
                <a:ext cx="1387474" cy="904832"/>
              </a:xfrm>
              <a:prstGeom prst="flowChartPredefinedProcess">
                <a:avLst/>
              </a:prstGeom>
              <a:solidFill>
                <a:schemeClr val="bg1">
                  <a:lumMod val="85000"/>
                </a:schemeClr>
              </a:solidFill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6</a:t>
                </a: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064B6641-5D00-3E82-5DC2-D208579435BA}"/>
                  </a:ext>
                </a:extLst>
              </p:cNvPr>
              <p:cNvSpPr/>
              <p:nvPr/>
            </p:nvSpPr>
            <p:spPr>
              <a:xfrm>
                <a:off x="1041498" y="2130382"/>
                <a:ext cx="177703" cy="898566"/>
              </a:xfrm>
              <a:prstGeom prst="rect">
                <a:avLst/>
              </a:prstGeom>
              <a:solidFill>
                <a:srgbClr val="646464"/>
              </a:solidFill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cxnSp>
        <p:nvCxnSpPr>
          <p:cNvPr id="108" name="AutoShape 14">
            <a:extLst>
              <a:ext uri="{FF2B5EF4-FFF2-40B4-BE49-F238E27FC236}">
                <a16:creationId xmlns:a16="http://schemas.microsoft.com/office/drawing/2014/main" id="{A61AF221-FD14-0075-EDBA-16CCC8988742}"/>
              </a:ext>
            </a:extLst>
          </p:cNvPr>
          <p:cNvCxnSpPr>
            <a:cxnSpLocks noChangeShapeType="1"/>
            <a:stCxn id="54" idx="1"/>
            <a:endCxn id="57" idx="3"/>
          </p:cNvCxnSpPr>
          <p:nvPr/>
        </p:nvCxnSpPr>
        <p:spPr bwMode="auto">
          <a:xfrm flipH="1">
            <a:off x="3783807" y="3389447"/>
            <a:ext cx="787003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7" name="AutoShape 14">
            <a:extLst>
              <a:ext uri="{FF2B5EF4-FFF2-40B4-BE49-F238E27FC236}">
                <a16:creationId xmlns:a16="http://schemas.microsoft.com/office/drawing/2014/main" id="{82536983-0A97-B813-EB76-D122458D8DA8}"/>
              </a:ext>
            </a:extLst>
          </p:cNvPr>
          <p:cNvCxnSpPr>
            <a:cxnSpLocks noChangeShapeType="1"/>
            <a:stCxn id="86" idx="1"/>
            <a:endCxn id="77" idx="3"/>
          </p:cNvCxnSpPr>
          <p:nvPr/>
        </p:nvCxnSpPr>
        <p:spPr bwMode="auto">
          <a:xfrm flipH="1">
            <a:off x="5543550" y="3389447"/>
            <a:ext cx="436960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1" name="TextBox 15">
            <a:extLst>
              <a:ext uri="{FF2B5EF4-FFF2-40B4-BE49-F238E27FC236}">
                <a16:creationId xmlns:a16="http://schemas.microsoft.com/office/drawing/2014/main" id="{A7D251F1-DD97-D20C-40F2-EB67DE0B0D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005" y="1283001"/>
            <a:ext cx="1834116" cy="3139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646464"/>
                </a:solidFill>
                <a:latin typeface="Crimson Text" panose="02000503000000000000" pitchFamily="2" charset="0"/>
              </a:rPr>
              <a:t>Root Node</a:t>
            </a:r>
          </a:p>
        </p:txBody>
      </p:sp>
      <p:sp>
        <p:nvSpPr>
          <p:cNvPr id="132" name="TextBox 15">
            <a:extLst>
              <a:ext uri="{FF2B5EF4-FFF2-40B4-BE49-F238E27FC236}">
                <a16:creationId xmlns:a16="http://schemas.microsoft.com/office/drawing/2014/main" id="{3D8AF334-9222-498C-723A-349BD0FCF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234" y="2030377"/>
            <a:ext cx="2076965" cy="609398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646464"/>
                </a:solidFill>
                <a:latin typeface="Crimson Text" panose="02000503000000000000" pitchFamily="2" charset="0"/>
              </a:rPr>
              <a:t>Inner / Non-Leaf Nodes</a:t>
            </a:r>
          </a:p>
        </p:txBody>
      </p:sp>
      <p:sp>
        <p:nvSpPr>
          <p:cNvPr id="133" name="TextBox 15">
            <a:extLst>
              <a:ext uri="{FF2B5EF4-FFF2-40B4-BE49-F238E27FC236}">
                <a16:creationId xmlns:a16="http://schemas.microsoft.com/office/drawing/2014/main" id="{DDD31A76-7F55-91B9-8324-6059CFDBA8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1284" y="3161331"/>
            <a:ext cx="1834116" cy="3139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l">
              <a:lnSpc>
                <a:spcPct val="80000"/>
              </a:lnSpc>
            </a:pPr>
            <a:r>
              <a:rPr lang="en-US" sz="2400" dirty="0">
                <a:solidFill>
                  <a:srgbClr val="646464"/>
                </a:solidFill>
                <a:latin typeface="Crimson Text" panose="02000503000000000000" pitchFamily="2" charset="0"/>
              </a:rPr>
              <a:t>Leaf Nodes</a:t>
            </a:r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356D0F3D-EF8A-FFDB-3EE4-46F6C085758F}"/>
              </a:ext>
            </a:extLst>
          </p:cNvPr>
          <p:cNvGrpSpPr/>
          <p:nvPr/>
        </p:nvGrpSpPr>
        <p:grpSpPr>
          <a:xfrm>
            <a:off x="670006" y="3458511"/>
            <a:ext cx="3431062" cy="715624"/>
            <a:chOff x="670006" y="3458511"/>
            <a:chExt cx="3431062" cy="715624"/>
          </a:xfrm>
        </p:grpSpPr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CBD4DFE1-BD59-8AFA-9DE7-8A3B7E066E00}"/>
                </a:ext>
              </a:extLst>
            </p:cNvPr>
            <p:cNvCxnSpPr>
              <a:cxnSpLocks/>
              <a:stCxn id="45" idx="0"/>
              <a:endCxn id="51" idx="2"/>
            </p:cNvCxnSpPr>
            <p:nvPr/>
          </p:nvCxnSpPr>
          <p:spPr bwMode="auto">
            <a:xfrm flipV="1">
              <a:off x="670006" y="3458511"/>
              <a:ext cx="810180" cy="71562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AA7EC732-E124-488B-58AF-0A2C0035588A}"/>
                </a:ext>
              </a:extLst>
            </p:cNvPr>
            <p:cNvCxnSpPr>
              <a:cxnSpLocks/>
              <a:stCxn id="46" idx="0"/>
              <a:endCxn id="52" idx="2"/>
            </p:cNvCxnSpPr>
            <p:nvPr/>
          </p:nvCxnSpPr>
          <p:spPr bwMode="auto">
            <a:xfrm flipH="1" flipV="1">
              <a:off x="2408397" y="3458511"/>
              <a:ext cx="1692671" cy="71562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41" name="TextBox 15">
            <a:extLst>
              <a:ext uri="{FF2B5EF4-FFF2-40B4-BE49-F238E27FC236}">
                <a16:creationId xmlns:a16="http://schemas.microsoft.com/office/drawing/2014/main" id="{444555F5-6EC1-3FC6-F9B5-4176271E0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7437" y="1885950"/>
            <a:ext cx="2511636" cy="31393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 algn="ctr">
              <a:lnSpc>
                <a:spcPct val="80000"/>
              </a:lnSpc>
            </a:pPr>
            <a:r>
              <a:rPr lang="en-US" sz="2400" dirty="0">
                <a:solidFill>
                  <a:schemeClr val="accent1"/>
                </a:solidFill>
                <a:latin typeface="Crimson Text" panose="02000503000000000000" pitchFamily="2" charset="0"/>
              </a:rPr>
              <a:t>Sibling Pointers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D8274998-9520-2E88-2751-EA8D5580DBBE}"/>
              </a:ext>
            </a:extLst>
          </p:cNvPr>
          <p:cNvGrpSpPr/>
          <p:nvPr/>
        </p:nvGrpSpPr>
        <p:grpSpPr>
          <a:xfrm>
            <a:off x="2514600" y="1691782"/>
            <a:ext cx="3028950" cy="340201"/>
            <a:chOff x="2514600" y="1592818"/>
            <a:chExt cx="3013249" cy="276999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9266C24C-EF67-093A-ABAB-BE82185331F5}"/>
                </a:ext>
              </a:extLst>
            </p:cNvPr>
            <p:cNvSpPr txBox="1"/>
            <p:nvPr/>
          </p:nvSpPr>
          <p:spPr>
            <a:xfrm>
              <a:off x="2514600" y="1592818"/>
              <a:ext cx="3462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&lt;20</a:t>
              </a:r>
            </a:p>
          </p:txBody>
        </p:sp>
        <p:sp>
          <p:nvSpPr>
            <p:cNvPr id="146" name="TextBox 145">
              <a:extLst>
                <a:ext uri="{FF2B5EF4-FFF2-40B4-BE49-F238E27FC236}">
                  <a16:creationId xmlns:a16="http://schemas.microsoft.com/office/drawing/2014/main" id="{352E0016-D4E2-E1AE-B998-CD18DD46FA8B}"/>
                </a:ext>
              </a:extLst>
            </p:cNvPr>
            <p:cNvSpPr txBox="1"/>
            <p:nvPr/>
          </p:nvSpPr>
          <p:spPr>
            <a:xfrm>
              <a:off x="5181600" y="1592818"/>
              <a:ext cx="3462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≥20</a:t>
              </a:r>
            </a:p>
          </p:txBody>
        </p: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A8FA5786-17DD-D830-1E95-908E3AFF77D0}"/>
              </a:ext>
            </a:extLst>
          </p:cNvPr>
          <p:cNvGrpSpPr/>
          <p:nvPr/>
        </p:nvGrpSpPr>
        <p:grpSpPr>
          <a:xfrm>
            <a:off x="1447800" y="2645710"/>
            <a:ext cx="4973724" cy="276999"/>
            <a:chOff x="1447800" y="2641597"/>
            <a:chExt cx="4973724" cy="276999"/>
          </a:xfrm>
        </p:grpSpPr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A76EDFF1-78DD-3227-BD9F-1A4E282AF1F7}"/>
                </a:ext>
              </a:extLst>
            </p:cNvPr>
            <p:cNvSpPr txBox="1"/>
            <p:nvPr/>
          </p:nvSpPr>
          <p:spPr>
            <a:xfrm>
              <a:off x="1447800" y="2641597"/>
              <a:ext cx="3462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&lt;10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C4CB342C-86F8-EBFC-B858-8BD0C27E54D9}"/>
                </a:ext>
              </a:extLst>
            </p:cNvPr>
            <p:cNvSpPr txBox="1"/>
            <p:nvPr/>
          </p:nvSpPr>
          <p:spPr>
            <a:xfrm>
              <a:off x="3012211" y="2641597"/>
              <a:ext cx="346249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≥10</a:t>
              </a:r>
            </a:p>
          </p:txBody>
        </p:sp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F1DFEABD-F5B0-86CE-B51F-ADEAEB7C168C}"/>
                </a:ext>
              </a:extLst>
            </p:cNvPr>
            <p:cNvGrpSpPr/>
            <p:nvPr/>
          </p:nvGrpSpPr>
          <p:grpSpPr>
            <a:xfrm>
              <a:off x="4621815" y="2641597"/>
              <a:ext cx="1799709" cy="276999"/>
              <a:chOff x="4621815" y="2606947"/>
              <a:chExt cx="1799709" cy="276999"/>
            </a:xfrm>
          </p:grpSpPr>
          <p:sp>
            <p:nvSpPr>
              <p:cNvPr id="150" name="TextBox 149">
                <a:extLst>
                  <a:ext uri="{FF2B5EF4-FFF2-40B4-BE49-F238E27FC236}">
                    <a16:creationId xmlns:a16="http://schemas.microsoft.com/office/drawing/2014/main" id="{72C7AB4E-2D0E-4632-23BB-6DD1239CA2D3}"/>
                  </a:ext>
                </a:extLst>
              </p:cNvPr>
              <p:cNvSpPr txBox="1"/>
              <p:nvPr/>
            </p:nvSpPr>
            <p:spPr>
              <a:xfrm>
                <a:off x="4621815" y="2606947"/>
                <a:ext cx="346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&lt;35</a:t>
                </a:r>
              </a:p>
            </p:txBody>
          </p:sp>
          <p:sp>
            <p:nvSpPr>
              <p:cNvPr id="151" name="TextBox 150">
                <a:extLst>
                  <a:ext uri="{FF2B5EF4-FFF2-40B4-BE49-F238E27FC236}">
                    <a16:creationId xmlns:a16="http://schemas.microsoft.com/office/drawing/2014/main" id="{7898FF4B-5ADB-A9F7-96C5-F62899040542}"/>
                  </a:ext>
                </a:extLst>
              </p:cNvPr>
              <p:cNvSpPr txBox="1"/>
              <p:nvPr/>
            </p:nvSpPr>
            <p:spPr>
              <a:xfrm>
                <a:off x="6075275" y="2606947"/>
                <a:ext cx="3462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b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≥35</a:t>
                </a:r>
              </a:p>
            </p:txBody>
          </p: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9A637BA5-BF58-53D3-398E-351DECA1DCDA}"/>
              </a:ext>
            </a:extLst>
          </p:cNvPr>
          <p:cNvGrpSpPr/>
          <p:nvPr/>
        </p:nvGrpSpPr>
        <p:grpSpPr>
          <a:xfrm>
            <a:off x="3829051" y="1236805"/>
            <a:ext cx="973931" cy="342900"/>
            <a:chOff x="3829051" y="1236805"/>
            <a:chExt cx="973931" cy="342900"/>
          </a:xfrm>
        </p:grpSpPr>
        <p:grpSp>
          <p:nvGrpSpPr>
            <p:cNvPr id="9" name="Group 9">
              <a:extLst>
                <a:ext uri="{FF2B5EF4-FFF2-40B4-BE49-F238E27FC236}">
                  <a16:creationId xmlns:a16="http://schemas.microsoft.com/office/drawing/2014/main" id="{4C29C051-CC3F-A9DC-3684-DDEE4DB866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29051" y="1236805"/>
              <a:ext cx="973931" cy="342900"/>
              <a:chOff x="2895600" y="1524000"/>
              <a:chExt cx="1997284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10" name="Flowchart: Predefined Process 9">
                <a:extLst>
                  <a:ext uri="{FF2B5EF4-FFF2-40B4-BE49-F238E27FC236}">
                    <a16:creationId xmlns:a16="http://schemas.microsoft.com/office/drawing/2014/main" id="{A20C93FA-4B01-091A-ECFA-C4D48ED7D29E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7009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20</a:t>
                </a:r>
              </a:p>
            </p:txBody>
          </p:sp>
          <p:sp>
            <p:nvSpPr>
              <p:cNvPr id="11" name="Flowchart: Predefined Process 10">
                <a:extLst>
                  <a:ext uri="{FF2B5EF4-FFF2-40B4-BE49-F238E27FC236}">
                    <a16:creationId xmlns:a16="http://schemas.microsoft.com/office/drawing/2014/main" id="{3736DFE6-8853-1E30-3256-C7C8F8977D31}"/>
                  </a:ext>
                </a:extLst>
              </p:cNvPr>
              <p:cNvSpPr/>
              <p:nvPr/>
            </p:nvSpPr>
            <p:spPr bwMode="auto">
              <a:xfrm>
                <a:off x="3825876" y="1524000"/>
                <a:ext cx="1067008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sp>
          <p:nvSpPr>
            <p:cNvPr id="25" name="magnet" hidden="1">
              <a:extLst>
                <a:ext uri="{FF2B5EF4-FFF2-40B4-BE49-F238E27FC236}">
                  <a16:creationId xmlns:a16="http://schemas.microsoft.com/office/drawing/2014/main" id="{B9446014-0355-645A-5A19-BED8A8DC676B}"/>
                </a:ext>
              </a:extLst>
            </p:cNvPr>
            <p:cNvSpPr/>
            <p:nvPr/>
          </p:nvSpPr>
          <p:spPr>
            <a:xfrm>
              <a:off x="3829051" y="1236805"/>
              <a:ext cx="457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26" name="magnet" hidden="1">
              <a:extLst>
                <a:ext uri="{FF2B5EF4-FFF2-40B4-BE49-F238E27FC236}">
                  <a16:creationId xmlns:a16="http://schemas.microsoft.com/office/drawing/2014/main" id="{B7D7FDE9-36EA-FE48-756C-6C9C139A1CDC}"/>
                </a:ext>
              </a:extLst>
            </p:cNvPr>
            <p:cNvSpPr/>
            <p:nvPr/>
          </p:nvSpPr>
          <p:spPr>
            <a:xfrm>
              <a:off x="4757262" y="1236805"/>
              <a:ext cx="457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B0AABA22-C162-3992-4C6B-F068ADDA3A5E}"/>
              </a:ext>
            </a:extLst>
          </p:cNvPr>
          <p:cNvGrpSpPr/>
          <p:nvPr/>
        </p:nvGrpSpPr>
        <p:grpSpPr>
          <a:xfrm>
            <a:off x="2232660" y="1082170"/>
            <a:ext cx="4160520" cy="177495"/>
            <a:chOff x="2232660" y="1082170"/>
            <a:chExt cx="4160520" cy="177495"/>
          </a:xfrm>
        </p:grpSpPr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E42843F-4BE6-368A-575B-D9D1438CE67B}"/>
                </a:ext>
              </a:extLst>
            </p:cNvPr>
            <p:cNvCxnSpPr>
              <a:cxnSpLocks/>
              <a:stCxn id="126" idx="2"/>
              <a:endCxn id="25" idx="1"/>
            </p:cNvCxnSpPr>
            <p:nvPr/>
          </p:nvCxnSpPr>
          <p:spPr bwMode="auto">
            <a:xfrm>
              <a:off x="2232660" y="1082170"/>
              <a:ext cx="1596391" cy="17749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867C88B4-126E-EFE4-41D9-9181C002E031}"/>
                </a:ext>
              </a:extLst>
            </p:cNvPr>
            <p:cNvCxnSpPr>
              <a:cxnSpLocks/>
              <a:stCxn id="26" idx="3"/>
              <a:endCxn id="127" idx="2"/>
            </p:cNvCxnSpPr>
            <p:nvPr/>
          </p:nvCxnSpPr>
          <p:spPr bwMode="auto">
            <a:xfrm flipV="1">
              <a:off x="4802982" y="1082170"/>
              <a:ext cx="1590198" cy="17749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50000"/>
                </a:schemeClr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4" name="Highlight Box">
            <a:extLst>
              <a:ext uri="{FF2B5EF4-FFF2-40B4-BE49-F238E27FC236}">
                <a16:creationId xmlns:a16="http://schemas.microsoft.com/office/drawing/2014/main" id="{5461D151-410E-F4F3-89D8-02C2F6A1EA15}"/>
              </a:ext>
            </a:extLst>
          </p:cNvPr>
          <p:cNvSpPr/>
          <p:nvPr/>
        </p:nvSpPr>
        <p:spPr>
          <a:xfrm>
            <a:off x="3838180" y="1227050"/>
            <a:ext cx="956468" cy="369816"/>
          </a:xfrm>
          <a:prstGeom prst="roundRect">
            <a:avLst>
              <a:gd name="adj" fmla="val 1091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9" name="Group 58" hidden="1">
            <a:extLst>
              <a:ext uri="{FF2B5EF4-FFF2-40B4-BE49-F238E27FC236}">
                <a16:creationId xmlns:a16="http://schemas.microsoft.com/office/drawing/2014/main" id="{65663053-2FFB-CA1A-BC00-A98AEAA2716D}"/>
              </a:ext>
            </a:extLst>
          </p:cNvPr>
          <p:cNvGrpSpPr/>
          <p:nvPr/>
        </p:nvGrpSpPr>
        <p:grpSpPr>
          <a:xfrm>
            <a:off x="1457326" y="3412791"/>
            <a:ext cx="973931" cy="45720"/>
            <a:chOff x="1457326" y="3412791"/>
            <a:chExt cx="973931" cy="45720"/>
          </a:xfrm>
        </p:grpSpPr>
        <p:sp>
          <p:nvSpPr>
            <p:cNvPr id="51" name="magnet">
              <a:extLst>
                <a:ext uri="{FF2B5EF4-FFF2-40B4-BE49-F238E27FC236}">
                  <a16:creationId xmlns:a16="http://schemas.microsoft.com/office/drawing/2014/main" id="{9DCD7D6E-7256-2493-4387-B3AFE691F5CA}"/>
                </a:ext>
              </a:extLst>
            </p:cNvPr>
            <p:cNvSpPr/>
            <p:nvPr/>
          </p:nvSpPr>
          <p:spPr>
            <a:xfrm>
              <a:off x="1457326" y="3412791"/>
              <a:ext cx="457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52" name="magnet">
              <a:extLst>
                <a:ext uri="{FF2B5EF4-FFF2-40B4-BE49-F238E27FC236}">
                  <a16:creationId xmlns:a16="http://schemas.microsoft.com/office/drawing/2014/main" id="{E585164D-6FDE-C68B-7954-47B8656C2BD4}"/>
                </a:ext>
              </a:extLst>
            </p:cNvPr>
            <p:cNvSpPr/>
            <p:nvPr/>
          </p:nvSpPr>
          <p:spPr>
            <a:xfrm>
              <a:off x="2385537" y="3412791"/>
              <a:ext cx="457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25" name="Key/Value">
            <a:extLst>
              <a:ext uri="{FF2B5EF4-FFF2-40B4-BE49-F238E27FC236}">
                <a16:creationId xmlns:a16="http://schemas.microsoft.com/office/drawing/2014/main" id="{BC7BCB2C-99CD-C759-7A88-C1BE51FD1AFB}"/>
              </a:ext>
            </a:extLst>
          </p:cNvPr>
          <p:cNvGrpSpPr/>
          <p:nvPr/>
        </p:nvGrpSpPr>
        <p:grpSpPr>
          <a:xfrm>
            <a:off x="2209800" y="768238"/>
            <a:ext cx="4206240" cy="313932"/>
            <a:chOff x="4878137" y="2700030"/>
            <a:chExt cx="6543041" cy="313932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4700220-6BF2-0432-F477-20CA158A6B9B}"/>
                </a:ext>
              </a:extLst>
            </p:cNvPr>
            <p:cNvSpPr txBox="1"/>
            <p:nvPr/>
          </p:nvSpPr>
          <p:spPr>
            <a:xfrm>
              <a:off x="4878137" y="2700030"/>
              <a:ext cx="6543041" cy="3139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" tIns="18288" rIns="18288" bIns="18288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F76D6D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&lt;node*&gt;</a:t>
              </a:r>
              <a:r>
                <a:rPr lang="en-US" sz="1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&lt;key&gt;</a:t>
              </a:r>
              <a:r>
                <a:rPr lang="en-US" sz="1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&lt;node*&gt;</a:t>
              </a:r>
              <a:r>
                <a:rPr lang="en-US" sz="1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&lt;key&gt;</a:t>
              </a:r>
              <a:r>
                <a:rPr lang="en-US" sz="1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&lt;node*&gt;</a:t>
              </a:r>
              <a:endParaRPr lang="en-US" sz="1800" b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6" name="magnet" hidden="1">
              <a:extLst>
                <a:ext uri="{FF2B5EF4-FFF2-40B4-BE49-F238E27FC236}">
                  <a16:creationId xmlns:a16="http://schemas.microsoft.com/office/drawing/2014/main" id="{0F430BFD-5BB5-E9A6-ED93-9907E29122A3}"/>
                </a:ext>
              </a:extLst>
            </p:cNvPr>
            <p:cNvSpPr/>
            <p:nvPr/>
          </p:nvSpPr>
          <p:spPr>
            <a:xfrm>
              <a:off x="4878137" y="2968242"/>
              <a:ext cx="711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7" name="magnet" hidden="1">
              <a:extLst>
                <a:ext uri="{FF2B5EF4-FFF2-40B4-BE49-F238E27FC236}">
                  <a16:creationId xmlns:a16="http://schemas.microsoft.com/office/drawing/2014/main" id="{FE45EBCC-32E4-A98D-2F7D-F320B2EFE6D8}"/>
                </a:ext>
              </a:extLst>
            </p:cNvPr>
            <p:cNvSpPr/>
            <p:nvPr/>
          </p:nvSpPr>
          <p:spPr>
            <a:xfrm>
              <a:off x="11350058" y="2968242"/>
              <a:ext cx="711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41" name="Key/Value">
            <a:extLst>
              <a:ext uri="{FF2B5EF4-FFF2-40B4-BE49-F238E27FC236}">
                <a16:creationId xmlns:a16="http://schemas.microsoft.com/office/drawing/2014/main" id="{03405F1A-6982-5997-5912-50E18C7E4CBB}"/>
              </a:ext>
            </a:extLst>
          </p:cNvPr>
          <p:cNvGrpSpPr/>
          <p:nvPr/>
        </p:nvGrpSpPr>
        <p:grpSpPr>
          <a:xfrm>
            <a:off x="651154" y="4174135"/>
            <a:ext cx="3468766" cy="313932"/>
            <a:chOff x="4878137" y="2700030"/>
            <a:chExt cx="6543041" cy="313932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BDB1A70-E2E2-EC23-E60D-E126E1156E5A}"/>
                </a:ext>
              </a:extLst>
            </p:cNvPr>
            <p:cNvSpPr txBox="1"/>
            <p:nvPr/>
          </p:nvSpPr>
          <p:spPr>
            <a:xfrm>
              <a:off x="4878137" y="2700030"/>
              <a:ext cx="6543041" cy="31393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288" tIns="18288" rIns="18288" bIns="18288" rtlCol="0" anchor="ctr">
              <a:spAutoFit/>
            </a:bodyPr>
            <a:lstStyle>
              <a:defPPr>
                <a:defRPr lang="en-US"/>
              </a:defPPr>
              <a:lvl1pPr algn="ctr">
                <a:defRPr sz="1600">
                  <a:solidFill>
                    <a:srgbClr val="F76D6D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&lt;key&gt;</a:t>
              </a:r>
              <a:r>
                <a:rPr lang="en-US" sz="1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&lt;value&gt;</a:t>
              </a:r>
              <a:r>
                <a:rPr lang="en-US" sz="1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&lt;key&gt;</a:t>
              </a:r>
              <a:r>
                <a:rPr lang="en-US" sz="1800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|</a:t>
              </a:r>
              <a:r>
                <a:rPr lang="en-US" sz="1800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&lt;value&gt;</a:t>
              </a:r>
              <a:endParaRPr lang="en-US" sz="1800" b="1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5" name="magnet" hidden="1">
              <a:extLst>
                <a:ext uri="{FF2B5EF4-FFF2-40B4-BE49-F238E27FC236}">
                  <a16:creationId xmlns:a16="http://schemas.microsoft.com/office/drawing/2014/main" id="{14C09A38-7648-028D-23BC-339B3C322B33}"/>
                </a:ext>
              </a:extLst>
            </p:cNvPr>
            <p:cNvSpPr/>
            <p:nvPr/>
          </p:nvSpPr>
          <p:spPr>
            <a:xfrm>
              <a:off x="4878137" y="2700030"/>
              <a:ext cx="711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46" name="magnet" hidden="1">
              <a:extLst>
                <a:ext uri="{FF2B5EF4-FFF2-40B4-BE49-F238E27FC236}">
                  <a16:creationId xmlns:a16="http://schemas.microsoft.com/office/drawing/2014/main" id="{513DDB33-D0C8-4993-80ED-B8C0201DE6C7}"/>
                </a:ext>
              </a:extLst>
            </p:cNvPr>
            <p:cNvSpPr/>
            <p:nvPr/>
          </p:nvSpPr>
          <p:spPr>
            <a:xfrm>
              <a:off x="11350058" y="2700030"/>
              <a:ext cx="71120" cy="45720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100">
                <a:solidFill>
                  <a:srgbClr val="F76D6D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9226059D-E3C5-119D-D3B2-3C352D85DD84}"/>
              </a:ext>
            </a:extLst>
          </p:cNvPr>
          <p:cNvGrpSpPr/>
          <p:nvPr/>
        </p:nvGrpSpPr>
        <p:grpSpPr>
          <a:xfrm>
            <a:off x="2809876" y="3111039"/>
            <a:ext cx="973931" cy="342900"/>
            <a:chOff x="2809876" y="3111039"/>
            <a:chExt cx="973931" cy="342900"/>
          </a:xfrm>
        </p:grpSpPr>
        <p:grpSp>
          <p:nvGrpSpPr>
            <p:cNvPr id="15" name="Group 22">
              <a:extLst>
                <a:ext uri="{FF2B5EF4-FFF2-40B4-BE49-F238E27FC236}">
                  <a16:creationId xmlns:a16="http://schemas.microsoft.com/office/drawing/2014/main" id="{E21C24CF-4B61-2A2B-56CE-812BC81FB4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09876" y="3111039"/>
              <a:ext cx="973931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16" name="Flowchart: Predefined Process 15">
                <a:extLst>
                  <a:ext uri="{FF2B5EF4-FFF2-40B4-BE49-F238E27FC236}">
                    <a16:creationId xmlns:a16="http://schemas.microsoft.com/office/drawing/2014/main" id="{F6BA9635-C12A-1EA1-5DDB-83C3D90AB4FB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7009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</a:t>
                </a:r>
              </a:p>
            </p:txBody>
          </p:sp>
          <p:sp>
            <p:nvSpPr>
              <p:cNvPr id="17" name="Flowchart: Predefined Process 16">
                <a:extLst>
                  <a:ext uri="{FF2B5EF4-FFF2-40B4-BE49-F238E27FC236}">
                    <a16:creationId xmlns:a16="http://schemas.microsoft.com/office/drawing/2014/main" id="{0514F0DF-411D-51AF-6996-7B591981AE65}"/>
                  </a:ext>
                </a:extLst>
              </p:cNvPr>
              <p:cNvSpPr/>
              <p:nvPr/>
            </p:nvSpPr>
            <p:spPr bwMode="auto">
              <a:xfrm>
                <a:off x="3825876" y="1524000"/>
                <a:ext cx="1067007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7381788A-869F-D5AB-F1A8-7F447906CC1D}"/>
                </a:ext>
              </a:extLst>
            </p:cNvPr>
            <p:cNvSpPr/>
            <p:nvPr/>
          </p:nvSpPr>
          <p:spPr>
            <a:xfrm>
              <a:off x="2809876" y="3111039"/>
              <a:ext cx="67527" cy="341774"/>
            </a:xfrm>
            <a:prstGeom prst="rect">
              <a:avLst/>
            </a:prstGeom>
            <a:solidFill>
              <a:srgbClr val="646464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E40D8FF6-7974-352B-5E5E-B3A3695AF9FA}"/>
              </a:ext>
            </a:extLst>
          </p:cNvPr>
          <p:cNvGrpSpPr/>
          <p:nvPr/>
        </p:nvGrpSpPr>
        <p:grpSpPr>
          <a:xfrm>
            <a:off x="4570810" y="3111039"/>
            <a:ext cx="972740" cy="342900"/>
            <a:chOff x="4570810" y="3115611"/>
            <a:chExt cx="972740" cy="342900"/>
          </a:xfrm>
        </p:grpSpPr>
        <p:grpSp>
          <p:nvGrpSpPr>
            <p:cNvPr id="18" name="Group 96">
              <a:extLst>
                <a:ext uri="{FF2B5EF4-FFF2-40B4-BE49-F238E27FC236}">
                  <a16:creationId xmlns:a16="http://schemas.microsoft.com/office/drawing/2014/main" id="{8710F73E-17BA-6088-8160-28B21B1529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70810" y="3115611"/>
              <a:ext cx="972740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19" name="Flowchart: Predefined Process 18">
                <a:extLst>
                  <a:ext uri="{FF2B5EF4-FFF2-40B4-BE49-F238E27FC236}">
                    <a16:creationId xmlns:a16="http://schemas.microsoft.com/office/drawing/2014/main" id="{B06AB18E-79D5-B197-49CB-CE61896EF6D5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20</a:t>
                </a:r>
              </a:p>
            </p:txBody>
          </p:sp>
          <p:sp>
            <p:nvSpPr>
              <p:cNvPr id="20" name="Flowchart: Predefined Process 19">
                <a:extLst>
                  <a:ext uri="{FF2B5EF4-FFF2-40B4-BE49-F238E27FC236}">
                    <a16:creationId xmlns:a16="http://schemas.microsoft.com/office/drawing/2014/main" id="{FE7D11EA-2C8D-53A4-3D72-A16C2A0F7F24}"/>
                  </a:ext>
                </a:extLst>
              </p:cNvPr>
              <p:cNvSpPr/>
              <p:nvPr/>
            </p:nvSpPr>
            <p:spPr bwMode="auto">
              <a:xfrm>
                <a:off x="3827013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31</a:t>
                </a:r>
              </a:p>
            </p:txBody>
          </p:sp>
        </p:grp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B1EEC136-A6B2-06FD-8772-A70FEEBA3BD7}"/>
                </a:ext>
              </a:extLst>
            </p:cNvPr>
            <p:cNvSpPr/>
            <p:nvPr/>
          </p:nvSpPr>
          <p:spPr>
            <a:xfrm>
              <a:off x="4570810" y="3116737"/>
              <a:ext cx="67527" cy="341774"/>
            </a:xfrm>
            <a:prstGeom prst="rect">
              <a:avLst/>
            </a:prstGeom>
            <a:solidFill>
              <a:srgbClr val="646464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77BBA34B-CFB9-3888-6693-0C42F92154CF}"/>
              </a:ext>
            </a:extLst>
          </p:cNvPr>
          <p:cNvGrpSpPr/>
          <p:nvPr/>
        </p:nvGrpSpPr>
        <p:grpSpPr>
          <a:xfrm>
            <a:off x="5980510" y="3111039"/>
            <a:ext cx="972740" cy="342900"/>
            <a:chOff x="5980510" y="3115611"/>
            <a:chExt cx="972740" cy="342900"/>
          </a:xfrm>
        </p:grpSpPr>
        <p:grpSp>
          <p:nvGrpSpPr>
            <p:cNvPr id="21" name="Group 99">
              <a:extLst>
                <a:ext uri="{FF2B5EF4-FFF2-40B4-BE49-F238E27FC236}">
                  <a16:creationId xmlns:a16="http://schemas.microsoft.com/office/drawing/2014/main" id="{0BBA1525-16DE-32D0-4E70-B33034B2A1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80510" y="3115611"/>
              <a:ext cx="972740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22" name="Flowchart: Predefined Process 21">
                <a:extLst>
                  <a:ext uri="{FF2B5EF4-FFF2-40B4-BE49-F238E27FC236}">
                    <a16:creationId xmlns:a16="http://schemas.microsoft.com/office/drawing/2014/main" id="{E9B9BE7A-A8FC-E419-32DF-73A9FA692E26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38</a:t>
                </a:r>
              </a:p>
            </p:txBody>
          </p:sp>
          <p:sp>
            <p:nvSpPr>
              <p:cNvPr id="23" name="Flowchart: Predefined Process 22">
                <a:extLst>
                  <a:ext uri="{FF2B5EF4-FFF2-40B4-BE49-F238E27FC236}">
                    <a16:creationId xmlns:a16="http://schemas.microsoft.com/office/drawing/2014/main" id="{EE97B39C-1547-349F-3A18-631795A6A0FE}"/>
                  </a:ext>
                </a:extLst>
              </p:cNvPr>
              <p:cNvSpPr/>
              <p:nvPr/>
            </p:nvSpPr>
            <p:spPr bwMode="auto">
              <a:xfrm>
                <a:off x="3827013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44</a:t>
                </a:r>
              </a:p>
            </p:txBody>
          </p:sp>
        </p:grp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A320E31E-6D2C-913D-26F5-74EE252956A4}"/>
                </a:ext>
              </a:extLst>
            </p:cNvPr>
            <p:cNvSpPr/>
            <p:nvPr/>
          </p:nvSpPr>
          <p:spPr>
            <a:xfrm>
              <a:off x="5980510" y="3116737"/>
              <a:ext cx="67527" cy="341774"/>
            </a:xfrm>
            <a:prstGeom prst="rect">
              <a:avLst/>
            </a:prstGeom>
            <a:solidFill>
              <a:srgbClr val="646464"/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38" name="Highlight Box">
            <a:extLst>
              <a:ext uri="{FF2B5EF4-FFF2-40B4-BE49-F238E27FC236}">
                <a16:creationId xmlns:a16="http://schemas.microsoft.com/office/drawing/2014/main" id="{63F3C7D5-BE31-0E26-8619-78863D6DCD41}"/>
              </a:ext>
            </a:extLst>
          </p:cNvPr>
          <p:cNvSpPr/>
          <p:nvPr/>
        </p:nvSpPr>
        <p:spPr>
          <a:xfrm>
            <a:off x="1457326" y="3111038"/>
            <a:ext cx="965002" cy="354017"/>
          </a:xfrm>
          <a:prstGeom prst="roundRect">
            <a:avLst>
              <a:gd name="adj" fmla="val 1091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87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5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31" grpId="0"/>
      <p:bldP spid="131" grpId="1"/>
      <p:bldP spid="132" grpId="0"/>
      <p:bldP spid="132" grpId="1"/>
      <p:bldP spid="133" grpId="0"/>
      <p:bldP spid="141" grpId="0"/>
      <p:bldP spid="141" grpId="1"/>
      <p:bldP spid="124" grpId="0" animBg="1"/>
      <p:bldP spid="124" grpId="1" animBg="1"/>
      <p:bldP spid="138" grpId="0" animBg="1"/>
      <p:bldP spid="13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91049-A89C-45E1-7090-2DB4A6C5A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05500-B769-7A5B-F82C-3B9E5598D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3D2573-2B8B-0E9F-6665-4200A90545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5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CFC60F69-A7F4-301F-F867-781EAB841E91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1862377" y="1489148"/>
            <a:ext cx="716280" cy="285100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A81F4CFC-400D-09E8-F4A9-D38BE709414E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5400000">
            <a:off x="2869393" y="2158776"/>
            <a:ext cx="716280" cy="15117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A1803E38-8F11-7E9E-39F0-FD656D125CE1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5400000">
            <a:off x="3792062" y="2744057"/>
            <a:ext cx="716280" cy="34118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3E767ECC-FC84-F079-9AB6-9FA11305C6A6}"/>
              </a:ext>
            </a:extLst>
          </p:cNvPr>
          <p:cNvCxnSpPr>
            <a:cxnSpLocks noChangeShapeType="1"/>
            <a:stCxn id="102" idx="2"/>
            <a:endCxn id="11" idx="0"/>
          </p:cNvCxnSpPr>
          <p:nvPr/>
        </p:nvCxnSpPr>
        <p:spPr bwMode="auto">
          <a:xfrm rot="16200000" flipH="1">
            <a:off x="5468705" y="2083375"/>
            <a:ext cx="716280" cy="166255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4D585DF3-CD2E-5813-3C03-507ABDF1E909}"/>
              </a:ext>
            </a:extLst>
          </p:cNvPr>
          <p:cNvCxnSpPr>
            <a:cxnSpLocks noChangeShapeType="1"/>
            <a:stCxn id="100" idx="2"/>
            <a:endCxn id="22" idx="0"/>
          </p:cNvCxnSpPr>
          <p:nvPr/>
        </p:nvCxnSpPr>
        <p:spPr bwMode="auto">
          <a:xfrm rot="16200000" flipH="1">
            <a:off x="4630383" y="2584309"/>
            <a:ext cx="716280" cy="66068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F0C11635-041D-E626-0BA2-8BAFA7768283}"/>
              </a:ext>
            </a:extLst>
          </p:cNvPr>
          <p:cNvGrpSpPr/>
          <p:nvPr/>
        </p:nvGrpSpPr>
        <p:grpSpPr>
          <a:xfrm>
            <a:off x="6118407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4FC84DC-3489-A456-58AA-047EAFECCAB2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5765219-E3B4-AE83-4DE0-5956E7584F1F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E0CE570-0E3D-22DC-1020-AACB96BB1B87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C0CA6CF-5833-528A-43EF-801ABF7C65FA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B101E3-C5F6-A9C4-5DE5-AE52B603C23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149E615-C01C-8BD5-233C-8BBA9FE9825C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B99C58D-3C27-42C1-EC99-8D1D65AC1AF0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1AB7559-D38E-882F-3BD9-5AA61C98B101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CE094B1-1CC1-5C3E-99A1-F14DF62E7A03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C4DBEC3-F7E4-DA68-D817-4AE312391FBA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6F88784-1511-270E-C0D4-8652585BD2B2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B5778CE-644F-8AD2-CC6D-F49E47819CE2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373DED3-A28D-B0BD-2D47-68E49A827B2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0844FEB-9FA1-9F92-C494-1EC47A8AD704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2841D9E-470D-A891-F3B9-C79493642720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7E5EE9D-752D-DC32-93AD-62093374EF43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BC7E9E3-4506-E544-233D-FE4CA858B534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FE6A87E-FFBB-A921-7483-3BA54AE7BA02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57240FC-DC73-7635-ADBD-47B3EA02C5A8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7209F4B-51FD-3CEB-94A0-211FECAA5ED5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8715195-D690-8FBC-69B0-F854A7E7184A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E144F14-EBCA-1142-19CC-518DDC989F69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6C383C36-6219-5345-5398-CBEBAAE176C1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0451C8D-D5D6-C9BE-AF67-9718940CEFC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EF4DCD4-62EF-98CD-F2C0-F369ADA73E57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C839730-926A-21BB-9352-9F70759A5D9D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550CE66-AAC0-7441-98AE-C0B6228DA6F5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67755E1-E27B-B423-377F-6365E1B5707D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B89E6AA-1017-FCBA-799D-943FE93114B9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A2AC335-FEC9-5313-AB5B-DC374F32023D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AFEEC93-4F7A-AB16-BB12-C0638D2C91DB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C953A18-B3B3-3AD7-D207-7F5B31493A0C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C62027C4-ACA6-3EFC-866D-0E0905BEB594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AF3EFF6-A41E-6DCE-99EF-C82F017A524D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E778E6C-6755-B90A-7ABB-E4AEDE7FB42B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9281178-0860-0537-2F39-F6EA64DAFE23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8C493F8E-F57E-7AC8-15A5-484C2C66CBE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CBAA0F30-4F90-BE65-DDF5-6587B646CB52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6FACC84-6934-33B3-3E47-24D331B96C8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6A961535-E64E-A084-8DC0-D6A2F374DA8B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2034B33-400C-441C-79FC-91E260DBAE52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FD5B3FB-BA3D-A731-0547-7DB6011448AE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ADD21698-6E79-0256-EB74-E381421B293D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4EC174E-003E-7877-7890-0F5DD7874C29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DB8D1A19-5D2F-601B-083C-D54C011FA997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5C949B04-B126-8EC3-59DA-1A0E6380B492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D0EE603-A654-2661-B4F9-8F419BA27342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571CCCE1-A548-7A8E-32A3-E78989896EBA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754AC3F-BF68-3890-5675-B6FDD42552EE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E262BB2-CFAE-F41C-76B7-3D74A4F5FA2C}"/>
              </a:ext>
            </a:extLst>
          </p:cNvPr>
          <p:cNvGrpSpPr/>
          <p:nvPr/>
        </p:nvGrpSpPr>
        <p:grpSpPr>
          <a:xfrm>
            <a:off x="3612388" y="2190750"/>
            <a:ext cx="1416812" cy="365760"/>
            <a:chOff x="7529945" y="3391574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AFB16CED-59D1-9B93-C62B-AABEA2589212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059B1B4A-B8DF-5FDC-F5EC-B9EB6558AA0A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03A595A-F36A-C48D-F3AD-DEAF6A4FFC8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D80A0CD-386D-753F-9DB6-632765B6A0E0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2E3667F2-1E04-14CE-5303-DD1D44EE3964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6D0B4F22-93A0-194A-2D4D-CF6C83EA2AB8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DC2F4CE5-D763-E478-38CD-0E67C064ACB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BB1D0371-BC27-E64C-7C7C-CFA3748ADA7A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48E2FFAF-8983-4DB6-75F7-63581F4AEC01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5" name="Highlight">
            <a:extLst>
              <a:ext uri="{FF2B5EF4-FFF2-40B4-BE49-F238E27FC236}">
                <a16:creationId xmlns:a16="http://schemas.microsoft.com/office/drawing/2014/main" id="{C09CBF1C-F272-D356-A41D-AC608763D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9916" y="3272791"/>
            <a:ext cx="1417354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CB65D7-2B3D-5A33-AF1B-7B5FC5771233}"/>
              </a:ext>
            </a:extLst>
          </p:cNvPr>
          <p:cNvSpPr txBox="1"/>
          <p:nvPr/>
        </p:nvSpPr>
        <p:spPr>
          <a:xfrm>
            <a:off x="4559184" y="3708500"/>
            <a:ext cx="2679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C00000"/>
                </a:solidFill>
              </a:rPr>
              <a:t>No space in the node where the new key “belongs”.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FC6B826-D143-9AB1-5329-A0597111BEC4}"/>
              </a:ext>
            </a:extLst>
          </p:cNvPr>
          <p:cNvSpPr txBox="1"/>
          <p:nvPr/>
        </p:nvSpPr>
        <p:spPr>
          <a:xfrm>
            <a:off x="4603750" y="3708499"/>
            <a:ext cx="2098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Split the node!</a:t>
            </a:r>
          </a:p>
          <a:p>
            <a:r>
              <a:rPr lang="en-US" dirty="0"/>
              <a:t>Copy the middle key.</a:t>
            </a:r>
          </a:p>
          <a:p>
            <a:r>
              <a:rPr lang="en-US" dirty="0"/>
              <a:t>Push the key up.</a:t>
            </a:r>
          </a:p>
        </p:txBody>
      </p:sp>
      <p:sp>
        <p:nvSpPr>
          <p:cNvPr id="4" name="Content Placeholder 28">
            <a:extLst>
              <a:ext uri="{FF2B5EF4-FFF2-40B4-BE49-F238E27FC236}">
                <a16:creationId xmlns:a16="http://schemas.microsoft.com/office/drawing/2014/main" id="{9FBE9242-F4A6-2D1A-3778-187BAF890661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Insert 17</a:t>
            </a:r>
          </a:p>
        </p:txBody>
      </p:sp>
      <p:sp>
        <p:nvSpPr>
          <p:cNvPr id="225" name="Content Placeholder 28">
            <a:extLst>
              <a:ext uri="{FF2B5EF4-FFF2-40B4-BE49-F238E27FC236}">
                <a16:creationId xmlns:a16="http://schemas.microsoft.com/office/drawing/2014/main" id="{E520A881-348B-B108-8465-5A766AC77182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Insert 16</a:t>
            </a:r>
          </a:p>
        </p:txBody>
      </p:sp>
    </p:spTree>
    <p:extLst>
      <p:ext uri="{BB962C8B-B14F-4D97-AF65-F5344CB8AC3E}">
        <p14:creationId xmlns:p14="http://schemas.microsoft.com/office/powerpoint/2010/main" val="409126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6" grpId="1"/>
      <p:bldP spid="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26C602-8704-0904-C61A-D96B927C7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74B3D38A-7F78-6DFC-84D6-CF12DBFEBF27}"/>
              </a:ext>
            </a:extLst>
          </p:cNvPr>
          <p:cNvSpPr txBox="1"/>
          <p:nvPr/>
        </p:nvSpPr>
        <p:spPr>
          <a:xfrm>
            <a:off x="6066654" y="3638550"/>
            <a:ext cx="25855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New Node!</a:t>
            </a:r>
          </a:p>
          <a:p>
            <a:r>
              <a:rPr lang="en-US" dirty="0"/>
              <a:t>Shuffle keys from the node that triggered the split.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C2B273-022E-69CA-129F-C968DFAE1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813767-6835-29AE-29A8-E6419B8EF5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6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78AC1A0D-80C8-EF6A-0BA8-31B90F95770D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1862377" y="1489148"/>
            <a:ext cx="716280" cy="285100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CC2DA83B-180A-635A-0742-DA029B33A459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5400000">
            <a:off x="2869393" y="2158776"/>
            <a:ext cx="716280" cy="15117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7CAF562D-5FA6-3F1E-8E65-8CE564BACEEC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5400000">
            <a:off x="3792062" y="2744057"/>
            <a:ext cx="716280" cy="34118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3EBD85A1-EE70-C810-892A-F57BB475F6FC}"/>
              </a:ext>
            </a:extLst>
          </p:cNvPr>
          <p:cNvCxnSpPr>
            <a:cxnSpLocks noChangeShapeType="1"/>
            <a:stCxn id="102" idx="2"/>
            <a:endCxn id="11" idx="0"/>
          </p:cNvCxnSpPr>
          <p:nvPr/>
        </p:nvCxnSpPr>
        <p:spPr bwMode="auto">
          <a:xfrm rot="16200000" flipH="1">
            <a:off x="6234995" y="1317084"/>
            <a:ext cx="716280" cy="319513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C8B74C97-BC0F-44DA-2FA1-369095BC26CA}"/>
              </a:ext>
            </a:extLst>
          </p:cNvPr>
          <p:cNvCxnSpPr>
            <a:cxnSpLocks noChangeShapeType="1"/>
            <a:stCxn id="100" idx="2"/>
            <a:endCxn id="22" idx="0"/>
          </p:cNvCxnSpPr>
          <p:nvPr/>
        </p:nvCxnSpPr>
        <p:spPr bwMode="auto">
          <a:xfrm rot="16200000" flipH="1">
            <a:off x="4630383" y="2584309"/>
            <a:ext cx="716280" cy="66068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5D858EC6-A87C-8CED-DB91-4C41D57F5FDB}"/>
              </a:ext>
            </a:extLst>
          </p:cNvPr>
          <p:cNvGrpSpPr/>
          <p:nvPr/>
        </p:nvGrpSpPr>
        <p:grpSpPr>
          <a:xfrm>
            <a:off x="7650988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DA1AE9C-3429-9013-C2C0-A7E67A8554C4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214A3FC-8AB9-A3FD-D569-487450341952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1B5A320-853D-9C85-077C-F9EFF6046AE3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9864A78-EC80-69B9-BB4F-C780AAD89118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FBB2AC5-08AA-B505-60BC-63CA5CF4D381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6F88020-F264-946C-4C95-43167E5DDC19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D3AAB45-8AE6-3FD9-DA91-E60047B6CA46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37C8FDA-88F6-4996-3C2F-2E82F49AF796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4AF8B12-B79A-E4AA-6AEB-B6D62A9C6A2B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102ABE1-EDE2-EA59-7DD8-BDC2E483CE7F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C701274-200A-5E72-4E08-3CAA164AEFA8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68F6548-5D52-70E7-53B3-D0698AF9ADE4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BBECBB7-72BB-AD9F-1ED4-42F32796627A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E2628A2-4F63-CBD3-57AE-8DF1D17E79F2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1D05689-0A1B-AB27-A97A-B473F54AECE5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AAD6FCF-81AA-4753-E1BA-F4515BD3019A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994057A-882B-6608-698B-DE030B5B6446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7105FC8-2A87-237C-2AE8-BD7E4C76F41C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021AB27-C722-B125-E00E-CEF275E476E5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EB16CF3-8540-9A5C-FF24-C394901C2801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EDEEFD85-EC24-6932-2FDF-A1BC7B5CE031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6163442-5E9E-3FE7-A0CA-EE875B772998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C06FCCA-A6F7-2938-41AB-1AA0BD2844F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7C84EEF-D8C9-9B35-ADA7-89846E30CB0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B4FA830-FC97-36F8-D972-459005CE3954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B4F50EAC-ADF9-5B48-63DD-C278BBDD6CBB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47D855F-E3B6-BDED-5A62-ECF0E394E44E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B20E4B8-3A0C-9C1A-C6B8-5C8DE11D14D7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426EEDA-3710-C0ED-DD3A-E1AFE27FE5CE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CFFFDA7-D851-4D5C-F54F-E14B0F00FF46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D217370-1E75-A08D-D73B-F7E30F1D234B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234A617-7C6A-37E1-B86C-7928095CA845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7E53C94-B117-F22E-2024-93E740907F45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B624186-3996-0716-6635-08EC56B1428A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2806491-6E27-7575-AEBB-5CC72E3C58A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DCB0288-CC6D-ADDF-B3B9-09AB8D77C35C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583325B-F7F7-EBA1-9AA4-1746272E348C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53CDF8D0-9A68-0C81-59FE-80F3F2578FD3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D0DCBD9-FBBA-9464-D7BE-3965482BE95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2F61E88-CA7B-0E56-EE5D-453B6401DE91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786C3D8-BFE9-A82F-0DF7-C82691162F4E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D9CF6C8-8387-3708-856C-50467DF512EB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5070CD6-E017-C3FE-A1A8-D3636AB2B7BD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7B79F3E-49B7-595A-2429-ECA23EEF9E30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CA7E5329-C933-5C11-8203-BB7DA81F1AA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CEC3C61-CA25-71C8-8441-3D1F333A5E15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89095E9-B027-77AC-1003-92369C5429DB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4C9D6E79-08F2-92D4-20B7-998AB2F33691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727577B-C6C5-6113-CE1E-21A946A84214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EE122F14-D4EC-AAA7-1042-7AAC19A247DA}"/>
              </a:ext>
            </a:extLst>
          </p:cNvPr>
          <p:cNvGrpSpPr/>
          <p:nvPr/>
        </p:nvGrpSpPr>
        <p:grpSpPr>
          <a:xfrm>
            <a:off x="3612388" y="2190750"/>
            <a:ext cx="1416812" cy="365760"/>
            <a:chOff x="7529945" y="3391574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ECE1C96-66C7-0F1C-BE29-D98F82A96E59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55C301CD-EFD6-E90F-212B-81A55719A2C9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BA6FE19-2B74-3A7A-352F-3108232FB23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E3E344E-6546-2547-1911-EB07FE264759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04CDD443-77C2-7994-3340-5211014ED19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C0D65929-276C-D2B7-99A0-81FB66FC218E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332B8E99-8766-FAFC-6FA3-72180D29D167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742AF3D9-455D-C5BD-2602-83A6D7405B65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CB140BC-174E-4F45-D6B7-400380B3AE44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988C794-09FB-8A4B-9D95-4F1D13FFF09B}"/>
              </a:ext>
            </a:extLst>
          </p:cNvPr>
          <p:cNvGrpSpPr/>
          <p:nvPr/>
        </p:nvGrpSpPr>
        <p:grpSpPr>
          <a:xfrm>
            <a:off x="6126988" y="3272790"/>
            <a:ext cx="1416812" cy="365760"/>
            <a:chOff x="7529945" y="3391574"/>
            <a:chExt cx="1416812" cy="36576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DA2238F5-DA41-35D6-0AF6-8D6087B49859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52F79E5B-90E9-BA9B-F2F3-2FF23741D17F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E3CBB79-D22C-0A00-E4CA-58A79669BBEE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A5F1765A-D07E-E0A7-2D5E-E22A3C15444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6331889B-684A-2F8E-AC44-1F1A644289F0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245414D-4545-50E8-A753-BA059D5D57C3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E0AE5D1-0100-E2A7-559D-A3C035247B46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DE6CE847-AB88-28A4-5C68-33082575D8C1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B31FEF3E-2017-6D52-4A9F-67AC66E4A92F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77" name="Highlight">
            <a:extLst>
              <a:ext uri="{FF2B5EF4-FFF2-40B4-BE49-F238E27FC236}">
                <a16:creationId xmlns:a16="http://schemas.microsoft.com/office/drawing/2014/main" id="{E49C8790-B737-387E-228E-18E10B648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9916" y="3272791"/>
            <a:ext cx="1417354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78" name="Highlight">
            <a:extLst>
              <a:ext uri="{FF2B5EF4-FFF2-40B4-BE49-F238E27FC236}">
                <a16:creationId xmlns:a16="http://schemas.microsoft.com/office/drawing/2014/main" id="{428E904D-72F0-9B9F-E37D-CA9D65D0C0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456" y="3272791"/>
            <a:ext cx="1417354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5" name="Content Placeholder 28">
            <a:extLst>
              <a:ext uri="{FF2B5EF4-FFF2-40B4-BE49-F238E27FC236}">
                <a16:creationId xmlns:a16="http://schemas.microsoft.com/office/drawing/2014/main" id="{F6965BDF-07D5-3A9E-7A22-8F2D73E47EF3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Insert 17</a:t>
            </a:r>
          </a:p>
        </p:txBody>
      </p:sp>
      <p:sp>
        <p:nvSpPr>
          <p:cNvPr id="6" name="Content Placeholder 28">
            <a:extLst>
              <a:ext uri="{FF2B5EF4-FFF2-40B4-BE49-F238E27FC236}">
                <a16:creationId xmlns:a16="http://schemas.microsoft.com/office/drawing/2014/main" id="{E8B9A3CF-34C3-FD1E-0739-6181AC51212E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16</a:t>
            </a:r>
          </a:p>
        </p:txBody>
      </p:sp>
    </p:spTree>
    <p:extLst>
      <p:ext uri="{BB962C8B-B14F-4D97-AF65-F5344CB8AC3E}">
        <p14:creationId xmlns:p14="http://schemas.microsoft.com/office/powerpoint/2010/main" val="1940561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04C52-BE78-82C1-E4E6-037BDEEF5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4D639E2B-6008-618C-1BF8-ACE77F91295B}"/>
              </a:ext>
            </a:extLst>
          </p:cNvPr>
          <p:cNvSpPr txBox="1"/>
          <p:nvPr/>
        </p:nvSpPr>
        <p:spPr>
          <a:xfrm>
            <a:off x="6066654" y="3638550"/>
            <a:ext cx="2663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But this is an “orphan” node! No parent node points to it.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C21966-2778-F9AA-42FB-D90B2B0F0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CAF438-CEC0-0124-1C68-AE22043364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7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97C547D2-C25B-A67C-2633-2E7C4CF549AF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1862377" y="1489148"/>
            <a:ext cx="716280" cy="285100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96F7E5C3-319B-F83A-3B0A-9A6B377734A6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5400000">
            <a:off x="2869393" y="2158776"/>
            <a:ext cx="716280" cy="15117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1146B820-E93F-E746-2893-F8F137D6D0B1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5400000">
            <a:off x="3792062" y="2744057"/>
            <a:ext cx="716280" cy="34118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6381FF0E-4D5A-8389-7D0D-A8F525F1D546}"/>
              </a:ext>
            </a:extLst>
          </p:cNvPr>
          <p:cNvCxnSpPr>
            <a:cxnSpLocks noChangeShapeType="1"/>
            <a:stCxn id="102" idx="2"/>
            <a:endCxn id="11" idx="0"/>
          </p:cNvCxnSpPr>
          <p:nvPr/>
        </p:nvCxnSpPr>
        <p:spPr bwMode="auto">
          <a:xfrm rot="16200000" flipH="1">
            <a:off x="6234995" y="1317084"/>
            <a:ext cx="716280" cy="319513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7ED10CF2-068E-8E2B-212D-9C79D98C45C8}"/>
              </a:ext>
            </a:extLst>
          </p:cNvPr>
          <p:cNvCxnSpPr>
            <a:cxnSpLocks noChangeShapeType="1"/>
            <a:stCxn id="100" idx="2"/>
            <a:endCxn id="22" idx="0"/>
          </p:cNvCxnSpPr>
          <p:nvPr/>
        </p:nvCxnSpPr>
        <p:spPr bwMode="auto">
          <a:xfrm rot="16200000" flipH="1">
            <a:off x="4630383" y="2584309"/>
            <a:ext cx="716280" cy="66068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C2913EE9-9639-A5AF-DF19-05A04EEDC46A}"/>
              </a:ext>
            </a:extLst>
          </p:cNvPr>
          <p:cNvGrpSpPr/>
          <p:nvPr/>
        </p:nvGrpSpPr>
        <p:grpSpPr>
          <a:xfrm>
            <a:off x="7650988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C7F2A86-A73E-B20D-55B8-D1BDE3E57CC5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FE605BD-2CF4-F3A6-2AA7-A24187F0D7BB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98D3FC9-26B6-3810-D8EE-569F42050854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8A320F0-64DA-735F-4BBE-753DBD5F9880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16680F-589F-3162-03EA-EA7F853F1C32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CD66F33-0FBE-782C-FB78-558D539E5855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858079-ADC5-766A-75DF-72A1F9306D7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81F11A1-BCAF-80FF-E982-23328179A6DF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081A1DB-6C3C-0117-C24B-A78CEB4F9A1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FAD89FD-B56C-6C85-9B80-1BBC848219BC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4BB5911-D2FF-62FB-2552-D2362AA36A63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CBAEF8D-1B09-FC4E-C63C-AA0ED2344396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2CE8985-3586-BEA2-5741-39CE30F4CD62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77104DC-2F65-A078-4952-8EC6595E09AF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0331DCC-9E1C-B5D6-A427-AC5E910FEBA8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AECB18B-9D31-C6EF-5ED4-B4803BB78836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B7CF79D-809A-D1D3-E6F1-CFF5BD1F04B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774D248-9725-52B9-BB78-800272D6E7DC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EEBA647-02BE-D1AF-5A20-B4C31068726B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2022F7B-7216-86F0-DFEE-F42B6BDB2118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290BE6E-D228-577C-9703-2BF399E4F440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2BDFF65-7E6A-235D-6EAD-1361F71025EE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F83D9C6-9E93-2435-0249-4340E6C0632C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BF9069D-572F-5915-D4BC-5C3819296753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C431D99-A3C0-E138-A36F-D9BF27BEDF64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793FA505-D83F-00F5-DB76-6D04A92B7594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22D89B2-5A2E-248D-F830-F683F11276A7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ECA5753B-8154-8A30-9628-078BACF052D4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D58BE53-A4C4-C720-A202-DE01E0943D3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A21A6FE-CF8C-BBC4-C010-F24178D6EA73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40C0DD-E931-3EAB-E523-4A848E42BDB9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BDA48AAA-BAC5-96C0-840D-E14F73F23ACE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BE190810-06B8-20FA-E0B9-4938F58F3FFC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D85CC20-B2B1-F256-9B1A-61BC5A02B92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6E20FDA-913D-E98F-CE1A-2D3D4C3A2803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C9B67FE-7C1F-3588-1C1C-2BCCCA6050F6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C5DCFF19-C80C-E6EA-ACFF-E74300F31400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CF04223-721C-1641-5A1B-37542465FD28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7F6D0AC-6662-5AEA-E003-1960E1EE5A6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A029723-4A28-0F97-FE8C-8428B47841B6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53967BB-6765-F217-6A62-5E4A96EFF6F1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407A310-6871-7C6E-5E10-019A37B58B31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89775DC8-2E00-7848-8E79-E053D51869CF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C4DED46-DC45-BD0F-DBC8-88F3F849AA98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7F4F3A5-67B2-9184-463A-CA3E7CB70957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A3776C1-C6CF-72AB-2553-786B0D733DF2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252C168-9F69-2DE3-0700-5820E3146775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738DEE7-9FD6-68B7-0628-463F1465B2A7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1402F3C-36AC-E283-DBEF-6BF9836FC0A1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13C0DE4F-0B39-89C3-957E-3B75886CDBF5}"/>
              </a:ext>
            </a:extLst>
          </p:cNvPr>
          <p:cNvGrpSpPr/>
          <p:nvPr/>
        </p:nvGrpSpPr>
        <p:grpSpPr>
          <a:xfrm>
            <a:off x="3612388" y="2190750"/>
            <a:ext cx="1416812" cy="365760"/>
            <a:chOff x="7529945" y="3391574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F03A83AC-B98F-C852-F388-4090E7FE6015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16CA0E8E-D2B9-1FC4-0505-1D1CA5B4CF07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3F5EAC9-51E5-79E2-AAB6-0E1382F771D5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A853F36-F1A1-92F0-2524-9150E519B04B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C7813D1-5572-5103-ACE3-DF34EB70D95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56D1E010-B2A8-6420-15F0-8589373C8FAF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97018CD4-FA01-6B57-2BBE-3DA7DC4F4B11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224D80C-F417-8D48-4E8E-43E98DAA9775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3037E9B0-312B-EED9-6819-4D021BC0CC7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2A3A5F8-DCA2-C70B-EF5F-7BE024224EEA}"/>
              </a:ext>
            </a:extLst>
          </p:cNvPr>
          <p:cNvGrpSpPr/>
          <p:nvPr/>
        </p:nvGrpSpPr>
        <p:grpSpPr>
          <a:xfrm>
            <a:off x="6126988" y="3272790"/>
            <a:ext cx="1416812" cy="365760"/>
            <a:chOff x="7529945" y="3391574"/>
            <a:chExt cx="1416812" cy="36576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5715EC9-4135-EEB4-3BF1-1367C8C04C55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9975BE9-5429-4B00-F227-ECEAF874CDE9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24A0528-24AE-7557-7EC0-B7D9200CD542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85C0CBFD-C8A6-45F7-A4DE-B70BACFAB12E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366F3EB-FC93-07CD-9C76-0AA8693BC805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BDABD14-D454-FA7F-A901-BF766CB4978E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BB23E786-8390-65F4-A598-15AB80CA2DFD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9F3E7DE-EB55-0021-5CE8-287690A920A6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701F18AA-D2D8-E1BD-69A1-3F4FC1C4160C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78" name="Highlight">
            <a:extLst>
              <a:ext uri="{FF2B5EF4-FFF2-40B4-BE49-F238E27FC236}">
                <a16:creationId xmlns:a16="http://schemas.microsoft.com/office/drawing/2014/main" id="{C7F649D9-AF56-87ED-6711-D108CC127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456" y="3272791"/>
            <a:ext cx="1417354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AE22DFB-8962-8F7F-B960-EABF36C29E97}"/>
              </a:ext>
            </a:extLst>
          </p:cNvPr>
          <p:cNvGrpSpPr/>
          <p:nvPr/>
        </p:nvGrpSpPr>
        <p:grpSpPr>
          <a:xfrm>
            <a:off x="5369215" y="2190750"/>
            <a:ext cx="874538" cy="1097280"/>
            <a:chOff x="5956210" y="2190750"/>
            <a:chExt cx="874538" cy="109728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272B5A0-4F83-4440-CC69-5EE9D8577B38}"/>
                </a:ext>
              </a:extLst>
            </p:cNvPr>
            <p:cNvSpPr/>
            <p:nvPr/>
          </p:nvSpPr>
          <p:spPr bwMode="auto">
            <a:xfrm>
              <a:off x="6225795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ED7FFEB-E837-9BE3-1FE0-548C538F9275}"/>
                </a:ext>
              </a:extLst>
            </p:cNvPr>
            <p:cNvSpPr/>
            <p:nvPr/>
          </p:nvSpPr>
          <p:spPr bwMode="auto">
            <a:xfrm>
              <a:off x="5956752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cxnSp>
          <p:nvCxnSpPr>
            <p:cNvPr id="72" name="AutoShape 14">
              <a:extLst>
                <a:ext uri="{FF2B5EF4-FFF2-40B4-BE49-F238E27FC236}">
                  <a16:creationId xmlns:a16="http://schemas.microsoft.com/office/drawing/2014/main" id="{0A1323D8-7F2C-B33F-2AF2-CEF45395BB2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6185633" y="2642915"/>
              <a:ext cx="716280" cy="573950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5" name="Highlight">
              <a:extLst>
                <a:ext uri="{FF2B5EF4-FFF2-40B4-BE49-F238E27FC236}">
                  <a16:creationId xmlns:a16="http://schemas.microsoft.com/office/drawing/2014/main" id="{5BC3C26D-765B-9EBE-96D3-5A7B69FE5D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6210" y="2190750"/>
              <a:ext cx="345785" cy="365759"/>
            </a:xfrm>
            <a:prstGeom prst="roundRect">
              <a:avLst>
                <a:gd name="adj" fmla="val 4873"/>
              </a:avLst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FC243F8A-2706-602B-0F2C-943C32AE12D5}"/>
              </a:ext>
            </a:extLst>
          </p:cNvPr>
          <p:cNvSpPr txBox="1"/>
          <p:nvPr/>
        </p:nvSpPr>
        <p:spPr>
          <a:xfrm>
            <a:off x="4271932" y="1262956"/>
            <a:ext cx="32798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Want to create a key, pointer pair like this. But cannot insert it in the root node, which is full.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003707C-97FF-6607-149D-45583F24D703}"/>
              </a:ext>
            </a:extLst>
          </p:cNvPr>
          <p:cNvSpPr txBox="1"/>
          <p:nvPr/>
        </p:nvSpPr>
        <p:spPr>
          <a:xfrm>
            <a:off x="5793298" y="2250918"/>
            <a:ext cx="3042731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C00000"/>
                </a:solidFill>
              </a:rPr>
              <a:t>Split the root. Grow the tree!</a:t>
            </a:r>
          </a:p>
        </p:txBody>
      </p:sp>
      <p:sp>
        <p:nvSpPr>
          <p:cNvPr id="5" name="Content Placeholder 28">
            <a:extLst>
              <a:ext uri="{FF2B5EF4-FFF2-40B4-BE49-F238E27FC236}">
                <a16:creationId xmlns:a16="http://schemas.microsoft.com/office/drawing/2014/main" id="{9D94F272-028D-8C63-A1FC-9F062823B280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Insert 17</a:t>
            </a:r>
          </a:p>
        </p:txBody>
      </p:sp>
      <p:sp>
        <p:nvSpPr>
          <p:cNvPr id="6" name="Content Placeholder 28">
            <a:extLst>
              <a:ext uri="{FF2B5EF4-FFF2-40B4-BE49-F238E27FC236}">
                <a16:creationId xmlns:a16="http://schemas.microsoft.com/office/drawing/2014/main" id="{6ACE9032-7E56-E08A-9EB1-FBBA6018D43D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16</a:t>
            </a:r>
          </a:p>
        </p:txBody>
      </p:sp>
    </p:spTree>
    <p:extLst>
      <p:ext uri="{BB962C8B-B14F-4D97-AF65-F5344CB8AC3E}">
        <p14:creationId xmlns:p14="http://schemas.microsoft.com/office/powerpoint/2010/main" val="3022983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80" grpId="0"/>
      <p:bldP spid="8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E5B00-7432-14C8-1B19-26AA18177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E1508-C436-6DD7-BBCE-061833D55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D7F03B-28E2-38AA-E1C1-BE4ECED002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8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6E90580F-21B5-3523-F674-41DE85F2D330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1862377" y="1489148"/>
            <a:ext cx="716280" cy="285100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710AF2A7-D28C-CA24-A645-8ABABF722104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5400000">
            <a:off x="2869393" y="2158776"/>
            <a:ext cx="716280" cy="15117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D5D24F3D-949D-11DD-49DC-06FA3BD4FE06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5400000">
            <a:off x="3792062" y="2744057"/>
            <a:ext cx="716280" cy="34118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A05B07C9-2CA3-3017-DF55-C0D30C4ECD3A}"/>
              </a:ext>
            </a:extLst>
          </p:cNvPr>
          <p:cNvCxnSpPr>
            <a:cxnSpLocks noChangeShapeType="1"/>
            <a:stCxn id="102" idx="2"/>
            <a:endCxn id="11" idx="0"/>
          </p:cNvCxnSpPr>
          <p:nvPr/>
        </p:nvCxnSpPr>
        <p:spPr bwMode="auto">
          <a:xfrm rot="16200000" flipH="1">
            <a:off x="6234995" y="1317084"/>
            <a:ext cx="716280" cy="319513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205845A3-1FAB-4C51-EAAA-4E74872644E3}"/>
              </a:ext>
            </a:extLst>
          </p:cNvPr>
          <p:cNvCxnSpPr>
            <a:cxnSpLocks noChangeShapeType="1"/>
            <a:stCxn id="100" idx="2"/>
            <a:endCxn id="22" idx="0"/>
          </p:cNvCxnSpPr>
          <p:nvPr/>
        </p:nvCxnSpPr>
        <p:spPr bwMode="auto">
          <a:xfrm rot="16200000" flipH="1">
            <a:off x="4630383" y="2584309"/>
            <a:ext cx="716280" cy="66068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AB9B3FC9-86B4-44BB-AE17-5635FDF20BCA}"/>
              </a:ext>
            </a:extLst>
          </p:cNvPr>
          <p:cNvGrpSpPr/>
          <p:nvPr/>
        </p:nvGrpSpPr>
        <p:grpSpPr>
          <a:xfrm>
            <a:off x="7650988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5D0172C-15E3-95EA-3726-69C24433EB47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72796BD-04E7-6F5A-8729-C10C938A2D01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5883189-8EF1-961C-1C86-D2EF161681F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2222290-2EB8-F183-1133-06CCC6FAAC1D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B342D9C-491D-6BF6-0409-F39A0AC45826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3F29833-9F99-D55B-4034-323BC6469C4F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FDF1604-78AF-2568-4816-F2B290CAE38C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0D63595-CB35-572D-4248-90B49A665CE9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AA5550B-F3E5-DDF8-5862-37A497B8DD7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9E48975-BC6B-0EA9-373C-9E0C34A82AAC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016F861-D0BC-5A45-5682-B0FBC7A632C9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487CD55-59BA-EAE5-23A9-F62BC311DFD0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AE8040A-11EC-A439-10A3-C813081D6479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29A52D8-DCEA-96E2-184B-D990DB2ABABA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ED1BC7D-9CD1-E7E3-5D7B-CEE8A6C90674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813D442-4831-0502-5206-EC42BEB7F2D9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42730021-FD49-C153-4BE8-C8231CE718E6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DFF525C-CC4D-8F78-1072-6D849D12C58D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17F2EC4-021A-E859-D3DB-71A1D220A7B5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D7850CA-B915-256D-488A-BA5FBCD2B239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B11A8A42-032C-3C41-3A9D-E07D4BF7080E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B3F035D-46CA-A24A-3870-132E8937404B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2AF8671-FD76-9BED-8760-2D934977C49F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AC9D2A9-2503-301F-AC7F-5C7EF8881AD7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EDFFC0B-2DCA-10B0-08A3-1C17FE5542F5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26CECB8-7DF5-0B0C-1217-2EA172F6E7CC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9B701BF-3D6B-9E6F-E45C-15DAE5181871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79FDBC6-DDAB-4B03-1F6A-47313AE3768D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2DCFB16-06AB-3AFC-A526-4F6B7666B7AF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363678-7C7C-E54A-1C61-0586A8DF702C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10D67E98-AE4F-E83B-74B8-EA8F54848085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2C574E66-FF04-0BE1-098C-6D537D0621B1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0FC2556-E417-69AF-35D5-4A25888747DD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8DB6B45F-D581-1B7B-CBDD-D850ED1C713B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8BCECF2-726F-5A2F-7D4D-458D56F16660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D423B57-F552-CAF5-9948-42E87D08582C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884C7CB-3677-339F-5F6A-787C80BDD895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6F4A2C2-91F0-A179-A4B6-39AD4236D9D8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B21477CA-AF89-8FF1-290D-797A56AEAF6A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7DE785B-E09B-6694-DFA5-D6C56059D1FA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07B4BC9-FC02-1DDA-308D-7CFE2C6DBE0F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E5D223B9-8530-535D-5D93-20817975B2C9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9EC73CC-B9F6-D1E5-2B0B-895558287936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0F80E28-5E5C-B810-0E6D-FE8463CBE4CA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61CEEB0-6759-F72E-A358-A9F9B740513A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55281E5-5989-5E93-3E73-1D17D69AD2B1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09EDD58-DDCB-934C-784C-D4A85AE2F848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3C4F5C1-843D-7C6E-FE9D-D24CB2CC670D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9F66A2B-66DA-75C3-0EF2-FF9D9691932B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id="{74C36056-017F-A903-EC1D-FCB04E875C71}"/>
              </a:ext>
            </a:extLst>
          </p:cNvPr>
          <p:cNvSpPr/>
          <p:nvPr/>
        </p:nvSpPr>
        <p:spPr bwMode="auto">
          <a:xfrm>
            <a:off x="3680191" y="2190750"/>
            <a:ext cx="269043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rPr>
              <a:t>5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966345A-199E-3D0E-DF91-9CBB6711EB49}"/>
              </a:ext>
            </a:extLst>
          </p:cNvPr>
          <p:cNvSpPr/>
          <p:nvPr/>
        </p:nvSpPr>
        <p:spPr bwMode="auto">
          <a:xfrm>
            <a:off x="3612388" y="2190750"/>
            <a:ext cx="67261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endParaRPr lang="en-US" b="1" dirty="0">
              <a:solidFill>
                <a:srgbClr val="646464"/>
              </a:solidFill>
              <a:latin typeface="Inconsolata" panose="00000509000000000000" pitchFamily="49" charset="0"/>
              <a:ea typeface="Open Sans Extrabold" pitchFamily="34" charset="0"/>
              <a:cs typeface="Consolas" pitchFamily="49" charset="0"/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A4ED43E-F8BF-15BA-E10C-1B660D0C86A6}"/>
              </a:ext>
            </a:extLst>
          </p:cNvPr>
          <p:cNvSpPr/>
          <p:nvPr/>
        </p:nvSpPr>
        <p:spPr bwMode="auto">
          <a:xfrm>
            <a:off x="3949776" y="2190750"/>
            <a:ext cx="67261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endParaRPr lang="en-US" b="1" dirty="0">
              <a:solidFill>
                <a:srgbClr val="646464"/>
              </a:solidFill>
              <a:latin typeface="Inconsolata" panose="00000509000000000000" pitchFamily="49" charset="0"/>
              <a:ea typeface="Open Sans Extrabold" pitchFamily="34" charset="0"/>
              <a:cs typeface="Consolas" pitchFamily="49" charset="0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33EABC4-C3E9-5030-8919-F962E7F427BD}"/>
              </a:ext>
            </a:extLst>
          </p:cNvPr>
          <p:cNvSpPr/>
          <p:nvPr/>
        </p:nvSpPr>
        <p:spPr bwMode="auto">
          <a:xfrm>
            <a:off x="4017579" y="2190750"/>
            <a:ext cx="269043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rPr>
              <a:t>9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806AA21-4CB3-FABA-2569-19152C13F76D}"/>
              </a:ext>
            </a:extLst>
          </p:cNvPr>
          <p:cNvGrpSpPr/>
          <p:nvPr/>
        </p:nvGrpSpPr>
        <p:grpSpPr>
          <a:xfrm>
            <a:off x="4287164" y="2190750"/>
            <a:ext cx="404649" cy="365760"/>
            <a:chOff x="4287164" y="2190750"/>
            <a:chExt cx="404649" cy="365760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102A9DDD-0DA5-8B05-2594-200ADA4619A1}"/>
                </a:ext>
              </a:extLst>
            </p:cNvPr>
            <p:cNvSpPr/>
            <p:nvPr/>
          </p:nvSpPr>
          <p:spPr bwMode="auto">
            <a:xfrm>
              <a:off x="4287164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1C30767-5285-8AB8-D118-846299E30028}"/>
                </a:ext>
              </a:extLst>
            </p:cNvPr>
            <p:cNvSpPr/>
            <p:nvPr/>
          </p:nvSpPr>
          <p:spPr bwMode="auto">
            <a:xfrm>
              <a:off x="4354967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A10673BF-9808-17D6-BF4C-2223B8160D44}"/>
                </a:ext>
              </a:extLst>
            </p:cNvPr>
            <p:cNvSpPr/>
            <p:nvPr/>
          </p:nvSpPr>
          <p:spPr bwMode="auto">
            <a:xfrm>
              <a:off x="4624552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0F66223-E205-F999-DBF9-A6F4ADB2A4F1}"/>
              </a:ext>
            </a:extLst>
          </p:cNvPr>
          <p:cNvSpPr/>
          <p:nvPr/>
        </p:nvSpPr>
        <p:spPr bwMode="auto">
          <a:xfrm>
            <a:off x="4692355" y="2190750"/>
            <a:ext cx="269043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4572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rPr>
              <a:t>19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DB18ECC-C6AD-0DDF-6774-7EDC4F774776}"/>
              </a:ext>
            </a:extLst>
          </p:cNvPr>
          <p:cNvSpPr/>
          <p:nvPr/>
        </p:nvSpPr>
        <p:spPr bwMode="auto">
          <a:xfrm>
            <a:off x="4961939" y="2190750"/>
            <a:ext cx="67261" cy="36576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lnSpc>
                <a:spcPct val="80000"/>
              </a:lnSpc>
            </a:pPr>
            <a:endParaRPr lang="en-US" b="1" dirty="0">
              <a:solidFill>
                <a:srgbClr val="646464"/>
              </a:solidFill>
              <a:latin typeface="Inconsolata" panose="00000509000000000000" pitchFamily="49" charset="0"/>
              <a:ea typeface="Open Sans Extrabold" pitchFamily="34" charset="0"/>
              <a:cs typeface="Consolas" pitchFamily="49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6AED098-A6F8-2564-4FC7-E28F6F51AD44}"/>
              </a:ext>
            </a:extLst>
          </p:cNvPr>
          <p:cNvGrpSpPr/>
          <p:nvPr/>
        </p:nvGrpSpPr>
        <p:grpSpPr>
          <a:xfrm>
            <a:off x="6126988" y="3272790"/>
            <a:ext cx="1416812" cy="365760"/>
            <a:chOff x="7529945" y="3391574"/>
            <a:chExt cx="1416812" cy="36576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7CB741A9-A559-0476-9590-DCB41F7E4425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2019C36A-ACE3-CE5C-48CF-A298AC19789E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8E8E426B-2614-93A1-E8A2-724EB69B8C77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B57FF40-6B5C-2491-48D6-C6823F777D55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AA58725-432D-A443-546B-07E11E283BA5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721FDC07-BAC0-D96E-D647-F5819CC7FC05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D95A2EC2-1346-29EA-14C8-2284E3C609EE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1D9C4B9-830B-717E-9CEC-5FD91A36C4A2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085BFF2E-95C6-F2EA-E56A-2C7E07D37B6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78" name="Highlight">
            <a:extLst>
              <a:ext uri="{FF2B5EF4-FFF2-40B4-BE49-F238E27FC236}">
                <a16:creationId xmlns:a16="http://schemas.microsoft.com/office/drawing/2014/main" id="{08D063A5-F378-DB93-3EA6-22F8F10A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456" y="3272791"/>
            <a:ext cx="1417354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C50729E-374E-6CD7-56E8-F054B7052A5D}"/>
              </a:ext>
            </a:extLst>
          </p:cNvPr>
          <p:cNvGrpSpPr/>
          <p:nvPr/>
        </p:nvGrpSpPr>
        <p:grpSpPr>
          <a:xfrm>
            <a:off x="5369215" y="2190750"/>
            <a:ext cx="874538" cy="1097280"/>
            <a:chOff x="5956210" y="2190750"/>
            <a:chExt cx="874538" cy="109728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326CF314-1920-358B-0E31-51B2F8899A6C}"/>
                </a:ext>
              </a:extLst>
            </p:cNvPr>
            <p:cNvSpPr/>
            <p:nvPr/>
          </p:nvSpPr>
          <p:spPr bwMode="auto">
            <a:xfrm>
              <a:off x="6225795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053FEFA-9448-103B-A44C-FE1A730E86E3}"/>
                </a:ext>
              </a:extLst>
            </p:cNvPr>
            <p:cNvSpPr/>
            <p:nvPr/>
          </p:nvSpPr>
          <p:spPr bwMode="auto">
            <a:xfrm>
              <a:off x="5956752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cxnSp>
          <p:nvCxnSpPr>
            <p:cNvPr id="72" name="AutoShape 14">
              <a:extLst>
                <a:ext uri="{FF2B5EF4-FFF2-40B4-BE49-F238E27FC236}">
                  <a16:creationId xmlns:a16="http://schemas.microsoft.com/office/drawing/2014/main" id="{E1B8985F-0403-AE24-392B-EE2039B651D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6185633" y="2642915"/>
              <a:ext cx="716280" cy="573950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75" name="Highlight">
              <a:extLst>
                <a:ext uri="{FF2B5EF4-FFF2-40B4-BE49-F238E27FC236}">
                  <a16:creationId xmlns:a16="http://schemas.microsoft.com/office/drawing/2014/main" id="{4CEBCF5D-9D58-94E7-AB0C-C036395AEC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6210" y="2190750"/>
              <a:ext cx="345785" cy="365759"/>
            </a:xfrm>
            <a:prstGeom prst="roundRect">
              <a:avLst>
                <a:gd name="adj" fmla="val 4873"/>
              </a:avLst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25EE424C-DC2C-A9B0-827E-79B6D635157F}"/>
              </a:ext>
            </a:extLst>
          </p:cNvPr>
          <p:cNvSpPr txBox="1"/>
          <p:nvPr/>
        </p:nvSpPr>
        <p:spPr>
          <a:xfrm>
            <a:off x="5793298" y="2250918"/>
            <a:ext cx="3042731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b="1" dirty="0">
                <a:solidFill>
                  <a:srgbClr val="C00000"/>
                </a:solidFill>
              </a:rPr>
              <a:t>Split the root. Grow the tree!</a:t>
            </a:r>
          </a:p>
        </p:txBody>
      </p:sp>
      <p:sp>
        <p:nvSpPr>
          <p:cNvPr id="6" name="Content Placeholder 28">
            <a:extLst>
              <a:ext uri="{FF2B5EF4-FFF2-40B4-BE49-F238E27FC236}">
                <a16:creationId xmlns:a16="http://schemas.microsoft.com/office/drawing/2014/main" id="{D2B72465-2A56-F930-66C0-4FBD5CAC0E01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Insert 17</a:t>
            </a:r>
          </a:p>
        </p:txBody>
      </p:sp>
      <p:sp>
        <p:nvSpPr>
          <p:cNvPr id="225" name="Content Placeholder 28">
            <a:extLst>
              <a:ext uri="{FF2B5EF4-FFF2-40B4-BE49-F238E27FC236}">
                <a16:creationId xmlns:a16="http://schemas.microsoft.com/office/drawing/2014/main" id="{55B7902C-9D56-D8F3-F4BC-95B8A18B7C45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16</a:t>
            </a:r>
          </a:p>
        </p:txBody>
      </p:sp>
    </p:spTree>
    <p:extLst>
      <p:ext uri="{BB962C8B-B14F-4D97-AF65-F5344CB8AC3E}">
        <p14:creationId xmlns:p14="http://schemas.microsoft.com/office/powerpoint/2010/main" val="414433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46914E-7 L 0.00018 -0.1836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1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C75A9-F780-2A15-FE7C-1933EF7D7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62568-3962-3DBA-8F47-5E1E6954B5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BD43E9-499C-9079-5275-6708CFBAFC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9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6379112A-E354-4711-8DE1-56D2AC0EEF12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1862377" y="1489148"/>
            <a:ext cx="716280" cy="285100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629859A1-3B26-0C19-507F-3008234C85CA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5400000">
            <a:off x="2869393" y="2158776"/>
            <a:ext cx="716280" cy="15117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5C166541-B26D-513F-2F73-BCA5DC5FA43D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5400000">
            <a:off x="3792062" y="2744057"/>
            <a:ext cx="716280" cy="34118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49462205-75A4-1BCC-1D47-77A9841F67F4}"/>
              </a:ext>
            </a:extLst>
          </p:cNvPr>
          <p:cNvCxnSpPr>
            <a:cxnSpLocks noChangeShapeType="1"/>
            <a:stCxn id="102" idx="2"/>
            <a:endCxn id="11" idx="0"/>
          </p:cNvCxnSpPr>
          <p:nvPr/>
        </p:nvCxnSpPr>
        <p:spPr bwMode="auto">
          <a:xfrm rot="16200000" flipH="1">
            <a:off x="6234995" y="1317084"/>
            <a:ext cx="716280" cy="319513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5C750045-0B28-D5B3-83BD-7B4928C33DD2}"/>
              </a:ext>
            </a:extLst>
          </p:cNvPr>
          <p:cNvCxnSpPr>
            <a:cxnSpLocks noChangeShapeType="1"/>
            <a:stCxn id="100" idx="2"/>
            <a:endCxn id="22" idx="0"/>
          </p:cNvCxnSpPr>
          <p:nvPr/>
        </p:nvCxnSpPr>
        <p:spPr bwMode="auto">
          <a:xfrm rot="16200000" flipH="1">
            <a:off x="4630383" y="2584309"/>
            <a:ext cx="716280" cy="66068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06BB6610-515F-98A0-1277-9E0890A26947}"/>
              </a:ext>
            </a:extLst>
          </p:cNvPr>
          <p:cNvGrpSpPr/>
          <p:nvPr/>
        </p:nvGrpSpPr>
        <p:grpSpPr>
          <a:xfrm>
            <a:off x="7650988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3D540E5-3DC1-7F78-AFDB-4C6200A726BA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382853D-6934-610E-663B-EFF182C913D6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067D9FE-BE37-519D-4C05-AD88B3720969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B05186-9C23-F5A7-9BF7-6D76076623E6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75FFDC7-C058-B80A-96F8-2CF5B504F62C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52598B7-6B80-137D-53AD-43297AC4253D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4D172D5-80A9-81CB-F8D5-16BDD764685C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9A2FA0B-9F14-01F8-4B05-F8C42D9732BF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4FDEEDA-F560-F26B-8A9C-327AC9CA0CDB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E249C17-A308-8703-A1D2-AE132EDD2ABD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BDC5408-AFCD-D740-22ED-A228982803C9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B255362-FEAA-A15C-C6BE-832206C7F697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8B0E0E8-0859-AFB9-D1BB-373B1B0BC5DF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95166A6-805D-76C0-5383-CCA18426EC63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7E28805-AC9B-CAE9-8365-32579C5A6FF6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C8EDCA4-C5F0-EF2F-1A7A-2F79076B23F9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31A7206-9EB7-3AFF-005B-9929856C83E9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78CA82BC-1A0A-957C-214A-E94508C54751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033A4605-6E6B-9000-23C6-FD32BD5B1008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C0257E6-9B0C-0A2D-2CB5-842F973FC45C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C73502A-B564-240F-0A6A-07C760ECF4C1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96451E2-B3DC-15FD-A3C3-6DB534BC4F72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09A5B3F-AA95-3408-92FF-BFB84F4A27B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00AE564-1A73-6616-D8B2-07586E571D52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19AB8D39-2D59-211F-2559-BBAB66BBE3A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50A2168-AABE-FBA6-50E4-E37AF618D6E4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50A16AD-E8C1-B6BB-ABCD-1F3DAB69362F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53263A9-D217-FDB1-9817-A77AA52FCAC2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9A8851C-9DD2-F2E4-2F1F-CAC2DEB1EEA1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5A72A33-879D-AFCB-49B4-D2897D358578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2D55C8F-E50F-B9E5-0D66-A315660EE5D7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DD1D8719-EAC1-8BA6-412F-B9E0450949F5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2DC2282-9221-1E2D-8328-26BB0168C24A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9329B75B-C8F3-D597-4D11-078ED02FD6F9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58E47D55-6147-F58D-B8E3-783D4C282E2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85657E0-B987-DFD5-D857-8DFD27140B74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5CE40A9B-7BB4-34FA-8800-EEB95EEE2132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8F48DB9F-D2F3-4223-0C56-FCE85AD01A44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2D15386C-503D-1ACC-4268-28664F6710C9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A935FDB-2F2C-C65F-B51A-12781568F97B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5DF4B67-CB0A-74D5-6D7F-14F93722E384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4493C7F-AE4A-81B4-705C-A6F6C904EBDA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CA96FB2E-A78B-319C-4858-B5B7FAE525AD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FE1B14D-BF41-51FC-5D43-43B70C4090CC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8CE7078-0E5C-23BC-2C8A-FCFFBBBB744D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8BBC479-85E9-5F72-ED56-BC49033A438C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1CD66F2-6C4D-4AAC-8F9A-D3770776D100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3137232-E661-6A5B-F875-3C29329D03AE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B87A7920-99C1-079C-0532-4A2D8D25E11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7C26F77-AA2F-05B4-3CDD-9B03DF09312C}"/>
              </a:ext>
            </a:extLst>
          </p:cNvPr>
          <p:cNvGrpSpPr/>
          <p:nvPr/>
        </p:nvGrpSpPr>
        <p:grpSpPr>
          <a:xfrm>
            <a:off x="3612388" y="2190750"/>
            <a:ext cx="1416812" cy="365760"/>
            <a:chOff x="3612388" y="2190750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3074128-AA1B-3639-1901-FA747A36054A}"/>
                </a:ext>
              </a:extLst>
            </p:cNvPr>
            <p:cNvSpPr/>
            <p:nvPr/>
          </p:nvSpPr>
          <p:spPr bwMode="auto">
            <a:xfrm>
              <a:off x="3680191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79BA11AA-037D-35F1-AF2E-D7BDA23B99DA}"/>
                </a:ext>
              </a:extLst>
            </p:cNvPr>
            <p:cNvSpPr/>
            <p:nvPr/>
          </p:nvSpPr>
          <p:spPr bwMode="auto">
            <a:xfrm>
              <a:off x="3612388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C29974C9-70D7-88D3-8951-A38D07AC6198}"/>
                </a:ext>
              </a:extLst>
            </p:cNvPr>
            <p:cNvSpPr/>
            <p:nvPr/>
          </p:nvSpPr>
          <p:spPr bwMode="auto">
            <a:xfrm>
              <a:off x="3949776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D52EB294-AE20-6D78-E253-5AE3108B3094}"/>
                </a:ext>
              </a:extLst>
            </p:cNvPr>
            <p:cNvSpPr/>
            <p:nvPr/>
          </p:nvSpPr>
          <p:spPr bwMode="auto">
            <a:xfrm>
              <a:off x="4017579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DEC17705-43A9-5918-6D2A-A019F1033C2A}"/>
                </a:ext>
              </a:extLst>
            </p:cNvPr>
            <p:cNvSpPr/>
            <p:nvPr/>
          </p:nvSpPr>
          <p:spPr bwMode="auto">
            <a:xfrm>
              <a:off x="4287164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36D161CF-BD02-6F87-67D3-A4C4447D0344}"/>
                </a:ext>
              </a:extLst>
            </p:cNvPr>
            <p:cNvSpPr/>
            <p:nvPr/>
          </p:nvSpPr>
          <p:spPr bwMode="auto">
            <a:xfrm>
              <a:off x="4354967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8056E5F5-682B-8ED9-0FDF-A0190DE421D2}"/>
                </a:ext>
              </a:extLst>
            </p:cNvPr>
            <p:cNvSpPr/>
            <p:nvPr/>
          </p:nvSpPr>
          <p:spPr bwMode="auto">
            <a:xfrm>
              <a:off x="4624552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735102DA-3805-4885-2E8E-E32FA8E2AD47}"/>
                </a:ext>
              </a:extLst>
            </p:cNvPr>
            <p:cNvSpPr/>
            <p:nvPr/>
          </p:nvSpPr>
          <p:spPr bwMode="auto">
            <a:xfrm>
              <a:off x="4692355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979AB8FA-EFE1-2781-4C0B-DEF5412C58F0}"/>
                </a:ext>
              </a:extLst>
            </p:cNvPr>
            <p:cNvSpPr/>
            <p:nvPr/>
          </p:nvSpPr>
          <p:spPr bwMode="auto">
            <a:xfrm>
              <a:off x="4961939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E31AA09-3C21-A7FE-238F-0F207E8940A7}"/>
              </a:ext>
            </a:extLst>
          </p:cNvPr>
          <p:cNvGrpSpPr/>
          <p:nvPr/>
        </p:nvGrpSpPr>
        <p:grpSpPr>
          <a:xfrm>
            <a:off x="6126988" y="3272790"/>
            <a:ext cx="1416812" cy="365760"/>
            <a:chOff x="7529945" y="3391574"/>
            <a:chExt cx="1416812" cy="36576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67355EE1-341B-7D6E-F3EC-2BE5FE7B971E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AEC9EA2-FDF6-32FD-0CE7-17192B194D74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59DBBBC1-0C74-B73D-5C2D-9ABA84421FAD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2ABD5D03-B305-C8CD-A850-75861295AA84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9DBBE51-3676-6245-6CF4-0C01740441DB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E346EE5-8B0C-BB98-75D3-1D6F2E7F29AF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425B3725-9FA6-4EDD-4DAD-713DB774E370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9CE7FC55-4B8F-5A6D-B39A-7F6D175D6983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9BBCE386-EC0B-A48B-596A-064A67E91A1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E8D7717-9DEB-D0F2-718B-BC8E0BB61A27}"/>
              </a:ext>
            </a:extLst>
          </p:cNvPr>
          <p:cNvGrpSpPr/>
          <p:nvPr/>
        </p:nvGrpSpPr>
        <p:grpSpPr>
          <a:xfrm>
            <a:off x="4278733" y="1254300"/>
            <a:ext cx="1416812" cy="365760"/>
            <a:chOff x="7529945" y="3391574"/>
            <a:chExt cx="1416812" cy="36576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A07F1446-0E4D-0682-A0B4-340DDD4653CB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59380CFD-8C2A-9988-A1F7-31A0B1E42205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DD4B495C-5B58-3964-EBBD-4A16DB310A80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63CB44FB-3BCB-7168-7189-F4CF99CE396C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7380797F-5425-C4A0-7CF5-9EA0462EC89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F9CAC1FC-0166-71BC-81C3-DBCF4CC714C4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BD16A72D-260E-0988-E048-6B0F8F29DF7B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980C18F-6846-7E27-2891-4A2E3A0497E4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78A77253-219E-7B95-351D-96FEF89D437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1E3B872F-3DBF-A578-3E2E-0BA68C2AE401}"/>
              </a:ext>
            </a:extLst>
          </p:cNvPr>
          <p:cNvSpPr txBox="1"/>
          <p:nvPr/>
        </p:nvSpPr>
        <p:spPr>
          <a:xfrm>
            <a:off x="5029200" y="2038350"/>
            <a:ext cx="42335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b="1" i="1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Next, need to split the “old” root, then point to the split nodes from the new root.</a:t>
            </a:r>
          </a:p>
        </p:txBody>
      </p:sp>
      <p:sp>
        <p:nvSpPr>
          <p:cNvPr id="5" name="Content Placeholder 28">
            <a:extLst>
              <a:ext uri="{FF2B5EF4-FFF2-40B4-BE49-F238E27FC236}">
                <a16:creationId xmlns:a16="http://schemas.microsoft.com/office/drawing/2014/main" id="{FA18D442-3387-23C1-E298-260084DE5614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Insert 17</a:t>
            </a:r>
          </a:p>
        </p:txBody>
      </p:sp>
      <p:sp>
        <p:nvSpPr>
          <p:cNvPr id="225" name="Content Placeholder 28">
            <a:extLst>
              <a:ext uri="{FF2B5EF4-FFF2-40B4-BE49-F238E27FC236}">
                <a16:creationId xmlns:a16="http://schemas.microsoft.com/office/drawing/2014/main" id="{E297F04E-8A61-25E6-C7DB-D71D5D10B714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16</a:t>
            </a:r>
          </a:p>
        </p:txBody>
      </p:sp>
    </p:spTree>
    <p:extLst>
      <p:ext uri="{BB962C8B-B14F-4D97-AF65-F5344CB8AC3E}">
        <p14:creationId xmlns:p14="http://schemas.microsoft.com/office/powerpoint/2010/main" val="2570775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9E1B4-ED25-ED47-C3C3-ED95CE437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EEA1E-74C9-4827-43B4-8437EA7BA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B+TREE – INSERT EXAMPLE (3)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5296DF-5139-D9AC-75AA-B534C4E39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0" tIns="45720" rIns="4572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10</a:t>
            </a:fld>
            <a:endParaRPr lang="en-US" dirty="0"/>
          </a:p>
        </p:txBody>
      </p:sp>
      <p:cxnSp>
        <p:nvCxnSpPr>
          <p:cNvPr id="91" name="AutoShape 14">
            <a:extLst>
              <a:ext uri="{FF2B5EF4-FFF2-40B4-BE49-F238E27FC236}">
                <a16:creationId xmlns:a16="http://schemas.microsoft.com/office/drawing/2014/main" id="{E73C061C-84FE-0139-2664-32E1B050C74B}"/>
              </a:ext>
            </a:extLst>
          </p:cNvPr>
          <p:cNvCxnSpPr>
            <a:cxnSpLocks noChangeShapeType="1"/>
            <a:stCxn id="95" idx="2"/>
            <a:endCxn id="52" idx="0"/>
          </p:cNvCxnSpPr>
          <p:nvPr/>
        </p:nvCxnSpPr>
        <p:spPr bwMode="auto">
          <a:xfrm rot="5400000">
            <a:off x="860750" y="2471722"/>
            <a:ext cx="735332" cy="86680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4" name="AutoShape 14">
            <a:extLst>
              <a:ext uri="{FF2B5EF4-FFF2-40B4-BE49-F238E27FC236}">
                <a16:creationId xmlns:a16="http://schemas.microsoft.com/office/drawing/2014/main" id="{78110B01-9BF3-3ADF-60EF-8C8C339461DE}"/>
              </a:ext>
            </a:extLst>
          </p:cNvPr>
          <p:cNvCxnSpPr>
            <a:cxnSpLocks noChangeShapeType="1"/>
            <a:stCxn id="96" idx="2"/>
            <a:endCxn id="43" idx="0"/>
          </p:cNvCxnSpPr>
          <p:nvPr/>
        </p:nvCxnSpPr>
        <p:spPr bwMode="auto">
          <a:xfrm rot="16200000" flipH="1">
            <a:off x="1867766" y="2668898"/>
            <a:ext cx="735332" cy="472452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7" name="AutoShape 14">
            <a:extLst>
              <a:ext uri="{FF2B5EF4-FFF2-40B4-BE49-F238E27FC236}">
                <a16:creationId xmlns:a16="http://schemas.microsoft.com/office/drawing/2014/main" id="{F6B319A6-CA65-2D72-6334-5988BC5BDB7F}"/>
              </a:ext>
            </a:extLst>
          </p:cNvPr>
          <p:cNvCxnSpPr>
            <a:cxnSpLocks noChangeShapeType="1"/>
            <a:stCxn id="98" idx="2"/>
            <a:endCxn id="33" idx="0"/>
          </p:cNvCxnSpPr>
          <p:nvPr/>
        </p:nvCxnSpPr>
        <p:spPr bwMode="auto">
          <a:xfrm rot="16200000" flipH="1">
            <a:off x="2790435" y="2083617"/>
            <a:ext cx="735332" cy="164301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1" name="AutoShape 14">
            <a:extLst>
              <a:ext uri="{FF2B5EF4-FFF2-40B4-BE49-F238E27FC236}">
                <a16:creationId xmlns:a16="http://schemas.microsoft.com/office/drawing/2014/main" id="{61DE74CE-5003-309F-7F6A-F072BCB0485E}"/>
              </a:ext>
            </a:extLst>
          </p:cNvPr>
          <p:cNvCxnSpPr>
            <a:cxnSpLocks noChangeShapeType="1"/>
            <a:stCxn id="76" idx="2"/>
            <a:endCxn id="11" idx="0"/>
          </p:cNvCxnSpPr>
          <p:nvPr/>
        </p:nvCxnSpPr>
        <p:spPr bwMode="auto">
          <a:xfrm rot="16200000" flipH="1">
            <a:off x="7154907" y="2236996"/>
            <a:ext cx="716282" cy="1355306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4" name="AutoShape 14">
            <a:extLst>
              <a:ext uri="{FF2B5EF4-FFF2-40B4-BE49-F238E27FC236}">
                <a16:creationId xmlns:a16="http://schemas.microsoft.com/office/drawing/2014/main" id="{B4F8D30C-BE8B-EAC3-0188-72538EF29941}"/>
              </a:ext>
            </a:extLst>
          </p:cNvPr>
          <p:cNvCxnSpPr>
            <a:cxnSpLocks noChangeShapeType="1"/>
            <a:stCxn id="71" idx="2"/>
            <a:endCxn id="22" idx="0"/>
          </p:cNvCxnSpPr>
          <p:nvPr/>
        </p:nvCxnSpPr>
        <p:spPr bwMode="auto">
          <a:xfrm rot="5400000">
            <a:off x="5381601" y="2493772"/>
            <a:ext cx="716282" cy="84175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F3518125-BAED-1250-EACB-9EC185A7D63C}"/>
              </a:ext>
            </a:extLst>
          </p:cNvPr>
          <p:cNvGrpSpPr/>
          <p:nvPr/>
        </p:nvGrpSpPr>
        <p:grpSpPr>
          <a:xfrm>
            <a:off x="7650988" y="3272790"/>
            <a:ext cx="1416812" cy="365760"/>
            <a:chOff x="7529945" y="3391574"/>
            <a:chExt cx="1416812" cy="36576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0BC45BA-E1FD-E6F5-5151-18F14271D2D8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E81591F-5989-EA30-D814-090FA1B2AB4D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815A7B1-E881-BBE4-BE8E-BA1BD7C013DE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C8EF06-C254-1A0B-511D-6DF6413CC8AC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3F451F0-25E8-F97F-9DAC-3817DE483EE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DCEB69-F74F-A756-8EA4-2016C24DA528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B8FEEEE4-39B7-732C-0CDA-C00A3914DE4E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FCD6B59-70AA-D6B6-4E14-8B8B2A7EDA75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4CB9680-1937-6500-50AC-6BBC01DF3366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5D3CFEA-9372-6932-89B3-35E9C4A9440B}"/>
              </a:ext>
            </a:extLst>
          </p:cNvPr>
          <p:cNvGrpSpPr/>
          <p:nvPr/>
        </p:nvGrpSpPr>
        <p:grpSpPr>
          <a:xfrm>
            <a:off x="4610457" y="3272790"/>
            <a:ext cx="1416812" cy="365760"/>
            <a:chOff x="7529945" y="3391574"/>
            <a:chExt cx="1416812" cy="36576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0C29D8A-EDB4-0FD3-83DE-EF388A4FA0DE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70A842D-E970-2731-AB3B-5A6D71CF0568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1C3D60C-B431-5E29-B287-4E5DD64F4558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D91D111-DAC6-D8A9-6315-DBF69E0A4E8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ED376A8-D50B-422D-C5EF-CFAFC53CCB3B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7E29A64-0683-21B2-699B-DDA991B47D09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536E0AE-DF25-6E1F-1F15-F60F0E95E38F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B4742894-F204-3415-5138-6300B2676DCB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5D57630-21E0-4974-5A79-1A63B6ED8E81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01A086D-E9E5-09A2-91CB-141273A0927D}"/>
              </a:ext>
            </a:extLst>
          </p:cNvPr>
          <p:cNvGrpSpPr/>
          <p:nvPr/>
        </p:nvGrpSpPr>
        <p:grpSpPr>
          <a:xfrm>
            <a:off x="3102507" y="3272790"/>
            <a:ext cx="1416812" cy="365760"/>
            <a:chOff x="7529945" y="3391574"/>
            <a:chExt cx="1416812" cy="3657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A63722F-365C-49B1-8369-AE8242BDFA06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778E0C2-8263-D377-0BB7-E93133E95F82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9954273-E215-BD5F-5C01-3D07AE60FE80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26129EAE-BF09-C5DD-F228-AC2E02339162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12AF929-55DF-F218-09E2-F70AD8CFD13A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01BB943-CDBC-CCCB-A6F0-FC114FBFF358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F503ADC-D14D-6700-EFF8-801CBDB9777F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FA934D0-DC35-E37A-67BE-91DD222B0736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11FF3B5-5CEC-3750-3D2F-6B4C1C4DB6BE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5E5C61D-3246-D790-7236-40ED8340AC35}"/>
              </a:ext>
            </a:extLst>
          </p:cNvPr>
          <p:cNvGrpSpPr/>
          <p:nvPr/>
        </p:nvGrpSpPr>
        <p:grpSpPr>
          <a:xfrm>
            <a:off x="1594557" y="3272790"/>
            <a:ext cx="1416812" cy="365760"/>
            <a:chOff x="7529945" y="3391574"/>
            <a:chExt cx="1416812" cy="365760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858AD05-8350-C907-FCF5-339791557C21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2BCB822-6B0B-6FD3-8D12-A8F8FD4613B7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CD9321D-A38E-0491-B545-66A551670D1B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EDBCFDE-0509-90A6-BE8A-016A57AED50F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A2835D8-E594-5843-8628-9D801D4385C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C3E8AFE-98E0-2180-2244-8EFBADE7CDBF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35187131-8303-BC2B-2FCC-1BF7E051E10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95F280A7-810D-F6E9-850F-CAD14F465141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068875D-5942-2174-CC0F-53B7346A8FBC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A9A8D6A-E5A4-B555-BB8C-06506081525D}"/>
              </a:ext>
            </a:extLst>
          </p:cNvPr>
          <p:cNvGrpSpPr/>
          <p:nvPr/>
        </p:nvGrpSpPr>
        <p:grpSpPr>
          <a:xfrm>
            <a:off x="86607" y="3272790"/>
            <a:ext cx="1416812" cy="365760"/>
            <a:chOff x="7529945" y="3391574"/>
            <a:chExt cx="1416812" cy="365760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0B1B67-2851-1F20-6B42-80AB191B615C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641F846-71E8-8D49-C25C-66CA0D1B8C84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0F4C00E2-9623-3FA4-DBE1-9017E5DF9AA2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01CFB24-EEF0-8DCF-77A5-5125864115A6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F88CE04D-CBAA-30CF-1974-1064F6BAD00F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30EBE104-A539-F70B-3963-25AFAEC1B5D8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B1CC90F-B9C4-1DE6-1438-8CCDC2C7C793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EEBB67A-E664-86C6-45AF-517830A4DE75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A2FD5D1-7642-4462-D88D-F17C916B8B75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583DB935-4519-3DEB-00BB-A00404A93F5F}"/>
              </a:ext>
            </a:extLst>
          </p:cNvPr>
          <p:cNvGrpSpPr/>
          <p:nvPr/>
        </p:nvGrpSpPr>
        <p:grpSpPr>
          <a:xfrm>
            <a:off x="1628187" y="2171698"/>
            <a:ext cx="1416812" cy="365760"/>
            <a:chOff x="3612388" y="2190750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B39F2EDC-D440-1A35-F971-E2D094440088}"/>
                </a:ext>
              </a:extLst>
            </p:cNvPr>
            <p:cNvSpPr/>
            <p:nvPr/>
          </p:nvSpPr>
          <p:spPr bwMode="auto">
            <a:xfrm>
              <a:off x="3680191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63BB58B8-16EA-7838-BF16-366AACF766CA}"/>
                </a:ext>
              </a:extLst>
            </p:cNvPr>
            <p:cNvSpPr/>
            <p:nvPr/>
          </p:nvSpPr>
          <p:spPr bwMode="auto">
            <a:xfrm>
              <a:off x="3612388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10EE8E63-7A08-22B3-6D67-D4DA03ECEF05}"/>
                </a:ext>
              </a:extLst>
            </p:cNvPr>
            <p:cNvSpPr/>
            <p:nvPr/>
          </p:nvSpPr>
          <p:spPr bwMode="auto">
            <a:xfrm>
              <a:off x="3949776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0DE6F5DF-3805-C6EB-8D93-7CA72AF0EECD}"/>
                </a:ext>
              </a:extLst>
            </p:cNvPr>
            <p:cNvSpPr/>
            <p:nvPr/>
          </p:nvSpPr>
          <p:spPr bwMode="auto">
            <a:xfrm>
              <a:off x="4017579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7683FD57-DA4A-4F95-B06B-C494DA8F64CE}"/>
                </a:ext>
              </a:extLst>
            </p:cNvPr>
            <p:cNvSpPr/>
            <p:nvPr/>
          </p:nvSpPr>
          <p:spPr bwMode="auto">
            <a:xfrm>
              <a:off x="4287164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E144636-BB06-5432-46A6-03997BEFA06C}"/>
                </a:ext>
              </a:extLst>
            </p:cNvPr>
            <p:cNvSpPr/>
            <p:nvPr/>
          </p:nvSpPr>
          <p:spPr bwMode="auto">
            <a:xfrm>
              <a:off x="4354967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C2832BE-2A8E-9CC2-6AFB-B892E8C71733}"/>
                </a:ext>
              </a:extLst>
            </p:cNvPr>
            <p:cNvSpPr/>
            <p:nvPr/>
          </p:nvSpPr>
          <p:spPr bwMode="auto">
            <a:xfrm>
              <a:off x="4624552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68C2E632-24EF-98DD-401E-5708BEDA8CD6}"/>
                </a:ext>
              </a:extLst>
            </p:cNvPr>
            <p:cNvSpPr/>
            <p:nvPr/>
          </p:nvSpPr>
          <p:spPr bwMode="auto">
            <a:xfrm>
              <a:off x="4692355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13B27B1-EE08-59AF-9FD7-49CE2408F6DD}"/>
                </a:ext>
              </a:extLst>
            </p:cNvPr>
            <p:cNvSpPr/>
            <p:nvPr/>
          </p:nvSpPr>
          <p:spPr bwMode="auto">
            <a:xfrm>
              <a:off x="4961939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8600442-D4B7-8CF9-788B-967E67A2C72B}"/>
              </a:ext>
            </a:extLst>
          </p:cNvPr>
          <p:cNvGrpSpPr/>
          <p:nvPr/>
        </p:nvGrpSpPr>
        <p:grpSpPr>
          <a:xfrm>
            <a:off x="6126988" y="3272790"/>
            <a:ext cx="1416812" cy="365760"/>
            <a:chOff x="7529945" y="3391574"/>
            <a:chExt cx="1416812" cy="365760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20F3BA9-DF41-2489-8382-8798AAEA94CE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FFAB1595-3C92-BB86-F362-75A2BD8D5F89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09CE6230-E88D-92DF-3504-9D514A1A7714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9D922736-FEC2-DA0C-C7BF-043AA948509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A64A2EF-05C9-1298-31F6-39ACCB8E33DA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2370B690-5867-4BB7-5AEB-D1BC19D9A05F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CF79235-82FE-292E-0A72-E7073C785FF3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AEE9E621-8C72-4C94-1F7C-B8B859E8DA67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A8996867-087C-89E5-C508-1D2825C92380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8C8F335-0E54-28C1-E3BF-48C3128E387D}"/>
              </a:ext>
            </a:extLst>
          </p:cNvPr>
          <p:cNvGrpSpPr/>
          <p:nvPr/>
        </p:nvGrpSpPr>
        <p:grpSpPr>
          <a:xfrm>
            <a:off x="4278733" y="1254300"/>
            <a:ext cx="1416812" cy="365760"/>
            <a:chOff x="7529945" y="3391574"/>
            <a:chExt cx="1416812" cy="365760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B2A1074-972B-CF73-6F0D-B455972DDEBE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9FB24EB0-600E-F3C8-3DFA-C70CE5B0CB33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37219946-2FD0-1911-6AD4-5783788F76BC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43BCEFF-BD9F-C2BD-1A8C-7F15132E3A9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8FB4032D-AA2C-A392-3D5A-BD5F2DF3FF9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B4E0E59F-79D4-54CB-4577-2F5BB4102969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8C0CAD35-9A15-AB17-A030-60DAA02AF2D8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E8D02E20-6E7B-8DDD-E96C-9DDE7CC9FB0E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E024C68-B0B0-5289-D943-1E3075DE3DE9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CFFE3F6-AF23-1617-EA87-B64909809E8C}"/>
              </a:ext>
            </a:extLst>
          </p:cNvPr>
          <p:cNvGrpSpPr/>
          <p:nvPr/>
        </p:nvGrpSpPr>
        <p:grpSpPr>
          <a:xfrm>
            <a:off x="6126988" y="2190748"/>
            <a:ext cx="1416812" cy="365760"/>
            <a:chOff x="3612388" y="2190750"/>
            <a:chExt cx="1416812" cy="365760"/>
          </a:xfrm>
        </p:grpSpPr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B9596948-A371-A5C6-3C0D-35E8837DFFD1}"/>
                </a:ext>
              </a:extLst>
            </p:cNvPr>
            <p:cNvSpPr/>
            <p:nvPr/>
          </p:nvSpPr>
          <p:spPr bwMode="auto">
            <a:xfrm>
              <a:off x="3680191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6AD64E98-279B-F381-6A47-5C02CA2CAA16}"/>
                </a:ext>
              </a:extLst>
            </p:cNvPr>
            <p:cNvSpPr/>
            <p:nvPr/>
          </p:nvSpPr>
          <p:spPr bwMode="auto">
            <a:xfrm>
              <a:off x="3612388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72777D2B-470F-6CE1-D019-49F97EC16778}"/>
                </a:ext>
              </a:extLst>
            </p:cNvPr>
            <p:cNvSpPr/>
            <p:nvPr/>
          </p:nvSpPr>
          <p:spPr bwMode="auto">
            <a:xfrm>
              <a:off x="3949776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8007804F-1F15-C609-E0E1-26EEDB67D39E}"/>
                </a:ext>
              </a:extLst>
            </p:cNvPr>
            <p:cNvSpPr/>
            <p:nvPr/>
          </p:nvSpPr>
          <p:spPr bwMode="auto">
            <a:xfrm>
              <a:off x="4017579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F41727EB-83B1-DEA7-4121-75A060E26CC2}"/>
                </a:ext>
              </a:extLst>
            </p:cNvPr>
            <p:cNvSpPr/>
            <p:nvPr/>
          </p:nvSpPr>
          <p:spPr bwMode="auto">
            <a:xfrm>
              <a:off x="4287164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CAC377EE-CD52-9C25-F3AF-47A11B26B605}"/>
                </a:ext>
              </a:extLst>
            </p:cNvPr>
            <p:cNvSpPr/>
            <p:nvPr/>
          </p:nvSpPr>
          <p:spPr bwMode="auto">
            <a:xfrm>
              <a:off x="4354967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91BFCB76-6BD1-9509-34D3-19DFA6D8FFBC}"/>
                </a:ext>
              </a:extLst>
            </p:cNvPr>
            <p:cNvSpPr/>
            <p:nvPr/>
          </p:nvSpPr>
          <p:spPr bwMode="auto">
            <a:xfrm>
              <a:off x="4624552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1C3665E5-0F87-99E7-182F-AE09CC80618D}"/>
                </a:ext>
              </a:extLst>
            </p:cNvPr>
            <p:cNvSpPr/>
            <p:nvPr/>
          </p:nvSpPr>
          <p:spPr bwMode="auto">
            <a:xfrm>
              <a:off x="4692355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8CE6C439-F331-1B0D-422A-CE2E7179FF9F}"/>
                </a:ext>
              </a:extLst>
            </p:cNvPr>
            <p:cNvSpPr/>
            <p:nvPr/>
          </p:nvSpPr>
          <p:spPr bwMode="auto">
            <a:xfrm>
              <a:off x="4961939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cxnSp>
        <p:nvCxnSpPr>
          <p:cNvPr id="88" name="AutoShape 14">
            <a:extLst>
              <a:ext uri="{FF2B5EF4-FFF2-40B4-BE49-F238E27FC236}">
                <a16:creationId xmlns:a16="http://schemas.microsoft.com/office/drawing/2014/main" id="{F7CF88DA-4A13-F71E-9521-2293E9EED82E}"/>
              </a:ext>
            </a:extLst>
          </p:cNvPr>
          <p:cNvCxnSpPr>
            <a:cxnSpLocks noChangeShapeType="1"/>
            <a:stCxn id="72" idx="2"/>
            <a:endCxn id="62" idx="0"/>
          </p:cNvCxnSpPr>
          <p:nvPr/>
        </p:nvCxnSpPr>
        <p:spPr bwMode="auto">
          <a:xfrm rot="16200000" flipH="1">
            <a:off x="6308560" y="2745955"/>
            <a:ext cx="716282" cy="33738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AutoShape 14">
            <a:extLst>
              <a:ext uri="{FF2B5EF4-FFF2-40B4-BE49-F238E27FC236}">
                <a16:creationId xmlns:a16="http://schemas.microsoft.com/office/drawing/2014/main" id="{BF9C89E1-EEB5-7B63-56F6-D6DB38BF695C}"/>
              </a:ext>
            </a:extLst>
          </p:cNvPr>
          <p:cNvCxnSpPr>
            <a:cxnSpLocks noChangeShapeType="1"/>
            <a:stCxn id="67" idx="2"/>
            <a:endCxn id="98" idx="0"/>
          </p:cNvCxnSpPr>
          <p:nvPr/>
        </p:nvCxnSpPr>
        <p:spPr bwMode="auto">
          <a:xfrm rot="5400000">
            <a:off x="3048660" y="907994"/>
            <a:ext cx="551638" cy="197577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5" name="AutoShape 14">
            <a:extLst>
              <a:ext uri="{FF2B5EF4-FFF2-40B4-BE49-F238E27FC236}">
                <a16:creationId xmlns:a16="http://schemas.microsoft.com/office/drawing/2014/main" id="{70D72F1B-2E25-1EEA-59B0-4CB232F53025}"/>
              </a:ext>
            </a:extLst>
          </p:cNvPr>
          <p:cNvCxnSpPr>
            <a:cxnSpLocks noChangeShapeType="1"/>
            <a:stCxn id="68" idx="2"/>
            <a:endCxn id="75" idx="0"/>
          </p:cNvCxnSpPr>
          <p:nvPr/>
        </p:nvCxnSpPr>
        <p:spPr bwMode="auto">
          <a:xfrm rot="16200000" flipH="1">
            <a:off x="5372882" y="896929"/>
            <a:ext cx="570688" cy="20169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3D287027-A881-06FF-A9AB-D0C87CA40908}"/>
              </a:ext>
            </a:extLst>
          </p:cNvPr>
          <p:cNvSpPr txBox="1"/>
          <p:nvPr/>
        </p:nvSpPr>
        <p:spPr>
          <a:xfrm>
            <a:off x="3962400" y="2962117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[9,13)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487AE36F-8996-DB7B-E889-66D6A6A5368E}"/>
              </a:ext>
            </a:extLst>
          </p:cNvPr>
          <p:cNvSpPr txBox="1"/>
          <p:nvPr/>
        </p:nvSpPr>
        <p:spPr>
          <a:xfrm>
            <a:off x="2473557" y="2962117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[5,9)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3A807EB8-E67A-136B-4447-7AD48CCB5598}"/>
              </a:ext>
            </a:extLst>
          </p:cNvPr>
          <p:cNvSpPr txBox="1"/>
          <p:nvPr/>
        </p:nvSpPr>
        <p:spPr>
          <a:xfrm>
            <a:off x="1028581" y="2996684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&lt;5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8DAE2582-3A98-2D92-167C-1FE10CA8EC1B}"/>
              </a:ext>
            </a:extLst>
          </p:cNvPr>
          <p:cNvSpPr txBox="1"/>
          <p:nvPr/>
        </p:nvSpPr>
        <p:spPr>
          <a:xfrm>
            <a:off x="5521557" y="2962117"/>
            <a:ext cx="61750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[13,16)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5C8E8D3A-309D-5524-1856-E2FEFA8E4218}"/>
              </a:ext>
            </a:extLst>
          </p:cNvPr>
          <p:cNvSpPr txBox="1"/>
          <p:nvPr/>
        </p:nvSpPr>
        <p:spPr>
          <a:xfrm>
            <a:off x="6859094" y="2962117"/>
            <a:ext cx="656831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[16,19)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7FEF5182-025D-7605-53E4-95A5CB38ACB4}"/>
              </a:ext>
            </a:extLst>
          </p:cNvPr>
          <p:cNvSpPr txBox="1"/>
          <p:nvPr/>
        </p:nvSpPr>
        <p:spPr>
          <a:xfrm>
            <a:off x="8143903" y="2962117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≥19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090E58A-4F94-0DAA-589D-1A75537659B4}"/>
              </a:ext>
            </a:extLst>
          </p:cNvPr>
          <p:cNvSpPr txBox="1"/>
          <p:nvPr/>
        </p:nvSpPr>
        <p:spPr>
          <a:xfrm>
            <a:off x="5191639" y="1640615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≥13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DAEE04B1-513E-BDCA-C6C0-601BD91BE8A7}"/>
              </a:ext>
            </a:extLst>
          </p:cNvPr>
          <p:cNvSpPr txBox="1"/>
          <p:nvPr/>
        </p:nvSpPr>
        <p:spPr>
          <a:xfrm>
            <a:off x="3565270" y="1618757"/>
            <a:ext cx="49824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&lt;13</a:t>
            </a:r>
          </a:p>
        </p:txBody>
      </p:sp>
      <p:sp>
        <p:nvSpPr>
          <p:cNvPr id="225" name="Content Placeholder 28">
            <a:extLst>
              <a:ext uri="{FF2B5EF4-FFF2-40B4-BE49-F238E27FC236}">
                <a16:creationId xmlns:a16="http://schemas.microsoft.com/office/drawing/2014/main" id="{F5067FED-3196-AB9C-76A3-B41A965F3DA4}"/>
              </a:ext>
            </a:extLst>
          </p:cNvPr>
          <p:cNvSpPr txBox="1">
            <a:spLocks/>
          </p:cNvSpPr>
          <p:nvPr/>
        </p:nvSpPr>
        <p:spPr>
          <a:xfrm>
            <a:off x="381000" y="104492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</a:rPr>
              <a:t>Insert 17</a:t>
            </a:r>
          </a:p>
        </p:txBody>
      </p:sp>
      <p:sp>
        <p:nvSpPr>
          <p:cNvPr id="226" name="Content Placeholder 28">
            <a:extLst>
              <a:ext uri="{FF2B5EF4-FFF2-40B4-BE49-F238E27FC236}">
                <a16:creationId xmlns:a16="http://schemas.microsoft.com/office/drawing/2014/main" id="{B4199B5E-F9E4-0816-7F1D-852AA9F2DFBD}"/>
              </a:ext>
            </a:extLst>
          </p:cNvPr>
          <p:cNvSpPr txBox="1">
            <a:spLocks/>
          </p:cNvSpPr>
          <p:nvPr/>
        </p:nvSpPr>
        <p:spPr>
          <a:xfrm>
            <a:off x="381000" y="1424939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Insert 16</a:t>
            </a:r>
          </a:p>
        </p:txBody>
      </p:sp>
    </p:spTree>
    <p:extLst>
      <p:ext uri="{BB962C8B-B14F-4D97-AF65-F5344CB8AC3E}">
        <p14:creationId xmlns:p14="http://schemas.microsoft.com/office/powerpoint/2010/main" val="1737138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88AAA-323D-BB18-D508-5F94EB245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BAB28-32F8-8461-E00F-E6B7D569C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Optimizations, Design Choices</a:t>
            </a:r>
          </a:p>
          <a:p>
            <a:endParaRPr lang="en-US" dirty="0"/>
          </a:p>
          <a:p>
            <a:r>
              <a:rPr lang="en-US" dirty="0"/>
              <a:t>Locks, Latches, and Synchronization</a:t>
            </a:r>
          </a:p>
          <a:p>
            <a:endParaRPr lang="en-US" dirty="0"/>
          </a:p>
          <a:p>
            <a:r>
              <a:rPr lang="en-US" dirty="0" err="1"/>
              <a:t>B+Tree</a:t>
            </a:r>
            <a:r>
              <a:rPr lang="en-US" dirty="0"/>
              <a:t> Concurrency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912982-8B17-6010-1232-A425DE77A8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0093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Design Choices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Node Size</a:t>
            </a:r>
          </a:p>
          <a:p>
            <a:r>
              <a:rPr lang="en-US" dirty="0"/>
              <a:t>Merge Threshold</a:t>
            </a:r>
          </a:p>
          <a:p>
            <a:r>
              <a:rPr lang="en-US" dirty="0"/>
              <a:t>Variable-Length Keys</a:t>
            </a:r>
          </a:p>
          <a:p>
            <a:r>
              <a:rPr lang="en-US" dirty="0"/>
              <a:t>Intra-Node Search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Star: 32 Points 6">
            <a:extLst>
              <a:ext uri="{FF2B5EF4-FFF2-40B4-BE49-F238E27FC236}">
                <a16:creationId xmlns:a16="http://schemas.microsoft.com/office/drawing/2014/main" id="{07EFDD2D-C7C6-963B-6F21-69E239ABF762}"/>
              </a:ext>
            </a:extLst>
          </p:cNvPr>
          <p:cNvSpPr>
            <a:spLocks noChangeAspect="1"/>
          </p:cNvSpPr>
          <p:nvPr/>
        </p:nvSpPr>
        <p:spPr>
          <a:xfrm>
            <a:off x="4160221" y="-247650"/>
            <a:ext cx="5486400" cy="5486400"/>
          </a:xfrm>
          <a:prstGeom prst="star32">
            <a:avLst/>
          </a:prstGeom>
          <a:solidFill>
            <a:srgbClr val="FFFF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932FE803-316A-4A2E-A27E-1890391A4A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867400" y="971550"/>
            <a:ext cx="2465224" cy="3657600"/>
          </a:xfrm>
          <a:prstGeom prst="rect">
            <a:avLst/>
          </a:prstGeom>
          <a:ln>
            <a:solidFill>
              <a:srgbClr val="6464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screenshot">
            <a:hlinkClick r:id="rId5"/>
            <a:extLst>
              <a:ext uri="{FF2B5EF4-FFF2-40B4-BE49-F238E27FC236}">
                <a16:creationId xmlns:a16="http://schemas.microsoft.com/office/drawing/2014/main" id="{B18F45C5-14F8-C68F-41BB-F192065367F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 rot="120000">
            <a:off x="5338853" y="356220"/>
            <a:ext cx="3129137" cy="4699579"/>
          </a:xfrm>
          <a:prstGeom prst="rect">
            <a:avLst/>
          </a:prstGeom>
          <a:ln>
            <a:solidFill>
              <a:srgbClr val="6464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5020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8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A96B087-99EB-4B48-AFB0-0C2B8D880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 Size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0985BD7-1F88-4957-8786-48BAB991E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slower the storage device, the larger the optimal node size for a </a:t>
            </a:r>
            <a:r>
              <a:rPr lang="en-US" dirty="0" err="1"/>
              <a:t>B+Tree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HDD: ~1MB</a:t>
            </a:r>
          </a:p>
          <a:p>
            <a:pPr lvl="1"/>
            <a:r>
              <a:rPr lang="en-US" dirty="0"/>
              <a:t>SSD: ~10KB </a:t>
            </a:r>
          </a:p>
          <a:p>
            <a:pPr lvl="1"/>
            <a:r>
              <a:rPr lang="en-US" dirty="0"/>
              <a:t>In-Memory: ~512B</a:t>
            </a:r>
          </a:p>
          <a:p>
            <a:endParaRPr lang="en-US" sz="1200" dirty="0"/>
          </a:p>
          <a:p>
            <a:r>
              <a:rPr lang="en-US" dirty="0"/>
              <a:t>Optimal sizes can vary depending on the workload</a:t>
            </a:r>
          </a:p>
          <a:p>
            <a:pPr lvl="1"/>
            <a:r>
              <a:rPr lang="en-US" dirty="0"/>
              <a:t>Leaf Node Scans vs. Root-to-Leaf Traversals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5E9B8F2-028F-DFC9-933A-3A93D594B40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6759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1EBA86-4C59-46A0-8FC1-74D2CB00D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Threshold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FD8D2-B00A-49AB-A046-998ECF881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DBMSs do not always merge nodes when they are half full.</a:t>
            </a:r>
          </a:p>
          <a:p>
            <a:pPr lvl="1"/>
            <a:r>
              <a:rPr lang="en-US" dirty="0"/>
              <a:t>Average occupancy rate for B+Tree nodes is 69%.</a:t>
            </a:r>
          </a:p>
          <a:p>
            <a:endParaRPr lang="en-US" sz="1200" dirty="0"/>
          </a:p>
          <a:p>
            <a:r>
              <a:rPr lang="en-US" dirty="0"/>
              <a:t>Delaying a merge operation may reduce the amount of reorganization.</a:t>
            </a:r>
            <a:endParaRPr lang="en-US" sz="1200" dirty="0"/>
          </a:p>
          <a:p>
            <a:r>
              <a:rPr lang="en-US" dirty="0"/>
              <a:t>It may also be better to let smaller nodes exist and then periodically rebuild entire tree.</a:t>
            </a:r>
          </a:p>
          <a:p>
            <a:endParaRPr lang="en-US" sz="1200" dirty="0"/>
          </a:p>
          <a:p>
            <a:r>
              <a:rPr lang="en-US" dirty="0"/>
              <a:t>This is why PostgreSQL calls their B+Tree a "non-balanced" B+Tree (</a:t>
            </a:r>
            <a:r>
              <a:rPr lang="en-US" dirty="0">
                <a:hlinkClick r:id="rId2"/>
              </a:rPr>
              <a:t>nbtree</a:t>
            </a:r>
            <a:r>
              <a:rPr lang="en-US" dirty="0"/>
              <a:t>).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9253CBAE-5E4F-ACFF-374D-B8B9CBE79D15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24044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Variable-length Keys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Pointers</a:t>
            </a:r>
          </a:p>
          <a:p>
            <a:pPr marL="342900" lvl="1"/>
            <a:r>
              <a:rPr lang="en-US" dirty="0"/>
              <a:t>Store the keys as pointers to the tuple’s attribute.</a:t>
            </a:r>
          </a:p>
          <a:p>
            <a:pPr marL="342900" lvl="1"/>
            <a:r>
              <a:rPr lang="en-US" dirty="0"/>
              <a:t>Also called </a:t>
            </a:r>
            <a:r>
              <a:rPr lang="en-US" dirty="0">
                <a:hlinkClick r:id="rId2"/>
              </a:rPr>
              <a:t>T-Trees</a:t>
            </a:r>
            <a:r>
              <a:rPr lang="en-US" dirty="0"/>
              <a:t> (in-memory DBMSs)</a:t>
            </a:r>
          </a:p>
          <a:p>
            <a:pPr>
              <a:lnSpc>
                <a:spcPct val="50000"/>
              </a:lnSpc>
              <a:spcBef>
                <a:spcPts val="0"/>
              </a:spcBef>
            </a:pPr>
            <a:endParaRPr lang="en-US" sz="1050" b="1" dirty="0"/>
          </a:p>
          <a:p>
            <a:r>
              <a:rPr lang="en-US" b="1" dirty="0"/>
              <a:t>Approach #2: Variable-Length Nodes</a:t>
            </a:r>
          </a:p>
          <a:p>
            <a:pPr marL="342900" lvl="1"/>
            <a:r>
              <a:rPr lang="en-US" dirty="0"/>
              <a:t>The size of each node in the index can vary.</a:t>
            </a:r>
          </a:p>
          <a:p>
            <a:pPr marL="342900" lvl="1"/>
            <a:r>
              <a:rPr lang="en-US" dirty="0"/>
              <a:t>Requires careful memory management.</a:t>
            </a:r>
          </a:p>
          <a:p>
            <a:pPr>
              <a:lnSpc>
                <a:spcPct val="50000"/>
              </a:lnSpc>
              <a:spcBef>
                <a:spcPts val="0"/>
              </a:spcBef>
            </a:pPr>
            <a:endParaRPr lang="en-US" sz="1050" dirty="0"/>
          </a:p>
          <a:p>
            <a:r>
              <a:rPr lang="en-US" b="1" dirty="0"/>
              <a:t>Approach #3: Padding</a:t>
            </a:r>
          </a:p>
          <a:p>
            <a:pPr marL="342900" lvl="1"/>
            <a:r>
              <a:rPr lang="en-US" dirty="0"/>
              <a:t>Always pad the key to be max length of the key type.</a:t>
            </a:r>
          </a:p>
          <a:p>
            <a:pPr>
              <a:lnSpc>
                <a:spcPct val="50000"/>
              </a:lnSpc>
              <a:spcBef>
                <a:spcPts val="0"/>
              </a:spcBef>
            </a:pPr>
            <a:endParaRPr lang="en-US" sz="1050" dirty="0"/>
          </a:p>
          <a:p>
            <a:r>
              <a:rPr lang="en-US" b="1" dirty="0"/>
              <a:t>Approach #4: Key Map / Indirection</a:t>
            </a:r>
          </a:p>
          <a:p>
            <a:pPr marL="342900" lvl="1"/>
            <a:r>
              <a:rPr lang="en-US" dirty="0"/>
              <a:t>Embed an array of pointers that map to the key + value list within the node.</a:t>
            </a:r>
            <a:br>
              <a:rPr lang="en-US" dirty="0"/>
            </a:br>
            <a:endParaRPr lang="en-US" dirty="0"/>
          </a:p>
          <a:p>
            <a:pPr marL="342900" lvl="1"/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C67801D4-6610-2AAA-AD34-7915E83E0DB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09745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A7C81-1D5E-4B88-BA53-568993DA4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Intra-Node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F69BE9-BFBD-43BD-9ABA-1704FDECB7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Linear</a:t>
            </a:r>
          </a:p>
          <a:p>
            <a:pPr lvl="1"/>
            <a:r>
              <a:rPr lang="en-US" dirty="0"/>
              <a:t>Scan node keys from beginning to end.</a:t>
            </a:r>
          </a:p>
          <a:p>
            <a:pPr lvl="1"/>
            <a:r>
              <a:rPr lang="en-US" dirty="0"/>
              <a:t>Use SIMD to vectorize comparisons.</a:t>
            </a:r>
          </a:p>
          <a:p>
            <a:endParaRPr lang="en-US" sz="1200" dirty="0"/>
          </a:p>
          <a:p>
            <a:r>
              <a:rPr lang="en-US" b="1" dirty="0"/>
              <a:t>Approach #2: Binary</a:t>
            </a:r>
          </a:p>
          <a:p>
            <a:pPr lvl="1"/>
            <a:r>
              <a:rPr lang="en-US" dirty="0"/>
              <a:t>Jump to middle key, pivot left/right depending on comparison.</a:t>
            </a:r>
          </a:p>
          <a:p>
            <a:endParaRPr lang="en-US" sz="1200" dirty="0"/>
          </a:p>
          <a:p>
            <a:r>
              <a:rPr lang="en-US" b="1" dirty="0"/>
              <a:t>Approach #3: Interpolation</a:t>
            </a:r>
          </a:p>
          <a:p>
            <a:pPr lvl="1"/>
            <a:r>
              <a:rPr lang="en-US" dirty="0"/>
              <a:t>Approximate location of desired key based on known distribution of keys.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4526B-6D4D-4738-AA94-AFA56E24EC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t>16</a:t>
            </a:fld>
            <a:endParaRPr lang="en-US" dirty="0"/>
          </a:p>
        </p:txBody>
      </p:sp>
      <p:sp>
        <p:nvSpPr>
          <p:cNvPr id="48" name="Right Arrow 6">
            <a:extLst>
              <a:ext uri="{FF2B5EF4-FFF2-40B4-BE49-F238E27FC236}">
                <a16:creationId xmlns:a16="http://schemas.microsoft.com/office/drawing/2014/main" id="{D7A68A7E-4E0A-437E-B100-9B926721BAD4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5610622" y="1783318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371A308-DBE7-4078-A35C-2E21289782A3}"/>
              </a:ext>
            </a:extLst>
          </p:cNvPr>
          <p:cNvSpPr txBox="1"/>
          <p:nvPr/>
        </p:nvSpPr>
        <p:spPr>
          <a:xfrm>
            <a:off x="6424038" y="1034688"/>
            <a:ext cx="153888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Find Key=8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8CB90FC-90B9-4D78-BA8B-3A951ADA1AD9}"/>
              </a:ext>
            </a:extLst>
          </p:cNvPr>
          <p:cNvGrpSpPr/>
          <p:nvPr/>
        </p:nvGrpSpPr>
        <p:grpSpPr>
          <a:xfrm>
            <a:off x="5547763" y="1428750"/>
            <a:ext cx="3291437" cy="365760"/>
            <a:chOff x="5395363" y="1657350"/>
            <a:chExt cx="3291437" cy="3657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23D6AE3-60F1-428D-80E9-C14153AF0953}"/>
                </a:ext>
              </a:extLst>
            </p:cNvPr>
            <p:cNvSpPr/>
            <p:nvPr/>
          </p:nvSpPr>
          <p:spPr bwMode="auto">
            <a:xfrm>
              <a:off x="5943916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F0877EA-94D4-4B74-B05B-06E9E06B28C0}"/>
                </a:ext>
              </a:extLst>
            </p:cNvPr>
            <p:cNvSpPr/>
            <p:nvPr/>
          </p:nvSpPr>
          <p:spPr bwMode="auto">
            <a:xfrm>
              <a:off x="5852505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71E108-569B-4758-A250-EBFE52191825}"/>
                </a:ext>
              </a:extLst>
            </p:cNvPr>
            <p:cNvSpPr/>
            <p:nvPr/>
          </p:nvSpPr>
          <p:spPr bwMode="auto">
            <a:xfrm>
              <a:off x="6309647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2827A41-E975-4EEA-9338-700995DCEEFC}"/>
                </a:ext>
              </a:extLst>
            </p:cNvPr>
            <p:cNvSpPr/>
            <p:nvPr/>
          </p:nvSpPr>
          <p:spPr bwMode="auto">
            <a:xfrm>
              <a:off x="6401058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CC568C4-0239-44B5-8D91-9E12855BE389}"/>
                </a:ext>
              </a:extLst>
            </p:cNvPr>
            <p:cNvSpPr/>
            <p:nvPr/>
          </p:nvSpPr>
          <p:spPr bwMode="auto">
            <a:xfrm>
              <a:off x="6766789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7CA1EEC-A1FB-4450-82B4-09BB9A0A2422}"/>
                </a:ext>
              </a:extLst>
            </p:cNvPr>
            <p:cNvSpPr/>
            <p:nvPr/>
          </p:nvSpPr>
          <p:spPr bwMode="auto">
            <a:xfrm>
              <a:off x="6858200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A210E07-CFC4-47E2-9202-7FF295CC190E}"/>
                </a:ext>
              </a:extLst>
            </p:cNvPr>
            <p:cNvSpPr/>
            <p:nvPr/>
          </p:nvSpPr>
          <p:spPr bwMode="auto">
            <a:xfrm>
              <a:off x="7223931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5142F4-992A-40F1-AD79-9A63D4FC268E}"/>
                </a:ext>
              </a:extLst>
            </p:cNvPr>
            <p:cNvSpPr/>
            <p:nvPr/>
          </p:nvSpPr>
          <p:spPr bwMode="auto">
            <a:xfrm>
              <a:off x="7315342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B7FC2E-AC62-42FE-AC2A-4D6747490DA9}"/>
                </a:ext>
              </a:extLst>
            </p:cNvPr>
            <p:cNvSpPr/>
            <p:nvPr/>
          </p:nvSpPr>
          <p:spPr bwMode="auto">
            <a:xfrm>
              <a:off x="7681073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3D65C8C-D3FE-42DA-8534-358225350C87}"/>
                </a:ext>
              </a:extLst>
            </p:cNvPr>
            <p:cNvSpPr/>
            <p:nvPr/>
          </p:nvSpPr>
          <p:spPr bwMode="auto">
            <a:xfrm>
              <a:off x="7772484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FC1AFCD-ABC4-4673-A3C3-047F98D5080E}"/>
                </a:ext>
              </a:extLst>
            </p:cNvPr>
            <p:cNvSpPr/>
            <p:nvPr/>
          </p:nvSpPr>
          <p:spPr bwMode="auto">
            <a:xfrm>
              <a:off x="8138215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3624521-43B9-42CD-A6B5-8536828258F5}"/>
                </a:ext>
              </a:extLst>
            </p:cNvPr>
            <p:cNvSpPr/>
            <p:nvPr/>
          </p:nvSpPr>
          <p:spPr bwMode="auto">
            <a:xfrm>
              <a:off x="8229626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10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5F79F5A-140E-4350-B242-0175DA7E7040}"/>
                </a:ext>
              </a:extLst>
            </p:cNvPr>
            <p:cNvSpPr/>
            <p:nvPr/>
          </p:nvSpPr>
          <p:spPr bwMode="auto">
            <a:xfrm>
              <a:off x="8595360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0477A49-3D0E-4F6A-BB25-2E8DC43B2369}"/>
                </a:ext>
              </a:extLst>
            </p:cNvPr>
            <p:cNvSpPr/>
            <p:nvPr/>
          </p:nvSpPr>
          <p:spPr bwMode="auto">
            <a:xfrm>
              <a:off x="5486774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203F7C0-537E-4890-9AA9-197C925C2137}"/>
                </a:ext>
              </a:extLst>
            </p:cNvPr>
            <p:cNvSpPr/>
            <p:nvPr/>
          </p:nvSpPr>
          <p:spPr bwMode="auto">
            <a:xfrm>
              <a:off x="5395363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sp>
        <p:nvSpPr>
          <p:cNvPr id="54" name="Right Arrow 6">
            <a:extLst>
              <a:ext uri="{FF2B5EF4-FFF2-40B4-BE49-F238E27FC236}">
                <a16:creationId xmlns:a16="http://schemas.microsoft.com/office/drawing/2014/main" id="{35E455B6-FCBB-4971-807F-17A0C9FA543D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6987531" y="2936478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9C79BE7-A9D3-4651-A752-A7EDF4585D85}"/>
              </a:ext>
            </a:extLst>
          </p:cNvPr>
          <p:cNvGrpSpPr/>
          <p:nvPr/>
        </p:nvGrpSpPr>
        <p:grpSpPr>
          <a:xfrm>
            <a:off x="5547763" y="2570401"/>
            <a:ext cx="3291437" cy="365760"/>
            <a:chOff x="5395363" y="1657350"/>
            <a:chExt cx="3291437" cy="36576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854310F-691A-416E-96A4-25ADDA086D88}"/>
                </a:ext>
              </a:extLst>
            </p:cNvPr>
            <p:cNvSpPr/>
            <p:nvPr/>
          </p:nvSpPr>
          <p:spPr bwMode="auto">
            <a:xfrm>
              <a:off x="5943916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2676296-209F-4A76-A4C1-A2515C9FBF32}"/>
                </a:ext>
              </a:extLst>
            </p:cNvPr>
            <p:cNvSpPr/>
            <p:nvPr/>
          </p:nvSpPr>
          <p:spPr bwMode="auto">
            <a:xfrm>
              <a:off x="5852505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5A988C45-29A3-48EB-820B-1EA0FD943F69}"/>
                </a:ext>
              </a:extLst>
            </p:cNvPr>
            <p:cNvSpPr/>
            <p:nvPr/>
          </p:nvSpPr>
          <p:spPr bwMode="auto">
            <a:xfrm>
              <a:off x="6309647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DC6D38A5-7077-4A45-85CA-35E991B08A7E}"/>
                </a:ext>
              </a:extLst>
            </p:cNvPr>
            <p:cNvSpPr/>
            <p:nvPr/>
          </p:nvSpPr>
          <p:spPr bwMode="auto">
            <a:xfrm>
              <a:off x="6401058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4E68425-BC11-4699-895C-C38C5A1E84F1}"/>
                </a:ext>
              </a:extLst>
            </p:cNvPr>
            <p:cNvSpPr/>
            <p:nvPr/>
          </p:nvSpPr>
          <p:spPr bwMode="auto">
            <a:xfrm>
              <a:off x="6766789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E58F9B7-697C-4FB4-B4A6-917C58994FA8}"/>
                </a:ext>
              </a:extLst>
            </p:cNvPr>
            <p:cNvSpPr/>
            <p:nvPr/>
          </p:nvSpPr>
          <p:spPr bwMode="auto">
            <a:xfrm>
              <a:off x="6858200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0498249-3526-4DA0-AD39-AC5758BDDF0C}"/>
                </a:ext>
              </a:extLst>
            </p:cNvPr>
            <p:cNvSpPr/>
            <p:nvPr/>
          </p:nvSpPr>
          <p:spPr bwMode="auto">
            <a:xfrm>
              <a:off x="7223931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1717DFAE-B621-4A0A-B082-9BE07783E5A7}"/>
                </a:ext>
              </a:extLst>
            </p:cNvPr>
            <p:cNvSpPr/>
            <p:nvPr/>
          </p:nvSpPr>
          <p:spPr bwMode="auto">
            <a:xfrm>
              <a:off x="7315342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4A62694-3726-43AF-BF1E-52F3E711478C}"/>
                </a:ext>
              </a:extLst>
            </p:cNvPr>
            <p:cNvSpPr/>
            <p:nvPr/>
          </p:nvSpPr>
          <p:spPr bwMode="auto">
            <a:xfrm>
              <a:off x="7681073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FB5A4B1-D1A6-4915-92D5-D6E90D78BBA4}"/>
                </a:ext>
              </a:extLst>
            </p:cNvPr>
            <p:cNvSpPr/>
            <p:nvPr/>
          </p:nvSpPr>
          <p:spPr bwMode="auto">
            <a:xfrm>
              <a:off x="7772484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D4E6F71D-E032-4C7F-A688-8545E27C4BE3}"/>
                </a:ext>
              </a:extLst>
            </p:cNvPr>
            <p:cNvSpPr/>
            <p:nvPr/>
          </p:nvSpPr>
          <p:spPr bwMode="auto">
            <a:xfrm>
              <a:off x="8138215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EE5A4FDE-B183-40D5-839C-43994022E73A}"/>
                </a:ext>
              </a:extLst>
            </p:cNvPr>
            <p:cNvSpPr/>
            <p:nvPr/>
          </p:nvSpPr>
          <p:spPr bwMode="auto">
            <a:xfrm>
              <a:off x="8229626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10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5B5B0F8D-1068-41B6-B987-7D465C9DE52F}"/>
                </a:ext>
              </a:extLst>
            </p:cNvPr>
            <p:cNvSpPr/>
            <p:nvPr/>
          </p:nvSpPr>
          <p:spPr bwMode="auto">
            <a:xfrm>
              <a:off x="8595360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38AC5A3-A233-4CAB-80F6-883C2A3967F2}"/>
                </a:ext>
              </a:extLst>
            </p:cNvPr>
            <p:cNvSpPr/>
            <p:nvPr/>
          </p:nvSpPr>
          <p:spPr bwMode="auto">
            <a:xfrm>
              <a:off x="5486774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CAA47883-FABF-4559-8820-6EE2FD07E10F}"/>
                </a:ext>
              </a:extLst>
            </p:cNvPr>
            <p:cNvSpPr/>
            <p:nvPr/>
          </p:nvSpPr>
          <p:spPr bwMode="auto">
            <a:xfrm>
              <a:off x="5395363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DC9F9BD1-9BDE-4BA2-B906-B8A0F4639B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7762" y="2570402"/>
            <a:ext cx="3291437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089CB123-7D8C-4730-BF54-4C0E7AF761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6331" y="2570402"/>
            <a:ext cx="1462868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73" name="Right Arrow 6">
            <a:extLst>
              <a:ext uri="{FF2B5EF4-FFF2-40B4-BE49-F238E27FC236}">
                <a16:creationId xmlns:a16="http://schemas.microsoft.com/office/drawing/2014/main" id="{C02A2AEE-D669-4813-8428-E9765540133F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7901787" y="2936478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B28F007E-20CD-4FFA-9814-E4CED3525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6331" y="2570402"/>
            <a:ext cx="548552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75" name="Right Arrow 6">
            <a:extLst>
              <a:ext uri="{FF2B5EF4-FFF2-40B4-BE49-F238E27FC236}">
                <a16:creationId xmlns:a16="http://schemas.microsoft.com/office/drawing/2014/main" id="{2AA9716C-4021-4D01-A529-D253101A0076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7444629" y="2936478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50578B4-AD4E-4D2A-8E38-31437BE90054}"/>
              </a:ext>
            </a:extLst>
          </p:cNvPr>
          <p:cNvGrpSpPr/>
          <p:nvPr/>
        </p:nvGrpSpPr>
        <p:grpSpPr>
          <a:xfrm>
            <a:off x="5547761" y="3919696"/>
            <a:ext cx="3291437" cy="365760"/>
            <a:chOff x="5395363" y="1657350"/>
            <a:chExt cx="3291437" cy="365760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5DA7A2A0-1B33-4FBA-85EF-BB8B9B0A8300}"/>
                </a:ext>
              </a:extLst>
            </p:cNvPr>
            <p:cNvSpPr/>
            <p:nvPr/>
          </p:nvSpPr>
          <p:spPr bwMode="auto">
            <a:xfrm>
              <a:off x="5943916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A12B7F24-5155-4CEF-9035-1E4ED2B052EA}"/>
                </a:ext>
              </a:extLst>
            </p:cNvPr>
            <p:cNvSpPr/>
            <p:nvPr/>
          </p:nvSpPr>
          <p:spPr bwMode="auto">
            <a:xfrm>
              <a:off x="5852505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0AC7D9D3-A68C-4F5B-B0F5-63B49E3AF5C3}"/>
                </a:ext>
              </a:extLst>
            </p:cNvPr>
            <p:cNvSpPr/>
            <p:nvPr/>
          </p:nvSpPr>
          <p:spPr bwMode="auto">
            <a:xfrm>
              <a:off x="6309647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36255189-40D3-4DBD-914F-630C383727B4}"/>
                </a:ext>
              </a:extLst>
            </p:cNvPr>
            <p:cNvSpPr/>
            <p:nvPr/>
          </p:nvSpPr>
          <p:spPr bwMode="auto">
            <a:xfrm>
              <a:off x="6401058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F7C5B94-99B5-4D79-A3AD-0CA39420F060}"/>
                </a:ext>
              </a:extLst>
            </p:cNvPr>
            <p:cNvSpPr/>
            <p:nvPr/>
          </p:nvSpPr>
          <p:spPr bwMode="auto">
            <a:xfrm>
              <a:off x="6766789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BC31C655-DEEA-40DA-AF53-DA26D3345085}"/>
                </a:ext>
              </a:extLst>
            </p:cNvPr>
            <p:cNvSpPr/>
            <p:nvPr/>
          </p:nvSpPr>
          <p:spPr bwMode="auto">
            <a:xfrm>
              <a:off x="6858200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29112C77-B623-4BF2-9632-C55C350AEF6F}"/>
                </a:ext>
              </a:extLst>
            </p:cNvPr>
            <p:cNvSpPr/>
            <p:nvPr/>
          </p:nvSpPr>
          <p:spPr bwMode="auto">
            <a:xfrm>
              <a:off x="7223931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B01C78EB-2BC0-414B-8395-240C2FED14F5}"/>
                </a:ext>
              </a:extLst>
            </p:cNvPr>
            <p:cNvSpPr/>
            <p:nvPr/>
          </p:nvSpPr>
          <p:spPr bwMode="auto">
            <a:xfrm>
              <a:off x="7315342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8C67C085-615F-4704-A707-54E2270B456A}"/>
                </a:ext>
              </a:extLst>
            </p:cNvPr>
            <p:cNvSpPr/>
            <p:nvPr/>
          </p:nvSpPr>
          <p:spPr bwMode="auto">
            <a:xfrm>
              <a:off x="7681073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649B491B-822F-46FC-9273-DA764A2ADF94}"/>
                </a:ext>
              </a:extLst>
            </p:cNvPr>
            <p:cNvSpPr/>
            <p:nvPr/>
          </p:nvSpPr>
          <p:spPr bwMode="auto">
            <a:xfrm>
              <a:off x="7772484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80B804D-C83D-41D2-A4E7-A57516E91E4A}"/>
                </a:ext>
              </a:extLst>
            </p:cNvPr>
            <p:cNvSpPr/>
            <p:nvPr/>
          </p:nvSpPr>
          <p:spPr bwMode="auto">
            <a:xfrm>
              <a:off x="8138215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626FAEC3-6F89-4050-8D2B-148F54A1D628}"/>
                </a:ext>
              </a:extLst>
            </p:cNvPr>
            <p:cNvSpPr/>
            <p:nvPr/>
          </p:nvSpPr>
          <p:spPr bwMode="auto">
            <a:xfrm>
              <a:off x="8229626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10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588E9B76-2C9B-42E1-9608-5FEB43F89C1C}"/>
                </a:ext>
              </a:extLst>
            </p:cNvPr>
            <p:cNvSpPr/>
            <p:nvPr/>
          </p:nvSpPr>
          <p:spPr bwMode="auto">
            <a:xfrm>
              <a:off x="8595360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9D1A53D9-1216-47A2-92C8-6A571E5C6C3E}"/>
                </a:ext>
              </a:extLst>
            </p:cNvPr>
            <p:cNvSpPr/>
            <p:nvPr/>
          </p:nvSpPr>
          <p:spPr bwMode="auto">
            <a:xfrm>
              <a:off x="5486774" y="16573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17B9D1DD-8A8D-479D-8946-9ECA93956646}"/>
                </a:ext>
              </a:extLst>
            </p:cNvPr>
            <p:cNvSpPr/>
            <p:nvPr/>
          </p:nvSpPr>
          <p:spPr bwMode="auto">
            <a:xfrm>
              <a:off x="5395363" y="16573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sp>
        <p:nvSpPr>
          <p:cNvPr id="93" name="TextBox 92">
            <a:extLst>
              <a:ext uri="{FF2B5EF4-FFF2-40B4-BE49-F238E27FC236}">
                <a16:creationId xmlns:a16="http://schemas.microsoft.com/office/drawing/2014/main" id="{B14A723C-72E2-4136-BF5F-C0BF3DF95F5D}"/>
              </a:ext>
            </a:extLst>
          </p:cNvPr>
          <p:cNvSpPr txBox="1"/>
          <p:nvPr/>
        </p:nvSpPr>
        <p:spPr>
          <a:xfrm>
            <a:off x="5730583" y="3644074"/>
            <a:ext cx="2921054" cy="273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000" b="1" i="1" dirty="0">
                <a:solidFill>
                  <a:schemeClr val="accent1"/>
                </a:solidFill>
              </a:rPr>
              <a:t>Offset: (8-4)*7/(10-4)=4</a:t>
            </a:r>
          </a:p>
        </p:txBody>
      </p:sp>
      <p:sp>
        <p:nvSpPr>
          <p:cNvPr id="94" name="Right Arrow 6">
            <a:extLst>
              <a:ext uri="{FF2B5EF4-FFF2-40B4-BE49-F238E27FC236}">
                <a16:creationId xmlns:a16="http://schemas.microsoft.com/office/drawing/2014/main" id="{6677522E-9E6C-407B-8873-58E87A55873F}"/>
              </a:ext>
            </a:extLst>
          </p:cNvPr>
          <p:cNvSpPr>
            <a:spLocks noChangeAspect="1" noChangeArrowheads="1"/>
          </p:cNvSpPr>
          <p:nvPr/>
        </p:nvSpPr>
        <p:spPr bwMode="auto">
          <a:xfrm rot="16200000">
            <a:off x="7444629" y="4270772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7851CCFC-B424-2527-1C97-AE4AE9397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9173" y="1428751"/>
            <a:ext cx="1726852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A0F5E7D-CF29-75F7-7EAC-04FB85C13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8077" y="1428751"/>
            <a:ext cx="1269681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sp>
        <p:nvSpPr>
          <p:cNvPr id="27" name="TextBox 26">
            <a:hlinkClick r:id="rId3"/>
            <a:extLst>
              <a:ext uri="{FF2B5EF4-FFF2-40B4-BE49-F238E27FC236}">
                <a16:creationId xmlns:a16="http://schemas.microsoft.com/office/drawing/2014/main" id="{FFF9D89E-990C-E378-3845-63E382745855}"/>
              </a:ext>
            </a:extLst>
          </p:cNvPr>
          <p:cNvSpPr txBox="1"/>
          <p:nvPr/>
        </p:nvSpPr>
        <p:spPr>
          <a:xfrm>
            <a:off x="5410200" y="3028950"/>
            <a:ext cx="3632200" cy="43088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Consolas" pitchFamily="49" charset="0"/>
                <a:ea typeface="Open Sans" pitchFamily="34" charset="0"/>
                <a:cs typeface="Consolas" pitchFamily="49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dirty="0">
                <a:latin typeface="Inconsolata" panose="00000509000000000000" pitchFamily="49" charset="0"/>
              </a:rPr>
              <a:t>_mm_cmpeq_epi32_mask(a, b)</a:t>
            </a:r>
          </a:p>
        </p:txBody>
      </p:sp>
      <p:grpSp>
        <p:nvGrpSpPr>
          <p:cNvPr id="37" name="SIMD-8">
            <a:extLst>
              <a:ext uri="{FF2B5EF4-FFF2-40B4-BE49-F238E27FC236}">
                <a16:creationId xmlns:a16="http://schemas.microsoft.com/office/drawing/2014/main" id="{7AE79E3E-DB82-DFB7-A138-9710D2293090}"/>
              </a:ext>
            </a:extLst>
          </p:cNvPr>
          <p:cNvGrpSpPr/>
          <p:nvPr/>
        </p:nvGrpSpPr>
        <p:grpSpPr>
          <a:xfrm>
            <a:off x="5774998" y="2266950"/>
            <a:ext cx="1460395" cy="365760"/>
            <a:chOff x="5882956" y="1581150"/>
            <a:chExt cx="1460395" cy="36576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7E5E109-BC59-433F-0E46-5A4607048B6C}"/>
                </a:ext>
              </a:extLst>
            </p:cNvPr>
            <p:cNvSpPr/>
            <p:nvPr/>
          </p:nvSpPr>
          <p:spPr bwMode="auto">
            <a:xfrm>
              <a:off x="6247834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CAEF911-EE8C-C8A7-F3BC-BF630A582D96}"/>
                </a:ext>
              </a:extLst>
            </p:cNvPr>
            <p:cNvSpPr/>
            <p:nvPr/>
          </p:nvSpPr>
          <p:spPr bwMode="auto">
            <a:xfrm>
              <a:off x="6612712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80F8B492-3058-D578-D288-E7B7E9A03289}"/>
                </a:ext>
              </a:extLst>
            </p:cNvPr>
            <p:cNvSpPr/>
            <p:nvPr/>
          </p:nvSpPr>
          <p:spPr bwMode="auto">
            <a:xfrm>
              <a:off x="6977591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81D0CC-89E7-6235-E29B-B2D0C9A40CB3}"/>
                </a:ext>
              </a:extLst>
            </p:cNvPr>
            <p:cNvSpPr/>
            <p:nvPr/>
          </p:nvSpPr>
          <p:spPr bwMode="auto">
            <a:xfrm>
              <a:off x="5882956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8</a:t>
              </a:r>
            </a:p>
          </p:txBody>
        </p:sp>
      </p:grpSp>
      <p:grpSp>
        <p:nvGrpSpPr>
          <p:cNvPr id="97" name="SIMDARROWS1">
            <a:extLst>
              <a:ext uri="{FF2B5EF4-FFF2-40B4-BE49-F238E27FC236}">
                <a16:creationId xmlns:a16="http://schemas.microsoft.com/office/drawing/2014/main" id="{DABEBE99-7338-30BB-24D8-4E6B2C5906DE}"/>
              </a:ext>
            </a:extLst>
          </p:cNvPr>
          <p:cNvGrpSpPr/>
          <p:nvPr/>
        </p:nvGrpSpPr>
        <p:grpSpPr>
          <a:xfrm>
            <a:off x="5822054" y="1794510"/>
            <a:ext cx="1371425" cy="472441"/>
            <a:chOff x="5822054" y="1794510"/>
            <a:chExt cx="1371425" cy="472441"/>
          </a:xfrm>
        </p:grpSpPr>
        <p:cxnSp>
          <p:nvCxnSpPr>
            <p:cNvPr id="31" name="Straight Arrow Connector 6">
              <a:extLst>
                <a:ext uri="{FF2B5EF4-FFF2-40B4-BE49-F238E27FC236}">
                  <a16:creationId xmlns:a16="http://schemas.microsoft.com/office/drawing/2014/main" id="{BADED614-600D-48C7-F3BB-051D558D464E}"/>
                </a:ext>
              </a:extLst>
            </p:cNvPr>
            <p:cNvCxnSpPr>
              <a:cxnSpLocks/>
              <a:stCxn id="36" idx="0"/>
              <a:endCxn id="51" idx="2"/>
            </p:cNvCxnSpPr>
            <p:nvPr/>
          </p:nvCxnSpPr>
          <p:spPr bwMode="auto">
            <a:xfrm rot="16200000" flipV="1">
              <a:off x="5653746" y="1962818"/>
              <a:ext cx="472440" cy="135824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43" name="Straight Arrow Connector 6">
              <a:extLst>
                <a:ext uri="{FF2B5EF4-FFF2-40B4-BE49-F238E27FC236}">
                  <a16:creationId xmlns:a16="http://schemas.microsoft.com/office/drawing/2014/main" id="{944B4A4A-27EB-70E1-F617-F3F3141563A4}"/>
                </a:ext>
              </a:extLst>
            </p:cNvPr>
            <p:cNvCxnSpPr>
              <a:cxnSpLocks/>
              <a:stCxn id="30" idx="0"/>
              <a:endCxn id="6" idx="2"/>
            </p:cNvCxnSpPr>
            <p:nvPr/>
          </p:nvCxnSpPr>
          <p:spPr bwMode="auto">
            <a:xfrm rot="16200000" flipV="1">
              <a:off x="6064756" y="2008950"/>
              <a:ext cx="472440" cy="43560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46" name="Straight Arrow Connector 6">
              <a:extLst>
                <a:ext uri="{FF2B5EF4-FFF2-40B4-BE49-F238E27FC236}">
                  <a16:creationId xmlns:a16="http://schemas.microsoft.com/office/drawing/2014/main" id="{2B72037F-CBAD-0BC0-733F-52BEB2FEFC1D}"/>
                </a:ext>
              </a:extLst>
            </p:cNvPr>
            <p:cNvCxnSpPr>
              <a:cxnSpLocks/>
              <a:stCxn id="33" idx="0"/>
              <a:endCxn id="9" idx="2"/>
            </p:cNvCxnSpPr>
            <p:nvPr/>
          </p:nvCxnSpPr>
          <p:spPr bwMode="auto">
            <a:xfrm rot="5400000" flipH="1" flipV="1">
              <a:off x="6475766" y="2006378"/>
              <a:ext cx="472440" cy="48704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92" name="Straight Arrow Connector 6">
              <a:extLst>
                <a:ext uri="{FF2B5EF4-FFF2-40B4-BE49-F238E27FC236}">
                  <a16:creationId xmlns:a16="http://schemas.microsoft.com/office/drawing/2014/main" id="{158244B6-5068-9A2A-7970-3D6F42D9122D}"/>
                </a:ext>
              </a:extLst>
            </p:cNvPr>
            <p:cNvCxnSpPr>
              <a:cxnSpLocks/>
              <a:stCxn id="35" idx="0"/>
              <a:endCxn id="11" idx="2"/>
            </p:cNvCxnSpPr>
            <p:nvPr/>
          </p:nvCxnSpPr>
          <p:spPr bwMode="auto">
            <a:xfrm rot="5400000" flipH="1" flipV="1">
              <a:off x="6886776" y="1960247"/>
              <a:ext cx="472440" cy="140967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D9899D0A-31DC-A139-6448-5BC6209C5C99}"/>
              </a:ext>
            </a:extLst>
          </p:cNvPr>
          <p:cNvGrpSpPr/>
          <p:nvPr/>
        </p:nvGrpSpPr>
        <p:grpSpPr>
          <a:xfrm>
            <a:off x="5774998" y="819150"/>
            <a:ext cx="1460395" cy="365760"/>
            <a:chOff x="5882956" y="1581150"/>
            <a:chExt cx="1460395" cy="365760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D0B32A51-BD02-05A8-763B-98302AA1F124}"/>
                </a:ext>
              </a:extLst>
            </p:cNvPr>
            <p:cNvSpPr/>
            <p:nvPr/>
          </p:nvSpPr>
          <p:spPr bwMode="auto">
            <a:xfrm>
              <a:off x="6247834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5B7BC77B-F446-60FC-CB37-5DDA15445280}"/>
                </a:ext>
              </a:extLst>
            </p:cNvPr>
            <p:cNvSpPr/>
            <p:nvPr/>
          </p:nvSpPr>
          <p:spPr bwMode="auto">
            <a:xfrm>
              <a:off x="6612712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94B69031-23CB-27B7-7E09-0A8BB341CAE6}"/>
                </a:ext>
              </a:extLst>
            </p:cNvPr>
            <p:cNvSpPr/>
            <p:nvPr/>
          </p:nvSpPr>
          <p:spPr bwMode="auto">
            <a:xfrm>
              <a:off x="6977591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CF895236-8EA7-284C-E1C6-189BDEDFBACF}"/>
                </a:ext>
              </a:extLst>
            </p:cNvPr>
            <p:cNvSpPr/>
            <p:nvPr/>
          </p:nvSpPr>
          <p:spPr bwMode="auto">
            <a:xfrm>
              <a:off x="5882956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F0936789-3C04-EF26-5817-9AC17DE5E76E}"/>
              </a:ext>
            </a:extLst>
          </p:cNvPr>
          <p:cNvGrpSpPr/>
          <p:nvPr/>
        </p:nvGrpSpPr>
        <p:grpSpPr>
          <a:xfrm>
            <a:off x="7422007" y="819150"/>
            <a:ext cx="1460395" cy="365760"/>
            <a:chOff x="5882956" y="1581150"/>
            <a:chExt cx="1460395" cy="365760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B2D316B-6A90-A79B-B9D2-882CC1DC16DE}"/>
                </a:ext>
              </a:extLst>
            </p:cNvPr>
            <p:cNvSpPr/>
            <p:nvPr/>
          </p:nvSpPr>
          <p:spPr bwMode="auto">
            <a:xfrm>
              <a:off x="6247834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B2B14254-CDAD-3F05-9C44-E8BA67670BCF}"/>
                </a:ext>
              </a:extLst>
            </p:cNvPr>
            <p:cNvSpPr/>
            <p:nvPr/>
          </p:nvSpPr>
          <p:spPr bwMode="auto">
            <a:xfrm>
              <a:off x="6612712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0995A2E4-48C2-3017-336A-A05CE7B8FA07}"/>
                </a:ext>
              </a:extLst>
            </p:cNvPr>
            <p:cNvSpPr/>
            <p:nvPr/>
          </p:nvSpPr>
          <p:spPr bwMode="auto">
            <a:xfrm>
              <a:off x="6977591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0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53270A75-B322-9376-5DFC-EDD280FEB8A2}"/>
                </a:ext>
              </a:extLst>
            </p:cNvPr>
            <p:cNvSpPr/>
            <p:nvPr/>
          </p:nvSpPr>
          <p:spPr bwMode="auto">
            <a:xfrm>
              <a:off x="5882956" y="1581150"/>
              <a:ext cx="36576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</p:grpSp>
      <p:grpSp>
        <p:nvGrpSpPr>
          <p:cNvPr id="108" name="SIMDARROWS2">
            <a:extLst>
              <a:ext uri="{FF2B5EF4-FFF2-40B4-BE49-F238E27FC236}">
                <a16:creationId xmlns:a16="http://schemas.microsoft.com/office/drawing/2014/main" id="{91DD16A4-69AB-8523-4AA8-3C41E42ED94B}"/>
              </a:ext>
            </a:extLst>
          </p:cNvPr>
          <p:cNvGrpSpPr/>
          <p:nvPr/>
        </p:nvGrpSpPr>
        <p:grpSpPr>
          <a:xfrm>
            <a:off x="7650622" y="1184910"/>
            <a:ext cx="1188576" cy="1082041"/>
            <a:chOff x="5938011" y="1577739"/>
            <a:chExt cx="1188576" cy="1082041"/>
          </a:xfrm>
        </p:grpSpPr>
        <p:cxnSp>
          <p:nvCxnSpPr>
            <p:cNvPr id="109" name="Straight Arrow Connector 6">
              <a:extLst>
                <a:ext uri="{FF2B5EF4-FFF2-40B4-BE49-F238E27FC236}">
                  <a16:creationId xmlns:a16="http://schemas.microsoft.com/office/drawing/2014/main" id="{3049C9A6-E528-1E30-B85E-D605B4D125AF}"/>
                </a:ext>
              </a:extLst>
            </p:cNvPr>
            <p:cNvCxnSpPr>
              <a:cxnSpLocks/>
              <a:endCxn id="13" idx="2"/>
            </p:cNvCxnSpPr>
            <p:nvPr/>
          </p:nvCxnSpPr>
          <p:spPr bwMode="auto">
            <a:xfrm rot="16200000" flipV="1">
              <a:off x="5733523" y="2391827"/>
              <a:ext cx="472440" cy="6346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10" name="Straight Arrow Connector 6">
              <a:extLst>
                <a:ext uri="{FF2B5EF4-FFF2-40B4-BE49-F238E27FC236}">
                  <a16:creationId xmlns:a16="http://schemas.microsoft.com/office/drawing/2014/main" id="{7BF08E8E-BB6C-F45E-0B76-9F6DA1766E51}"/>
                </a:ext>
              </a:extLst>
            </p:cNvPr>
            <p:cNvCxnSpPr>
              <a:cxnSpLocks/>
              <a:endCxn id="15" idx="2"/>
            </p:cNvCxnSpPr>
            <p:nvPr/>
          </p:nvCxnSpPr>
          <p:spPr bwMode="auto">
            <a:xfrm rot="5400000" flipH="1" flipV="1">
              <a:off x="6144532" y="2409159"/>
              <a:ext cx="472440" cy="28801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11" name="Straight Arrow Connector 6">
              <a:extLst>
                <a:ext uri="{FF2B5EF4-FFF2-40B4-BE49-F238E27FC236}">
                  <a16:creationId xmlns:a16="http://schemas.microsoft.com/office/drawing/2014/main" id="{6E3C2198-FB6F-51EF-78C5-864392708940}"/>
                </a:ext>
              </a:extLst>
            </p:cNvPr>
            <p:cNvCxnSpPr>
              <a:cxnSpLocks/>
              <a:endCxn id="17" idx="2"/>
            </p:cNvCxnSpPr>
            <p:nvPr/>
          </p:nvCxnSpPr>
          <p:spPr bwMode="auto">
            <a:xfrm rot="5400000" flipH="1" flipV="1">
              <a:off x="6555542" y="2363027"/>
              <a:ext cx="472440" cy="121065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12" name="Straight Arrow Connector 6">
              <a:extLst>
                <a:ext uri="{FF2B5EF4-FFF2-40B4-BE49-F238E27FC236}">
                  <a16:creationId xmlns:a16="http://schemas.microsoft.com/office/drawing/2014/main" id="{7EB1F6B5-74D3-B7F4-E7BE-930942A20BA0}"/>
                </a:ext>
              </a:extLst>
            </p:cNvPr>
            <p:cNvCxnSpPr>
              <a:cxnSpLocks/>
              <a:endCxn id="106" idx="2"/>
            </p:cNvCxnSpPr>
            <p:nvPr/>
          </p:nvCxnSpPr>
          <p:spPr bwMode="auto">
            <a:xfrm rot="16200000" flipV="1">
              <a:off x="6515729" y="2048921"/>
              <a:ext cx="1082040" cy="139676"/>
            </a:xfrm>
            <a:prstGeom prst="curvedConnector3">
              <a:avLst>
                <a:gd name="adj1" fmla="val 83744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761FEA51-18D5-3233-B969-63E7A6F7A205}"/>
              </a:ext>
            </a:extLst>
          </p:cNvPr>
          <p:cNvGrpSpPr/>
          <p:nvPr/>
        </p:nvGrpSpPr>
        <p:grpSpPr>
          <a:xfrm>
            <a:off x="5822054" y="1184910"/>
            <a:ext cx="1371426" cy="243840"/>
            <a:chOff x="5822054" y="1184910"/>
            <a:chExt cx="1371426" cy="243840"/>
          </a:xfrm>
        </p:grpSpPr>
        <p:cxnSp>
          <p:nvCxnSpPr>
            <p:cNvPr id="123" name="Straight Arrow Connector 6">
              <a:extLst>
                <a:ext uri="{FF2B5EF4-FFF2-40B4-BE49-F238E27FC236}">
                  <a16:creationId xmlns:a16="http://schemas.microsoft.com/office/drawing/2014/main" id="{A3CAE1B0-3C43-53D2-F78D-3477F97998FF}"/>
                </a:ext>
              </a:extLst>
            </p:cNvPr>
            <p:cNvCxnSpPr>
              <a:cxnSpLocks/>
              <a:stCxn id="6" idx="0"/>
              <a:endCxn id="99" idx="2"/>
            </p:cNvCxnSpPr>
            <p:nvPr/>
          </p:nvCxnSpPr>
          <p:spPr bwMode="auto">
            <a:xfrm rot="5400000" flipH="1" flipV="1">
              <a:off x="6179056" y="1285050"/>
              <a:ext cx="243840" cy="43560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26" name="Straight Arrow Connector 6">
              <a:extLst>
                <a:ext uri="{FF2B5EF4-FFF2-40B4-BE49-F238E27FC236}">
                  <a16:creationId xmlns:a16="http://schemas.microsoft.com/office/drawing/2014/main" id="{202DEF77-5C2D-80CD-E3A2-98C8D3837A48}"/>
                </a:ext>
              </a:extLst>
            </p:cNvPr>
            <p:cNvCxnSpPr>
              <a:cxnSpLocks/>
              <a:stCxn id="51" idx="0"/>
              <a:endCxn id="102" idx="2"/>
            </p:cNvCxnSpPr>
            <p:nvPr/>
          </p:nvCxnSpPr>
          <p:spPr bwMode="auto">
            <a:xfrm rot="5400000" flipH="1" flipV="1">
              <a:off x="5768046" y="1238918"/>
              <a:ext cx="243840" cy="135824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29" name="Straight Arrow Connector 6">
              <a:extLst>
                <a:ext uri="{FF2B5EF4-FFF2-40B4-BE49-F238E27FC236}">
                  <a16:creationId xmlns:a16="http://schemas.microsoft.com/office/drawing/2014/main" id="{45CC79DC-0426-0A84-83D0-66D906CC1C91}"/>
                </a:ext>
              </a:extLst>
            </p:cNvPr>
            <p:cNvCxnSpPr>
              <a:cxnSpLocks/>
              <a:stCxn id="9" idx="0"/>
              <a:endCxn id="100" idx="2"/>
            </p:cNvCxnSpPr>
            <p:nvPr/>
          </p:nvCxnSpPr>
          <p:spPr bwMode="auto">
            <a:xfrm rot="16200000" flipV="1">
              <a:off x="6590066" y="1282478"/>
              <a:ext cx="243840" cy="48704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32" name="Straight Arrow Connector 6">
              <a:extLst>
                <a:ext uri="{FF2B5EF4-FFF2-40B4-BE49-F238E27FC236}">
                  <a16:creationId xmlns:a16="http://schemas.microsoft.com/office/drawing/2014/main" id="{5A5F067A-D8B9-4704-3E0E-8DDFF796CDB8}"/>
                </a:ext>
              </a:extLst>
            </p:cNvPr>
            <p:cNvCxnSpPr>
              <a:cxnSpLocks/>
              <a:stCxn id="11" idx="0"/>
              <a:endCxn id="101" idx="2"/>
            </p:cNvCxnSpPr>
            <p:nvPr/>
          </p:nvCxnSpPr>
          <p:spPr bwMode="auto">
            <a:xfrm rot="16200000" flipV="1">
              <a:off x="7001077" y="1236346"/>
              <a:ext cx="243840" cy="140967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2C59C638-B02C-BBAD-4A3F-7AB406E2D50F}"/>
              </a:ext>
            </a:extLst>
          </p:cNvPr>
          <p:cNvGrpSpPr/>
          <p:nvPr/>
        </p:nvGrpSpPr>
        <p:grpSpPr>
          <a:xfrm>
            <a:off x="7604887" y="1184910"/>
            <a:ext cx="960019" cy="243841"/>
            <a:chOff x="7604887" y="1184910"/>
            <a:chExt cx="960019" cy="243841"/>
          </a:xfrm>
        </p:grpSpPr>
        <p:cxnSp>
          <p:nvCxnSpPr>
            <p:cNvPr id="135" name="Straight Arrow Connector 6">
              <a:extLst>
                <a:ext uri="{FF2B5EF4-FFF2-40B4-BE49-F238E27FC236}">
                  <a16:creationId xmlns:a16="http://schemas.microsoft.com/office/drawing/2014/main" id="{F1CD2409-2BF7-889E-E85F-9EA213CC0285}"/>
                </a:ext>
              </a:extLst>
            </p:cNvPr>
            <p:cNvCxnSpPr>
              <a:cxnSpLocks/>
              <a:stCxn id="13" idx="0"/>
              <a:endCxn id="107" idx="2"/>
            </p:cNvCxnSpPr>
            <p:nvPr/>
          </p:nvCxnSpPr>
          <p:spPr bwMode="auto">
            <a:xfrm rot="16200000" flipV="1">
              <a:off x="7505835" y="1283962"/>
              <a:ext cx="243840" cy="45735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38" name="Straight Arrow Connector 6">
              <a:extLst>
                <a:ext uri="{FF2B5EF4-FFF2-40B4-BE49-F238E27FC236}">
                  <a16:creationId xmlns:a16="http://schemas.microsoft.com/office/drawing/2014/main" id="{E454198C-9737-012D-6B00-52BD92585A55}"/>
                </a:ext>
              </a:extLst>
            </p:cNvPr>
            <p:cNvCxnSpPr>
              <a:cxnSpLocks/>
              <a:stCxn id="29" idx="0"/>
              <a:endCxn id="104" idx="2"/>
            </p:cNvCxnSpPr>
            <p:nvPr/>
          </p:nvCxnSpPr>
          <p:spPr bwMode="auto">
            <a:xfrm rot="16200000" flipV="1">
              <a:off x="7919422" y="1235254"/>
              <a:ext cx="243841" cy="14315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  <p:cxnSp>
          <p:nvCxnSpPr>
            <p:cNvPr id="141" name="Straight Arrow Connector 6">
              <a:extLst>
                <a:ext uri="{FF2B5EF4-FFF2-40B4-BE49-F238E27FC236}">
                  <a16:creationId xmlns:a16="http://schemas.microsoft.com/office/drawing/2014/main" id="{36127279-D85C-F76C-BBEA-351DB181DC2D}"/>
                </a:ext>
              </a:extLst>
            </p:cNvPr>
            <p:cNvCxnSpPr>
              <a:cxnSpLocks/>
              <a:stCxn id="17" idx="0"/>
              <a:endCxn id="105" idx="2"/>
            </p:cNvCxnSpPr>
            <p:nvPr/>
          </p:nvCxnSpPr>
          <p:spPr bwMode="auto">
            <a:xfrm rot="16200000" flipV="1">
              <a:off x="8327855" y="1191698"/>
              <a:ext cx="243840" cy="23026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28575" cap="flat" cmpd="sng" algn="ctr">
              <a:solidFill>
                <a:schemeClr val="accent1"/>
              </a:solidFill>
              <a:prstDash val="solid"/>
              <a:round/>
              <a:headEnd type="oval" w="sm" len="sm"/>
              <a:tailEnd type="triangle" w="med" len="med"/>
            </a:ln>
            <a:effectLst/>
          </p:spPr>
        </p:cxn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8169DACC-E1E9-E9FF-C7E9-0FCFB557BF17}"/>
              </a:ext>
            </a:extLst>
          </p:cNvPr>
          <p:cNvSpPr txBox="1"/>
          <p:nvPr/>
        </p:nvSpPr>
        <p:spPr>
          <a:xfrm>
            <a:off x="6424038" y="2175073"/>
            <a:ext cx="153888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Find Key=8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74373D-C419-C9CC-4EBD-AA5E48C89B32}"/>
              </a:ext>
            </a:extLst>
          </p:cNvPr>
          <p:cNvSpPr txBox="1"/>
          <p:nvPr/>
        </p:nvSpPr>
        <p:spPr>
          <a:xfrm>
            <a:off x="6424038" y="3547894"/>
            <a:ext cx="153888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</a:rPr>
              <a:t>Find Key=8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2A9536B-3AF1-4A81-F313-67744FD6C7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89037">
            <a:off x="5320324" y="948815"/>
            <a:ext cx="2969597" cy="397469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00283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6.17284E-7 L 0.20122 -0.00093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52" y="-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5679E-6 L 0.19201 -4.5679E-6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0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5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5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5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25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5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50"/>
                            </p:stCondLst>
                            <p:childTnLst>
                              <p:par>
                                <p:cTn id="1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4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50"/>
                            </p:stCondLst>
                            <p:childTnLst>
                              <p:par>
                                <p:cTn id="2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8" grpId="1" animBg="1"/>
      <p:bldP spid="48" grpId="2" animBg="1"/>
      <p:bldP spid="49" grpId="0"/>
      <p:bldP spid="49" grpId="1"/>
      <p:bldP spid="54" grpId="0" animBg="1"/>
      <p:bldP spid="54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93" grpId="0"/>
      <p:bldP spid="94" grpId="0" animBg="1"/>
      <p:bldP spid="5" grpId="0" animBg="1"/>
      <p:bldP spid="5" grpId="1" animBg="1"/>
      <p:bldP spid="29" grpId="0" animBg="1"/>
      <p:bldP spid="29" grpId="1" animBg="1"/>
      <p:bldP spid="27" grpId="0" animBg="1"/>
      <p:bldP spid="27" grpId="1" animBg="1"/>
      <p:bldP spid="19" grpId="0"/>
      <p:bldP spid="19" grpId="1"/>
      <p:bldP spid="20" grpId="0"/>
      <p:bldP spid="20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Prefix Compression</a:t>
            </a:r>
          </a:p>
          <a:p>
            <a:r>
              <a:rPr lang="en-US" dirty="0"/>
              <a:t>Deduplication</a:t>
            </a:r>
          </a:p>
          <a:p>
            <a:r>
              <a:rPr lang="en-US" dirty="0"/>
              <a:t>Suffix Truncation</a:t>
            </a:r>
          </a:p>
          <a:p>
            <a:r>
              <a:rPr lang="en-US" dirty="0"/>
              <a:t>Pointer Swizzling</a:t>
            </a:r>
          </a:p>
          <a:p>
            <a:r>
              <a:rPr lang="en-US" dirty="0"/>
              <a:t>Bulk Insert</a:t>
            </a:r>
          </a:p>
          <a:p>
            <a:r>
              <a:rPr lang="en-US" dirty="0"/>
              <a:t>Buffered Updates</a:t>
            </a:r>
          </a:p>
          <a:p>
            <a:r>
              <a:rPr lang="en-US" dirty="0"/>
              <a:t>Many more…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0D7135B-5690-8C68-FE70-07B1A89509B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00762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E02E92-7CC0-4341-B71C-35E5818ED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Prefix Compression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F63DF4-73D6-4A65-B306-CB5B229C2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Sorted keys in the same leaf node are likely to have the same prefix.</a:t>
            </a:r>
          </a:p>
          <a:p>
            <a:endParaRPr lang="en-US" sz="1200" dirty="0"/>
          </a:p>
          <a:p>
            <a:r>
              <a:rPr lang="en-US" dirty="0"/>
              <a:t>Instead of storing the entire key each time, extract common prefix and store only unique suffix for each key.</a:t>
            </a:r>
          </a:p>
          <a:p>
            <a:pPr lvl="1"/>
            <a:r>
              <a:rPr lang="en-US" dirty="0"/>
              <a:t>Many variations.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79BE014-E758-4CD1-B0E5-E137A163B15D}"/>
              </a:ext>
            </a:extLst>
          </p:cNvPr>
          <p:cNvGrpSpPr/>
          <p:nvPr/>
        </p:nvGrpSpPr>
        <p:grpSpPr>
          <a:xfrm>
            <a:off x="5791200" y="1733550"/>
            <a:ext cx="3108354" cy="365760"/>
            <a:chOff x="5638800" y="2114550"/>
            <a:chExt cx="3108354" cy="365760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11FB23D-C0CC-4EC9-AF0F-A2373177A6E2}"/>
                </a:ext>
              </a:extLst>
            </p:cNvPr>
            <p:cNvSpPr/>
            <p:nvPr/>
          </p:nvSpPr>
          <p:spPr bwMode="auto">
            <a:xfrm>
              <a:off x="5730139" y="2114550"/>
              <a:ext cx="9144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robbed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F6C686B-A404-4D75-B62A-A6ED77EEF05D}"/>
                </a:ext>
              </a:extLst>
            </p:cNvPr>
            <p:cNvSpPr/>
            <p:nvPr/>
          </p:nvSpPr>
          <p:spPr bwMode="auto">
            <a:xfrm>
              <a:off x="5638800" y="21145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D205025C-4046-4BEC-9E6D-0C1B8A5F8576}"/>
                </a:ext>
              </a:extLst>
            </p:cNvPr>
            <p:cNvSpPr/>
            <p:nvPr/>
          </p:nvSpPr>
          <p:spPr bwMode="auto">
            <a:xfrm>
              <a:off x="6735777" y="2114550"/>
              <a:ext cx="9144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robbing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63B765F3-4D43-41D2-9D58-F8A987AA4C72}"/>
                </a:ext>
              </a:extLst>
            </p:cNvPr>
            <p:cNvSpPr/>
            <p:nvPr/>
          </p:nvSpPr>
          <p:spPr bwMode="auto">
            <a:xfrm>
              <a:off x="6644438" y="21145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EC2B3E92-E101-4A0D-A984-FD4597E885DD}"/>
                </a:ext>
              </a:extLst>
            </p:cNvPr>
            <p:cNvSpPr/>
            <p:nvPr/>
          </p:nvSpPr>
          <p:spPr bwMode="auto">
            <a:xfrm>
              <a:off x="7741415" y="2114550"/>
              <a:ext cx="9144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robot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D97EEE6-50E4-4774-BA95-1807D0B1B36F}"/>
                </a:ext>
              </a:extLst>
            </p:cNvPr>
            <p:cNvSpPr/>
            <p:nvPr/>
          </p:nvSpPr>
          <p:spPr bwMode="auto">
            <a:xfrm>
              <a:off x="7650076" y="21145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0323095-489B-42D4-9FB6-E1C30CAE78B9}"/>
                </a:ext>
              </a:extLst>
            </p:cNvPr>
            <p:cNvSpPr/>
            <p:nvPr/>
          </p:nvSpPr>
          <p:spPr bwMode="auto">
            <a:xfrm>
              <a:off x="8655714" y="2114550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81772E-D1C0-44DD-B030-11E70864F606}"/>
              </a:ext>
            </a:extLst>
          </p:cNvPr>
          <p:cNvGrpSpPr/>
          <p:nvPr/>
        </p:nvGrpSpPr>
        <p:grpSpPr>
          <a:xfrm>
            <a:off x="6338062" y="2952750"/>
            <a:ext cx="2014631" cy="736893"/>
            <a:chOff x="5791200" y="2490178"/>
            <a:chExt cx="2014631" cy="736893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C52D4D5-AFED-43D2-B307-344D8E1A5484}"/>
                </a:ext>
              </a:extLst>
            </p:cNvPr>
            <p:cNvGrpSpPr/>
            <p:nvPr/>
          </p:nvGrpSpPr>
          <p:grpSpPr>
            <a:xfrm>
              <a:off x="5791200" y="2861311"/>
              <a:ext cx="2014631" cy="365760"/>
              <a:chOff x="5791200" y="2861311"/>
              <a:chExt cx="2014631" cy="365760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FC806225-28F6-471C-B6EF-4EE21EE84174}"/>
                  </a:ext>
                </a:extLst>
              </p:cNvPr>
              <p:cNvSpPr/>
              <p:nvPr/>
            </p:nvSpPr>
            <p:spPr bwMode="auto">
              <a:xfrm>
                <a:off x="5883132" y="2861311"/>
                <a:ext cx="548640" cy="3657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bed</a:t>
                </a: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50DBFAC0-8162-40C9-9280-BDC3BB3E35EB}"/>
                  </a:ext>
                </a:extLst>
              </p:cNvPr>
              <p:cNvSpPr/>
              <p:nvPr/>
            </p:nvSpPr>
            <p:spPr bwMode="auto">
              <a:xfrm>
                <a:off x="5791200" y="2861311"/>
                <a:ext cx="91440" cy="3657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D2DB3129-92B8-4C1F-8D65-F332649E05DA}"/>
                  </a:ext>
                </a:extLst>
              </p:cNvPr>
              <p:cNvSpPr/>
              <p:nvPr/>
            </p:nvSpPr>
            <p:spPr bwMode="auto">
              <a:xfrm>
                <a:off x="6524196" y="2861311"/>
                <a:ext cx="548640" cy="3657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bing</a:t>
                </a: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E3D9947-04E1-476A-8719-5C3E65768C8C}"/>
                  </a:ext>
                </a:extLst>
              </p:cNvPr>
              <p:cNvSpPr/>
              <p:nvPr/>
            </p:nvSpPr>
            <p:spPr bwMode="auto">
              <a:xfrm>
                <a:off x="6432264" y="2861311"/>
                <a:ext cx="91440" cy="3657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1F46EE2A-A8F8-495F-9D81-14ECD1A80056}"/>
                  </a:ext>
                </a:extLst>
              </p:cNvPr>
              <p:cNvSpPr/>
              <p:nvPr/>
            </p:nvSpPr>
            <p:spPr bwMode="auto">
              <a:xfrm>
                <a:off x="7165260" y="2861311"/>
                <a:ext cx="548640" cy="3657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 err="1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ot</a:t>
                </a: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3F944210-1457-45E1-A048-F567ACCD8A62}"/>
                  </a:ext>
                </a:extLst>
              </p:cNvPr>
              <p:cNvSpPr/>
              <p:nvPr/>
            </p:nvSpPr>
            <p:spPr bwMode="auto">
              <a:xfrm>
                <a:off x="7073328" y="2861311"/>
                <a:ext cx="91440" cy="3657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5936948F-4D42-4688-80A9-3A4F302D5685}"/>
                  </a:ext>
                </a:extLst>
              </p:cNvPr>
              <p:cNvSpPr/>
              <p:nvPr/>
            </p:nvSpPr>
            <p:spPr bwMode="auto">
              <a:xfrm>
                <a:off x="7714391" y="2861311"/>
                <a:ext cx="91440" cy="36576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0422CCE-3083-4822-8B92-DDDB1B8DFD0D}"/>
                </a:ext>
              </a:extLst>
            </p:cNvPr>
            <p:cNvSpPr/>
            <p:nvPr/>
          </p:nvSpPr>
          <p:spPr bwMode="auto">
            <a:xfrm>
              <a:off x="5791200" y="2490178"/>
              <a:ext cx="1373568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i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Prefix:</a:t>
              </a:r>
              <a:r>
                <a:rPr lang="en-US" b="1" i="1" spc="-3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 </a:t>
              </a:r>
              <a:r>
                <a:rPr lang="en-US" b="1" i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rob</a:t>
              </a:r>
            </a:p>
          </p:txBody>
        </p:sp>
      </p:grpSp>
      <p:sp>
        <p:nvSpPr>
          <p:cNvPr id="76" name="Right Arrow 6">
            <a:extLst>
              <a:ext uri="{FF2B5EF4-FFF2-40B4-BE49-F238E27FC236}">
                <a16:creationId xmlns:a16="http://schemas.microsoft.com/office/drawing/2014/main" id="{A48CB17A-8D99-45B2-8A86-ECC2EA9B672A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7185422" y="2320528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291351D8-943C-D93A-4F55-9CBD8FF82BF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61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AE78A-FFB5-4F00-B4A7-15E661BF1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Deduplication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4394E-ABB6-4B81-A151-DFB762F15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Non-unique indexes can end up storing multiple copies of the same key in leaf nodes.</a:t>
            </a:r>
          </a:p>
          <a:p>
            <a:pPr marL="0" lvl="1" indent="0">
              <a:buNone/>
            </a:pPr>
            <a:endParaRPr lang="en-US" sz="1200" dirty="0"/>
          </a:p>
          <a:p>
            <a:r>
              <a:rPr lang="en-US" dirty="0"/>
              <a:t>The leaf node can store the key once and then maintain a "posting list" of tuples with that key.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E8C7B-23B8-477C-9800-B178E36A1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t>19</a:t>
            </a:fld>
            <a:endParaRPr lang="en-US" dirty="0"/>
          </a:p>
        </p:txBody>
      </p:sp>
      <p:sp>
        <p:nvSpPr>
          <p:cNvPr id="72" name="Right Arrow 6">
            <a:extLst>
              <a:ext uri="{FF2B5EF4-FFF2-40B4-BE49-F238E27FC236}">
                <a16:creationId xmlns:a16="http://schemas.microsoft.com/office/drawing/2014/main" id="{7F84A560-C822-4A79-93AF-C4FBB7C08FC1}"/>
              </a:ext>
            </a:extLst>
          </p:cNvPr>
          <p:cNvSpPr>
            <a:spLocks noChangeAspect="1" noChangeArrowheads="1"/>
          </p:cNvSpPr>
          <p:nvPr/>
        </p:nvSpPr>
        <p:spPr bwMode="auto">
          <a:xfrm rot="5400000">
            <a:off x="7139399" y="2297430"/>
            <a:ext cx="411956" cy="45720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C095FA7-45B2-49DB-A4B0-5D56AF2E0347}"/>
              </a:ext>
            </a:extLst>
          </p:cNvPr>
          <p:cNvGrpSpPr/>
          <p:nvPr/>
        </p:nvGrpSpPr>
        <p:grpSpPr>
          <a:xfrm>
            <a:off x="5334000" y="1733550"/>
            <a:ext cx="3657600" cy="365760"/>
            <a:chOff x="5410200" y="1504950"/>
            <a:chExt cx="3657600" cy="36576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9FAAF0C3-E5D5-4AA8-AD26-E375EC4EDE09}"/>
                </a:ext>
              </a:extLst>
            </p:cNvPr>
            <p:cNvSpPr/>
            <p:nvPr/>
          </p:nvSpPr>
          <p:spPr bwMode="auto">
            <a:xfrm>
              <a:off x="54102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K</a:t>
              </a:r>
              <a:r>
                <a: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347B2E-1462-4FCC-AB55-261E8BB8B06C}"/>
                </a:ext>
              </a:extLst>
            </p:cNvPr>
            <p:cNvSpPr/>
            <p:nvPr/>
          </p:nvSpPr>
          <p:spPr bwMode="auto">
            <a:xfrm>
              <a:off x="58674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5E83763-B155-464D-9655-A93BCE90BADA}"/>
                </a:ext>
              </a:extLst>
            </p:cNvPr>
            <p:cNvSpPr/>
            <p:nvPr/>
          </p:nvSpPr>
          <p:spPr bwMode="auto">
            <a:xfrm>
              <a:off x="63246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K</a:t>
              </a:r>
              <a:r>
                <a: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BDAE2DD-768F-456D-8274-25C477E37F77}"/>
                </a:ext>
              </a:extLst>
            </p:cNvPr>
            <p:cNvSpPr/>
            <p:nvPr/>
          </p:nvSpPr>
          <p:spPr bwMode="auto">
            <a:xfrm>
              <a:off x="67818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2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95BAE82-6C3D-4524-A119-BE76995F1720}"/>
                </a:ext>
              </a:extLst>
            </p:cNvPr>
            <p:cNvSpPr/>
            <p:nvPr/>
          </p:nvSpPr>
          <p:spPr bwMode="auto">
            <a:xfrm>
              <a:off x="72390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K</a:t>
              </a:r>
              <a:r>
                <a: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0477B09-AF9C-4401-B271-1E9D10AC5442}"/>
                </a:ext>
              </a:extLst>
            </p:cNvPr>
            <p:cNvSpPr/>
            <p:nvPr/>
          </p:nvSpPr>
          <p:spPr bwMode="auto">
            <a:xfrm>
              <a:off x="76962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637F1079-C238-4025-AD0F-DCA4AF89F619}"/>
                </a:ext>
              </a:extLst>
            </p:cNvPr>
            <p:cNvSpPr/>
            <p:nvPr/>
          </p:nvSpPr>
          <p:spPr bwMode="auto">
            <a:xfrm>
              <a:off x="81534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K</a:t>
              </a:r>
              <a:r>
                <a: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2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A6BC91EE-7C21-44F4-A0E3-A5375B6379AB}"/>
                </a:ext>
              </a:extLst>
            </p:cNvPr>
            <p:cNvSpPr/>
            <p:nvPr/>
          </p:nvSpPr>
          <p:spPr bwMode="auto">
            <a:xfrm>
              <a:off x="86106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4</a:t>
              </a:r>
            </a:p>
          </p:txBody>
        </p:sp>
      </p:grp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2BCF410B-EDCA-4E30-8BFF-594BF02A79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1" y="1733550"/>
            <a:ext cx="2743200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41665DD1-8DDC-4243-BFD5-14E4CF06F46A}"/>
              </a:ext>
            </a:extLst>
          </p:cNvPr>
          <p:cNvGrpSpPr/>
          <p:nvPr/>
        </p:nvGrpSpPr>
        <p:grpSpPr>
          <a:xfrm>
            <a:off x="5791200" y="2952750"/>
            <a:ext cx="2743200" cy="365760"/>
            <a:chOff x="5410200" y="1504950"/>
            <a:chExt cx="2743200" cy="365760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5CA5E672-B7BF-4953-87E2-F72F48EA3566}"/>
                </a:ext>
              </a:extLst>
            </p:cNvPr>
            <p:cNvSpPr/>
            <p:nvPr/>
          </p:nvSpPr>
          <p:spPr bwMode="auto">
            <a:xfrm>
              <a:off x="54102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K</a:t>
              </a:r>
              <a:r>
                <a: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6F05E298-D4F3-4817-AAC6-6D9735582FAF}"/>
                </a:ext>
              </a:extLst>
            </p:cNvPr>
            <p:cNvSpPr/>
            <p:nvPr/>
          </p:nvSpPr>
          <p:spPr bwMode="auto">
            <a:xfrm>
              <a:off x="58674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52BEF39A-CB6D-4BF5-9A16-0649739347B0}"/>
                </a:ext>
              </a:extLst>
            </p:cNvPr>
            <p:cNvSpPr/>
            <p:nvPr/>
          </p:nvSpPr>
          <p:spPr bwMode="auto">
            <a:xfrm>
              <a:off x="63246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2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7A7DB358-05E8-468C-B59F-F5629DFACB53}"/>
                </a:ext>
              </a:extLst>
            </p:cNvPr>
            <p:cNvSpPr/>
            <p:nvPr/>
          </p:nvSpPr>
          <p:spPr bwMode="auto">
            <a:xfrm>
              <a:off x="67818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07ED39FD-C8AC-4DC7-834F-445C0F8F2EDB}"/>
                </a:ext>
              </a:extLst>
            </p:cNvPr>
            <p:cNvSpPr/>
            <p:nvPr/>
          </p:nvSpPr>
          <p:spPr bwMode="auto">
            <a:xfrm>
              <a:off x="72390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K</a:t>
              </a:r>
              <a:r>
                <a:rPr lang="en-US" b="1" baseline="-25000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2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94DEDE88-22E3-4D69-97BF-C2350AC94A95}"/>
                </a:ext>
              </a:extLst>
            </p:cNvPr>
            <p:cNvSpPr/>
            <p:nvPr/>
          </p:nvSpPr>
          <p:spPr bwMode="auto">
            <a:xfrm>
              <a:off x="7696200" y="1504950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V</a:t>
              </a:r>
              <a:r>
                <a:rPr lang="en-US" b="1" baseline="-25000" dirty="0">
                  <a:solidFill>
                    <a:schemeClr val="accent1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2243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8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E02E92-7CC0-4341-B71C-35E5818ED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Suffix Truncation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F63DF4-73D6-4A65-B306-CB5B229C2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keys in the inner nodes are only used to "direct traffic".</a:t>
            </a:r>
          </a:p>
          <a:p>
            <a:pPr lvl="1"/>
            <a:r>
              <a:rPr lang="en-US" dirty="0"/>
              <a:t>We don't need the entire key.</a:t>
            </a:r>
          </a:p>
          <a:p>
            <a:endParaRPr lang="en-US" dirty="0"/>
          </a:p>
          <a:p>
            <a:r>
              <a:rPr lang="en-US" dirty="0"/>
              <a:t>Store a minimum prefix that is needed to correctly route probes into the index.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B4E90C7-584D-4A04-92B3-C6C55A00F957}"/>
              </a:ext>
            </a:extLst>
          </p:cNvPr>
          <p:cNvGrpSpPr/>
          <p:nvPr/>
        </p:nvGrpSpPr>
        <p:grpSpPr>
          <a:xfrm>
            <a:off x="5817112" y="1581150"/>
            <a:ext cx="3016712" cy="365760"/>
            <a:chOff x="5257800" y="1581150"/>
            <a:chExt cx="3016712" cy="365760"/>
          </a:xfrm>
          <a:solidFill>
            <a:schemeClr val="bg1">
              <a:lumMod val="85000"/>
            </a:schemeClr>
          </a:solidFill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F9627B4-7E8D-4A66-97C2-12286C5781D7}"/>
                </a:ext>
              </a:extLst>
            </p:cNvPr>
            <p:cNvSpPr/>
            <p:nvPr/>
          </p:nvSpPr>
          <p:spPr bwMode="auto">
            <a:xfrm>
              <a:off x="5349038" y="1581150"/>
              <a:ext cx="137160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 err="1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abcdefghijk</a:t>
              </a: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2D7447-5B95-4C4D-801A-3C87EDA5BE4E}"/>
                </a:ext>
              </a:extLst>
            </p:cNvPr>
            <p:cNvSpPr/>
            <p:nvPr/>
          </p:nvSpPr>
          <p:spPr bwMode="auto">
            <a:xfrm>
              <a:off x="5257800" y="1581150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21A7C88-E159-43B6-9401-FAF280D4F114}"/>
                </a:ext>
              </a:extLst>
            </p:cNvPr>
            <p:cNvSpPr/>
            <p:nvPr/>
          </p:nvSpPr>
          <p:spPr bwMode="auto">
            <a:xfrm>
              <a:off x="6720436" y="1581150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FC8A622-338A-48C6-949D-ED4F0C76C605}"/>
                </a:ext>
              </a:extLst>
            </p:cNvPr>
            <p:cNvSpPr/>
            <p:nvPr/>
          </p:nvSpPr>
          <p:spPr bwMode="auto">
            <a:xfrm>
              <a:off x="6811876" y="1581150"/>
              <a:ext cx="137160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 err="1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lmnopqrstuv</a:t>
              </a: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8C63C21-039B-4D30-877D-8F9F4D0B8EA2}"/>
                </a:ext>
              </a:extLst>
            </p:cNvPr>
            <p:cNvSpPr/>
            <p:nvPr/>
          </p:nvSpPr>
          <p:spPr bwMode="auto">
            <a:xfrm>
              <a:off x="8183072" y="1581150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15" name="Tree Node">
            <a:extLst>
              <a:ext uri="{FF2B5EF4-FFF2-40B4-BE49-F238E27FC236}">
                <a16:creationId xmlns:a16="http://schemas.microsoft.com/office/drawing/2014/main" id="{3C5129CE-DB72-4862-BD03-45AF72670619}"/>
              </a:ext>
            </a:extLst>
          </p:cNvPr>
          <p:cNvGrpSpPr/>
          <p:nvPr/>
        </p:nvGrpSpPr>
        <p:grpSpPr>
          <a:xfrm>
            <a:off x="7550306" y="26823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20DC12B7-8071-429B-A6EA-4973457EB95A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…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C64B0E1-B25E-462B-8A04-9B2B33E1482F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55E0406-9300-4852-9FB3-348B3D5A7689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F0AA877-3CDA-4499-B619-8C178BDF4564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…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F161D10-C61E-4912-ABD0-4DC639161640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309C843-FE6B-4DD2-A4FB-F3ED2E621516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190268B-EB34-448E-88D3-FC7D447EF762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23" name="Tree Node">
            <a:extLst>
              <a:ext uri="{FF2B5EF4-FFF2-40B4-BE49-F238E27FC236}">
                <a16:creationId xmlns:a16="http://schemas.microsoft.com/office/drawing/2014/main" id="{393CB93F-F8A2-4480-9228-A4BA6647760A}"/>
              </a:ext>
            </a:extLst>
          </p:cNvPr>
          <p:cNvGrpSpPr/>
          <p:nvPr/>
        </p:nvGrpSpPr>
        <p:grpSpPr>
          <a:xfrm>
            <a:off x="5638800" y="269875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0758327-6F6E-444F-91FC-95E80CC9A228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…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4C4045B-DE7C-4987-AF13-D3B63BC4A103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AB57351-EC52-46BD-A431-B8154C76C11A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B0B581E-66E8-457D-8D12-6DD6AC031F52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…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7CDD424-FC42-494E-89B6-EE0CCD3657EA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01F7808-5F84-49A8-AB9D-932253C0C5DB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EED2CB1-24DC-4776-A988-64CC7B6F45A5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cxnSp>
        <p:nvCxnSpPr>
          <p:cNvPr id="31" name="AutoShape 14">
            <a:extLst>
              <a:ext uri="{FF2B5EF4-FFF2-40B4-BE49-F238E27FC236}">
                <a16:creationId xmlns:a16="http://schemas.microsoft.com/office/drawing/2014/main" id="{0F617E17-81D8-49A7-93D7-C32D1675436F}"/>
              </a:ext>
            </a:extLst>
          </p:cNvPr>
          <p:cNvCxnSpPr>
            <a:cxnSpLocks noChangeShapeType="1"/>
            <a:stCxn id="8" idx="2"/>
          </p:cNvCxnSpPr>
          <p:nvPr/>
        </p:nvCxnSpPr>
        <p:spPr bwMode="auto">
          <a:xfrm rot="16200000" flipH="1">
            <a:off x="7208758" y="2063620"/>
            <a:ext cx="726288" cy="492868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AutoShape 14">
            <a:extLst>
              <a:ext uri="{FF2B5EF4-FFF2-40B4-BE49-F238E27FC236}">
                <a16:creationId xmlns:a16="http://schemas.microsoft.com/office/drawing/2014/main" id="{8D3CE46E-3060-4E5B-96C2-660E6A6779AA}"/>
              </a:ext>
            </a:extLst>
          </p:cNvPr>
          <p:cNvCxnSpPr>
            <a:cxnSpLocks noChangeShapeType="1"/>
            <a:stCxn id="7" idx="2"/>
            <a:endCxn id="24" idx="0"/>
          </p:cNvCxnSpPr>
          <p:nvPr/>
        </p:nvCxnSpPr>
        <p:spPr bwMode="auto">
          <a:xfrm rot="16200000" flipH="1">
            <a:off x="5511955" y="2297787"/>
            <a:ext cx="751840" cy="50086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945A302-AA77-464F-8EB3-6F37DE1ECF3F}"/>
              </a:ext>
            </a:extLst>
          </p:cNvPr>
          <p:cNvGrpSpPr/>
          <p:nvPr/>
        </p:nvGrpSpPr>
        <p:grpSpPr>
          <a:xfrm>
            <a:off x="5817112" y="1581150"/>
            <a:ext cx="2831624" cy="365760"/>
            <a:chOff x="4981209" y="485296"/>
            <a:chExt cx="2831624" cy="365760"/>
          </a:xfrm>
          <a:solidFill>
            <a:schemeClr val="bg1">
              <a:lumMod val="85000"/>
            </a:schemeClr>
          </a:solidFill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11FB23D-C0CC-4EC9-AF0F-A2373177A6E2}"/>
                </a:ext>
              </a:extLst>
            </p:cNvPr>
            <p:cNvSpPr/>
            <p:nvPr/>
          </p:nvSpPr>
          <p:spPr bwMode="auto">
            <a:xfrm>
              <a:off x="5072447" y="485296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 err="1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abc</a:t>
              </a: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F6C686B-A404-4D75-B62A-A6ED77EEF05D}"/>
                </a:ext>
              </a:extLst>
            </p:cNvPr>
            <p:cNvSpPr/>
            <p:nvPr/>
          </p:nvSpPr>
          <p:spPr bwMode="auto">
            <a:xfrm>
              <a:off x="4981209" y="485296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7CEA483-E90A-41F6-8DD7-1CFDE198A213}"/>
                </a:ext>
              </a:extLst>
            </p:cNvPr>
            <p:cNvSpPr/>
            <p:nvPr/>
          </p:nvSpPr>
          <p:spPr bwMode="auto">
            <a:xfrm>
              <a:off x="5438005" y="485296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687CAD9-606C-478D-8FA4-7EDBBC5DB1E2}"/>
                </a:ext>
              </a:extLst>
            </p:cNvPr>
            <p:cNvSpPr/>
            <p:nvPr/>
          </p:nvSpPr>
          <p:spPr bwMode="auto">
            <a:xfrm>
              <a:off x="5529243" y="485296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 err="1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lmn</a:t>
              </a: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C5A186B-E188-41AB-A6B2-40DA1241C2D5}"/>
                </a:ext>
              </a:extLst>
            </p:cNvPr>
            <p:cNvSpPr/>
            <p:nvPr/>
          </p:nvSpPr>
          <p:spPr bwMode="auto">
            <a:xfrm>
              <a:off x="5894801" y="485296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7B29C8C-6D39-4927-B967-6609A18A4E8A}"/>
                </a:ext>
              </a:extLst>
            </p:cNvPr>
            <p:cNvSpPr/>
            <p:nvPr/>
          </p:nvSpPr>
          <p:spPr bwMode="auto">
            <a:xfrm>
              <a:off x="5986039" y="485296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58870D2-C1D6-40F7-90D0-BAFBE8FECCD3}"/>
                </a:ext>
              </a:extLst>
            </p:cNvPr>
            <p:cNvSpPr/>
            <p:nvPr/>
          </p:nvSpPr>
          <p:spPr bwMode="auto">
            <a:xfrm>
              <a:off x="6351599" y="485296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CCB07BC-FDBE-4A98-B438-DC96EE12C316}"/>
                </a:ext>
              </a:extLst>
            </p:cNvPr>
            <p:cNvSpPr/>
            <p:nvPr/>
          </p:nvSpPr>
          <p:spPr bwMode="auto">
            <a:xfrm>
              <a:off x="6442637" y="485296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79CB96B5-2B0C-4D87-AA2E-4FDBE0CAD6AE}"/>
                </a:ext>
              </a:extLst>
            </p:cNvPr>
            <p:cNvSpPr/>
            <p:nvPr/>
          </p:nvSpPr>
          <p:spPr bwMode="auto">
            <a:xfrm>
              <a:off x="6808197" y="485296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1CBBB5D1-4D1A-4A80-ADFE-2D47C6F0AB51}"/>
                </a:ext>
              </a:extLst>
            </p:cNvPr>
            <p:cNvSpPr/>
            <p:nvPr/>
          </p:nvSpPr>
          <p:spPr bwMode="auto">
            <a:xfrm>
              <a:off x="6899235" y="485296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C71B65E-FB4E-4F36-811D-48B3D389D766}"/>
                </a:ext>
              </a:extLst>
            </p:cNvPr>
            <p:cNvSpPr/>
            <p:nvPr/>
          </p:nvSpPr>
          <p:spPr bwMode="auto">
            <a:xfrm>
              <a:off x="7264795" y="485296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B3B10DD-D444-468F-924E-AEB91A056BC9}"/>
                </a:ext>
              </a:extLst>
            </p:cNvPr>
            <p:cNvSpPr/>
            <p:nvPr/>
          </p:nvSpPr>
          <p:spPr bwMode="auto">
            <a:xfrm>
              <a:off x="7355833" y="485296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3688B457-F308-4A8D-8B17-FF8884FAD913}"/>
                </a:ext>
              </a:extLst>
            </p:cNvPr>
            <p:cNvSpPr/>
            <p:nvPr/>
          </p:nvSpPr>
          <p:spPr bwMode="auto">
            <a:xfrm>
              <a:off x="7721393" y="485296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cxnSp>
        <p:nvCxnSpPr>
          <p:cNvPr id="59" name="AutoShape 14">
            <a:extLst>
              <a:ext uri="{FF2B5EF4-FFF2-40B4-BE49-F238E27FC236}">
                <a16:creationId xmlns:a16="http://schemas.microsoft.com/office/drawing/2014/main" id="{AA63B74A-452A-404C-BB54-51486B314D76}"/>
              </a:ext>
            </a:extLst>
          </p:cNvPr>
          <p:cNvCxnSpPr>
            <a:cxnSpLocks noChangeShapeType="1"/>
            <a:stCxn id="45" idx="2"/>
            <a:endCxn id="16" idx="0"/>
          </p:cNvCxnSpPr>
          <p:nvPr/>
        </p:nvCxnSpPr>
        <p:spPr bwMode="auto">
          <a:xfrm rot="16200000" flipH="1">
            <a:off x="6704295" y="1562243"/>
            <a:ext cx="735462" cy="1504796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2" name="Highlight Box">
            <a:extLst>
              <a:ext uri="{FF2B5EF4-FFF2-40B4-BE49-F238E27FC236}">
                <a16:creationId xmlns:a16="http://schemas.microsoft.com/office/drawing/2014/main" id="{99D0A381-DFEB-4AF1-8A93-3AFDEC574915}"/>
              </a:ext>
            </a:extLst>
          </p:cNvPr>
          <p:cNvSpPr/>
          <p:nvPr/>
        </p:nvSpPr>
        <p:spPr>
          <a:xfrm>
            <a:off x="5890518" y="1586960"/>
            <a:ext cx="1387022" cy="359948"/>
          </a:xfrm>
          <a:prstGeom prst="roundRect">
            <a:avLst>
              <a:gd name="adj" fmla="val 467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Highlight Box">
            <a:extLst>
              <a:ext uri="{FF2B5EF4-FFF2-40B4-BE49-F238E27FC236}">
                <a16:creationId xmlns:a16="http://schemas.microsoft.com/office/drawing/2014/main" id="{BA0BBCC7-6B75-4676-8D33-DCEE9DBBC955}"/>
              </a:ext>
            </a:extLst>
          </p:cNvPr>
          <p:cNvSpPr/>
          <p:nvPr/>
        </p:nvSpPr>
        <p:spPr>
          <a:xfrm>
            <a:off x="7381542" y="1586960"/>
            <a:ext cx="1387022" cy="369124"/>
          </a:xfrm>
          <a:prstGeom prst="roundRect">
            <a:avLst>
              <a:gd name="adj" fmla="val 467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78E2971E-65C0-3623-B1CA-FAB6DA575A6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8729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"/>
                            </p:stCondLst>
                            <p:childTnLst>
                              <p:par>
                                <p:cTn id="2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5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2" grpId="1" animBg="1"/>
      <p:bldP spid="63" grpId="0" animBg="1"/>
      <p:bldP spid="6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C6ED9B-BC96-40B6-A2B2-ABB12EB92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Swizzling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939178-1C2F-48BC-9AE0-76D33EB9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Nodes use page ids to reference other nodes in the index. The DBMS must get the memory location from the page table during traversal.</a:t>
            </a:r>
          </a:p>
          <a:p>
            <a:endParaRPr lang="en-US" sz="1200" dirty="0"/>
          </a:p>
          <a:p>
            <a:r>
              <a:rPr lang="en-US" dirty="0"/>
              <a:t>If a page is pinned in the buffer pool, then we can store raw pointers instead of page ids. This avoids address lookups from the page table.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39F252-B6F1-4356-B51C-3F2386897B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t>21</a:t>
            </a:fld>
            <a:endParaRPr lang="en-US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E5CAA91A-CDF8-4351-9189-84770A431FE3}"/>
              </a:ext>
            </a:extLst>
          </p:cNvPr>
          <p:cNvGrpSpPr/>
          <p:nvPr/>
        </p:nvGrpSpPr>
        <p:grpSpPr>
          <a:xfrm>
            <a:off x="5542065" y="1377817"/>
            <a:ext cx="3373335" cy="1498733"/>
            <a:chOff x="5542065" y="1123950"/>
            <a:chExt cx="3373335" cy="1498733"/>
          </a:xfrm>
        </p:grpSpPr>
        <p:cxnSp>
          <p:nvCxnSpPr>
            <p:cNvPr id="39" name="AutoShape 14">
              <a:extLst>
                <a:ext uri="{FF2B5EF4-FFF2-40B4-BE49-F238E27FC236}">
                  <a16:creationId xmlns:a16="http://schemas.microsoft.com/office/drawing/2014/main" id="{4D94D5D6-25B7-4DC9-B422-914BF213026A}"/>
                </a:ext>
              </a:extLst>
            </p:cNvPr>
            <p:cNvCxnSpPr>
              <a:cxnSpLocks noChangeShapeType="1"/>
              <a:stCxn id="48" idx="2"/>
              <a:endCxn id="71" idx="0"/>
            </p:cNvCxnSpPr>
            <p:nvPr/>
          </p:nvCxnSpPr>
          <p:spPr bwMode="auto">
            <a:xfrm rot="5400000">
              <a:off x="5799429" y="1506464"/>
              <a:ext cx="760862" cy="727354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AutoShape 14">
              <a:extLst>
                <a:ext uri="{FF2B5EF4-FFF2-40B4-BE49-F238E27FC236}">
                  <a16:creationId xmlns:a16="http://schemas.microsoft.com/office/drawing/2014/main" id="{9F92EEA1-BA14-41F3-92F3-434D81BAA062}"/>
                </a:ext>
              </a:extLst>
            </p:cNvPr>
            <p:cNvCxnSpPr>
              <a:cxnSpLocks noChangeShapeType="1"/>
              <a:stCxn id="49" idx="2"/>
              <a:endCxn id="55" idx="0"/>
            </p:cNvCxnSpPr>
            <p:nvPr/>
          </p:nvCxnSpPr>
          <p:spPr bwMode="auto">
            <a:xfrm rot="16200000" flipH="1">
              <a:off x="6983579" y="1506463"/>
              <a:ext cx="760862" cy="727355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AutoShape 14">
              <a:extLst>
                <a:ext uri="{FF2B5EF4-FFF2-40B4-BE49-F238E27FC236}">
                  <a16:creationId xmlns:a16="http://schemas.microsoft.com/office/drawing/2014/main" id="{9DAF5817-CE18-4B1E-A0E1-D3878EABEF15}"/>
                </a:ext>
              </a:extLst>
            </p:cNvPr>
            <p:cNvCxnSpPr>
              <a:cxnSpLocks noChangeShapeType="1"/>
              <a:stCxn id="56" idx="2"/>
              <a:endCxn id="77" idx="2"/>
            </p:cNvCxnSpPr>
            <p:nvPr/>
          </p:nvCxnSpPr>
          <p:spPr bwMode="auto">
            <a:xfrm rot="5400000">
              <a:off x="7228733" y="2345775"/>
              <a:ext cx="12700" cy="541115"/>
            </a:xfrm>
            <a:prstGeom prst="curvedConnector3">
              <a:avLst>
                <a:gd name="adj1" fmla="val 1800000"/>
              </a:avLst>
            </a:prstGeom>
            <a:noFill/>
            <a:ln w="38100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AutoShape 14">
              <a:extLst>
                <a:ext uri="{FF2B5EF4-FFF2-40B4-BE49-F238E27FC236}">
                  <a16:creationId xmlns:a16="http://schemas.microsoft.com/office/drawing/2014/main" id="{5C48CC64-AF9D-42C7-A829-4BED46BE0F7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 flipH="1" flipV="1">
              <a:off x="7228732" y="1980015"/>
              <a:ext cx="12700" cy="541115"/>
            </a:xfrm>
            <a:prstGeom prst="curvedConnector3">
              <a:avLst>
                <a:gd name="adj1" fmla="val 1800000"/>
              </a:avLst>
            </a:prstGeom>
            <a:noFill/>
            <a:ln w="38100">
              <a:solidFill>
                <a:srgbClr val="646464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46" name="Tree Node">
              <a:extLst>
                <a:ext uri="{FF2B5EF4-FFF2-40B4-BE49-F238E27FC236}">
                  <a16:creationId xmlns:a16="http://schemas.microsoft.com/office/drawing/2014/main" id="{40DC7702-FFE4-477D-A39C-09105CE93BC3}"/>
                </a:ext>
              </a:extLst>
            </p:cNvPr>
            <p:cNvGrpSpPr/>
            <p:nvPr/>
          </p:nvGrpSpPr>
          <p:grpSpPr>
            <a:xfrm>
              <a:off x="6497817" y="1123950"/>
              <a:ext cx="1461830" cy="365760"/>
              <a:chOff x="4253654" y="1563827"/>
              <a:chExt cx="146183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CFC8237F-DA73-4068-85C7-EFDD46328023}"/>
                  </a:ext>
                </a:extLst>
              </p:cNvPr>
              <p:cNvSpPr/>
              <p:nvPr/>
            </p:nvSpPr>
            <p:spPr bwMode="auto">
              <a:xfrm>
                <a:off x="4344892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6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3357B4F8-255A-4660-AEFF-6B91A18B3152}"/>
                  </a:ext>
                </a:extLst>
              </p:cNvPr>
              <p:cNvSpPr/>
              <p:nvPr/>
            </p:nvSpPr>
            <p:spPr bwMode="auto">
              <a:xfrm>
                <a:off x="425365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F2645614-6E74-4D21-9E4B-85C5948753CC}"/>
                  </a:ext>
                </a:extLst>
              </p:cNvPr>
              <p:cNvSpPr/>
              <p:nvPr/>
            </p:nvSpPr>
            <p:spPr bwMode="auto">
              <a:xfrm>
                <a:off x="4710450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5381EC18-1A1D-44F6-AE7B-DA4844117806}"/>
                  </a:ext>
                </a:extLst>
              </p:cNvPr>
              <p:cNvSpPr/>
              <p:nvPr/>
            </p:nvSpPr>
            <p:spPr bwMode="auto">
              <a:xfrm>
                <a:off x="4801688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9</a:t>
                </a: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A802EB4-7B35-44BF-8B4B-0991F92E02FF}"/>
                  </a:ext>
                </a:extLst>
              </p:cNvPr>
              <p:cNvSpPr/>
              <p:nvPr/>
            </p:nvSpPr>
            <p:spPr bwMode="auto">
              <a:xfrm>
                <a:off x="5167246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E5F14D5E-8CEC-4E11-B1C3-B6903EFEFC5A}"/>
                  </a:ext>
                </a:extLst>
              </p:cNvPr>
              <p:cNvSpPr/>
              <p:nvPr/>
            </p:nvSpPr>
            <p:spPr bwMode="auto">
              <a:xfrm>
                <a:off x="5258484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47DC934E-9C10-40FD-A7F6-300FD173E004}"/>
                  </a:ext>
                </a:extLst>
              </p:cNvPr>
              <p:cNvSpPr/>
              <p:nvPr/>
            </p:nvSpPr>
            <p:spPr bwMode="auto">
              <a:xfrm>
                <a:off x="562404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grpSp>
          <p:nvGrpSpPr>
            <p:cNvPr id="54" name="Tree Node">
              <a:extLst>
                <a:ext uri="{FF2B5EF4-FFF2-40B4-BE49-F238E27FC236}">
                  <a16:creationId xmlns:a16="http://schemas.microsoft.com/office/drawing/2014/main" id="{1D0A10DA-2841-40B1-A740-06BA0200A072}"/>
                </a:ext>
              </a:extLst>
            </p:cNvPr>
            <p:cNvGrpSpPr/>
            <p:nvPr/>
          </p:nvGrpSpPr>
          <p:grpSpPr>
            <a:xfrm>
              <a:off x="7453570" y="2250572"/>
              <a:ext cx="1461830" cy="365760"/>
              <a:chOff x="4253654" y="1563827"/>
              <a:chExt cx="146183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38183693-ADA0-4D53-8B04-4C28555B3A8C}"/>
                  </a:ext>
                </a:extLst>
              </p:cNvPr>
              <p:cNvSpPr/>
              <p:nvPr/>
            </p:nvSpPr>
            <p:spPr bwMode="auto">
              <a:xfrm>
                <a:off x="4344892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6</a:t>
                </a: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30BB2A38-321B-4A30-B016-B9A620EDB49D}"/>
                  </a:ext>
                </a:extLst>
              </p:cNvPr>
              <p:cNvSpPr/>
              <p:nvPr/>
            </p:nvSpPr>
            <p:spPr bwMode="auto">
              <a:xfrm>
                <a:off x="425365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ABAB18B-DFDC-451E-AFDD-2F54E0F5ADB9}"/>
                  </a:ext>
                </a:extLst>
              </p:cNvPr>
              <p:cNvSpPr/>
              <p:nvPr/>
            </p:nvSpPr>
            <p:spPr bwMode="auto">
              <a:xfrm>
                <a:off x="4710450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051D5186-D011-4CF4-A6A2-7AA60CA53E85}"/>
                  </a:ext>
                </a:extLst>
              </p:cNvPr>
              <p:cNvSpPr/>
              <p:nvPr/>
            </p:nvSpPr>
            <p:spPr bwMode="auto">
              <a:xfrm>
                <a:off x="4801688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7</a:t>
                </a:r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DBE406C8-24F9-463F-8628-BB34F017602F}"/>
                  </a:ext>
                </a:extLst>
              </p:cNvPr>
              <p:cNvSpPr/>
              <p:nvPr/>
            </p:nvSpPr>
            <p:spPr bwMode="auto">
              <a:xfrm>
                <a:off x="5167246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3B3088A7-05BA-4E6E-AC96-8E25CEA693E5}"/>
                  </a:ext>
                </a:extLst>
              </p:cNvPr>
              <p:cNvSpPr/>
              <p:nvPr/>
            </p:nvSpPr>
            <p:spPr bwMode="auto">
              <a:xfrm>
                <a:off x="5258484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EEB19AE9-5D06-4358-8A39-FB523297E073}"/>
                  </a:ext>
                </a:extLst>
              </p:cNvPr>
              <p:cNvSpPr/>
              <p:nvPr/>
            </p:nvSpPr>
            <p:spPr bwMode="auto">
              <a:xfrm>
                <a:off x="562404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grpSp>
          <p:nvGrpSpPr>
            <p:cNvPr id="70" name="Tree Node">
              <a:extLst>
                <a:ext uri="{FF2B5EF4-FFF2-40B4-BE49-F238E27FC236}">
                  <a16:creationId xmlns:a16="http://schemas.microsoft.com/office/drawing/2014/main" id="{F32ABCC5-3A6A-4820-B1F0-A0F6F4B362C2}"/>
                </a:ext>
              </a:extLst>
            </p:cNvPr>
            <p:cNvGrpSpPr/>
            <p:nvPr/>
          </p:nvGrpSpPr>
          <p:grpSpPr>
            <a:xfrm>
              <a:off x="5542065" y="2250572"/>
              <a:ext cx="1461830" cy="365760"/>
              <a:chOff x="4253654" y="1563827"/>
              <a:chExt cx="146183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CDD96C37-6533-45A5-A237-BFBC0ABAD64A}"/>
                  </a:ext>
                </a:extLst>
              </p:cNvPr>
              <p:cNvSpPr/>
              <p:nvPr/>
            </p:nvSpPr>
            <p:spPr bwMode="auto">
              <a:xfrm>
                <a:off x="4344892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59F98AB4-9AC5-491B-A88E-6BF2244DF72D}"/>
                  </a:ext>
                </a:extLst>
              </p:cNvPr>
              <p:cNvSpPr/>
              <p:nvPr/>
            </p:nvSpPr>
            <p:spPr bwMode="auto">
              <a:xfrm>
                <a:off x="425365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720B2FA6-EE1E-4529-825F-5EDF474C104F}"/>
                  </a:ext>
                </a:extLst>
              </p:cNvPr>
              <p:cNvSpPr/>
              <p:nvPr/>
            </p:nvSpPr>
            <p:spPr bwMode="auto">
              <a:xfrm>
                <a:off x="4710450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32E1D745-60FF-44BE-AD0C-FBCCE29E4CDE}"/>
                  </a:ext>
                </a:extLst>
              </p:cNvPr>
              <p:cNvSpPr/>
              <p:nvPr/>
            </p:nvSpPr>
            <p:spPr bwMode="auto">
              <a:xfrm>
                <a:off x="4801688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rgbClr val="646464"/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3</a:t>
                </a:r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2EB6158F-1F71-4A85-8321-EA1DE63B8DDE}"/>
                  </a:ext>
                </a:extLst>
              </p:cNvPr>
              <p:cNvSpPr/>
              <p:nvPr/>
            </p:nvSpPr>
            <p:spPr bwMode="auto">
              <a:xfrm>
                <a:off x="5167246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19EA53A1-42BD-4D8B-9CA0-47FCB2FF3A99}"/>
                  </a:ext>
                </a:extLst>
              </p:cNvPr>
              <p:cNvSpPr/>
              <p:nvPr/>
            </p:nvSpPr>
            <p:spPr bwMode="auto">
              <a:xfrm>
                <a:off x="5258484" y="1563827"/>
                <a:ext cx="36576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12C05CEF-448D-4636-8F2B-7D9CED0BA4B3}"/>
                  </a:ext>
                </a:extLst>
              </p:cNvPr>
              <p:cNvSpPr/>
              <p:nvPr/>
            </p:nvSpPr>
            <p:spPr bwMode="auto">
              <a:xfrm>
                <a:off x="5624044" y="156382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</p:grpSp>
      <p:cxnSp>
        <p:nvCxnSpPr>
          <p:cNvPr id="78" name="AutoShape 14">
            <a:extLst>
              <a:ext uri="{FF2B5EF4-FFF2-40B4-BE49-F238E27FC236}">
                <a16:creationId xmlns:a16="http://schemas.microsoft.com/office/drawing/2014/main" id="{B14B2C30-724C-4DBA-9EC2-EADCBDDE6208}"/>
              </a:ext>
            </a:extLst>
          </p:cNvPr>
          <p:cNvCxnSpPr>
            <a:cxnSpLocks noChangeShapeType="1"/>
            <a:stCxn id="48" idx="2"/>
            <a:endCxn id="71" idx="0"/>
          </p:cNvCxnSpPr>
          <p:nvPr/>
        </p:nvCxnSpPr>
        <p:spPr bwMode="auto">
          <a:xfrm rot="5400000">
            <a:off x="5799429" y="1760331"/>
            <a:ext cx="760862" cy="727354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" name="AutoShape 14">
            <a:extLst>
              <a:ext uri="{FF2B5EF4-FFF2-40B4-BE49-F238E27FC236}">
                <a16:creationId xmlns:a16="http://schemas.microsoft.com/office/drawing/2014/main" id="{9E1166AC-B02C-4C21-9EE1-99602F5E50EE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7228179" y="2237690"/>
            <a:ext cx="12700" cy="541115"/>
          </a:xfrm>
          <a:prstGeom prst="curvedConnector3">
            <a:avLst>
              <a:gd name="adj1" fmla="val 180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6D685762-E763-406C-82BD-7386A3AA6B2B}"/>
              </a:ext>
            </a:extLst>
          </p:cNvPr>
          <p:cNvSpPr txBox="1"/>
          <p:nvPr/>
        </p:nvSpPr>
        <p:spPr>
          <a:xfrm>
            <a:off x="5659557" y="1696595"/>
            <a:ext cx="718145" cy="2092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Page #2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4C62036-AF09-4122-9C29-BE7DD7A812F4}"/>
              </a:ext>
            </a:extLst>
          </p:cNvPr>
          <p:cNvSpPr txBox="1"/>
          <p:nvPr/>
        </p:nvSpPr>
        <p:spPr>
          <a:xfrm>
            <a:off x="6335210" y="2132845"/>
            <a:ext cx="718145" cy="2092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Page #3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2A4D731-D02A-4767-9216-074AE9365EF8}"/>
              </a:ext>
            </a:extLst>
          </p:cNvPr>
          <p:cNvGrpSpPr/>
          <p:nvPr/>
        </p:nvGrpSpPr>
        <p:grpSpPr>
          <a:xfrm>
            <a:off x="5937445" y="3638550"/>
            <a:ext cx="2842860" cy="1371600"/>
            <a:chOff x="5937445" y="3524250"/>
            <a:chExt cx="2842860" cy="1371600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73C2F89-57E9-47BB-A28A-7FDA689B3586}"/>
                </a:ext>
              </a:extLst>
            </p:cNvPr>
            <p:cNvSpPr txBox="1"/>
            <p:nvPr/>
          </p:nvSpPr>
          <p:spPr>
            <a:xfrm rot="16200000">
              <a:off x="5500787" y="4079246"/>
              <a:ext cx="1134926" cy="261610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2000" b="1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Buffer Pool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D59F740-703B-4517-81E5-9A504A087EFE}"/>
                </a:ext>
              </a:extLst>
            </p:cNvPr>
            <p:cNvSpPr/>
            <p:nvPr/>
          </p:nvSpPr>
          <p:spPr>
            <a:xfrm>
              <a:off x="6219985" y="3524250"/>
              <a:ext cx="2560320" cy="1371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i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BAE1515-C096-4F05-AA73-9F5680473F4B}"/>
                </a:ext>
              </a:extLst>
            </p:cNvPr>
            <p:cNvGrpSpPr/>
            <p:nvPr/>
          </p:nvGrpSpPr>
          <p:grpSpPr>
            <a:xfrm>
              <a:off x="6432861" y="3752850"/>
              <a:ext cx="2134569" cy="914400"/>
              <a:chOff x="6349781" y="3752850"/>
              <a:chExt cx="2134569" cy="914400"/>
            </a:xfrm>
          </p:grpSpPr>
          <p:grpSp>
            <p:nvGrpSpPr>
              <p:cNvPr id="82" name="Group 81">
                <a:extLst>
                  <a:ext uri="{FF2B5EF4-FFF2-40B4-BE49-F238E27FC236}">
                    <a16:creationId xmlns:a16="http://schemas.microsoft.com/office/drawing/2014/main" id="{B165D838-EE24-44A8-9519-E801F4FF08B7}"/>
                  </a:ext>
                </a:extLst>
              </p:cNvPr>
              <p:cNvGrpSpPr/>
              <p:nvPr/>
            </p:nvGrpSpPr>
            <p:grpSpPr>
              <a:xfrm>
                <a:off x="6349781" y="3752850"/>
                <a:ext cx="640080" cy="914400"/>
                <a:chOff x="4724400" y="1577974"/>
                <a:chExt cx="640080" cy="914400"/>
              </a:xfrm>
            </p:grpSpPr>
            <p:sp>
              <p:nvSpPr>
                <p:cNvPr id="83" name="Page">
                  <a:extLst>
                    <a:ext uri="{FF2B5EF4-FFF2-40B4-BE49-F238E27FC236}">
                      <a16:creationId xmlns:a16="http://schemas.microsoft.com/office/drawing/2014/main" id="{2382BA6F-2F49-4170-A88B-5297E0A2D9BF}"/>
                    </a:ext>
                  </a:extLst>
                </p:cNvPr>
                <p:cNvSpPr/>
                <p:nvPr/>
              </p:nvSpPr>
              <p:spPr>
                <a:xfrm>
                  <a:off x="4724400" y="1577974"/>
                  <a:ext cx="640080" cy="9144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tIns="0" rIns="45720" rtlCol="0" anchor="ctr" anchorCtr="0">
                  <a:noAutofit/>
                </a:bodyPr>
                <a:lstStyle/>
                <a:p>
                  <a:pPr algn="ctr"/>
                  <a:r>
                    <a:rPr lang="en-US" sz="2800" b="1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1</a:t>
                  </a:r>
                </a:p>
              </p:txBody>
            </p:sp>
            <p:sp>
              <p:nvSpPr>
                <p:cNvPr id="84" name="Header">
                  <a:extLst>
                    <a:ext uri="{FF2B5EF4-FFF2-40B4-BE49-F238E27FC236}">
                      <a16:creationId xmlns:a16="http://schemas.microsoft.com/office/drawing/2014/main" id="{0B29C23B-9AAF-4431-ACC8-322D38413DC8}"/>
                    </a:ext>
                  </a:extLst>
                </p:cNvPr>
                <p:cNvSpPr/>
                <p:nvPr/>
              </p:nvSpPr>
              <p:spPr>
                <a:xfrm>
                  <a:off x="4724400" y="1577974"/>
                  <a:ext cx="365760" cy="1828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/>
                  <a:r>
                    <a:rPr lang="en-US" sz="8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</a:rPr>
                    <a:t>Header</a:t>
                  </a:r>
                </a:p>
              </p:txBody>
            </p:sp>
          </p:grpSp>
          <p:grpSp>
            <p:nvGrpSpPr>
              <p:cNvPr id="85" name="Group 84">
                <a:extLst>
                  <a:ext uri="{FF2B5EF4-FFF2-40B4-BE49-F238E27FC236}">
                    <a16:creationId xmlns:a16="http://schemas.microsoft.com/office/drawing/2014/main" id="{245B2552-5A93-4738-A793-C58CB0B9E0F7}"/>
                  </a:ext>
                </a:extLst>
              </p:cNvPr>
              <p:cNvGrpSpPr/>
              <p:nvPr/>
            </p:nvGrpSpPr>
            <p:grpSpPr>
              <a:xfrm>
                <a:off x="7097025" y="3752850"/>
                <a:ext cx="640080" cy="914400"/>
                <a:chOff x="4724400" y="1577974"/>
                <a:chExt cx="640080" cy="914400"/>
              </a:xfrm>
            </p:grpSpPr>
            <p:sp>
              <p:nvSpPr>
                <p:cNvPr id="86" name="Page">
                  <a:extLst>
                    <a:ext uri="{FF2B5EF4-FFF2-40B4-BE49-F238E27FC236}">
                      <a16:creationId xmlns:a16="http://schemas.microsoft.com/office/drawing/2014/main" id="{5EA1EC3D-0931-4792-A7E2-D695A8294DD9}"/>
                    </a:ext>
                  </a:extLst>
                </p:cNvPr>
                <p:cNvSpPr/>
                <p:nvPr/>
              </p:nvSpPr>
              <p:spPr>
                <a:xfrm>
                  <a:off x="4724400" y="1577974"/>
                  <a:ext cx="640080" cy="9144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tIns="0" rIns="45720" rtlCol="0" anchor="ctr" anchorCtr="0">
                  <a:noAutofit/>
                </a:bodyPr>
                <a:lstStyle/>
                <a:p>
                  <a:pPr algn="ctr"/>
                  <a:r>
                    <a:rPr lang="en-US" sz="2800" b="1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2</a:t>
                  </a:r>
                </a:p>
              </p:txBody>
            </p:sp>
            <p:sp>
              <p:nvSpPr>
                <p:cNvPr id="87" name="Header">
                  <a:extLst>
                    <a:ext uri="{FF2B5EF4-FFF2-40B4-BE49-F238E27FC236}">
                      <a16:creationId xmlns:a16="http://schemas.microsoft.com/office/drawing/2014/main" id="{232AA0D1-C342-41CF-A63E-5328A73F2557}"/>
                    </a:ext>
                  </a:extLst>
                </p:cNvPr>
                <p:cNvSpPr/>
                <p:nvPr/>
              </p:nvSpPr>
              <p:spPr>
                <a:xfrm>
                  <a:off x="4724400" y="1577974"/>
                  <a:ext cx="365760" cy="1828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/>
                  <a:r>
                    <a:rPr lang="en-US" sz="8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</a:rPr>
                    <a:t>Header</a:t>
                  </a:r>
                </a:p>
              </p:txBody>
            </p:sp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1D37597E-09FD-4C09-BE05-04FACC26A7D2}"/>
                  </a:ext>
                </a:extLst>
              </p:cNvPr>
              <p:cNvGrpSpPr/>
              <p:nvPr/>
            </p:nvGrpSpPr>
            <p:grpSpPr>
              <a:xfrm>
                <a:off x="7844270" y="3752850"/>
                <a:ext cx="640080" cy="914400"/>
                <a:chOff x="4724400" y="1577974"/>
                <a:chExt cx="640080" cy="914400"/>
              </a:xfrm>
            </p:grpSpPr>
            <p:sp>
              <p:nvSpPr>
                <p:cNvPr id="89" name="Page">
                  <a:extLst>
                    <a:ext uri="{FF2B5EF4-FFF2-40B4-BE49-F238E27FC236}">
                      <a16:creationId xmlns:a16="http://schemas.microsoft.com/office/drawing/2014/main" id="{BC0F568C-1006-44BB-8787-3492858150F3}"/>
                    </a:ext>
                  </a:extLst>
                </p:cNvPr>
                <p:cNvSpPr/>
                <p:nvPr/>
              </p:nvSpPr>
              <p:spPr>
                <a:xfrm>
                  <a:off x="4724400" y="1577974"/>
                  <a:ext cx="640080" cy="914400"/>
                </a:xfrm>
                <a:prstGeom prst="rect">
                  <a:avLst/>
                </a:prstGeom>
                <a:solidFill>
                  <a:schemeClr val="accent6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45720" tIns="0" rIns="45720" rtlCol="0" anchor="ctr" anchorCtr="0">
                  <a:noAutofit/>
                </a:bodyPr>
                <a:lstStyle/>
                <a:p>
                  <a:pPr algn="ctr"/>
                  <a:r>
                    <a:rPr lang="en-US" sz="2800" b="1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3</a:t>
                  </a:r>
                </a:p>
              </p:txBody>
            </p:sp>
            <p:sp>
              <p:nvSpPr>
                <p:cNvPr id="90" name="Header">
                  <a:extLst>
                    <a:ext uri="{FF2B5EF4-FFF2-40B4-BE49-F238E27FC236}">
                      <a16:creationId xmlns:a16="http://schemas.microsoft.com/office/drawing/2014/main" id="{68CB027E-A318-4874-A945-8786A1AC3DAF}"/>
                    </a:ext>
                  </a:extLst>
                </p:cNvPr>
                <p:cNvSpPr/>
                <p:nvPr/>
              </p:nvSpPr>
              <p:spPr>
                <a:xfrm>
                  <a:off x="4724400" y="1577974"/>
                  <a:ext cx="365760" cy="18288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646464"/>
                  </a:solidFill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 anchorCtr="0">
                  <a:noAutofit/>
                </a:bodyPr>
                <a:lstStyle/>
                <a:p>
                  <a:pPr algn="ctr"/>
                  <a:r>
                    <a:rPr lang="en-US" sz="800" b="1" i="1" dirty="0">
                      <a:solidFill>
                        <a:schemeClr val="accent1"/>
                      </a:solidFill>
                      <a:latin typeface="Inconsolata" panose="00000509000000000000" pitchFamily="49" charset="0"/>
                    </a:rPr>
                    <a:t>Header</a:t>
                  </a:r>
                </a:p>
              </p:txBody>
            </p:sp>
          </p:grpSp>
        </p:grp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4CBA3636-3F11-47F0-B68B-CC58D40A8DFB}"/>
              </a:ext>
            </a:extLst>
          </p:cNvPr>
          <p:cNvSpPr txBox="1"/>
          <p:nvPr/>
        </p:nvSpPr>
        <p:spPr>
          <a:xfrm>
            <a:off x="6553200" y="3124462"/>
            <a:ext cx="1744067" cy="2092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Page #2 → &lt;Page*&gt;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AA0423C-007D-4B0A-86B6-44281CA6AFBD}"/>
              </a:ext>
            </a:extLst>
          </p:cNvPr>
          <p:cNvSpPr txBox="1"/>
          <p:nvPr/>
        </p:nvSpPr>
        <p:spPr>
          <a:xfrm>
            <a:off x="6554803" y="3333750"/>
            <a:ext cx="1744067" cy="2092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Page #3 → &lt;Page*&gt;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F72F47E-DDAD-48EC-8D87-EB03DAA144BE}"/>
              </a:ext>
            </a:extLst>
          </p:cNvPr>
          <p:cNvCxnSpPr>
            <a:cxnSpLocks/>
            <a:stCxn id="80" idx="1"/>
            <a:endCxn id="22" idx="3"/>
          </p:cNvCxnSpPr>
          <p:nvPr/>
        </p:nvCxnSpPr>
        <p:spPr>
          <a:xfrm rot="10800000" flipH="1" flipV="1">
            <a:off x="5659556" y="1801238"/>
            <a:ext cx="408693" cy="1955649"/>
          </a:xfrm>
          <a:prstGeom prst="curvedConnector4">
            <a:avLst>
              <a:gd name="adj1" fmla="val -55934"/>
              <a:gd name="adj2" fmla="val 63839"/>
            </a:avLst>
          </a:prstGeom>
          <a:ln w="28575">
            <a:solidFill>
              <a:srgbClr val="64646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B659BC19-335D-4779-A3B2-EACFCD25B772}"/>
              </a:ext>
            </a:extLst>
          </p:cNvPr>
          <p:cNvSpPr txBox="1"/>
          <p:nvPr/>
        </p:nvSpPr>
        <p:spPr>
          <a:xfrm>
            <a:off x="6817710" y="1014953"/>
            <a:ext cx="88806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anose="02000503000000000000" pitchFamily="2" charset="0"/>
              </a:rPr>
              <a:t>Find(3)</a:t>
            </a:r>
          </a:p>
        </p:txBody>
      </p:sp>
      <p:sp>
        <p:nvSpPr>
          <p:cNvPr id="101" name="Highlight Box">
            <a:extLst>
              <a:ext uri="{FF2B5EF4-FFF2-40B4-BE49-F238E27FC236}">
                <a16:creationId xmlns:a16="http://schemas.microsoft.com/office/drawing/2014/main" id="{631A05BE-5240-4BC5-96BA-2A9CAC3C29C7}"/>
              </a:ext>
            </a:extLst>
          </p:cNvPr>
          <p:cNvSpPr/>
          <p:nvPr/>
        </p:nvSpPr>
        <p:spPr>
          <a:xfrm>
            <a:off x="6510702" y="1388911"/>
            <a:ext cx="453269" cy="343571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Highlight Box">
            <a:extLst>
              <a:ext uri="{FF2B5EF4-FFF2-40B4-BE49-F238E27FC236}">
                <a16:creationId xmlns:a16="http://schemas.microsoft.com/office/drawing/2014/main" id="{1E209EE1-009C-4BE1-8066-2F100399C617}"/>
              </a:ext>
            </a:extLst>
          </p:cNvPr>
          <p:cNvSpPr/>
          <p:nvPr/>
        </p:nvSpPr>
        <p:spPr>
          <a:xfrm>
            <a:off x="5552335" y="2524289"/>
            <a:ext cx="1447997" cy="343571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Highlight Box">
            <a:extLst>
              <a:ext uri="{FF2B5EF4-FFF2-40B4-BE49-F238E27FC236}">
                <a16:creationId xmlns:a16="http://schemas.microsoft.com/office/drawing/2014/main" id="{8CC4962F-000C-4E5A-A93B-FE94188F515F}"/>
              </a:ext>
            </a:extLst>
          </p:cNvPr>
          <p:cNvSpPr/>
          <p:nvPr/>
        </p:nvSpPr>
        <p:spPr>
          <a:xfrm>
            <a:off x="7466988" y="2524288"/>
            <a:ext cx="1447997" cy="343571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Arrow Connector 13">
            <a:extLst>
              <a:ext uri="{FF2B5EF4-FFF2-40B4-BE49-F238E27FC236}">
                <a16:creationId xmlns:a16="http://schemas.microsoft.com/office/drawing/2014/main" id="{3D17E3AC-4754-405C-85F4-2A028D24B7B8}"/>
              </a:ext>
            </a:extLst>
          </p:cNvPr>
          <p:cNvCxnSpPr>
            <a:cxnSpLocks/>
            <a:stCxn id="81" idx="1"/>
            <a:endCxn id="22" idx="3"/>
          </p:cNvCxnSpPr>
          <p:nvPr/>
        </p:nvCxnSpPr>
        <p:spPr>
          <a:xfrm rot="10800000" flipV="1">
            <a:off x="6068250" y="2237488"/>
            <a:ext cx="266960" cy="1519399"/>
          </a:xfrm>
          <a:prstGeom prst="curvedConnector2">
            <a:avLst/>
          </a:prstGeom>
          <a:ln w="28575">
            <a:solidFill>
              <a:srgbClr val="646464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4C0961D1-506D-4188-89F7-7F62AEEFAA01}"/>
              </a:ext>
            </a:extLst>
          </p:cNvPr>
          <p:cNvSpPr txBox="1"/>
          <p:nvPr/>
        </p:nvSpPr>
        <p:spPr>
          <a:xfrm>
            <a:off x="5684884" y="1696595"/>
            <a:ext cx="718145" cy="2092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&lt;Page*&gt;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E14D21E1-4389-4863-ABB8-C57732C1C3B7}"/>
              </a:ext>
            </a:extLst>
          </p:cNvPr>
          <p:cNvSpPr txBox="1"/>
          <p:nvPr/>
        </p:nvSpPr>
        <p:spPr>
          <a:xfrm>
            <a:off x="6357331" y="2132845"/>
            <a:ext cx="718145" cy="20928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1600" b="1" dirty="0">
                <a:solidFill>
                  <a:schemeClr val="accent1"/>
                </a:solidFill>
                <a:latin typeface="Inconsolata" panose="00000509000000000000" pitchFamily="49" charset="0"/>
              </a:rPr>
              <a:t>&lt;Page*&gt;</a:t>
            </a:r>
          </a:p>
        </p:txBody>
      </p:sp>
    </p:spTree>
    <p:extLst>
      <p:ext uri="{BB962C8B-B14F-4D97-AF65-F5344CB8AC3E}">
        <p14:creationId xmlns:p14="http://schemas.microsoft.com/office/powerpoint/2010/main" val="2070237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0" grpId="1"/>
      <p:bldP spid="81" grpId="0"/>
      <p:bldP spid="81" grpId="1"/>
      <p:bldP spid="92" grpId="0"/>
      <p:bldP spid="92" grpId="1"/>
      <p:bldP spid="93" grpId="0"/>
      <p:bldP spid="93" grpId="1"/>
      <p:bldP spid="98" grpId="0"/>
      <p:bldP spid="101" grpId="0" animBg="1"/>
      <p:bldP spid="101" grpId="1" animBg="1"/>
      <p:bldP spid="102" grpId="0" animBg="1"/>
      <p:bldP spid="103" grpId="0" animBg="1"/>
      <p:bldP spid="104" grpId="0"/>
      <p:bldP spid="10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FA2899-0855-4DB7-B980-F0C45DAE7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Bulk Insert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48ABA-DF5D-4CE0-8B48-8C5315B4A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fastest way to build a new </a:t>
            </a:r>
            <a:r>
              <a:rPr lang="en-US" dirty="0" err="1"/>
              <a:t>B+Tree</a:t>
            </a:r>
            <a:r>
              <a:rPr lang="en-US" dirty="0"/>
              <a:t> for an existing table is to first sort the keys and then build the index from the bottom up.</a:t>
            </a:r>
          </a:p>
        </p:txBody>
      </p:sp>
      <p:cxnSp>
        <p:nvCxnSpPr>
          <p:cNvPr id="5" name="AutoShape 14">
            <a:extLst>
              <a:ext uri="{FF2B5EF4-FFF2-40B4-BE49-F238E27FC236}">
                <a16:creationId xmlns:a16="http://schemas.microsoft.com/office/drawing/2014/main" id="{191A06F2-F889-4060-8FCD-2BBC16019DE3}"/>
              </a:ext>
            </a:extLst>
          </p:cNvPr>
          <p:cNvCxnSpPr>
            <a:cxnSpLocks noChangeShapeType="1"/>
            <a:stCxn id="17" idx="2"/>
            <a:endCxn id="40" idx="0"/>
          </p:cNvCxnSpPr>
          <p:nvPr/>
        </p:nvCxnSpPr>
        <p:spPr bwMode="auto">
          <a:xfrm rot="5400000">
            <a:off x="3070400" y="2857388"/>
            <a:ext cx="760862" cy="1683107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AutoShape 14">
            <a:extLst>
              <a:ext uri="{FF2B5EF4-FFF2-40B4-BE49-F238E27FC236}">
                <a16:creationId xmlns:a16="http://schemas.microsoft.com/office/drawing/2014/main" id="{EEE71717-2F3D-4059-AA9A-73CB02A4A9B6}"/>
              </a:ext>
            </a:extLst>
          </p:cNvPr>
          <p:cNvCxnSpPr>
            <a:cxnSpLocks noChangeShapeType="1"/>
            <a:stCxn id="18" idx="2"/>
            <a:endCxn id="24" idx="0"/>
          </p:cNvCxnSpPr>
          <p:nvPr/>
        </p:nvCxnSpPr>
        <p:spPr bwMode="auto">
          <a:xfrm rot="5400000">
            <a:off x="4254550" y="3584742"/>
            <a:ext cx="760862" cy="228398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AutoShape 14">
            <a:extLst>
              <a:ext uri="{FF2B5EF4-FFF2-40B4-BE49-F238E27FC236}">
                <a16:creationId xmlns:a16="http://schemas.microsoft.com/office/drawing/2014/main" id="{B6819948-9713-45F8-B7F8-1C71525C35B4}"/>
              </a:ext>
            </a:extLst>
          </p:cNvPr>
          <p:cNvCxnSpPr>
            <a:cxnSpLocks noChangeShapeType="1"/>
            <a:stCxn id="20" idx="2"/>
            <a:endCxn id="32" idx="0"/>
          </p:cNvCxnSpPr>
          <p:nvPr/>
        </p:nvCxnSpPr>
        <p:spPr bwMode="auto">
          <a:xfrm rot="16200000" flipH="1">
            <a:off x="5438701" y="3085785"/>
            <a:ext cx="760862" cy="1226312"/>
          </a:xfrm>
          <a:prstGeom prst="curvedConnector3">
            <a:avLst>
              <a:gd name="adj1" fmla="val 50000"/>
            </a:avLst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4">
            <a:extLst>
              <a:ext uri="{FF2B5EF4-FFF2-40B4-BE49-F238E27FC236}">
                <a16:creationId xmlns:a16="http://schemas.microsoft.com/office/drawing/2014/main" id="{90122B0B-3B81-4032-8188-476A1069CB65}"/>
              </a:ext>
            </a:extLst>
          </p:cNvPr>
          <p:cNvCxnSpPr>
            <a:cxnSpLocks noChangeShapeType="1"/>
            <a:stCxn id="25" idx="2"/>
            <a:endCxn id="46" idx="2"/>
          </p:cNvCxnSpPr>
          <p:nvPr/>
        </p:nvCxnSpPr>
        <p:spPr bwMode="auto">
          <a:xfrm rot="5400000">
            <a:off x="4021827" y="4174575"/>
            <a:ext cx="12700" cy="541115"/>
          </a:xfrm>
          <a:prstGeom prst="curvedConnector3">
            <a:avLst>
              <a:gd name="adj1" fmla="val 1800000"/>
            </a:avLst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4">
            <a:extLst>
              <a:ext uri="{FF2B5EF4-FFF2-40B4-BE49-F238E27FC236}">
                <a16:creationId xmlns:a16="http://schemas.microsoft.com/office/drawing/2014/main" id="{D2F70902-6714-4085-B9D3-A27791BD7AAD}"/>
              </a:ext>
            </a:extLst>
          </p:cNvPr>
          <p:cNvCxnSpPr>
            <a:cxnSpLocks noChangeShapeType="1"/>
            <a:stCxn id="46" idx="0"/>
            <a:endCxn id="25" idx="0"/>
          </p:cNvCxnSpPr>
          <p:nvPr/>
        </p:nvCxnSpPr>
        <p:spPr bwMode="auto">
          <a:xfrm rot="5400000" flipH="1" flipV="1">
            <a:off x="4021826" y="3808815"/>
            <a:ext cx="12700" cy="541115"/>
          </a:xfrm>
          <a:prstGeom prst="curvedConnector3">
            <a:avLst>
              <a:gd name="adj1" fmla="val 1800000"/>
            </a:avLst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AutoShape 14">
            <a:extLst>
              <a:ext uri="{FF2B5EF4-FFF2-40B4-BE49-F238E27FC236}">
                <a16:creationId xmlns:a16="http://schemas.microsoft.com/office/drawing/2014/main" id="{93ED4256-6BBD-472E-9F7F-FF2409DFA6A0}"/>
              </a:ext>
            </a:extLst>
          </p:cNvPr>
          <p:cNvCxnSpPr>
            <a:cxnSpLocks noChangeShapeType="1"/>
            <a:stCxn id="33" idx="2"/>
            <a:endCxn id="30" idx="2"/>
          </p:cNvCxnSpPr>
          <p:nvPr/>
        </p:nvCxnSpPr>
        <p:spPr bwMode="auto">
          <a:xfrm rot="5400000">
            <a:off x="5933332" y="4174574"/>
            <a:ext cx="12700" cy="541116"/>
          </a:xfrm>
          <a:prstGeom prst="curvedConnector3">
            <a:avLst>
              <a:gd name="adj1" fmla="val 1800000"/>
            </a:avLst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AutoShape 14">
            <a:extLst>
              <a:ext uri="{FF2B5EF4-FFF2-40B4-BE49-F238E27FC236}">
                <a16:creationId xmlns:a16="http://schemas.microsoft.com/office/drawing/2014/main" id="{4E2FD172-A8BC-40CF-BC9E-F8682B316CB1}"/>
              </a:ext>
            </a:extLst>
          </p:cNvPr>
          <p:cNvCxnSpPr>
            <a:cxnSpLocks noChangeShapeType="1"/>
            <a:stCxn id="30" idx="0"/>
            <a:endCxn id="33" idx="0"/>
          </p:cNvCxnSpPr>
          <p:nvPr/>
        </p:nvCxnSpPr>
        <p:spPr bwMode="auto">
          <a:xfrm rot="5400000" flipH="1" flipV="1">
            <a:off x="5933332" y="3808814"/>
            <a:ext cx="12700" cy="541116"/>
          </a:xfrm>
          <a:prstGeom prst="curvedConnector3">
            <a:avLst>
              <a:gd name="adj1" fmla="val 1800000"/>
            </a:avLst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5" name="Tree Node">
            <a:extLst>
              <a:ext uri="{FF2B5EF4-FFF2-40B4-BE49-F238E27FC236}">
                <a16:creationId xmlns:a16="http://schemas.microsoft.com/office/drawing/2014/main" id="{87F6D2EC-0F5B-45F0-A9B0-6D94E22011BF}"/>
              </a:ext>
            </a:extLst>
          </p:cNvPr>
          <p:cNvGrpSpPr/>
          <p:nvPr/>
        </p:nvGrpSpPr>
        <p:grpSpPr>
          <a:xfrm>
            <a:off x="4246664" y="2952750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5246CB2B-15BB-460B-AFF8-75D6C8945159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DA8BA45-D76D-418C-B34B-7E64BA924146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BFC4A45-495C-41D7-8191-ACE558EE29E2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049845-8526-444C-B2CE-CE9A0F20B49E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E6EFA22-CED5-4267-AF5A-033B2707AADF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3DB9EE4-E15E-46A4-AA4C-AD38D30FDBC4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93405EB6-8BC8-4941-BCE9-CB72634CC7AF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23" name="Tree Node">
            <a:extLst>
              <a:ext uri="{FF2B5EF4-FFF2-40B4-BE49-F238E27FC236}">
                <a16:creationId xmlns:a16="http://schemas.microsoft.com/office/drawing/2014/main" id="{C049EFC5-B167-4C1F-92D6-36D3920DFA9E}"/>
              </a:ext>
            </a:extLst>
          </p:cNvPr>
          <p:cNvGrpSpPr/>
          <p:nvPr/>
        </p:nvGrpSpPr>
        <p:grpSpPr>
          <a:xfrm>
            <a:off x="4246664" y="40793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71F961E-A631-4BC4-A754-0A05C7BCBD0F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A22DCB4-7CCA-4C09-AEE4-11F8ED8355E5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C1219C80-B374-4263-A2E0-5F161A08E6BF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3DA2B80-56EE-405A-BC79-16C3DA8C4000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8BADA9F-EF06-44AF-8008-380329E28634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D31B74D-FBB3-49EB-B24E-302A2171504E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CC25F806-78C8-457A-AFB7-5F6ACDC0F21C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31" name="Tree Node">
            <a:extLst>
              <a:ext uri="{FF2B5EF4-FFF2-40B4-BE49-F238E27FC236}">
                <a16:creationId xmlns:a16="http://schemas.microsoft.com/office/drawing/2014/main" id="{5B3E806B-3CCF-49CF-BD29-372043075412}"/>
              </a:ext>
            </a:extLst>
          </p:cNvPr>
          <p:cNvGrpSpPr/>
          <p:nvPr/>
        </p:nvGrpSpPr>
        <p:grpSpPr>
          <a:xfrm>
            <a:off x="6158170" y="40793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4B83B47-5F85-492D-81E1-52CFF8725A9B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B784329-AA93-4D0D-B24D-590D12717F9E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1B3C76B-551D-4E2C-83F1-CE0254042F9F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3BB50304-B9F9-4DD7-825D-060856E29899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AD625B5-A813-47C6-9E29-AD89FF3C73EE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A7758369-DD06-4781-A7E9-0A9F325CDA56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1FF8540-0CAB-4AD8-8FD1-6C06034F124E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grpSp>
        <p:nvGrpSpPr>
          <p:cNvPr id="39" name="Tree Node">
            <a:extLst>
              <a:ext uri="{FF2B5EF4-FFF2-40B4-BE49-F238E27FC236}">
                <a16:creationId xmlns:a16="http://schemas.microsoft.com/office/drawing/2014/main" id="{85F7ADE6-7DC8-47EB-8F0A-05C8B8A19BBC}"/>
              </a:ext>
            </a:extLst>
          </p:cNvPr>
          <p:cNvGrpSpPr/>
          <p:nvPr/>
        </p:nvGrpSpPr>
        <p:grpSpPr>
          <a:xfrm>
            <a:off x="2335159" y="4079372"/>
            <a:ext cx="1461830" cy="365760"/>
            <a:chOff x="4253654" y="1563827"/>
            <a:chExt cx="1461830" cy="365760"/>
          </a:xfrm>
          <a:solidFill>
            <a:schemeClr val="bg1">
              <a:lumMod val="85000"/>
            </a:schemeClr>
          </a:solidFill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E976E16-3ECD-4A3A-9759-B584C8D29A26}"/>
                </a:ext>
              </a:extLst>
            </p:cNvPr>
            <p:cNvSpPr/>
            <p:nvPr/>
          </p:nvSpPr>
          <p:spPr bwMode="auto">
            <a:xfrm>
              <a:off x="4344892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C3C2F63-BD8E-4EEB-BF6D-C8DE6C85DB90}"/>
                </a:ext>
              </a:extLst>
            </p:cNvPr>
            <p:cNvSpPr/>
            <p:nvPr/>
          </p:nvSpPr>
          <p:spPr bwMode="auto">
            <a:xfrm>
              <a:off x="425365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AD9E4EB5-9CE3-457F-8D27-A5D40B32C4DB}"/>
                </a:ext>
              </a:extLst>
            </p:cNvPr>
            <p:cNvSpPr/>
            <p:nvPr/>
          </p:nvSpPr>
          <p:spPr bwMode="auto">
            <a:xfrm>
              <a:off x="4710450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94F32CD-0FF8-42BD-8AB0-C3F39472C256}"/>
                </a:ext>
              </a:extLst>
            </p:cNvPr>
            <p:cNvSpPr/>
            <p:nvPr/>
          </p:nvSpPr>
          <p:spPr bwMode="auto">
            <a:xfrm>
              <a:off x="4801688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F5E27A4C-8A85-4DCF-9F1E-02E8012ABE95}"/>
                </a:ext>
              </a:extLst>
            </p:cNvPr>
            <p:cNvSpPr/>
            <p:nvPr/>
          </p:nvSpPr>
          <p:spPr bwMode="auto">
            <a:xfrm>
              <a:off x="5167246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DAF5D57-36B6-4845-8D98-B1BED2FDD1E9}"/>
                </a:ext>
              </a:extLst>
            </p:cNvPr>
            <p:cNvSpPr/>
            <p:nvPr/>
          </p:nvSpPr>
          <p:spPr bwMode="auto">
            <a:xfrm>
              <a:off x="5258484" y="1563827"/>
              <a:ext cx="36576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5A3F910-588B-4AAA-BB74-61488160DFB8}"/>
                </a:ext>
              </a:extLst>
            </p:cNvPr>
            <p:cNvSpPr/>
            <p:nvPr/>
          </p:nvSpPr>
          <p:spPr bwMode="auto">
            <a:xfrm>
              <a:off x="5624044" y="1563827"/>
              <a:ext cx="91440" cy="365760"/>
            </a:xfrm>
            <a:prstGeom prst="rect">
              <a:avLst/>
            </a:prstGeom>
            <a:grpFill/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rgbClr val="646464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endParaRPr>
            </a:p>
          </p:txBody>
        </p:sp>
      </p:grpSp>
      <p:sp>
        <p:nvSpPr>
          <p:cNvPr id="48" name="Op #1: Insert 5">
            <a:extLst>
              <a:ext uri="{FF2B5EF4-FFF2-40B4-BE49-F238E27FC236}">
                <a16:creationId xmlns:a16="http://schemas.microsoft.com/office/drawing/2014/main" id="{A4FAC74C-9192-4800-8B53-FC78DD6750AD}"/>
              </a:ext>
            </a:extLst>
          </p:cNvPr>
          <p:cNvSpPr txBox="1"/>
          <p:nvPr/>
        </p:nvSpPr>
        <p:spPr>
          <a:xfrm>
            <a:off x="6389940" y="1724627"/>
            <a:ext cx="1922001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Keys: 3, 7, 9, 13, 6, 1</a:t>
            </a:r>
          </a:p>
        </p:txBody>
      </p:sp>
      <p:sp>
        <p:nvSpPr>
          <p:cNvPr id="49" name="Op #1: Insert 5">
            <a:extLst>
              <a:ext uri="{FF2B5EF4-FFF2-40B4-BE49-F238E27FC236}">
                <a16:creationId xmlns:a16="http://schemas.microsoft.com/office/drawing/2014/main" id="{F0F76F7D-0CB0-4F7D-BCB0-AACA0AC1E972}"/>
              </a:ext>
            </a:extLst>
          </p:cNvPr>
          <p:cNvSpPr txBox="1"/>
          <p:nvPr/>
        </p:nvSpPr>
        <p:spPr>
          <a:xfrm>
            <a:off x="5620499" y="2114550"/>
            <a:ext cx="2691442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Sorted Keys: 1, 3, 6, 7, 9, 13</a:t>
            </a:r>
          </a:p>
        </p:txBody>
      </p:sp>
      <p:sp>
        <p:nvSpPr>
          <p:cNvPr id="8" name="Slide Number Placeholder 3" descr=" 5">
            <a:extLst>
              <a:ext uri="{FF2B5EF4-FFF2-40B4-BE49-F238E27FC236}">
                <a16:creationId xmlns:a16="http://schemas.microsoft.com/office/drawing/2014/main" id="{C14C99E9-0CD6-50B3-028E-B8DECF91500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556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18F4C3C-2E01-DA9A-3A9D-451AF4309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CFE2F1-9896-DFFD-F686-4843C044DF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Modifying a </a:t>
            </a:r>
            <a:r>
              <a:rPr lang="en-US" dirty="0" err="1"/>
              <a:t>B+tree</a:t>
            </a:r>
            <a:r>
              <a:rPr lang="en-US" dirty="0"/>
              <a:t> is expensive when the DBMS has to split/merge nodes.</a:t>
            </a:r>
          </a:p>
          <a:p>
            <a:pPr lvl="1"/>
            <a:r>
              <a:rPr lang="en-US" dirty="0"/>
              <a:t>Worst case is when DBMS reorganizes the entire tree.</a:t>
            </a:r>
          </a:p>
          <a:p>
            <a:pPr lvl="1"/>
            <a:r>
              <a:rPr lang="en-US" dirty="0"/>
              <a:t>The worker that causes a split/merge is responsible for doing the work.</a:t>
            </a:r>
          </a:p>
          <a:p>
            <a:pPr lvl="1"/>
            <a:endParaRPr lang="en-US" dirty="0"/>
          </a:p>
          <a:p>
            <a:r>
              <a:rPr lang="en-US" dirty="0"/>
              <a:t>What if there was a way to delay updates and then apply multiple changes together in a batch?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7408F-0D9E-85B2-E3DE-E62F1FD712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047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9DBC6FC-408F-8463-2757-586335124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Write-Optimized </a:t>
            </a:r>
            <a:r>
              <a:rPr lang="en-US" dirty="0" err="1"/>
              <a:t>B+Tree</a:t>
            </a:r>
            <a:r>
              <a:rPr lang="en-US" dirty="0"/>
              <a:t> (B</a:t>
            </a:r>
            <a:r>
              <a:rPr lang="el-GR" b="1" dirty="0"/>
              <a:t>ε</a:t>
            </a:r>
            <a:r>
              <a:rPr lang="en-US" dirty="0"/>
              <a:t>-Tree)</a:t>
            </a:r>
          </a:p>
        </p:txBody>
      </p:sp>
      <p:sp>
        <p:nvSpPr>
          <p:cNvPr id="129" name="Content Placeholder 128">
            <a:extLst>
              <a:ext uri="{FF2B5EF4-FFF2-40B4-BE49-F238E27FC236}">
                <a16:creationId xmlns:a16="http://schemas.microsoft.com/office/drawing/2014/main" id="{4122BD2C-13BF-453F-C81D-89D3B12F73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Instead of immediately applying updates, store changes to key/value entries in log buffers at inner nodes.</a:t>
            </a:r>
          </a:p>
          <a:p>
            <a:pPr lvl="1"/>
            <a:r>
              <a:rPr lang="en-US" dirty="0"/>
              <a:t>aka </a:t>
            </a:r>
            <a:r>
              <a:rPr lang="en-US" b="1" dirty="0">
                <a:hlinkClick r:id="rId2"/>
              </a:rPr>
              <a:t>Fractal Trees</a:t>
            </a:r>
            <a:r>
              <a:rPr lang="en-US" dirty="0"/>
              <a:t> / </a:t>
            </a:r>
            <a:r>
              <a:rPr lang="en-US" b="1" dirty="0"/>
              <a:t>B</a:t>
            </a:r>
            <a:r>
              <a:rPr lang="el-GR" b="1" dirty="0"/>
              <a:t>ε-</a:t>
            </a:r>
            <a:r>
              <a:rPr lang="en-US" b="1" dirty="0"/>
              <a:t>trees</a:t>
            </a:r>
            <a:r>
              <a:rPr lang="en-US" dirty="0"/>
              <a:t>.</a:t>
            </a:r>
          </a:p>
          <a:p>
            <a:endParaRPr lang="en-US" sz="1200" dirty="0"/>
          </a:p>
          <a:p>
            <a:r>
              <a:rPr lang="en-US" dirty="0"/>
              <a:t>Updates cascade down to</a:t>
            </a:r>
            <a:br>
              <a:rPr lang="en-US" dirty="0"/>
            </a:br>
            <a:r>
              <a:rPr lang="en-US" dirty="0"/>
              <a:t>lower nodes incrementally</a:t>
            </a:r>
            <a:br>
              <a:rPr lang="en-US" dirty="0"/>
            </a:br>
            <a:r>
              <a:rPr lang="en-US" dirty="0"/>
              <a:t>when buffers get full.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197DF-BD74-1E5D-F02B-12859BA8BC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13" name="node modlog">
            <a:extLst>
              <a:ext uri="{FF2B5EF4-FFF2-40B4-BE49-F238E27FC236}">
                <a16:creationId xmlns:a16="http://schemas.microsoft.com/office/drawing/2014/main" id="{3F14DBEC-8F15-903D-39B5-DCC417C0976F}"/>
              </a:ext>
            </a:extLst>
          </p:cNvPr>
          <p:cNvSpPr/>
          <p:nvPr/>
        </p:nvSpPr>
        <p:spPr bwMode="auto">
          <a:xfrm>
            <a:off x="4463742" y="3166624"/>
            <a:ext cx="64008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cxnSp>
        <p:nvCxnSpPr>
          <p:cNvPr id="6" name="AutoShape 14">
            <a:extLst>
              <a:ext uri="{FF2B5EF4-FFF2-40B4-BE49-F238E27FC236}">
                <a16:creationId xmlns:a16="http://schemas.microsoft.com/office/drawing/2014/main" id="{87EE9970-BFDB-526E-9251-5888D34CCAF1}"/>
              </a:ext>
            </a:extLst>
          </p:cNvPr>
          <p:cNvCxnSpPr>
            <a:cxnSpLocks noChangeShapeType="1"/>
            <a:stCxn id="126" idx="2"/>
            <a:endCxn id="31" idx="0"/>
          </p:cNvCxnSpPr>
          <p:nvPr/>
        </p:nvCxnSpPr>
        <p:spPr bwMode="auto">
          <a:xfrm flipH="1">
            <a:off x="5416303" y="2598615"/>
            <a:ext cx="1140320" cy="563685"/>
          </a:xfrm>
          <a:prstGeom prst="straightConnector1">
            <a:avLst/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" name="AutoShape 14">
            <a:extLst>
              <a:ext uri="{FF2B5EF4-FFF2-40B4-BE49-F238E27FC236}">
                <a16:creationId xmlns:a16="http://schemas.microsoft.com/office/drawing/2014/main" id="{EC01B730-A7D2-FDE9-983A-82E6AB0AD824}"/>
              </a:ext>
            </a:extLst>
          </p:cNvPr>
          <p:cNvCxnSpPr>
            <a:cxnSpLocks noChangeShapeType="1"/>
            <a:stCxn id="126" idx="2"/>
            <a:endCxn id="28" idx="0"/>
          </p:cNvCxnSpPr>
          <p:nvPr/>
        </p:nvCxnSpPr>
        <p:spPr bwMode="auto">
          <a:xfrm>
            <a:off x="6556623" y="2598615"/>
            <a:ext cx="1210569" cy="563685"/>
          </a:xfrm>
          <a:prstGeom prst="straightConnector1">
            <a:avLst/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8" name="AutoShape 14">
            <a:extLst>
              <a:ext uri="{FF2B5EF4-FFF2-40B4-BE49-F238E27FC236}">
                <a16:creationId xmlns:a16="http://schemas.microsoft.com/office/drawing/2014/main" id="{EB747F3A-CD49-D9B3-5097-09BD5C8E7A56}"/>
              </a:ext>
            </a:extLst>
          </p:cNvPr>
          <p:cNvCxnSpPr>
            <a:cxnSpLocks noChangeShapeType="1"/>
            <a:endCxn id="16" idx="0"/>
          </p:cNvCxnSpPr>
          <p:nvPr/>
        </p:nvCxnSpPr>
        <p:spPr bwMode="auto">
          <a:xfrm flipH="1">
            <a:off x="4828283" y="3458767"/>
            <a:ext cx="489941" cy="675083"/>
          </a:xfrm>
          <a:prstGeom prst="straightConnector1">
            <a:avLst/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AutoShape 14">
            <a:extLst>
              <a:ext uri="{FF2B5EF4-FFF2-40B4-BE49-F238E27FC236}">
                <a16:creationId xmlns:a16="http://schemas.microsoft.com/office/drawing/2014/main" id="{89C91482-1818-61CF-468B-B35660A5169D}"/>
              </a:ext>
            </a:extLst>
          </p:cNvPr>
          <p:cNvCxnSpPr>
            <a:cxnSpLocks noChangeShapeType="1"/>
            <a:endCxn id="19" idx="0"/>
          </p:cNvCxnSpPr>
          <p:nvPr/>
        </p:nvCxnSpPr>
        <p:spPr bwMode="auto">
          <a:xfrm>
            <a:off x="5695652" y="3458766"/>
            <a:ext cx="308671" cy="675084"/>
          </a:xfrm>
          <a:prstGeom prst="straightConnector1">
            <a:avLst/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4">
            <a:extLst>
              <a:ext uri="{FF2B5EF4-FFF2-40B4-BE49-F238E27FC236}">
                <a16:creationId xmlns:a16="http://schemas.microsoft.com/office/drawing/2014/main" id="{3EFE0F1B-38CC-8E35-0C7F-FCBFC5474B6B}"/>
              </a:ext>
            </a:extLst>
          </p:cNvPr>
          <p:cNvCxnSpPr>
            <a:cxnSpLocks noChangeShapeType="1"/>
            <a:endCxn id="22" idx="0"/>
          </p:cNvCxnSpPr>
          <p:nvPr/>
        </p:nvCxnSpPr>
        <p:spPr bwMode="auto">
          <a:xfrm flipH="1">
            <a:off x="7179767" y="3496866"/>
            <a:ext cx="498575" cy="636984"/>
          </a:xfrm>
          <a:prstGeom prst="straightConnector1">
            <a:avLst/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4">
            <a:extLst>
              <a:ext uri="{FF2B5EF4-FFF2-40B4-BE49-F238E27FC236}">
                <a16:creationId xmlns:a16="http://schemas.microsoft.com/office/drawing/2014/main" id="{4D6F5882-F46B-E966-8018-D12CA6AC6718}"/>
              </a:ext>
            </a:extLst>
          </p:cNvPr>
          <p:cNvCxnSpPr>
            <a:cxnSpLocks noChangeShapeType="1"/>
            <a:endCxn id="25" idx="0"/>
          </p:cNvCxnSpPr>
          <p:nvPr/>
        </p:nvCxnSpPr>
        <p:spPr bwMode="auto">
          <a:xfrm>
            <a:off x="7878366" y="3505200"/>
            <a:ext cx="476250" cy="628650"/>
          </a:xfrm>
          <a:prstGeom prst="straightConnector1">
            <a:avLst/>
          </a:prstGeom>
          <a:noFill/>
          <a:ln w="28575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2" name="Group 9">
            <a:extLst>
              <a:ext uri="{FF2B5EF4-FFF2-40B4-BE49-F238E27FC236}">
                <a16:creationId xmlns:a16="http://schemas.microsoft.com/office/drawing/2014/main" id="{76CD9DEF-0E45-C355-AC49-66787446F1C7}"/>
              </a:ext>
            </a:extLst>
          </p:cNvPr>
          <p:cNvGrpSpPr>
            <a:grpSpLocks/>
          </p:cNvGrpSpPr>
          <p:nvPr/>
        </p:nvGrpSpPr>
        <p:grpSpPr bwMode="auto">
          <a:xfrm>
            <a:off x="6417469" y="2255044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13" name="Flowchart: Predefined Process 12">
              <a:extLst>
                <a:ext uri="{FF2B5EF4-FFF2-40B4-BE49-F238E27FC236}">
                  <a16:creationId xmlns:a16="http://schemas.microsoft.com/office/drawing/2014/main" id="{1F3A5021-EF84-69D0-DC3B-49078F3694A9}"/>
                </a:ext>
              </a:extLst>
            </p:cNvPr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14" name="Flowchart: Predefined Process 13">
              <a:extLst>
                <a:ext uri="{FF2B5EF4-FFF2-40B4-BE49-F238E27FC236}">
                  <a16:creationId xmlns:a16="http://schemas.microsoft.com/office/drawing/2014/main" id="{2D7B92FC-93C9-69F5-258A-9D3BB3AC45AD}"/>
                </a:ext>
              </a:extLst>
            </p:cNvPr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3" name="sibling pointer">
            <a:extLst>
              <a:ext uri="{FF2B5EF4-FFF2-40B4-BE49-F238E27FC236}">
                <a16:creationId xmlns:a16="http://schemas.microsoft.com/office/drawing/2014/main" id="{E9A1427B-2832-C649-3B61-ED04179F6B0C}"/>
              </a:ext>
            </a:extLst>
          </p:cNvPr>
          <p:cNvCxnSpPr>
            <a:cxnSpLocks noChangeShapeType="1"/>
            <a:stCxn id="62" idx="3"/>
            <a:endCxn id="65" idx="1"/>
          </p:cNvCxnSpPr>
          <p:nvPr/>
        </p:nvCxnSpPr>
        <p:spPr bwMode="auto">
          <a:xfrm>
            <a:off x="5542062" y="4202915"/>
            <a:ext cx="20210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596F3DE9-BC87-FF16-70F7-D5044DC2DE04}"/>
              </a:ext>
            </a:extLst>
          </p:cNvPr>
          <p:cNvGrpSpPr/>
          <p:nvPr/>
        </p:nvGrpSpPr>
        <p:grpSpPr>
          <a:xfrm>
            <a:off x="7507636" y="3162300"/>
            <a:ext cx="972740" cy="342900"/>
            <a:chOff x="5275660" y="2144061"/>
            <a:chExt cx="972740" cy="342900"/>
          </a:xfrm>
        </p:grpSpPr>
        <p:grpSp>
          <p:nvGrpSpPr>
            <p:cNvPr id="27" name="Group 93">
              <a:extLst>
                <a:ext uri="{FF2B5EF4-FFF2-40B4-BE49-F238E27FC236}">
                  <a16:creationId xmlns:a16="http://schemas.microsoft.com/office/drawing/2014/main" id="{26F228C9-EC49-82F4-6A5F-795B16522D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75660" y="2144061"/>
              <a:ext cx="972740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28" name="Flowchart: Predefined Process 27">
                <a:extLst>
                  <a:ext uri="{FF2B5EF4-FFF2-40B4-BE49-F238E27FC236}">
                    <a16:creationId xmlns:a16="http://schemas.microsoft.com/office/drawing/2014/main" id="{1FC60EE8-C2F1-757C-32D5-9F73F92ACAC4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35</a:t>
                </a:r>
              </a:p>
            </p:txBody>
          </p:sp>
          <p:sp>
            <p:nvSpPr>
              <p:cNvPr id="29" name="Flowchart: Predefined Process 28">
                <a:extLst>
                  <a:ext uri="{FF2B5EF4-FFF2-40B4-BE49-F238E27FC236}">
                    <a16:creationId xmlns:a16="http://schemas.microsoft.com/office/drawing/2014/main" id="{70C48897-661E-E378-944E-7F2023C7C4AE}"/>
                  </a:ext>
                </a:extLst>
              </p:cNvPr>
              <p:cNvSpPr/>
              <p:nvPr/>
            </p:nvSpPr>
            <p:spPr bwMode="auto">
              <a:xfrm>
                <a:off x="3827013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50" name="Group 49" hidden="1">
              <a:extLst>
                <a:ext uri="{FF2B5EF4-FFF2-40B4-BE49-F238E27FC236}">
                  <a16:creationId xmlns:a16="http://schemas.microsoft.com/office/drawing/2014/main" id="{10342032-0795-2046-85FD-3311E6F2B8A7}"/>
                </a:ext>
              </a:extLst>
            </p:cNvPr>
            <p:cNvGrpSpPr/>
            <p:nvPr/>
          </p:nvGrpSpPr>
          <p:grpSpPr>
            <a:xfrm>
              <a:off x="5275660" y="2167406"/>
              <a:ext cx="91440" cy="296211"/>
              <a:chOff x="5275660" y="2167406"/>
              <a:chExt cx="91440" cy="296211"/>
            </a:xfrm>
          </p:grpSpPr>
          <p:sp>
            <p:nvSpPr>
              <p:cNvPr id="34" name="magnet">
                <a:extLst>
                  <a:ext uri="{FF2B5EF4-FFF2-40B4-BE49-F238E27FC236}">
                    <a16:creationId xmlns:a16="http://schemas.microsoft.com/office/drawing/2014/main" id="{107B128F-6ECB-F2C9-9706-DD71D0824859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35" name="magnet">
                <a:extLst>
                  <a:ext uri="{FF2B5EF4-FFF2-40B4-BE49-F238E27FC236}">
                    <a16:creationId xmlns:a16="http://schemas.microsoft.com/office/drawing/2014/main" id="{85DA6E50-2F32-851B-EE51-B3C0AE4C6B02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51" name="Group 50" hidden="1">
              <a:extLst>
                <a:ext uri="{FF2B5EF4-FFF2-40B4-BE49-F238E27FC236}">
                  <a16:creationId xmlns:a16="http://schemas.microsoft.com/office/drawing/2014/main" id="{A10A45D7-786A-ABC2-ACFB-F94C4D530B02}"/>
                </a:ext>
              </a:extLst>
            </p:cNvPr>
            <p:cNvGrpSpPr/>
            <p:nvPr/>
          </p:nvGrpSpPr>
          <p:grpSpPr>
            <a:xfrm>
              <a:off x="6156960" y="2144061"/>
              <a:ext cx="91440" cy="296211"/>
              <a:chOff x="5275660" y="2167406"/>
              <a:chExt cx="91440" cy="296211"/>
            </a:xfrm>
          </p:grpSpPr>
          <p:sp>
            <p:nvSpPr>
              <p:cNvPr id="52" name="magnet">
                <a:extLst>
                  <a:ext uri="{FF2B5EF4-FFF2-40B4-BE49-F238E27FC236}">
                    <a16:creationId xmlns:a16="http://schemas.microsoft.com/office/drawing/2014/main" id="{C6E1380A-B2A1-41EB-CDBD-DDCD0E8B9BB1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3" name="magnet">
                <a:extLst>
                  <a:ext uri="{FF2B5EF4-FFF2-40B4-BE49-F238E27FC236}">
                    <a16:creationId xmlns:a16="http://schemas.microsoft.com/office/drawing/2014/main" id="{15F9F746-2A91-6C3D-C581-9DD30442DB5C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30B903F-55E3-F582-72E2-9935A5C645B0}"/>
              </a:ext>
            </a:extLst>
          </p:cNvPr>
          <p:cNvGrpSpPr/>
          <p:nvPr/>
        </p:nvGrpSpPr>
        <p:grpSpPr>
          <a:xfrm>
            <a:off x="4568131" y="4133850"/>
            <a:ext cx="973931" cy="342900"/>
            <a:chOff x="1457326" y="3115611"/>
            <a:chExt cx="973931" cy="342900"/>
          </a:xfrm>
        </p:grpSpPr>
        <p:grpSp>
          <p:nvGrpSpPr>
            <p:cNvPr id="15" name="Group 19">
              <a:extLst>
                <a:ext uri="{FF2B5EF4-FFF2-40B4-BE49-F238E27FC236}">
                  <a16:creationId xmlns:a16="http://schemas.microsoft.com/office/drawing/2014/main" id="{FBFFD111-B0A5-DDFF-68A3-11F7573818B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57326" y="3115611"/>
              <a:ext cx="973931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16" name="Flowchart: Predefined Process 15">
                <a:extLst>
                  <a:ext uri="{FF2B5EF4-FFF2-40B4-BE49-F238E27FC236}">
                    <a16:creationId xmlns:a16="http://schemas.microsoft.com/office/drawing/2014/main" id="{D9C52DB4-DC29-47B2-BA39-DE06CB98F41C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7009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6</a:t>
                </a:r>
              </a:p>
            </p:txBody>
          </p:sp>
          <p:sp>
            <p:nvSpPr>
              <p:cNvPr id="17" name="Flowchart: Predefined Process 16">
                <a:extLst>
                  <a:ext uri="{FF2B5EF4-FFF2-40B4-BE49-F238E27FC236}">
                    <a16:creationId xmlns:a16="http://schemas.microsoft.com/office/drawing/2014/main" id="{F8C18053-0C20-9D5E-282B-9142637363F2}"/>
                  </a:ext>
                </a:extLst>
              </p:cNvPr>
              <p:cNvSpPr/>
              <p:nvPr/>
            </p:nvSpPr>
            <p:spPr bwMode="auto">
              <a:xfrm>
                <a:off x="3825876" y="1524000"/>
                <a:ext cx="1067007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57" name="Group 56" hidden="1">
              <a:extLst>
                <a:ext uri="{FF2B5EF4-FFF2-40B4-BE49-F238E27FC236}">
                  <a16:creationId xmlns:a16="http://schemas.microsoft.com/office/drawing/2014/main" id="{8F736BC2-6B56-FBF5-FBBA-C74C8A4E5C36}"/>
                </a:ext>
              </a:extLst>
            </p:cNvPr>
            <p:cNvGrpSpPr/>
            <p:nvPr/>
          </p:nvGrpSpPr>
          <p:grpSpPr>
            <a:xfrm>
              <a:off x="1457326" y="3138956"/>
              <a:ext cx="91440" cy="296211"/>
              <a:chOff x="5275660" y="2167406"/>
              <a:chExt cx="91440" cy="296211"/>
            </a:xfrm>
          </p:grpSpPr>
          <p:sp>
            <p:nvSpPr>
              <p:cNvPr id="58" name="magnet">
                <a:extLst>
                  <a:ext uri="{FF2B5EF4-FFF2-40B4-BE49-F238E27FC236}">
                    <a16:creationId xmlns:a16="http://schemas.microsoft.com/office/drawing/2014/main" id="{F2975FA3-E523-7E2A-9681-C9644A2DBA8B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9" name="magnet">
                <a:extLst>
                  <a:ext uri="{FF2B5EF4-FFF2-40B4-BE49-F238E27FC236}">
                    <a16:creationId xmlns:a16="http://schemas.microsoft.com/office/drawing/2014/main" id="{1B5682C3-7CFC-7962-596C-B458EB2935CA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60" name="Group 59" hidden="1">
              <a:extLst>
                <a:ext uri="{FF2B5EF4-FFF2-40B4-BE49-F238E27FC236}">
                  <a16:creationId xmlns:a16="http://schemas.microsoft.com/office/drawing/2014/main" id="{ABF8795D-BD18-2EAE-796A-204D55EDB64F}"/>
                </a:ext>
              </a:extLst>
            </p:cNvPr>
            <p:cNvGrpSpPr/>
            <p:nvPr/>
          </p:nvGrpSpPr>
          <p:grpSpPr>
            <a:xfrm>
              <a:off x="2339817" y="3138956"/>
              <a:ext cx="91440" cy="296211"/>
              <a:chOff x="5275660" y="2167406"/>
              <a:chExt cx="91440" cy="296211"/>
            </a:xfrm>
          </p:grpSpPr>
          <p:sp>
            <p:nvSpPr>
              <p:cNvPr id="61" name="magnet">
                <a:extLst>
                  <a:ext uri="{FF2B5EF4-FFF2-40B4-BE49-F238E27FC236}">
                    <a16:creationId xmlns:a16="http://schemas.microsoft.com/office/drawing/2014/main" id="{0562724A-7371-E342-021E-8F8219EDF406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62" name="magnet">
                <a:extLst>
                  <a:ext uri="{FF2B5EF4-FFF2-40B4-BE49-F238E27FC236}">
                    <a16:creationId xmlns:a16="http://schemas.microsoft.com/office/drawing/2014/main" id="{46A74321-AEBF-8115-95A7-EDABDF5566DF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0126C360-D37C-F8A3-961F-CD972BA95138}"/>
              </a:ext>
            </a:extLst>
          </p:cNvPr>
          <p:cNvGrpSpPr/>
          <p:nvPr/>
        </p:nvGrpSpPr>
        <p:grpSpPr>
          <a:xfrm>
            <a:off x="8095060" y="4133850"/>
            <a:ext cx="972740" cy="342900"/>
            <a:chOff x="5980510" y="3115611"/>
            <a:chExt cx="972740" cy="342900"/>
          </a:xfrm>
        </p:grpSpPr>
        <p:grpSp>
          <p:nvGrpSpPr>
            <p:cNvPr id="24" name="Group 99">
              <a:extLst>
                <a:ext uri="{FF2B5EF4-FFF2-40B4-BE49-F238E27FC236}">
                  <a16:creationId xmlns:a16="http://schemas.microsoft.com/office/drawing/2014/main" id="{3F792A41-6696-D694-30C1-451EB25C24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980510" y="3115611"/>
              <a:ext cx="972740" cy="342900"/>
              <a:chOff x="2895600" y="1524000"/>
              <a:chExt cx="1997282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25" name="Flowchart: Predefined Process 24">
                <a:extLst>
                  <a:ext uri="{FF2B5EF4-FFF2-40B4-BE49-F238E27FC236}">
                    <a16:creationId xmlns:a16="http://schemas.microsoft.com/office/drawing/2014/main" id="{5E8CBA39-A5C0-19DA-7FB3-2B6D58C12913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38</a:t>
                </a:r>
              </a:p>
            </p:txBody>
          </p:sp>
          <p:sp>
            <p:nvSpPr>
              <p:cNvPr id="26" name="Flowchart: Predefined Process 25">
                <a:extLst>
                  <a:ext uri="{FF2B5EF4-FFF2-40B4-BE49-F238E27FC236}">
                    <a16:creationId xmlns:a16="http://schemas.microsoft.com/office/drawing/2014/main" id="{7C74FF35-E004-52A2-43BA-15020AAA5A78}"/>
                  </a:ext>
                </a:extLst>
              </p:cNvPr>
              <p:cNvSpPr/>
              <p:nvPr/>
            </p:nvSpPr>
            <p:spPr bwMode="auto">
              <a:xfrm>
                <a:off x="3827013" y="1524000"/>
                <a:ext cx="1065869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54" name="Group 53" hidden="1">
              <a:extLst>
                <a:ext uri="{FF2B5EF4-FFF2-40B4-BE49-F238E27FC236}">
                  <a16:creationId xmlns:a16="http://schemas.microsoft.com/office/drawing/2014/main" id="{24CB1BCD-15A8-72C1-6D88-D2CCB86D496F}"/>
                </a:ext>
              </a:extLst>
            </p:cNvPr>
            <p:cNvGrpSpPr/>
            <p:nvPr/>
          </p:nvGrpSpPr>
          <p:grpSpPr>
            <a:xfrm>
              <a:off x="6861810" y="3138956"/>
              <a:ext cx="91440" cy="296211"/>
              <a:chOff x="5275660" y="2167406"/>
              <a:chExt cx="91440" cy="296211"/>
            </a:xfrm>
          </p:grpSpPr>
          <p:sp>
            <p:nvSpPr>
              <p:cNvPr id="55" name="magnet">
                <a:extLst>
                  <a:ext uri="{FF2B5EF4-FFF2-40B4-BE49-F238E27FC236}">
                    <a16:creationId xmlns:a16="http://schemas.microsoft.com/office/drawing/2014/main" id="{620529C3-C2BB-150B-9049-3E03F7EDB09C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6" name="magnet">
                <a:extLst>
                  <a:ext uri="{FF2B5EF4-FFF2-40B4-BE49-F238E27FC236}">
                    <a16:creationId xmlns:a16="http://schemas.microsoft.com/office/drawing/2014/main" id="{ADA6062B-6323-7E28-1E4F-375D44D7892F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66" name="Group 65" hidden="1">
              <a:extLst>
                <a:ext uri="{FF2B5EF4-FFF2-40B4-BE49-F238E27FC236}">
                  <a16:creationId xmlns:a16="http://schemas.microsoft.com/office/drawing/2014/main" id="{79F1F100-8EA3-B3EC-D247-89FF66E26EFB}"/>
                </a:ext>
              </a:extLst>
            </p:cNvPr>
            <p:cNvGrpSpPr/>
            <p:nvPr/>
          </p:nvGrpSpPr>
          <p:grpSpPr>
            <a:xfrm>
              <a:off x="5980510" y="3138956"/>
              <a:ext cx="91440" cy="296211"/>
              <a:chOff x="5275660" y="2167406"/>
              <a:chExt cx="91440" cy="296211"/>
            </a:xfrm>
          </p:grpSpPr>
          <p:sp>
            <p:nvSpPr>
              <p:cNvPr id="67" name="magnet">
                <a:extLst>
                  <a:ext uri="{FF2B5EF4-FFF2-40B4-BE49-F238E27FC236}">
                    <a16:creationId xmlns:a16="http://schemas.microsoft.com/office/drawing/2014/main" id="{40B0AD3C-F42B-0F30-6A99-ED6B8118870C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68" name="magnet">
                <a:extLst>
                  <a:ext uri="{FF2B5EF4-FFF2-40B4-BE49-F238E27FC236}">
                    <a16:creationId xmlns:a16="http://schemas.microsoft.com/office/drawing/2014/main" id="{ED69A02A-8ED3-8376-65C0-713774FD3F90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2944AEE1-E6D4-77C6-A0AA-8B3DBC3B8832}"/>
              </a:ext>
            </a:extLst>
          </p:cNvPr>
          <p:cNvGrpSpPr/>
          <p:nvPr/>
        </p:nvGrpSpPr>
        <p:grpSpPr>
          <a:xfrm>
            <a:off x="5744171" y="4133850"/>
            <a:ext cx="973931" cy="342900"/>
            <a:chOff x="2809876" y="3115611"/>
            <a:chExt cx="973931" cy="342900"/>
          </a:xfrm>
        </p:grpSpPr>
        <p:grpSp>
          <p:nvGrpSpPr>
            <p:cNvPr id="18" name="Group 22">
              <a:extLst>
                <a:ext uri="{FF2B5EF4-FFF2-40B4-BE49-F238E27FC236}">
                  <a16:creationId xmlns:a16="http://schemas.microsoft.com/office/drawing/2014/main" id="{7315A4AA-27AE-A271-F91A-1DAFB73502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09876" y="3115611"/>
              <a:ext cx="973931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19" name="Flowchart: Predefined Process 18">
                <a:extLst>
                  <a:ext uri="{FF2B5EF4-FFF2-40B4-BE49-F238E27FC236}">
                    <a16:creationId xmlns:a16="http://schemas.microsoft.com/office/drawing/2014/main" id="{EA9837C8-8E57-1EB0-8039-2452B40F07DC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7009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</a:t>
                </a:r>
              </a:p>
            </p:txBody>
          </p:sp>
          <p:sp>
            <p:nvSpPr>
              <p:cNvPr id="20" name="Flowchart: Predefined Process 19">
                <a:extLst>
                  <a:ext uri="{FF2B5EF4-FFF2-40B4-BE49-F238E27FC236}">
                    <a16:creationId xmlns:a16="http://schemas.microsoft.com/office/drawing/2014/main" id="{519B95DC-3A00-C40D-5545-98ED20FFF224}"/>
                  </a:ext>
                </a:extLst>
              </p:cNvPr>
              <p:cNvSpPr/>
              <p:nvPr/>
            </p:nvSpPr>
            <p:spPr bwMode="auto">
              <a:xfrm>
                <a:off x="3825876" y="1524000"/>
                <a:ext cx="1067007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63" name="Group 62" hidden="1">
              <a:extLst>
                <a:ext uri="{FF2B5EF4-FFF2-40B4-BE49-F238E27FC236}">
                  <a16:creationId xmlns:a16="http://schemas.microsoft.com/office/drawing/2014/main" id="{8294B228-CBDC-5E3F-FA8E-9D6BFDBF26FA}"/>
                </a:ext>
              </a:extLst>
            </p:cNvPr>
            <p:cNvGrpSpPr/>
            <p:nvPr/>
          </p:nvGrpSpPr>
          <p:grpSpPr>
            <a:xfrm>
              <a:off x="2809876" y="3138956"/>
              <a:ext cx="91440" cy="296211"/>
              <a:chOff x="5275660" y="2167406"/>
              <a:chExt cx="91440" cy="296211"/>
            </a:xfrm>
          </p:grpSpPr>
          <p:sp>
            <p:nvSpPr>
              <p:cNvPr id="64" name="magnet">
                <a:extLst>
                  <a:ext uri="{FF2B5EF4-FFF2-40B4-BE49-F238E27FC236}">
                    <a16:creationId xmlns:a16="http://schemas.microsoft.com/office/drawing/2014/main" id="{2A313DA3-0988-C869-E7B4-DCB428FDF01A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65" name="magnet">
                <a:extLst>
                  <a:ext uri="{FF2B5EF4-FFF2-40B4-BE49-F238E27FC236}">
                    <a16:creationId xmlns:a16="http://schemas.microsoft.com/office/drawing/2014/main" id="{CEBA3740-753A-745D-BFE2-3F44557E34B7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69" name="Group 68" hidden="1">
              <a:extLst>
                <a:ext uri="{FF2B5EF4-FFF2-40B4-BE49-F238E27FC236}">
                  <a16:creationId xmlns:a16="http://schemas.microsoft.com/office/drawing/2014/main" id="{EB9189CD-7EC3-8EBB-22C4-E3EDE3FDBA29}"/>
                </a:ext>
              </a:extLst>
            </p:cNvPr>
            <p:cNvGrpSpPr/>
            <p:nvPr/>
          </p:nvGrpSpPr>
          <p:grpSpPr>
            <a:xfrm>
              <a:off x="3692367" y="3138956"/>
              <a:ext cx="91440" cy="296211"/>
              <a:chOff x="5275660" y="2167406"/>
              <a:chExt cx="91440" cy="296211"/>
            </a:xfrm>
          </p:grpSpPr>
          <p:sp>
            <p:nvSpPr>
              <p:cNvPr id="70" name="magnet">
                <a:extLst>
                  <a:ext uri="{FF2B5EF4-FFF2-40B4-BE49-F238E27FC236}">
                    <a16:creationId xmlns:a16="http://schemas.microsoft.com/office/drawing/2014/main" id="{46791437-8D2B-F5C6-BE49-A5A2C36F948F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1" name="magnet">
                <a:extLst>
                  <a:ext uri="{FF2B5EF4-FFF2-40B4-BE49-F238E27FC236}">
                    <a16:creationId xmlns:a16="http://schemas.microsoft.com/office/drawing/2014/main" id="{C673CCE0-8470-7426-030D-52DF3A784426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68299180-8AA9-9E08-184E-CD0875A0C26B}"/>
              </a:ext>
            </a:extLst>
          </p:cNvPr>
          <p:cNvGrpSpPr/>
          <p:nvPr/>
        </p:nvGrpSpPr>
        <p:grpSpPr>
          <a:xfrm>
            <a:off x="6920211" y="4133850"/>
            <a:ext cx="972740" cy="342900"/>
            <a:chOff x="4570810" y="3115611"/>
            <a:chExt cx="972740" cy="342900"/>
          </a:xfrm>
        </p:grpSpPr>
        <p:grpSp>
          <p:nvGrpSpPr>
            <p:cNvPr id="21" name="Group 96">
              <a:extLst>
                <a:ext uri="{FF2B5EF4-FFF2-40B4-BE49-F238E27FC236}">
                  <a16:creationId xmlns:a16="http://schemas.microsoft.com/office/drawing/2014/main" id="{25CD5098-1968-1244-4EDE-D00595858A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70810" y="3115611"/>
              <a:ext cx="972740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22" name="Flowchart: Predefined Process 21">
                <a:extLst>
                  <a:ext uri="{FF2B5EF4-FFF2-40B4-BE49-F238E27FC236}">
                    <a16:creationId xmlns:a16="http://schemas.microsoft.com/office/drawing/2014/main" id="{0F83B705-27FB-0CED-13E9-B9F1C4B8216D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20</a:t>
                </a:r>
              </a:p>
            </p:txBody>
          </p:sp>
          <p:sp>
            <p:nvSpPr>
              <p:cNvPr id="23" name="Flowchart: Predefined Process 22">
                <a:extLst>
                  <a:ext uri="{FF2B5EF4-FFF2-40B4-BE49-F238E27FC236}">
                    <a16:creationId xmlns:a16="http://schemas.microsoft.com/office/drawing/2014/main" id="{6ED961B7-116E-12F3-C7E9-E91B9B6CED5E}"/>
                  </a:ext>
                </a:extLst>
              </p:cNvPr>
              <p:cNvSpPr/>
              <p:nvPr/>
            </p:nvSpPr>
            <p:spPr bwMode="auto">
              <a:xfrm>
                <a:off x="3827013" y="1524000"/>
                <a:ext cx="1065870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72" name="Group 71" hidden="1">
              <a:extLst>
                <a:ext uri="{FF2B5EF4-FFF2-40B4-BE49-F238E27FC236}">
                  <a16:creationId xmlns:a16="http://schemas.microsoft.com/office/drawing/2014/main" id="{959843DC-0A27-3F48-B47F-F4A561F62F90}"/>
                </a:ext>
              </a:extLst>
            </p:cNvPr>
            <p:cNvGrpSpPr/>
            <p:nvPr/>
          </p:nvGrpSpPr>
          <p:grpSpPr>
            <a:xfrm>
              <a:off x="4570810" y="3138956"/>
              <a:ext cx="91440" cy="296211"/>
              <a:chOff x="5275660" y="2167406"/>
              <a:chExt cx="91440" cy="296211"/>
            </a:xfrm>
          </p:grpSpPr>
          <p:sp>
            <p:nvSpPr>
              <p:cNvPr id="73" name="magnet">
                <a:extLst>
                  <a:ext uri="{FF2B5EF4-FFF2-40B4-BE49-F238E27FC236}">
                    <a16:creationId xmlns:a16="http://schemas.microsoft.com/office/drawing/2014/main" id="{08EEC867-52DC-7630-E3AA-9F37321E1449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4" name="magnet">
                <a:extLst>
                  <a:ext uri="{FF2B5EF4-FFF2-40B4-BE49-F238E27FC236}">
                    <a16:creationId xmlns:a16="http://schemas.microsoft.com/office/drawing/2014/main" id="{64D60B5A-A984-150C-4BAF-58AEA206EF19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75" name="Group 74" hidden="1">
              <a:extLst>
                <a:ext uri="{FF2B5EF4-FFF2-40B4-BE49-F238E27FC236}">
                  <a16:creationId xmlns:a16="http://schemas.microsoft.com/office/drawing/2014/main" id="{C809B4F7-62AF-DFC7-7DEC-96535103231A}"/>
                </a:ext>
              </a:extLst>
            </p:cNvPr>
            <p:cNvGrpSpPr/>
            <p:nvPr/>
          </p:nvGrpSpPr>
          <p:grpSpPr>
            <a:xfrm>
              <a:off x="5452110" y="3138956"/>
              <a:ext cx="91440" cy="296211"/>
              <a:chOff x="5275660" y="2167406"/>
              <a:chExt cx="91440" cy="296211"/>
            </a:xfrm>
          </p:grpSpPr>
          <p:sp>
            <p:nvSpPr>
              <p:cNvPr id="76" name="magnet">
                <a:extLst>
                  <a:ext uri="{FF2B5EF4-FFF2-40B4-BE49-F238E27FC236}">
                    <a16:creationId xmlns:a16="http://schemas.microsoft.com/office/drawing/2014/main" id="{F527AC52-8D55-F3BA-5902-1BA55EBF7374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7" name="magnet">
                <a:extLst>
                  <a:ext uri="{FF2B5EF4-FFF2-40B4-BE49-F238E27FC236}">
                    <a16:creationId xmlns:a16="http://schemas.microsoft.com/office/drawing/2014/main" id="{7C9C1C1B-22A9-1E78-D454-ABB1DB2EF2AB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F645EADA-5437-E2FC-5A8A-51940B9006AA}"/>
              </a:ext>
            </a:extLst>
          </p:cNvPr>
          <p:cNvGrpSpPr/>
          <p:nvPr/>
        </p:nvGrpSpPr>
        <p:grpSpPr>
          <a:xfrm>
            <a:off x="5156151" y="3162300"/>
            <a:ext cx="973931" cy="342900"/>
            <a:chOff x="2162176" y="2144061"/>
            <a:chExt cx="973931" cy="342900"/>
          </a:xfrm>
        </p:grpSpPr>
        <p:grpSp>
          <p:nvGrpSpPr>
            <p:cNvPr id="30" name="Group 13">
              <a:extLst>
                <a:ext uri="{FF2B5EF4-FFF2-40B4-BE49-F238E27FC236}">
                  <a16:creationId xmlns:a16="http://schemas.microsoft.com/office/drawing/2014/main" id="{6A2B32D4-6864-4BCA-E089-A6E1D7B79C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2176" y="2144061"/>
              <a:ext cx="973931" cy="342900"/>
              <a:chOff x="2895600" y="1524000"/>
              <a:chExt cx="1997283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31" name="Flowchart: Predefined Process 30">
                <a:extLst>
                  <a:ext uri="{FF2B5EF4-FFF2-40B4-BE49-F238E27FC236}">
                    <a16:creationId xmlns:a16="http://schemas.microsoft.com/office/drawing/2014/main" id="{C13FA74E-DB32-873F-E263-61AA9356E8FA}"/>
                  </a:ext>
                </a:extLst>
              </p:cNvPr>
              <p:cNvSpPr/>
              <p:nvPr/>
            </p:nvSpPr>
            <p:spPr bwMode="auto">
              <a:xfrm>
                <a:off x="2895600" y="1524000"/>
                <a:ext cx="1067009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10</a:t>
                </a:r>
              </a:p>
            </p:txBody>
          </p:sp>
          <p:sp>
            <p:nvSpPr>
              <p:cNvPr id="32" name="Flowchart: Predefined Process 31">
                <a:extLst>
                  <a:ext uri="{FF2B5EF4-FFF2-40B4-BE49-F238E27FC236}">
                    <a16:creationId xmlns:a16="http://schemas.microsoft.com/office/drawing/2014/main" id="{D66AA8A0-0E99-7929-2B19-B0E6A33D55F0}"/>
                  </a:ext>
                </a:extLst>
              </p:cNvPr>
              <p:cNvSpPr/>
              <p:nvPr/>
            </p:nvSpPr>
            <p:spPr bwMode="auto">
              <a:xfrm>
                <a:off x="3825876" y="1524000"/>
                <a:ext cx="1067007" cy="457200"/>
              </a:xfrm>
              <a:prstGeom prst="flowChartPredefinedProcess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78" name="Group 77" hidden="1">
              <a:extLst>
                <a:ext uri="{FF2B5EF4-FFF2-40B4-BE49-F238E27FC236}">
                  <a16:creationId xmlns:a16="http://schemas.microsoft.com/office/drawing/2014/main" id="{96C686BE-0093-8CD4-26DA-AFC57AC29F1C}"/>
                </a:ext>
              </a:extLst>
            </p:cNvPr>
            <p:cNvGrpSpPr/>
            <p:nvPr/>
          </p:nvGrpSpPr>
          <p:grpSpPr>
            <a:xfrm>
              <a:off x="2162176" y="2167406"/>
              <a:ext cx="91440" cy="296211"/>
              <a:chOff x="5275660" y="2167406"/>
              <a:chExt cx="91440" cy="296211"/>
            </a:xfrm>
          </p:grpSpPr>
          <p:sp>
            <p:nvSpPr>
              <p:cNvPr id="79" name="magnet">
                <a:extLst>
                  <a:ext uri="{FF2B5EF4-FFF2-40B4-BE49-F238E27FC236}">
                    <a16:creationId xmlns:a16="http://schemas.microsoft.com/office/drawing/2014/main" id="{370DB429-1417-4DE1-FD98-B3B38D0DEFDD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0" name="magnet">
                <a:extLst>
                  <a:ext uri="{FF2B5EF4-FFF2-40B4-BE49-F238E27FC236}">
                    <a16:creationId xmlns:a16="http://schemas.microsoft.com/office/drawing/2014/main" id="{068F3282-9A53-63F1-C7EB-18BFBB31AD22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81" name="Group 80" hidden="1">
              <a:extLst>
                <a:ext uri="{FF2B5EF4-FFF2-40B4-BE49-F238E27FC236}">
                  <a16:creationId xmlns:a16="http://schemas.microsoft.com/office/drawing/2014/main" id="{39F86C20-D95C-1042-D052-4A1DCE1E8B34}"/>
                </a:ext>
              </a:extLst>
            </p:cNvPr>
            <p:cNvGrpSpPr/>
            <p:nvPr/>
          </p:nvGrpSpPr>
          <p:grpSpPr>
            <a:xfrm>
              <a:off x="3044667" y="2144061"/>
              <a:ext cx="91440" cy="296211"/>
              <a:chOff x="5275660" y="2167406"/>
              <a:chExt cx="91440" cy="296211"/>
            </a:xfrm>
          </p:grpSpPr>
          <p:sp>
            <p:nvSpPr>
              <p:cNvPr id="82" name="magnet">
                <a:extLst>
                  <a:ext uri="{FF2B5EF4-FFF2-40B4-BE49-F238E27FC236}">
                    <a16:creationId xmlns:a16="http://schemas.microsoft.com/office/drawing/2014/main" id="{AD54E461-B27F-3717-1D6E-CBB3B6ABA47C}"/>
                  </a:ext>
                </a:extLst>
              </p:cNvPr>
              <p:cNvSpPr/>
              <p:nvPr/>
            </p:nvSpPr>
            <p:spPr>
              <a:xfrm>
                <a:off x="5275660" y="2372177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3" name="magnet">
                <a:extLst>
                  <a:ext uri="{FF2B5EF4-FFF2-40B4-BE49-F238E27FC236}">
                    <a16:creationId xmlns:a16="http://schemas.microsoft.com/office/drawing/2014/main" id="{37BA2190-B5F6-72CB-5AAE-B380BD3B0297}"/>
                  </a:ext>
                </a:extLst>
              </p:cNvPr>
              <p:cNvSpPr/>
              <p:nvPr/>
            </p:nvSpPr>
            <p:spPr>
              <a:xfrm>
                <a:off x="5275660" y="2167406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cxnSp>
        <p:nvCxnSpPr>
          <p:cNvPr id="87" name="sibling pointer">
            <a:extLst>
              <a:ext uri="{FF2B5EF4-FFF2-40B4-BE49-F238E27FC236}">
                <a16:creationId xmlns:a16="http://schemas.microsoft.com/office/drawing/2014/main" id="{A11E7D9C-51E0-AFF7-379B-58AC35DA6B29}"/>
              </a:ext>
            </a:extLst>
          </p:cNvPr>
          <p:cNvCxnSpPr>
            <a:cxnSpLocks noChangeShapeType="1"/>
            <a:stCxn id="64" idx="1"/>
            <a:endCxn id="61" idx="3"/>
          </p:cNvCxnSpPr>
          <p:nvPr/>
        </p:nvCxnSpPr>
        <p:spPr bwMode="auto">
          <a:xfrm flipH="1">
            <a:off x="5542062" y="4407686"/>
            <a:ext cx="20210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" name="sibling pointer">
            <a:extLst>
              <a:ext uri="{FF2B5EF4-FFF2-40B4-BE49-F238E27FC236}">
                <a16:creationId xmlns:a16="http://schemas.microsoft.com/office/drawing/2014/main" id="{6A6DD3B4-EEEC-FD44-E636-AC0245B9B374}"/>
              </a:ext>
            </a:extLst>
          </p:cNvPr>
          <p:cNvCxnSpPr>
            <a:cxnSpLocks noChangeShapeType="1"/>
            <a:stCxn id="71" idx="3"/>
            <a:endCxn id="74" idx="1"/>
          </p:cNvCxnSpPr>
          <p:nvPr/>
        </p:nvCxnSpPr>
        <p:spPr bwMode="auto">
          <a:xfrm>
            <a:off x="6718102" y="4202915"/>
            <a:ext cx="20210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2" name="sibling pointer">
            <a:extLst>
              <a:ext uri="{FF2B5EF4-FFF2-40B4-BE49-F238E27FC236}">
                <a16:creationId xmlns:a16="http://schemas.microsoft.com/office/drawing/2014/main" id="{67BF7351-BB66-8E1E-6873-BFC801B337F8}"/>
              </a:ext>
            </a:extLst>
          </p:cNvPr>
          <p:cNvCxnSpPr>
            <a:cxnSpLocks noChangeShapeType="1"/>
            <a:stCxn id="73" idx="1"/>
            <a:endCxn id="70" idx="3"/>
          </p:cNvCxnSpPr>
          <p:nvPr/>
        </p:nvCxnSpPr>
        <p:spPr bwMode="auto">
          <a:xfrm flipH="1">
            <a:off x="6718102" y="4407686"/>
            <a:ext cx="20210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3" name="sibling pointer">
            <a:extLst>
              <a:ext uri="{FF2B5EF4-FFF2-40B4-BE49-F238E27FC236}">
                <a16:creationId xmlns:a16="http://schemas.microsoft.com/office/drawing/2014/main" id="{D5E6A97B-6E87-9F49-8920-7B5160306C76}"/>
              </a:ext>
            </a:extLst>
          </p:cNvPr>
          <p:cNvCxnSpPr>
            <a:cxnSpLocks noChangeShapeType="1"/>
            <a:stCxn id="77" idx="3"/>
            <a:endCxn id="68" idx="1"/>
          </p:cNvCxnSpPr>
          <p:nvPr/>
        </p:nvCxnSpPr>
        <p:spPr bwMode="auto">
          <a:xfrm>
            <a:off x="7892951" y="4202915"/>
            <a:ext cx="20210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4" name="sibling pointer">
            <a:extLst>
              <a:ext uri="{FF2B5EF4-FFF2-40B4-BE49-F238E27FC236}">
                <a16:creationId xmlns:a16="http://schemas.microsoft.com/office/drawing/2014/main" id="{B9A00E49-E01F-8797-BBF4-214D8F87FDBF}"/>
              </a:ext>
            </a:extLst>
          </p:cNvPr>
          <p:cNvCxnSpPr>
            <a:cxnSpLocks noChangeShapeType="1"/>
            <a:stCxn id="67" idx="1"/>
            <a:endCxn id="76" idx="3"/>
          </p:cNvCxnSpPr>
          <p:nvPr/>
        </p:nvCxnSpPr>
        <p:spPr bwMode="auto">
          <a:xfrm flipH="1">
            <a:off x="7892951" y="4407686"/>
            <a:ext cx="20210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0" name="Content Placeholder 28">
            <a:extLst>
              <a:ext uri="{FF2B5EF4-FFF2-40B4-BE49-F238E27FC236}">
                <a16:creationId xmlns:a16="http://schemas.microsoft.com/office/drawing/2014/main" id="{9EFCDC47-610A-A218-0D96-02B08F6AB6A3}"/>
              </a:ext>
            </a:extLst>
          </p:cNvPr>
          <p:cNvSpPr txBox="1">
            <a:spLocks/>
          </p:cNvSpPr>
          <p:nvPr/>
        </p:nvSpPr>
        <p:spPr>
          <a:xfrm>
            <a:off x="6076442" y="1173241"/>
            <a:ext cx="1231106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Insert 7</a:t>
            </a:r>
          </a:p>
        </p:txBody>
      </p:sp>
      <p:sp>
        <p:nvSpPr>
          <p:cNvPr id="111" name="root modlog">
            <a:extLst>
              <a:ext uri="{FF2B5EF4-FFF2-40B4-BE49-F238E27FC236}">
                <a16:creationId xmlns:a16="http://schemas.microsoft.com/office/drawing/2014/main" id="{38E03B0F-F824-55A3-70B2-2CF61713ECFF}"/>
              </a:ext>
            </a:extLst>
          </p:cNvPr>
          <p:cNvSpPr/>
          <p:nvPr/>
        </p:nvSpPr>
        <p:spPr bwMode="auto">
          <a:xfrm>
            <a:off x="5708727" y="2255044"/>
            <a:ext cx="64008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112" name="mod">
            <a:extLst>
              <a:ext uri="{FF2B5EF4-FFF2-40B4-BE49-F238E27FC236}">
                <a16:creationId xmlns:a16="http://schemas.microsoft.com/office/drawing/2014/main" id="{E9BA6D2D-729F-2DFA-542F-1D24F2C914F6}"/>
              </a:ext>
            </a:extLst>
          </p:cNvPr>
          <p:cNvSpPr txBox="1">
            <a:spLocks/>
          </p:cNvSpPr>
          <p:nvPr/>
        </p:nvSpPr>
        <p:spPr>
          <a:xfrm>
            <a:off x="5772286" y="2285273"/>
            <a:ext cx="461665" cy="1384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ln w="254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</a:rPr>
              <a:t>Insert 7</a:t>
            </a:r>
          </a:p>
        </p:txBody>
      </p:sp>
      <p:sp>
        <p:nvSpPr>
          <p:cNvPr id="114" name="node modlog">
            <a:extLst>
              <a:ext uri="{FF2B5EF4-FFF2-40B4-BE49-F238E27FC236}">
                <a16:creationId xmlns:a16="http://schemas.microsoft.com/office/drawing/2014/main" id="{0105437C-D1EC-6D08-98EC-50FF99EB070D}"/>
              </a:ext>
            </a:extLst>
          </p:cNvPr>
          <p:cNvSpPr/>
          <p:nvPr/>
        </p:nvSpPr>
        <p:spPr bwMode="auto">
          <a:xfrm>
            <a:off x="6820262" y="3162300"/>
            <a:ext cx="64008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115" name="TextBox 15">
            <a:extLst>
              <a:ext uri="{FF2B5EF4-FFF2-40B4-BE49-F238E27FC236}">
                <a16:creationId xmlns:a16="http://schemas.microsoft.com/office/drawing/2014/main" id="{E9C7F9F2-BD3C-BCFA-882C-4806597AC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0428" y="2327638"/>
            <a:ext cx="762795" cy="21467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spAutoFit/>
          </a:bodyPr>
          <a:lstStyle>
            <a:defPPr>
              <a:defRPr lang="en-US"/>
            </a:defPPr>
            <a:lvl1pPr algn="r" eaLnBrk="0" hangingPunct="0">
              <a:defRPr sz="2000" b="1" i="1">
                <a:solidFill>
                  <a:srgbClr val="F76D6D"/>
                </a:solidFill>
                <a:latin typeface="Proxima Nova Rg" panose="02000506030000020004" pitchFamily="50" charset="0"/>
                <a:ea typeface="ＭＳ Ｐゴシック" charset="-128"/>
              </a:defRPr>
            </a:lvl1pPr>
          </a:lstStyle>
          <a:p>
            <a:pPr>
              <a:lnSpc>
                <a:spcPct val="70000"/>
              </a:lnSpc>
            </a:pPr>
            <a:r>
              <a:rPr lang="en-US" sz="1800" dirty="0">
                <a:solidFill>
                  <a:schemeClr val="accent1"/>
                </a:solidFill>
                <a:latin typeface="Crimson Text" panose="02000503000000000000" pitchFamily="2" charset="0"/>
              </a:rPr>
              <a:t>Mod Log</a:t>
            </a:r>
          </a:p>
        </p:txBody>
      </p:sp>
      <p:sp>
        <p:nvSpPr>
          <p:cNvPr id="116" name="Right Arrow 6">
            <a:extLst>
              <a:ext uri="{FF2B5EF4-FFF2-40B4-BE49-F238E27FC236}">
                <a16:creationId xmlns:a16="http://schemas.microsoft.com/office/drawing/2014/main" id="{87E46EE3-8E31-02A7-B8C4-543D1F2A1E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383110" y="2278380"/>
            <a:ext cx="274320" cy="27432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117" name="Right Arrow 6">
            <a:extLst>
              <a:ext uri="{FF2B5EF4-FFF2-40B4-BE49-F238E27FC236}">
                <a16:creationId xmlns:a16="http://schemas.microsoft.com/office/drawing/2014/main" id="{A4A8B76C-F12C-5731-6477-C8441E54AE0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161763" y="3200914"/>
            <a:ext cx="274320" cy="27432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118" name="Right Arrow 6">
            <a:extLst>
              <a:ext uri="{FF2B5EF4-FFF2-40B4-BE49-F238E27FC236}">
                <a16:creationId xmlns:a16="http://schemas.microsoft.com/office/drawing/2014/main" id="{24BC65AD-D850-C704-0393-8F108E43BC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97544" y="3196590"/>
            <a:ext cx="274320" cy="274320"/>
          </a:xfrm>
          <a:prstGeom prst="rightArrow">
            <a:avLst>
              <a:gd name="adj1" fmla="val 50000"/>
              <a:gd name="adj2" fmla="val 50019"/>
            </a:avLst>
          </a:prstGeom>
          <a:solidFill>
            <a:schemeClr val="accent1"/>
          </a:solidFill>
          <a:ln w="28575">
            <a:noFill/>
            <a:round/>
            <a:headEnd type="none" w="sm" len="sm"/>
            <a:tailEnd type="triangle" w="med" len="med"/>
          </a:ln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122" name="Highlight Box">
            <a:extLst>
              <a:ext uri="{FF2B5EF4-FFF2-40B4-BE49-F238E27FC236}">
                <a16:creationId xmlns:a16="http://schemas.microsoft.com/office/drawing/2014/main" id="{511CDC4E-03F8-460D-D9C5-81A01F5D51B9}"/>
              </a:ext>
            </a:extLst>
          </p:cNvPr>
          <p:cNvSpPr/>
          <p:nvPr/>
        </p:nvSpPr>
        <p:spPr>
          <a:xfrm>
            <a:off x="5721845" y="2260481"/>
            <a:ext cx="640081" cy="343571"/>
          </a:xfrm>
          <a:prstGeom prst="roundRect">
            <a:avLst>
              <a:gd name="adj" fmla="val 467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Content Placeholder 28">
            <a:extLst>
              <a:ext uri="{FF2B5EF4-FFF2-40B4-BE49-F238E27FC236}">
                <a16:creationId xmlns:a16="http://schemas.microsoft.com/office/drawing/2014/main" id="{7FAD2170-1F90-705C-7E84-FD8BED4E1F4D}"/>
              </a:ext>
            </a:extLst>
          </p:cNvPr>
          <p:cNvSpPr txBox="1">
            <a:spLocks/>
          </p:cNvSpPr>
          <p:nvPr/>
        </p:nvSpPr>
        <p:spPr>
          <a:xfrm>
            <a:off x="6076442" y="1520428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Delete 10</a:t>
            </a:r>
          </a:p>
        </p:txBody>
      </p:sp>
      <p:sp>
        <p:nvSpPr>
          <p:cNvPr id="124" name="mod">
            <a:extLst>
              <a:ext uri="{FF2B5EF4-FFF2-40B4-BE49-F238E27FC236}">
                <a16:creationId xmlns:a16="http://schemas.microsoft.com/office/drawing/2014/main" id="{E29655F7-467A-DA9C-490A-14A37B363E7E}"/>
              </a:ext>
            </a:extLst>
          </p:cNvPr>
          <p:cNvSpPr txBox="1">
            <a:spLocks/>
          </p:cNvSpPr>
          <p:nvPr/>
        </p:nvSpPr>
        <p:spPr>
          <a:xfrm>
            <a:off x="5772286" y="2429507"/>
            <a:ext cx="519373" cy="138499"/>
          </a:xfrm>
          <a:prstGeom prst="rect">
            <a:avLst/>
          </a:prstGeom>
          <a:noFill/>
          <a:effectLst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ln w="254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</a:rPr>
              <a:t>Delete 10</a:t>
            </a:r>
          </a:p>
        </p:txBody>
      </p:sp>
      <p:sp>
        <p:nvSpPr>
          <p:cNvPr id="125" name="IndexOp">
            <a:extLst>
              <a:ext uri="{FF2B5EF4-FFF2-40B4-BE49-F238E27FC236}">
                <a16:creationId xmlns:a16="http://schemas.microsoft.com/office/drawing/2014/main" id="{3AAD3863-1E59-0071-3271-B2940265FA67}"/>
              </a:ext>
            </a:extLst>
          </p:cNvPr>
          <p:cNvSpPr txBox="1">
            <a:spLocks/>
          </p:cNvSpPr>
          <p:nvPr/>
        </p:nvSpPr>
        <p:spPr>
          <a:xfrm>
            <a:off x="6076442" y="1173241"/>
            <a:ext cx="1077218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Find 10</a:t>
            </a:r>
          </a:p>
        </p:txBody>
      </p:sp>
      <p:sp>
        <p:nvSpPr>
          <p:cNvPr id="126" name="Highlight Box">
            <a:extLst>
              <a:ext uri="{FF2B5EF4-FFF2-40B4-BE49-F238E27FC236}">
                <a16:creationId xmlns:a16="http://schemas.microsoft.com/office/drawing/2014/main" id="{31E01054-76E6-E320-C4A2-F141BAD2072A}"/>
              </a:ext>
            </a:extLst>
          </p:cNvPr>
          <p:cNvSpPr/>
          <p:nvPr/>
        </p:nvSpPr>
        <p:spPr>
          <a:xfrm>
            <a:off x="5721845" y="2255044"/>
            <a:ext cx="1669555" cy="343571"/>
          </a:xfrm>
          <a:prstGeom prst="roundRect">
            <a:avLst>
              <a:gd name="adj" fmla="val 4675"/>
            </a:avLst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IndexOp">
            <a:extLst>
              <a:ext uri="{FF2B5EF4-FFF2-40B4-BE49-F238E27FC236}">
                <a16:creationId xmlns:a16="http://schemas.microsoft.com/office/drawing/2014/main" id="{3D5E67F4-4D53-6504-3DB0-06DD89DBF8A2}"/>
              </a:ext>
            </a:extLst>
          </p:cNvPr>
          <p:cNvSpPr txBox="1">
            <a:spLocks/>
          </p:cNvSpPr>
          <p:nvPr/>
        </p:nvSpPr>
        <p:spPr>
          <a:xfrm>
            <a:off x="6076442" y="1173241"/>
            <a:ext cx="13849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Insert 40</a:t>
            </a:r>
          </a:p>
        </p:txBody>
      </p:sp>
      <p:sp>
        <p:nvSpPr>
          <p:cNvPr id="128" name="mod">
            <a:extLst>
              <a:ext uri="{FF2B5EF4-FFF2-40B4-BE49-F238E27FC236}">
                <a16:creationId xmlns:a16="http://schemas.microsoft.com/office/drawing/2014/main" id="{858A59B3-B150-80FC-6BB3-25CDE2E33ABB}"/>
              </a:ext>
            </a:extLst>
          </p:cNvPr>
          <p:cNvSpPr txBox="1">
            <a:spLocks/>
          </p:cNvSpPr>
          <p:nvPr/>
        </p:nvSpPr>
        <p:spPr>
          <a:xfrm>
            <a:off x="5772286" y="2285273"/>
            <a:ext cx="519373" cy="1384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>
            <a:defPPr>
              <a:defRPr lang="en-US"/>
            </a:defPPr>
            <a:lvl1pPr>
              <a:defRPr sz="2800" b="1">
                <a:solidFill>
                  <a:srgbClr val="646464"/>
                </a:solidFill>
                <a:latin typeface="Inconsolata" panose="00000509000000000000" pitchFamily="49" charset="0"/>
                <a:ea typeface="DejaVu Sans Mono" pitchFamily="49" charset="0"/>
                <a:cs typeface="DejaVu Sans Mono" pitchFamily="49" charset="0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ln w="2540"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</a:rPr>
              <a:t>Insert 40</a:t>
            </a:r>
          </a:p>
        </p:txBody>
      </p:sp>
      <p:pic>
        <p:nvPicPr>
          <p:cNvPr id="130" name="Graphic 129">
            <a:extLst>
              <a:ext uri="{FF2B5EF4-FFF2-40B4-BE49-F238E27FC236}">
                <a16:creationId xmlns:a16="http://schemas.microsoft.com/office/drawing/2014/main" id="{7C6D9428-33DA-65A3-D453-2A3EC5C3F2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0080" y="4207972"/>
            <a:ext cx="1554480" cy="222721"/>
          </a:xfrm>
          <a:prstGeom prst="rect">
            <a:avLst/>
          </a:prstGeom>
        </p:spPr>
      </p:pic>
      <p:pic>
        <p:nvPicPr>
          <p:cNvPr id="131" name="Graphic 130">
            <a:extLst>
              <a:ext uri="{FF2B5EF4-FFF2-40B4-BE49-F238E27FC236}">
                <a16:creationId xmlns:a16="http://schemas.microsoft.com/office/drawing/2014/main" id="{77D2D7A7-339E-A23D-9D02-07FC2EFF89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0080" y="3807269"/>
            <a:ext cx="1005840" cy="237128"/>
          </a:xfrm>
          <a:prstGeom prst="rect">
            <a:avLst/>
          </a:prstGeom>
        </p:spPr>
      </p:pic>
      <p:pic>
        <p:nvPicPr>
          <p:cNvPr id="132" name="Graphic 131">
            <a:extLst>
              <a:ext uri="{FF2B5EF4-FFF2-40B4-BE49-F238E27FC236}">
                <a16:creationId xmlns:a16="http://schemas.microsoft.com/office/drawing/2014/main" id="{AFBF5886-2897-DEC7-6FD2-00A8CB2C74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01891" y="3785933"/>
            <a:ext cx="1371600" cy="302312"/>
          </a:xfrm>
          <a:prstGeom prst="rect">
            <a:avLst/>
          </a:prstGeom>
        </p:spPr>
      </p:pic>
      <p:pic>
        <p:nvPicPr>
          <p:cNvPr id="3" name="Picture 2" descr="A black background with orange letters&#10;&#10;Description automatically generated">
            <a:extLst>
              <a:ext uri="{FF2B5EF4-FFF2-40B4-BE49-F238E27FC236}">
                <a16:creationId xmlns:a16="http://schemas.microsoft.com/office/drawing/2014/main" id="{A0BCC7E9-A30A-B38F-8592-2BF123A9FB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6480" y="4190899"/>
            <a:ext cx="1188720" cy="285851"/>
          </a:xfrm>
          <a:prstGeom prst="rect">
            <a:avLst/>
          </a:prstGeom>
        </p:spPr>
      </p:pic>
      <p:cxnSp>
        <p:nvCxnSpPr>
          <p:cNvPr id="36" name="Curved Connector 8">
            <a:extLst>
              <a:ext uri="{FF2B5EF4-FFF2-40B4-BE49-F238E27FC236}">
                <a16:creationId xmlns:a16="http://schemas.microsoft.com/office/drawing/2014/main" id="{D26809C3-8CCD-81E7-E464-BF34A076032D}"/>
              </a:ext>
            </a:extLst>
          </p:cNvPr>
          <p:cNvCxnSpPr>
            <a:cxnSpLocks/>
            <a:stCxn id="111" idx="2"/>
            <a:endCxn id="113" idx="0"/>
          </p:cNvCxnSpPr>
          <p:nvPr/>
        </p:nvCxnSpPr>
        <p:spPr>
          <a:xfrm rot="5400000">
            <a:off x="5121935" y="2259792"/>
            <a:ext cx="568680" cy="1244985"/>
          </a:xfrm>
          <a:prstGeom prst="curvedConnector3">
            <a:avLst>
              <a:gd name="adj1" fmla="val 50000"/>
            </a:avLst>
          </a:prstGeom>
          <a:ln w="28575" cap="flat" cmpd="sng" algn="ctr">
            <a:solidFill>
              <a:schemeClr val="accent1"/>
            </a:solidFill>
            <a:prstDash val="sysDash"/>
            <a:round/>
            <a:headEnd type="none" w="med" len="med"/>
            <a:tailEnd type="triangle" w="lg" len="lg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1" name="Picture 40">
            <a:extLst>
              <a:ext uri="{FF2B5EF4-FFF2-40B4-BE49-F238E27FC236}">
                <a16:creationId xmlns:a16="http://schemas.microsoft.com/office/drawing/2014/main" id="{04AD630C-A22E-0D96-B485-89779725FB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4583306"/>
            <a:ext cx="1371600" cy="141729"/>
          </a:xfrm>
          <a:prstGeom prst="rect">
            <a:avLst/>
          </a:prstGeom>
        </p:spPr>
      </p:pic>
      <p:pic>
        <p:nvPicPr>
          <p:cNvPr id="1026" name="Picture 2" descr="Don Porter">
            <a:extLst>
              <a:ext uri="{FF2B5EF4-FFF2-40B4-BE49-F238E27FC236}">
                <a16:creationId xmlns:a16="http://schemas.microsoft.com/office/drawing/2014/main" id="{C4251117-B23B-DAE2-6DAA-BE4B541E4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6709">
            <a:off x="1508225" y="3716317"/>
            <a:ext cx="1428750" cy="1428750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854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5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0"/>
                            </p:stCondLst>
                            <p:childTnLst>
                              <p:par>
                                <p:cTn id="10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95062E-6 L -0.13628 0.17993 " pathEditMode="relative" rAng="0" ptsTypes="AA">
                                      <p:cBhvr>
                                        <p:cTn id="10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23" y="8981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46914E-6 L -0.13941 0.17778 " pathEditMode="relative" rAng="0" ptsTypes="AA">
                                      <p:cBhvr>
                                        <p:cTn id="110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79" y="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0" grpId="0"/>
      <p:bldP spid="110" grpId="1"/>
      <p:bldP spid="111" grpId="0" animBg="1"/>
      <p:bldP spid="112" grpId="0"/>
      <p:bldP spid="112" grpId="1"/>
      <p:bldP spid="114" grpId="0" animBg="1"/>
      <p:bldP spid="115" grpId="0"/>
      <p:bldP spid="115" grpId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22" grpId="0" animBg="1"/>
      <p:bldP spid="122" grpId="1" animBg="1"/>
      <p:bldP spid="123" grpId="0"/>
      <p:bldP spid="123" grpId="1"/>
      <p:bldP spid="124" grpId="0"/>
      <p:bldP spid="124" grpId="1"/>
      <p:bldP spid="125" grpId="0"/>
      <p:bldP spid="125" grpId="1"/>
      <p:bldP spid="126" grpId="0" animBg="1"/>
      <p:bldP spid="126" grpId="1" animBg="1"/>
      <p:bldP spid="127" grpId="0"/>
      <p:bldP spid="1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44CB7F8-605A-48C5-9C25-CA28B6114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11DD0B-1192-498D-85C2-0D85F28EDA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 far, we have given thread </a:t>
            </a:r>
            <a:r>
              <a:rPr lang="en-US" i="1" dirty="0"/>
              <a:t>unsafe </a:t>
            </a:r>
            <a:r>
              <a:rPr lang="en-US" dirty="0" err="1"/>
              <a:t>B+Tree</a:t>
            </a:r>
            <a:r>
              <a:rPr lang="en-US" dirty="0"/>
              <a:t> algorithms</a:t>
            </a:r>
          </a:p>
          <a:p>
            <a:endParaRPr lang="en-US" sz="1200" dirty="0"/>
          </a:p>
          <a:p>
            <a:r>
              <a:rPr lang="en-US" dirty="0"/>
              <a:t>A modern DBMS needs to allow multiple threads to safely access data structures to take advantage of additional CPU cores and hide disk I/O stalls.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062CF87-1D71-436B-B96B-202A3DCDF3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3089014" flipV="1">
            <a:off x="4130287" y="3089743"/>
            <a:ext cx="857250" cy="647700"/>
          </a:xfrm>
          <a:prstGeom prst="rect">
            <a:avLst/>
          </a:prstGeom>
        </p:spPr>
      </p:pic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B0D2854B-16BB-50B3-0A19-678DAA4E81A4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F4CF8AA-401B-C5A7-41E2-D77390DEBC7A}"/>
              </a:ext>
            </a:extLst>
          </p:cNvPr>
          <p:cNvGrpSpPr/>
          <p:nvPr/>
        </p:nvGrpSpPr>
        <p:grpSpPr>
          <a:xfrm>
            <a:off x="5202626" y="3143636"/>
            <a:ext cx="3611886" cy="1485514"/>
            <a:chOff x="5202626" y="3143636"/>
            <a:chExt cx="3611886" cy="1485514"/>
          </a:xfrm>
        </p:grpSpPr>
        <p:pic>
          <p:nvPicPr>
            <p:cNvPr id="7" name="Picture 3">
              <a:hlinkClick r:id="rId4"/>
              <a:extLst>
                <a:ext uri="{FF2B5EF4-FFF2-40B4-BE49-F238E27FC236}">
                  <a16:creationId xmlns:a16="http://schemas.microsoft.com/office/drawing/2014/main" id="{138637BB-A11B-4584-9039-D6C2415786C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246562" y="3598528"/>
              <a:ext cx="1828800" cy="347088"/>
            </a:xfrm>
            <a:prstGeom prst="rect">
              <a:avLst/>
            </a:prstGeom>
          </p:spPr>
        </p:pic>
        <p:sp>
          <p:nvSpPr>
            <p:cNvPr id="8" name="TextBox 15">
              <a:extLst>
                <a:ext uri="{FF2B5EF4-FFF2-40B4-BE49-F238E27FC236}">
                  <a16:creationId xmlns:a16="http://schemas.microsoft.com/office/drawing/2014/main" id="{C7581143-DCB2-4F6C-942F-D4E05D24E3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2626" y="3143636"/>
              <a:ext cx="2874574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r>
                <a:rPr lang="en-US" dirty="0">
                  <a:solidFill>
                    <a:schemeClr val="accent1"/>
                  </a:solidFill>
                  <a:ea typeface="Crimson Text" pitchFamily="2" charset="0"/>
                </a:rPr>
                <a:t>They Don't Do This!</a:t>
              </a:r>
            </a:p>
          </p:txBody>
        </p:sp>
        <p:pic>
          <p:nvPicPr>
            <p:cNvPr id="3" name="Graphic 2">
              <a:hlinkClick r:id="rId6"/>
              <a:extLst>
                <a:ext uri="{FF2B5EF4-FFF2-40B4-BE49-F238E27FC236}">
                  <a16:creationId xmlns:a16="http://schemas.microsoft.com/office/drawing/2014/main" id="{7C89D7E9-202C-411A-9C3E-C6D7110D6E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5246562" y="4053320"/>
              <a:ext cx="1828800" cy="573097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FE890421-806D-44E8-89CA-C854933FC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7260032" y="4195945"/>
              <a:ext cx="1554480" cy="433205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A48B5477-2A55-D4A1-6A07-CB781657F36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297959" y="3575668"/>
              <a:ext cx="822960" cy="4239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49393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71"/>
          <p:cNvGrpSpPr>
            <a:grpSpLocks/>
          </p:cNvGrpSpPr>
          <p:nvPr/>
        </p:nvGrpSpPr>
        <p:grpSpPr bwMode="auto">
          <a:xfrm>
            <a:off x="6493669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3" name="Rectangle 72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1000762" y="4724400"/>
              <a:ext cx="518158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33795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 </a:t>
            </a:r>
            <a:r>
              <a:rPr lang="en-US" i="1" dirty="0"/>
              <a:t>Unsafe </a:t>
            </a:r>
            <a:r>
              <a:rPr lang="en-US" dirty="0" err="1"/>
              <a:t>B+Tree</a:t>
            </a:r>
            <a:endParaRPr lang="en-US" dirty="0"/>
          </a:p>
        </p:txBody>
      </p:sp>
      <p:cxnSp>
        <p:nvCxnSpPr>
          <p:cNvPr id="33799" name="AutoShape 14"/>
          <p:cNvCxnSpPr>
            <a:cxnSpLocks noChangeShapeType="1"/>
            <a:endCxn id="15" idx="0"/>
          </p:cNvCxnSpPr>
          <p:nvPr/>
        </p:nvCxnSpPr>
        <p:spPr bwMode="auto">
          <a:xfrm flipH="1">
            <a:off x="2421732" y="1548749"/>
            <a:ext cx="1432322" cy="5953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0" name="AutoShape 14"/>
          <p:cNvCxnSpPr>
            <a:cxnSpLocks noChangeShapeType="1"/>
            <a:endCxn id="95" idx="0"/>
          </p:cNvCxnSpPr>
          <p:nvPr/>
        </p:nvCxnSpPr>
        <p:spPr bwMode="auto">
          <a:xfrm>
            <a:off x="4267200" y="1534461"/>
            <a:ext cx="1268016" cy="60960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1" name="AutoShape 14"/>
          <p:cNvCxnSpPr>
            <a:cxnSpLocks noChangeShapeType="1"/>
          </p:cNvCxnSpPr>
          <p:nvPr/>
        </p:nvCxnSpPr>
        <p:spPr bwMode="auto">
          <a:xfrm flipH="1">
            <a:off x="1550194" y="2440528"/>
            <a:ext cx="657225" cy="682228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3802" name="Group 46"/>
          <p:cNvGrpSpPr>
            <a:grpSpLocks/>
          </p:cNvGrpSpPr>
          <p:nvPr/>
        </p:nvGrpSpPr>
        <p:grpSpPr bwMode="auto">
          <a:xfrm>
            <a:off x="117038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33803" name="Group 53"/>
          <p:cNvGrpSpPr>
            <a:grpSpLocks/>
          </p:cNvGrpSpPr>
          <p:nvPr/>
        </p:nvGrpSpPr>
        <p:grpSpPr bwMode="auto">
          <a:xfrm>
            <a:off x="1905001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5" name="Rectangle 54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9</a:t>
              </a:r>
            </a:p>
          </p:txBody>
        </p:sp>
      </p:grpSp>
      <p:grpSp>
        <p:nvGrpSpPr>
          <p:cNvPr id="33804" name="Group 56"/>
          <p:cNvGrpSpPr>
            <a:grpSpLocks/>
          </p:cNvGrpSpPr>
          <p:nvPr/>
        </p:nvGrpSpPr>
        <p:grpSpPr bwMode="auto">
          <a:xfrm>
            <a:off x="2639617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grpSp>
        <p:nvGrpSpPr>
          <p:cNvPr id="33805" name="Group 59"/>
          <p:cNvGrpSpPr>
            <a:grpSpLocks/>
          </p:cNvGrpSpPr>
          <p:nvPr/>
        </p:nvGrpSpPr>
        <p:grpSpPr bwMode="auto">
          <a:xfrm>
            <a:off x="3374232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1" name="Rectangle 60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13</a:t>
              </a:r>
            </a:p>
          </p:txBody>
        </p:sp>
      </p:grpSp>
      <p:grpSp>
        <p:nvGrpSpPr>
          <p:cNvPr id="33806" name="Group 62"/>
          <p:cNvGrpSpPr>
            <a:grpSpLocks/>
          </p:cNvGrpSpPr>
          <p:nvPr/>
        </p:nvGrpSpPr>
        <p:grpSpPr bwMode="auto">
          <a:xfrm>
            <a:off x="4232673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22</a:t>
              </a:r>
            </a:p>
          </p:txBody>
        </p:sp>
      </p:grpSp>
      <p:grpSp>
        <p:nvGrpSpPr>
          <p:cNvPr id="33807" name="Group 65"/>
          <p:cNvGrpSpPr>
            <a:grpSpLocks/>
          </p:cNvGrpSpPr>
          <p:nvPr/>
        </p:nvGrpSpPr>
        <p:grpSpPr bwMode="auto">
          <a:xfrm>
            <a:off x="4986338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7" name="Rectangle 66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3808" name="Group 68"/>
          <p:cNvGrpSpPr>
            <a:grpSpLocks/>
          </p:cNvGrpSpPr>
          <p:nvPr/>
        </p:nvGrpSpPr>
        <p:grpSpPr bwMode="auto">
          <a:xfrm>
            <a:off x="5740004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0" name="Rectangle 69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36</a:t>
              </a:r>
            </a:p>
          </p:txBody>
        </p:sp>
      </p:grpSp>
      <p:grpSp>
        <p:nvGrpSpPr>
          <p:cNvPr id="33809" name="Group 74"/>
          <p:cNvGrpSpPr>
            <a:grpSpLocks/>
          </p:cNvGrpSpPr>
          <p:nvPr/>
        </p:nvGrpSpPr>
        <p:grpSpPr bwMode="auto">
          <a:xfrm>
            <a:off x="724733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6" name="Rectangle 75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3810" name="AutoShape 14"/>
          <p:cNvCxnSpPr>
            <a:cxnSpLocks noChangeShapeType="1"/>
            <a:endCxn id="24" idx="0"/>
          </p:cNvCxnSpPr>
          <p:nvPr/>
        </p:nvCxnSpPr>
        <p:spPr bwMode="auto">
          <a:xfrm>
            <a:off x="2584847" y="2440527"/>
            <a:ext cx="484584" cy="6750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1" name="AutoShape 14"/>
          <p:cNvCxnSpPr>
            <a:cxnSpLocks noChangeShapeType="1"/>
            <a:endCxn id="37" idx="0"/>
          </p:cNvCxnSpPr>
          <p:nvPr/>
        </p:nvCxnSpPr>
        <p:spPr bwMode="auto">
          <a:xfrm flipH="1">
            <a:off x="1340644" y="3389456"/>
            <a:ext cx="145256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2" name="AutoShape 14"/>
          <p:cNvCxnSpPr>
            <a:cxnSpLocks noChangeShapeType="1"/>
            <a:endCxn id="55" idx="0"/>
          </p:cNvCxnSpPr>
          <p:nvPr/>
        </p:nvCxnSpPr>
        <p:spPr bwMode="auto">
          <a:xfrm>
            <a:off x="1952625" y="3398981"/>
            <a:ext cx="122635" cy="57388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3" name="AutoShape 14"/>
          <p:cNvCxnSpPr>
            <a:cxnSpLocks noChangeShapeType="1"/>
            <a:endCxn id="58" idx="0"/>
          </p:cNvCxnSpPr>
          <p:nvPr/>
        </p:nvCxnSpPr>
        <p:spPr bwMode="auto">
          <a:xfrm flipH="1">
            <a:off x="2809875" y="3418031"/>
            <a:ext cx="38100" cy="55483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4" name="AutoShape 14"/>
          <p:cNvCxnSpPr>
            <a:cxnSpLocks noChangeShapeType="1"/>
            <a:endCxn id="61" idx="0"/>
          </p:cNvCxnSpPr>
          <p:nvPr/>
        </p:nvCxnSpPr>
        <p:spPr bwMode="auto">
          <a:xfrm>
            <a:off x="3286125" y="3415649"/>
            <a:ext cx="258366" cy="5572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5" name="AutoShape 14"/>
          <p:cNvCxnSpPr>
            <a:cxnSpLocks noChangeShapeType="1"/>
          </p:cNvCxnSpPr>
          <p:nvPr/>
        </p:nvCxnSpPr>
        <p:spPr bwMode="auto">
          <a:xfrm flipH="1">
            <a:off x="4663679" y="2478627"/>
            <a:ext cx="634603" cy="6369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6" name="AutoShape 14"/>
          <p:cNvCxnSpPr>
            <a:cxnSpLocks noChangeShapeType="1"/>
            <a:endCxn id="101" idx="0"/>
          </p:cNvCxnSpPr>
          <p:nvPr/>
        </p:nvCxnSpPr>
        <p:spPr bwMode="auto">
          <a:xfrm>
            <a:off x="5763816" y="2486961"/>
            <a:ext cx="476250" cy="62865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7" name="AutoShape 14"/>
          <p:cNvCxnSpPr>
            <a:cxnSpLocks noChangeShapeType="1"/>
            <a:endCxn id="64" idx="0"/>
          </p:cNvCxnSpPr>
          <p:nvPr/>
        </p:nvCxnSpPr>
        <p:spPr bwMode="auto">
          <a:xfrm flipH="1">
            <a:off x="4402932" y="3446606"/>
            <a:ext cx="217885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8" name="AutoShape 14"/>
          <p:cNvCxnSpPr>
            <a:cxnSpLocks noChangeShapeType="1"/>
            <a:endCxn id="67" idx="0"/>
          </p:cNvCxnSpPr>
          <p:nvPr/>
        </p:nvCxnSpPr>
        <p:spPr bwMode="auto">
          <a:xfrm>
            <a:off x="5057776" y="3427556"/>
            <a:ext cx="98822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9" name="AutoShape 14"/>
          <p:cNvCxnSpPr>
            <a:cxnSpLocks noChangeShapeType="1"/>
            <a:endCxn id="70" idx="0"/>
          </p:cNvCxnSpPr>
          <p:nvPr/>
        </p:nvCxnSpPr>
        <p:spPr bwMode="auto">
          <a:xfrm flipH="1">
            <a:off x="5910262" y="3389456"/>
            <a:ext cx="109538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0" name="AutoShape 14"/>
          <p:cNvCxnSpPr>
            <a:cxnSpLocks noChangeShapeType="1"/>
            <a:endCxn id="73" idx="0"/>
          </p:cNvCxnSpPr>
          <p:nvPr/>
        </p:nvCxnSpPr>
        <p:spPr bwMode="auto">
          <a:xfrm>
            <a:off x="6457950" y="3427556"/>
            <a:ext cx="205384" cy="545305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1" name="AutoShape 14"/>
          <p:cNvCxnSpPr>
            <a:cxnSpLocks noChangeShapeType="1"/>
            <a:endCxn id="76" idx="0"/>
          </p:cNvCxnSpPr>
          <p:nvPr/>
        </p:nvCxnSpPr>
        <p:spPr bwMode="auto">
          <a:xfrm>
            <a:off x="6918723" y="3453749"/>
            <a:ext cx="498276" cy="519112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3822" name="Group 9"/>
          <p:cNvGrpSpPr>
            <a:grpSpLocks/>
          </p:cNvGrpSpPr>
          <p:nvPr/>
        </p:nvGrpSpPr>
        <p:grpSpPr bwMode="auto">
          <a:xfrm>
            <a:off x="3829051" y="1236805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8" name="Flowchart: Predefined Process 7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9" name="Flowchart: Predefined Process 8"/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23" name="Group 19"/>
          <p:cNvGrpSpPr>
            <a:grpSpLocks/>
          </p:cNvGrpSpPr>
          <p:nvPr/>
        </p:nvGrpSpPr>
        <p:grpSpPr bwMode="auto">
          <a:xfrm>
            <a:off x="145732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1" name="Flowchart: Predefined Process 20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22" name="Flowchart: Predefined Process 21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24" name="Group 22"/>
          <p:cNvGrpSpPr>
            <a:grpSpLocks/>
          </p:cNvGrpSpPr>
          <p:nvPr/>
        </p:nvGrpSpPr>
        <p:grpSpPr bwMode="auto">
          <a:xfrm>
            <a:off x="280987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4" name="Flowchart: Predefined Process 23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25" name="Flowchart: Predefined Process 24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25" name="Group 96"/>
          <p:cNvGrpSpPr>
            <a:grpSpLocks/>
          </p:cNvGrpSpPr>
          <p:nvPr/>
        </p:nvGrpSpPr>
        <p:grpSpPr bwMode="auto">
          <a:xfrm>
            <a:off x="45708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8" name="Flowchart: Predefined Process 97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99" name="Flowchart: Predefined Process 98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3826" name="Group 99"/>
          <p:cNvGrpSpPr>
            <a:grpSpLocks/>
          </p:cNvGrpSpPr>
          <p:nvPr/>
        </p:nvGrpSpPr>
        <p:grpSpPr bwMode="auto">
          <a:xfrm>
            <a:off x="59805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01" name="Flowchart: Predefined Process 100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02" name="Flowchart: Predefined Process 101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</p:grpSp>
      <p:sp>
        <p:nvSpPr>
          <p:cNvPr id="33827" name="TextBox 122"/>
          <p:cNvSpPr txBox="1">
            <a:spLocks noChangeArrowheads="1"/>
          </p:cNvSpPr>
          <p:nvPr/>
        </p:nvSpPr>
        <p:spPr bwMode="auto">
          <a:xfrm>
            <a:off x="4800600" y="1236553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A</a:t>
            </a:r>
          </a:p>
        </p:txBody>
      </p:sp>
      <p:sp>
        <p:nvSpPr>
          <p:cNvPr id="33828" name="TextBox 123"/>
          <p:cNvSpPr txBox="1">
            <a:spLocks noChangeArrowheads="1"/>
          </p:cNvSpPr>
          <p:nvPr/>
        </p:nvSpPr>
        <p:spPr bwMode="auto">
          <a:xfrm>
            <a:off x="6267450" y="2143810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B</a:t>
            </a:r>
          </a:p>
        </p:txBody>
      </p:sp>
      <p:sp>
        <p:nvSpPr>
          <p:cNvPr id="33829" name="TextBox 124"/>
          <p:cNvSpPr txBox="1">
            <a:spLocks noChangeArrowheads="1"/>
          </p:cNvSpPr>
          <p:nvPr/>
        </p:nvSpPr>
        <p:spPr bwMode="auto">
          <a:xfrm>
            <a:off x="5543550" y="3111192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C</a:t>
            </a:r>
          </a:p>
        </p:txBody>
      </p:sp>
      <p:sp>
        <p:nvSpPr>
          <p:cNvPr id="33830" name="TextBox 125"/>
          <p:cNvSpPr txBox="1">
            <a:spLocks noChangeArrowheads="1"/>
          </p:cNvSpPr>
          <p:nvPr/>
        </p:nvSpPr>
        <p:spPr bwMode="auto">
          <a:xfrm>
            <a:off x="6953250" y="3111192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D</a:t>
            </a:r>
          </a:p>
        </p:txBody>
      </p:sp>
      <p:sp>
        <p:nvSpPr>
          <p:cNvPr id="33831" name="TextBox 126"/>
          <p:cNvSpPr txBox="1">
            <a:spLocks noChangeArrowheads="1"/>
          </p:cNvSpPr>
          <p:nvPr/>
        </p:nvSpPr>
        <p:spPr bwMode="auto">
          <a:xfrm>
            <a:off x="4398169" y="4305985"/>
            <a:ext cx="34657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E</a:t>
            </a:r>
          </a:p>
        </p:txBody>
      </p:sp>
      <p:sp>
        <p:nvSpPr>
          <p:cNvPr id="33832" name="TextBox 127"/>
          <p:cNvSpPr txBox="1">
            <a:spLocks noChangeArrowheads="1"/>
          </p:cNvSpPr>
          <p:nvPr/>
        </p:nvSpPr>
        <p:spPr bwMode="auto">
          <a:xfrm>
            <a:off x="5151835" y="4305985"/>
            <a:ext cx="3385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F</a:t>
            </a:r>
          </a:p>
        </p:txBody>
      </p:sp>
      <p:sp>
        <p:nvSpPr>
          <p:cNvPr id="33833" name="TextBox 128"/>
          <p:cNvSpPr txBox="1">
            <a:spLocks noChangeArrowheads="1"/>
          </p:cNvSpPr>
          <p:nvPr/>
        </p:nvSpPr>
        <p:spPr bwMode="auto">
          <a:xfrm>
            <a:off x="5957887" y="4305985"/>
            <a:ext cx="37702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G</a:t>
            </a:r>
          </a:p>
        </p:txBody>
      </p:sp>
      <p:sp>
        <p:nvSpPr>
          <p:cNvPr id="33834" name="TextBox 129"/>
          <p:cNvSpPr txBox="1">
            <a:spLocks noChangeArrowheads="1"/>
          </p:cNvSpPr>
          <p:nvPr/>
        </p:nvSpPr>
        <p:spPr bwMode="auto">
          <a:xfrm>
            <a:off x="6666310" y="4305985"/>
            <a:ext cx="38824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H</a:t>
            </a:r>
          </a:p>
        </p:txBody>
      </p:sp>
      <p:sp>
        <p:nvSpPr>
          <p:cNvPr id="33835" name="TextBox 130"/>
          <p:cNvSpPr txBox="1">
            <a:spLocks noChangeArrowheads="1"/>
          </p:cNvSpPr>
          <p:nvPr/>
        </p:nvSpPr>
        <p:spPr bwMode="auto">
          <a:xfrm>
            <a:off x="7428310" y="4305985"/>
            <a:ext cx="26962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I</a:t>
            </a:r>
          </a:p>
        </p:txBody>
      </p:sp>
      <p:grpSp>
        <p:nvGrpSpPr>
          <p:cNvPr id="33836" name="Group 93"/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5" name="Flowchart: Predefined Process 94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96" name="Flowchart: Predefined Process 95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37" name="Group 13"/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5" name="Flowchart: Predefined Process 14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6" name="Flowchart: Predefined Process 15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3838" name="Straight Connector 135"/>
          <p:cNvCxnSpPr>
            <a:cxnSpLocks noChangeShapeType="1"/>
            <a:stCxn id="46" idx="3"/>
            <a:endCxn id="55" idx="1"/>
          </p:cNvCxnSpPr>
          <p:nvPr/>
        </p:nvCxnSpPr>
        <p:spPr bwMode="auto">
          <a:xfrm>
            <a:off x="1849041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39" name="Straight Connector 136"/>
          <p:cNvCxnSpPr>
            <a:cxnSpLocks noChangeShapeType="1"/>
            <a:stCxn id="56" idx="3"/>
            <a:endCxn id="58" idx="1"/>
          </p:cNvCxnSpPr>
          <p:nvPr/>
        </p:nvCxnSpPr>
        <p:spPr bwMode="auto">
          <a:xfrm>
            <a:off x="2583657" y="4144311"/>
            <a:ext cx="5596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0" name="Straight Connector 139"/>
          <p:cNvCxnSpPr>
            <a:cxnSpLocks noChangeShapeType="1"/>
            <a:stCxn id="59" idx="3"/>
            <a:endCxn id="61" idx="1"/>
          </p:cNvCxnSpPr>
          <p:nvPr/>
        </p:nvCxnSpPr>
        <p:spPr bwMode="auto">
          <a:xfrm>
            <a:off x="3318272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1" name="Straight Connector 143"/>
          <p:cNvCxnSpPr>
            <a:cxnSpLocks noChangeShapeType="1"/>
            <a:stCxn id="62" idx="3"/>
            <a:endCxn id="64" idx="1"/>
          </p:cNvCxnSpPr>
          <p:nvPr/>
        </p:nvCxnSpPr>
        <p:spPr bwMode="auto">
          <a:xfrm>
            <a:off x="4052888" y="4144311"/>
            <a:ext cx="179785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2" name="Straight Connector 147"/>
          <p:cNvCxnSpPr>
            <a:cxnSpLocks noChangeShapeType="1"/>
            <a:stCxn id="65" idx="3"/>
            <a:endCxn id="67" idx="1"/>
          </p:cNvCxnSpPr>
          <p:nvPr/>
        </p:nvCxnSpPr>
        <p:spPr bwMode="auto">
          <a:xfrm>
            <a:off x="4911329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3" name="Straight Connector 150"/>
          <p:cNvCxnSpPr>
            <a:cxnSpLocks noChangeShapeType="1"/>
            <a:stCxn id="68" idx="3"/>
            <a:endCxn id="70" idx="1"/>
          </p:cNvCxnSpPr>
          <p:nvPr/>
        </p:nvCxnSpPr>
        <p:spPr bwMode="auto">
          <a:xfrm>
            <a:off x="5664994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4" name="Straight Connector 153"/>
          <p:cNvCxnSpPr>
            <a:cxnSpLocks noChangeShapeType="1"/>
            <a:stCxn id="71" idx="3"/>
            <a:endCxn id="73" idx="1"/>
          </p:cNvCxnSpPr>
          <p:nvPr/>
        </p:nvCxnSpPr>
        <p:spPr bwMode="auto">
          <a:xfrm>
            <a:off x="6418660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5" name="Straight Connector 156"/>
          <p:cNvCxnSpPr>
            <a:cxnSpLocks noChangeShapeType="1"/>
            <a:stCxn id="74" idx="3"/>
            <a:endCxn id="76" idx="1"/>
          </p:cNvCxnSpPr>
          <p:nvPr/>
        </p:nvCxnSpPr>
        <p:spPr bwMode="auto">
          <a:xfrm>
            <a:off x="7172325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" name="Rectangle 108"/>
          <p:cNvSpPr/>
          <p:nvPr/>
        </p:nvSpPr>
        <p:spPr bwMode="auto">
          <a:xfrm>
            <a:off x="5086351" y="3115611"/>
            <a:ext cx="392906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110" name="Content Placeholder 28">
            <a:extLst>
              <a:ext uri="{FF2B5EF4-FFF2-40B4-BE49-F238E27FC236}">
                <a16:creationId xmlns:a16="http://schemas.microsoft.com/office/drawing/2014/main" id="{4AA18F9A-D8F4-41D8-9FE1-EC92608549B6}"/>
              </a:ext>
            </a:extLst>
          </p:cNvPr>
          <p:cNvSpPr txBox="1">
            <a:spLocks/>
          </p:cNvSpPr>
          <p:nvPr/>
        </p:nvSpPr>
        <p:spPr>
          <a:xfrm>
            <a:off x="7052125" y="1127880"/>
            <a:ext cx="1859819" cy="863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Delete 44</a:t>
            </a:r>
          </a:p>
          <a:p>
            <a:pPr>
              <a:lnSpc>
                <a:spcPct val="90000"/>
              </a:lnSpc>
            </a:pPr>
            <a:r>
              <a:rPr lang="en-US" sz="2800" b="1" dirty="0">
                <a:solidFill>
                  <a:srgbClr val="2C6BD8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rgbClr val="2C6BD8"/>
                </a:solidFill>
                <a:latin typeface="Crimson Text" panose="02000503000000000000" pitchFamily="2" charset="0"/>
              </a:rPr>
              <a:t>2</a:t>
            </a:r>
            <a:r>
              <a:rPr lang="en-US" sz="2800" dirty="0">
                <a:solidFill>
                  <a:srgbClr val="2C6BD8"/>
                </a:solidFill>
                <a:latin typeface="Crimson Text" panose="02000503000000000000" pitchFamily="2" charset="0"/>
              </a:rPr>
              <a:t>: Find 41</a:t>
            </a:r>
          </a:p>
        </p:txBody>
      </p:sp>
      <p:sp>
        <p:nvSpPr>
          <p:cNvPr id="114" name="T1 Arrow">
            <a:extLst>
              <a:ext uri="{FF2B5EF4-FFF2-40B4-BE49-F238E27FC236}">
                <a16:creationId xmlns:a16="http://schemas.microsoft.com/office/drawing/2014/main" id="{20EAB938-220E-4D15-80D1-A39EE203DC39}"/>
              </a:ext>
            </a:extLst>
          </p:cNvPr>
          <p:cNvSpPr>
            <a:spLocks noChangeAspect="1"/>
          </p:cNvSpPr>
          <p:nvPr/>
        </p:nvSpPr>
        <p:spPr>
          <a:xfrm rot="10800000">
            <a:off x="5170919" y="1196856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15" name="T2 Arrow">
            <a:extLst>
              <a:ext uri="{FF2B5EF4-FFF2-40B4-BE49-F238E27FC236}">
                <a16:creationId xmlns:a16="http://schemas.microsoft.com/office/drawing/2014/main" id="{1F28450B-B54E-4645-8A03-B289EB90C32C}"/>
              </a:ext>
            </a:extLst>
          </p:cNvPr>
          <p:cNvSpPr>
            <a:spLocks noChangeAspect="1"/>
          </p:cNvSpPr>
          <p:nvPr/>
        </p:nvSpPr>
        <p:spPr>
          <a:xfrm rot="10800000">
            <a:off x="5170919" y="1196856"/>
            <a:ext cx="365760" cy="419142"/>
          </a:xfrm>
          <a:prstGeom prst="rightArrow">
            <a:avLst/>
          </a:prstGeom>
          <a:solidFill>
            <a:srgbClr val="2C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C7D73E0C-4C64-4826-9779-84927AEFD685}"/>
              </a:ext>
            </a:extLst>
          </p:cNvPr>
          <p:cNvSpPr/>
          <p:nvPr/>
        </p:nvSpPr>
        <p:spPr bwMode="auto">
          <a:xfrm>
            <a:off x="7247335" y="3972861"/>
            <a:ext cx="339329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 dirty="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A7654B32-08A0-4E26-B2DF-2D6366F694F7}"/>
              </a:ext>
            </a:extLst>
          </p:cNvPr>
          <p:cNvSpPr/>
          <p:nvPr/>
        </p:nvSpPr>
        <p:spPr bwMode="auto">
          <a:xfrm>
            <a:off x="6832996" y="3972861"/>
            <a:ext cx="339329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41</a:t>
            </a:r>
          </a:p>
        </p:txBody>
      </p:sp>
      <p:sp>
        <p:nvSpPr>
          <p:cNvPr id="113" name="Oval 23">
            <a:extLst>
              <a:ext uri="{FF2B5EF4-FFF2-40B4-BE49-F238E27FC236}">
                <a16:creationId xmlns:a16="http://schemas.microsoft.com/office/drawing/2014/main" id="{FB8DEDFD-3BD4-4A90-A247-700175944B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3944286"/>
            <a:ext cx="531019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cxnSp>
        <p:nvCxnSpPr>
          <p:cNvPr id="127" name="AutoShape 14">
            <a:extLst>
              <a:ext uri="{FF2B5EF4-FFF2-40B4-BE49-F238E27FC236}">
                <a16:creationId xmlns:a16="http://schemas.microsoft.com/office/drawing/2014/main" id="{FD614CDC-928F-4BB0-8864-1F5329205E3B}"/>
              </a:ext>
            </a:extLst>
          </p:cNvPr>
          <p:cNvCxnSpPr>
            <a:cxnSpLocks noChangeShapeType="1"/>
            <a:endCxn id="73" idx="0"/>
          </p:cNvCxnSpPr>
          <p:nvPr/>
        </p:nvCxnSpPr>
        <p:spPr bwMode="auto">
          <a:xfrm>
            <a:off x="6463284" y="3453749"/>
            <a:ext cx="200050" cy="519112"/>
          </a:xfrm>
          <a:prstGeom prst="straightConnector1">
            <a:avLst/>
          </a:prstGeom>
          <a:noFill/>
          <a:ln w="28575" algn="ctr">
            <a:solidFill>
              <a:srgbClr val="2C6BD8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8" name="TextBox 122">
            <a:extLst>
              <a:ext uri="{FF2B5EF4-FFF2-40B4-BE49-F238E27FC236}">
                <a16:creationId xmlns:a16="http://schemas.microsoft.com/office/drawing/2014/main" id="{F622C178-384C-47EC-AE9A-9314FA2C9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9033" y="3633083"/>
            <a:ext cx="11095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sz="1800" i="1" dirty="0">
                <a:solidFill>
                  <a:schemeClr val="accent1"/>
                </a:solidFill>
                <a:latin typeface="Crimson Text" panose="02000503000000000000" pitchFamily="2" charset="0"/>
              </a:rPr>
              <a:t>Rebalance!</a:t>
            </a:r>
          </a:p>
        </p:txBody>
      </p:sp>
      <p:sp>
        <p:nvSpPr>
          <p:cNvPr id="129" name="Flowchart: Predefined Process 128">
            <a:extLst>
              <a:ext uri="{FF2B5EF4-FFF2-40B4-BE49-F238E27FC236}">
                <a16:creationId xmlns:a16="http://schemas.microsoft.com/office/drawing/2014/main" id="{CA7CB4A0-6D22-415D-AC0E-65A630313D4D}"/>
              </a:ext>
            </a:extLst>
          </p:cNvPr>
          <p:cNvSpPr/>
          <p:nvPr/>
        </p:nvSpPr>
        <p:spPr bwMode="auto">
          <a:xfrm>
            <a:off x="6434138" y="3115611"/>
            <a:ext cx="519112" cy="342900"/>
          </a:xfrm>
          <a:prstGeom prst="flowChartPredefinedProcess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41</a:t>
            </a:r>
          </a:p>
        </p:txBody>
      </p:sp>
      <p:sp>
        <p:nvSpPr>
          <p:cNvPr id="130" name="TextBox 122">
            <a:extLst>
              <a:ext uri="{FF2B5EF4-FFF2-40B4-BE49-F238E27FC236}">
                <a16:creationId xmlns:a16="http://schemas.microsoft.com/office/drawing/2014/main" id="{B0A1AE96-D6B6-4C4A-B9EF-8BDA51B73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4476750"/>
            <a:ext cx="87716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sz="3600" dirty="0">
                <a:solidFill>
                  <a:srgbClr val="2C6BD8"/>
                </a:solidFill>
                <a:latin typeface="Inconsolata" panose="00000509000000000000" pitchFamily="49" charset="0"/>
              </a:rPr>
              <a:t>???</a:t>
            </a:r>
          </a:p>
        </p:txBody>
      </p:sp>
      <p:pic>
        <p:nvPicPr>
          <p:cNvPr id="97" name="Hourglass">
            <a:extLst>
              <a:ext uri="{FF2B5EF4-FFF2-40B4-BE49-F238E27FC236}">
                <a16:creationId xmlns:a16="http://schemas.microsoft.com/office/drawing/2014/main" id="{B0E6FA18-09AF-45C8-AF24-25CC0B6689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8534400" y="3915711"/>
            <a:ext cx="321731" cy="45720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" name="Hourglass">
            <a:extLst>
              <a:ext uri="{FF2B5EF4-FFF2-40B4-BE49-F238E27FC236}">
                <a16:creationId xmlns:a16="http://schemas.microsoft.com/office/drawing/2014/main" id="{3E344659-72A4-4DA1-B2F6-FC33B0A2DF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>
            <a:off x="7772400" y="3067721"/>
            <a:ext cx="32173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0" name="Straight Connector 36">
            <a:extLst>
              <a:ext uri="{FF2B5EF4-FFF2-40B4-BE49-F238E27FC236}">
                <a16:creationId xmlns:a16="http://schemas.microsoft.com/office/drawing/2014/main" id="{02689D85-9442-446F-BFFD-A467B5D67B35}"/>
              </a:ext>
            </a:extLst>
          </p:cNvPr>
          <p:cNvCxnSpPr>
            <a:cxnSpLocks noChangeShapeType="1"/>
            <a:stCxn id="126" idx="2"/>
            <a:endCxn id="123" idx="2"/>
          </p:cNvCxnSpPr>
          <p:nvPr/>
        </p:nvCxnSpPr>
        <p:spPr bwMode="auto">
          <a:xfrm rot="16200000" flipH="1">
            <a:off x="7209830" y="4108591"/>
            <a:ext cx="12700" cy="414339"/>
          </a:xfrm>
          <a:prstGeom prst="curvedConnector3">
            <a:avLst>
              <a:gd name="adj1" fmla="val 1800000"/>
            </a:avLst>
          </a:prstGeom>
          <a:noFill/>
          <a:ln w="381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4" name="Oval 23">
            <a:extLst>
              <a:ext uri="{FF2B5EF4-FFF2-40B4-BE49-F238E27FC236}">
                <a16:creationId xmlns:a16="http://schemas.microsoft.com/office/drawing/2014/main" id="{F74FFC6B-80C7-4F7D-82F7-7CD150BF8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0104" y="3944286"/>
            <a:ext cx="531019" cy="400050"/>
          </a:xfrm>
          <a:prstGeom prst="ellipse">
            <a:avLst/>
          </a:prstGeom>
          <a:noFill/>
          <a:ln w="57150" algn="ctr">
            <a:solidFill>
              <a:srgbClr val="2C6BD8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724B449D-C1D3-C38A-C4F4-3997FC7B1DC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462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20988E-6 L 0.15868 0.17685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4" y="88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868 0.17685 L 0.22795 0.36481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5" y="93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795 0.36481 L 0.31458 0.5324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8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"/>
                            </p:stCondLst>
                            <p:childTnLst>
                              <p:par>
                                <p:cTn id="33" presetID="10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"/>
                            </p:stCondLst>
                            <p:childTnLst>
                              <p:par>
                                <p:cTn id="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20988E-6 L 0.15868 0.17685 " pathEditMode="relative" rAng="0" ptsTypes="AA">
                                      <p:cBhvr>
                                        <p:cTn id="7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34" y="88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868 0.17685 L 0.22795 0.36481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5" y="93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"/>
                            </p:stCondLst>
                            <p:childTnLst>
                              <p:par>
                                <p:cTn id="8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19753E-6 L 0.04531 -4.19753E-6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50"/>
                            </p:stCondLst>
                            <p:childTnLst>
                              <p:par>
                                <p:cTn id="112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795 0.36481 L 0.1651 0.65679 " pathEditMode="relative" rAng="0" ptsTypes="AA">
                                      <p:cBhvr>
                                        <p:cTn id="11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2" y="14599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fill="hold" grpId="4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5400000">
                                      <p:cBhvr>
                                        <p:cTn id="11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" grpId="0" animBg="1"/>
      <p:bldP spid="114" grpId="1" animBg="1"/>
      <p:bldP spid="114" grpId="2" animBg="1"/>
      <p:bldP spid="114" grpId="3" animBg="1"/>
      <p:bldP spid="114" grpId="4" animBg="1"/>
      <p:bldP spid="115" grpId="0" animBg="1"/>
      <p:bldP spid="115" grpId="1" animBg="1"/>
      <p:bldP spid="115" grpId="2" animBg="1"/>
      <p:bldP spid="115" grpId="3" animBg="1"/>
      <p:bldP spid="115" grpId="4" animBg="1"/>
      <p:bldP spid="123" grpId="0" animBg="1"/>
      <p:bldP spid="126" grpId="0" animBg="1"/>
      <p:bldP spid="113" grpId="0" animBg="1"/>
      <p:bldP spid="113" grpId="1" animBg="1"/>
      <p:bldP spid="128" grpId="0"/>
      <p:bldP spid="128" grpId="1"/>
      <p:bldP spid="129" grpId="0" animBg="1"/>
      <p:bldP spid="130" grpId="0"/>
      <p:bldP spid="1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4D382D-BBE8-4E9E-AD1D-239C31A6F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Concurrency Control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B746FC-4D43-4EA3-A510-B03B112D5C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u="sng" dirty="0"/>
              <a:t>concurrency control</a:t>
            </a:r>
            <a:r>
              <a:rPr lang="en-US" dirty="0"/>
              <a:t> protocol is the method that the DBMS uses to ensure “correct” results for concurrent operations on a shared object.</a:t>
            </a:r>
          </a:p>
          <a:p>
            <a:endParaRPr lang="en-US" sz="1200" dirty="0"/>
          </a:p>
          <a:p>
            <a:r>
              <a:rPr lang="en-US" dirty="0"/>
              <a:t> A protocol's correctness criteria can vary:</a:t>
            </a:r>
          </a:p>
          <a:p>
            <a:pPr lvl="1"/>
            <a:r>
              <a:rPr lang="en-US" b="1" dirty="0"/>
              <a:t>Logical Correctness:</a:t>
            </a:r>
            <a:r>
              <a:rPr lang="en-US" dirty="0"/>
              <a:t> Can a thread see the data that it is supposed to see?</a:t>
            </a:r>
          </a:p>
          <a:p>
            <a:pPr lvl="1"/>
            <a:r>
              <a:rPr lang="en-US" b="1" dirty="0"/>
              <a:t>Physical Correctness:</a:t>
            </a:r>
            <a:r>
              <a:rPr lang="en-US" dirty="0"/>
              <a:t> Is the internal representation of the object sound?</a:t>
            </a:r>
          </a:p>
        </p:txBody>
      </p:sp>
      <p:sp>
        <p:nvSpPr>
          <p:cNvPr id="7" name="Highlight Box">
            <a:extLst>
              <a:ext uri="{FF2B5EF4-FFF2-40B4-BE49-F238E27FC236}">
                <a16:creationId xmlns:a16="http://schemas.microsoft.com/office/drawing/2014/main" id="{34E3ABA3-0A8E-42DC-A099-3A7E4DDA8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6732" y="3173730"/>
            <a:ext cx="6035040" cy="594360"/>
          </a:xfrm>
          <a:prstGeom prst="roundRect">
            <a:avLst>
              <a:gd name="adj" fmla="val 1802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B09EA3B5-1BDD-062F-23C7-4006E479D57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4718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B+ Tree Concurrency Control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Latches Overview</a:t>
            </a:r>
          </a:p>
          <a:p>
            <a:r>
              <a:rPr lang="en-US" dirty="0" err="1"/>
              <a:t>B+Tree</a:t>
            </a:r>
            <a:r>
              <a:rPr lang="en-US" dirty="0"/>
              <a:t> Latching</a:t>
            </a:r>
          </a:p>
          <a:p>
            <a:r>
              <a:rPr lang="en-US" dirty="0"/>
              <a:t>Leaf Node Scans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F4263F60-9EDE-A017-60B4-B2FC4A31AD8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54074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vs. Latches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Locks (Transactions)</a:t>
            </a:r>
          </a:p>
          <a:p>
            <a:pPr marL="342900" lvl="1"/>
            <a:r>
              <a:rPr lang="en-US" dirty="0"/>
              <a:t>Protect the database's logical contents from other transactions.</a:t>
            </a:r>
          </a:p>
          <a:p>
            <a:pPr marL="342900" lvl="1"/>
            <a:r>
              <a:rPr lang="en-US" dirty="0"/>
              <a:t>Held for transaction's duration.</a:t>
            </a:r>
          </a:p>
          <a:p>
            <a:pPr marL="342900" lvl="1"/>
            <a:r>
              <a:rPr lang="en-US" dirty="0"/>
              <a:t>Need to be able to rollback changes.</a:t>
            </a:r>
          </a:p>
          <a:p>
            <a:endParaRPr lang="en-US" sz="1200" dirty="0"/>
          </a:p>
          <a:p>
            <a:r>
              <a:rPr lang="en-US" b="1" dirty="0"/>
              <a:t>Latches (Workers)</a:t>
            </a:r>
          </a:p>
          <a:p>
            <a:pPr marL="342900" lvl="1"/>
            <a:r>
              <a:rPr lang="en-US" dirty="0"/>
              <a:t>Protect the critical sections of the DBMS's internal data structure from other workers (e.g., threads).</a:t>
            </a:r>
          </a:p>
          <a:p>
            <a:pPr marL="342900" lvl="1"/>
            <a:r>
              <a:rPr lang="en-US" dirty="0"/>
              <a:t>Held for operation duration.</a:t>
            </a:r>
          </a:p>
          <a:p>
            <a:pPr marL="342900" lvl="1"/>
            <a:r>
              <a:rPr lang="en-US" dirty="0"/>
              <a:t>Do </a:t>
            </a:r>
            <a:r>
              <a:rPr lang="en-US" u="sng" dirty="0"/>
              <a:t>not</a:t>
            </a:r>
            <a:r>
              <a:rPr lang="en-US" dirty="0"/>
              <a:t> need to be able to rollback changes.</a:t>
            </a:r>
          </a:p>
          <a:p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C5D501DA-9186-BC5E-3B1A-699C8A8EF78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0716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vs. Latches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326889"/>
              </p:ext>
            </p:extLst>
          </p:nvPr>
        </p:nvGraphicFramePr>
        <p:xfrm>
          <a:off x="457200" y="882688"/>
          <a:ext cx="8229601" cy="355086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136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079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79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231">
                <a:tc>
                  <a:txBody>
                    <a:bodyPr/>
                    <a:lstStyle/>
                    <a:p>
                      <a:endParaRPr 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rimson Text" pitchFamily="2" charset="0"/>
                      </a:endParaRPr>
                    </a:p>
                  </a:txBody>
                  <a:tcPr marT="45717" marB="45717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i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</a:rPr>
                        <a:t>Locks</a:t>
                      </a:r>
                    </a:p>
                  </a:txBody>
                  <a:tcPr marT="45717" marB="45717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1" i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</a:rPr>
                        <a:t>Latches</a:t>
                      </a:r>
                      <a:endParaRPr lang="en-US" sz="2000" b="1" i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rimson Text" pitchFamily="2" charset="0"/>
                      </a:endParaRPr>
                    </a:p>
                  </a:txBody>
                  <a:tcPr marT="45717" marB="45717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231">
                <a:tc>
                  <a:txBody>
                    <a:bodyPr/>
                    <a:lstStyle/>
                    <a:p>
                      <a:pPr algn="r"/>
                      <a:r>
                        <a:rPr lang="en-US" sz="2000" b="1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Separate…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rimson Text" pitchFamily="2" charset="0"/>
                      </a:endParaRPr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Transactions</a:t>
                      </a:r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Workers (threads, processes)</a:t>
                      </a:r>
                    </a:p>
                  </a:txBody>
                  <a:tcPr marT="45717" marB="45717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231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</a:rPr>
                        <a:t>Protect…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Database Contents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In-Memory Data Structures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231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</a:rPr>
                        <a:t>During…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Entire Transactions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Critical</a:t>
                      </a:r>
                      <a:r>
                        <a:rPr lang="en-US" sz="20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 Sections</a:t>
                      </a:r>
                      <a:endParaRPr lang="en-US" sz="20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rimson Text" pitchFamily="2" charset="0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2106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</a:rPr>
                        <a:t>Modes…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Shared,</a:t>
                      </a:r>
                      <a:r>
                        <a:rPr lang="en-US" sz="20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 Exclusive, Update, Intention</a:t>
                      </a:r>
                      <a:endParaRPr lang="en-US" sz="20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rimson Text" pitchFamily="2" charset="0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Read,</a:t>
                      </a:r>
                      <a:r>
                        <a:rPr lang="en-US" sz="20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 Write</a:t>
                      </a:r>
                      <a:endParaRPr lang="en-US" sz="20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rimson Text" pitchFamily="2" charset="0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231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</a:rPr>
                        <a:t>Deadlock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Detection &amp; Resolution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Avoidance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468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</a:rPr>
                        <a:t>…by…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Waits-for</a:t>
                      </a:r>
                      <a:r>
                        <a:rPr lang="en-US" sz="20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, Timeout, Aborts</a:t>
                      </a:r>
                      <a:endParaRPr lang="en-US" sz="20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rimson Text" pitchFamily="2" charset="0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Coding</a:t>
                      </a:r>
                      <a:r>
                        <a:rPr lang="en-US" sz="20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 Discipline</a:t>
                      </a:r>
                      <a:endParaRPr lang="en-US" sz="20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rimson Text" pitchFamily="2" charset="0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231"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</a:rPr>
                        <a:t>Kept</a:t>
                      </a:r>
                      <a:r>
                        <a:rPr lang="en-US" sz="2000" b="1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</a:rPr>
                        <a:t> in…</a:t>
                      </a:r>
                      <a:endParaRPr lang="en-US" sz="20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rimson Text" pitchFamily="2" charset="0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Lock</a:t>
                      </a:r>
                      <a:r>
                        <a:rPr lang="en-US" sz="2000" kern="1200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 Manager</a:t>
                      </a:r>
                      <a:endParaRPr lang="en-US" sz="20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Crimson Text" pitchFamily="2" charset="0"/>
                        <a:ea typeface="+mn-ea"/>
                        <a:cs typeface="+mn-cs"/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rimson Text" pitchFamily="2" charset="0"/>
                          <a:ea typeface="+mn-ea"/>
                          <a:cs typeface="+mn-cs"/>
                        </a:rPr>
                        <a:t>Protected Data Structure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9C40F94-0740-40C1-ADE8-C7E431B67549}"/>
              </a:ext>
            </a:extLst>
          </p:cNvPr>
          <p:cNvSpPr txBox="1"/>
          <p:nvPr/>
        </p:nvSpPr>
        <p:spPr>
          <a:xfrm>
            <a:off x="0" y="4500890"/>
            <a:ext cx="1295355" cy="523220"/>
          </a:xfrm>
          <a:prstGeom prst="rect">
            <a:avLst/>
          </a:prstGeom>
          <a:noFill/>
        </p:spPr>
        <p:txBody>
          <a:bodyPr wrap="none" lIns="73152" rIns="0" bIns="320040" rtlCol="0">
            <a:spAutoFit/>
          </a:bodyPr>
          <a:lstStyle>
            <a:defPPr>
              <a:defRPr lang="en-US"/>
            </a:defPPr>
            <a:lvl1pPr lvl="0"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</a:defRPr>
            </a:lvl1pPr>
          </a:lstStyle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Goetz </a:t>
            </a:r>
            <a:r>
              <a:rPr lang="en-US" dirty="0" err="1">
                <a:hlinkClick r:id="rId3"/>
              </a:rPr>
              <a:t>Graefe</a:t>
            </a:r>
            <a:endParaRPr lang="en-US" dirty="0"/>
          </a:p>
        </p:txBody>
      </p:sp>
      <p:sp>
        <p:nvSpPr>
          <p:cNvPr id="7" name="Highlight Box">
            <a:extLst>
              <a:ext uri="{FF2B5EF4-FFF2-40B4-BE49-F238E27FC236}">
                <a16:creationId xmlns:a16="http://schemas.microsoft.com/office/drawing/2014/main" id="{5532399B-2229-4530-AA69-21CD2D11BC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5100" y="876259"/>
            <a:ext cx="3276600" cy="3600491"/>
          </a:xfrm>
          <a:prstGeom prst="roundRect">
            <a:avLst>
              <a:gd name="adj" fmla="val 1802"/>
            </a:avLst>
          </a:prstGeom>
          <a:noFill/>
          <a:ln w="3810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sz="21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5530CB5-14B4-4FB9-9EB5-48333DAD05DC}"/>
              </a:ext>
            </a:extLst>
          </p:cNvPr>
          <p:cNvSpPr/>
          <p:nvPr/>
        </p:nvSpPr>
        <p:spPr>
          <a:xfrm>
            <a:off x="365758" y="623560"/>
            <a:ext cx="1097280" cy="36576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rIns="45720" rtlCol="0" anchor="ctr"/>
          <a:lstStyle/>
          <a:p>
            <a:pPr algn="ctr"/>
            <a:r>
              <a:rPr lang="en-US" sz="1400" dirty="0">
                <a:latin typeface="+mj-lt"/>
              </a:rPr>
              <a:t>Lecture #15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AE93DC0C-CB56-4688-B878-6DC816E49F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3209040" flipV="1">
            <a:off x="1561591" y="597685"/>
            <a:ext cx="640080" cy="483616"/>
          </a:xfrm>
          <a:prstGeom prst="rect">
            <a:avLst/>
          </a:prstGeom>
        </p:spPr>
      </p:pic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158D637E-1041-5972-DFF2-26CAAC2583F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594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4964CE6-8EA7-4E66-B2A7-B109659F1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 Implementation Goals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81BDE54-694F-4CBF-87E8-96FB60A378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 memory footprint.</a:t>
            </a:r>
          </a:p>
          <a:p>
            <a:endParaRPr lang="en-US" sz="1200" dirty="0"/>
          </a:p>
          <a:p>
            <a:r>
              <a:rPr lang="en-US" dirty="0"/>
              <a:t>Fast execution path when no contention.</a:t>
            </a:r>
          </a:p>
          <a:p>
            <a:endParaRPr lang="en-US" sz="1200" dirty="0"/>
          </a:p>
          <a:p>
            <a:r>
              <a:rPr lang="en-US" dirty="0"/>
              <a:t>Decentralized management of latches.</a:t>
            </a:r>
          </a:p>
          <a:p>
            <a:endParaRPr lang="en-US" sz="1200" dirty="0"/>
          </a:p>
          <a:p>
            <a:r>
              <a:rPr lang="en-US" dirty="0"/>
              <a:t>Avoid expensive system calls.</a:t>
            </a:r>
          </a:p>
          <a:p>
            <a:endParaRPr lang="en-US" dirty="0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84825992-F2B3-370A-6EAC-122800B6D8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2465A5-CACD-4ADF-806E-1678ECC98E75}"/>
              </a:ext>
            </a:extLst>
          </p:cNvPr>
          <p:cNvSpPr txBox="1"/>
          <p:nvPr/>
        </p:nvSpPr>
        <p:spPr>
          <a:xfrm>
            <a:off x="0" y="4536307"/>
            <a:ext cx="1091774" cy="523220"/>
          </a:xfrm>
          <a:prstGeom prst="rect">
            <a:avLst/>
          </a:prstGeom>
          <a:noFill/>
        </p:spPr>
        <p:txBody>
          <a:bodyPr wrap="none" lIns="73152" rIns="0" bIns="320040" rtlCol="0">
            <a:spAutoFit/>
          </a:bodyPr>
          <a:lstStyle>
            <a:defPPr>
              <a:defRPr lang="en-US"/>
            </a:defPPr>
            <a:lvl1pPr lvl="0">
              <a:defRPr kumimoji="0" sz="1000" b="0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j-lt"/>
              </a:defRPr>
            </a:lvl1pPr>
          </a:lstStyle>
          <a:p>
            <a:r>
              <a:rPr lang="en-US" dirty="0"/>
              <a:t>Source: </a:t>
            </a:r>
            <a:r>
              <a:rPr lang="en-US" dirty="0">
                <a:hlinkClick r:id="rId3"/>
              </a:rPr>
              <a:t>Filip </a:t>
            </a:r>
            <a:r>
              <a:rPr lang="en-US" dirty="0" err="1">
                <a:hlinkClick r:id="rId3"/>
              </a:rPr>
              <a:t>Pizlo</a:t>
            </a:r>
            <a:endParaRPr lang="en-US" dirty="0"/>
          </a:p>
        </p:txBody>
      </p:sp>
      <p:pic>
        <p:nvPicPr>
          <p:cNvPr id="3" name="Picture 2" descr="A screenshot of a social media post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ACA09A4D-959C-4930-BC09-1029703708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57482">
            <a:off x="3184416" y="358375"/>
            <a:ext cx="5274636" cy="4248150"/>
          </a:xfrm>
          <a:prstGeom prst="rect">
            <a:avLst/>
          </a:prstGeom>
          <a:ln>
            <a:solidFill>
              <a:srgbClr val="6464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A picture containing bird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7B1C982A-3055-4D79-984C-1A4F0315F6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" y="2482450"/>
            <a:ext cx="7848600" cy="1594305"/>
          </a:xfrm>
          <a:prstGeom prst="rect">
            <a:avLst/>
          </a:prstGeom>
          <a:ln>
            <a:solidFill>
              <a:srgbClr val="6464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0561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 Implementations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Atomic Instructions (i.e., roll your own)</a:t>
            </a:r>
          </a:p>
          <a:p>
            <a:r>
              <a:rPr lang="en-US" dirty="0"/>
              <a:t>Blocking OS Mutex</a:t>
            </a:r>
          </a:p>
          <a:p>
            <a:r>
              <a:rPr lang="en-US" dirty="0"/>
              <a:t>Reader-Writer Locks</a:t>
            </a:r>
          </a:p>
          <a:p>
            <a:endParaRPr lang="en-US" sz="1200" dirty="0"/>
          </a:p>
          <a:p>
            <a:r>
              <a:rPr lang="en-US" dirty="0"/>
              <a:t>Advanced approaches:</a:t>
            </a:r>
          </a:p>
          <a:p>
            <a:pPr lvl="1"/>
            <a:r>
              <a:rPr lang="en-US" dirty="0"/>
              <a:t>Adaptive Spinlock (</a:t>
            </a:r>
            <a:r>
              <a:rPr lang="en-US" dirty="0">
                <a:hlinkClick r:id="rId3"/>
              </a:rPr>
              <a:t>Apple ParkingLot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Queue-based Spinlock (</a:t>
            </a:r>
            <a:r>
              <a:rPr lang="en-US" dirty="0">
                <a:hlinkClick r:id="rId4"/>
              </a:rPr>
              <a:t>MCS Locks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Optimistic Lock Coupling (</a:t>
            </a:r>
            <a:r>
              <a:rPr lang="en-US" dirty="0">
                <a:hlinkClick r:id="rId5"/>
              </a:rPr>
              <a:t>The Germans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C96E539B-D709-5E58-063D-F6E325D206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7726D146-8A80-42B3-57C3-7393FB9953E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24123"/>
          <a:stretch/>
        </p:blipFill>
        <p:spPr>
          <a:xfrm rot="187189">
            <a:off x="3938172" y="371856"/>
            <a:ext cx="5394960" cy="4856987"/>
          </a:xfrm>
          <a:prstGeom prst="rect">
            <a:avLst/>
          </a:prstGeom>
          <a:ln>
            <a:solidFill>
              <a:srgbClr val="6464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43C181B4-0F5D-86DB-F1AB-BD2F10107F6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52400" y="2676248"/>
            <a:ext cx="7848600" cy="1206709"/>
          </a:xfrm>
          <a:prstGeom prst="rect">
            <a:avLst/>
          </a:prstGeom>
          <a:ln>
            <a:solidFill>
              <a:srgbClr val="64646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5492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 Implementations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Test-and-Set Spin Latch (TAS)</a:t>
            </a:r>
          </a:p>
          <a:p>
            <a:pPr marL="342900" lvl="1"/>
            <a:r>
              <a:rPr lang="en-US" dirty="0"/>
              <a:t>Very efficient (single instruction to latch/unlatch)</a:t>
            </a:r>
          </a:p>
          <a:p>
            <a:pPr marL="342900" lvl="1"/>
            <a:r>
              <a:rPr lang="en-US" dirty="0"/>
              <a:t>Non-scalable, not cache friendly, not OS friendly.</a:t>
            </a:r>
          </a:p>
          <a:p>
            <a:pPr marL="342900" lvl="1"/>
            <a:r>
              <a:rPr lang="en-US" dirty="0"/>
              <a:t>Example: </a:t>
            </a:r>
            <a:r>
              <a:rPr lang="en-US" b="1" dirty="0">
                <a:latin typeface="Inconsolata" panose="00000509000000000000" pitchFamily="49" charset="0"/>
                <a:cs typeface="Consolas" pitchFamily="49" charset="0"/>
              </a:rPr>
              <a:t>std::</a:t>
            </a:r>
            <a:r>
              <a:rPr lang="en-US" b="1" dirty="0" err="1">
                <a:latin typeface="Inconsolata" panose="00000509000000000000" pitchFamily="49" charset="0"/>
                <a:cs typeface="Consolas" pitchFamily="49" charset="0"/>
              </a:rPr>
              <a:t>atomic_flag</a:t>
            </a:r>
            <a:endParaRPr lang="en-US" b="1" dirty="0">
              <a:latin typeface="Inconsolata" panose="00000509000000000000" pitchFamily="49" charset="0"/>
              <a:cs typeface="Consolas" pitchFamily="49" charset="0"/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A77E18A4-71EE-5806-14CC-56BDF0F105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524000" y="2952750"/>
            <a:ext cx="4572000" cy="1828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noAutofit/>
          </a:bodyPr>
          <a:lstStyle>
            <a:defPPr>
              <a:defRPr lang="en-US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 err="1"/>
              <a:t>std</a:t>
            </a:r>
            <a:r>
              <a:rPr lang="en-US" dirty="0"/>
              <a:t>::</a:t>
            </a:r>
            <a:r>
              <a:rPr lang="en-US" dirty="0" err="1"/>
              <a:t>atomic_flag</a:t>
            </a:r>
            <a:r>
              <a:rPr lang="en-US" b="0" dirty="0"/>
              <a:t> </a:t>
            </a:r>
            <a:r>
              <a:rPr lang="en-US" b="0" dirty="0">
                <a:solidFill>
                  <a:schemeClr val="accent1"/>
                </a:solidFill>
              </a:rPr>
              <a:t>latch</a:t>
            </a:r>
            <a:r>
              <a:rPr lang="en-US" b="0" dirty="0"/>
              <a:t>;</a:t>
            </a:r>
          </a:p>
          <a:p>
            <a:r>
              <a:rPr lang="en-US" b="0" dirty="0"/>
              <a:t> ⋮</a:t>
            </a:r>
          </a:p>
          <a:p>
            <a:r>
              <a:rPr lang="en-US" dirty="0"/>
              <a:t>while</a:t>
            </a:r>
            <a:r>
              <a:rPr lang="en-US" b="0" dirty="0"/>
              <a:t> (</a:t>
            </a:r>
            <a:r>
              <a:rPr lang="en-US" b="0" dirty="0" err="1">
                <a:solidFill>
                  <a:schemeClr val="accent1"/>
                </a:solidFill>
              </a:rPr>
              <a:t>latch</a:t>
            </a:r>
            <a:r>
              <a:rPr lang="en-US" b="0" dirty="0" err="1"/>
              <a:t>.test_and_set</a:t>
            </a:r>
            <a:r>
              <a:rPr lang="en-US" b="0" dirty="0"/>
              <a:t>()) {</a:t>
            </a:r>
          </a:p>
          <a:p>
            <a:r>
              <a:rPr lang="en-US" b="0" dirty="0"/>
              <a:t>   // </a:t>
            </a:r>
            <a:r>
              <a:rPr lang="en-US" b="0" i="1" dirty="0"/>
              <a:t>Retry? Yield? Abort?</a:t>
            </a:r>
          </a:p>
          <a:p>
            <a:r>
              <a:rPr lang="en-US" b="0" dirty="0"/>
              <a:t>}</a:t>
            </a:r>
          </a:p>
        </p:txBody>
      </p:sp>
      <p:grpSp>
        <p:nvGrpSpPr>
          <p:cNvPr id="17" name="Group 16"/>
          <p:cNvGrpSpPr/>
          <p:nvPr/>
        </p:nvGrpSpPr>
        <p:grpSpPr>
          <a:xfrm rot="21044708">
            <a:off x="161812" y="2611894"/>
            <a:ext cx="2628476" cy="513689"/>
            <a:chOff x="6273183" y="1050047"/>
            <a:chExt cx="2628476" cy="513689"/>
          </a:xfrm>
        </p:grpSpPr>
        <p:sp>
          <p:nvSpPr>
            <p:cNvPr id="18" name="Rectangle 17"/>
            <p:cNvSpPr/>
            <p:nvPr/>
          </p:nvSpPr>
          <p:spPr>
            <a:xfrm>
              <a:off x="6273183" y="1050047"/>
              <a:ext cx="2628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Not std::atomic&lt;bool&gt;</a:t>
              </a:r>
            </a:p>
          </p:txBody>
        </p:sp>
        <p:cxnSp>
          <p:nvCxnSpPr>
            <p:cNvPr id="19" name="Straight Connector 35"/>
            <p:cNvCxnSpPr>
              <a:cxnSpLocks noChangeShapeType="1"/>
            </p:cNvCxnSpPr>
            <p:nvPr/>
          </p:nvCxnSpPr>
          <p:spPr bwMode="auto">
            <a:xfrm rot="555292">
              <a:off x="7568347" y="1377110"/>
              <a:ext cx="194139" cy="186626"/>
            </a:xfrm>
            <a:prstGeom prst="line">
              <a:avLst/>
            </a:prstGeom>
            <a:noFill/>
            <a:ln w="317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0745788-8C31-8A52-5372-6A28426E400A}"/>
              </a:ext>
            </a:extLst>
          </p:cNvPr>
          <p:cNvSpPr txBox="1"/>
          <p:nvPr/>
        </p:nvSpPr>
        <p:spPr>
          <a:xfrm>
            <a:off x="6225252" y="2989987"/>
            <a:ext cx="29187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 err="1">
                <a:latin typeface="Consolas" panose="020B0609020204030204" pitchFamily="49" charset="0"/>
                <a:cs typeface="Consolas" panose="020B0609020204030204" pitchFamily="49" charset="0"/>
              </a:rPr>
              <a:t>test_and_set</a:t>
            </a:r>
            <a:r>
              <a:rPr lang="en-US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b="0" dirty="0">
                <a:cs typeface="Consolas" panose="020B0609020204030204" pitchFamily="49" charset="0"/>
              </a:rPr>
              <a:t>semantics:</a:t>
            </a:r>
          </a:p>
          <a:p>
            <a:r>
              <a:rPr lang="en-US" dirty="0">
                <a:cs typeface="Consolas" panose="020B0609020204030204" pitchFamily="49" charset="0"/>
              </a:rPr>
              <a:t>-if flag is 1, return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</a:p>
          <a:p>
            <a:r>
              <a:rPr lang="en-US" dirty="0">
                <a:cs typeface="Consolas" panose="020B0609020204030204" pitchFamily="49" charset="0"/>
              </a:rPr>
              <a:t>-if flag is 0, flip it to 1 and return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FALSE</a:t>
            </a:r>
          </a:p>
          <a:p>
            <a:r>
              <a:rPr lang="en-US" dirty="0">
                <a:cs typeface="Consolas" panose="020B0609020204030204" pitchFamily="49" charset="0"/>
              </a:rPr>
              <a:t>-executes </a:t>
            </a:r>
            <a:r>
              <a:rPr lang="en-US" b="1" dirty="0">
                <a:cs typeface="Consolas" panose="020B0609020204030204" pitchFamily="49" charset="0"/>
              </a:rPr>
              <a:t>atomically, no mutex</a:t>
            </a:r>
          </a:p>
        </p:txBody>
      </p:sp>
    </p:spTree>
    <p:extLst>
      <p:ext uri="{BB962C8B-B14F-4D97-AF65-F5344CB8AC3E}">
        <p14:creationId xmlns:p14="http://schemas.microsoft.com/office/powerpoint/2010/main" val="157632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Compare-and-swap (CAS)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371600" y="971550"/>
            <a:ext cx="7315200" cy="3657600"/>
          </a:xfrm>
        </p:spPr>
        <p:txBody>
          <a:bodyPr/>
          <a:lstStyle/>
          <a:p>
            <a:r>
              <a:rPr lang="en-US" dirty="0"/>
              <a:t>Atomic instruction that compares contents of a memory location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M</a:t>
            </a:r>
            <a:r>
              <a:rPr lang="en-US" dirty="0"/>
              <a:t> to a given value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V</a:t>
            </a:r>
          </a:p>
          <a:p>
            <a:pPr marL="342900" lvl="1"/>
            <a:r>
              <a:rPr lang="en-US" dirty="0"/>
              <a:t>If values are equal, installs new given value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V’</a:t>
            </a:r>
            <a:r>
              <a:rPr lang="en-US" dirty="0"/>
              <a:t> in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M</a:t>
            </a:r>
            <a:r>
              <a:rPr lang="en-US" b="1" dirty="0">
                <a:cs typeface="Consolas" pitchFamily="49" charset="0"/>
              </a:rPr>
              <a:t>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</a:t>
            </a:r>
            <a:r>
              <a:rPr lang="en-US" dirty="0">
                <a:cs typeface="Consolas" pitchFamily="49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</a:p>
          <a:p>
            <a:pPr marL="342900" lvl="1"/>
            <a:r>
              <a:rPr lang="en-US" dirty="0"/>
              <a:t>Otherwise, operation fails,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return FALSE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/>
              <a:t>See </a:t>
            </a:r>
            <a:r>
              <a:rPr lang="en-US" dirty="0">
                <a:hlinkClick r:id="rId2"/>
              </a:rPr>
              <a:t>C++11 Atomics</a:t>
            </a: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BEE095-3391-4971-49D6-1283C5ABB7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41152" y="3570061"/>
            <a:ext cx="762000" cy="703183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06736" y="3087655"/>
            <a:ext cx="230832" cy="449018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05000" y="3723568"/>
            <a:ext cx="5486400" cy="430887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  <a:latin typeface="Consolas" pitchFamily="49" charset="0"/>
                <a:ea typeface="Open Sans" pitchFamily="34" charset="0"/>
                <a:cs typeface="Consolas" pitchFamily="49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>
                <a:latin typeface="Inconsolata" panose="00000509000000000000" pitchFamily="49" charset="0"/>
              </a:rPr>
              <a:t>__</a:t>
            </a:r>
            <a:r>
              <a:rPr lang="en-US" dirty="0" err="1">
                <a:latin typeface="Inconsolata" panose="00000509000000000000" pitchFamily="49" charset="0"/>
              </a:rPr>
              <a:t>sync_bool_compare_and_swap</a:t>
            </a:r>
            <a:r>
              <a:rPr lang="en-US" dirty="0">
                <a:latin typeface="Inconsolata" panose="00000509000000000000" pitchFamily="49" charset="0"/>
              </a:rPr>
              <a:t>(</a:t>
            </a:r>
            <a:r>
              <a:rPr lang="en-US" b="0" dirty="0">
                <a:latin typeface="Inconsolata" panose="00000509000000000000" pitchFamily="49" charset="0"/>
              </a:rPr>
              <a:t>&amp;</a:t>
            </a:r>
            <a:r>
              <a:rPr lang="en-US" b="0" dirty="0">
                <a:solidFill>
                  <a:schemeClr val="accent1"/>
                </a:solidFill>
                <a:latin typeface="Inconsolata" panose="00000509000000000000" pitchFamily="49" charset="0"/>
              </a:rPr>
              <a:t>M</a:t>
            </a:r>
            <a:r>
              <a:rPr lang="en-US" b="0" dirty="0">
                <a:latin typeface="Inconsolata" panose="00000509000000000000" pitchFamily="49" charset="0"/>
              </a:rPr>
              <a:t>, 20, 30</a:t>
            </a:r>
            <a:r>
              <a:rPr lang="en-US" dirty="0">
                <a:latin typeface="Inconsolata" panose="00000509000000000000" pitchFamily="49" charset="0"/>
              </a:rPr>
              <a:t>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152" y="3598486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200" y="3598486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30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3302437"/>
            <a:ext cx="1037140" cy="1037140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5799150" y="4036522"/>
            <a:ext cx="1135049" cy="1126028"/>
            <a:chOff x="6257013" y="3977817"/>
            <a:chExt cx="1135049" cy="1126028"/>
          </a:xfrm>
        </p:grpSpPr>
        <p:sp>
          <p:nvSpPr>
            <p:cNvPr id="13" name="TextBox 12"/>
            <p:cNvSpPr txBox="1"/>
            <p:nvPr/>
          </p:nvSpPr>
          <p:spPr>
            <a:xfrm>
              <a:off x="6257013" y="4476750"/>
              <a:ext cx="1135049" cy="627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cs typeface="Segoe UI Light" panose="020B0502040204020203" pitchFamily="34" charset="0"/>
                </a:rPr>
                <a:t>Compare Value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6768541" y="3977817"/>
              <a:ext cx="4970" cy="548640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5257800" y="2988007"/>
            <a:ext cx="1173480" cy="856889"/>
            <a:chOff x="5600031" y="2929302"/>
            <a:chExt cx="1173480" cy="856889"/>
          </a:xfrm>
        </p:grpSpPr>
        <p:sp>
          <p:nvSpPr>
            <p:cNvPr id="12" name="TextBox 11"/>
            <p:cNvSpPr txBox="1"/>
            <p:nvPr/>
          </p:nvSpPr>
          <p:spPr>
            <a:xfrm>
              <a:off x="5600031" y="2929302"/>
              <a:ext cx="1173480" cy="3654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cs typeface="Segoe UI Light" panose="020B0502040204020203" pitchFamily="34" charset="0"/>
                </a:rPr>
                <a:t>Address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6186771" y="3237551"/>
              <a:ext cx="0" cy="548640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6413392" y="2706655"/>
            <a:ext cx="839524" cy="1138241"/>
            <a:chOff x="6880529" y="2647950"/>
            <a:chExt cx="839524" cy="1138241"/>
          </a:xfrm>
        </p:grpSpPr>
        <p:sp>
          <p:nvSpPr>
            <p:cNvPr id="14" name="TextBox 13"/>
            <p:cNvSpPr txBox="1"/>
            <p:nvPr/>
          </p:nvSpPr>
          <p:spPr>
            <a:xfrm>
              <a:off x="6880529" y="2647950"/>
              <a:ext cx="839524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cs typeface="Segoe UI Light" panose="020B0502040204020203" pitchFamily="34" charset="0"/>
                </a:rPr>
                <a:t>New</a:t>
              </a:r>
            </a:p>
            <a:p>
              <a:pPr algn="ctr">
                <a:lnSpc>
                  <a:spcPct val="85000"/>
                </a:lnSpc>
              </a:pPr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cs typeface="Segoe UI Light" panose="020B0502040204020203" pitchFamily="34" charset="0"/>
                </a:rPr>
                <a:t>Value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7300291" y="3237551"/>
              <a:ext cx="0" cy="548640"/>
            </a:xfrm>
            <a:prstGeom prst="straightConnector1">
              <a:avLst/>
            </a:prstGeom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CB862A90-EE8C-574C-8FA7-0D936E29CC3E}"/>
              </a:ext>
            </a:extLst>
          </p:cNvPr>
          <p:cNvCxnSpPr>
            <a:cxnSpLocks/>
            <a:stCxn id="19" idx="0"/>
            <a:endCxn id="7" idx="0"/>
          </p:cNvCxnSpPr>
          <p:nvPr/>
        </p:nvCxnSpPr>
        <p:spPr>
          <a:xfrm rot="16200000" flipV="1">
            <a:off x="3178100" y="1131707"/>
            <a:ext cx="710492" cy="4622388"/>
          </a:xfrm>
          <a:prstGeom prst="bentConnector3">
            <a:avLst>
              <a:gd name="adj1" fmla="val 132175"/>
            </a:avLst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magnet" hidden="1">
            <a:extLst>
              <a:ext uri="{FF2B5EF4-FFF2-40B4-BE49-F238E27FC236}">
                <a16:creationId xmlns:a16="http://schemas.microsoft.com/office/drawing/2014/main" id="{38512101-3A94-F930-B015-0495020B3E6E}"/>
              </a:ext>
            </a:extLst>
          </p:cNvPr>
          <p:cNvSpPr/>
          <p:nvPr/>
        </p:nvSpPr>
        <p:spPr>
          <a:xfrm>
            <a:off x="5821680" y="3798147"/>
            <a:ext cx="45720" cy="457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endParaRPr lang="en-US" sz="1400" b="1" dirty="0">
              <a:solidFill>
                <a:schemeClr val="accent1"/>
              </a:solidFill>
              <a:latin typeface="Inconsolata" panose="00000509000000000000" pitchFamily="49" charset="0"/>
              <a:ea typeface="Open Sans" pitchFamily="34" charset="0"/>
              <a:cs typeface="Consolas" pitchFamily="49" charset="0"/>
            </a:endParaRPr>
          </a:p>
        </p:txBody>
      </p:sp>
      <p:sp>
        <p:nvSpPr>
          <p:cNvPr id="20" name="magnet" hidden="1">
            <a:extLst>
              <a:ext uri="{FF2B5EF4-FFF2-40B4-BE49-F238E27FC236}">
                <a16:creationId xmlns:a16="http://schemas.microsoft.com/office/drawing/2014/main" id="{43BC6A3F-1312-80EB-8349-1EF31801BC8F}"/>
              </a:ext>
            </a:extLst>
          </p:cNvPr>
          <p:cNvSpPr/>
          <p:nvPr/>
        </p:nvSpPr>
        <p:spPr>
          <a:xfrm>
            <a:off x="6304763" y="4029679"/>
            <a:ext cx="45720" cy="457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endParaRPr lang="en-US" sz="1400" b="1" dirty="0">
              <a:solidFill>
                <a:schemeClr val="accent1"/>
              </a:solidFill>
              <a:latin typeface="Inconsolata" panose="00000509000000000000" pitchFamily="49" charset="0"/>
              <a:ea typeface="Open Sans" pitchFamily="34" charset="0"/>
              <a:cs typeface="Consolas" pitchFamily="49" charset="0"/>
            </a:endParaRPr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9BE44C36-5F7E-1453-A9A1-F7C12377F492}"/>
              </a:ext>
            </a:extLst>
          </p:cNvPr>
          <p:cNvCxnSpPr>
            <a:cxnSpLocks/>
            <a:stCxn id="20" idx="2"/>
            <a:endCxn id="6" idx="2"/>
          </p:cNvCxnSpPr>
          <p:nvPr/>
        </p:nvCxnSpPr>
        <p:spPr>
          <a:xfrm rot="5400000">
            <a:off x="3675966" y="1621586"/>
            <a:ext cx="197845" cy="5105471"/>
          </a:xfrm>
          <a:prstGeom prst="bentConnector3">
            <a:avLst>
              <a:gd name="adj1" fmla="val 215545"/>
            </a:avLst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magnet" hidden="1">
            <a:extLst>
              <a:ext uri="{FF2B5EF4-FFF2-40B4-BE49-F238E27FC236}">
                <a16:creationId xmlns:a16="http://schemas.microsoft.com/office/drawing/2014/main" id="{0D53364B-E12C-9543-3913-BAF9E0485E8D}"/>
              </a:ext>
            </a:extLst>
          </p:cNvPr>
          <p:cNvSpPr/>
          <p:nvPr/>
        </p:nvSpPr>
        <p:spPr>
          <a:xfrm>
            <a:off x="6815423" y="4029679"/>
            <a:ext cx="45720" cy="457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" tIns="18288" rIns="18288" bIns="18288" rtlCol="0" anchor="ctr"/>
          <a:lstStyle/>
          <a:p>
            <a:pPr algn="ctr"/>
            <a:endParaRPr lang="en-US" sz="1400" b="1" dirty="0">
              <a:solidFill>
                <a:schemeClr val="accent1"/>
              </a:solidFill>
              <a:latin typeface="Inconsolata" panose="00000509000000000000" pitchFamily="49" charset="0"/>
              <a:ea typeface="Open Sans" pitchFamily="34" charset="0"/>
              <a:cs typeface="Consolas" pitchFamily="49" charset="0"/>
            </a:endParaRPr>
          </a:p>
        </p:txBody>
      </p:sp>
      <p:cxnSp>
        <p:nvCxnSpPr>
          <p:cNvPr id="31" name="Connector: Elbow 30">
            <a:extLst>
              <a:ext uri="{FF2B5EF4-FFF2-40B4-BE49-F238E27FC236}">
                <a16:creationId xmlns:a16="http://schemas.microsoft.com/office/drawing/2014/main" id="{91E3F09B-CF4B-93F7-268C-BC989529FB99}"/>
              </a:ext>
            </a:extLst>
          </p:cNvPr>
          <p:cNvCxnSpPr>
            <a:cxnSpLocks/>
            <a:stCxn id="30" idx="2"/>
            <a:endCxn id="6" idx="2"/>
          </p:cNvCxnSpPr>
          <p:nvPr/>
        </p:nvCxnSpPr>
        <p:spPr>
          <a:xfrm rot="5400000">
            <a:off x="3931296" y="1366256"/>
            <a:ext cx="197845" cy="5616131"/>
          </a:xfrm>
          <a:prstGeom prst="bentConnector3">
            <a:avLst>
              <a:gd name="adj1" fmla="val 215545"/>
            </a:avLst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651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50"/>
                            </p:stCondLst>
                            <p:childTnLst>
                              <p:par>
                                <p:cTn id="51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 Implementations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Test-and-Set Spin Latch (TAS)</a:t>
            </a:r>
          </a:p>
          <a:p>
            <a:pPr marL="342900" lvl="1"/>
            <a:r>
              <a:rPr lang="en-US" dirty="0"/>
              <a:t>Very efficient (single instruction to latch/unlatch)</a:t>
            </a:r>
          </a:p>
          <a:p>
            <a:pPr marL="342900" lvl="1"/>
            <a:r>
              <a:rPr lang="en-US" dirty="0"/>
              <a:t>Non-scalable, not cache friendly, not OS friendly.</a:t>
            </a:r>
          </a:p>
          <a:p>
            <a:pPr marL="342900" lvl="1"/>
            <a:r>
              <a:rPr lang="en-US" dirty="0"/>
              <a:t>Example: </a:t>
            </a:r>
            <a:r>
              <a:rPr lang="en-US" b="1" dirty="0">
                <a:latin typeface="Inconsolata" panose="00000509000000000000" pitchFamily="49" charset="0"/>
                <a:cs typeface="Consolas" pitchFamily="49" charset="0"/>
              </a:rPr>
              <a:t>std::</a:t>
            </a:r>
            <a:r>
              <a:rPr lang="en-US" b="1" dirty="0" err="1">
                <a:latin typeface="Inconsolata" panose="00000509000000000000" pitchFamily="49" charset="0"/>
                <a:cs typeface="Consolas" pitchFamily="49" charset="0"/>
              </a:rPr>
              <a:t>atomic_flag</a:t>
            </a:r>
            <a:endParaRPr lang="en-US" b="1" dirty="0">
              <a:latin typeface="Inconsolata" panose="00000509000000000000" pitchFamily="49" charset="0"/>
              <a:cs typeface="Consolas" pitchFamily="49" charset="0"/>
            </a:endParaRPr>
          </a:p>
        </p:txBody>
      </p: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A77E18A4-71EE-5806-14CC-56BDF0F105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524000" y="2952750"/>
            <a:ext cx="4572000" cy="1828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noAutofit/>
          </a:bodyPr>
          <a:lstStyle>
            <a:defPPr>
              <a:defRPr lang="en-US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 err="1"/>
              <a:t>std</a:t>
            </a:r>
            <a:r>
              <a:rPr lang="en-US" dirty="0"/>
              <a:t>::</a:t>
            </a:r>
            <a:r>
              <a:rPr lang="en-US" dirty="0" err="1"/>
              <a:t>atomic_flag</a:t>
            </a:r>
            <a:r>
              <a:rPr lang="en-US" b="0" dirty="0"/>
              <a:t> </a:t>
            </a:r>
            <a:r>
              <a:rPr lang="en-US" b="0" dirty="0">
                <a:solidFill>
                  <a:schemeClr val="accent1"/>
                </a:solidFill>
              </a:rPr>
              <a:t>latch</a:t>
            </a:r>
            <a:r>
              <a:rPr lang="en-US" b="0" dirty="0"/>
              <a:t>;</a:t>
            </a:r>
          </a:p>
          <a:p>
            <a:r>
              <a:rPr lang="en-US" b="0" dirty="0"/>
              <a:t> ⋮</a:t>
            </a:r>
          </a:p>
          <a:p>
            <a:r>
              <a:rPr lang="en-US" dirty="0"/>
              <a:t>while</a:t>
            </a:r>
            <a:r>
              <a:rPr lang="en-US" b="0" dirty="0"/>
              <a:t> (</a:t>
            </a:r>
            <a:r>
              <a:rPr lang="en-US" b="0" dirty="0" err="1">
                <a:solidFill>
                  <a:schemeClr val="accent1"/>
                </a:solidFill>
              </a:rPr>
              <a:t>latch</a:t>
            </a:r>
            <a:r>
              <a:rPr lang="en-US" b="0" dirty="0" err="1"/>
              <a:t>.test_and_set</a:t>
            </a:r>
            <a:r>
              <a:rPr lang="en-US" b="0" dirty="0"/>
              <a:t>()) {</a:t>
            </a:r>
          </a:p>
          <a:p>
            <a:r>
              <a:rPr lang="en-US" b="0" dirty="0"/>
              <a:t>   // </a:t>
            </a:r>
            <a:r>
              <a:rPr lang="en-US" b="0" i="1" dirty="0"/>
              <a:t>Retry? Yield? Abort?</a:t>
            </a:r>
          </a:p>
          <a:p>
            <a:r>
              <a:rPr lang="en-US" b="0" dirty="0"/>
              <a:t>}</a:t>
            </a:r>
          </a:p>
        </p:txBody>
      </p:sp>
      <p:grpSp>
        <p:nvGrpSpPr>
          <p:cNvPr id="17" name="Group 16"/>
          <p:cNvGrpSpPr/>
          <p:nvPr/>
        </p:nvGrpSpPr>
        <p:grpSpPr>
          <a:xfrm rot="21044708">
            <a:off x="161812" y="2611894"/>
            <a:ext cx="2628476" cy="513689"/>
            <a:chOff x="6273183" y="1050047"/>
            <a:chExt cx="2628476" cy="513689"/>
          </a:xfrm>
        </p:grpSpPr>
        <p:sp>
          <p:nvSpPr>
            <p:cNvPr id="18" name="Rectangle 17"/>
            <p:cNvSpPr/>
            <p:nvPr/>
          </p:nvSpPr>
          <p:spPr>
            <a:xfrm>
              <a:off x="6273183" y="1050047"/>
              <a:ext cx="262847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i="1" dirty="0">
                  <a:solidFill>
                    <a:schemeClr val="accent1"/>
                  </a:solidFill>
                  <a:latin typeface="Crimson Text" pitchFamily="2" charset="0"/>
                </a:rPr>
                <a:t>Not std::atomic&lt;bool&gt;</a:t>
              </a:r>
            </a:p>
          </p:txBody>
        </p:sp>
        <p:cxnSp>
          <p:nvCxnSpPr>
            <p:cNvPr id="19" name="Straight Connector 35"/>
            <p:cNvCxnSpPr>
              <a:cxnSpLocks noChangeShapeType="1"/>
            </p:cNvCxnSpPr>
            <p:nvPr/>
          </p:nvCxnSpPr>
          <p:spPr bwMode="auto">
            <a:xfrm rot="555292">
              <a:off x="7568347" y="1377110"/>
              <a:ext cx="194139" cy="186626"/>
            </a:xfrm>
            <a:prstGeom prst="line">
              <a:avLst/>
            </a:prstGeom>
            <a:noFill/>
            <a:ln w="317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9" name="Picture 7">
            <a:extLst>
              <a:ext uri="{FF2B5EF4-FFF2-40B4-BE49-F238E27FC236}">
                <a16:creationId xmlns:a16="http://schemas.microsoft.com/office/drawing/2014/main" id="{692DB8C1-09AD-4D53-98C8-8A03C8DA68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63817" y="2343150"/>
            <a:ext cx="491560" cy="64008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C9AD941-35D4-4007-B136-D3710D68CB8B}"/>
              </a:ext>
            </a:extLst>
          </p:cNvPr>
          <p:cNvGrpSpPr/>
          <p:nvPr/>
        </p:nvGrpSpPr>
        <p:grpSpPr>
          <a:xfrm>
            <a:off x="6901815" y="3200400"/>
            <a:ext cx="1584007" cy="285750"/>
            <a:chOff x="6825615" y="3200400"/>
            <a:chExt cx="1584007" cy="285750"/>
          </a:xfrm>
        </p:grpSpPr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73DD0250-D594-43EF-AA41-038E0C489BD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6958965" y="3067050"/>
              <a:ext cx="285750" cy="552450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192A0FB4-3F3D-4F53-8273-FCD0F47560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5400000">
              <a:off x="7990522" y="3067050"/>
              <a:ext cx="285750" cy="552450"/>
            </a:xfrm>
            <a:prstGeom prst="rect">
              <a:avLst/>
            </a:prstGeom>
          </p:spPr>
        </p:pic>
      </p:grp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D63D7B-3AAB-49E8-A95F-53D0D1CD47A7}"/>
              </a:ext>
            </a:extLst>
          </p:cNvPr>
          <p:cNvCxnSpPr/>
          <p:nvPr/>
        </p:nvCxnSpPr>
        <p:spPr>
          <a:xfrm>
            <a:off x="7693819" y="2518410"/>
            <a:ext cx="0" cy="2103120"/>
          </a:xfrm>
          <a:prstGeom prst="line">
            <a:avLst/>
          </a:prstGeom>
          <a:ln w="12700">
            <a:solidFill>
              <a:srgbClr val="595959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32E3476-ECD3-45D9-A334-A1EBBEBF85B7}"/>
              </a:ext>
            </a:extLst>
          </p:cNvPr>
          <p:cNvGrpSpPr/>
          <p:nvPr/>
        </p:nvGrpSpPr>
        <p:grpSpPr>
          <a:xfrm>
            <a:off x="7366635" y="3455671"/>
            <a:ext cx="919162" cy="465021"/>
            <a:chOff x="4728210" y="4077105"/>
            <a:chExt cx="919162" cy="465021"/>
          </a:xfrm>
        </p:grpSpPr>
        <p:cxnSp>
          <p:nvCxnSpPr>
            <p:cNvPr id="15" name="Straight Connector 35">
              <a:extLst>
                <a:ext uri="{FF2B5EF4-FFF2-40B4-BE49-F238E27FC236}">
                  <a16:creationId xmlns:a16="http://schemas.microsoft.com/office/drawing/2014/main" id="{114B7934-3308-429D-92BE-DE8EF267F3C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728210" y="4077105"/>
              <a:ext cx="518160" cy="411479"/>
            </a:xfrm>
            <a:prstGeom prst="line">
              <a:avLst/>
            </a:prstGeom>
            <a:noFill/>
            <a:ln w="3810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Straight Connector 35">
              <a:extLst>
                <a:ext uri="{FF2B5EF4-FFF2-40B4-BE49-F238E27FC236}">
                  <a16:creationId xmlns:a16="http://schemas.microsoft.com/office/drawing/2014/main" id="{D1E8E17F-752F-4411-9DAA-C9B6F3D5097E}"/>
                </a:ext>
              </a:extLst>
            </p:cNvPr>
            <p:cNvCxnSpPr>
              <a:cxnSpLocks noChangeShapeType="1"/>
              <a:endCxn id="12" idx="3"/>
            </p:cNvCxnSpPr>
            <p:nvPr/>
          </p:nvCxnSpPr>
          <p:spPr bwMode="auto">
            <a:xfrm flipV="1">
              <a:off x="5647372" y="4107584"/>
              <a:ext cx="0" cy="434542"/>
            </a:xfrm>
            <a:prstGeom prst="line">
              <a:avLst/>
            </a:prstGeom>
            <a:noFill/>
            <a:ln w="3810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DA41B93-CE4D-4F87-B501-09F286BD06BF}"/>
              </a:ext>
            </a:extLst>
          </p:cNvPr>
          <p:cNvGrpSpPr/>
          <p:nvPr/>
        </p:nvGrpSpPr>
        <p:grpSpPr>
          <a:xfrm>
            <a:off x="6858000" y="3760470"/>
            <a:ext cx="1695452" cy="640080"/>
            <a:chOff x="4219575" y="4381904"/>
            <a:chExt cx="1695452" cy="640080"/>
          </a:xfrm>
        </p:grpSpPr>
        <p:pic>
          <p:nvPicPr>
            <p:cNvPr id="21" name="Picture 13">
              <a:extLst>
                <a:ext uri="{FF2B5EF4-FFF2-40B4-BE49-F238E27FC236}">
                  <a16:creationId xmlns:a16="http://schemas.microsoft.com/office/drawing/2014/main" id="{F9C59CBA-5265-468A-9898-D146E4C7595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219575" y="4381904"/>
              <a:ext cx="640080" cy="640080"/>
            </a:xfrm>
            <a:prstGeom prst="rect">
              <a:avLst/>
            </a:prstGeom>
          </p:spPr>
        </p:pic>
        <p:pic>
          <p:nvPicPr>
            <p:cNvPr id="22" name="Picture 14">
              <a:extLst>
                <a:ext uri="{FF2B5EF4-FFF2-40B4-BE49-F238E27FC236}">
                  <a16:creationId xmlns:a16="http://schemas.microsoft.com/office/drawing/2014/main" id="{68DBADA4-88E0-4600-ACD3-9145132852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274947" y="4381904"/>
              <a:ext cx="640080" cy="6400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4768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/>
          <p:cNvGrpSpPr/>
          <p:nvPr/>
        </p:nvGrpSpPr>
        <p:grpSpPr>
          <a:xfrm>
            <a:off x="8266084" y="1200150"/>
            <a:ext cx="838892" cy="3258180"/>
            <a:chOff x="113608" y="837569"/>
            <a:chExt cx="838892" cy="3258180"/>
          </a:xfrm>
        </p:grpSpPr>
        <p:sp>
          <p:nvSpPr>
            <p:cNvPr id="240" name="Rectangle 239"/>
            <p:cNvSpPr/>
            <p:nvPr/>
          </p:nvSpPr>
          <p:spPr>
            <a:xfrm>
              <a:off x="113954" y="1206900"/>
              <a:ext cx="838546" cy="288884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Crimson Text" pitchFamily="2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41" name="TextBox 15"/>
            <p:cNvSpPr txBox="1">
              <a:spLocks noChangeArrowheads="1"/>
            </p:cNvSpPr>
            <p:nvPr/>
          </p:nvSpPr>
          <p:spPr bwMode="auto">
            <a:xfrm>
              <a:off x="113608" y="837569"/>
              <a:ext cx="8388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algn="ctr" eaLnBrk="0" hangingPunct="0">
                <a:defRPr sz="2400" b="1" i="1">
                  <a:solidFill>
                    <a:prstClr val="black">
                      <a:lumMod val="50000"/>
                      <a:lumOff val="50000"/>
                    </a:prstClr>
                  </a:solidFill>
                  <a:latin typeface="Proxima Nova Rg" panose="02000506030000020004" pitchFamily="50" charset="0"/>
                  <a:ea typeface="ＭＳ Ｐゴシック" charset="-128"/>
                </a:defRPr>
              </a:lvl1pPr>
            </a:lstStyle>
            <a:p>
              <a:r>
                <a:rPr lang="en-US" dirty="0">
                  <a:latin typeface="+mn-lt"/>
                </a:rPr>
                <a:t>End</a:t>
              </a:r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92056" y="1200150"/>
            <a:ext cx="916940" cy="3258180"/>
            <a:chOff x="92056" y="837569"/>
            <a:chExt cx="916940" cy="3258180"/>
          </a:xfrm>
        </p:grpSpPr>
        <p:sp>
          <p:nvSpPr>
            <p:cNvPr id="211" name="Rectangle 210"/>
            <p:cNvSpPr/>
            <p:nvPr/>
          </p:nvSpPr>
          <p:spPr>
            <a:xfrm>
              <a:off x="113954" y="1206900"/>
              <a:ext cx="838546" cy="288884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Crimson Text" pitchFamily="2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12" name="TextBox 15"/>
            <p:cNvSpPr txBox="1">
              <a:spLocks noChangeArrowheads="1"/>
            </p:cNvSpPr>
            <p:nvPr/>
          </p:nvSpPr>
          <p:spPr bwMode="auto">
            <a:xfrm>
              <a:off x="92056" y="837569"/>
              <a:ext cx="9169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algn="ctr" eaLnBrk="0" hangingPunct="0">
                <a:defRPr sz="2400" b="1" i="1">
                  <a:solidFill>
                    <a:prstClr val="black">
                      <a:lumMod val="50000"/>
                      <a:lumOff val="50000"/>
                    </a:prstClr>
                  </a:solidFill>
                  <a:latin typeface="Proxima Nova Rg" panose="02000506030000020004" pitchFamily="50" charset="0"/>
                  <a:ea typeface="ＭＳ Ｐゴシック" charset="-128"/>
                </a:defRPr>
              </a:lvl1pPr>
            </a:lstStyle>
            <a:p>
              <a:r>
                <a:rPr lang="en-US" dirty="0">
                  <a:latin typeface="+mn-lt"/>
                </a:rPr>
                <a:t>Levels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304454" y="3726811"/>
            <a:ext cx="457200" cy="365760"/>
            <a:chOff x="1698611" y="3461328"/>
            <a:chExt cx="457200" cy="313459"/>
          </a:xfrm>
        </p:grpSpPr>
        <p:sp>
          <p:nvSpPr>
            <p:cNvPr id="90" name="Rectangle 89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04454" y="2788376"/>
            <a:ext cx="457200" cy="365760"/>
            <a:chOff x="1698611" y="3461328"/>
            <a:chExt cx="457200" cy="313459"/>
          </a:xfrm>
        </p:grpSpPr>
        <p:sp>
          <p:nvSpPr>
            <p:cNvPr id="93" name="Rectangle 92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304454" y="1849941"/>
            <a:ext cx="457200" cy="365760"/>
            <a:chOff x="1698611" y="3461328"/>
            <a:chExt cx="457200" cy="313459"/>
          </a:xfrm>
        </p:grpSpPr>
        <p:sp>
          <p:nvSpPr>
            <p:cNvPr id="178" name="Rectangle 177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77769" y="3726811"/>
            <a:ext cx="913957" cy="731520"/>
            <a:chOff x="1597819" y="3431974"/>
            <a:chExt cx="913957" cy="731520"/>
          </a:xfrm>
        </p:grpSpPr>
        <p:sp>
          <p:nvSpPr>
            <p:cNvPr id="4" name="Rectangle 3"/>
            <p:cNvSpPr/>
            <p:nvPr/>
          </p:nvSpPr>
          <p:spPr>
            <a:xfrm>
              <a:off x="1597819" y="343197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1597819" y="379773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2054576" y="3431974"/>
              <a:ext cx="457200" cy="365760"/>
              <a:chOff x="1698611" y="3461328"/>
              <a:chExt cx="457200" cy="313459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1749411" y="3541857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2307398" y="2788376"/>
            <a:ext cx="914400" cy="731520"/>
            <a:chOff x="1597819" y="2526030"/>
            <a:chExt cx="914400" cy="731520"/>
          </a:xfrm>
        </p:grpSpPr>
        <p:sp>
          <p:nvSpPr>
            <p:cNvPr id="76" name="Rectangle 75"/>
            <p:cNvSpPr/>
            <p:nvPr/>
          </p:nvSpPr>
          <p:spPr>
            <a:xfrm>
              <a:off x="1597819" y="2526030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2</a:t>
              </a: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1597819" y="2891790"/>
              <a:ext cx="457200" cy="365760"/>
              <a:chOff x="1698611" y="3461328"/>
              <a:chExt cx="457200" cy="313459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1835771" y="346132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84" name="Group 83"/>
            <p:cNvGrpSpPr/>
            <p:nvPr/>
          </p:nvGrpSpPr>
          <p:grpSpPr>
            <a:xfrm>
              <a:off x="2055019" y="2526030"/>
              <a:ext cx="457200" cy="365760"/>
              <a:chOff x="1698611" y="3461328"/>
              <a:chExt cx="457200" cy="313459"/>
            </a:xfrm>
          </p:grpSpPr>
          <p:sp>
            <p:nvSpPr>
              <p:cNvPr id="86" name="Rectangle 85"/>
              <p:cNvSpPr/>
              <p:nvPr/>
            </p:nvSpPr>
            <p:spPr>
              <a:xfrm>
                <a:off x="1749411" y="3541857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96" name="Group 95"/>
          <p:cNvGrpSpPr/>
          <p:nvPr/>
        </p:nvGrpSpPr>
        <p:grpSpPr>
          <a:xfrm>
            <a:off x="2307841" y="3726811"/>
            <a:ext cx="913957" cy="731520"/>
            <a:chOff x="1597819" y="3431974"/>
            <a:chExt cx="913957" cy="731520"/>
          </a:xfrm>
        </p:grpSpPr>
        <p:sp>
          <p:nvSpPr>
            <p:cNvPr id="97" name="Rectangle 96"/>
            <p:cNvSpPr/>
            <p:nvPr/>
          </p:nvSpPr>
          <p:spPr>
            <a:xfrm>
              <a:off x="1597819" y="343197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2</a:t>
              </a: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1597819" y="379773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2</a:t>
              </a:r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2054576" y="3431974"/>
              <a:ext cx="457200" cy="365760"/>
              <a:chOff x="1698611" y="3461328"/>
              <a:chExt cx="457200" cy="313459"/>
            </a:xfrm>
          </p:grpSpPr>
          <p:sp>
            <p:nvSpPr>
              <p:cNvPr id="100" name="Rectangle 99"/>
              <p:cNvSpPr/>
              <p:nvPr/>
            </p:nvSpPr>
            <p:spPr>
              <a:xfrm>
                <a:off x="1749411" y="3541857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109" name="Group 108"/>
          <p:cNvGrpSpPr/>
          <p:nvPr/>
        </p:nvGrpSpPr>
        <p:grpSpPr>
          <a:xfrm>
            <a:off x="3537913" y="3726811"/>
            <a:ext cx="913957" cy="731520"/>
            <a:chOff x="1597819" y="3431974"/>
            <a:chExt cx="913957" cy="731520"/>
          </a:xfrm>
        </p:grpSpPr>
        <p:sp>
          <p:nvSpPr>
            <p:cNvPr id="110" name="Rectangle 109"/>
            <p:cNvSpPr/>
            <p:nvPr/>
          </p:nvSpPr>
          <p:spPr>
            <a:xfrm>
              <a:off x="1597819" y="343197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1597819" y="379773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3</a:t>
              </a:r>
            </a:p>
          </p:txBody>
        </p:sp>
        <p:grpSp>
          <p:nvGrpSpPr>
            <p:cNvPr id="112" name="Group 111"/>
            <p:cNvGrpSpPr/>
            <p:nvPr/>
          </p:nvGrpSpPr>
          <p:grpSpPr>
            <a:xfrm>
              <a:off x="2054576" y="3431974"/>
              <a:ext cx="457200" cy="365760"/>
              <a:chOff x="1698611" y="3461328"/>
              <a:chExt cx="457200" cy="313459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749411" y="3541857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117" name="Group 116"/>
          <p:cNvGrpSpPr/>
          <p:nvPr/>
        </p:nvGrpSpPr>
        <p:grpSpPr>
          <a:xfrm>
            <a:off x="4767985" y="3726811"/>
            <a:ext cx="913957" cy="731520"/>
            <a:chOff x="1597819" y="3431974"/>
            <a:chExt cx="913957" cy="731520"/>
          </a:xfrm>
        </p:grpSpPr>
        <p:sp>
          <p:nvSpPr>
            <p:cNvPr id="118" name="Rectangle 117"/>
            <p:cNvSpPr/>
            <p:nvPr/>
          </p:nvSpPr>
          <p:spPr>
            <a:xfrm>
              <a:off x="1597819" y="343197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1597819" y="379773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4</a:t>
              </a:r>
            </a:p>
          </p:txBody>
        </p:sp>
        <p:grpSp>
          <p:nvGrpSpPr>
            <p:cNvPr id="120" name="Group 119"/>
            <p:cNvGrpSpPr/>
            <p:nvPr/>
          </p:nvGrpSpPr>
          <p:grpSpPr>
            <a:xfrm>
              <a:off x="2054576" y="3431974"/>
              <a:ext cx="457200" cy="365760"/>
              <a:chOff x="1698611" y="3461328"/>
              <a:chExt cx="457200" cy="313459"/>
            </a:xfrm>
          </p:grpSpPr>
          <p:sp>
            <p:nvSpPr>
              <p:cNvPr id="121" name="Rectangle 120"/>
              <p:cNvSpPr/>
              <p:nvPr/>
            </p:nvSpPr>
            <p:spPr>
              <a:xfrm>
                <a:off x="1749411" y="3541857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123" name="Group 122"/>
          <p:cNvGrpSpPr/>
          <p:nvPr/>
        </p:nvGrpSpPr>
        <p:grpSpPr>
          <a:xfrm>
            <a:off x="4767985" y="2788376"/>
            <a:ext cx="914400" cy="731520"/>
            <a:chOff x="1597819" y="2526030"/>
            <a:chExt cx="914400" cy="731520"/>
          </a:xfrm>
        </p:grpSpPr>
        <p:sp>
          <p:nvSpPr>
            <p:cNvPr id="124" name="Rectangle 123"/>
            <p:cNvSpPr/>
            <p:nvPr/>
          </p:nvSpPr>
          <p:spPr>
            <a:xfrm>
              <a:off x="1597819" y="2526030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4</a:t>
              </a:r>
            </a:p>
          </p:txBody>
        </p:sp>
        <p:grpSp>
          <p:nvGrpSpPr>
            <p:cNvPr id="125" name="Group 124"/>
            <p:cNvGrpSpPr/>
            <p:nvPr/>
          </p:nvGrpSpPr>
          <p:grpSpPr>
            <a:xfrm>
              <a:off x="1597819" y="2891790"/>
              <a:ext cx="457200" cy="365760"/>
              <a:chOff x="1698611" y="3461328"/>
              <a:chExt cx="457200" cy="313459"/>
            </a:xfrm>
          </p:grpSpPr>
          <p:sp>
            <p:nvSpPr>
              <p:cNvPr id="129" name="Rectangle 128"/>
              <p:cNvSpPr/>
              <p:nvPr/>
            </p:nvSpPr>
            <p:spPr>
              <a:xfrm>
                <a:off x="1835771" y="346132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126" name="Group 125"/>
            <p:cNvGrpSpPr/>
            <p:nvPr/>
          </p:nvGrpSpPr>
          <p:grpSpPr>
            <a:xfrm>
              <a:off x="2055019" y="2526030"/>
              <a:ext cx="457200" cy="365760"/>
              <a:chOff x="1698611" y="3461328"/>
              <a:chExt cx="457200" cy="313459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1749411" y="3541857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201" name="Group 200"/>
          <p:cNvGrpSpPr/>
          <p:nvPr/>
        </p:nvGrpSpPr>
        <p:grpSpPr>
          <a:xfrm>
            <a:off x="7228129" y="3726811"/>
            <a:ext cx="913957" cy="731520"/>
            <a:chOff x="1597819" y="3431974"/>
            <a:chExt cx="913957" cy="731520"/>
          </a:xfrm>
        </p:grpSpPr>
        <p:sp>
          <p:nvSpPr>
            <p:cNvPr id="202" name="Rectangle 201"/>
            <p:cNvSpPr/>
            <p:nvPr/>
          </p:nvSpPr>
          <p:spPr>
            <a:xfrm>
              <a:off x="1597819" y="343197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1597819" y="379773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6</a:t>
              </a:r>
            </a:p>
          </p:txBody>
        </p:sp>
        <p:grpSp>
          <p:nvGrpSpPr>
            <p:cNvPr id="204" name="Group 203"/>
            <p:cNvGrpSpPr/>
            <p:nvPr/>
          </p:nvGrpSpPr>
          <p:grpSpPr>
            <a:xfrm>
              <a:off x="2054576" y="3431974"/>
              <a:ext cx="457200" cy="365760"/>
              <a:chOff x="1698611" y="3461328"/>
              <a:chExt cx="457200" cy="313459"/>
            </a:xfrm>
          </p:grpSpPr>
          <p:sp>
            <p:nvSpPr>
              <p:cNvPr id="205" name="Rectangle 204"/>
              <p:cNvSpPr/>
              <p:nvPr/>
            </p:nvSpPr>
            <p:spPr>
              <a:xfrm>
                <a:off x="1749411" y="3541857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Skip Lists: INSERT w/ Spin Lock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36</a:t>
            </a:fld>
            <a:endParaRPr lang="en-US" dirty="0"/>
          </a:p>
        </p:txBody>
      </p:sp>
      <p:cxnSp>
        <p:nvCxnSpPr>
          <p:cNvPr id="39" name="Curved Connector 39"/>
          <p:cNvCxnSpPr>
            <a:stCxn id="30" idx="3"/>
            <a:endCxn id="97" idx="1"/>
          </p:cNvCxnSpPr>
          <p:nvPr/>
        </p:nvCxnSpPr>
        <p:spPr>
          <a:xfrm>
            <a:off x="1768206" y="3909690"/>
            <a:ext cx="539635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urved Connector 39"/>
          <p:cNvCxnSpPr>
            <a:stCxn id="81" idx="2"/>
            <a:endCxn id="97" idx="0"/>
          </p:cNvCxnSpPr>
          <p:nvPr/>
        </p:nvCxnSpPr>
        <p:spPr>
          <a:xfrm>
            <a:off x="2535998" y="3331964"/>
            <a:ext cx="443" cy="394847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urved Connector 39"/>
          <p:cNvCxnSpPr>
            <a:stCxn id="113" idx="3"/>
            <a:endCxn id="118" idx="1"/>
          </p:cNvCxnSpPr>
          <p:nvPr/>
        </p:nvCxnSpPr>
        <p:spPr>
          <a:xfrm>
            <a:off x="4228350" y="3909690"/>
            <a:ext cx="539635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urved Connector 39"/>
          <p:cNvCxnSpPr>
            <a:stCxn id="100" idx="3"/>
            <a:endCxn id="110" idx="1"/>
          </p:cNvCxnSpPr>
          <p:nvPr/>
        </p:nvCxnSpPr>
        <p:spPr>
          <a:xfrm>
            <a:off x="2998278" y="3909690"/>
            <a:ext cx="539635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urved Connector 39"/>
          <p:cNvCxnSpPr>
            <a:stCxn id="129" idx="2"/>
            <a:endCxn id="118" idx="0"/>
          </p:cNvCxnSpPr>
          <p:nvPr/>
        </p:nvCxnSpPr>
        <p:spPr>
          <a:xfrm>
            <a:off x="4996585" y="3331964"/>
            <a:ext cx="0" cy="394847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urved Connector 39"/>
          <p:cNvCxnSpPr>
            <a:stCxn id="86" idx="3"/>
            <a:endCxn id="124" idx="1"/>
          </p:cNvCxnSpPr>
          <p:nvPr/>
        </p:nvCxnSpPr>
        <p:spPr>
          <a:xfrm>
            <a:off x="2998278" y="2971255"/>
            <a:ext cx="1769707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urved Connector 39"/>
          <p:cNvCxnSpPr>
            <a:stCxn id="127" idx="3"/>
            <a:endCxn id="145" idx="1"/>
          </p:cNvCxnSpPr>
          <p:nvPr/>
        </p:nvCxnSpPr>
        <p:spPr>
          <a:xfrm>
            <a:off x="5458865" y="2971255"/>
            <a:ext cx="539192" cy="1"/>
          </a:xfrm>
          <a:prstGeom prst="straightConnector1">
            <a:avLst/>
          </a:prstGeom>
          <a:ln w="28575">
            <a:solidFill>
              <a:schemeClr val="accent1"/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urved Connector 39"/>
          <p:cNvCxnSpPr>
            <a:stCxn id="121" idx="3"/>
            <a:endCxn id="139" idx="1"/>
          </p:cNvCxnSpPr>
          <p:nvPr/>
        </p:nvCxnSpPr>
        <p:spPr>
          <a:xfrm>
            <a:off x="5458422" y="3909690"/>
            <a:ext cx="539635" cy="1"/>
          </a:xfrm>
          <a:prstGeom prst="straightConnector1">
            <a:avLst/>
          </a:prstGeom>
          <a:ln w="28575">
            <a:solidFill>
              <a:schemeClr val="accent1"/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3" name="Group 182"/>
          <p:cNvGrpSpPr/>
          <p:nvPr/>
        </p:nvGrpSpPr>
        <p:grpSpPr>
          <a:xfrm>
            <a:off x="8458200" y="3726811"/>
            <a:ext cx="457200" cy="365760"/>
            <a:chOff x="1698611" y="3461328"/>
            <a:chExt cx="457200" cy="313459"/>
          </a:xfrm>
        </p:grpSpPr>
        <p:sp>
          <p:nvSpPr>
            <p:cNvPr id="184" name="Rectangle 183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1440" rIns="0" rtlCol="0" anchor="ctr"/>
            <a:lstStyle/>
            <a:p>
              <a:pPr algn="ctr">
                <a:lnSpc>
                  <a:spcPct val="80000"/>
                </a:lnSpc>
              </a:pPr>
              <a:endParaRPr lang="en-US" sz="4000">
                <a:solidFill>
                  <a:schemeClr val="accent1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1440" r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4000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∞</a:t>
              </a:r>
            </a:p>
          </p:txBody>
        </p:sp>
      </p:grpSp>
      <p:grpSp>
        <p:nvGrpSpPr>
          <p:cNvPr id="186" name="Group 185"/>
          <p:cNvGrpSpPr/>
          <p:nvPr/>
        </p:nvGrpSpPr>
        <p:grpSpPr>
          <a:xfrm>
            <a:off x="8458200" y="2788376"/>
            <a:ext cx="457200" cy="365760"/>
            <a:chOff x="1698611" y="3461328"/>
            <a:chExt cx="457200" cy="313459"/>
          </a:xfrm>
        </p:grpSpPr>
        <p:sp>
          <p:nvSpPr>
            <p:cNvPr id="187" name="Rectangle 186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1440" rIns="0" rtlCol="0" anchor="ctr"/>
            <a:lstStyle/>
            <a:p>
              <a:pPr algn="ctr">
                <a:lnSpc>
                  <a:spcPct val="80000"/>
                </a:lnSpc>
              </a:pPr>
              <a:endParaRPr lang="en-US" sz="4000">
                <a:solidFill>
                  <a:schemeClr val="accent1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1440" r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4000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∞</a:t>
              </a:r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8458200" y="1849941"/>
            <a:ext cx="457200" cy="365760"/>
            <a:chOff x="1698611" y="3461328"/>
            <a:chExt cx="457200" cy="313459"/>
          </a:xfrm>
        </p:grpSpPr>
        <p:sp>
          <p:nvSpPr>
            <p:cNvPr id="190" name="Rectangle 189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en-US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endParaRPr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1440" r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4000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∞</a:t>
              </a:r>
            </a:p>
          </p:txBody>
        </p:sp>
      </p:grpSp>
      <p:cxnSp>
        <p:nvCxnSpPr>
          <p:cNvPr id="208" name="Curved Connector 39"/>
          <p:cNvCxnSpPr>
            <a:stCxn id="205" idx="3"/>
            <a:endCxn id="185" idx="1"/>
          </p:cNvCxnSpPr>
          <p:nvPr/>
        </p:nvCxnSpPr>
        <p:spPr>
          <a:xfrm>
            <a:off x="7918566" y="3909690"/>
            <a:ext cx="539634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39"/>
          <p:cNvCxnSpPr>
            <a:stCxn id="90" idx="3"/>
            <a:endCxn id="4" idx="1"/>
          </p:cNvCxnSpPr>
          <p:nvPr/>
        </p:nvCxnSpPr>
        <p:spPr>
          <a:xfrm flipV="1">
            <a:off x="531784" y="3909691"/>
            <a:ext cx="545985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urved Connector 39"/>
          <p:cNvCxnSpPr>
            <a:stCxn id="93" idx="3"/>
            <a:endCxn id="76" idx="1"/>
          </p:cNvCxnSpPr>
          <p:nvPr/>
        </p:nvCxnSpPr>
        <p:spPr>
          <a:xfrm flipV="1">
            <a:off x="531784" y="2971256"/>
            <a:ext cx="1775614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Content Placeholder 28"/>
          <p:cNvSpPr txBox="1">
            <a:spLocks/>
          </p:cNvSpPr>
          <p:nvPr/>
        </p:nvSpPr>
        <p:spPr>
          <a:xfrm>
            <a:off x="2822726" y="666750"/>
            <a:ext cx="349854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bg1">
                    <a:lumMod val="50000"/>
                  </a:schemeClr>
                </a:solidFill>
                <a:latin typeface="Proxima Nova Rg" panose="02000506030000020004" pitchFamily="50" charset="0"/>
                <a:ea typeface="Crimson Text" pitchFamily="2" charset="0"/>
              </a:defRPr>
            </a:lvl1pPr>
            <a:lvl2pPr marL="0" indent="-342900">
              <a:spcBef>
                <a:spcPts val="0"/>
              </a:spcBef>
              <a:buFont typeface="Times New Roman" pitchFamily="18" charset="0"/>
              <a:buChar char="→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</a:defRPr>
            </a:lvl2pPr>
            <a:lvl3pPr indent="0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</a:defRPr>
            </a:lvl3pPr>
            <a:lvl4pPr indent="0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</a:defRPr>
            </a:lvl4pPr>
            <a:lvl5pPr indent="0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Insert K</a:t>
            </a:r>
            <a:r>
              <a:rPr lang="en-US" sz="2400" b="1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5</a:t>
            </a:r>
          </a:p>
        </p:txBody>
      </p:sp>
      <p:cxnSp>
        <p:nvCxnSpPr>
          <p:cNvPr id="226" name="Curved Connector 39"/>
          <p:cNvCxnSpPr>
            <a:cxnSpLocks/>
          </p:cNvCxnSpPr>
          <p:nvPr/>
        </p:nvCxnSpPr>
        <p:spPr>
          <a:xfrm>
            <a:off x="529401" y="2031097"/>
            <a:ext cx="7924973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Curved Connector 39"/>
          <p:cNvCxnSpPr>
            <a:endCxn id="202" idx="1"/>
          </p:cNvCxnSpPr>
          <p:nvPr/>
        </p:nvCxnSpPr>
        <p:spPr>
          <a:xfrm flipV="1">
            <a:off x="5458865" y="3909691"/>
            <a:ext cx="1769264" cy="2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Curved Connector 39"/>
          <p:cNvCxnSpPr>
            <a:stCxn id="127" idx="3"/>
            <a:endCxn id="188" idx="1"/>
          </p:cNvCxnSpPr>
          <p:nvPr/>
        </p:nvCxnSpPr>
        <p:spPr>
          <a:xfrm>
            <a:off x="5458865" y="2971255"/>
            <a:ext cx="2999335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6" name="Highlight Box"/>
          <p:cNvSpPr/>
          <p:nvPr/>
        </p:nvSpPr>
        <p:spPr>
          <a:xfrm>
            <a:off x="5860454" y="1748176"/>
            <a:ext cx="1188720" cy="2880974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5998057" y="1849941"/>
            <a:ext cx="914400" cy="2608390"/>
            <a:chOff x="5998057" y="1849941"/>
            <a:chExt cx="914400" cy="2608390"/>
          </a:xfrm>
        </p:grpSpPr>
        <p:grpSp>
          <p:nvGrpSpPr>
            <p:cNvPr id="144" name="Group 143"/>
            <p:cNvGrpSpPr/>
            <p:nvPr/>
          </p:nvGrpSpPr>
          <p:grpSpPr>
            <a:xfrm>
              <a:off x="5998057" y="2788376"/>
              <a:ext cx="914400" cy="731520"/>
              <a:chOff x="1597819" y="2526030"/>
              <a:chExt cx="914400" cy="731520"/>
            </a:xfrm>
          </p:grpSpPr>
          <p:sp>
            <p:nvSpPr>
              <p:cNvPr id="145" name="Rectangle 144"/>
              <p:cNvSpPr/>
              <p:nvPr/>
            </p:nvSpPr>
            <p:spPr>
              <a:xfrm>
                <a:off x="1597819" y="2526030"/>
                <a:ext cx="457200" cy="3657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r>
                  <a:rPr lang="en-US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</a:t>
                </a:r>
              </a:p>
            </p:txBody>
          </p:sp>
          <p:grpSp>
            <p:nvGrpSpPr>
              <p:cNvPr id="146" name="Group 145"/>
              <p:cNvGrpSpPr/>
              <p:nvPr/>
            </p:nvGrpSpPr>
            <p:grpSpPr>
              <a:xfrm>
                <a:off x="1597819" y="2891790"/>
                <a:ext cx="457200" cy="365760"/>
                <a:chOff x="1698611" y="3461328"/>
                <a:chExt cx="457200" cy="313459"/>
              </a:xfrm>
            </p:grpSpPr>
            <p:sp>
              <p:nvSpPr>
                <p:cNvPr id="150" name="Rectangle 149"/>
                <p:cNvSpPr/>
                <p:nvPr/>
              </p:nvSpPr>
              <p:spPr>
                <a:xfrm>
                  <a:off x="1835771" y="3461328"/>
                  <a:ext cx="182880" cy="152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51" name="Rectangle 150"/>
                <p:cNvSpPr/>
                <p:nvPr/>
              </p:nvSpPr>
              <p:spPr>
                <a:xfrm>
                  <a:off x="1698611" y="3461328"/>
                  <a:ext cx="457200" cy="31345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</p:grpSp>
          <p:grpSp>
            <p:nvGrpSpPr>
              <p:cNvPr id="147" name="Group 146"/>
              <p:cNvGrpSpPr/>
              <p:nvPr/>
            </p:nvGrpSpPr>
            <p:grpSpPr>
              <a:xfrm>
                <a:off x="2055019" y="2526030"/>
                <a:ext cx="457200" cy="365760"/>
                <a:chOff x="1698611" y="3461328"/>
                <a:chExt cx="457200" cy="313459"/>
              </a:xfrm>
            </p:grpSpPr>
            <p:sp>
              <p:nvSpPr>
                <p:cNvPr id="148" name="Rectangle 147"/>
                <p:cNvSpPr/>
                <p:nvPr/>
              </p:nvSpPr>
              <p:spPr>
                <a:xfrm>
                  <a:off x="1749411" y="3541857"/>
                  <a:ext cx="182880" cy="152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49" name="Rectangle 148"/>
                <p:cNvSpPr/>
                <p:nvPr/>
              </p:nvSpPr>
              <p:spPr>
                <a:xfrm>
                  <a:off x="1698611" y="3461328"/>
                  <a:ext cx="457200" cy="31345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</p:grpSp>
        </p:grpSp>
        <p:grpSp>
          <p:nvGrpSpPr>
            <p:cNvPr id="169" name="Group 168"/>
            <p:cNvGrpSpPr/>
            <p:nvPr/>
          </p:nvGrpSpPr>
          <p:grpSpPr>
            <a:xfrm>
              <a:off x="5998057" y="1849941"/>
              <a:ext cx="914400" cy="731520"/>
              <a:chOff x="1597819" y="2526030"/>
              <a:chExt cx="914400" cy="731520"/>
            </a:xfrm>
          </p:grpSpPr>
          <p:sp>
            <p:nvSpPr>
              <p:cNvPr id="170" name="Rectangle 169"/>
              <p:cNvSpPr/>
              <p:nvPr/>
            </p:nvSpPr>
            <p:spPr>
              <a:xfrm>
                <a:off x="1597819" y="2526030"/>
                <a:ext cx="457200" cy="3657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r>
                  <a:rPr lang="en-US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</a:t>
                </a:r>
              </a:p>
            </p:txBody>
          </p:sp>
          <p:grpSp>
            <p:nvGrpSpPr>
              <p:cNvPr id="171" name="Group 170"/>
              <p:cNvGrpSpPr/>
              <p:nvPr/>
            </p:nvGrpSpPr>
            <p:grpSpPr>
              <a:xfrm>
                <a:off x="1597819" y="2891790"/>
                <a:ext cx="457200" cy="365760"/>
                <a:chOff x="1698611" y="3461328"/>
                <a:chExt cx="457200" cy="313459"/>
              </a:xfrm>
            </p:grpSpPr>
            <p:sp>
              <p:nvSpPr>
                <p:cNvPr id="175" name="Rectangle 174"/>
                <p:cNvSpPr/>
                <p:nvPr/>
              </p:nvSpPr>
              <p:spPr>
                <a:xfrm>
                  <a:off x="1835771" y="3461328"/>
                  <a:ext cx="182880" cy="152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1698611" y="3461328"/>
                  <a:ext cx="457200" cy="31345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</p:grpSp>
          <p:grpSp>
            <p:nvGrpSpPr>
              <p:cNvPr id="172" name="Group 171"/>
              <p:cNvGrpSpPr/>
              <p:nvPr/>
            </p:nvGrpSpPr>
            <p:grpSpPr>
              <a:xfrm>
                <a:off x="2055019" y="2526030"/>
                <a:ext cx="457200" cy="365760"/>
                <a:chOff x="1698611" y="3461328"/>
                <a:chExt cx="457200" cy="313459"/>
              </a:xfrm>
            </p:grpSpPr>
            <p:sp>
              <p:nvSpPr>
                <p:cNvPr id="173" name="Rectangle 172"/>
                <p:cNvSpPr/>
                <p:nvPr/>
              </p:nvSpPr>
              <p:spPr>
                <a:xfrm>
                  <a:off x="1749411" y="3541857"/>
                  <a:ext cx="182880" cy="152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1698611" y="3461328"/>
                  <a:ext cx="457200" cy="31345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</p:grpSp>
        </p:grpSp>
        <p:grpSp>
          <p:nvGrpSpPr>
            <p:cNvPr id="138" name="Group 137"/>
            <p:cNvGrpSpPr/>
            <p:nvPr/>
          </p:nvGrpSpPr>
          <p:grpSpPr>
            <a:xfrm>
              <a:off x="5998057" y="3726811"/>
              <a:ext cx="913957" cy="731520"/>
              <a:chOff x="1597819" y="3431974"/>
              <a:chExt cx="913957" cy="731520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597819" y="3431974"/>
                <a:ext cx="457200" cy="3657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r>
                  <a:rPr lang="en-US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</a:t>
                </a: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1597819" y="3797734"/>
                <a:ext cx="457200" cy="3657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r>
                  <a:rPr lang="en-US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V</a:t>
                </a:r>
                <a:r>
                  <a:rPr lang="en-US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</a:t>
                </a:r>
              </a:p>
            </p:txBody>
          </p:sp>
          <p:grpSp>
            <p:nvGrpSpPr>
              <p:cNvPr id="141" name="Group 140"/>
              <p:cNvGrpSpPr/>
              <p:nvPr/>
            </p:nvGrpSpPr>
            <p:grpSpPr>
              <a:xfrm>
                <a:off x="2054576" y="3431974"/>
                <a:ext cx="457200" cy="365760"/>
                <a:chOff x="1698611" y="3461328"/>
                <a:chExt cx="457200" cy="313459"/>
              </a:xfrm>
            </p:grpSpPr>
            <p:sp>
              <p:nvSpPr>
                <p:cNvPr id="142" name="Rectangle 141"/>
                <p:cNvSpPr/>
                <p:nvPr/>
              </p:nvSpPr>
              <p:spPr>
                <a:xfrm>
                  <a:off x="1749411" y="3541857"/>
                  <a:ext cx="182880" cy="152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43" name="Rectangle 142"/>
                <p:cNvSpPr/>
                <p:nvPr/>
              </p:nvSpPr>
              <p:spPr>
                <a:xfrm>
                  <a:off x="1698611" y="3461328"/>
                  <a:ext cx="457200" cy="31345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</p:grpSp>
        </p:grpSp>
      </p:grpSp>
      <p:grpSp>
        <p:nvGrpSpPr>
          <p:cNvPr id="19" name="Group 18"/>
          <p:cNvGrpSpPr/>
          <p:nvPr/>
        </p:nvGrpSpPr>
        <p:grpSpPr>
          <a:xfrm>
            <a:off x="5458422" y="3909690"/>
            <a:ext cx="1769707" cy="1049688"/>
            <a:chOff x="5458422" y="3909690"/>
            <a:chExt cx="1769707" cy="1049688"/>
          </a:xfrm>
        </p:grpSpPr>
        <p:cxnSp>
          <p:nvCxnSpPr>
            <p:cNvPr id="154" name="Curved Connector 39"/>
            <p:cNvCxnSpPr>
              <a:stCxn id="121" idx="3"/>
              <a:endCxn id="156" idx="1"/>
            </p:cNvCxnSpPr>
            <p:nvPr/>
          </p:nvCxnSpPr>
          <p:spPr>
            <a:xfrm>
              <a:off x="5458422" y="3909690"/>
              <a:ext cx="859675" cy="960774"/>
            </a:xfrm>
            <a:prstGeom prst="bentConnector3">
              <a:avLst>
                <a:gd name="adj1" fmla="val 46676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oval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Rectangle 155"/>
            <p:cNvSpPr/>
            <p:nvPr/>
          </p:nvSpPr>
          <p:spPr>
            <a:xfrm>
              <a:off x="6318097" y="4781550"/>
              <a:ext cx="0" cy="1778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7" name="Curved Connector 39"/>
            <p:cNvCxnSpPr>
              <a:stCxn id="156" idx="3"/>
              <a:endCxn id="202" idx="1"/>
            </p:cNvCxnSpPr>
            <p:nvPr/>
          </p:nvCxnSpPr>
          <p:spPr>
            <a:xfrm flipV="1">
              <a:off x="6318098" y="3909691"/>
              <a:ext cx="910031" cy="960773"/>
            </a:xfrm>
            <a:prstGeom prst="bentConnector3">
              <a:avLst>
                <a:gd name="adj1" fmla="val 80877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lg" len="lg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Group 158"/>
          <p:cNvGrpSpPr/>
          <p:nvPr/>
        </p:nvGrpSpPr>
        <p:grpSpPr>
          <a:xfrm>
            <a:off x="529401" y="1508567"/>
            <a:ext cx="7926416" cy="527872"/>
            <a:chOff x="2738150" y="3493071"/>
            <a:chExt cx="7926416" cy="527872"/>
          </a:xfrm>
        </p:grpSpPr>
        <p:cxnSp>
          <p:nvCxnSpPr>
            <p:cNvPr id="160" name="Curved Connector 39"/>
            <p:cNvCxnSpPr>
              <a:stCxn id="178" idx="3"/>
              <a:endCxn id="161" idx="1"/>
            </p:cNvCxnSpPr>
            <p:nvPr/>
          </p:nvCxnSpPr>
          <p:spPr>
            <a:xfrm flipV="1">
              <a:off x="2738150" y="3581985"/>
              <a:ext cx="5927110" cy="438958"/>
            </a:xfrm>
            <a:prstGeom prst="bentConnector3">
              <a:avLst>
                <a:gd name="adj1" fmla="val 89867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oval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Rectangle 160"/>
            <p:cNvSpPr/>
            <p:nvPr/>
          </p:nvSpPr>
          <p:spPr>
            <a:xfrm>
              <a:off x="8665260" y="3493071"/>
              <a:ext cx="0" cy="1778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Curved Connector 39"/>
            <p:cNvCxnSpPr>
              <a:stCxn id="161" idx="3"/>
              <a:endCxn id="191" idx="1"/>
            </p:cNvCxnSpPr>
            <p:nvPr/>
          </p:nvCxnSpPr>
          <p:spPr>
            <a:xfrm>
              <a:off x="8665261" y="3581985"/>
              <a:ext cx="1999305" cy="438957"/>
            </a:xfrm>
            <a:prstGeom prst="bentConnector3">
              <a:avLst>
                <a:gd name="adj1" fmla="val 30076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lg" len="lg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/>
          <p:cNvGrpSpPr/>
          <p:nvPr/>
        </p:nvGrpSpPr>
        <p:grpSpPr>
          <a:xfrm>
            <a:off x="5458865" y="2971255"/>
            <a:ext cx="2999335" cy="692723"/>
            <a:chOff x="5306465" y="2818855"/>
            <a:chExt cx="2999335" cy="692723"/>
          </a:xfrm>
        </p:grpSpPr>
        <p:cxnSp>
          <p:nvCxnSpPr>
            <p:cNvPr id="164" name="Curved Connector 39"/>
            <p:cNvCxnSpPr>
              <a:stCxn id="127" idx="3"/>
              <a:endCxn id="165" idx="1"/>
            </p:cNvCxnSpPr>
            <p:nvPr/>
          </p:nvCxnSpPr>
          <p:spPr>
            <a:xfrm>
              <a:off x="5306465" y="2818855"/>
              <a:ext cx="1005306" cy="603809"/>
            </a:xfrm>
            <a:prstGeom prst="bentConnector3">
              <a:avLst>
                <a:gd name="adj1" fmla="val 40094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oval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Rectangle 164"/>
            <p:cNvSpPr/>
            <p:nvPr/>
          </p:nvSpPr>
          <p:spPr>
            <a:xfrm>
              <a:off x="6311771" y="3333750"/>
              <a:ext cx="0" cy="1778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6" name="Curved Connector 39"/>
            <p:cNvCxnSpPr>
              <a:stCxn id="165" idx="3"/>
              <a:endCxn id="188" idx="1"/>
            </p:cNvCxnSpPr>
            <p:nvPr/>
          </p:nvCxnSpPr>
          <p:spPr>
            <a:xfrm flipV="1">
              <a:off x="6311772" y="2818856"/>
              <a:ext cx="1994028" cy="603808"/>
            </a:xfrm>
            <a:prstGeom prst="bentConnector3">
              <a:avLst>
                <a:gd name="adj1" fmla="val 29569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lg" len="lg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1" name="Highlight Box"/>
          <p:cNvSpPr/>
          <p:nvPr/>
        </p:nvSpPr>
        <p:spPr>
          <a:xfrm>
            <a:off x="6006972" y="3735214"/>
            <a:ext cx="905042" cy="723117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Highlight Box"/>
          <p:cNvSpPr/>
          <p:nvPr/>
        </p:nvSpPr>
        <p:spPr>
          <a:xfrm>
            <a:off x="6006972" y="2801107"/>
            <a:ext cx="905042" cy="723117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Highlight Box"/>
          <p:cNvSpPr/>
          <p:nvPr/>
        </p:nvSpPr>
        <p:spPr>
          <a:xfrm>
            <a:off x="6006972" y="1849941"/>
            <a:ext cx="905042" cy="723117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2" name="Curved Connector 39"/>
          <p:cNvCxnSpPr>
            <a:stCxn id="173" idx="3"/>
            <a:endCxn id="191" idx="1"/>
          </p:cNvCxnSpPr>
          <p:nvPr/>
        </p:nvCxnSpPr>
        <p:spPr>
          <a:xfrm>
            <a:off x="6688937" y="2032820"/>
            <a:ext cx="1769263" cy="1"/>
          </a:xfrm>
          <a:prstGeom prst="straightConnector1">
            <a:avLst/>
          </a:prstGeom>
          <a:ln w="28575">
            <a:solidFill>
              <a:schemeClr val="accent1"/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urved Connector 39"/>
          <p:cNvCxnSpPr>
            <a:stCxn id="148" idx="3"/>
            <a:endCxn id="188" idx="1"/>
          </p:cNvCxnSpPr>
          <p:nvPr/>
        </p:nvCxnSpPr>
        <p:spPr>
          <a:xfrm>
            <a:off x="6688937" y="2971255"/>
            <a:ext cx="1769263" cy="1"/>
          </a:xfrm>
          <a:prstGeom prst="straightConnector1">
            <a:avLst/>
          </a:prstGeom>
          <a:ln w="28575">
            <a:solidFill>
              <a:schemeClr val="accent1"/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urved Connector 39"/>
          <p:cNvCxnSpPr>
            <a:stCxn id="142" idx="3"/>
            <a:endCxn id="202" idx="1"/>
          </p:cNvCxnSpPr>
          <p:nvPr/>
        </p:nvCxnSpPr>
        <p:spPr>
          <a:xfrm>
            <a:off x="6688494" y="3909690"/>
            <a:ext cx="539635" cy="1"/>
          </a:xfrm>
          <a:prstGeom prst="straightConnector1">
            <a:avLst/>
          </a:prstGeom>
          <a:ln w="28575">
            <a:solidFill>
              <a:schemeClr val="accent1"/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" name="Group 224"/>
          <p:cNvGrpSpPr/>
          <p:nvPr/>
        </p:nvGrpSpPr>
        <p:grpSpPr>
          <a:xfrm>
            <a:off x="6226657" y="2393529"/>
            <a:ext cx="0" cy="1333282"/>
            <a:chOff x="6226657" y="2393529"/>
            <a:chExt cx="0" cy="1333282"/>
          </a:xfrm>
        </p:grpSpPr>
        <p:cxnSp>
          <p:nvCxnSpPr>
            <p:cNvPr id="158" name="Curved Connector 39"/>
            <p:cNvCxnSpPr>
              <a:stCxn id="150" idx="2"/>
              <a:endCxn id="139" idx="0"/>
            </p:cNvCxnSpPr>
            <p:nvPr/>
          </p:nvCxnSpPr>
          <p:spPr>
            <a:xfrm>
              <a:off x="6226657" y="3331964"/>
              <a:ext cx="0" cy="39484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oval" w="lg" len="lg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Curved Connector 39"/>
            <p:cNvCxnSpPr>
              <a:stCxn id="175" idx="2"/>
              <a:endCxn id="145" idx="0"/>
            </p:cNvCxnSpPr>
            <p:nvPr/>
          </p:nvCxnSpPr>
          <p:spPr>
            <a:xfrm>
              <a:off x="6226657" y="2393529"/>
              <a:ext cx="0" cy="39484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oval" w="lg" len="lg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Down Arrow 131">
            <a:extLst>
              <a:ext uri="{FF2B5EF4-FFF2-40B4-BE49-F238E27FC236}">
                <a16:creationId xmlns:a16="http://schemas.microsoft.com/office/drawing/2014/main" id="{E382F50A-942F-002D-823F-9D87799D2C04}"/>
              </a:ext>
            </a:extLst>
          </p:cNvPr>
          <p:cNvSpPr/>
          <p:nvPr/>
        </p:nvSpPr>
        <p:spPr>
          <a:xfrm rot="16200000">
            <a:off x="-35761" y="3701536"/>
            <a:ext cx="539698" cy="464582"/>
          </a:xfrm>
          <a:prstGeom prst="down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Lock">
            <a:extLst>
              <a:ext uri="{FF2B5EF4-FFF2-40B4-BE49-F238E27FC236}">
                <a16:creationId xmlns:a16="http://schemas.microsoft.com/office/drawing/2014/main" id="{B9E18DCC-FC81-D036-9D25-B5EDADFE7C1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5244747" y="3907065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0" name="Lock">
            <a:extLst>
              <a:ext uri="{FF2B5EF4-FFF2-40B4-BE49-F238E27FC236}">
                <a16:creationId xmlns:a16="http://schemas.microsoft.com/office/drawing/2014/main" id="{577ECC39-ECB5-2F6F-3853-483C5106A17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5221260" y="2913054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5" name="Lock">
            <a:extLst>
              <a:ext uri="{FF2B5EF4-FFF2-40B4-BE49-F238E27FC236}">
                <a16:creationId xmlns:a16="http://schemas.microsoft.com/office/drawing/2014/main" id="{5CDE50BB-ED54-8FA3-078A-74454AA248BB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574203" y="2027856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40B8341A-FE75-A907-6330-9056D13BBFFD}"/>
              </a:ext>
            </a:extLst>
          </p:cNvPr>
          <p:cNvSpPr txBox="1"/>
          <p:nvPr/>
        </p:nvSpPr>
        <p:spPr>
          <a:xfrm>
            <a:off x="1291662" y="1101845"/>
            <a:ext cx="3733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Problem: </a:t>
            </a:r>
            <a:r>
              <a:rPr lang="en-US" dirty="0"/>
              <a:t>what happen if the INSERT thread gets swapped out by the OS?</a:t>
            </a:r>
          </a:p>
        </p:txBody>
      </p:sp>
    </p:spTree>
    <p:extLst>
      <p:ext uri="{BB962C8B-B14F-4D97-AF65-F5344CB8AC3E}">
        <p14:creationId xmlns:p14="http://schemas.microsoft.com/office/powerpoint/2010/main" val="1276352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81481E-6 L -8.33333E-7 -0.1787 " pathEditMode="relative" rAng="0" ptsTypes="AA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9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0.1787 L -8.33333E-7 -0.36944 " pathEditMode="relative" rAng="0" ptsTypes="AA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25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5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" grpId="0" animBg="1"/>
      <p:bldP spid="236" grpId="1" animBg="1"/>
      <p:bldP spid="181" grpId="0" animBg="1"/>
      <p:bldP spid="181" grpId="1" animBg="1"/>
      <p:bldP spid="182" grpId="0" animBg="1"/>
      <p:bldP spid="182" grpId="1" animBg="1"/>
      <p:bldP spid="193" grpId="0" animBg="1"/>
      <p:bldP spid="11" grpId="0" animBg="1"/>
      <p:bldP spid="11" grpId="1" animBg="1"/>
      <p:bldP spid="11" grpId="2" animBg="1"/>
      <p:bldP spid="3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9" name="Group 238"/>
          <p:cNvGrpSpPr/>
          <p:nvPr/>
        </p:nvGrpSpPr>
        <p:grpSpPr>
          <a:xfrm>
            <a:off x="8266084" y="1200150"/>
            <a:ext cx="838892" cy="3258180"/>
            <a:chOff x="113608" y="837569"/>
            <a:chExt cx="838892" cy="3258180"/>
          </a:xfrm>
        </p:grpSpPr>
        <p:sp>
          <p:nvSpPr>
            <p:cNvPr id="240" name="Rectangle 239"/>
            <p:cNvSpPr/>
            <p:nvPr/>
          </p:nvSpPr>
          <p:spPr>
            <a:xfrm>
              <a:off x="113954" y="1206900"/>
              <a:ext cx="838546" cy="288884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>
                <a:solidFill>
                  <a:srgbClr val="4B4B4B"/>
                </a:solidFill>
                <a:latin typeface="Crimson Text" pitchFamily="2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41" name="TextBox 15"/>
            <p:cNvSpPr txBox="1">
              <a:spLocks noChangeArrowheads="1"/>
            </p:cNvSpPr>
            <p:nvPr/>
          </p:nvSpPr>
          <p:spPr bwMode="auto">
            <a:xfrm>
              <a:off x="113608" y="837569"/>
              <a:ext cx="83889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algn="ctr" eaLnBrk="0" hangingPunct="0">
                <a:defRPr sz="2400" b="1" i="1">
                  <a:solidFill>
                    <a:prstClr val="black">
                      <a:lumMod val="50000"/>
                      <a:lumOff val="50000"/>
                    </a:prstClr>
                  </a:solidFill>
                  <a:latin typeface="Proxima Nova Rg" panose="02000506030000020004" pitchFamily="50" charset="0"/>
                  <a:ea typeface="ＭＳ Ｐゴシック" charset="-128"/>
                </a:defRPr>
              </a:lvl1pPr>
            </a:lstStyle>
            <a:p>
              <a:r>
                <a:rPr lang="en-US" dirty="0">
                  <a:latin typeface="+mn-lt"/>
                </a:rPr>
                <a:t>End</a:t>
              </a:r>
            </a:p>
          </p:txBody>
        </p:sp>
      </p:grpSp>
      <p:grpSp>
        <p:nvGrpSpPr>
          <p:cNvPr id="215" name="Group 214"/>
          <p:cNvGrpSpPr/>
          <p:nvPr/>
        </p:nvGrpSpPr>
        <p:grpSpPr>
          <a:xfrm>
            <a:off x="92056" y="1200150"/>
            <a:ext cx="916940" cy="3258180"/>
            <a:chOff x="92056" y="837569"/>
            <a:chExt cx="916940" cy="3258180"/>
          </a:xfrm>
        </p:grpSpPr>
        <p:sp>
          <p:nvSpPr>
            <p:cNvPr id="211" name="Rectangle 210"/>
            <p:cNvSpPr/>
            <p:nvPr/>
          </p:nvSpPr>
          <p:spPr>
            <a:xfrm>
              <a:off x="113954" y="1206900"/>
              <a:ext cx="838546" cy="288884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endParaRPr lang="en-US" sz="2400" b="1" dirty="0">
                <a:solidFill>
                  <a:srgbClr val="4B4B4B"/>
                </a:solidFill>
                <a:latin typeface="Crimson Text" pitchFamily="2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12" name="TextBox 15"/>
            <p:cNvSpPr txBox="1">
              <a:spLocks noChangeArrowheads="1"/>
            </p:cNvSpPr>
            <p:nvPr/>
          </p:nvSpPr>
          <p:spPr bwMode="auto">
            <a:xfrm>
              <a:off x="92056" y="837569"/>
              <a:ext cx="9169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algn="ctr" eaLnBrk="0" hangingPunct="0">
                <a:defRPr sz="2400" b="1" i="1">
                  <a:solidFill>
                    <a:prstClr val="black">
                      <a:lumMod val="50000"/>
                      <a:lumOff val="50000"/>
                    </a:prstClr>
                  </a:solidFill>
                  <a:latin typeface="Proxima Nova Rg" panose="02000506030000020004" pitchFamily="50" charset="0"/>
                  <a:ea typeface="ＭＳ Ｐゴシック" charset="-128"/>
                </a:defRPr>
              </a:lvl1pPr>
            </a:lstStyle>
            <a:p>
              <a:r>
                <a:rPr lang="en-US" dirty="0">
                  <a:latin typeface="+mn-lt"/>
                </a:rPr>
                <a:t>Levels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304454" y="3726811"/>
            <a:ext cx="457200" cy="365760"/>
            <a:chOff x="1698611" y="3461328"/>
            <a:chExt cx="457200" cy="313459"/>
          </a:xfrm>
        </p:grpSpPr>
        <p:sp>
          <p:nvSpPr>
            <p:cNvPr id="90" name="Rectangle 89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90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04454" y="2788376"/>
            <a:ext cx="457200" cy="365760"/>
            <a:chOff x="1698611" y="3461328"/>
            <a:chExt cx="457200" cy="313459"/>
          </a:xfrm>
        </p:grpSpPr>
        <p:sp>
          <p:nvSpPr>
            <p:cNvPr id="93" name="Rectangle 92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177" name="Group 176"/>
          <p:cNvGrpSpPr/>
          <p:nvPr/>
        </p:nvGrpSpPr>
        <p:grpSpPr>
          <a:xfrm>
            <a:off x="304454" y="1849941"/>
            <a:ext cx="457200" cy="365760"/>
            <a:chOff x="1698611" y="3461328"/>
            <a:chExt cx="457200" cy="313459"/>
          </a:xfrm>
        </p:grpSpPr>
        <p:sp>
          <p:nvSpPr>
            <p:cNvPr id="178" name="Rectangle 177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endParaRPr lang="en-US" sz="1600" dirty="0">
                <a:solidFill>
                  <a:srgbClr val="EF3E42"/>
                </a:solidFill>
                <a:latin typeface="Consolas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77769" y="3726811"/>
            <a:ext cx="913957" cy="731520"/>
            <a:chOff x="1597819" y="3431974"/>
            <a:chExt cx="913957" cy="731520"/>
          </a:xfrm>
        </p:grpSpPr>
        <p:sp>
          <p:nvSpPr>
            <p:cNvPr id="4" name="Rectangle 3"/>
            <p:cNvSpPr/>
            <p:nvPr/>
          </p:nvSpPr>
          <p:spPr>
            <a:xfrm>
              <a:off x="1597819" y="343197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1597819" y="379773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1</a:t>
              </a:r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2054576" y="3431974"/>
              <a:ext cx="457200" cy="365760"/>
              <a:chOff x="1698611" y="3461328"/>
              <a:chExt cx="457200" cy="313459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1749411" y="3541857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6" name="Rectangle 5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2307398" y="2788376"/>
            <a:ext cx="914400" cy="731520"/>
            <a:chOff x="1597819" y="2526030"/>
            <a:chExt cx="914400" cy="731520"/>
          </a:xfrm>
        </p:grpSpPr>
        <p:sp>
          <p:nvSpPr>
            <p:cNvPr id="76" name="Rectangle 75"/>
            <p:cNvSpPr/>
            <p:nvPr/>
          </p:nvSpPr>
          <p:spPr>
            <a:xfrm>
              <a:off x="1597819" y="2526030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2</a:t>
              </a: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1597819" y="2891790"/>
              <a:ext cx="457200" cy="365760"/>
              <a:chOff x="1698611" y="3461328"/>
              <a:chExt cx="457200" cy="313459"/>
            </a:xfrm>
          </p:grpSpPr>
          <p:sp>
            <p:nvSpPr>
              <p:cNvPr id="81" name="Rectangle 80"/>
              <p:cNvSpPr/>
              <p:nvPr/>
            </p:nvSpPr>
            <p:spPr>
              <a:xfrm>
                <a:off x="1835771" y="346132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84" name="Group 83"/>
            <p:cNvGrpSpPr/>
            <p:nvPr/>
          </p:nvGrpSpPr>
          <p:grpSpPr>
            <a:xfrm>
              <a:off x="2055019" y="2526030"/>
              <a:ext cx="457200" cy="365760"/>
              <a:chOff x="1698611" y="3461328"/>
              <a:chExt cx="457200" cy="313459"/>
            </a:xfrm>
          </p:grpSpPr>
          <p:sp>
            <p:nvSpPr>
              <p:cNvPr id="86" name="Rectangle 85"/>
              <p:cNvSpPr/>
              <p:nvPr/>
            </p:nvSpPr>
            <p:spPr>
              <a:xfrm>
                <a:off x="1749411" y="3541857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96" name="Group 95"/>
          <p:cNvGrpSpPr/>
          <p:nvPr/>
        </p:nvGrpSpPr>
        <p:grpSpPr>
          <a:xfrm>
            <a:off x="2307841" y="3726811"/>
            <a:ext cx="913957" cy="731520"/>
            <a:chOff x="1597819" y="3431974"/>
            <a:chExt cx="913957" cy="731520"/>
          </a:xfrm>
        </p:grpSpPr>
        <p:sp>
          <p:nvSpPr>
            <p:cNvPr id="97" name="Rectangle 96"/>
            <p:cNvSpPr/>
            <p:nvPr/>
          </p:nvSpPr>
          <p:spPr>
            <a:xfrm>
              <a:off x="1597819" y="343197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2</a:t>
              </a: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1597819" y="379773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2</a:t>
              </a:r>
            </a:p>
          </p:txBody>
        </p:sp>
        <p:grpSp>
          <p:nvGrpSpPr>
            <p:cNvPr id="99" name="Group 98"/>
            <p:cNvGrpSpPr/>
            <p:nvPr/>
          </p:nvGrpSpPr>
          <p:grpSpPr>
            <a:xfrm>
              <a:off x="2054576" y="3431974"/>
              <a:ext cx="457200" cy="365760"/>
              <a:chOff x="1698611" y="3461328"/>
              <a:chExt cx="457200" cy="313459"/>
            </a:xfrm>
          </p:grpSpPr>
          <p:sp>
            <p:nvSpPr>
              <p:cNvPr id="100" name="Rectangle 99"/>
              <p:cNvSpPr/>
              <p:nvPr/>
            </p:nvSpPr>
            <p:spPr>
              <a:xfrm>
                <a:off x="1749411" y="3541857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01" name="Rectangle 100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109" name="Group 108"/>
          <p:cNvGrpSpPr/>
          <p:nvPr/>
        </p:nvGrpSpPr>
        <p:grpSpPr>
          <a:xfrm>
            <a:off x="3537913" y="3726811"/>
            <a:ext cx="913957" cy="731520"/>
            <a:chOff x="1597819" y="3431974"/>
            <a:chExt cx="913957" cy="731520"/>
          </a:xfrm>
        </p:grpSpPr>
        <p:sp>
          <p:nvSpPr>
            <p:cNvPr id="110" name="Rectangle 109"/>
            <p:cNvSpPr/>
            <p:nvPr/>
          </p:nvSpPr>
          <p:spPr>
            <a:xfrm>
              <a:off x="1597819" y="343197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111" name="Rectangle 110"/>
            <p:cNvSpPr/>
            <p:nvPr/>
          </p:nvSpPr>
          <p:spPr>
            <a:xfrm>
              <a:off x="1597819" y="379773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3</a:t>
              </a:r>
            </a:p>
          </p:txBody>
        </p:sp>
        <p:grpSp>
          <p:nvGrpSpPr>
            <p:cNvPr id="112" name="Group 111"/>
            <p:cNvGrpSpPr/>
            <p:nvPr/>
          </p:nvGrpSpPr>
          <p:grpSpPr>
            <a:xfrm>
              <a:off x="2054576" y="3431974"/>
              <a:ext cx="457200" cy="365760"/>
              <a:chOff x="1698611" y="3461328"/>
              <a:chExt cx="457200" cy="313459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749411" y="3541857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117" name="Group 116"/>
          <p:cNvGrpSpPr/>
          <p:nvPr/>
        </p:nvGrpSpPr>
        <p:grpSpPr>
          <a:xfrm>
            <a:off x="4767985" y="3726811"/>
            <a:ext cx="913957" cy="731520"/>
            <a:chOff x="1597819" y="3431974"/>
            <a:chExt cx="913957" cy="731520"/>
          </a:xfrm>
        </p:grpSpPr>
        <p:sp>
          <p:nvSpPr>
            <p:cNvPr id="118" name="Rectangle 117"/>
            <p:cNvSpPr/>
            <p:nvPr/>
          </p:nvSpPr>
          <p:spPr>
            <a:xfrm>
              <a:off x="1597819" y="343197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4</a:t>
              </a:r>
            </a:p>
          </p:txBody>
        </p:sp>
        <p:sp>
          <p:nvSpPr>
            <p:cNvPr id="119" name="Rectangle 118"/>
            <p:cNvSpPr/>
            <p:nvPr/>
          </p:nvSpPr>
          <p:spPr>
            <a:xfrm>
              <a:off x="1597819" y="379773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4</a:t>
              </a:r>
            </a:p>
          </p:txBody>
        </p:sp>
        <p:grpSp>
          <p:nvGrpSpPr>
            <p:cNvPr id="120" name="Group 119"/>
            <p:cNvGrpSpPr/>
            <p:nvPr/>
          </p:nvGrpSpPr>
          <p:grpSpPr>
            <a:xfrm>
              <a:off x="2054576" y="3431974"/>
              <a:ext cx="457200" cy="365760"/>
              <a:chOff x="1698611" y="3461328"/>
              <a:chExt cx="457200" cy="313459"/>
            </a:xfrm>
          </p:grpSpPr>
          <p:sp>
            <p:nvSpPr>
              <p:cNvPr id="121" name="Rectangle 120"/>
              <p:cNvSpPr/>
              <p:nvPr/>
            </p:nvSpPr>
            <p:spPr>
              <a:xfrm>
                <a:off x="1749411" y="3541857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22" name="Rectangle 121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123" name="Group 122"/>
          <p:cNvGrpSpPr/>
          <p:nvPr/>
        </p:nvGrpSpPr>
        <p:grpSpPr>
          <a:xfrm>
            <a:off x="4767985" y="2788376"/>
            <a:ext cx="914400" cy="731520"/>
            <a:chOff x="1597819" y="2526030"/>
            <a:chExt cx="914400" cy="731520"/>
          </a:xfrm>
        </p:grpSpPr>
        <p:sp>
          <p:nvSpPr>
            <p:cNvPr id="124" name="Rectangle 123"/>
            <p:cNvSpPr/>
            <p:nvPr/>
          </p:nvSpPr>
          <p:spPr>
            <a:xfrm>
              <a:off x="1597819" y="2526030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4</a:t>
              </a:r>
            </a:p>
          </p:txBody>
        </p:sp>
        <p:grpSp>
          <p:nvGrpSpPr>
            <p:cNvPr id="125" name="Group 124"/>
            <p:cNvGrpSpPr/>
            <p:nvPr/>
          </p:nvGrpSpPr>
          <p:grpSpPr>
            <a:xfrm>
              <a:off x="1597819" y="2891790"/>
              <a:ext cx="457200" cy="365760"/>
              <a:chOff x="1698611" y="3461328"/>
              <a:chExt cx="457200" cy="313459"/>
            </a:xfrm>
          </p:grpSpPr>
          <p:sp>
            <p:nvSpPr>
              <p:cNvPr id="129" name="Rectangle 128"/>
              <p:cNvSpPr/>
              <p:nvPr/>
            </p:nvSpPr>
            <p:spPr>
              <a:xfrm>
                <a:off x="1835771" y="3461328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30" name="Rectangle 129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126" name="Group 125"/>
            <p:cNvGrpSpPr/>
            <p:nvPr/>
          </p:nvGrpSpPr>
          <p:grpSpPr>
            <a:xfrm>
              <a:off x="2055019" y="2526030"/>
              <a:ext cx="457200" cy="365760"/>
              <a:chOff x="1698611" y="3461328"/>
              <a:chExt cx="457200" cy="313459"/>
            </a:xfrm>
          </p:grpSpPr>
          <p:sp>
            <p:nvSpPr>
              <p:cNvPr id="127" name="Rectangle 126"/>
              <p:cNvSpPr/>
              <p:nvPr/>
            </p:nvSpPr>
            <p:spPr>
              <a:xfrm>
                <a:off x="1749411" y="3541857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128" name="Rectangle 127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grpSp>
        <p:nvGrpSpPr>
          <p:cNvPr id="201" name="Group 200"/>
          <p:cNvGrpSpPr/>
          <p:nvPr/>
        </p:nvGrpSpPr>
        <p:grpSpPr>
          <a:xfrm>
            <a:off x="7228129" y="3726811"/>
            <a:ext cx="913957" cy="731520"/>
            <a:chOff x="1597819" y="3431974"/>
            <a:chExt cx="913957" cy="731520"/>
          </a:xfrm>
        </p:grpSpPr>
        <p:sp>
          <p:nvSpPr>
            <p:cNvPr id="202" name="Rectangle 201"/>
            <p:cNvSpPr/>
            <p:nvPr/>
          </p:nvSpPr>
          <p:spPr>
            <a:xfrm>
              <a:off x="1597819" y="343197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K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6</a:t>
              </a:r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1597819" y="3797734"/>
              <a:ext cx="457200" cy="36576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5720" rIns="45720" rtlCol="0" anchor="ctr"/>
            <a:lstStyle/>
            <a:p>
              <a:pPr algn="ctr"/>
              <a:r>
                <a:rPr lang="en-US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V</a:t>
              </a:r>
              <a:r>
                <a:rPr lang="en-US" b="1" i="1" baseline="-250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6</a:t>
              </a:r>
            </a:p>
          </p:txBody>
        </p:sp>
        <p:grpSp>
          <p:nvGrpSpPr>
            <p:cNvPr id="204" name="Group 203"/>
            <p:cNvGrpSpPr/>
            <p:nvPr/>
          </p:nvGrpSpPr>
          <p:grpSpPr>
            <a:xfrm>
              <a:off x="2054576" y="3431974"/>
              <a:ext cx="457200" cy="365760"/>
              <a:chOff x="1698611" y="3461328"/>
              <a:chExt cx="457200" cy="313459"/>
            </a:xfrm>
          </p:grpSpPr>
          <p:sp>
            <p:nvSpPr>
              <p:cNvPr id="205" name="Rectangle 204"/>
              <p:cNvSpPr/>
              <p:nvPr/>
            </p:nvSpPr>
            <p:spPr>
              <a:xfrm>
                <a:off x="1749411" y="3541857"/>
                <a:ext cx="182880" cy="152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1698611" y="3461328"/>
                <a:ext cx="457200" cy="31345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Skip Lists: INSERT w/ CAS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37</a:t>
            </a:fld>
            <a:endParaRPr lang="en-US" dirty="0"/>
          </a:p>
        </p:txBody>
      </p:sp>
      <p:cxnSp>
        <p:nvCxnSpPr>
          <p:cNvPr id="39" name="Curved Connector 39"/>
          <p:cNvCxnSpPr>
            <a:stCxn id="30" idx="3"/>
            <a:endCxn id="97" idx="1"/>
          </p:cNvCxnSpPr>
          <p:nvPr/>
        </p:nvCxnSpPr>
        <p:spPr>
          <a:xfrm>
            <a:off x="1768206" y="3909690"/>
            <a:ext cx="539635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urved Connector 39"/>
          <p:cNvCxnSpPr>
            <a:stCxn id="81" idx="2"/>
            <a:endCxn id="97" idx="0"/>
          </p:cNvCxnSpPr>
          <p:nvPr/>
        </p:nvCxnSpPr>
        <p:spPr>
          <a:xfrm>
            <a:off x="2535998" y="3331964"/>
            <a:ext cx="443" cy="394847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urved Connector 39"/>
          <p:cNvCxnSpPr>
            <a:stCxn id="113" idx="3"/>
            <a:endCxn id="118" idx="1"/>
          </p:cNvCxnSpPr>
          <p:nvPr/>
        </p:nvCxnSpPr>
        <p:spPr>
          <a:xfrm>
            <a:off x="4228350" y="3909690"/>
            <a:ext cx="539635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Curved Connector 39"/>
          <p:cNvCxnSpPr>
            <a:stCxn id="100" idx="3"/>
            <a:endCxn id="110" idx="1"/>
          </p:cNvCxnSpPr>
          <p:nvPr/>
        </p:nvCxnSpPr>
        <p:spPr>
          <a:xfrm>
            <a:off x="2998278" y="3909690"/>
            <a:ext cx="539635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Curved Connector 39"/>
          <p:cNvCxnSpPr>
            <a:stCxn id="129" idx="2"/>
            <a:endCxn id="118" idx="0"/>
          </p:cNvCxnSpPr>
          <p:nvPr/>
        </p:nvCxnSpPr>
        <p:spPr>
          <a:xfrm>
            <a:off x="4996585" y="3331964"/>
            <a:ext cx="0" cy="394847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Curved Connector 39"/>
          <p:cNvCxnSpPr>
            <a:stCxn id="86" idx="3"/>
            <a:endCxn id="124" idx="1"/>
          </p:cNvCxnSpPr>
          <p:nvPr/>
        </p:nvCxnSpPr>
        <p:spPr>
          <a:xfrm>
            <a:off x="2998278" y="2971255"/>
            <a:ext cx="1769707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urved Connector 39"/>
          <p:cNvCxnSpPr>
            <a:stCxn id="127" idx="3"/>
            <a:endCxn id="145" idx="1"/>
          </p:cNvCxnSpPr>
          <p:nvPr/>
        </p:nvCxnSpPr>
        <p:spPr>
          <a:xfrm>
            <a:off x="5458865" y="2971255"/>
            <a:ext cx="539192" cy="1"/>
          </a:xfrm>
          <a:prstGeom prst="straightConnector1">
            <a:avLst/>
          </a:prstGeom>
          <a:ln w="28575">
            <a:solidFill>
              <a:schemeClr val="accent1"/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urved Connector 39"/>
          <p:cNvCxnSpPr>
            <a:stCxn id="121" idx="3"/>
            <a:endCxn id="139" idx="1"/>
          </p:cNvCxnSpPr>
          <p:nvPr/>
        </p:nvCxnSpPr>
        <p:spPr>
          <a:xfrm>
            <a:off x="5458422" y="3909690"/>
            <a:ext cx="539635" cy="1"/>
          </a:xfrm>
          <a:prstGeom prst="straightConnector1">
            <a:avLst/>
          </a:prstGeom>
          <a:ln w="28575">
            <a:solidFill>
              <a:schemeClr val="accent1"/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Curved Connector 39"/>
          <p:cNvCxnSpPr>
            <a:stCxn id="178" idx="3"/>
            <a:endCxn id="170" idx="1"/>
          </p:cNvCxnSpPr>
          <p:nvPr/>
        </p:nvCxnSpPr>
        <p:spPr>
          <a:xfrm flipV="1">
            <a:off x="531784" y="2032821"/>
            <a:ext cx="5466273" cy="1"/>
          </a:xfrm>
          <a:prstGeom prst="straightConnector1">
            <a:avLst/>
          </a:prstGeom>
          <a:ln w="28575">
            <a:solidFill>
              <a:schemeClr val="accent1"/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3" name="Group 182"/>
          <p:cNvGrpSpPr/>
          <p:nvPr/>
        </p:nvGrpSpPr>
        <p:grpSpPr>
          <a:xfrm>
            <a:off x="8458200" y="3726811"/>
            <a:ext cx="457200" cy="365760"/>
            <a:chOff x="1698611" y="3461328"/>
            <a:chExt cx="457200" cy="313459"/>
          </a:xfrm>
        </p:grpSpPr>
        <p:sp>
          <p:nvSpPr>
            <p:cNvPr id="184" name="Rectangle 183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1440" rIns="0" rtlCol="0" anchor="ctr"/>
            <a:lstStyle/>
            <a:p>
              <a:pPr algn="ctr">
                <a:lnSpc>
                  <a:spcPct val="80000"/>
                </a:lnSpc>
              </a:pPr>
              <a:endParaRPr lang="en-US" sz="4000">
                <a:solidFill>
                  <a:schemeClr val="accent1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1440" r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4000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∞</a:t>
              </a:r>
            </a:p>
          </p:txBody>
        </p:sp>
      </p:grpSp>
      <p:grpSp>
        <p:nvGrpSpPr>
          <p:cNvPr id="186" name="Group 185"/>
          <p:cNvGrpSpPr/>
          <p:nvPr/>
        </p:nvGrpSpPr>
        <p:grpSpPr>
          <a:xfrm>
            <a:off x="8458200" y="2788376"/>
            <a:ext cx="457200" cy="365760"/>
            <a:chOff x="1698611" y="3461328"/>
            <a:chExt cx="457200" cy="313459"/>
          </a:xfrm>
        </p:grpSpPr>
        <p:sp>
          <p:nvSpPr>
            <p:cNvPr id="187" name="Rectangle 186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1440" rIns="0" rtlCol="0" anchor="ctr"/>
            <a:lstStyle/>
            <a:p>
              <a:pPr algn="ctr">
                <a:lnSpc>
                  <a:spcPct val="80000"/>
                </a:lnSpc>
              </a:pPr>
              <a:endParaRPr lang="en-US" sz="4000">
                <a:solidFill>
                  <a:schemeClr val="accent1"/>
                </a:solidFill>
                <a:latin typeface="Inconsolata" panose="00000509000000000000" pitchFamily="49" charset="0"/>
                <a:ea typeface="DejaVu Sans Mono" pitchFamily="49" charset="0"/>
                <a:cs typeface="Consolas" pitchFamily="49" charset="0"/>
              </a:endParaRPr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1440" r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4000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∞</a:t>
              </a:r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8458200" y="1849941"/>
            <a:ext cx="457200" cy="365760"/>
            <a:chOff x="1698611" y="3461328"/>
            <a:chExt cx="457200" cy="313459"/>
          </a:xfrm>
        </p:grpSpPr>
        <p:sp>
          <p:nvSpPr>
            <p:cNvPr id="190" name="Rectangle 189"/>
            <p:cNvSpPr/>
            <p:nvPr/>
          </p:nvSpPr>
          <p:spPr>
            <a:xfrm>
              <a:off x="1743061" y="3541858"/>
              <a:ext cx="182880" cy="152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80000"/>
                </a:lnSpc>
              </a:pPr>
              <a:endParaRPr lang="en-US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endParaRPr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1698611" y="3461328"/>
              <a:ext cx="457200" cy="31345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44433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91440" r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4000" dirty="0">
                  <a:solidFill>
                    <a:schemeClr val="accent1"/>
                  </a:solidFill>
                  <a:latin typeface="Inconsolata" panose="00000509000000000000" pitchFamily="49" charset="0"/>
                  <a:ea typeface="DejaVu Sans Mono" pitchFamily="49" charset="0"/>
                  <a:cs typeface="Consolas" pitchFamily="49" charset="0"/>
                </a:rPr>
                <a:t>∞</a:t>
              </a:r>
            </a:p>
          </p:txBody>
        </p:sp>
      </p:grpSp>
      <p:cxnSp>
        <p:nvCxnSpPr>
          <p:cNvPr id="208" name="Curved Connector 39"/>
          <p:cNvCxnSpPr>
            <a:stCxn id="205" idx="3"/>
            <a:endCxn id="185" idx="1"/>
          </p:cNvCxnSpPr>
          <p:nvPr/>
        </p:nvCxnSpPr>
        <p:spPr>
          <a:xfrm>
            <a:off x="7918566" y="3909690"/>
            <a:ext cx="539634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urved Connector 39"/>
          <p:cNvCxnSpPr>
            <a:stCxn id="90" idx="3"/>
            <a:endCxn id="4" idx="1"/>
          </p:cNvCxnSpPr>
          <p:nvPr/>
        </p:nvCxnSpPr>
        <p:spPr>
          <a:xfrm flipV="1">
            <a:off x="531784" y="3909691"/>
            <a:ext cx="545985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urved Connector 39"/>
          <p:cNvCxnSpPr>
            <a:stCxn id="93" idx="3"/>
            <a:endCxn id="76" idx="1"/>
          </p:cNvCxnSpPr>
          <p:nvPr/>
        </p:nvCxnSpPr>
        <p:spPr>
          <a:xfrm flipV="1">
            <a:off x="531784" y="2971256"/>
            <a:ext cx="1775614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" name="Content Placeholder 28"/>
          <p:cNvSpPr txBox="1">
            <a:spLocks/>
          </p:cNvSpPr>
          <p:nvPr/>
        </p:nvSpPr>
        <p:spPr>
          <a:xfrm>
            <a:off x="2822726" y="666750"/>
            <a:ext cx="349854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000" i="1">
                <a:solidFill>
                  <a:schemeClr val="bg1">
                    <a:lumMod val="50000"/>
                  </a:schemeClr>
                </a:solidFill>
                <a:latin typeface="Proxima Nova Rg" panose="02000506030000020004" pitchFamily="50" charset="0"/>
                <a:ea typeface="Crimson Text" pitchFamily="2" charset="0"/>
              </a:defRPr>
            </a:lvl1pPr>
            <a:lvl2pPr marL="0" indent="-342900">
              <a:spcBef>
                <a:spcPts val="0"/>
              </a:spcBef>
              <a:buFont typeface="Times New Roman" pitchFamily="18" charset="0"/>
              <a:buChar char="→"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</a:defRPr>
            </a:lvl2pPr>
            <a:lvl3pPr indent="0">
              <a:spcBef>
                <a:spcPct val="20000"/>
              </a:spcBef>
              <a:buFont typeface="Arial" pitchFamily="34" charset="0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</a:defRPr>
            </a:lvl3pPr>
            <a:lvl4pPr indent="0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</a:defRPr>
            </a:lvl4pPr>
            <a:lvl5pPr indent="0">
              <a:spcBef>
                <a:spcPct val="20000"/>
              </a:spcBef>
              <a:buFont typeface="Arial" pitchFamily="34" charset="0"/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Insert K</a:t>
            </a:r>
            <a:r>
              <a:rPr lang="en-US" sz="2400" b="1" baseline="-250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5</a:t>
            </a:r>
          </a:p>
        </p:txBody>
      </p:sp>
      <p:cxnSp>
        <p:nvCxnSpPr>
          <p:cNvPr id="226" name="Curved Connector 39"/>
          <p:cNvCxnSpPr>
            <a:endCxn id="191" idx="1"/>
          </p:cNvCxnSpPr>
          <p:nvPr/>
        </p:nvCxnSpPr>
        <p:spPr>
          <a:xfrm>
            <a:off x="533227" y="2032820"/>
            <a:ext cx="7924973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Curved Connector 39"/>
          <p:cNvCxnSpPr>
            <a:endCxn id="202" idx="1"/>
          </p:cNvCxnSpPr>
          <p:nvPr/>
        </p:nvCxnSpPr>
        <p:spPr>
          <a:xfrm flipV="1">
            <a:off x="5458865" y="3909691"/>
            <a:ext cx="1769264" cy="2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Curved Connector 39"/>
          <p:cNvCxnSpPr>
            <a:stCxn id="127" idx="3"/>
            <a:endCxn id="188" idx="1"/>
          </p:cNvCxnSpPr>
          <p:nvPr/>
        </p:nvCxnSpPr>
        <p:spPr>
          <a:xfrm>
            <a:off x="5458865" y="2971255"/>
            <a:ext cx="2999335" cy="1"/>
          </a:xfrm>
          <a:prstGeom prst="straightConnector1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5998057" y="1849941"/>
            <a:ext cx="914400" cy="2608390"/>
            <a:chOff x="5998057" y="1849941"/>
            <a:chExt cx="914400" cy="2608390"/>
          </a:xfrm>
        </p:grpSpPr>
        <p:grpSp>
          <p:nvGrpSpPr>
            <p:cNvPr id="144" name="Group 143"/>
            <p:cNvGrpSpPr/>
            <p:nvPr/>
          </p:nvGrpSpPr>
          <p:grpSpPr>
            <a:xfrm>
              <a:off x="5998057" y="2788376"/>
              <a:ext cx="914400" cy="731520"/>
              <a:chOff x="1597819" y="2526030"/>
              <a:chExt cx="914400" cy="731520"/>
            </a:xfrm>
          </p:grpSpPr>
          <p:sp>
            <p:nvSpPr>
              <p:cNvPr id="145" name="Rectangle 144"/>
              <p:cNvSpPr/>
              <p:nvPr/>
            </p:nvSpPr>
            <p:spPr>
              <a:xfrm>
                <a:off x="1597819" y="2526030"/>
                <a:ext cx="457200" cy="3657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r>
                  <a:rPr lang="en-US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</a:t>
                </a:r>
              </a:p>
            </p:txBody>
          </p:sp>
          <p:grpSp>
            <p:nvGrpSpPr>
              <p:cNvPr id="146" name="Group 145"/>
              <p:cNvGrpSpPr/>
              <p:nvPr/>
            </p:nvGrpSpPr>
            <p:grpSpPr>
              <a:xfrm>
                <a:off x="1597819" y="2891790"/>
                <a:ext cx="457200" cy="365760"/>
                <a:chOff x="1698611" y="3461328"/>
                <a:chExt cx="457200" cy="313459"/>
              </a:xfrm>
            </p:grpSpPr>
            <p:sp>
              <p:nvSpPr>
                <p:cNvPr id="150" name="Rectangle 149"/>
                <p:cNvSpPr/>
                <p:nvPr/>
              </p:nvSpPr>
              <p:spPr>
                <a:xfrm>
                  <a:off x="1835771" y="3461328"/>
                  <a:ext cx="182880" cy="152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51" name="Rectangle 150"/>
                <p:cNvSpPr/>
                <p:nvPr/>
              </p:nvSpPr>
              <p:spPr>
                <a:xfrm>
                  <a:off x="1698611" y="3461328"/>
                  <a:ext cx="457200" cy="31345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</p:grpSp>
          <p:grpSp>
            <p:nvGrpSpPr>
              <p:cNvPr id="147" name="Group 146"/>
              <p:cNvGrpSpPr/>
              <p:nvPr/>
            </p:nvGrpSpPr>
            <p:grpSpPr>
              <a:xfrm>
                <a:off x="2055019" y="2526030"/>
                <a:ext cx="457200" cy="365760"/>
                <a:chOff x="1698611" y="3461328"/>
                <a:chExt cx="457200" cy="313459"/>
              </a:xfrm>
            </p:grpSpPr>
            <p:sp>
              <p:nvSpPr>
                <p:cNvPr id="148" name="Rectangle 147"/>
                <p:cNvSpPr/>
                <p:nvPr/>
              </p:nvSpPr>
              <p:spPr>
                <a:xfrm>
                  <a:off x="1749411" y="3541857"/>
                  <a:ext cx="182880" cy="152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49" name="Rectangle 148"/>
                <p:cNvSpPr/>
                <p:nvPr/>
              </p:nvSpPr>
              <p:spPr>
                <a:xfrm>
                  <a:off x="1698611" y="3461328"/>
                  <a:ext cx="457200" cy="31345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</p:grpSp>
        </p:grpSp>
        <p:grpSp>
          <p:nvGrpSpPr>
            <p:cNvPr id="169" name="Group 168"/>
            <p:cNvGrpSpPr/>
            <p:nvPr/>
          </p:nvGrpSpPr>
          <p:grpSpPr>
            <a:xfrm>
              <a:off x="5998057" y="1849941"/>
              <a:ext cx="914400" cy="731520"/>
              <a:chOff x="1597819" y="2526030"/>
              <a:chExt cx="914400" cy="731520"/>
            </a:xfrm>
          </p:grpSpPr>
          <p:sp>
            <p:nvSpPr>
              <p:cNvPr id="170" name="Rectangle 169"/>
              <p:cNvSpPr/>
              <p:nvPr/>
            </p:nvSpPr>
            <p:spPr>
              <a:xfrm>
                <a:off x="1597819" y="2526030"/>
                <a:ext cx="457200" cy="3657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r>
                  <a:rPr lang="en-US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</a:t>
                </a:r>
              </a:p>
            </p:txBody>
          </p:sp>
          <p:grpSp>
            <p:nvGrpSpPr>
              <p:cNvPr id="171" name="Group 170"/>
              <p:cNvGrpSpPr/>
              <p:nvPr/>
            </p:nvGrpSpPr>
            <p:grpSpPr>
              <a:xfrm>
                <a:off x="1597819" y="2891790"/>
                <a:ext cx="457200" cy="365760"/>
                <a:chOff x="1698611" y="3461328"/>
                <a:chExt cx="457200" cy="313459"/>
              </a:xfrm>
            </p:grpSpPr>
            <p:sp>
              <p:nvSpPr>
                <p:cNvPr id="175" name="Rectangle 174"/>
                <p:cNvSpPr/>
                <p:nvPr/>
              </p:nvSpPr>
              <p:spPr>
                <a:xfrm>
                  <a:off x="1835771" y="3461328"/>
                  <a:ext cx="182880" cy="152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76" name="Rectangle 175"/>
                <p:cNvSpPr/>
                <p:nvPr/>
              </p:nvSpPr>
              <p:spPr>
                <a:xfrm>
                  <a:off x="1698611" y="3461328"/>
                  <a:ext cx="457200" cy="31345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</p:grpSp>
          <p:grpSp>
            <p:nvGrpSpPr>
              <p:cNvPr id="172" name="Group 171"/>
              <p:cNvGrpSpPr/>
              <p:nvPr/>
            </p:nvGrpSpPr>
            <p:grpSpPr>
              <a:xfrm>
                <a:off x="2055019" y="2526030"/>
                <a:ext cx="457200" cy="365760"/>
                <a:chOff x="1698611" y="3461328"/>
                <a:chExt cx="457200" cy="313459"/>
              </a:xfrm>
            </p:grpSpPr>
            <p:sp>
              <p:nvSpPr>
                <p:cNvPr id="173" name="Rectangle 172"/>
                <p:cNvSpPr/>
                <p:nvPr/>
              </p:nvSpPr>
              <p:spPr>
                <a:xfrm>
                  <a:off x="1749411" y="3541857"/>
                  <a:ext cx="182880" cy="152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74" name="Rectangle 173"/>
                <p:cNvSpPr/>
                <p:nvPr/>
              </p:nvSpPr>
              <p:spPr>
                <a:xfrm>
                  <a:off x="1698611" y="3461328"/>
                  <a:ext cx="457200" cy="31345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</p:grpSp>
        </p:grpSp>
        <p:grpSp>
          <p:nvGrpSpPr>
            <p:cNvPr id="138" name="Group 137"/>
            <p:cNvGrpSpPr/>
            <p:nvPr/>
          </p:nvGrpSpPr>
          <p:grpSpPr>
            <a:xfrm>
              <a:off x="5998057" y="3726811"/>
              <a:ext cx="913957" cy="731520"/>
              <a:chOff x="1597819" y="3431974"/>
              <a:chExt cx="913957" cy="731520"/>
            </a:xfrm>
          </p:grpSpPr>
          <p:sp>
            <p:nvSpPr>
              <p:cNvPr id="139" name="Rectangle 138"/>
              <p:cNvSpPr/>
              <p:nvPr/>
            </p:nvSpPr>
            <p:spPr>
              <a:xfrm>
                <a:off x="1597819" y="3431974"/>
                <a:ext cx="457200" cy="3657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r>
                  <a:rPr lang="en-US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K</a:t>
                </a:r>
                <a:r>
                  <a:rPr lang="en-US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</a:t>
                </a:r>
              </a:p>
            </p:txBody>
          </p:sp>
          <p:sp>
            <p:nvSpPr>
              <p:cNvPr id="140" name="Rectangle 139"/>
              <p:cNvSpPr/>
              <p:nvPr/>
            </p:nvSpPr>
            <p:spPr>
              <a:xfrm>
                <a:off x="1597819" y="3797734"/>
                <a:ext cx="457200" cy="3657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45720" rIns="45720" rtlCol="0" anchor="ctr"/>
              <a:lstStyle/>
              <a:p>
                <a:pPr algn="ctr"/>
                <a:r>
                  <a:rPr lang="en-US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V</a:t>
                </a:r>
                <a:r>
                  <a:rPr lang="en-US" b="1" i="1" baseline="-25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rPr>
                  <a:t>5</a:t>
                </a:r>
              </a:p>
            </p:txBody>
          </p:sp>
          <p:grpSp>
            <p:nvGrpSpPr>
              <p:cNvPr id="141" name="Group 140"/>
              <p:cNvGrpSpPr/>
              <p:nvPr/>
            </p:nvGrpSpPr>
            <p:grpSpPr>
              <a:xfrm>
                <a:off x="2054576" y="3431974"/>
                <a:ext cx="457200" cy="365760"/>
                <a:chOff x="1698611" y="3461328"/>
                <a:chExt cx="457200" cy="313459"/>
              </a:xfrm>
            </p:grpSpPr>
            <p:sp>
              <p:nvSpPr>
                <p:cNvPr id="142" name="Rectangle 141"/>
                <p:cNvSpPr/>
                <p:nvPr/>
              </p:nvSpPr>
              <p:spPr>
                <a:xfrm>
                  <a:off x="1749411" y="3541857"/>
                  <a:ext cx="182880" cy="1524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b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</a:endParaRPr>
                </a:p>
              </p:txBody>
            </p:sp>
            <p:sp>
              <p:nvSpPr>
                <p:cNvPr id="143" name="Rectangle 142"/>
                <p:cNvSpPr/>
                <p:nvPr/>
              </p:nvSpPr>
              <p:spPr>
                <a:xfrm>
                  <a:off x="1698611" y="3461328"/>
                  <a:ext cx="457200" cy="313459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rgbClr val="44433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rIns="0" rtlCol="0" anchor="ctr"/>
                <a:lstStyle/>
                <a:p>
                  <a:pPr algn="ctr"/>
                  <a:endPara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DejaVu Sans Mono" pitchFamily="49" charset="0"/>
                    <a:cs typeface="Consolas" pitchFamily="49" charset="0"/>
                  </a:endParaRPr>
                </a:p>
              </p:txBody>
            </p:sp>
          </p:grpSp>
        </p:grpSp>
      </p:grpSp>
      <p:grpSp>
        <p:nvGrpSpPr>
          <p:cNvPr id="19" name="Group 18"/>
          <p:cNvGrpSpPr/>
          <p:nvPr/>
        </p:nvGrpSpPr>
        <p:grpSpPr>
          <a:xfrm>
            <a:off x="5458422" y="3909690"/>
            <a:ext cx="1769707" cy="1049688"/>
            <a:chOff x="5458422" y="3909690"/>
            <a:chExt cx="1769707" cy="1049688"/>
          </a:xfrm>
        </p:grpSpPr>
        <p:cxnSp>
          <p:nvCxnSpPr>
            <p:cNvPr id="154" name="Curved Connector 39"/>
            <p:cNvCxnSpPr>
              <a:stCxn id="121" idx="3"/>
              <a:endCxn id="156" idx="1"/>
            </p:cNvCxnSpPr>
            <p:nvPr/>
          </p:nvCxnSpPr>
          <p:spPr>
            <a:xfrm>
              <a:off x="5458422" y="3909690"/>
              <a:ext cx="859675" cy="960774"/>
            </a:xfrm>
            <a:prstGeom prst="bentConnector3">
              <a:avLst>
                <a:gd name="adj1" fmla="val 46676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oval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6" name="Rectangle 155"/>
            <p:cNvSpPr/>
            <p:nvPr/>
          </p:nvSpPr>
          <p:spPr>
            <a:xfrm>
              <a:off x="6318097" y="4781550"/>
              <a:ext cx="0" cy="1778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7" name="Curved Connector 39"/>
            <p:cNvCxnSpPr>
              <a:stCxn id="156" idx="3"/>
              <a:endCxn id="202" idx="1"/>
            </p:cNvCxnSpPr>
            <p:nvPr/>
          </p:nvCxnSpPr>
          <p:spPr>
            <a:xfrm flipV="1">
              <a:off x="6318098" y="3909691"/>
              <a:ext cx="910031" cy="960773"/>
            </a:xfrm>
            <a:prstGeom prst="bentConnector3">
              <a:avLst>
                <a:gd name="adj1" fmla="val 80877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lg" len="lg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9" name="Group 158"/>
          <p:cNvGrpSpPr/>
          <p:nvPr/>
        </p:nvGrpSpPr>
        <p:grpSpPr>
          <a:xfrm>
            <a:off x="531784" y="1504950"/>
            <a:ext cx="7926416" cy="527872"/>
            <a:chOff x="2738150" y="3493071"/>
            <a:chExt cx="7926416" cy="527872"/>
          </a:xfrm>
        </p:grpSpPr>
        <p:cxnSp>
          <p:nvCxnSpPr>
            <p:cNvPr id="160" name="Curved Connector 39"/>
            <p:cNvCxnSpPr>
              <a:stCxn id="178" idx="3"/>
              <a:endCxn id="161" idx="1"/>
            </p:cNvCxnSpPr>
            <p:nvPr/>
          </p:nvCxnSpPr>
          <p:spPr>
            <a:xfrm flipV="1">
              <a:off x="2738150" y="3581985"/>
              <a:ext cx="5927110" cy="438958"/>
            </a:xfrm>
            <a:prstGeom prst="bentConnector3">
              <a:avLst>
                <a:gd name="adj1" fmla="val 89867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oval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Rectangle 160"/>
            <p:cNvSpPr/>
            <p:nvPr/>
          </p:nvSpPr>
          <p:spPr>
            <a:xfrm>
              <a:off x="8665260" y="3493071"/>
              <a:ext cx="0" cy="1778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2" name="Curved Connector 39"/>
            <p:cNvCxnSpPr>
              <a:stCxn id="161" idx="3"/>
              <a:endCxn id="191" idx="1"/>
            </p:cNvCxnSpPr>
            <p:nvPr/>
          </p:nvCxnSpPr>
          <p:spPr>
            <a:xfrm>
              <a:off x="8665261" y="3581985"/>
              <a:ext cx="1999305" cy="438957"/>
            </a:xfrm>
            <a:prstGeom prst="bentConnector3">
              <a:avLst>
                <a:gd name="adj1" fmla="val 30076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lg" len="lg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3" name="Group 162"/>
          <p:cNvGrpSpPr/>
          <p:nvPr/>
        </p:nvGrpSpPr>
        <p:grpSpPr>
          <a:xfrm>
            <a:off x="5458865" y="2971255"/>
            <a:ext cx="2999335" cy="692723"/>
            <a:chOff x="5306465" y="2818855"/>
            <a:chExt cx="2999335" cy="692723"/>
          </a:xfrm>
        </p:grpSpPr>
        <p:cxnSp>
          <p:nvCxnSpPr>
            <p:cNvPr id="164" name="Curved Connector 39"/>
            <p:cNvCxnSpPr>
              <a:stCxn id="127" idx="3"/>
              <a:endCxn id="165" idx="1"/>
            </p:cNvCxnSpPr>
            <p:nvPr/>
          </p:nvCxnSpPr>
          <p:spPr>
            <a:xfrm>
              <a:off x="5306465" y="2818855"/>
              <a:ext cx="1005306" cy="603809"/>
            </a:xfrm>
            <a:prstGeom prst="bentConnector3">
              <a:avLst>
                <a:gd name="adj1" fmla="val 40094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oval" w="lg" len="lg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Rectangle 164"/>
            <p:cNvSpPr/>
            <p:nvPr/>
          </p:nvSpPr>
          <p:spPr>
            <a:xfrm>
              <a:off x="6311771" y="3333750"/>
              <a:ext cx="0" cy="1778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6" name="Curved Connector 39"/>
            <p:cNvCxnSpPr>
              <a:stCxn id="165" idx="3"/>
              <a:endCxn id="188" idx="1"/>
            </p:cNvCxnSpPr>
            <p:nvPr/>
          </p:nvCxnSpPr>
          <p:spPr>
            <a:xfrm flipV="1">
              <a:off x="6311772" y="2818856"/>
              <a:ext cx="1994028" cy="603808"/>
            </a:xfrm>
            <a:prstGeom prst="bentConnector3">
              <a:avLst>
                <a:gd name="adj1" fmla="val 29569"/>
              </a:avLst>
            </a:prstGeom>
            <a:ln w="28575">
              <a:solidFill>
                <a:schemeClr val="tx1">
                  <a:lumMod val="65000"/>
                  <a:lumOff val="35000"/>
                </a:schemeClr>
              </a:solidFill>
              <a:headEnd type="none" w="lg" len="lg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1" name="Highlight Box"/>
          <p:cNvSpPr/>
          <p:nvPr/>
        </p:nvSpPr>
        <p:spPr>
          <a:xfrm>
            <a:off x="6006972" y="3735214"/>
            <a:ext cx="905042" cy="723117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Highlight Box"/>
          <p:cNvSpPr/>
          <p:nvPr/>
        </p:nvSpPr>
        <p:spPr>
          <a:xfrm>
            <a:off x="6006972" y="2801107"/>
            <a:ext cx="905042" cy="723117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Highlight Box"/>
          <p:cNvSpPr/>
          <p:nvPr/>
        </p:nvSpPr>
        <p:spPr>
          <a:xfrm>
            <a:off x="6006972" y="1849941"/>
            <a:ext cx="905042" cy="723117"/>
          </a:xfrm>
          <a:prstGeom prst="roundRect">
            <a:avLst>
              <a:gd name="adj" fmla="val 4675"/>
            </a:avLst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2" name="Curved Connector 39"/>
          <p:cNvCxnSpPr>
            <a:stCxn id="173" idx="3"/>
            <a:endCxn id="191" idx="1"/>
          </p:cNvCxnSpPr>
          <p:nvPr/>
        </p:nvCxnSpPr>
        <p:spPr>
          <a:xfrm>
            <a:off x="6688937" y="2032820"/>
            <a:ext cx="1769263" cy="1"/>
          </a:xfrm>
          <a:prstGeom prst="straightConnector1">
            <a:avLst/>
          </a:prstGeom>
          <a:ln w="28575">
            <a:solidFill>
              <a:schemeClr val="accent1"/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Curved Connector 39"/>
          <p:cNvCxnSpPr>
            <a:stCxn id="148" idx="3"/>
            <a:endCxn id="188" idx="1"/>
          </p:cNvCxnSpPr>
          <p:nvPr/>
        </p:nvCxnSpPr>
        <p:spPr>
          <a:xfrm>
            <a:off x="6688937" y="2971255"/>
            <a:ext cx="1769263" cy="1"/>
          </a:xfrm>
          <a:prstGeom prst="straightConnector1">
            <a:avLst/>
          </a:prstGeom>
          <a:ln w="28575">
            <a:solidFill>
              <a:schemeClr val="accent1"/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Curved Connector 39"/>
          <p:cNvCxnSpPr>
            <a:stCxn id="142" idx="3"/>
            <a:endCxn id="202" idx="1"/>
          </p:cNvCxnSpPr>
          <p:nvPr/>
        </p:nvCxnSpPr>
        <p:spPr>
          <a:xfrm>
            <a:off x="6688494" y="3909690"/>
            <a:ext cx="539635" cy="1"/>
          </a:xfrm>
          <a:prstGeom prst="straightConnector1">
            <a:avLst/>
          </a:prstGeom>
          <a:ln w="28575">
            <a:solidFill>
              <a:schemeClr val="accent1"/>
            </a:solidFill>
            <a:headEnd type="oval" w="lg" len="lg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5" name="Group 224"/>
          <p:cNvGrpSpPr/>
          <p:nvPr/>
        </p:nvGrpSpPr>
        <p:grpSpPr>
          <a:xfrm>
            <a:off x="6226657" y="2393529"/>
            <a:ext cx="0" cy="1333282"/>
            <a:chOff x="6226657" y="2393529"/>
            <a:chExt cx="0" cy="1333282"/>
          </a:xfrm>
        </p:grpSpPr>
        <p:cxnSp>
          <p:nvCxnSpPr>
            <p:cNvPr id="158" name="Curved Connector 39"/>
            <p:cNvCxnSpPr>
              <a:stCxn id="150" idx="2"/>
              <a:endCxn id="139" idx="0"/>
            </p:cNvCxnSpPr>
            <p:nvPr/>
          </p:nvCxnSpPr>
          <p:spPr>
            <a:xfrm>
              <a:off x="6226657" y="3331964"/>
              <a:ext cx="0" cy="39484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oval" w="lg" len="lg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Curved Connector 39"/>
            <p:cNvCxnSpPr>
              <a:stCxn id="175" idx="2"/>
              <a:endCxn id="145" idx="0"/>
            </p:cNvCxnSpPr>
            <p:nvPr/>
          </p:nvCxnSpPr>
          <p:spPr>
            <a:xfrm>
              <a:off x="6226657" y="2393529"/>
              <a:ext cx="0" cy="394847"/>
            </a:xfrm>
            <a:prstGeom prst="straightConnector1">
              <a:avLst/>
            </a:prstGeom>
            <a:ln w="28575">
              <a:solidFill>
                <a:schemeClr val="accent1"/>
              </a:solidFill>
              <a:headEnd type="oval" w="lg" len="lg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40B8341A-FE75-A907-6330-9056D13BBFFD}"/>
              </a:ext>
            </a:extLst>
          </p:cNvPr>
          <p:cNvSpPr txBox="1"/>
          <p:nvPr/>
        </p:nvSpPr>
        <p:spPr>
          <a:xfrm>
            <a:off x="1314391" y="1274466"/>
            <a:ext cx="3733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Question: </a:t>
            </a:r>
            <a:r>
              <a:rPr lang="en-US" dirty="0"/>
              <a:t>why CAS if 64-bit writes </a:t>
            </a:r>
            <a:r>
              <a:rPr lang="en-US"/>
              <a:t>are already </a:t>
            </a:r>
            <a:r>
              <a:rPr lang="en-US" dirty="0"/>
              <a:t>atomic?</a:t>
            </a:r>
          </a:p>
        </p:txBody>
      </p:sp>
      <p:pic>
        <p:nvPicPr>
          <p:cNvPr id="16" name="Graphic 15" descr="Atom with solid fill">
            <a:extLst>
              <a:ext uri="{FF2B5EF4-FFF2-40B4-BE49-F238E27FC236}">
                <a16:creationId xmlns:a16="http://schemas.microsoft.com/office/drawing/2014/main" id="{E2E4CB6C-87FD-F992-A1B6-56AC8020B7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77680" y="3979840"/>
            <a:ext cx="378492" cy="378492"/>
          </a:xfrm>
          <a:prstGeom prst="rect">
            <a:avLst/>
          </a:prstGeom>
        </p:spPr>
      </p:pic>
      <p:pic>
        <p:nvPicPr>
          <p:cNvPr id="32" name="Graphic 31" descr="Atom with solid fill">
            <a:extLst>
              <a:ext uri="{FF2B5EF4-FFF2-40B4-BE49-F238E27FC236}">
                <a16:creationId xmlns:a16="http://schemas.microsoft.com/office/drawing/2014/main" id="{7FC32BF3-143E-67F1-72B3-4E39739214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70905" y="3008357"/>
            <a:ext cx="378492" cy="378492"/>
          </a:xfrm>
          <a:prstGeom prst="rect">
            <a:avLst/>
          </a:prstGeom>
        </p:spPr>
      </p:pic>
      <p:pic>
        <p:nvPicPr>
          <p:cNvPr id="34" name="Graphic 33" descr="Atom with solid fill">
            <a:extLst>
              <a:ext uri="{FF2B5EF4-FFF2-40B4-BE49-F238E27FC236}">
                <a16:creationId xmlns:a16="http://schemas.microsoft.com/office/drawing/2014/main" id="{A0EB52F9-97E9-04CF-AB0B-81D0C8D1E5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3639" y="2015037"/>
            <a:ext cx="378492" cy="37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5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25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5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5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 animBg="1"/>
      <p:bldP spid="181" grpId="1" animBg="1"/>
      <p:bldP spid="182" grpId="0" animBg="1"/>
      <p:bldP spid="182" grpId="1" animBg="1"/>
      <p:bldP spid="193" grpId="0" animBg="1"/>
      <p:bldP spid="3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 Implementations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#2: Blocking OS Mutex</a:t>
            </a:r>
          </a:p>
          <a:p>
            <a:pPr marL="342900" lvl="1"/>
            <a:r>
              <a:rPr lang="en-US" dirty="0"/>
              <a:t>Simple to use</a:t>
            </a:r>
          </a:p>
          <a:p>
            <a:pPr marL="342900" lvl="1"/>
            <a:r>
              <a:rPr lang="en-US" dirty="0"/>
              <a:t>Non-scalable (about 25ns per lock/unlock invocation)</a:t>
            </a:r>
          </a:p>
          <a:p>
            <a:pPr marL="342900" lvl="1"/>
            <a:r>
              <a:rPr lang="en-US" dirty="0"/>
              <a:t>Example: </a:t>
            </a:r>
            <a:r>
              <a:rPr lang="en-US" b="1" dirty="0" err="1">
                <a:latin typeface="Inconsolata" panose="00000509000000000000" pitchFamily="49" charset="0"/>
                <a:cs typeface="Consolas" pitchFamily="49" charset="0"/>
              </a:rPr>
              <a:t>std</a:t>
            </a:r>
            <a:r>
              <a:rPr lang="en-US" b="1" dirty="0">
                <a:latin typeface="Inconsolata" panose="00000509000000000000" pitchFamily="49" charset="0"/>
                <a:cs typeface="Consolas" pitchFamily="49" charset="0"/>
              </a:rPr>
              <a:t>::</a:t>
            </a:r>
            <a:r>
              <a:rPr lang="en-US" b="1" dirty="0" err="1">
                <a:latin typeface="Inconsolata" panose="00000509000000000000" pitchFamily="49" charset="0"/>
                <a:cs typeface="Consolas" pitchFamily="49" charset="0"/>
              </a:rPr>
              <a:t>mutex</a:t>
            </a:r>
            <a:endParaRPr lang="en-US" dirty="0">
              <a:latin typeface="Inconsolata" panose="00000509000000000000" pitchFamily="49" charset="0"/>
            </a:endParaRPr>
          </a:p>
          <a:p>
            <a:endParaRPr lang="en-US" dirty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1524000" y="2952750"/>
            <a:ext cx="4114800" cy="1828800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solidFill>
              <a:srgbClr val="6464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no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std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::</a:t>
            </a:r>
            <a:r>
              <a:rPr lang="en-US" sz="2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mutex</a:t>
            </a:r>
            <a:r>
              <a:rPr lang="en-US" sz="2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</a:t>
            </a:r>
            <a:r>
              <a:rPr lang="en-US" sz="2200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m</a:t>
            </a:r>
            <a:r>
              <a:rPr lang="en-US" sz="2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;</a:t>
            </a:r>
          </a:p>
          <a:p>
            <a:pPr algn="l"/>
            <a:r>
              <a:rPr lang="en-US" sz="2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 ⋮</a:t>
            </a:r>
          </a:p>
          <a:p>
            <a:pPr algn="l"/>
            <a:r>
              <a:rPr lang="en-US" sz="2200" dirty="0" err="1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m</a:t>
            </a:r>
            <a:r>
              <a:rPr lang="en-US" sz="2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.lock</a:t>
            </a:r>
            <a:r>
              <a:rPr lang="en-US" sz="22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();</a:t>
            </a:r>
          </a:p>
          <a:p>
            <a:pPr algn="l"/>
            <a:r>
              <a:rPr lang="en-US" sz="2200" b="0" i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// Do something special...</a:t>
            </a:r>
          </a:p>
          <a:p>
            <a:pPr algn="l"/>
            <a:r>
              <a:rPr lang="en-US" sz="2200" dirty="0" err="1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m</a:t>
            </a:r>
            <a:r>
              <a:rPr lang="en-US" sz="2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.unlock</a:t>
            </a:r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cs typeface="Consolas" pitchFamily="49" charset="0"/>
              </a:rPr>
              <a:t>();</a:t>
            </a:r>
          </a:p>
        </p:txBody>
      </p:sp>
      <p:sp>
        <p:nvSpPr>
          <p:cNvPr id="6" name="Rectangle 5">
            <a:hlinkClick r:id="rId3"/>
            <a:extLst>
              <a:ext uri="{FF2B5EF4-FFF2-40B4-BE49-F238E27FC236}">
                <a16:creationId xmlns:a16="http://schemas.microsoft.com/office/drawing/2014/main" id="{333338FD-28F5-4E48-AE65-0CC88EFDD664}"/>
              </a:ext>
            </a:extLst>
          </p:cNvPr>
          <p:cNvSpPr/>
          <p:nvPr/>
        </p:nvSpPr>
        <p:spPr>
          <a:xfrm>
            <a:off x="4537264" y="1878330"/>
            <a:ext cx="2015936" cy="307777"/>
          </a:xfrm>
          <a:prstGeom prst="rect">
            <a:avLst/>
          </a:prstGeom>
        </p:spPr>
        <p:txBody>
          <a:bodyPr wrap="none" lIns="45720" tIns="0" rIns="45720" bIns="0">
            <a:spAutoFit/>
          </a:bodyPr>
          <a:lstStyle/>
          <a:p>
            <a:r>
              <a:rPr lang="en-US" sz="2000" b="1" dirty="0" err="1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pthread_mutex_t</a:t>
            </a:r>
            <a:endParaRPr lang="en-US" sz="2000" b="1" dirty="0">
              <a:solidFill>
                <a:schemeClr val="accent1"/>
              </a:solidFill>
              <a:latin typeface="Inconsolata" panose="00000509000000000000" pitchFamily="49" charset="0"/>
              <a:cs typeface="Consolas" pitchFamily="49" charset="0"/>
            </a:endParaRPr>
          </a:p>
        </p:txBody>
      </p:sp>
      <p:cxnSp>
        <p:nvCxnSpPr>
          <p:cNvPr id="8" name="Straight Connector 35">
            <a:extLst>
              <a:ext uri="{FF2B5EF4-FFF2-40B4-BE49-F238E27FC236}">
                <a16:creationId xmlns:a16="http://schemas.microsoft.com/office/drawing/2014/main" id="{41C2D029-A39A-4CEB-86AF-A3B6EE3659F8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116610" y="2062695"/>
            <a:ext cx="457200" cy="2"/>
          </a:xfrm>
          <a:prstGeom prst="straightConnector1">
            <a:avLst/>
          </a:prstGeom>
          <a:noFill/>
          <a:ln w="31750" algn="ctr">
            <a:solidFill>
              <a:schemeClr val="accent1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Rectangle 8">
            <a:hlinkClick r:id="rId3"/>
            <a:extLst>
              <a:ext uri="{FF2B5EF4-FFF2-40B4-BE49-F238E27FC236}">
                <a16:creationId xmlns:a16="http://schemas.microsoft.com/office/drawing/2014/main" id="{E0FA9229-60CF-4EBF-88DC-5F0D0C62165A}"/>
              </a:ext>
            </a:extLst>
          </p:cNvPr>
          <p:cNvSpPr/>
          <p:nvPr/>
        </p:nvSpPr>
        <p:spPr>
          <a:xfrm>
            <a:off x="7016851" y="1878330"/>
            <a:ext cx="733534" cy="307777"/>
          </a:xfrm>
          <a:prstGeom prst="rect">
            <a:avLst/>
          </a:prstGeom>
        </p:spPr>
        <p:txBody>
          <a:bodyPr wrap="none" lIns="45720" tIns="0" rIns="45720" bIns="0">
            <a:spAutoFit/>
          </a:bodyPr>
          <a:lstStyle/>
          <a:p>
            <a:r>
              <a:rPr lang="en-US" sz="2000" b="1" dirty="0" err="1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futex</a:t>
            </a:r>
            <a:endParaRPr lang="en-US" sz="2000" b="1" dirty="0">
              <a:solidFill>
                <a:schemeClr val="accent1"/>
              </a:solidFill>
              <a:latin typeface="Inconsolata" panose="00000509000000000000" pitchFamily="49" charset="0"/>
              <a:cs typeface="Consolas" pitchFamily="49" charset="0"/>
            </a:endParaRPr>
          </a:p>
        </p:txBody>
      </p:sp>
      <p:cxnSp>
        <p:nvCxnSpPr>
          <p:cNvPr id="10" name="Straight Connector 35">
            <a:extLst>
              <a:ext uri="{FF2B5EF4-FFF2-40B4-BE49-F238E27FC236}">
                <a16:creationId xmlns:a16="http://schemas.microsoft.com/office/drawing/2014/main" id="{5E41CBC0-D3C7-4434-BD61-4B6D4D01DF04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6553200" y="2062697"/>
            <a:ext cx="457200" cy="0"/>
          </a:xfrm>
          <a:prstGeom prst="straightConnector1">
            <a:avLst/>
          </a:prstGeom>
          <a:noFill/>
          <a:ln w="31750" algn="ctr">
            <a:solidFill>
              <a:schemeClr val="accent1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 Box 4">
            <a:extLst>
              <a:ext uri="{FF2B5EF4-FFF2-40B4-BE49-F238E27FC236}">
                <a16:creationId xmlns:a16="http://schemas.microsoft.com/office/drawing/2014/main" id="{9C1F758D-9DEE-4430-98CA-88C5D71EE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0128" y="2835053"/>
            <a:ext cx="1804272" cy="640080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91440" rIns="91440" bIns="91440" rtlCol="0" anchor="ctr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rgbClr val="4B4B4B"/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Inconsolata" panose="00000509000000000000" pitchFamily="49" charset="0"/>
              <a:cs typeface="Consolas" pitchFamily="49" charset="0"/>
            </a:endParaRPr>
          </a:p>
        </p:txBody>
      </p:sp>
      <p:cxnSp>
        <p:nvCxnSpPr>
          <p:cNvPr id="12" name="Straight Connector 35">
            <a:extLst>
              <a:ext uri="{FF2B5EF4-FFF2-40B4-BE49-F238E27FC236}">
                <a16:creationId xmlns:a16="http://schemas.microsoft.com/office/drawing/2014/main" id="{358D0A69-E309-4D04-A815-77453E6FD960}"/>
              </a:ext>
            </a:extLst>
          </p:cNvPr>
          <p:cNvCxnSpPr>
            <a:cxnSpLocks noChangeShapeType="1"/>
            <a:stCxn id="14" idx="0"/>
          </p:cNvCxnSpPr>
          <p:nvPr/>
        </p:nvCxnSpPr>
        <p:spPr bwMode="auto">
          <a:xfrm flipV="1">
            <a:off x="6943488" y="3484810"/>
            <a:ext cx="502404" cy="732860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3" name="Group 1">
            <a:extLst>
              <a:ext uri="{FF2B5EF4-FFF2-40B4-BE49-F238E27FC236}">
                <a16:creationId xmlns:a16="http://schemas.microsoft.com/office/drawing/2014/main" id="{E9BF4034-23D1-4353-80E2-C74DE32652A0}"/>
              </a:ext>
            </a:extLst>
          </p:cNvPr>
          <p:cNvGrpSpPr/>
          <p:nvPr/>
        </p:nvGrpSpPr>
        <p:grpSpPr>
          <a:xfrm>
            <a:off x="6623448" y="4217670"/>
            <a:ext cx="1653540" cy="640080"/>
            <a:chOff x="6629400" y="4065270"/>
            <a:chExt cx="1653540" cy="640080"/>
          </a:xfrm>
        </p:grpSpPr>
        <p:pic>
          <p:nvPicPr>
            <p:cNvPr id="14" name="Picture 14">
              <a:extLst>
                <a:ext uri="{FF2B5EF4-FFF2-40B4-BE49-F238E27FC236}">
                  <a16:creationId xmlns:a16="http://schemas.microsoft.com/office/drawing/2014/main" id="{4582E588-60C3-4A49-BA17-61A6F04914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29400" y="4065270"/>
              <a:ext cx="640080" cy="64008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1CFCA29-70D9-48B0-9468-C26FE5FDD9B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642860" y="4065270"/>
              <a:ext cx="640080" cy="640080"/>
            </a:xfrm>
            <a:prstGeom prst="rect">
              <a:avLst/>
            </a:prstGeom>
          </p:spPr>
        </p:pic>
      </p:grpSp>
      <p:cxnSp>
        <p:nvCxnSpPr>
          <p:cNvPr id="16" name="Straight Connector 35">
            <a:extLst>
              <a:ext uri="{FF2B5EF4-FFF2-40B4-BE49-F238E27FC236}">
                <a16:creationId xmlns:a16="http://schemas.microsoft.com/office/drawing/2014/main" id="{316EA547-8DE7-4172-9233-39C4FEBF9B4C}"/>
              </a:ext>
            </a:extLst>
          </p:cNvPr>
          <p:cNvCxnSpPr>
            <a:cxnSpLocks noChangeShapeType="1"/>
            <a:stCxn id="15" idx="0"/>
          </p:cNvCxnSpPr>
          <p:nvPr/>
        </p:nvCxnSpPr>
        <p:spPr bwMode="auto">
          <a:xfrm flipH="1" flipV="1">
            <a:off x="7598808" y="3493271"/>
            <a:ext cx="358140" cy="724399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7" name="Picture 51">
            <a:extLst>
              <a:ext uri="{FF2B5EF4-FFF2-40B4-BE49-F238E27FC236}">
                <a16:creationId xmlns:a16="http://schemas.microsoft.com/office/drawing/2014/main" id="{DC191EDA-BFD4-438E-9060-F8BEF2E2FB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95664" y="3638550"/>
            <a:ext cx="272136" cy="38672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514CDC2C-410B-426C-9C46-E3ED4B8C7A0B}"/>
              </a:ext>
            </a:extLst>
          </p:cNvPr>
          <p:cNvGrpSpPr/>
          <p:nvPr/>
        </p:nvGrpSpPr>
        <p:grpSpPr>
          <a:xfrm>
            <a:off x="6798709" y="2879918"/>
            <a:ext cx="1735691" cy="550351"/>
            <a:chOff x="5763421" y="2724150"/>
            <a:chExt cx="1508759" cy="550351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CA66DE1E-CB9D-4773-A658-2607C17E8A16}"/>
                </a:ext>
              </a:extLst>
            </p:cNvPr>
            <p:cNvGrpSpPr/>
            <p:nvPr/>
          </p:nvGrpSpPr>
          <p:grpSpPr>
            <a:xfrm>
              <a:off x="5763421" y="3028280"/>
              <a:ext cx="1508759" cy="246221"/>
              <a:chOff x="6949440" y="2850950"/>
              <a:chExt cx="1508759" cy="246221"/>
            </a:xfrm>
          </p:grpSpPr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7DDFA069-8AB4-4956-A5C1-E509E034E8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949440" y="2859760"/>
                <a:ext cx="175558" cy="228600"/>
              </a:xfrm>
              <a:prstGeom prst="rect">
                <a:avLst/>
              </a:prstGeom>
            </p:spPr>
          </p:pic>
          <p:sp>
            <p:nvSpPr>
              <p:cNvPr id="24" name="TextBox 15">
                <a:extLst>
                  <a:ext uri="{FF2B5EF4-FFF2-40B4-BE49-F238E27FC236}">
                    <a16:creationId xmlns:a16="http://schemas.microsoft.com/office/drawing/2014/main" id="{3E01456A-8EAC-4F90-AF11-CB31C0E807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78039" y="2850950"/>
                <a:ext cx="1280160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000" b="1" i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  <a:ea typeface="Crimson Text" pitchFamily="2" charset="0"/>
                  </a:defRPr>
                </a:lvl1pPr>
              </a:lstStyle>
              <a:p>
                <a:r>
                  <a:rPr lang="en-US" sz="1600" dirty="0" err="1">
                    <a:solidFill>
                      <a:schemeClr val="accent1"/>
                    </a:solidFill>
                  </a:rPr>
                  <a:t>Userspace</a:t>
                </a:r>
                <a:r>
                  <a:rPr lang="en-US" sz="1600" dirty="0">
                    <a:solidFill>
                      <a:schemeClr val="accent1"/>
                    </a:solidFill>
                  </a:rPr>
                  <a:t> Latch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6733FE-1A41-4547-8F93-FAB6EFBC4327}"/>
                </a:ext>
              </a:extLst>
            </p:cNvPr>
            <p:cNvGrpSpPr/>
            <p:nvPr/>
          </p:nvGrpSpPr>
          <p:grpSpPr>
            <a:xfrm>
              <a:off x="5763421" y="2724150"/>
              <a:ext cx="962838" cy="246221"/>
              <a:chOff x="6938589" y="2859761"/>
              <a:chExt cx="962838" cy="246221"/>
            </a:xfrm>
          </p:grpSpPr>
          <p:pic>
            <p:nvPicPr>
              <p:cNvPr id="21" name="Picture 7">
                <a:extLst>
                  <a:ext uri="{FF2B5EF4-FFF2-40B4-BE49-F238E27FC236}">
                    <a16:creationId xmlns:a16="http://schemas.microsoft.com/office/drawing/2014/main" id="{D108ACB3-7A64-4CA1-970F-7EE0953EC4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938589" y="2868571"/>
                <a:ext cx="175558" cy="228600"/>
              </a:xfrm>
              <a:prstGeom prst="rect">
                <a:avLst/>
              </a:prstGeom>
            </p:spPr>
          </p:pic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id="{5420D99E-6ABB-4F4B-9B09-68EF0DF2C30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167188" y="2859761"/>
                <a:ext cx="734239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000" b="1" i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  <a:ea typeface="Crimson Text" pitchFamily="2" charset="0"/>
                  </a:defRPr>
                </a:lvl1pPr>
              </a:lstStyle>
              <a:p>
                <a:r>
                  <a:rPr lang="en-US" sz="1600" dirty="0">
                    <a:solidFill>
                      <a:schemeClr val="accent1"/>
                    </a:solidFill>
                  </a:rPr>
                  <a:t>OS Latch</a:t>
                </a:r>
              </a:p>
            </p:txBody>
          </p:sp>
        </p:grpSp>
      </p:grpSp>
      <p:cxnSp>
        <p:nvCxnSpPr>
          <p:cNvPr id="25" name="Straight Connector 35">
            <a:extLst>
              <a:ext uri="{FF2B5EF4-FFF2-40B4-BE49-F238E27FC236}">
                <a16:creationId xmlns:a16="http://schemas.microsoft.com/office/drawing/2014/main" id="{42EFD5F4-79A0-4E39-A60C-B3247BAA50B5}"/>
              </a:ext>
            </a:extLst>
          </p:cNvPr>
          <p:cNvCxnSpPr>
            <a:cxnSpLocks noChangeShapeType="1"/>
            <a:stCxn id="15" idx="3"/>
            <a:endCxn id="22" idx="3"/>
          </p:cNvCxnSpPr>
          <p:nvPr/>
        </p:nvCxnSpPr>
        <p:spPr bwMode="auto">
          <a:xfrm flipH="1" flipV="1">
            <a:off x="7906367" y="3003029"/>
            <a:ext cx="370621" cy="1534681"/>
          </a:xfrm>
          <a:prstGeom prst="curvedConnector3">
            <a:avLst>
              <a:gd name="adj1" fmla="val -97660"/>
            </a:avLst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26" name="Picture 7">
            <a:extLst>
              <a:ext uri="{FF2B5EF4-FFF2-40B4-BE49-F238E27FC236}">
                <a16:creationId xmlns:a16="http://schemas.microsoft.com/office/drawing/2014/main" id="{C1D88DB5-EE3D-43DF-A49F-02BC74B8C7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82329" y="3867150"/>
            <a:ext cx="274320" cy="357201"/>
          </a:xfrm>
          <a:prstGeom prst="rect">
            <a:avLst/>
          </a:prstGeom>
        </p:spPr>
      </p:pic>
      <p:sp>
        <p:nvSpPr>
          <p:cNvPr id="35" name="Slide Number Placeholder 3" descr=" 5">
            <a:extLst>
              <a:ext uri="{FF2B5EF4-FFF2-40B4-BE49-F238E27FC236}">
                <a16:creationId xmlns:a16="http://schemas.microsoft.com/office/drawing/2014/main" id="{85F69F4B-7AB8-F323-74B8-5EE5400F1B7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005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9" grpId="0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73764-81B0-6ED1-769E-5604B2748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8FD005-F785-775A-41B6-2896512EE4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7" name="Picture 14">
            <a:extLst>
              <a:ext uri="{FF2B5EF4-FFF2-40B4-BE49-F238E27FC236}">
                <a16:creationId xmlns:a16="http://schemas.microsoft.com/office/drawing/2014/main" id="{FF3976BB-F8F9-DB6D-5E17-2309237801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52936" y="4303696"/>
            <a:ext cx="640080" cy="640080"/>
          </a:xfrm>
          <a:prstGeom prst="rect">
            <a:avLst/>
          </a:prstGeom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914768AE-69C6-90B0-0D47-2BF4883E17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10501" y="4303696"/>
            <a:ext cx="640080" cy="640080"/>
          </a:xfrm>
          <a:prstGeom prst="rect">
            <a:avLst/>
          </a:prstGeom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BBBA6DCA-3932-5331-C3AE-6B3105FE1CFA}"/>
              </a:ext>
            </a:extLst>
          </p:cNvPr>
          <p:cNvGrpSpPr/>
          <p:nvPr/>
        </p:nvGrpSpPr>
        <p:grpSpPr>
          <a:xfrm>
            <a:off x="1905000" y="3498624"/>
            <a:ext cx="1107996" cy="724399"/>
            <a:chOff x="1905000" y="3498624"/>
            <a:chExt cx="1107996" cy="724399"/>
          </a:xfrm>
        </p:grpSpPr>
        <p:cxnSp>
          <p:nvCxnSpPr>
            <p:cNvPr id="5" name="Straight Connector 35">
              <a:extLst>
                <a:ext uri="{FF2B5EF4-FFF2-40B4-BE49-F238E27FC236}">
                  <a16:creationId xmlns:a16="http://schemas.microsoft.com/office/drawing/2014/main" id="{E63E805B-C644-E2BE-7081-88FA2B3911A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2972976" y="3498624"/>
              <a:ext cx="0" cy="724399"/>
            </a:xfrm>
            <a:prstGeom prst="line">
              <a:avLst/>
            </a:prstGeom>
            <a:noFill/>
            <a:ln w="317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921FD63-8C99-59E7-1FCE-745C6AB73BDA}"/>
                </a:ext>
              </a:extLst>
            </p:cNvPr>
            <p:cNvSpPr txBox="1"/>
            <p:nvPr/>
          </p:nvSpPr>
          <p:spPr>
            <a:xfrm>
              <a:off x="1905000" y="370719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itchFamily="49" charset="77"/>
                  <a:ea typeface="Inconsolata" pitchFamily="49" charset="77"/>
                </a:rPr>
                <a:t>find(13)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DA0FE4E1-535B-6556-6E99-3935737B98F3}"/>
              </a:ext>
            </a:extLst>
          </p:cNvPr>
          <p:cNvGrpSpPr/>
          <p:nvPr/>
        </p:nvGrpSpPr>
        <p:grpSpPr>
          <a:xfrm>
            <a:off x="3845933" y="3498623"/>
            <a:ext cx="1107996" cy="724399"/>
            <a:chOff x="3845933" y="3498623"/>
            <a:chExt cx="1107996" cy="724399"/>
          </a:xfrm>
        </p:grpSpPr>
        <p:cxnSp>
          <p:nvCxnSpPr>
            <p:cNvPr id="9" name="Straight Connector 35">
              <a:extLst>
                <a:ext uri="{FF2B5EF4-FFF2-40B4-BE49-F238E27FC236}">
                  <a16:creationId xmlns:a16="http://schemas.microsoft.com/office/drawing/2014/main" id="{4B79B11E-D4DD-6E14-4012-513ACD0A41B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930541" y="3498623"/>
              <a:ext cx="0" cy="724399"/>
            </a:xfrm>
            <a:prstGeom prst="line">
              <a:avLst/>
            </a:prstGeom>
            <a:noFill/>
            <a:ln w="317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8468509-AC2E-7D01-55C3-BE6F9EE5BE0D}"/>
                </a:ext>
              </a:extLst>
            </p:cNvPr>
            <p:cNvSpPr txBox="1"/>
            <p:nvPr/>
          </p:nvSpPr>
          <p:spPr>
            <a:xfrm>
              <a:off x="3845933" y="3707195"/>
              <a:ext cx="11079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itchFamily="49" charset="77"/>
                  <a:ea typeface="Inconsolata" pitchFamily="49" charset="77"/>
                </a:rPr>
                <a:t>find(17)</a:t>
              </a:r>
            </a:p>
          </p:txBody>
        </p:sp>
      </p:grpSp>
      <p:cxnSp>
        <p:nvCxnSpPr>
          <p:cNvPr id="19" name="AutoShape 14">
            <a:extLst>
              <a:ext uri="{FF2B5EF4-FFF2-40B4-BE49-F238E27FC236}">
                <a16:creationId xmlns:a16="http://schemas.microsoft.com/office/drawing/2014/main" id="{ADA6E588-229E-795A-8A62-5E07BCCE1E72}"/>
              </a:ext>
            </a:extLst>
          </p:cNvPr>
          <p:cNvCxnSpPr>
            <a:cxnSpLocks noChangeShapeType="1"/>
            <a:stCxn id="76" idx="2"/>
            <a:endCxn id="69" idx="0"/>
          </p:cNvCxnSpPr>
          <p:nvPr/>
        </p:nvCxnSpPr>
        <p:spPr bwMode="auto">
          <a:xfrm rot="5400000">
            <a:off x="2364789" y="582778"/>
            <a:ext cx="716280" cy="285100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AutoShape 14">
            <a:extLst>
              <a:ext uri="{FF2B5EF4-FFF2-40B4-BE49-F238E27FC236}">
                <a16:creationId xmlns:a16="http://schemas.microsoft.com/office/drawing/2014/main" id="{0B582B5F-BD8D-43FE-7E3A-500082CD97B3}"/>
              </a:ext>
            </a:extLst>
          </p:cNvPr>
          <p:cNvCxnSpPr>
            <a:cxnSpLocks noChangeShapeType="1"/>
            <a:stCxn id="77" idx="2"/>
            <a:endCxn id="60" idx="0"/>
          </p:cNvCxnSpPr>
          <p:nvPr/>
        </p:nvCxnSpPr>
        <p:spPr bwMode="auto">
          <a:xfrm rot="5400000">
            <a:off x="3371805" y="1252406"/>
            <a:ext cx="716280" cy="15117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AutoShape 14">
            <a:extLst>
              <a:ext uri="{FF2B5EF4-FFF2-40B4-BE49-F238E27FC236}">
                <a16:creationId xmlns:a16="http://schemas.microsoft.com/office/drawing/2014/main" id="{B4D501FD-657E-C769-F076-9F2B4E1F3A34}"/>
              </a:ext>
            </a:extLst>
          </p:cNvPr>
          <p:cNvCxnSpPr>
            <a:cxnSpLocks noChangeShapeType="1"/>
            <a:stCxn id="79" idx="2"/>
            <a:endCxn id="50" idx="0"/>
          </p:cNvCxnSpPr>
          <p:nvPr/>
        </p:nvCxnSpPr>
        <p:spPr bwMode="auto">
          <a:xfrm rot="5400000">
            <a:off x="4294474" y="1837687"/>
            <a:ext cx="716280" cy="34118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AutoShape 14">
            <a:extLst>
              <a:ext uri="{FF2B5EF4-FFF2-40B4-BE49-F238E27FC236}">
                <a16:creationId xmlns:a16="http://schemas.microsoft.com/office/drawing/2014/main" id="{A4F9D87D-0538-AD9D-BD53-967383AD932A}"/>
              </a:ext>
            </a:extLst>
          </p:cNvPr>
          <p:cNvCxnSpPr>
            <a:cxnSpLocks noChangeShapeType="1"/>
            <a:stCxn id="83" idx="2"/>
            <a:endCxn id="28" idx="0"/>
          </p:cNvCxnSpPr>
          <p:nvPr/>
        </p:nvCxnSpPr>
        <p:spPr bwMode="auto">
          <a:xfrm rot="16200000" flipH="1">
            <a:off x="5971117" y="1177005"/>
            <a:ext cx="716280" cy="166255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AutoShape 14">
            <a:extLst>
              <a:ext uri="{FF2B5EF4-FFF2-40B4-BE49-F238E27FC236}">
                <a16:creationId xmlns:a16="http://schemas.microsoft.com/office/drawing/2014/main" id="{D5362EF7-37F9-A0E1-1A30-1963FE6D20AF}"/>
              </a:ext>
            </a:extLst>
          </p:cNvPr>
          <p:cNvCxnSpPr>
            <a:cxnSpLocks noChangeShapeType="1"/>
            <a:stCxn id="81" idx="2"/>
            <a:endCxn id="39" idx="0"/>
          </p:cNvCxnSpPr>
          <p:nvPr/>
        </p:nvCxnSpPr>
        <p:spPr bwMode="auto">
          <a:xfrm rot="16200000" flipH="1">
            <a:off x="5132795" y="1677939"/>
            <a:ext cx="716280" cy="66068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FF298C5-3C9D-9E05-8C42-BA8D506E5F90}"/>
              </a:ext>
            </a:extLst>
          </p:cNvPr>
          <p:cNvGrpSpPr/>
          <p:nvPr/>
        </p:nvGrpSpPr>
        <p:grpSpPr>
          <a:xfrm>
            <a:off x="6620819" y="2366420"/>
            <a:ext cx="1416812" cy="365760"/>
            <a:chOff x="7529945" y="3391574"/>
            <a:chExt cx="1416812" cy="365760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1A250CA-86D4-075F-E35D-5E9599FB87FC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8B4D168-F073-DFB2-A346-87F27AB87F17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76CCF4B-4FC7-443A-81CF-BEC713D7FFFB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5AEEE35-8FD6-BFFE-82F1-3444F9D7A5B3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EC8FDA2-EDD6-AC4D-6080-AB6AF5D0EA8A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DC7A2805-2E60-E636-0BAB-35A073B09B75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572254A-ED83-A7C8-DDB3-3799C84E58C6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CBC2AEB-67BC-F08B-5BC7-E3B5002032B0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FED09E5-96C9-1F14-B989-47A4A89A1A45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E44A1D6-9304-0A85-1ABD-5248A9ACC737}"/>
              </a:ext>
            </a:extLst>
          </p:cNvPr>
          <p:cNvGrpSpPr/>
          <p:nvPr/>
        </p:nvGrpSpPr>
        <p:grpSpPr>
          <a:xfrm>
            <a:off x="5112869" y="2366420"/>
            <a:ext cx="1416812" cy="365760"/>
            <a:chOff x="7529945" y="3391574"/>
            <a:chExt cx="1416812" cy="36576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DDDD8E1-0298-8B2E-996A-26CB9F7CC476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A13671A4-CA86-D201-62B3-84D999DAA09C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AD28013-E4A6-43C3-0A11-C1D80C7A6424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D96666D-F770-57CC-F998-8CE69D62ACF6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97BB0F8-747E-2FB5-910D-F6441985590B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CEF652F-F046-21AE-05E7-5639F44550A7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55FE672D-4EFA-B840-5E30-FE2A372F2306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48743CB-3993-2577-3086-9781AAAEA714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2D4D99F2-A0B8-819B-7DD0-18DDCE738631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52A8784-1075-6CD0-BB11-DB3244E237D8}"/>
              </a:ext>
            </a:extLst>
          </p:cNvPr>
          <p:cNvGrpSpPr/>
          <p:nvPr/>
        </p:nvGrpSpPr>
        <p:grpSpPr>
          <a:xfrm>
            <a:off x="3604919" y="2366420"/>
            <a:ext cx="1416812" cy="365760"/>
            <a:chOff x="7529945" y="3391574"/>
            <a:chExt cx="1416812" cy="365760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62D1F72-E903-52B2-6D30-81ADA572CDFB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3883760-D835-49D1-AF02-33BCA83095D3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86071DE-8699-2E63-245A-B183A6C884C6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7E3E9375-F432-3449-9CD4-934C5DEF5378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D922833-510F-8A51-E893-3342C5EBCDD9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5ED98C9-BE85-BE9D-A12B-0D49C2EF4091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BD0690A-9F2E-D875-9721-F592A02B4504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C177577-C832-9E75-113E-5097123299C2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88FF676-0275-AC32-3B66-6FE864D0B1FC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65DC509-C17F-D6A9-3A69-D425D3191877}"/>
              </a:ext>
            </a:extLst>
          </p:cNvPr>
          <p:cNvGrpSpPr/>
          <p:nvPr/>
        </p:nvGrpSpPr>
        <p:grpSpPr>
          <a:xfrm>
            <a:off x="2096969" y="2366420"/>
            <a:ext cx="1416812" cy="365760"/>
            <a:chOff x="7529945" y="3391574"/>
            <a:chExt cx="1416812" cy="365760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568D0E8-86E6-B7E4-C191-3EE41C5FEB4A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16FF1DBE-6C5B-F88C-4EC2-3A9592877866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8AA268C6-A5BE-4427-3481-CB2E58703D12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DE1B28E7-9F13-9D9C-EB5E-280D2EC552B5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8AEA511D-A53E-5C0B-ED52-2C50992BC9D8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DA4D49A-BCF3-E70F-F608-AE14F68E6744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4224E0A-7D48-258E-5E44-F6AE33B7CCA2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661C7AF6-6C9F-5725-E929-9DA5423F3928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7818AAE-6BC1-C4F6-E91A-5C5AA5358395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B95E687-0045-FC61-C2B4-D1CA01854722}"/>
              </a:ext>
            </a:extLst>
          </p:cNvPr>
          <p:cNvGrpSpPr/>
          <p:nvPr/>
        </p:nvGrpSpPr>
        <p:grpSpPr>
          <a:xfrm>
            <a:off x="589019" y="2366420"/>
            <a:ext cx="1416812" cy="365760"/>
            <a:chOff x="7529945" y="3391574"/>
            <a:chExt cx="1416812" cy="365760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267E4CB5-8E6F-4CB0-316D-4C56E1CB674B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879F532-98D4-6BBF-6676-75227DFD1766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BF8EF63D-552F-C409-6594-759DF897FDF4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B09563FC-28AC-C7BC-AF06-5FE9122C4E3E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05345751-F26B-B3AB-1C8E-F95B566BEDF5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16BB47D-325C-F1D3-3599-B73F18923F5A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3CADF04-47F9-6904-4518-C6D4280FE7FD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04E4724-E9A8-1AA2-D90A-84CF0554C4C4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DFACAD60-49C7-229B-EB33-E732E1B66072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BBF2585-4D61-F805-D948-FA4CDD443CED}"/>
              </a:ext>
            </a:extLst>
          </p:cNvPr>
          <p:cNvGrpSpPr/>
          <p:nvPr/>
        </p:nvGrpSpPr>
        <p:grpSpPr>
          <a:xfrm>
            <a:off x="4114800" y="1284380"/>
            <a:ext cx="1416812" cy="365760"/>
            <a:chOff x="7529945" y="3391574"/>
            <a:chExt cx="1416812" cy="365760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62DA1492-0B6B-AF78-EF11-5985EAFB4872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0F14AF0-112D-B52C-7837-FEFBAC3467F3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C08C20D9-7E0D-4BA5-4A1A-45B271FF200A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3EE8E9CB-5C12-C606-C69B-1951C795F72D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F2FE78EC-D112-C0FB-15B9-FDB851B52812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F6892911-A012-6D55-E6A7-15C2496E9F96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4FDCB293-6DE3-2416-B33F-E896BAB59F8A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60F9C8F-2DBB-1278-3D30-9D8CD9A59431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AF27172-5B69-3640-97E0-D90B58233628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pic>
        <p:nvPicPr>
          <p:cNvPr id="85" name="Picture 14">
            <a:extLst>
              <a:ext uri="{FF2B5EF4-FFF2-40B4-BE49-F238E27FC236}">
                <a16:creationId xmlns:a16="http://schemas.microsoft.com/office/drawing/2014/main" id="{27C751C3-0D89-EAC4-6329-920D3CF7F6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07543" y="4303696"/>
            <a:ext cx="640080" cy="640080"/>
          </a:xfrm>
          <a:prstGeom prst="rect">
            <a:avLst/>
          </a:prstGeom>
        </p:spPr>
      </p:pic>
      <p:grpSp>
        <p:nvGrpSpPr>
          <p:cNvPr id="90" name="Group 89">
            <a:extLst>
              <a:ext uri="{FF2B5EF4-FFF2-40B4-BE49-F238E27FC236}">
                <a16:creationId xmlns:a16="http://schemas.microsoft.com/office/drawing/2014/main" id="{49FBAEF8-0E82-3107-2BC7-55A9E7672618}"/>
              </a:ext>
            </a:extLst>
          </p:cNvPr>
          <p:cNvGrpSpPr/>
          <p:nvPr/>
        </p:nvGrpSpPr>
        <p:grpSpPr>
          <a:xfrm>
            <a:off x="5647576" y="3498623"/>
            <a:ext cx="1404648" cy="724399"/>
            <a:chOff x="5647576" y="3498623"/>
            <a:chExt cx="1404648" cy="724399"/>
          </a:xfrm>
        </p:grpSpPr>
        <p:cxnSp>
          <p:nvCxnSpPr>
            <p:cNvPr id="86" name="Straight Connector 35">
              <a:extLst>
                <a:ext uri="{FF2B5EF4-FFF2-40B4-BE49-F238E27FC236}">
                  <a16:creationId xmlns:a16="http://schemas.microsoft.com/office/drawing/2014/main" id="{FADABFBA-088F-1EB1-8CD3-739FDD8EC39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6927583" y="3498623"/>
              <a:ext cx="0" cy="724399"/>
            </a:xfrm>
            <a:prstGeom prst="line">
              <a:avLst/>
            </a:prstGeom>
            <a:noFill/>
            <a:ln w="317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0849AE11-588B-1D0E-0A5B-9B17672BB619}"/>
                </a:ext>
              </a:extLst>
            </p:cNvPr>
            <p:cNvSpPr txBox="1"/>
            <p:nvPr/>
          </p:nvSpPr>
          <p:spPr>
            <a:xfrm>
              <a:off x="5647576" y="3707195"/>
              <a:ext cx="14046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itchFamily="49" charset="77"/>
                  <a:ea typeface="Inconsolata" pitchFamily="49" charset="77"/>
                </a:rPr>
                <a:t>insert(16)</a:t>
              </a: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7B37734A-759E-C3BC-BD15-DF19C35BD85C}"/>
              </a:ext>
            </a:extLst>
          </p:cNvPr>
          <p:cNvSpPr txBox="1"/>
          <p:nvPr/>
        </p:nvSpPr>
        <p:spPr>
          <a:xfrm>
            <a:off x="4783549" y="2029652"/>
            <a:ext cx="934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Inconsolata" pitchFamily="49" charset="77"/>
                <a:ea typeface="Inconsolata" pitchFamily="49" charset="77"/>
              </a:rPr>
              <a:t>find(17)</a:t>
            </a:r>
          </a:p>
        </p:txBody>
      </p:sp>
    </p:spTree>
    <p:extLst>
      <p:ext uri="{BB962C8B-B14F-4D97-AF65-F5344CB8AC3E}">
        <p14:creationId xmlns:p14="http://schemas.microsoft.com/office/powerpoint/2010/main" val="142543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000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2FD30-C2A7-D9FE-B042-7F152128F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C1706-8CEE-F391-19C4-E3DC128BE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DE0FC3-5E3B-FE4F-66D0-A1815E91A9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40</a:t>
            </a:fld>
            <a:endParaRPr lang="en-US" dirty="0"/>
          </a:p>
        </p:txBody>
      </p:sp>
      <p:cxnSp>
        <p:nvCxnSpPr>
          <p:cNvPr id="5" name="Straight Connector 35">
            <a:extLst>
              <a:ext uri="{FF2B5EF4-FFF2-40B4-BE49-F238E27FC236}">
                <a16:creationId xmlns:a16="http://schemas.microsoft.com/office/drawing/2014/main" id="{ACF1231F-B273-76B6-AF07-FD4E6680296A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972976" y="3498624"/>
            <a:ext cx="0" cy="724399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14">
            <a:extLst>
              <a:ext uri="{FF2B5EF4-FFF2-40B4-BE49-F238E27FC236}">
                <a16:creationId xmlns:a16="http://schemas.microsoft.com/office/drawing/2014/main" id="{2B9B51F6-24CA-8F27-3FDF-C44CF08D13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52936" y="4303696"/>
            <a:ext cx="640080" cy="640080"/>
          </a:xfrm>
          <a:prstGeom prst="rect">
            <a:avLst/>
          </a:prstGeom>
        </p:spPr>
      </p:pic>
      <p:pic>
        <p:nvPicPr>
          <p:cNvPr id="8" name="Picture 14">
            <a:extLst>
              <a:ext uri="{FF2B5EF4-FFF2-40B4-BE49-F238E27FC236}">
                <a16:creationId xmlns:a16="http://schemas.microsoft.com/office/drawing/2014/main" id="{02744905-C1CC-2BD4-314A-69F8D75352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610501" y="4303696"/>
            <a:ext cx="640080" cy="640080"/>
          </a:xfrm>
          <a:prstGeom prst="rect">
            <a:avLst/>
          </a:prstGeom>
        </p:spPr>
      </p:pic>
      <p:cxnSp>
        <p:nvCxnSpPr>
          <p:cNvPr id="9" name="Straight Connector 35">
            <a:extLst>
              <a:ext uri="{FF2B5EF4-FFF2-40B4-BE49-F238E27FC236}">
                <a16:creationId xmlns:a16="http://schemas.microsoft.com/office/drawing/2014/main" id="{78888ECD-9BE4-33F4-BADF-26CCA7DDF2B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4930541" y="3498623"/>
            <a:ext cx="0" cy="724399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ABFB4B2-7A05-6331-D860-B9DA7064A064}"/>
              </a:ext>
            </a:extLst>
          </p:cNvPr>
          <p:cNvSpPr txBox="1"/>
          <p:nvPr/>
        </p:nvSpPr>
        <p:spPr>
          <a:xfrm>
            <a:off x="1905000" y="370719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itchFamily="49" charset="77"/>
                <a:ea typeface="Inconsolata" pitchFamily="49" charset="77"/>
              </a:rPr>
              <a:t>find(13)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CE074A-1822-04CA-F849-7D1174755737}"/>
              </a:ext>
            </a:extLst>
          </p:cNvPr>
          <p:cNvSpPr txBox="1"/>
          <p:nvPr/>
        </p:nvSpPr>
        <p:spPr>
          <a:xfrm>
            <a:off x="3845933" y="3707195"/>
            <a:ext cx="11079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itchFamily="49" charset="77"/>
                <a:ea typeface="Inconsolata" pitchFamily="49" charset="77"/>
              </a:rPr>
              <a:t>find(17)</a:t>
            </a:r>
          </a:p>
        </p:txBody>
      </p:sp>
      <p:pic>
        <p:nvPicPr>
          <p:cNvPr id="85" name="Picture 14">
            <a:extLst>
              <a:ext uri="{FF2B5EF4-FFF2-40B4-BE49-F238E27FC236}">
                <a16:creationId xmlns:a16="http://schemas.microsoft.com/office/drawing/2014/main" id="{142CB4E6-74CE-2F4B-307A-CD8D0573F5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07543" y="4303696"/>
            <a:ext cx="640080" cy="640080"/>
          </a:xfrm>
          <a:prstGeom prst="rect">
            <a:avLst/>
          </a:prstGeom>
        </p:spPr>
      </p:pic>
      <p:cxnSp>
        <p:nvCxnSpPr>
          <p:cNvPr id="86" name="Straight Connector 35">
            <a:extLst>
              <a:ext uri="{FF2B5EF4-FFF2-40B4-BE49-F238E27FC236}">
                <a16:creationId xmlns:a16="http://schemas.microsoft.com/office/drawing/2014/main" id="{C9CEBA91-6C12-3D2D-43E0-E10BD17E5AB3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6927583" y="3498623"/>
            <a:ext cx="0" cy="724399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2A3670D4-7B76-34DF-41A0-8DE8840ED003}"/>
              </a:ext>
            </a:extLst>
          </p:cNvPr>
          <p:cNvSpPr txBox="1"/>
          <p:nvPr/>
        </p:nvSpPr>
        <p:spPr>
          <a:xfrm>
            <a:off x="5647576" y="3707195"/>
            <a:ext cx="1404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itchFamily="49" charset="77"/>
                <a:ea typeface="Inconsolata" pitchFamily="49" charset="77"/>
              </a:rPr>
              <a:t>insert(16)</a:t>
            </a:r>
          </a:p>
        </p:txBody>
      </p:sp>
      <p:cxnSp>
        <p:nvCxnSpPr>
          <p:cNvPr id="3" name="AutoShape 14">
            <a:extLst>
              <a:ext uri="{FF2B5EF4-FFF2-40B4-BE49-F238E27FC236}">
                <a16:creationId xmlns:a16="http://schemas.microsoft.com/office/drawing/2014/main" id="{BA541841-1F8E-B48C-494E-CA9C13B9C079}"/>
              </a:ext>
            </a:extLst>
          </p:cNvPr>
          <p:cNvCxnSpPr>
            <a:cxnSpLocks noChangeShapeType="1"/>
            <a:stCxn id="135" idx="2"/>
            <a:endCxn id="128" idx="0"/>
          </p:cNvCxnSpPr>
          <p:nvPr/>
        </p:nvCxnSpPr>
        <p:spPr bwMode="auto">
          <a:xfrm rot="5400000">
            <a:off x="1862377" y="574748"/>
            <a:ext cx="716280" cy="2851005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AutoShape 14">
            <a:extLst>
              <a:ext uri="{FF2B5EF4-FFF2-40B4-BE49-F238E27FC236}">
                <a16:creationId xmlns:a16="http://schemas.microsoft.com/office/drawing/2014/main" id="{3ED878A6-0EA0-A78C-51B9-96478D457D26}"/>
              </a:ext>
            </a:extLst>
          </p:cNvPr>
          <p:cNvCxnSpPr>
            <a:cxnSpLocks noChangeShapeType="1"/>
            <a:stCxn id="136" idx="2"/>
            <a:endCxn id="119" idx="0"/>
          </p:cNvCxnSpPr>
          <p:nvPr/>
        </p:nvCxnSpPr>
        <p:spPr bwMode="auto">
          <a:xfrm rot="5400000">
            <a:off x="2869393" y="1244376"/>
            <a:ext cx="716280" cy="1511749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AutoShape 14">
            <a:extLst>
              <a:ext uri="{FF2B5EF4-FFF2-40B4-BE49-F238E27FC236}">
                <a16:creationId xmlns:a16="http://schemas.microsoft.com/office/drawing/2014/main" id="{65FB337C-D12A-4E07-262C-D4C94591F7D9}"/>
              </a:ext>
            </a:extLst>
          </p:cNvPr>
          <p:cNvCxnSpPr>
            <a:cxnSpLocks noChangeShapeType="1"/>
            <a:stCxn id="138" idx="2"/>
            <a:endCxn id="109" idx="0"/>
          </p:cNvCxnSpPr>
          <p:nvPr/>
        </p:nvCxnSpPr>
        <p:spPr bwMode="auto">
          <a:xfrm rot="5400000">
            <a:off x="3792062" y="1829657"/>
            <a:ext cx="716280" cy="341187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AutoShape 14">
            <a:extLst>
              <a:ext uri="{FF2B5EF4-FFF2-40B4-BE49-F238E27FC236}">
                <a16:creationId xmlns:a16="http://schemas.microsoft.com/office/drawing/2014/main" id="{5A459161-E8AF-21F8-E716-49D4813E7499}"/>
              </a:ext>
            </a:extLst>
          </p:cNvPr>
          <p:cNvCxnSpPr>
            <a:cxnSpLocks noChangeShapeType="1"/>
            <a:stCxn id="142" idx="2"/>
            <a:endCxn id="84" idx="0"/>
          </p:cNvCxnSpPr>
          <p:nvPr/>
        </p:nvCxnSpPr>
        <p:spPr bwMode="auto">
          <a:xfrm rot="16200000" flipH="1">
            <a:off x="6234995" y="402684"/>
            <a:ext cx="716280" cy="319513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646464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AutoShape 14">
            <a:extLst>
              <a:ext uri="{FF2B5EF4-FFF2-40B4-BE49-F238E27FC236}">
                <a16:creationId xmlns:a16="http://schemas.microsoft.com/office/drawing/2014/main" id="{419E9DC9-4546-D5EC-EAC0-BEA7BBF8472A}"/>
              </a:ext>
            </a:extLst>
          </p:cNvPr>
          <p:cNvCxnSpPr>
            <a:cxnSpLocks noChangeShapeType="1"/>
            <a:stCxn id="140" idx="2"/>
            <a:endCxn id="98" idx="0"/>
          </p:cNvCxnSpPr>
          <p:nvPr/>
        </p:nvCxnSpPr>
        <p:spPr bwMode="auto">
          <a:xfrm rot="16200000" flipH="1">
            <a:off x="4630383" y="1669909"/>
            <a:ext cx="716280" cy="66068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6CFE9E3-9843-DB77-8E7C-90DC99A4678E}"/>
              </a:ext>
            </a:extLst>
          </p:cNvPr>
          <p:cNvGrpSpPr/>
          <p:nvPr/>
        </p:nvGrpSpPr>
        <p:grpSpPr>
          <a:xfrm>
            <a:off x="7650988" y="2358390"/>
            <a:ext cx="1416812" cy="365760"/>
            <a:chOff x="7529945" y="3391574"/>
            <a:chExt cx="1416812" cy="36576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EC1E88D-6BFC-DE90-D37A-82FD78F9954C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20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4B9C515C-574C-BFB3-2C7B-1DD6A6B7A5E8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42BA0A3-94AC-B91B-B813-A6C48464157C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C2537333-BCD4-A829-91CF-FD8C2DE98671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21</a:t>
              </a: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4BE9A353-CBF9-4839-1D8E-979CE446685E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DD965ADB-2419-CF86-92B0-813A29DEE280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23</a:t>
              </a: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8AEB5A9A-278D-B42E-6722-676C4816A762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FA10134-D66E-0E75-C212-60D714BA13EF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898A1EF-F551-FE33-2E0E-955B209F660E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106482D-F358-6392-A280-834F092A4E66}"/>
              </a:ext>
            </a:extLst>
          </p:cNvPr>
          <p:cNvGrpSpPr/>
          <p:nvPr/>
        </p:nvGrpSpPr>
        <p:grpSpPr>
          <a:xfrm>
            <a:off x="4610457" y="2358390"/>
            <a:ext cx="1416812" cy="365760"/>
            <a:chOff x="7529945" y="3391574"/>
            <a:chExt cx="1416812" cy="36576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43FCFDBB-DDE8-BC0F-438A-6C60FA9DE001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43FC7639-1533-4097-8362-E8B923D17E18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BA33F389-1A2A-DC71-AC55-FD38807CB393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DCA8E5AE-37CC-16AF-3710-B619D9B5BB4D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14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8610CD8F-29CB-AC5E-E423-34F1B6565C10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158DF519-2DA9-9B72-0702-2AE7B6E81FD4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15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CAEB5912-B21A-CA7E-8BAA-7C1106052294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D571F0DC-4CB4-425A-07D9-D244558F6742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D7C490D8-5815-01CE-20CE-60D189D7C025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B4FBE4D-69DD-A59A-C7D4-1DF293344059}"/>
              </a:ext>
            </a:extLst>
          </p:cNvPr>
          <p:cNvGrpSpPr/>
          <p:nvPr/>
        </p:nvGrpSpPr>
        <p:grpSpPr>
          <a:xfrm>
            <a:off x="3102507" y="2358390"/>
            <a:ext cx="1416812" cy="365760"/>
            <a:chOff x="7529945" y="3391574"/>
            <a:chExt cx="1416812" cy="365760"/>
          </a:xfrm>
        </p:grpSpPr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AA1179B4-1234-8C24-D04A-759500EF613D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886FDE15-7B79-6651-4645-7A1E06AB7039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0D14174-8620-8F5D-C5F5-F413513A00FC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06D7C481-EE09-79E0-F799-CE4C91B45DD2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11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3E114134-67F5-4A9E-4EBB-356FB15EC421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B7DD1B7C-EA9F-6157-F938-B57105500200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1CA55F9-EC1C-0E64-890F-F792806FED43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6F7B8EE-A874-E261-2C4A-66BBE704F0F3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8863A0CE-C9C1-C587-F298-C123B546799B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8FDEB532-A051-E8A8-2556-9AB7278725FC}"/>
              </a:ext>
            </a:extLst>
          </p:cNvPr>
          <p:cNvGrpSpPr/>
          <p:nvPr/>
        </p:nvGrpSpPr>
        <p:grpSpPr>
          <a:xfrm>
            <a:off x="1594557" y="2358390"/>
            <a:ext cx="1416812" cy="365760"/>
            <a:chOff x="7529945" y="3391574"/>
            <a:chExt cx="1416812" cy="365760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4927295C-C3C6-E91B-3600-4D8DF8BE93FB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863D232C-27D9-B9D5-69E7-746C2C594DB3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6ADB0C70-AFE0-F27A-88D1-37ACDD82BD84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4FE2CFC8-81D9-0003-7684-286F7894FE72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7</a:t>
              </a: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29C472D8-44F4-8201-320F-8E7A6F638890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D2CD1714-A6F9-BAB2-B73E-58830598F981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07CE1A00-DE47-4868-B41F-71911D8A2CDF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0C511696-904A-47F4-D56E-6D157BA7603B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82D6E2F2-09E2-9A52-B167-9C47226160C7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27A83718-A65B-1400-2F6D-63396859F71F}"/>
              </a:ext>
            </a:extLst>
          </p:cNvPr>
          <p:cNvGrpSpPr/>
          <p:nvPr/>
        </p:nvGrpSpPr>
        <p:grpSpPr>
          <a:xfrm>
            <a:off x="86607" y="2358390"/>
            <a:ext cx="1416812" cy="365760"/>
            <a:chOff x="7529945" y="3391574"/>
            <a:chExt cx="1416812" cy="365760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107361C4-1C46-1644-5088-DDF13D99988B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</a:t>
              </a: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06903DE3-180B-0499-522E-6FDE683E58CA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121D3983-2B24-96F8-213D-A4CD5679530F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54A7D0DC-85DC-496B-D760-F7AB0098E5F5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3</a:t>
              </a:r>
            </a:p>
          </p:txBody>
        </p: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E21B05E8-13D7-75D3-1666-E46D6E7294B6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B719FE7A-7C2E-E001-1B52-BCC24DE1AF49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08AB8D90-5BCC-79CA-6404-7685BD0966DB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5B839619-5759-CA64-C54F-9DD53E8A1488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EEE55900-A8F3-4C09-6044-596DAB57E9E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C92D3576-3B22-AC96-01C8-EFC375E9F56F}"/>
              </a:ext>
            </a:extLst>
          </p:cNvPr>
          <p:cNvGrpSpPr/>
          <p:nvPr/>
        </p:nvGrpSpPr>
        <p:grpSpPr>
          <a:xfrm>
            <a:off x="3612388" y="1276350"/>
            <a:ext cx="1416812" cy="365760"/>
            <a:chOff x="7529945" y="3391574"/>
            <a:chExt cx="1416812" cy="365760"/>
          </a:xfrm>
        </p:grpSpPr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9ECCD23E-84D2-8032-6875-EC212B27DFF4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5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DD813CB9-2753-2FE5-0712-D731EA061EE4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744F577C-80E3-FF2A-5A04-072ED4D1FB0B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02914A5D-3993-C285-27D9-EBC8CF05E62C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9</a:t>
              </a: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BC5B965A-16B9-E73B-FC7B-2ACB7D3655DE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A68A0A24-687E-2758-1AEE-D619143CD8AE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13</a:t>
              </a: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0402463C-64C4-5F12-1046-DBA6B77D2C62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B322F45D-0DBA-462C-549A-2FFBB862B117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19</a:t>
              </a: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D9C127EA-18BE-11D0-67A9-8E2107EF8322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1DCC44F-9497-032A-B790-C6DAF195C071}"/>
              </a:ext>
            </a:extLst>
          </p:cNvPr>
          <p:cNvGrpSpPr/>
          <p:nvPr/>
        </p:nvGrpSpPr>
        <p:grpSpPr>
          <a:xfrm>
            <a:off x="6126988" y="2358390"/>
            <a:ext cx="1416812" cy="365760"/>
            <a:chOff x="7529945" y="3391574"/>
            <a:chExt cx="1416812" cy="365760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4329305F-E999-5B3C-8C86-D68699B7B208}"/>
                </a:ext>
              </a:extLst>
            </p:cNvPr>
            <p:cNvSpPr/>
            <p:nvPr/>
          </p:nvSpPr>
          <p:spPr bwMode="auto">
            <a:xfrm>
              <a:off x="7597748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2079E5DA-D07A-E899-A807-01D75EA7AECC}"/>
                </a:ext>
              </a:extLst>
            </p:cNvPr>
            <p:cNvSpPr/>
            <p:nvPr/>
          </p:nvSpPr>
          <p:spPr bwMode="auto">
            <a:xfrm>
              <a:off x="7529945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6A39B2A8-1F44-B032-406B-3ADBC2D50E9A}"/>
                </a:ext>
              </a:extLst>
            </p:cNvPr>
            <p:cNvSpPr/>
            <p:nvPr/>
          </p:nvSpPr>
          <p:spPr bwMode="auto">
            <a:xfrm>
              <a:off x="7867333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6826D0CF-1413-32E2-EC2F-9EDC1D37C64A}"/>
                </a:ext>
              </a:extLst>
            </p:cNvPr>
            <p:cNvSpPr/>
            <p:nvPr/>
          </p:nvSpPr>
          <p:spPr bwMode="auto">
            <a:xfrm>
              <a:off x="7935136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17</a:t>
              </a: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A97959B5-330E-509F-D798-F3A4BE0F8FEF}"/>
                </a:ext>
              </a:extLst>
            </p:cNvPr>
            <p:cNvSpPr/>
            <p:nvPr/>
          </p:nvSpPr>
          <p:spPr bwMode="auto">
            <a:xfrm>
              <a:off x="8204721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20A0B752-58AA-B64D-895B-CF5998360A86}"/>
                </a:ext>
              </a:extLst>
            </p:cNvPr>
            <p:cNvSpPr/>
            <p:nvPr/>
          </p:nvSpPr>
          <p:spPr bwMode="auto">
            <a:xfrm>
              <a:off x="8272524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F3420B4D-8506-200B-E625-38970122B145}"/>
                </a:ext>
              </a:extLst>
            </p:cNvPr>
            <p:cNvSpPr/>
            <p:nvPr/>
          </p:nvSpPr>
          <p:spPr bwMode="auto">
            <a:xfrm>
              <a:off x="8542109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A8C62EFF-58E8-F302-091D-2B36AA04B76B}"/>
                </a:ext>
              </a:extLst>
            </p:cNvPr>
            <p:cNvSpPr/>
            <p:nvPr/>
          </p:nvSpPr>
          <p:spPr bwMode="auto">
            <a:xfrm>
              <a:off x="8609912" y="3391574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51A32FFD-885D-4914-6696-A2FA480F5DDD}"/>
                </a:ext>
              </a:extLst>
            </p:cNvPr>
            <p:cNvSpPr/>
            <p:nvPr/>
          </p:nvSpPr>
          <p:spPr bwMode="auto">
            <a:xfrm>
              <a:off x="8879496" y="3391574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</p:grpSp>
      <p:sp>
        <p:nvSpPr>
          <p:cNvPr id="153" name="Highlight">
            <a:extLst>
              <a:ext uri="{FF2B5EF4-FFF2-40B4-BE49-F238E27FC236}">
                <a16:creationId xmlns:a16="http://schemas.microsoft.com/office/drawing/2014/main" id="{11879BB6-5665-5EF5-B87D-2559C22106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4456" y="2358391"/>
            <a:ext cx="1417354" cy="365759"/>
          </a:xfrm>
          <a:prstGeom prst="roundRect">
            <a:avLst>
              <a:gd name="adj" fmla="val 4873"/>
            </a:avLst>
          </a:prstGeom>
          <a:noFill/>
          <a:ln w="28575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 sz="1350"/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2EB52737-6F18-7DA9-AFD0-D4E790DB237E}"/>
              </a:ext>
            </a:extLst>
          </p:cNvPr>
          <p:cNvGrpSpPr/>
          <p:nvPr/>
        </p:nvGrpSpPr>
        <p:grpSpPr>
          <a:xfrm>
            <a:off x="5369215" y="1276350"/>
            <a:ext cx="874538" cy="1097280"/>
            <a:chOff x="5956210" y="2190750"/>
            <a:chExt cx="874538" cy="1097280"/>
          </a:xfrm>
        </p:grpSpPr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B1874FAD-213E-2AB1-2D82-311F842BC114}"/>
                </a:ext>
              </a:extLst>
            </p:cNvPr>
            <p:cNvSpPr/>
            <p:nvPr/>
          </p:nvSpPr>
          <p:spPr bwMode="auto">
            <a:xfrm>
              <a:off x="6225795" y="2190750"/>
              <a:ext cx="67261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 Extrabold" pitchFamily="34" charset="0"/>
                <a:cs typeface="Consolas" pitchFamily="49" charset="0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E76CBAE4-B3F1-03B6-A047-E9075DDB7527}"/>
                </a:ext>
              </a:extLst>
            </p:cNvPr>
            <p:cNvSpPr/>
            <p:nvPr/>
          </p:nvSpPr>
          <p:spPr bwMode="auto">
            <a:xfrm>
              <a:off x="5956752" y="2190750"/>
              <a:ext cx="269043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solidFill>
                <a:srgbClr val="6464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45720" rIns="0" bIns="0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 Extrabold" pitchFamily="34" charset="0"/>
                  <a:cs typeface="Consolas" pitchFamily="49" charset="0"/>
                </a:rPr>
                <a:t>16</a:t>
              </a:r>
            </a:p>
          </p:txBody>
        </p:sp>
        <p:cxnSp>
          <p:nvCxnSpPr>
            <p:cNvPr id="157" name="AutoShape 14">
              <a:extLst>
                <a:ext uri="{FF2B5EF4-FFF2-40B4-BE49-F238E27FC236}">
                  <a16:creationId xmlns:a16="http://schemas.microsoft.com/office/drawing/2014/main" id="{7F70C768-0533-050E-7D4A-326E218B325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6185633" y="2642915"/>
              <a:ext cx="716280" cy="573950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8" name="Highlight">
              <a:extLst>
                <a:ext uri="{FF2B5EF4-FFF2-40B4-BE49-F238E27FC236}">
                  <a16:creationId xmlns:a16="http://schemas.microsoft.com/office/drawing/2014/main" id="{2848CDD3-E8F5-93CF-CBC5-6D166DC5E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56210" y="2190750"/>
              <a:ext cx="345785" cy="365759"/>
            </a:xfrm>
            <a:prstGeom prst="roundRect">
              <a:avLst>
                <a:gd name="adj" fmla="val 4873"/>
              </a:avLst>
            </a:prstGeom>
            <a:noFill/>
            <a:ln w="28575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 sz="135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60" name="TextBox 159">
            <a:extLst>
              <a:ext uri="{FF2B5EF4-FFF2-40B4-BE49-F238E27FC236}">
                <a16:creationId xmlns:a16="http://schemas.microsoft.com/office/drawing/2014/main" id="{7B72F02A-1D4B-6354-EA75-8D7F5E3A8AB0}"/>
              </a:ext>
            </a:extLst>
          </p:cNvPr>
          <p:cNvSpPr txBox="1"/>
          <p:nvPr/>
        </p:nvSpPr>
        <p:spPr>
          <a:xfrm>
            <a:off x="4343400" y="2029652"/>
            <a:ext cx="934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Inconsolata" pitchFamily="49" charset="77"/>
                <a:ea typeface="Inconsolata" pitchFamily="49" charset="77"/>
              </a:rPr>
              <a:t>find(17)</a:t>
            </a: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519747BE-D12E-2995-5D35-D58FCE6454C7}"/>
              </a:ext>
            </a:extLst>
          </p:cNvPr>
          <p:cNvSpPr txBox="1"/>
          <p:nvPr/>
        </p:nvSpPr>
        <p:spPr>
          <a:xfrm>
            <a:off x="1918139" y="3232492"/>
            <a:ext cx="5784584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b="1" u="sng" dirty="0"/>
          </a:p>
          <a:p>
            <a:endParaRPr lang="en-US" b="1" u="sng" dirty="0"/>
          </a:p>
          <a:p>
            <a:r>
              <a:rPr lang="en-US" b="1" u="sng" dirty="0"/>
              <a:t>Idea:</a:t>
            </a:r>
            <a:r>
              <a:rPr lang="en-US" dirty="0"/>
              <a:t> Readers can share access with other readers. </a:t>
            </a:r>
          </a:p>
          <a:p>
            <a:r>
              <a:rPr lang="en-US" dirty="0"/>
              <a:t>Writers can't share access with anyone (readers or writers).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84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/>
      <p:bldP spid="16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 Modes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Read Mode</a:t>
            </a:r>
          </a:p>
          <a:p>
            <a:pPr lvl="1"/>
            <a:r>
              <a:rPr lang="en-US" dirty="0"/>
              <a:t>Multiple threads can read the same object at the same time.</a:t>
            </a:r>
          </a:p>
          <a:p>
            <a:pPr lvl="1"/>
            <a:r>
              <a:rPr lang="en-US" dirty="0"/>
              <a:t>A thread can acquire the read latch if another thread has it in read mode.</a:t>
            </a:r>
          </a:p>
          <a:p>
            <a:endParaRPr lang="en-US" sz="600" b="1" dirty="0"/>
          </a:p>
          <a:p>
            <a:r>
              <a:rPr lang="en-US" b="1" dirty="0"/>
              <a:t>Write Mode</a:t>
            </a:r>
          </a:p>
          <a:p>
            <a:pPr lvl="1"/>
            <a:r>
              <a:rPr lang="en-US" dirty="0"/>
              <a:t>Only one thread can access the object.</a:t>
            </a:r>
          </a:p>
          <a:p>
            <a:pPr lvl="1"/>
            <a:r>
              <a:rPr lang="en-US" dirty="0"/>
              <a:t>A thread cannot acquire a write latch if another thread has it in any mode.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CD32F7-4848-44EA-B604-AD5F11FFCF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7DD1AB5-42BA-4E8A-BFEE-435884E16AAB}" type="slidenum">
              <a:rPr lang="en-US" smtClean="0"/>
              <a:pPr/>
              <a:t>41</a:t>
            </a:fld>
            <a:endParaRPr lang="en-US"/>
          </a:p>
        </p:txBody>
      </p:sp>
      <p:graphicFrame>
        <p:nvGraphicFramePr>
          <p:cNvPr id="2" name="Table 3"/>
          <p:cNvGraphicFramePr>
            <a:graphicFrameLocks noGrp="1"/>
          </p:cNvGraphicFramePr>
          <p:nvPr/>
        </p:nvGraphicFramePr>
        <p:xfrm>
          <a:off x="5837085" y="1962150"/>
          <a:ext cx="2862726" cy="1059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54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4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2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endParaRPr lang="en-US" sz="1600" dirty="0">
                        <a:solidFill>
                          <a:srgbClr val="646464"/>
                        </a:solidFill>
                        <a:latin typeface="+mn-lt"/>
                      </a:endParaRPr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646464"/>
                          </a:solidFill>
                          <a:latin typeface="+mn-lt"/>
                        </a:rPr>
                        <a:t>Read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646464"/>
                          </a:solidFill>
                          <a:latin typeface="+mn-lt"/>
                        </a:rPr>
                        <a:t>Write</a:t>
                      </a:r>
                    </a:p>
                  </a:txBody>
                  <a:tcPr marL="68580" marR="68580" marT="34290" marB="3429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646464"/>
                          </a:solidFill>
                          <a:latin typeface="+mn-lt"/>
                        </a:rPr>
                        <a:t>Read</a:t>
                      </a:r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rgbClr val="00B050"/>
                          </a:solidFill>
                          <a:latin typeface="+mn-lt"/>
                        </a:rPr>
                        <a:t>✔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000" b="1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 marL="68580" marR="68580" marT="34290" marB="3429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algn="r"/>
                      <a:r>
                        <a:rPr lang="en-US" sz="1600" b="1" dirty="0">
                          <a:solidFill>
                            <a:srgbClr val="646464"/>
                          </a:solidFill>
                          <a:latin typeface="+mn-lt"/>
                        </a:rPr>
                        <a:t>Write</a:t>
                      </a:r>
                    </a:p>
                  </a:txBody>
                  <a:tcPr marL="68580" marR="68580" marT="34290" marB="3429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+mn-lt"/>
                        </a:rPr>
                        <a:t>X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solidFill>
                            <a:schemeClr val="accent1"/>
                          </a:solidFill>
                          <a:latin typeface="+mn-lt"/>
                        </a:rPr>
                        <a:t>X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4DF1089C-15F0-44C2-AC06-E36FAAAB2A75}"/>
              </a:ext>
            </a:extLst>
          </p:cNvPr>
          <p:cNvGrpSpPr/>
          <p:nvPr/>
        </p:nvGrpSpPr>
        <p:grpSpPr>
          <a:xfrm>
            <a:off x="5621496" y="1407319"/>
            <a:ext cx="3293904" cy="1737360"/>
            <a:chOff x="2925049" y="2686050"/>
            <a:chExt cx="3293904" cy="1737360"/>
          </a:xfrm>
        </p:grpSpPr>
        <p:sp>
          <p:nvSpPr>
            <p:cNvPr id="66580" name="Rectangle 2"/>
            <p:cNvSpPr>
              <a:spLocks noChangeArrowheads="1"/>
            </p:cNvSpPr>
            <p:nvPr/>
          </p:nvSpPr>
          <p:spPr bwMode="auto">
            <a:xfrm>
              <a:off x="3234135" y="2743200"/>
              <a:ext cx="267573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en-US" sz="2400" b="1" i="1" dirty="0">
                  <a:solidFill>
                    <a:srgbClr val="646464"/>
                  </a:solidFill>
                </a:rPr>
                <a:t>Compatibility Matrix</a:t>
              </a:r>
            </a:p>
          </p:txBody>
        </p:sp>
        <p:sp>
          <p:nvSpPr>
            <p:cNvPr id="13" name="Rounded Rectangle 12"/>
            <p:cNvSpPr/>
            <p:nvPr/>
          </p:nvSpPr>
          <p:spPr bwMode="auto">
            <a:xfrm>
              <a:off x="2925049" y="2686050"/>
              <a:ext cx="3293904" cy="1737360"/>
            </a:xfrm>
            <a:prstGeom prst="roundRect">
              <a:avLst>
                <a:gd name="adj" fmla="val 2153"/>
              </a:avLst>
            </a:prstGeom>
            <a:noFill/>
            <a:ln w="12700" cap="flat" cmpd="sng" algn="ctr">
              <a:solidFill>
                <a:srgbClr val="646464"/>
              </a:solidFill>
              <a:prstDash val="sysDot"/>
              <a:round/>
              <a:headEnd type="none" w="sm" len="sm"/>
              <a:tailEnd type="triangl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sz="1350">
                <a:latin typeface="Times New Roman" pitchFamily="-11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813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 Implementations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#3: Reader-Writer Latches</a:t>
            </a:r>
          </a:p>
          <a:p>
            <a:pPr marL="342900" lvl="1"/>
            <a:r>
              <a:rPr lang="en-US" dirty="0"/>
              <a:t>Allows for concurrent readers. Must manage read/write queues to avoid starvation.</a:t>
            </a:r>
          </a:p>
          <a:p>
            <a:pPr marL="342900" lvl="1"/>
            <a:r>
              <a:rPr lang="en-US" dirty="0"/>
              <a:t>Can be implemented on top of spinlocks.</a:t>
            </a:r>
          </a:p>
          <a:p>
            <a:pPr marL="342900" lvl="1"/>
            <a:r>
              <a:rPr lang="en-US" dirty="0"/>
              <a:t>Example: </a:t>
            </a:r>
            <a:r>
              <a:rPr lang="en-US" b="1" dirty="0">
                <a:latin typeface="Inconsolata" panose="00000509000000000000" pitchFamily="49" charset="0"/>
              </a:rPr>
              <a:t>std::</a:t>
            </a:r>
            <a:r>
              <a:rPr lang="en-US" b="1" dirty="0" err="1">
                <a:latin typeface="Inconsolata" panose="00000509000000000000" pitchFamily="49" charset="0"/>
              </a:rPr>
              <a:t>shared_mutex</a:t>
            </a:r>
            <a:endParaRPr lang="en-US" b="1" dirty="0">
              <a:latin typeface="Inconsolata" panose="00000509000000000000" pitchFamily="49" charset="0"/>
            </a:endParaRP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26264" y="3556000"/>
            <a:ext cx="640080" cy="640080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188" y="3556000"/>
            <a:ext cx="640080" cy="640080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175" y="3556000"/>
            <a:ext cx="640080" cy="640080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556000"/>
            <a:ext cx="640080" cy="640080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61325" y="3159760"/>
            <a:ext cx="245780" cy="320040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48338" y="3159760"/>
            <a:ext cx="245780" cy="320040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22172" y="3093080"/>
            <a:ext cx="272136" cy="386720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10236" y="3093080"/>
            <a:ext cx="272136" cy="386720"/>
          </a:xfrm>
          <a:prstGeom prst="rect">
            <a:avLst/>
          </a:prstGeom>
        </p:spPr>
      </p:pic>
      <p:cxnSp>
        <p:nvCxnSpPr>
          <p:cNvPr id="54" name="Straight Connector 35"/>
          <p:cNvCxnSpPr>
            <a:cxnSpLocks noChangeShapeType="1"/>
          </p:cNvCxnSpPr>
          <p:nvPr/>
        </p:nvCxnSpPr>
        <p:spPr bwMode="auto">
          <a:xfrm flipV="1">
            <a:off x="2413708" y="3876041"/>
            <a:ext cx="524859" cy="1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5" name="Straight Connector 35"/>
          <p:cNvCxnSpPr>
            <a:cxnSpLocks noChangeShapeType="1"/>
          </p:cNvCxnSpPr>
          <p:nvPr/>
        </p:nvCxnSpPr>
        <p:spPr bwMode="auto">
          <a:xfrm flipV="1">
            <a:off x="1505786" y="3876987"/>
            <a:ext cx="524859" cy="1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0" name="Group 69"/>
          <p:cNvGrpSpPr/>
          <p:nvPr/>
        </p:nvGrpSpPr>
        <p:grpSpPr>
          <a:xfrm>
            <a:off x="3634174" y="3077793"/>
            <a:ext cx="2062171" cy="1932357"/>
            <a:chOff x="3634174" y="2893643"/>
            <a:chExt cx="2062171" cy="1932357"/>
          </a:xfrm>
        </p:grpSpPr>
        <p:sp>
          <p:nvSpPr>
            <p:cNvPr id="46" name="Text Box 4"/>
            <p:cNvSpPr txBox="1">
              <a:spLocks noChangeArrowheads="1"/>
            </p:cNvSpPr>
            <p:nvPr/>
          </p:nvSpPr>
          <p:spPr bwMode="auto">
            <a:xfrm>
              <a:off x="3634174" y="3135630"/>
              <a:ext cx="2062171" cy="169037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40080" tIns="91440" rIns="0" bIns="91440" rtlCol="0" anchor="ctr">
              <a:noAutofit/>
            </a:bodyPr>
            <a:lstStyle>
              <a:defPPr>
                <a:defRPr lang="en-US"/>
              </a:defPPr>
              <a:lvl1pPr algn="ctr">
                <a:defRPr sz="2400" b="1">
                  <a:solidFill>
                    <a:srgbClr val="4B4B4B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>
                <a:lnSpc>
                  <a:spcPct val="80000"/>
                </a:lnSpc>
              </a:pPr>
              <a:endParaRPr 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grpSp>
          <p:nvGrpSpPr>
            <p:cNvPr id="8" name="Group 7"/>
            <p:cNvGrpSpPr/>
            <p:nvPr/>
          </p:nvGrpSpPr>
          <p:grpSpPr>
            <a:xfrm>
              <a:off x="3882600" y="3227335"/>
              <a:ext cx="512961" cy="929110"/>
              <a:chOff x="2284243" y="2724150"/>
              <a:chExt cx="512961" cy="929110"/>
            </a:xfrm>
          </p:grpSpPr>
          <p:pic>
            <p:nvPicPr>
              <p:cNvPr id="35" name="Picture 34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294943" y="2724150"/>
                <a:ext cx="491560" cy="640080"/>
              </a:xfrm>
              <a:prstGeom prst="rect">
                <a:avLst/>
              </a:prstGeom>
            </p:spPr>
          </p:pic>
          <p:sp>
            <p:nvSpPr>
              <p:cNvPr id="2" name="Rectangle 1"/>
              <p:cNvSpPr/>
              <p:nvPr/>
            </p:nvSpPr>
            <p:spPr>
              <a:xfrm>
                <a:off x="2284243" y="3345483"/>
                <a:ext cx="512961" cy="307777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read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4800306" y="3227335"/>
              <a:ext cx="641201" cy="929110"/>
              <a:chOff x="3201949" y="2724150"/>
              <a:chExt cx="641201" cy="929110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276768" y="2724150"/>
                <a:ext cx="491560" cy="640080"/>
              </a:xfrm>
              <a:prstGeom prst="rect">
                <a:avLst/>
              </a:prstGeom>
            </p:spPr>
          </p:pic>
          <p:sp>
            <p:nvSpPr>
              <p:cNvPr id="45" name="Rectangle 44"/>
              <p:cNvSpPr/>
              <p:nvPr/>
            </p:nvSpPr>
            <p:spPr>
              <a:xfrm>
                <a:off x="3201949" y="3345483"/>
                <a:ext cx="641201" cy="307777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spAutoFit/>
              </a:bodyPr>
              <a:lstStyle/>
              <a:p>
                <a:pPr algn="ctr"/>
                <a:r>
                  <a:rPr lang="en-US" sz="20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write</a:t>
                </a:r>
              </a:p>
            </p:txBody>
          </p:sp>
        </p:grpSp>
        <p:sp>
          <p:nvSpPr>
            <p:cNvPr id="53" name="TextBox 15"/>
            <p:cNvSpPr txBox="1">
              <a:spLocks noChangeArrowheads="1"/>
            </p:cNvSpPr>
            <p:nvPr/>
          </p:nvSpPr>
          <p:spPr bwMode="auto">
            <a:xfrm>
              <a:off x="3634174" y="2893643"/>
              <a:ext cx="114934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0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ea typeface="Crimson Text" pitchFamily="2" charset="0"/>
                </a:defRPr>
              </a:lvl1pPr>
            </a:lstStyle>
            <a:p>
              <a:r>
                <a:rPr lang="en-US" dirty="0"/>
                <a:t>Latch</a:t>
              </a:r>
            </a:p>
          </p:txBody>
        </p:sp>
        <p:pic>
          <p:nvPicPr>
            <p:cNvPr id="56" name="Picture 55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3907027" y="4164330"/>
              <a:ext cx="228600" cy="228600"/>
            </a:xfrm>
            <a:prstGeom prst="rect">
              <a:avLst/>
            </a:prstGeom>
          </p:spPr>
        </p:pic>
        <p:sp>
          <p:nvSpPr>
            <p:cNvPr id="57" name="Rectangle 56"/>
            <p:cNvSpPr/>
            <p:nvPr/>
          </p:nvSpPr>
          <p:spPr>
            <a:xfrm>
              <a:off x="4156331" y="4151709"/>
              <a:ext cx="205184" cy="24622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=0</a:t>
              </a:r>
            </a:p>
          </p:txBody>
        </p:sp>
        <p:pic>
          <p:nvPicPr>
            <p:cNvPr id="58" name="Picture 57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40893" y="4467939"/>
              <a:ext cx="160866" cy="228600"/>
            </a:xfrm>
            <a:prstGeom prst="rect">
              <a:avLst/>
            </a:prstGeom>
          </p:spPr>
        </p:pic>
        <p:sp>
          <p:nvSpPr>
            <p:cNvPr id="59" name="Rectangle 58"/>
            <p:cNvSpPr/>
            <p:nvPr/>
          </p:nvSpPr>
          <p:spPr>
            <a:xfrm>
              <a:off x="4146713" y="4459129"/>
              <a:ext cx="224420" cy="24622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nsolas" pitchFamily="49" charset="0"/>
                  <a:ea typeface="Open Sans" pitchFamily="34" charset="0"/>
                  <a:cs typeface="Consolas" pitchFamily="49" charset="0"/>
                </a:rPr>
                <a:t>=0</a:t>
              </a:r>
            </a:p>
          </p:txBody>
        </p:sp>
        <p:pic>
          <p:nvPicPr>
            <p:cNvPr id="61" name="Picture 60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888853" y="4164330"/>
              <a:ext cx="228600" cy="228600"/>
            </a:xfrm>
            <a:prstGeom prst="rect">
              <a:avLst/>
            </a:prstGeom>
          </p:spPr>
        </p:pic>
        <p:sp>
          <p:nvSpPr>
            <p:cNvPr id="62" name="Rectangle 61"/>
            <p:cNvSpPr/>
            <p:nvPr/>
          </p:nvSpPr>
          <p:spPr>
            <a:xfrm>
              <a:off x="5138157" y="4151709"/>
              <a:ext cx="205184" cy="24622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rPr>
                <a:t>=0</a:t>
              </a:r>
            </a:p>
          </p:txBody>
        </p:sp>
        <p:pic>
          <p:nvPicPr>
            <p:cNvPr id="63" name="Picture 62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4922719" y="4467939"/>
              <a:ext cx="160866" cy="228600"/>
            </a:xfrm>
            <a:prstGeom prst="rect">
              <a:avLst/>
            </a:prstGeom>
          </p:spPr>
        </p:pic>
        <p:sp>
          <p:nvSpPr>
            <p:cNvPr id="64" name="Rectangle 63"/>
            <p:cNvSpPr/>
            <p:nvPr/>
          </p:nvSpPr>
          <p:spPr>
            <a:xfrm>
              <a:off x="5128539" y="4459129"/>
              <a:ext cx="224420" cy="24622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onsolas" pitchFamily="49" charset="0"/>
                  <a:ea typeface="Open Sans" pitchFamily="34" charset="0"/>
                  <a:cs typeface="Consolas" pitchFamily="49" charset="0"/>
                </a:rPr>
                <a:t>=0</a:t>
              </a:r>
            </a:p>
          </p:txBody>
        </p:sp>
      </p:grpSp>
      <p:sp>
        <p:nvSpPr>
          <p:cNvPr id="67" name="R-CNT1"/>
          <p:cNvSpPr/>
          <p:nvPr/>
        </p:nvSpPr>
        <p:spPr>
          <a:xfrm>
            <a:off x="4156331" y="4335859"/>
            <a:ext cx="205184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0" tIns="0" rIns="0" bIns="0" anchor="ctr" anchorCtr="0">
            <a:sp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=1</a:t>
            </a:r>
          </a:p>
        </p:txBody>
      </p:sp>
      <p:sp>
        <p:nvSpPr>
          <p:cNvPr id="68" name="R-CNT2"/>
          <p:cNvSpPr/>
          <p:nvPr/>
        </p:nvSpPr>
        <p:spPr>
          <a:xfrm>
            <a:off x="4156331" y="4335859"/>
            <a:ext cx="205184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0" tIns="0" rIns="0" bIns="0" anchor="ctr" anchorCtr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=</a:t>
            </a:r>
            <a:r>
              <a:rPr lang="en-US" sz="1600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2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138157" y="4643279"/>
            <a:ext cx="205184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0" tIns="0" rIns="0" bIns="0" anchor="ctr" anchorCtr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=</a:t>
            </a:r>
            <a:r>
              <a:rPr lang="en-US" sz="1600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1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156331" y="4643279"/>
            <a:ext cx="205184" cy="24622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lIns="0" tIns="0" rIns="0" bIns="0" anchor="ctr" anchorCtr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=</a:t>
            </a:r>
            <a:r>
              <a:rPr lang="en-US" sz="1600" dirty="0">
                <a:solidFill>
                  <a:schemeClr val="accent1"/>
                </a:solidFill>
                <a:latin typeface="Inconsolata" panose="00000509000000000000" pitchFamily="49" charset="0"/>
                <a:ea typeface="Open Sans" pitchFamily="34" charset="0"/>
                <a:cs typeface="Consolas" pitchFamily="49" charset="0"/>
              </a:rPr>
              <a:t>1</a:t>
            </a:r>
          </a:p>
        </p:txBody>
      </p:sp>
      <p:cxnSp>
        <p:nvCxnSpPr>
          <p:cNvPr id="39" name="Straight Connector 35"/>
          <p:cNvCxnSpPr>
            <a:cxnSpLocks noChangeShapeType="1"/>
          </p:cNvCxnSpPr>
          <p:nvPr/>
        </p:nvCxnSpPr>
        <p:spPr bwMode="auto">
          <a:xfrm flipV="1">
            <a:off x="3349520" y="3876040"/>
            <a:ext cx="524859" cy="1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Straight Connector 35"/>
          <p:cNvCxnSpPr>
            <a:cxnSpLocks noChangeShapeType="1"/>
          </p:cNvCxnSpPr>
          <p:nvPr/>
        </p:nvCxnSpPr>
        <p:spPr bwMode="auto">
          <a:xfrm flipH="1" flipV="1">
            <a:off x="5463805" y="3876039"/>
            <a:ext cx="524859" cy="1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Rectangle 5">
            <a:hlinkClick r:id="rId7"/>
            <a:extLst>
              <a:ext uri="{FF2B5EF4-FFF2-40B4-BE49-F238E27FC236}">
                <a16:creationId xmlns:a16="http://schemas.microsoft.com/office/drawing/2014/main" id="{8302FFE0-6E6D-FE5A-E10C-82592DCB9577}"/>
              </a:ext>
            </a:extLst>
          </p:cNvPr>
          <p:cNvSpPr/>
          <p:nvPr/>
        </p:nvSpPr>
        <p:spPr>
          <a:xfrm>
            <a:off x="5332733" y="2141607"/>
            <a:ext cx="2144177" cy="353943"/>
          </a:xfrm>
          <a:prstGeom prst="rect">
            <a:avLst/>
          </a:prstGeom>
        </p:spPr>
        <p:txBody>
          <a:bodyPr wrap="none" lIns="45720" tIns="0" rIns="45720" bIns="45720" anchor="b" anchorCtr="0">
            <a:spAutoFit/>
          </a:bodyPr>
          <a:lstStyle/>
          <a:p>
            <a:r>
              <a:rPr lang="en-US" sz="2000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pthread_rwlock_t</a:t>
            </a:r>
            <a:endParaRPr lang="en-US" sz="2000" b="1" dirty="0">
              <a:solidFill>
                <a:schemeClr val="accent1"/>
              </a:solidFill>
              <a:latin typeface="Inconsolata" panose="00000509000000000000" pitchFamily="49" charset="0"/>
            </a:endParaRPr>
          </a:p>
        </p:txBody>
      </p:sp>
      <p:cxnSp>
        <p:nvCxnSpPr>
          <p:cNvPr id="7" name="Straight Connector 35">
            <a:extLst>
              <a:ext uri="{FF2B5EF4-FFF2-40B4-BE49-F238E27FC236}">
                <a16:creationId xmlns:a16="http://schemas.microsoft.com/office/drawing/2014/main" id="{1C3C39AF-1FBA-56E0-CB1E-1DA9EA6253DC}"/>
              </a:ext>
            </a:extLst>
          </p:cNvPr>
          <p:cNvCxnSpPr>
            <a:cxnSpLocks noChangeShapeType="1"/>
            <a:stCxn id="6" idx="1"/>
          </p:cNvCxnSpPr>
          <p:nvPr/>
        </p:nvCxnSpPr>
        <p:spPr bwMode="auto">
          <a:xfrm flipH="1">
            <a:off x="5083585" y="2318579"/>
            <a:ext cx="249148" cy="0"/>
          </a:xfrm>
          <a:prstGeom prst="straightConnector1">
            <a:avLst/>
          </a:prstGeom>
          <a:noFill/>
          <a:ln w="31750" algn="ctr">
            <a:solidFill>
              <a:schemeClr val="accent1"/>
            </a:solidFill>
            <a:round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Slide Number Placeholder 3" descr=" 5">
            <a:extLst>
              <a:ext uri="{FF2B5EF4-FFF2-40B4-BE49-F238E27FC236}">
                <a16:creationId xmlns:a16="http://schemas.microsoft.com/office/drawing/2014/main" id="{3F32FF20-0D1A-F8CE-B174-736924A0541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11" name="Rectangle 10">
            <a:hlinkClick r:id="rId7"/>
            <a:extLst>
              <a:ext uri="{FF2B5EF4-FFF2-40B4-BE49-F238E27FC236}">
                <a16:creationId xmlns:a16="http://schemas.microsoft.com/office/drawing/2014/main" id="{B4544D07-BC59-2598-6B7B-42A8400C1E53}"/>
              </a:ext>
            </a:extLst>
          </p:cNvPr>
          <p:cNvSpPr/>
          <p:nvPr/>
        </p:nvSpPr>
        <p:spPr>
          <a:xfrm>
            <a:off x="7013179" y="1581150"/>
            <a:ext cx="2015936" cy="353943"/>
          </a:xfrm>
          <a:prstGeom prst="rect">
            <a:avLst/>
          </a:prstGeom>
        </p:spPr>
        <p:txBody>
          <a:bodyPr wrap="none" lIns="45720" tIns="0" rIns="45720" bIns="45720" anchor="b" anchorCtr="0">
            <a:spAutoFit/>
          </a:bodyPr>
          <a:lstStyle/>
          <a:p>
            <a:r>
              <a:rPr lang="en-US" sz="2000" b="1" dirty="0" err="1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pthread_mutex_t</a:t>
            </a:r>
            <a:endParaRPr lang="en-US" sz="2000" b="1" dirty="0">
              <a:solidFill>
                <a:schemeClr val="accent1"/>
              </a:solidFill>
              <a:latin typeface="Inconsolata" panose="00000509000000000000" pitchFamily="49" charset="0"/>
              <a:cs typeface="Consolas" pitchFamily="49" charset="0"/>
            </a:endParaRPr>
          </a:p>
        </p:txBody>
      </p:sp>
      <p:sp>
        <p:nvSpPr>
          <p:cNvPr id="12" name="Rectangle 11">
            <a:hlinkClick r:id="rId7"/>
            <a:extLst>
              <a:ext uri="{FF2B5EF4-FFF2-40B4-BE49-F238E27FC236}">
                <a16:creationId xmlns:a16="http://schemas.microsoft.com/office/drawing/2014/main" id="{AAC597FE-A8C4-2769-58F4-774CAFBD8FE6}"/>
              </a:ext>
            </a:extLst>
          </p:cNvPr>
          <p:cNvSpPr/>
          <p:nvPr/>
        </p:nvSpPr>
        <p:spPr>
          <a:xfrm>
            <a:off x="7013179" y="1871249"/>
            <a:ext cx="1887696" cy="353943"/>
          </a:xfrm>
          <a:prstGeom prst="rect">
            <a:avLst/>
          </a:prstGeom>
        </p:spPr>
        <p:txBody>
          <a:bodyPr wrap="none" lIns="45720" tIns="0" rIns="45720" bIns="45720" anchor="b" anchorCtr="0">
            <a:spAutoFit/>
          </a:bodyPr>
          <a:lstStyle/>
          <a:p>
            <a:r>
              <a:rPr lang="en-US" sz="2000" b="1" dirty="0" err="1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pthread_cond_t</a:t>
            </a:r>
            <a:endParaRPr lang="en-US" sz="2000" b="1" dirty="0">
              <a:solidFill>
                <a:schemeClr val="accent1"/>
              </a:solidFill>
              <a:latin typeface="Inconsolata" panose="00000509000000000000" pitchFamily="49" charset="0"/>
              <a:cs typeface="Consolas" pitchFamily="49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39822B4-C045-18BE-C336-0E9EEF50CF2B}"/>
              </a:ext>
            </a:extLst>
          </p:cNvPr>
          <p:cNvGrpSpPr/>
          <p:nvPr/>
        </p:nvGrpSpPr>
        <p:grpSpPr>
          <a:xfrm>
            <a:off x="6404823" y="1758121"/>
            <a:ext cx="608357" cy="383486"/>
            <a:chOff x="6404823" y="1758121"/>
            <a:chExt cx="608357" cy="383486"/>
          </a:xfrm>
        </p:grpSpPr>
        <p:cxnSp>
          <p:nvCxnSpPr>
            <p:cNvPr id="16" name="Connector: Elbow 15">
              <a:extLst>
                <a:ext uri="{FF2B5EF4-FFF2-40B4-BE49-F238E27FC236}">
                  <a16:creationId xmlns:a16="http://schemas.microsoft.com/office/drawing/2014/main" id="{F58BD13A-5E3A-8001-F50D-8D604B9EC878}"/>
                </a:ext>
              </a:extLst>
            </p:cNvPr>
            <p:cNvCxnSpPr>
              <a:cxnSpLocks/>
              <a:stCxn id="12" idx="1"/>
              <a:endCxn id="6" idx="0"/>
            </p:cNvCxnSpPr>
            <p:nvPr/>
          </p:nvCxnSpPr>
          <p:spPr>
            <a:xfrm rot="10800000" flipV="1">
              <a:off x="6404823" y="2048221"/>
              <a:ext cx="608357" cy="93386"/>
            </a:xfrm>
            <a:prstGeom prst="bentConnector2">
              <a:avLst/>
            </a:prstGeom>
            <a:noFill/>
            <a:ln w="31750" algn="ctr">
              <a:solidFill>
                <a:schemeClr val="accent1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Connector: Elbow 19">
              <a:extLst>
                <a:ext uri="{FF2B5EF4-FFF2-40B4-BE49-F238E27FC236}">
                  <a16:creationId xmlns:a16="http://schemas.microsoft.com/office/drawing/2014/main" id="{46030DAA-0A9A-6323-1BA7-AA2DA07E2DC0}"/>
                </a:ext>
              </a:extLst>
            </p:cNvPr>
            <p:cNvCxnSpPr>
              <a:cxnSpLocks/>
              <a:stCxn id="11" idx="1"/>
              <a:endCxn id="6" idx="0"/>
            </p:cNvCxnSpPr>
            <p:nvPr/>
          </p:nvCxnSpPr>
          <p:spPr>
            <a:xfrm rot="10800000" flipV="1">
              <a:off x="6404823" y="1758121"/>
              <a:ext cx="608357" cy="383485"/>
            </a:xfrm>
            <a:prstGeom prst="bentConnector2">
              <a:avLst/>
            </a:prstGeom>
            <a:noFill/>
            <a:ln w="31750" algn="ctr">
              <a:solidFill>
                <a:schemeClr val="accent1"/>
              </a:solidFill>
              <a:round/>
              <a:headEnd type="triangl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36281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66" grpId="0" animBg="1"/>
      <p:bldP spid="69" grpId="0" animBg="1"/>
      <p:bldP spid="6" grpId="0"/>
      <p:bldP spid="11" grpId="0"/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08DE4D-9BEE-4AEA-92C2-E65DB61D1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 Latching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F9AFF8-3603-446D-BEAB-59DF2065F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Easy to support concurrent access due to the limited ways threads access the data structure.</a:t>
            </a:r>
          </a:p>
          <a:p>
            <a:pPr lvl="1"/>
            <a:r>
              <a:rPr lang="en-US" dirty="0"/>
              <a:t>All threads move in the same direction and only access a single page/slot at a time.</a:t>
            </a:r>
          </a:p>
          <a:p>
            <a:pPr lvl="1"/>
            <a:r>
              <a:rPr lang="en-US" dirty="0"/>
              <a:t>Deadlocks are not possible.</a:t>
            </a:r>
          </a:p>
          <a:p>
            <a:endParaRPr lang="en-US" sz="1200" dirty="0"/>
          </a:p>
          <a:p>
            <a:r>
              <a:rPr lang="en-US" dirty="0"/>
              <a:t>To resize the table, take a global write latch on the entire table (e.g., in the header page).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2ED165FF-4F65-C6A4-9AE7-095BA6105C6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35277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2E3D1A3-750E-4655-8734-D4670E7DD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 Latching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A7C5699-08FE-4E50-8C37-D2668E061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#1: Page/Block Latches</a:t>
            </a:r>
          </a:p>
          <a:p>
            <a:pPr lvl="1"/>
            <a:r>
              <a:rPr lang="en-US" dirty="0"/>
              <a:t>Each page/block has its own reader-writer latch that protects its entire contents.</a:t>
            </a:r>
          </a:p>
          <a:p>
            <a:pPr lvl="1"/>
            <a:r>
              <a:rPr lang="en-US" dirty="0"/>
              <a:t>Threads acquire either a read or write latch before they access a page/block.</a:t>
            </a:r>
          </a:p>
          <a:p>
            <a:endParaRPr lang="en-US" sz="1200" dirty="0"/>
          </a:p>
          <a:p>
            <a:r>
              <a:rPr lang="en-US" b="1" dirty="0"/>
              <a:t>Approach #2: Slot Latches</a:t>
            </a:r>
          </a:p>
          <a:p>
            <a:pPr lvl="1"/>
            <a:r>
              <a:rPr lang="en-US" dirty="0"/>
              <a:t>Each slot has its own latch.</a:t>
            </a:r>
          </a:p>
          <a:p>
            <a:pPr lvl="1"/>
            <a:r>
              <a:rPr lang="en-US" dirty="0"/>
              <a:t>Can use a single-mode latch to reduce meta-data and computational overhead.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158F7B8C-93C1-EBC9-F4D2-9F1E6D09B46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2684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age">
            <a:extLst>
              <a:ext uri="{FF2B5EF4-FFF2-40B4-BE49-F238E27FC236}">
                <a16:creationId xmlns:a16="http://schemas.microsoft.com/office/drawing/2014/main" id="{8967CD1B-1C14-4EC1-B86E-4ED0E466BB4E}"/>
              </a:ext>
            </a:extLst>
          </p:cNvPr>
          <p:cNvSpPr/>
          <p:nvPr/>
        </p:nvSpPr>
        <p:spPr>
          <a:xfrm>
            <a:off x="3124200" y="1047750"/>
            <a:ext cx="2560320" cy="12801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endParaRPr lang="en-US" sz="28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97" name="Page">
            <a:extLst>
              <a:ext uri="{FF2B5EF4-FFF2-40B4-BE49-F238E27FC236}">
                <a16:creationId xmlns:a16="http://schemas.microsoft.com/office/drawing/2014/main" id="{B6CADE61-F5DB-4857-8E86-86A855364480}"/>
              </a:ext>
            </a:extLst>
          </p:cNvPr>
          <p:cNvSpPr/>
          <p:nvPr/>
        </p:nvSpPr>
        <p:spPr>
          <a:xfrm>
            <a:off x="3124200" y="3760470"/>
            <a:ext cx="2560320" cy="12801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endParaRPr lang="en-US" sz="28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76" name="Rectangle 75"/>
          <p:cNvSpPr/>
          <p:nvPr/>
        </p:nvSpPr>
        <p:spPr>
          <a:xfrm flipV="1">
            <a:off x="3408824" y="3964614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09E3043-8E5D-46AC-84D2-14FD57FB5674}"/>
              </a:ext>
            </a:extLst>
          </p:cNvPr>
          <p:cNvGrpSpPr/>
          <p:nvPr/>
        </p:nvGrpSpPr>
        <p:grpSpPr>
          <a:xfrm>
            <a:off x="3421524" y="3986528"/>
            <a:ext cx="1588279" cy="369333"/>
            <a:chOff x="3845846" y="2851150"/>
            <a:chExt cx="1588279" cy="36933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CAD0D3A-CDA8-4CBE-B24D-99702EDC982A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45" name="TextBox 15">
              <a:extLst>
                <a:ext uri="{FF2B5EF4-FFF2-40B4-BE49-F238E27FC236}">
                  <a16:creationId xmlns:a16="http://schemas.microsoft.com/office/drawing/2014/main" id="{4B19F0F9-74B9-4F64-B068-56DEE36351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5846" y="2851151"/>
              <a:ext cx="726153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D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772682F2-0E6F-4CF9-9F56-485D0162E714}"/>
              </a:ext>
            </a:extLst>
          </p:cNvPr>
          <p:cNvSpPr/>
          <p:nvPr/>
        </p:nvSpPr>
        <p:spPr>
          <a:xfrm flipV="1">
            <a:off x="3401767" y="4422037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0943EFC-9A52-4016-B371-E1E02A75E3AB}"/>
              </a:ext>
            </a:extLst>
          </p:cNvPr>
          <p:cNvGrpSpPr/>
          <p:nvPr/>
        </p:nvGrpSpPr>
        <p:grpSpPr>
          <a:xfrm>
            <a:off x="3401766" y="4460805"/>
            <a:ext cx="1608037" cy="369333"/>
            <a:chOff x="3401766" y="4460805"/>
            <a:chExt cx="1608037" cy="36933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696316F-DE6B-460C-86E1-2320DA3BEBCF}"/>
                </a:ext>
              </a:extLst>
            </p:cNvPr>
            <p:cNvSpPr txBox="1"/>
            <p:nvPr/>
          </p:nvSpPr>
          <p:spPr>
            <a:xfrm>
              <a:off x="4046078" y="4460805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63" name="TextBox 15">
              <a:extLst>
                <a:ext uri="{FF2B5EF4-FFF2-40B4-BE49-F238E27FC236}">
                  <a16:creationId xmlns:a16="http://schemas.microsoft.com/office/drawing/2014/main" id="{79DA3CEC-46A4-4AAA-95F2-22D37D8452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1766" y="4460806"/>
              <a:ext cx="745911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E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41" name="Group 5">
            <a:extLst>
              <a:ext uri="{FF2B5EF4-FFF2-40B4-BE49-F238E27FC236}">
                <a16:creationId xmlns:a16="http://schemas.microsoft.com/office/drawing/2014/main" id="{9962E991-835E-4B0B-AF21-5D54B37C96C3}"/>
              </a:ext>
            </a:extLst>
          </p:cNvPr>
          <p:cNvGrpSpPr/>
          <p:nvPr/>
        </p:nvGrpSpPr>
        <p:grpSpPr>
          <a:xfrm>
            <a:off x="3125198" y="2404110"/>
            <a:ext cx="2560320" cy="1280160"/>
            <a:chOff x="3125198" y="2620515"/>
            <a:chExt cx="2560320" cy="1280160"/>
          </a:xfrm>
        </p:grpSpPr>
        <p:sp>
          <p:nvSpPr>
            <p:cNvPr id="96" name="Page">
              <a:extLst>
                <a:ext uri="{FF2B5EF4-FFF2-40B4-BE49-F238E27FC236}">
                  <a16:creationId xmlns:a16="http://schemas.microsoft.com/office/drawing/2014/main" id="{5EF88261-1B91-4A9A-B5ED-27093B42CF7F}"/>
                </a:ext>
              </a:extLst>
            </p:cNvPr>
            <p:cNvSpPr/>
            <p:nvPr/>
          </p:nvSpPr>
          <p:spPr>
            <a:xfrm>
              <a:off x="3125198" y="2620515"/>
              <a:ext cx="2560320" cy="12801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32" name="Group 7">
              <a:extLst>
                <a:ext uri="{FF2B5EF4-FFF2-40B4-BE49-F238E27FC236}">
                  <a16:creationId xmlns:a16="http://schemas.microsoft.com/office/drawing/2014/main" id="{8601698C-72AE-40E1-9B90-EC3966F9F0A1}"/>
                </a:ext>
              </a:extLst>
            </p:cNvPr>
            <p:cNvGrpSpPr/>
            <p:nvPr/>
          </p:nvGrpSpPr>
          <p:grpSpPr>
            <a:xfrm>
              <a:off x="3408824" y="2816965"/>
              <a:ext cx="1883266" cy="887262"/>
              <a:chOff x="3408824" y="2569549"/>
              <a:chExt cx="1883266" cy="887262"/>
            </a:xfrm>
          </p:grpSpPr>
          <p:sp>
            <p:nvSpPr>
              <p:cNvPr id="29" name="Rectangle 8"/>
              <p:cNvSpPr/>
              <p:nvPr/>
            </p:nvSpPr>
            <p:spPr>
              <a:xfrm flipV="1">
                <a:off x="3408824" y="2569549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70" name="Rectangle 9"/>
              <p:cNvSpPr/>
              <p:nvPr/>
            </p:nvSpPr>
            <p:spPr>
              <a:xfrm flipV="1">
                <a:off x="3408824" y="3026972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grpSp>
            <p:nvGrpSpPr>
              <p:cNvPr id="17" name="Group 10"/>
              <p:cNvGrpSpPr/>
              <p:nvPr/>
            </p:nvGrpSpPr>
            <p:grpSpPr>
              <a:xfrm>
                <a:off x="3408824" y="2617578"/>
                <a:ext cx="1883266" cy="369333"/>
                <a:chOff x="3833146" y="2851150"/>
                <a:chExt cx="1883266" cy="369333"/>
              </a:xfrm>
            </p:grpSpPr>
            <p:sp>
              <p:nvSpPr>
                <p:cNvPr id="106" name="TextBox 14"/>
                <p:cNvSpPr txBox="1"/>
                <p:nvPr/>
              </p:nvSpPr>
              <p:spPr>
                <a:xfrm>
                  <a:off x="4470400" y="2851150"/>
                  <a:ext cx="1246012" cy="369332"/>
                </a:xfrm>
                <a:prstGeom prst="rect">
                  <a:avLst/>
                </a:prstGeom>
                <a:noFill/>
              </p:spPr>
              <p:txBody>
                <a:bodyPr wrap="square" tIns="0" bIns="0" rtlCol="0">
                  <a:spAutoFit/>
                </a:bodyPr>
                <a:lstStyle/>
                <a:p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</a:t>
                  </a:r>
                  <a:r>
                    <a:rPr lang="en-US" sz="24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|</a:t>
                  </a:r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value</a:t>
                  </a:r>
                  <a:endPara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endParaRPr>
                </a:p>
              </p:txBody>
            </p:sp>
            <p:sp>
              <p:nvSpPr>
                <p:cNvPr id="107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3833146" y="2851151"/>
                  <a:ext cx="800321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 anchor="ctr" anchorCtr="0">
                  <a:spAutoFit/>
                </a:bodyPr>
                <a:lstStyle>
                  <a:defPPr>
                    <a:defRPr lang="en-US"/>
                  </a:defPPr>
                  <a:lvl1pPr eaLnBrk="0" hangingPunct="0">
                    <a:defRPr sz="2400" b="1" i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ea typeface="ＭＳ Ｐゴシック" charset="-128"/>
                    </a:defRPr>
                  </a:lvl1pPr>
                </a:lstStyle>
                <a:p>
                  <a:pPr algn="r"/>
                  <a:r>
                    <a:rPr lang="en-US" dirty="0">
                      <a:solidFill>
                        <a:schemeClr val="accent1"/>
                      </a:solidFill>
                      <a:latin typeface="Crimson Text" pitchFamily="2" charset="0"/>
                    </a:rPr>
                    <a:t>A</a:t>
                  </a:r>
                  <a:endParaRPr lang="en-US" sz="2000" dirty="0">
                    <a:solidFill>
                      <a:schemeClr val="accent1"/>
                    </a:solidFill>
                    <a:latin typeface="Crimson Text" pitchFamily="2" charset="0"/>
                  </a:endParaRPr>
                </a:p>
              </p:txBody>
            </p:sp>
          </p:grpSp>
          <p:grpSp>
            <p:nvGrpSpPr>
              <p:cNvPr id="111" name="Group 11"/>
              <p:cNvGrpSpPr/>
              <p:nvPr/>
            </p:nvGrpSpPr>
            <p:grpSpPr>
              <a:xfrm>
                <a:off x="3408824" y="3055507"/>
                <a:ext cx="1600979" cy="401304"/>
                <a:chOff x="3833146" y="2819179"/>
                <a:chExt cx="1600979" cy="401304"/>
              </a:xfrm>
            </p:grpSpPr>
            <p:sp>
              <p:nvSpPr>
                <p:cNvPr id="112" name="TextBox 12"/>
                <p:cNvSpPr txBox="1"/>
                <p:nvPr/>
              </p:nvSpPr>
              <p:spPr>
                <a:xfrm>
                  <a:off x="4470400" y="2819179"/>
                  <a:ext cx="963725" cy="369332"/>
                </a:xfrm>
                <a:prstGeom prst="rect">
                  <a:avLst/>
                </a:prstGeom>
                <a:noFill/>
              </p:spPr>
              <p:txBody>
                <a:bodyPr wrap="none" tIns="0" bIns="0" rtlCol="0">
                  <a:spAutoFit/>
                </a:bodyPr>
                <a:lstStyle/>
                <a:p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</a:t>
                  </a:r>
                  <a:r>
                    <a:rPr lang="en-US" sz="24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|</a:t>
                  </a:r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value</a:t>
                  </a:r>
                  <a:endPara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endParaRPr>
                </a:p>
              </p:txBody>
            </p:sp>
            <p:sp>
              <p:nvSpPr>
                <p:cNvPr id="113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3833146" y="2851151"/>
                  <a:ext cx="7388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 anchor="ctr" anchorCtr="0">
                  <a:spAutoFit/>
                </a:bodyPr>
                <a:lstStyle>
                  <a:defPPr>
                    <a:defRPr lang="en-US"/>
                  </a:defPPr>
                  <a:lvl1pPr eaLnBrk="0" hangingPunct="0">
                    <a:defRPr sz="2400" b="1" i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ea typeface="ＭＳ Ｐゴシック" charset="-128"/>
                    </a:defRPr>
                  </a:lvl1pPr>
                </a:lstStyle>
                <a:p>
                  <a:pPr algn="r"/>
                  <a:r>
                    <a:rPr lang="en-US" dirty="0">
                      <a:solidFill>
                        <a:schemeClr val="accent1"/>
                      </a:solidFill>
                      <a:latin typeface="Crimson Text" pitchFamily="2" charset="0"/>
                    </a:rPr>
                    <a:t>C</a:t>
                  </a:r>
                  <a:endParaRPr lang="en-US" sz="2000" dirty="0">
                    <a:solidFill>
                      <a:schemeClr val="accent1"/>
                    </a:solidFill>
                    <a:latin typeface="Crimson Text" pitchFamily="2" charset="0"/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Table: Page/Block Latches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5BA5511-F16E-4969-95F3-AAA0CAF935CB}"/>
              </a:ext>
            </a:extLst>
          </p:cNvPr>
          <p:cNvGrpSpPr/>
          <p:nvPr/>
        </p:nvGrpSpPr>
        <p:grpSpPr>
          <a:xfrm>
            <a:off x="3203958" y="1251894"/>
            <a:ext cx="2088132" cy="871873"/>
            <a:chOff x="3203958" y="1471343"/>
            <a:chExt cx="2088132" cy="87187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A4F2C22-72C8-4DDB-9EBD-1823FEF287EA}"/>
                </a:ext>
              </a:extLst>
            </p:cNvPr>
            <p:cNvGrpSpPr/>
            <p:nvPr/>
          </p:nvGrpSpPr>
          <p:grpSpPr>
            <a:xfrm>
              <a:off x="3408824" y="1471343"/>
              <a:ext cx="1883266" cy="871873"/>
              <a:chOff x="3408824" y="1450125"/>
              <a:chExt cx="1883266" cy="871873"/>
            </a:xfrm>
          </p:grpSpPr>
          <p:sp>
            <p:nvSpPr>
              <p:cNvPr id="27" name="Rectangle 26"/>
              <p:cNvSpPr/>
              <p:nvPr/>
            </p:nvSpPr>
            <p:spPr>
              <a:xfrm flipV="1">
                <a:off x="3408824" y="1450125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 flipV="1">
                <a:off x="3408824" y="1907548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3203958" y="1519089"/>
              <a:ext cx="1831493" cy="369333"/>
              <a:chOff x="3602632" y="2851150"/>
              <a:chExt cx="1831493" cy="369333"/>
            </a:xfrm>
          </p:grpSpPr>
          <p:sp>
            <p:nvSpPr>
              <p:cNvPr id="109" name="TextBox 108"/>
              <p:cNvSpPr txBox="1"/>
              <p:nvPr/>
            </p:nvSpPr>
            <p:spPr>
              <a:xfrm>
                <a:off x="4470400" y="2851150"/>
                <a:ext cx="963725" cy="369332"/>
              </a:xfrm>
              <a:prstGeom prst="rect">
                <a:avLst/>
              </a:prstGeom>
              <a:noFill/>
            </p:spPr>
            <p:txBody>
              <a:bodyPr wrap="none" tIns="0" bIns="0" rtlCol="0">
                <a:spAutoFit/>
              </a:bodyPr>
              <a:lstStyle/>
              <a:p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</a:t>
                </a:r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|</a:t>
                </a:r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value</a:t>
                </a:r>
                <a:endPara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endParaRPr>
              </a:p>
            </p:txBody>
          </p:sp>
          <p:sp>
            <p:nvSpPr>
              <p:cNvPr id="110" name="TextBox 15"/>
              <p:cNvSpPr txBox="1">
                <a:spLocks noChangeArrowheads="1"/>
              </p:cNvSpPr>
              <p:nvPr/>
            </p:nvSpPr>
            <p:spPr bwMode="auto">
              <a:xfrm>
                <a:off x="3602632" y="2851151"/>
                <a:ext cx="96936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pPr algn="r"/>
                <a:r>
                  <a:rPr lang="en-US" dirty="0">
                    <a:solidFill>
                      <a:schemeClr val="accent1"/>
                    </a:solidFill>
                    <a:latin typeface="Crimson Text" pitchFamily="2" charset="0"/>
                  </a:rPr>
                  <a:t>B</a:t>
                </a:r>
                <a:endParaRPr lang="en-US" sz="2000" dirty="0">
                  <a:solidFill>
                    <a:schemeClr val="accent1"/>
                  </a:solidFill>
                  <a:latin typeface="Crimson Text" pitchFamily="2" charset="0"/>
                </a:endParaRPr>
              </a:p>
            </p:txBody>
          </p:sp>
        </p:grpSp>
      </p:grpSp>
      <p:grpSp>
        <p:nvGrpSpPr>
          <p:cNvPr id="99" name="R-Latch">
            <a:extLst>
              <a:ext uri="{FF2B5EF4-FFF2-40B4-BE49-F238E27FC236}">
                <a16:creationId xmlns:a16="http://schemas.microsoft.com/office/drawing/2014/main" id="{667D7DE4-AB87-4158-91D6-2AF436FEFD71}"/>
              </a:ext>
            </a:extLst>
          </p:cNvPr>
          <p:cNvGrpSpPr>
            <a:grpSpLocks/>
          </p:cNvGrpSpPr>
          <p:nvPr/>
        </p:nvGrpSpPr>
        <p:grpSpPr bwMode="auto">
          <a:xfrm>
            <a:off x="2532394" y="2038350"/>
            <a:ext cx="659606" cy="485775"/>
            <a:chOff x="789711" y="4485200"/>
            <a:chExt cx="879764" cy="647970"/>
          </a:xfrm>
        </p:grpSpPr>
        <p:sp>
          <p:nvSpPr>
            <p:cNvPr id="100" name="TextBox 28">
              <a:extLst>
                <a:ext uri="{FF2B5EF4-FFF2-40B4-BE49-F238E27FC236}">
                  <a16:creationId xmlns:a16="http://schemas.microsoft.com/office/drawing/2014/main" id="{DB84CDFB-1918-4139-BCF3-DEBB120FF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101" name="Straight Connector 29">
              <a:extLst>
                <a:ext uri="{FF2B5EF4-FFF2-40B4-BE49-F238E27FC236}">
                  <a16:creationId xmlns:a16="http://schemas.microsoft.com/office/drawing/2014/main" id="{BF141B9E-C589-4201-B551-555077929010}"/>
                </a:ext>
              </a:extLst>
            </p:cNvPr>
            <p:cNvCxnSpPr>
              <a:cxnSpLocks noChangeShapeType="1"/>
              <a:stCxn id="100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grpSp>
        <p:nvGrpSpPr>
          <p:cNvPr id="104" name="Op #1: Find(X)">
            <a:extLst>
              <a:ext uri="{FF2B5EF4-FFF2-40B4-BE49-F238E27FC236}">
                <a16:creationId xmlns:a16="http://schemas.microsoft.com/office/drawing/2014/main" id="{41FA0C5E-2E8A-489E-B8DA-8A4E63777A73}"/>
              </a:ext>
            </a:extLst>
          </p:cNvPr>
          <p:cNvGrpSpPr/>
          <p:nvPr/>
        </p:nvGrpSpPr>
        <p:grpSpPr>
          <a:xfrm>
            <a:off x="432697" y="1809750"/>
            <a:ext cx="1450718" cy="782291"/>
            <a:chOff x="6215557" y="645435"/>
            <a:chExt cx="1450718" cy="782291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6C4FE954-ABFE-46CD-83C9-AB94E7D95398}"/>
                </a:ext>
              </a:extLst>
            </p:cNvPr>
            <p:cNvSpPr txBox="1"/>
            <p:nvPr/>
          </p:nvSpPr>
          <p:spPr>
            <a:xfrm>
              <a:off x="6215557" y="1058394"/>
              <a:ext cx="109728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hash(D) </a:t>
              </a:r>
              <a:endParaRPr lang="en-US" sz="2800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CDF1DEE4-6C41-4B38-B899-4D0A8DF690B2}"/>
                </a:ext>
              </a:extLst>
            </p:cNvPr>
            <p:cNvSpPr txBox="1"/>
            <p:nvPr/>
          </p:nvSpPr>
          <p:spPr>
            <a:xfrm>
              <a:off x="6215557" y="645435"/>
              <a:ext cx="145071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800" b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T</a:t>
              </a:r>
              <a:r>
                <a:rPr lang="en-US" sz="2800" b="1" spc="-150" baseline="-25000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1</a:t>
              </a:r>
              <a:r>
                <a:rPr lang="en-US" sz="2800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: Find D</a:t>
              </a:r>
            </a:p>
          </p:txBody>
        </p:sp>
      </p:grpSp>
      <p:cxnSp>
        <p:nvCxnSpPr>
          <p:cNvPr id="115" name="Straight Connector 36">
            <a:extLst>
              <a:ext uri="{FF2B5EF4-FFF2-40B4-BE49-F238E27FC236}">
                <a16:creationId xmlns:a16="http://schemas.microsoft.com/office/drawing/2014/main" id="{FD898392-52E8-41C8-BE0C-44B6AF3C952B}"/>
              </a:ext>
            </a:extLst>
          </p:cNvPr>
          <p:cNvCxnSpPr>
            <a:cxnSpLocks noChangeShapeType="1"/>
            <a:stCxn id="105" idx="3"/>
          </p:cNvCxnSpPr>
          <p:nvPr/>
        </p:nvCxnSpPr>
        <p:spPr bwMode="auto">
          <a:xfrm>
            <a:off x="1529977" y="2407375"/>
            <a:ext cx="1581888" cy="355321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23" name="R-Latch">
            <a:extLst>
              <a:ext uri="{FF2B5EF4-FFF2-40B4-BE49-F238E27FC236}">
                <a16:creationId xmlns:a16="http://schemas.microsoft.com/office/drawing/2014/main" id="{8D94ACCF-2753-4DF3-AA9D-B7B778EAE27A}"/>
              </a:ext>
            </a:extLst>
          </p:cNvPr>
          <p:cNvGrpSpPr>
            <a:grpSpLocks/>
          </p:cNvGrpSpPr>
          <p:nvPr/>
        </p:nvGrpSpPr>
        <p:grpSpPr bwMode="auto">
          <a:xfrm>
            <a:off x="2532394" y="3381211"/>
            <a:ext cx="659606" cy="485775"/>
            <a:chOff x="789711" y="4485200"/>
            <a:chExt cx="879764" cy="647970"/>
          </a:xfrm>
        </p:grpSpPr>
        <p:sp>
          <p:nvSpPr>
            <p:cNvPr id="124" name="TextBox 28">
              <a:extLst>
                <a:ext uri="{FF2B5EF4-FFF2-40B4-BE49-F238E27FC236}">
                  <a16:creationId xmlns:a16="http://schemas.microsoft.com/office/drawing/2014/main" id="{5E586AE2-83F2-44DC-8DAE-91830EA5D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125" name="Straight Connector 29">
              <a:extLst>
                <a:ext uri="{FF2B5EF4-FFF2-40B4-BE49-F238E27FC236}">
                  <a16:creationId xmlns:a16="http://schemas.microsoft.com/office/drawing/2014/main" id="{4705D4B9-1016-4756-8CDE-3681784ACD92}"/>
                </a:ext>
              </a:extLst>
            </p:cNvPr>
            <p:cNvCxnSpPr>
              <a:cxnSpLocks noChangeShapeType="1"/>
              <a:stCxn id="12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grpSp>
        <p:nvGrpSpPr>
          <p:cNvPr id="127" name="Op #1: Find(X)">
            <a:extLst>
              <a:ext uri="{FF2B5EF4-FFF2-40B4-BE49-F238E27FC236}">
                <a16:creationId xmlns:a16="http://schemas.microsoft.com/office/drawing/2014/main" id="{AED1B1FB-8D09-4D54-95EB-A693D3B02882}"/>
              </a:ext>
            </a:extLst>
          </p:cNvPr>
          <p:cNvGrpSpPr/>
          <p:nvPr/>
        </p:nvGrpSpPr>
        <p:grpSpPr>
          <a:xfrm>
            <a:off x="6860006" y="1809750"/>
            <a:ext cx="1598194" cy="782291"/>
            <a:chOff x="5848469" y="645435"/>
            <a:chExt cx="1598194" cy="782291"/>
          </a:xfrm>
        </p:grpSpPr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9C69126D-7172-4167-910B-D51ACD20C747}"/>
                </a:ext>
              </a:extLst>
            </p:cNvPr>
            <p:cNvSpPr txBox="1"/>
            <p:nvPr/>
          </p:nvSpPr>
          <p:spPr>
            <a:xfrm>
              <a:off x="6349383" y="1058394"/>
              <a:ext cx="109728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r"/>
              <a:r>
                <a:rPr lang="en-US" sz="2400" b="1" i="1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hash(E) </a:t>
              </a:r>
              <a:endParaRPr lang="en-US" sz="2800" dirty="0">
                <a:solidFill>
                  <a:srgbClr val="2C6BD8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844012F-68B2-4CB8-B54F-ED065AC376A4}"/>
                </a:ext>
              </a:extLst>
            </p:cNvPr>
            <p:cNvSpPr txBox="1"/>
            <p:nvPr/>
          </p:nvSpPr>
          <p:spPr>
            <a:xfrm>
              <a:off x="5848469" y="645435"/>
              <a:ext cx="1598194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2800" b="1" spc="-150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T</a:t>
              </a:r>
              <a:r>
                <a:rPr lang="en-US" sz="2800" b="1" baseline="-25000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2</a:t>
              </a:r>
              <a:r>
                <a:rPr lang="en-US" sz="2800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: Insert E</a:t>
              </a:r>
            </a:p>
          </p:txBody>
        </p:sp>
      </p:grpSp>
      <p:cxnSp>
        <p:nvCxnSpPr>
          <p:cNvPr id="130" name="Straight Connector 36">
            <a:extLst>
              <a:ext uri="{FF2B5EF4-FFF2-40B4-BE49-F238E27FC236}">
                <a16:creationId xmlns:a16="http://schemas.microsoft.com/office/drawing/2014/main" id="{EEA49939-9B2C-458F-AB7C-FFAC770C6EF7}"/>
              </a:ext>
            </a:extLst>
          </p:cNvPr>
          <p:cNvCxnSpPr>
            <a:cxnSpLocks noChangeShapeType="1"/>
            <a:stCxn id="128" idx="1"/>
          </p:cNvCxnSpPr>
          <p:nvPr/>
        </p:nvCxnSpPr>
        <p:spPr bwMode="auto">
          <a:xfrm rot="10800000" flipV="1">
            <a:off x="5684520" y="2407374"/>
            <a:ext cx="1676400" cy="850175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rgbClr val="2C6BD8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31" name="W-Latch">
            <a:extLst>
              <a:ext uri="{FF2B5EF4-FFF2-40B4-BE49-F238E27FC236}">
                <a16:creationId xmlns:a16="http://schemas.microsoft.com/office/drawing/2014/main" id="{198E372E-A36C-4AAE-BA0F-B8F403AFA545}"/>
              </a:ext>
            </a:extLst>
          </p:cNvPr>
          <p:cNvGrpSpPr>
            <a:grpSpLocks/>
          </p:cNvGrpSpPr>
          <p:nvPr/>
        </p:nvGrpSpPr>
        <p:grpSpPr bwMode="auto">
          <a:xfrm>
            <a:off x="2532394" y="2038350"/>
            <a:ext cx="659606" cy="485775"/>
            <a:chOff x="789711" y="4485200"/>
            <a:chExt cx="879764" cy="647970"/>
          </a:xfrm>
        </p:grpSpPr>
        <p:sp>
          <p:nvSpPr>
            <p:cNvPr id="132" name="TextBox 28">
              <a:extLst>
                <a:ext uri="{FF2B5EF4-FFF2-40B4-BE49-F238E27FC236}">
                  <a16:creationId xmlns:a16="http://schemas.microsoft.com/office/drawing/2014/main" id="{009D3274-BF24-4191-90E4-1D9E0F42A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133" name="Straight Connector 29">
              <a:extLst>
                <a:ext uri="{FF2B5EF4-FFF2-40B4-BE49-F238E27FC236}">
                  <a16:creationId xmlns:a16="http://schemas.microsoft.com/office/drawing/2014/main" id="{031979E6-9E2A-491E-B86F-9EAC5996CA21}"/>
                </a:ext>
              </a:extLst>
            </p:cNvPr>
            <p:cNvCxnSpPr>
              <a:cxnSpLocks noChangeShapeType="1"/>
              <a:stCxn id="13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sp>
        <p:nvSpPr>
          <p:cNvPr id="134" name="pageid">
            <a:extLst>
              <a:ext uri="{FF2B5EF4-FFF2-40B4-BE49-F238E27FC236}">
                <a16:creationId xmlns:a16="http://schemas.microsoft.com/office/drawing/2014/main" id="{4C2BDB9B-B895-433E-A039-9BB32B27D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656" y="1410831"/>
            <a:ext cx="26770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3600" u="none" dirty="0">
                <a:solidFill>
                  <a:schemeClr val="bg1"/>
                </a:solidFill>
                <a:latin typeface="Lato Black" panose="020F0A02020204030203" pitchFamily="34" charset="0"/>
              </a:rPr>
              <a:t>0</a:t>
            </a:r>
          </a:p>
        </p:txBody>
      </p:sp>
      <p:sp>
        <p:nvSpPr>
          <p:cNvPr id="135" name="pageid">
            <a:extLst>
              <a:ext uri="{FF2B5EF4-FFF2-40B4-BE49-F238E27FC236}">
                <a16:creationId xmlns:a16="http://schemas.microsoft.com/office/drawing/2014/main" id="{B1AB25ED-B4B5-4B8A-83CA-B5A048E5D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656" y="2767191"/>
            <a:ext cx="26770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3600" u="none" dirty="0">
                <a:solidFill>
                  <a:schemeClr val="bg1"/>
                </a:solidFill>
                <a:latin typeface="Lato Black" panose="020F0A02020204030203" pitchFamily="34" charset="0"/>
              </a:rPr>
              <a:t>1</a:t>
            </a:r>
          </a:p>
        </p:txBody>
      </p:sp>
      <p:sp>
        <p:nvSpPr>
          <p:cNvPr id="136" name="pageid">
            <a:extLst>
              <a:ext uri="{FF2B5EF4-FFF2-40B4-BE49-F238E27FC236}">
                <a16:creationId xmlns:a16="http://schemas.microsoft.com/office/drawing/2014/main" id="{EA42E61C-406A-4AC6-9FD4-15798DC8F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656" y="4123551"/>
            <a:ext cx="26770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3600" u="none" dirty="0">
                <a:solidFill>
                  <a:schemeClr val="bg1"/>
                </a:solidFill>
                <a:latin typeface="Lato Black" panose="020F0A02020204030203" pitchFamily="34" charset="0"/>
              </a:rPr>
              <a:t>2</a:t>
            </a:r>
          </a:p>
        </p:txBody>
      </p:sp>
      <p:sp>
        <p:nvSpPr>
          <p:cNvPr id="137" name="T1 Arrow">
            <a:extLst>
              <a:ext uri="{FF2B5EF4-FFF2-40B4-BE49-F238E27FC236}">
                <a16:creationId xmlns:a16="http://schemas.microsoft.com/office/drawing/2014/main" id="{FD3239CD-CE1B-45CA-A7FD-2047D628033F}"/>
              </a:ext>
            </a:extLst>
          </p:cNvPr>
          <p:cNvSpPr>
            <a:spLocks noChangeAspect="1"/>
          </p:cNvSpPr>
          <p:nvPr/>
        </p:nvSpPr>
        <p:spPr>
          <a:xfrm>
            <a:off x="3048000" y="2609808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139" name="Hourglass">
            <a:extLst>
              <a:ext uri="{FF2B5EF4-FFF2-40B4-BE49-F238E27FC236}">
                <a16:creationId xmlns:a16="http://schemas.microsoft.com/office/drawing/2014/main" id="{919971F0-3A45-40FD-BFC1-9E5270F550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6413827" y="1796296"/>
            <a:ext cx="32173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0" name="T2 Arrow">
            <a:extLst>
              <a:ext uri="{FF2B5EF4-FFF2-40B4-BE49-F238E27FC236}">
                <a16:creationId xmlns:a16="http://schemas.microsoft.com/office/drawing/2014/main" id="{EDEEDC6D-5193-4AA9-AFC2-314EC31F0915}"/>
              </a:ext>
            </a:extLst>
          </p:cNvPr>
          <p:cNvSpPr>
            <a:spLocks noChangeAspect="1"/>
          </p:cNvSpPr>
          <p:nvPr/>
        </p:nvSpPr>
        <p:spPr>
          <a:xfrm rot="10800000">
            <a:off x="5257800" y="3028950"/>
            <a:ext cx="365760" cy="419142"/>
          </a:xfrm>
          <a:prstGeom prst="rightArrow">
            <a:avLst/>
          </a:prstGeom>
          <a:solidFill>
            <a:srgbClr val="2C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102" name="Lock">
            <a:extLst>
              <a:ext uri="{FF2B5EF4-FFF2-40B4-BE49-F238E27FC236}">
                <a16:creationId xmlns:a16="http://schemas.microsoft.com/office/drawing/2014/main" id="{0E3592E0-3696-4278-9A18-477525A68FC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 rot="21075481">
            <a:off x="3136618" y="2409991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41" name="W-Latch">
            <a:extLst>
              <a:ext uri="{FF2B5EF4-FFF2-40B4-BE49-F238E27FC236}">
                <a16:creationId xmlns:a16="http://schemas.microsoft.com/office/drawing/2014/main" id="{19353D3D-18F3-4E6E-9292-29954123FF45}"/>
              </a:ext>
            </a:extLst>
          </p:cNvPr>
          <p:cNvGrpSpPr>
            <a:grpSpLocks/>
          </p:cNvGrpSpPr>
          <p:nvPr/>
        </p:nvGrpSpPr>
        <p:grpSpPr bwMode="auto">
          <a:xfrm>
            <a:off x="2532394" y="3381211"/>
            <a:ext cx="659606" cy="485775"/>
            <a:chOff x="789711" y="4485200"/>
            <a:chExt cx="879764" cy="647970"/>
          </a:xfrm>
        </p:grpSpPr>
        <p:sp>
          <p:nvSpPr>
            <p:cNvPr id="142" name="TextBox 28">
              <a:extLst>
                <a:ext uri="{FF2B5EF4-FFF2-40B4-BE49-F238E27FC236}">
                  <a16:creationId xmlns:a16="http://schemas.microsoft.com/office/drawing/2014/main" id="{FEF1DA06-48C8-4561-953B-157EF7CCF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143" name="Straight Connector 29">
              <a:extLst>
                <a:ext uri="{FF2B5EF4-FFF2-40B4-BE49-F238E27FC236}">
                  <a16:creationId xmlns:a16="http://schemas.microsoft.com/office/drawing/2014/main" id="{5F22DEC7-6A16-4EC6-8084-EDEE5C98F9F7}"/>
                </a:ext>
              </a:extLst>
            </p:cNvPr>
            <p:cNvCxnSpPr>
              <a:cxnSpLocks noChangeShapeType="1"/>
              <a:stCxn id="14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26" name="Lock">
            <a:extLst>
              <a:ext uri="{FF2B5EF4-FFF2-40B4-BE49-F238E27FC236}">
                <a16:creationId xmlns:a16="http://schemas.microsoft.com/office/drawing/2014/main" id="{66B73767-AE00-474D-BA99-3E70864CD02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 rot="21075481">
            <a:off x="3136618" y="3752852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44" name="Rounded Rectangular Callout 102">
            <a:extLst>
              <a:ext uri="{FF2B5EF4-FFF2-40B4-BE49-F238E27FC236}">
                <a16:creationId xmlns:a16="http://schemas.microsoft.com/office/drawing/2014/main" id="{CD834FA0-FCC0-427A-8AAE-C17C6DA56D75}"/>
              </a:ext>
            </a:extLst>
          </p:cNvPr>
          <p:cNvSpPr/>
          <p:nvPr/>
        </p:nvSpPr>
        <p:spPr bwMode="auto">
          <a:xfrm flipH="1">
            <a:off x="325132" y="1226299"/>
            <a:ext cx="2405063" cy="602718"/>
          </a:xfrm>
          <a:prstGeom prst="wedgeRoundRectCallout">
            <a:avLst>
              <a:gd name="adj1" fmla="val -43510"/>
              <a:gd name="adj2" fmla="val 90619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It’s safe to release the latch on Page #1.</a:t>
            </a:r>
          </a:p>
        </p:txBody>
      </p:sp>
      <p:pic>
        <p:nvPicPr>
          <p:cNvPr id="5" name="Hourglass">
            <a:extLst>
              <a:ext uri="{FF2B5EF4-FFF2-40B4-BE49-F238E27FC236}">
                <a16:creationId xmlns:a16="http://schemas.microsoft.com/office/drawing/2014/main" id="{D4BA7A86-4C2F-6C60-0E18-61D3282D49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6248400" y="3862402"/>
            <a:ext cx="321731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" name="Slide Number Placeholder 3" descr=" 5">
            <a:extLst>
              <a:ext uri="{FF2B5EF4-FFF2-40B4-BE49-F238E27FC236}">
                <a16:creationId xmlns:a16="http://schemas.microsoft.com/office/drawing/2014/main" id="{717B6954-1480-80EA-D3BE-85DB9ADB1B4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85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85185E-6 L -0.00017 0.08333 " pathEditMode="relative" rAng="0" ptsTypes="AA">
                                      <p:cBhvr>
                                        <p:cTn id="4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8333 L -0.05521 0.26142 " pathEditMode="relative" rAng="0" ptsTypes="AA">
                                      <p:cBhvr>
                                        <p:cTn id="5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60" y="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"/>
                            </p:stCondLst>
                            <p:childTnLst>
                              <p:par>
                                <p:cTn id="7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521 0.26142 L 0.00503 0.26142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"/>
                            </p:stCondLst>
                            <p:childTnLst>
                              <p:par>
                                <p:cTn id="10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2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7 L 0.05763 0.17222 " pathEditMode="relative" rAng="0" ptsTypes="AA">
                                      <p:cBhvr>
                                        <p:cTn id="11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2" y="8611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50"/>
                            </p:stCondLst>
                            <p:childTnLst>
                              <p:par>
                                <p:cTn id="1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50"/>
                            </p:stCondLst>
                            <p:childTnLst>
                              <p:par>
                                <p:cTn id="1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9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50"/>
                            </p:stCondLst>
                            <p:childTnLst>
                              <p:par>
                                <p:cTn id="156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63 0.17222 L -0.00035 0.17716 " pathEditMode="relative" rAng="0" ptsTypes="AA">
                                      <p:cBhvr>
                                        <p:cTn id="15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64" y="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17716 L 0.00017 0.26543 " pathEditMode="relative" rAng="0" ptsTypes="AA">
                                      <p:cBhvr>
                                        <p:cTn id="16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44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500"/>
                            </p:stCondLst>
                            <p:childTnLst>
                              <p:par>
                                <p:cTn id="1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35" grpId="0"/>
      <p:bldP spid="136" grpId="0"/>
      <p:bldP spid="137" grpId="0" animBg="1"/>
      <p:bldP spid="137" grpId="1" animBg="1"/>
      <p:bldP spid="137" grpId="2" animBg="1"/>
      <p:bldP spid="137" grpId="3" animBg="1"/>
      <p:bldP spid="137" grpId="4" animBg="1"/>
      <p:bldP spid="140" grpId="0" animBg="1"/>
      <p:bldP spid="140" grpId="1" animBg="1"/>
      <p:bldP spid="140" grpId="2" animBg="1"/>
      <p:bldP spid="140" grpId="3" animBg="1"/>
      <p:bldP spid="144" grpId="0" animBg="1"/>
      <p:bldP spid="144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age">
            <a:extLst>
              <a:ext uri="{FF2B5EF4-FFF2-40B4-BE49-F238E27FC236}">
                <a16:creationId xmlns:a16="http://schemas.microsoft.com/office/drawing/2014/main" id="{8967CD1B-1C14-4EC1-B86E-4ED0E466BB4E}"/>
              </a:ext>
            </a:extLst>
          </p:cNvPr>
          <p:cNvSpPr/>
          <p:nvPr/>
        </p:nvSpPr>
        <p:spPr>
          <a:xfrm>
            <a:off x="3124200" y="1047750"/>
            <a:ext cx="2560320" cy="12801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endParaRPr lang="en-US" sz="28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97" name="Page">
            <a:extLst>
              <a:ext uri="{FF2B5EF4-FFF2-40B4-BE49-F238E27FC236}">
                <a16:creationId xmlns:a16="http://schemas.microsoft.com/office/drawing/2014/main" id="{B6CADE61-F5DB-4857-8E86-86A855364480}"/>
              </a:ext>
            </a:extLst>
          </p:cNvPr>
          <p:cNvSpPr/>
          <p:nvPr/>
        </p:nvSpPr>
        <p:spPr>
          <a:xfrm>
            <a:off x="3124200" y="3760470"/>
            <a:ext cx="2560320" cy="12801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646464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45720" tIns="0" rIns="45720" rtlCol="0" anchor="ctr" anchorCtr="0">
            <a:noAutofit/>
          </a:bodyPr>
          <a:lstStyle/>
          <a:p>
            <a:pPr algn="ctr"/>
            <a:endParaRPr lang="en-US" sz="2800" b="1" dirty="0">
              <a:solidFill>
                <a:schemeClr val="bg1"/>
              </a:solidFill>
              <a:latin typeface="Inconsolata" panose="00000509000000000000" pitchFamily="49" charset="0"/>
            </a:endParaRPr>
          </a:p>
        </p:txBody>
      </p:sp>
      <p:sp>
        <p:nvSpPr>
          <p:cNvPr id="76" name="Rectangle 75"/>
          <p:cNvSpPr/>
          <p:nvPr/>
        </p:nvSpPr>
        <p:spPr>
          <a:xfrm flipV="1">
            <a:off x="3408824" y="3964614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09E3043-8E5D-46AC-84D2-14FD57FB5674}"/>
              </a:ext>
            </a:extLst>
          </p:cNvPr>
          <p:cNvGrpSpPr/>
          <p:nvPr/>
        </p:nvGrpSpPr>
        <p:grpSpPr>
          <a:xfrm>
            <a:off x="3421524" y="3986528"/>
            <a:ext cx="1588279" cy="369333"/>
            <a:chOff x="3845846" y="2851150"/>
            <a:chExt cx="1588279" cy="36933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CAD0D3A-CDA8-4CBE-B24D-99702EDC982A}"/>
                </a:ext>
              </a:extLst>
            </p:cNvPr>
            <p:cNvSpPr txBox="1"/>
            <p:nvPr/>
          </p:nvSpPr>
          <p:spPr>
            <a:xfrm>
              <a:off x="4470400" y="2851150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45" name="TextBox 15">
              <a:extLst>
                <a:ext uri="{FF2B5EF4-FFF2-40B4-BE49-F238E27FC236}">
                  <a16:creationId xmlns:a16="http://schemas.microsoft.com/office/drawing/2014/main" id="{4B19F0F9-74B9-4F64-B068-56DEE36351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5846" y="2851151"/>
              <a:ext cx="726153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D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sp>
        <p:nvSpPr>
          <p:cNvPr id="55" name="Rectangle 54">
            <a:extLst>
              <a:ext uri="{FF2B5EF4-FFF2-40B4-BE49-F238E27FC236}">
                <a16:creationId xmlns:a16="http://schemas.microsoft.com/office/drawing/2014/main" id="{772682F2-0E6F-4CF9-9F56-485D0162E714}"/>
              </a:ext>
            </a:extLst>
          </p:cNvPr>
          <p:cNvSpPr/>
          <p:nvPr/>
        </p:nvSpPr>
        <p:spPr>
          <a:xfrm flipV="1">
            <a:off x="3401767" y="4422037"/>
            <a:ext cx="1883266" cy="414450"/>
          </a:xfrm>
          <a:prstGeom prst="rect">
            <a:avLst/>
          </a:prstGeom>
          <a:solidFill>
            <a:schemeClr val="bg1"/>
          </a:solidFill>
          <a:ln w="19050">
            <a:solidFill>
              <a:srgbClr val="44433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44433F"/>
              </a:solidFill>
              <a:latin typeface="Consolas" pitchFamily="49" charset="0"/>
              <a:ea typeface="DejaVu Sans Mono" pitchFamily="49" charset="0"/>
              <a:cs typeface="Consolas" pitchFamily="49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0943EFC-9A52-4016-B371-E1E02A75E3AB}"/>
              </a:ext>
            </a:extLst>
          </p:cNvPr>
          <p:cNvGrpSpPr/>
          <p:nvPr/>
        </p:nvGrpSpPr>
        <p:grpSpPr>
          <a:xfrm>
            <a:off x="3401766" y="4460805"/>
            <a:ext cx="1608037" cy="369333"/>
            <a:chOff x="3401766" y="4460805"/>
            <a:chExt cx="1608037" cy="36933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E696316F-DE6B-460C-86E1-2320DA3BEBCF}"/>
                </a:ext>
              </a:extLst>
            </p:cNvPr>
            <p:cNvSpPr txBox="1"/>
            <p:nvPr/>
          </p:nvSpPr>
          <p:spPr>
            <a:xfrm>
              <a:off x="4046078" y="4460805"/>
              <a:ext cx="963725" cy="369332"/>
            </a:xfrm>
            <a:prstGeom prst="rect">
              <a:avLst/>
            </a:prstGeom>
            <a:noFill/>
          </p:spPr>
          <p:txBody>
            <a:bodyPr wrap="none" tIns="0" bIns="0" rtlCol="0">
              <a:spAutoFit/>
            </a:bodyPr>
            <a:lstStyle/>
            <a:p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</a:t>
              </a:r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|</a:t>
              </a:r>
              <a:r>
                <a:rPr lang="en-US" sz="24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 value</a:t>
              </a:r>
              <a:endPara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Crimson Text" pitchFamily="2" charset="0"/>
              </a:endParaRPr>
            </a:p>
          </p:txBody>
        </p:sp>
        <p:sp>
          <p:nvSpPr>
            <p:cNvPr id="63" name="TextBox 15">
              <a:extLst>
                <a:ext uri="{FF2B5EF4-FFF2-40B4-BE49-F238E27FC236}">
                  <a16:creationId xmlns:a16="http://schemas.microsoft.com/office/drawing/2014/main" id="{79DA3CEC-46A4-4AAA-95F2-22D37D8452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1766" y="4460806"/>
              <a:ext cx="745911" cy="369332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50000"/>
                      <a:lumOff val="50000"/>
                    </a:schemeClr>
                  </a:solidFill>
                  <a:ea typeface="ＭＳ Ｐゴシック" charset="-128"/>
                </a:defRPr>
              </a:lvl1pPr>
            </a:lstStyle>
            <a:p>
              <a:pPr algn="r"/>
              <a:r>
                <a:rPr lang="en-US" dirty="0">
                  <a:solidFill>
                    <a:schemeClr val="accent1"/>
                  </a:solidFill>
                  <a:latin typeface="Crimson Text" pitchFamily="2" charset="0"/>
                </a:rPr>
                <a:t>E</a:t>
              </a:r>
              <a:endParaRPr lang="en-US" sz="2000" dirty="0">
                <a:solidFill>
                  <a:schemeClr val="accent1"/>
                </a:solidFill>
                <a:latin typeface="Crimson Text" pitchFamily="2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962E991-835E-4B0B-AF21-5D54B37C96C3}"/>
              </a:ext>
            </a:extLst>
          </p:cNvPr>
          <p:cNvGrpSpPr/>
          <p:nvPr/>
        </p:nvGrpSpPr>
        <p:grpSpPr>
          <a:xfrm>
            <a:off x="3125198" y="2404110"/>
            <a:ext cx="2560320" cy="1280160"/>
            <a:chOff x="3125198" y="2620515"/>
            <a:chExt cx="2560320" cy="1280160"/>
          </a:xfrm>
        </p:grpSpPr>
        <p:sp>
          <p:nvSpPr>
            <p:cNvPr id="96" name="Page">
              <a:extLst>
                <a:ext uri="{FF2B5EF4-FFF2-40B4-BE49-F238E27FC236}">
                  <a16:creationId xmlns:a16="http://schemas.microsoft.com/office/drawing/2014/main" id="{5EF88261-1B91-4A9A-B5ED-27093B42CF7F}"/>
                </a:ext>
              </a:extLst>
            </p:cNvPr>
            <p:cNvSpPr/>
            <p:nvPr/>
          </p:nvSpPr>
          <p:spPr>
            <a:xfrm>
              <a:off x="3125198" y="2620515"/>
              <a:ext cx="2560320" cy="128016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rgbClr val="646464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45720" tIns="0" rIns="45720" rtlCol="0" anchor="ctr" anchorCtr="0">
              <a:noAutofit/>
            </a:bodyPr>
            <a:lstStyle/>
            <a:p>
              <a:pPr algn="ctr"/>
              <a:endParaRPr lang="en-US" sz="2800" b="1" dirty="0">
                <a:solidFill>
                  <a:schemeClr val="bg1"/>
                </a:solidFill>
                <a:latin typeface="Inconsolata" panose="00000509000000000000" pitchFamily="49" charset="0"/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601698C-72AE-40E1-9B90-EC3966F9F0A1}"/>
                </a:ext>
              </a:extLst>
            </p:cNvPr>
            <p:cNvGrpSpPr/>
            <p:nvPr/>
          </p:nvGrpSpPr>
          <p:grpSpPr>
            <a:xfrm>
              <a:off x="3408824" y="2816965"/>
              <a:ext cx="1974123" cy="887262"/>
              <a:chOff x="3408824" y="2569549"/>
              <a:chExt cx="1974123" cy="887262"/>
            </a:xfrm>
          </p:grpSpPr>
          <p:sp>
            <p:nvSpPr>
              <p:cNvPr id="29" name="Rectangle 28"/>
              <p:cNvSpPr/>
              <p:nvPr/>
            </p:nvSpPr>
            <p:spPr>
              <a:xfrm flipV="1">
                <a:off x="3408824" y="2569549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70" name="Rectangle 69"/>
              <p:cNvSpPr/>
              <p:nvPr/>
            </p:nvSpPr>
            <p:spPr>
              <a:xfrm flipV="1">
                <a:off x="3408824" y="3026972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grpSp>
            <p:nvGrpSpPr>
              <p:cNvPr id="17" name="Group 16"/>
              <p:cNvGrpSpPr/>
              <p:nvPr/>
            </p:nvGrpSpPr>
            <p:grpSpPr>
              <a:xfrm>
                <a:off x="3408824" y="2617578"/>
                <a:ext cx="1951428" cy="369333"/>
                <a:chOff x="3833146" y="2851150"/>
                <a:chExt cx="1951428" cy="369333"/>
              </a:xfrm>
            </p:grpSpPr>
            <p:sp>
              <p:nvSpPr>
                <p:cNvPr id="106" name="TextBox 105"/>
                <p:cNvSpPr txBox="1"/>
                <p:nvPr/>
              </p:nvSpPr>
              <p:spPr>
                <a:xfrm>
                  <a:off x="4470400" y="2851150"/>
                  <a:ext cx="1314174" cy="369332"/>
                </a:xfrm>
                <a:prstGeom prst="rect">
                  <a:avLst/>
                </a:prstGeom>
                <a:noFill/>
              </p:spPr>
              <p:txBody>
                <a:bodyPr wrap="square" tIns="0" bIns="0" rtlCol="0">
                  <a:spAutoFit/>
                </a:bodyPr>
                <a:lstStyle/>
                <a:p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</a:t>
                  </a:r>
                  <a:r>
                    <a:rPr lang="en-US" sz="24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|</a:t>
                  </a:r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value</a:t>
                  </a:r>
                  <a:endPara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endParaRPr>
                </a:p>
              </p:txBody>
            </p:sp>
            <p:sp>
              <p:nvSpPr>
                <p:cNvPr id="107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3833146" y="2851151"/>
                  <a:ext cx="738853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 anchor="ctr" anchorCtr="0">
                  <a:spAutoFit/>
                </a:bodyPr>
                <a:lstStyle>
                  <a:defPPr>
                    <a:defRPr lang="en-US"/>
                  </a:defPPr>
                  <a:lvl1pPr eaLnBrk="0" hangingPunct="0">
                    <a:defRPr sz="2400" b="1" i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ea typeface="ＭＳ Ｐゴシック" charset="-128"/>
                    </a:defRPr>
                  </a:lvl1pPr>
                </a:lstStyle>
                <a:p>
                  <a:pPr algn="r"/>
                  <a:r>
                    <a:rPr lang="en-US" dirty="0">
                      <a:solidFill>
                        <a:schemeClr val="accent1"/>
                      </a:solidFill>
                      <a:latin typeface="Crimson Text" pitchFamily="2" charset="0"/>
                    </a:rPr>
                    <a:t>A</a:t>
                  </a:r>
                  <a:endParaRPr lang="en-US" sz="2000" dirty="0">
                    <a:solidFill>
                      <a:schemeClr val="accent1"/>
                    </a:solidFill>
                    <a:latin typeface="Crimson Text" pitchFamily="2" charset="0"/>
                  </a:endParaRPr>
                </a:p>
              </p:txBody>
            </p:sp>
          </p:grpSp>
          <p:grpSp>
            <p:nvGrpSpPr>
              <p:cNvPr id="111" name="Group 110"/>
              <p:cNvGrpSpPr/>
              <p:nvPr/>
            </p:nvGrpSpPr>
            <p:grpSpPr>
              <a:xfrm>
                <a:off x="3408824" y="3087478"/>
                <a:ext cx="1974123" cy="369333"/>
                <a:chOff x="3833146" y="2851150"/>
                <a:chExt cx="1974123" cy="369333"/>
              </a:xfrm>
            </p:grpSpPr>
            <p:sp>
              <p:nvSpPr>
                <p:cNvPr id="112" name="TextBox 111"/>
                <p:cNvSpPr txBox="1"/>
                <p:nvPr/>
              </p:nvSpPr>
              <p:spPr>
                <a:xfrm>
                  <a:off x="4470401" y="2851150"/>
                  <a:ext cx="1336868" cy="369332"/>
                </a:xfrm>
                <a:prstGeom prst="rect">
                  <a:avLst/>
                </a:prstGeom>
                <a:noFill/>
              </p:spPr>
              <p:txBody>
                <a:bodyPr wrap="square" tIns="0" bIns="0" rtlCol="0">
                  <a:spAutoFit/>
                </a:bodyPr>
                <a:lstStyle/>
                <a:p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</a:t>
                  </a:r>
                  <a:r>
                    <a:rPr lang="en-US" sz="2400" b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|</a:t>
                  </a:r>
                  <a:r>
                    <a:rPr lang="en-US" sz="2400" b="1" i="1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Crimson Text" pitchFamily="2" charset="0"/>
                    </a:rPr>
                    <a:t> value</a:t>
                  </a:r>
                  <a:endParaRPr lang="en-US" sz="20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endParaRPr>
                </a:p>
              </p:txBody>
            </p:sp>
            <p:sp>
              <p:nvSpPr>
                <p:cNvPr id="113" name="TextBox 15"/>
                <p:cNvSpPr txBox="1">
                  <a:spLocks noChangeArrowheads="1"/>
                </p:cNvSpPr>
                <p:nvPr/>
              </p:nvSpPr>
              <p:spPr bwMode="auto">
                <a:xfrm>
                  <a:off x="3833146" y="2851151"/>
                  <a:ext cx="738854" cy="36933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0" tIns="0" rIns="0" bIns="0" anchor="ctr" anchorCtr="0">
                  <a:spAutoFit/>
                </a:bodyPr>
                <a:lstStyle>
                  <a:defPPr>
                    <a:defRPr lang="en-US"/>
                  </a:defPPr>
                  <a:lvl1pPr eaLnBrk="0" hangingPunct="0">
                    <a:defRPr sz="2400" b="1" i="1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ea typeface="ＭＳ Ｐゴシック" charset="-128"/>
                    </a:defRPr>
                  </a:lvl1pPr>
                </a:lstStyle>
                <a:p>
                  <a:pPr algn="r"/>
                  <a:r>
                    <a:rPr lang="en-US" dirty="0">
                      <a:solidFill>
                        <a:schemeClr val="accent1"/>
                      </a:solidFill>
                      <a:latin typeface="Crimson Text" pitchFamily="2" charset="0"/>
                    </a:rPr>
                    <a:t>C</a:t>
                  </a:r>
                  <a:endParaRPr lang="en-US" sz="2000" dirty="0">
                    <a:solidFill>
                      <a:schemeClr val="accent1"/>
                    </a:solidFill>
                    <a:latin typeface="Crimson Text" pitchFamily="2" charset="0"/>
                  </a:endParaRPr>
                </a:p>
              </p:txBody>
            </p: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 Table: Slot Latches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5BA5511-F16E-4969-95F3-AAA0CAF935CB}"/>
              </a:ext>
            </a:extLst>
          </p:cNvPr>
          <p:cNvGrpSpPr/>
          <p:nvPr/>
        </p:nvGrpSpPr>
        <p:grpSpPr>
          <a:xfrm>
            <a:off x="3203958" y="1251894"/>
            <a:ext cx="2088132" cy="871873"/>
            <a:chOff x="3203958" y="1471343"/>
            <a:chExt cx="2088132" cy="87187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A4F2C22-72C8-4DDB-9EBD-1823FEF287EA}"/>
                </a:ext>
              </a:extLst>
            </p:cNvPr>
            <p:cNvGrpSpPr/>
            <p:nvPr/>
          </p:nvGrpSpPr>
          <p:grpSpPr>
            <a:xfrm>
              <a:off x="3408824" y="1471343"/>
              <a:ext cx="1883266" cy="871873"/>
              <a:chOff x="3408824" y="1450125"/>
              <a:chExt cx="1883266" cy="871873"/>
            </a:xfrm>
          </p:grpSpPr>
          <p:sp>
            <p:nvSpPr>
              <p:cNvPr id="27" name="Rectangle 26"/>
              <p:cNvSpPr/>
              <p:nvPr/>
            </p:nvSpPr>
            <p:spPr>
              <a:xfrm flipV="1">
                <a:off x="3408824" y="1450125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 flipV="1">
                <a:off x="3408824" y="1907548"/>
                <a:ext cx="1883266" cy="41445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44433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44433F"/>
                  </a:solidFill>
                  <a:latin typeface="Consolas" pitchFamily="49" charset="0"/>
                  <a:ea typeface="DejaVu Sans Mono" pitchFamily="49" charset="0"/>
                  <a:cs typeface="Consolas" pitchFamily="49" charset="0"/>
                </a:endParaRPr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>
              <a:off x="3203958" y="1519089"/>
              <a:ext cx="1831493" cy="369333"/>
              <a:chOff x="3602632" y="2851150"/>
              <a:chExt cx="1831493" cy="369333"/>
            </a:xfrm>
          </p:grpSpPr>
          <p:sp>
            <p:nvSpPr>
              <p:cNvPr id="109" name="TextBox 108"/>
              <p:cNvSpPr txBox="1"/>
              <p:nvPr/>
            </p:nvSpPr>
            <p:spPr>
              <a:xfrm>
                <a:off x="4470400" y="2851150"/>
                <a:ext cx="963725" cy="369332"/>
              </a:xfrm>
              <a:prstGeom prst="rect">
                <a:avLst/>
              </a:prstGeom>
              <a:noFill/>
            </p:spPr>
            <p:txBody>
              <a:bodyPr wrap="none" tIns="0" bIns="0" rtlCol="0">
                <a:spAutoFit/>
              </a:bodyPr>
              <a:lstStyle/>
              <a:p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</a:t>
                </a:r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|</a:t>
                </a:r>
                <a:r>
                  <a:rPr lang="en-US" sz="24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rimson Text" pitchFamily="2" charset="0"/>
                  </a:rPr>
                  <a:t> value</a:t>
                </a:r>
                <a:endPara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endParaRPr>
              </a:p>
            </p:txBody>
          </p:sp>
          <p:sp>
            <p:nvSpPr>
              <p:cNvPr id="110" name="TextBox 15"/>
              <p:cNvSpPr txBox="1">
                <a:spLocks noChangeArrowheads="1"/>
              </p:cNvSpPr>
              <p:nvPr/>
            </p:nvSpPr>
            <p:spPr bwMode="auto">
              <a:xfrm>
                <a:off x="3602632" y="2851151"/>
                <a:ext cx="96936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0" tIns="0" rIns="0" bIns="0" anchor="ctr" anchorCtr="0">
                <a:spAutoFit/>
              </a:bodyPr>
              <a:lstStyle>
                <a:defPPr>
                  <a:defRPr lang="en-US"/>
                </a:defPPr>
                <a:lvl1pPr eaLnBrk="0" hangingPunct="0">
                  <a:defRPr sz="2400" b="1" i="1">
                    <a:solidFill>
                      <a:schemeClr val="tx1">
                        <a:lumMod val="50000"/>
                        <a:lumOff val="50000"/>
                      </a:schemeClr>
                    </a:solidFill>
                    <a:ea typeface="ＭＳ Ｐゴシック" charset="-128"/>
                  </a:defRPr>
                </a:lvl1pPr>
              </a:lstStyle>
              <a:p>
                <a:pPr algn="r"/>
                <a:r>
                  <a:rPr lang="en-US" dirty="0">
                    <a:solidFill>
                      <a:schemeClr val="accent1"/>
                    </a:solidFill>
                    <a:latin typeface="Crimson Text" pitchFamily="2" charset="0"/>
                  </a:rPr>
                  <a:t>B</a:t>
                </a:r>
                <a:endParaRPr lang="en-US" sz="2000" dirty="0">
                  <a:solidFill>
                    <a:schemeClr val="accent1"/>
                  </a:solidFill>
                  <a:latin typeface="Crimson Text" pitchFamily="2" charset="0"/>
                </a:endParaRPr>
              </a:p>
            </p:txBody>
          </p:sp>
        </p:grpSp>
      </p:grpSp>
      <p:grpSp>
        <p:nvGrpSpPr>
          <p:cNvPr id="99" name="R-Latch">
            <a:extLst>
              <a:ext uri="{FF2B5EF4-FFF2-40B4-BE49-F238E27FC236}">
                <a16:creationId xmlns:a16="http://schemas.microsoft.com/office/drawing/2014/main" id="{667D7DE4-AB87-4158-91D6-2AF436FEFD71}"/>
              </a:ext>
            </a:extLst>
          </p:cNvPr>
          <p:cNvGrpSpPr>
            <a:grpSpLocks/>
          </p:cNvGrpSpPr>
          <p:nvPr/>
        </p:nvGrpSpPr>
        <p:grpSpPr bwMode="auto">
          <a:xfrm>
            <a:off x="3104111" y="2312834"/>
            <a:ext cx="659606" cy="485775"/>
            <a:chOff x="789711" y="4485200"/>
            <a:chExt cx="879764" cy="647970"/>
          </a:xfrm>
        </p:grpSpPr>
        <p:sp>
          <p:nvSpPr>
            <p:cNvPr id="100" name="TextBox 28">
              <a:extLst>
                <a:ext uri="{FF2B5EF4-FFF2-40B4-BE49-F238E27FC236}">
                  <a16:creationId xmlns:a16="http://schemas.microsoft.com/office/drawing/2014/main" id="{DB84CDFB-1918-4139-BCF3-DEBB120FFF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101" name="Straight Connector 29">
              <a:extLst>
                <a:ext uri="{FF2B5EF4-FFF2-40B4-BE49-F238E27FC236}">
                  <a16:creationId xmlns:a16="http://schemas.microsoft.com/office/drawing/2014/main" id="{BF141B9E-C589-4201-B551-555077929010}"/>
                </a:ext>
              </a:extLst>
            </p:cNvPr>
            <p:cNvCxnSpPr>
              <a:cxnSpLocks noChangeShapeType="1"/>
              <a:stCxn id="100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cxnSp>
        <p:nvCxnSpPr>
          <p:cNvPr id="115" name="Straight Connector 36">
            <a:extLst>
              <a:ext uri="{FF2B5EF4-FFF2-40B4-BE49-F238E27FC236}">
                <a16:creationId xmlns:a16="http://schemas.microsoft.com/office/drawing/2014/main" id="{FD898392-52E8-41C8-BE0C-44B6AF3C952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29977" y="2407375"/>
            <a:ext cx="1581888" cy="355321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23" name="R-Latch">
            <a:extLst>
              <a:ext uri="{FF2B5EF4-FFF2-40B4-BE49-F238E27FC236}">
                <a16:creationId xmlns:a16="http://schemas.microsoft.com/office/drawing/2014/main" id="{8D94ACCF-2753-4DF3-AA9D-B7B778EAE27A}"/>
              </a:ext>
            </a:extLst>
          </p:cNvPr>
          <p:cNvGrpSpPr>
            <a:grpSpLocks/>
          </p:cNvGrpSpPr>
          <p:nvPr/>
        </p:nvGrpSpPr>
        <p:grpSpPr bwMode="auto">
          <a:xfrm>
            <a:off x="3104111" y="3686175"/>
            <a:ext cx="659606" cy="485775"/>
            <a:chOff x="789711" y="4485200"/>
            <a:chExt cx="879764" cy="647970"/>
          </a:xfrm>
        </p:grpSpPr>
        <p:sp>
          <p:nvSpPr>
            <p:cNvPr id="124" name="TextBox 28">
              <a:extLst>
                <a:ext uri="{FF2B5EF4-FFF2-40B4-BE49-F238E27FC236}">
                  <a16:creationId xmlns:a16="http://schemas.microsoft.com/office/drawing/2014/main" id="{5E586AE2-83F2-44DC-8DAE-91830EA5D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125" name="Straight Connector 29">
              <a:extLst>
                <a:ext uri="{FF2B5EF4-FFF2-40B4-BE49-F238E27FC236}">
                  <a16:creationId xmlns:a16="http://schemas.microsoft.com/office/drawing/2014/main" id="{4705D4B9-1016-4756-8CDE-3681784ACD92}"/>
                </a:ext>
              </a:extLst>
            </p:cNvPr>
            <p:cNvCxnSpPr>
              <a:cxnSpLocks noChangeShapeType="1"/>
              <a:stCxn id="12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grpSp>
        <p:nvGrpSpPr>
          <p:cNvPr id="131" name="W-Latch" hidden="1">
            <a:extLst>
              <a:ext uri="{FF2B5EF4-FFF2-40B4-BE49-F238E27FC236}">
                <a16:creationId xmlns:a16="http://schemas.microsoft.com/office/drawing/2014/main" id="{198E372E-A36C-4AAE-BA0F-B8F403AFA545}"/>
              </a:ext>
            </a:extLst>
          </p:cNvPr>
          <p:cNvGrpSpPr>
            <a:grpSpLocks/>
          </p:cNvGrpSpPr>
          <p:nvPr/>
        </p:nvGrpSpPr>
        <p:grpSpPr bwMode="auto">
          <a:xfrm>
            <a:off x="3104111" y="2312834"/>
            <a:ext cx="659606" cy="485775"/>
            <a:chOff x="789711" y="4485200"/>
            <a:chExt cx="879764" cy="647970"/>
          </a:xfrm>
        </p:grpSpPr>
        <p:sp>
          <p:nvSpPr>
            <p:cNvPr id="132" name="TextBox 28">
              <a:extLst>
                <a:ext uri="{FF2B5EF4-FFF2-40B4-BE49-F238E27FC236}">
                  <a16:creationId xmlns:a16="http://schemas.microsoft.com/office/drawing/2014/main" id="{009D3274-BF24-4191-90E4-1D9E0F42A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133" name="Straight Connector 29">
              <a:extLst>
                <a:ext uri="{FF2B5EF4-FFF2-40B4-BE49-F238E27FC236}">
                  <a16:creationId xmlns:a16="http://schemas.microsoft.com/office/drawing/2014/main" id="{031979E6-9E2A-491E-B86F-9EAC5996CA21}"/>
                </a:ext>
              </a:extLst>
            </p:cNvPr>
            <p:cNvCxnSpPr>
              <a:cxnSpLocks noChangeShapeType="1"/>
              <a:stCxn id="13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sp>
        <p:nvSpPr>
          <p:cNvPr id="134" name="pageid">
            <a:extLst>
              <a:ext uri="{FF2B5EF4-FFF2-40B4-BE49-F238E27FC236}">
                <a16:creationId xmlns:a16="http://schemas.microsoft.com/office/drawing/2014/main" id="{4C2BDB9B-B895-433E-A039-9BB32B27D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656" y="1410831"/>
            <a:ext cx="26770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3600" u="none" dirty="0">
                <a:solidFill>
                  <a:schemeClr val="bg1"/>
                </a:solidFill>
                <a:latin typeface="Lato Black" panose="020F0A02020204030203" pitchFamily="34" charset="0"/>
              </a:rPr>
              <a:t>0</a:t>
            </a:r>
          </a:p>
        </p:txBody>
      </p:sp>
      <p:sp>
        <p:nvSpPr>
          <p:cNvPr id="135" name="pageid">
            <a:extLst>
              <a:ext uri="{FF2B5EF4-FFF2-40B4-BE49-F238E27FC236}">
                <a16:creationId xmlns:a16="http://schemas.microsoft.com/office/drawing/2014/main" id="{B1AB25ED-B4B5-4B8A-83CA-B5A048E5D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656" y="2767191"/>
            <a:ext cx="26770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3600" u="none" dirty="0">
                <a:solidFill>
                  <a:schemeClr val="bg1"/>
                </a:solidFill>
                <a:latin typeface="Lato Black" panose="020F0A02020204030203" pitchFamily="34" charset="0"/>
              </a:rPr>
              <a:t>1</a:t>
            </a:r>
          </a:p>
        </p:txBody>
      </p:sp>
      <p:sp>
        <p:nvSpPr>
          <p:cNvPr id="136" name="pageid">
            <a:extLst>
              <a:ext uri="{FF2B5EF4-FFF2-40B4-BE49-F238E27FC236}">
                <a16:creationId xmlns:a16="http://schemas.microsoft.com/office/drawing/2014/main" id="{EA42E61C-406A-4AC6-9FD4-15798DC8F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8656" y="4123551"/>
            <a:ext cx="26770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3600" u="none" dirty="0">
                <a:solidFill>
                  <a:schemeClr val="bg1"/>
                </a:solidFill>
                <a:latin typeface="Lato Black" panose="020F0A02020204030203" pitchFamily="34" charset="0"/>
              </a:rPr>
              <a:t>2</a:t>
            </a:r>
          </a:p>
        </p:txBody>
      </p:sp>
      <p:sp>
        <p:nvSpPr>
          <p:cNvPr id="137" name="T1 Arrow">
            <a:extLst>
              <a:ext uri="{FF2B5EF4-FFF2-40B4-BE49-F238E27FC236}">
                <a16:creationId xmlns:a16="http://schemas.microsoft.com/office/drawing/2014/main" id="{FD3239CD-CE1B-45CA-A7FD-2047D628033F}"/>
              </a:ext>
            </a:extLst>
          </p:cNvPr>
          <p:cNvSpPr>
            <a:spLocks noChangeAspect="1"/>
          </p:cNvSpPr>
          <p:nvPr/>
        </p:nvSpPr>
        <p:spPr>
          <a:xfrm>
            <a:off x="3048000" y="2609808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102" name="Lock">
            <a:extLst>
              <a:ext uri="{FF2B5EF4-FFF2-40B4-BE49-F238E27FC236}">
                <a16:creationId xmlns:a16="http://schemas.microsoft.com/office/drawing/2014/main" id="{0E3592E0-3696-4278-9A18-477525A68FC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755251" y="2692278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41" name="W-Latch">
            <a:extLst>
              <a:ext uri="{FF2B5EF4-FFF2-40B4-BE49-F238E27FC236}">
                <a16:creationId xmlns:a16="http://schemas.microsoft.com/office/drawing/2014/main" id="{19353D3D-18F3-4E6E-9292-29954123FF45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3686175"/>
            <a:ext cx="659606" cy="485775"/>
            <a:chOff x="789711" y="4485200"/>
            <a:chExt cx="879764" cy="647970"/>
          </a:xfrm>
        </p:grpSpPr>
        <p:sp>
          <p:nvSpPr>
            <p:cNvPr id="142" name="TextBox 28">
              <a:extLst>
                <a:ext uri="{FF2B5EF4-FFF2-40B4-BE49-F238E27FC236}">
                  <a16:creationId xmlns:a16="http://schemas.microsoft.com/office/drawing/2014/main" id="{FEF1DA06-48C8-4561-953B-157EF7CCF4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143" name="Straight Connector 29">
              <a:extLst>
                <a:ext uri="{FF2B5EF4-FFF2-40B4-BE49-F238E27FC236}">
                  <a16:creationId xmlns:a16="http://schemas.microsoft.com/office/drawing/2014/main" id="{5F22DEC7-6A16-4EC6-8084-EDEE5C98F9F7}"/>
                </a:ext>
              </a:extLst>
            </p:cNvPr>
            <p:cNvCxnSpPr>
              <a:cxnSpLocks noChangeShapeType="1"/>
              <a:stCxn id="14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26" name="Lock">
            <a:extLst>
              <a:ext uri="{FF2B5EF4-FFF2-40B4-BE49-F238E27FC236}">
                <a16:creationId xmlns:a16="http://schemas.microsoft.com/office/drawing/2014/main" id="{66B73767-AE00-474D-BA99-3E70864CD02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4918340" y="4056894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60" name="W-Latch">
            <a:extLst>
              <a:ext uri="{FF2B5EF4-FFF2-40B4-BE49-F238E27FC236}">
                <a16:creationId xmlns:a16="http://schemas.microsoft.com/office/drawing/2014/main" id="{FBB1824A-7410-4EF7-9628-6DC085AF47D1}"/>
              </a:ext>
            </a:extLst>
          </p:cNvPr>
          <p:cNvGrpSpPr>
            <a:grpSpLocks/>
          </p:cNvGrpSpPr>
          <p:nvPr/>
        </p:nvGrpSpPr>
        <p:grpSpPr bwMode="auto">
          <a:xfrm>
            <a:off x="4267200" y="2774652"/>
            <a:ext cx="659606" cy="485775"/>
            <a:chOff x="789711" y="4485200"/>
            <a:chExt cx="879764" cy="647970"/>
          </a:xfrm>
        </p:grpSpPr>
        <p:sp>
          <p:nvSpPr>
            <p:cNvPr id="61" name="TextBox 28">
              <a:extLst>
                <a:ext uri="{FF2B5EF4-FFF2-40B4-BE49-F238E27FC236}">
                  <a16:creationId xmlns:a16="http://schemas.microsoft.com/office/drawing/2014/main" id="{0194E0E4-6B06-4B86-9FB0-CDC77DBC1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64" name="Straight Connector 29">
              <a:extLst>
                <a:ext uri="{FF2B5EF4-FFF2-40B4-BE49-F238E27FC236}">
                  <a16:creationId xmlns:a16="http://schemas.microsoft.com/office/drawing/2014/main" id="{62CFD62F-B943-4214-84A4-AF68F0736D7B}"/>
                </a:ext>
              </a:extLst>
            </p:cNvPr>
            <p:cNvCxnSpPr>
              <a:cxnSpLocks noChangeShapeType="1"/>
              <a:stCxn id="61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65" name="Lock">
            <a:extLst>
              <a:ext uri="{FF2B5EF4-FFF2-40B4-BE49-F238E27FC236}">
                <a16:creationId xmlns:a16="http://schemas.microsoft.com/office/drawing/2014/main" id="{D8D3AFDD-BD09-4370-A59F-771725E3D56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4918340" y="3154096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67" name="T2 Arrow">
            <a:extLst>
              <a:ext uri="{FF2B5EF4-FFF2-40B4-BE49-F238E27FC236}">
                <a16:creationId xmlns:a16="http://schemas.microsoft.com/office/drawing/2014/main" id="{4B7B1C5E-0F45-4A21-B0EC-8F8EABE373A3}"/>
              </a:ext>
            </a:extLst>
          </p:cNvPr>
          <p:cNvSpPr>
            <a:spLocks noChangeAspect="1"/>
          </p:cNvSpPr>
          <p:nvPr/>
        </p:nvSpPr>
        <p:spPr>
          <a:xfrm rot="10800000">
            <a:off x="5257800" y="3028950"/>
            <a:ext cx="365760" cy="419142"/>
          </a:xfrm>
          <a:prstGeom prst="rightArrow">
            <a:avLst/>
          </a:prstGeom>
          <a:solidFill>
            <a:srgbClr val="2C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68" name="Hourglass">
            <a:extLst>
              <a:ext uri="{FF2B5EF4-FFF2-40B4-BE49-F238E27FC236}">
                <a16:creationId xmlns:a16="http://schemas.microsoft.com/office/drawing/2014/main" id="{C3F80247-42C4-4525-A189-74EEE35AEE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>
            <a:off x="2590732" y="3050338"/>
            <a:ext cx="321731" cy="45720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9" name="R-Latch">
            <a:extLst>
              <a:ext uri="{FF2B5EF4-FFF2-40B4-BE49-F238E27FC236}">
                <a16:creationId xmlns:a16="http://schemas.microsoft.com/office/drawing/2014/main" id="{1ECBE14D-57EE-41D9-A1E4-C76B30590D0F}"/>
              </a:ext>
            </a:extLst>
          </p:cNvPr>
          <p:cNvGrpSpPr>
            <a:grpSpLocks/>
          </p:cNvGrpSpPr>
          <p:nvPr/>
        </p:nvGrpSpPr>
        <p:grpSpPr bwMode="auto">
          <a:xfrm>
            <a:off x="3099883" y="2761248"/>
            <a:ext cx="659606" cy="485775"/>
            <a:chOff x="789711" y="4485200"/>
            <a:chExt cx="879764" cy="647970"/>
          </a:xfrm>
        </p:grpSpPr>
        <p:sp>
          <p:nvSpPr>
            <p:cNvPr id="71" name="TextBox 28">
              <a:extLst>
                <a:ext uri="{FF2B5EF4-FFF2-40B4-BE49-F238E27FC236}">
                  <a16:creationId xmlns:a16="http://schemas.microsoft.com/office/drawing/2014/main" id="{BE0FC5D8-1A44-46B7-B06C-4C6C9A0E79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72" name="Straight Connector 29">
              <a:extLst>
                <a:ext uri="{FF2B5EF4-FFF2-40B4-BE49-F238E27FC236}">
                  <a16:creationId xmlns:a16="http://schemas.microsoft.com/office/drawing/2014/main" id="{C6CEA784-7135-4579-9AEE-6C345C7141B4}"/>
                </a:ext>
              </a:extLst>
            </p:cNvPr>
            <p:cNvCxnSpPr>
              <a:cxnSpLocks noChangeShapeType="1"/>
              <a:stCxn id="71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73" name="Lock">
            <a:extLst>
              <a:ext uri="{FF2B5EF4-FFF2-40B4-BE49-F238E27FC236}">
                <a16:creationId xmlns:a16="http://schemas.microsoft.com/office/drawing/2014/main" id="{B5B97749-91B5-44EA-B07B-17044003B8B0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751023" y="3140692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4" name="Lock">
            <a:extLst>
              <a:ext uri="{FF2B5EF4-FFF2-40B4-BE49-F238E27FC236}">
                <a16:creationId xmlns:a16="http://schemas.microsoft.com/office/drawing/2014/main" id="{D33B5F09-C9C2-4CD6-972F-75895AFBA26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751023" y="4056894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75" name="Hourglass">
            <a:extLst>
              <a:ext uri="{FF2B5EF4-FFF2-40B4-BE49-F238E27FC236}">
                <a16:creationId xmlns:a16="http://schemas.microsoft.com/office/drawing/2014/main" id="{0077BE12-6AF3-43E1-874D-7DD8846CC0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>
            <a:off x="2597174" y="3943350"/>
            <a:ext cx="321731" cy="45720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7" name="W-Latch">
            <a:extLst>
              <a:ext uri="{FF2B5EF4-FFF2-40B4-BE49-F238E27FC236}">
                <a16:creationId xmlns:a16="http://schemas.microsoft.com/office/drawing/2014/main" id="{25A18252-85D1-4E1C-9C30-ECDE12C79BFF}"/>
              </a:ext>
            </a:extLst>
          </p:cNvPr>
          <p:cNvGrpSpPr>
            <a:grpSpLocks/>
          </p:cNvGrpSpPr>
          <p:nvPr/>
        </p:nvGrpSpPr>
        <p:grpSpPr bwMode="auto">
          <a:xfrm>
            <a:off x="4275942" y="4136296"/>
            <a:ext cx="659606" cy="485775"/>
            <a:chOff x="789711" y="4485200"/>
            <a:chExt cx="879764" cy="647970"/>
          </a:xfrm>
        </p:grpSpPr>
        <p:sp>
          <p:nvSpPr>
            <p:cNvPr id="78" name="TextBox 28">
              <a:extLst>
                <a:ext uri="{FF2B5EF4-FFF2-40B4-BE49-F238E27FC236}">
                  <a16:creationId xmlns:a16="http://schemas.microsoft.com/office/drawing/2014/main" id="{B9356984-2FAE-4BF1-8575-D3AB0CD26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79" name="Straight Connector 29">
              <a:extLst>
                <a:ext uri="{FF2B5EF4-FFF2-40B4-BE49-F238E27FC236}">
                  <a16:creationId xmlns:a16="http://schemas.microsoft.com/office/drawing/2014/main" id="{821024FB-1B1A-4859-90FD-5FB6B2C6E6B2}"/>
                </a:ext>
              </a:extLst>
            </p:cNvPr>
            <p:cNvCxnSpPr>
              <a:cxnSpLocks noChangeShapeType="1"/>
              <a:stCxn id="78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80" name="Lock">
            <a:extLst>
              <a:ext uri="{FF2B5EF4-FFF2-40B4-BE49-F238E27FC236}">
                <a16:creationId xmlns:a16="http://schemas.microsoft.com/office/drawing/2014/main" id="{43DF2EAC-696C-4CCC-A3B7-FC125A85D8A2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4927082" y="4507015"/>
            <a:ext cx="175556" cy="228600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18" name="Op #1: Find(X)">
            <a:extLst>
              <a:ext uri="{FF2B5EF4-FFF2-40B4-BE49-F238E27FC236}">
                <a16:creationId xmlns:a16="http://schemas.microsoft.com/office/drawing/2014/main" id="{0466C60C-FE01-4D02-ADB7-A2B1EDC1D1AD}"/>
              </a:ext>
            </a:extLst>
          </p:cNvPr>
          <p:cNvGrpSpPr/>
          <p:nvPr/>
        </p:nvGrpSpPr>
        <p:grpSpPr>
          <a:xfrm>
            <a:off x="432697" y="1809750"/>
            <a:ext cx="1450718" cy="782291"/>
            <a:chOff x="6215557" y="645435"/>
            <a:chExt cx="1450718" cy="782291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48570302-0ED6-4245-BC25-CBB3A633618E}"/>
                </a:ext>
              </a:extLst>
            </p:cNvPr>
            <p:cNvSpPr txBox="1"/>
            <p:nvPr/>
          </p:nvSpPr>
          <p:spPr>
            <a:xfrm>
              <a:off x="6215557" y="1058394"/>
              <a:ext cx="109728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r>
                <a:rPr lang="en-US" sz="2400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hash(D) </a:t>
              </a:r>
              <a:endParaRPr lang="en-US" sz="2800" dirty="0">
                <a:solidFill>
                  <a:schemeClr val="accent1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5956D6B7-1E74-45EF-A9D5-54614C20A3C0}"/>
                </a:ext>
              </a:extLst>
            </p:cNvPr>
            <p:cNvSpPr txBox="1"/>
            <p:nvPr/>
          </p:nvSpPr>
          <p:spPr>
            <a:xfrm>
              <a:off x="6215557" y="645435"/>
              <a:ext cx="1450718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2800" b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T</a:t>
              </a:r>
              <a:r>
                <a:rPr lang="en-US" sz="2800" b="1" spc="-150" baseline="-25000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1</a:t>
              </a:r>
              <a:r>
                <a:rPr lang="en-US" sz="2800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: Find D</a:t>
              </a:r>
            </a:p>
          </p:txBody>
        </p:sp>
      </p:grpSp>
      <p:grpSp>
        <p:nvGrpSpPr>
          <p:cNvPr id="121" name="Op #1: Find(X)">
            <a:extLst>
              <a:ext uri="{FF2B5EF4-FFF2-40B4-BE49-F238E27FC236}">
                <a16:creationId xmlns:a16="http://schemas.microsoft.com/office/drawing/2014/main" id="{3DA04F49-A91A-4454-B5D8-85C803512717}"/>
              </a:ext>
            </a:extLst>
          </p:cNvPr>
          <p:cNvGrpSpPr/>
          <p:nvPr/>
        </p:nvGrpSpPr>
        <p:grpSpPr>
          <a:xfrm>
            <a:off x="6860006" y="1809750"/>
            <a:ext cx="1598194" cy="782291"/>
            <a:chOff x="5848469" y="645435"/>
            <a:chExt cx="1598194" cy="782291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ECC2A12A-FC55-4A96-93E1-2AC45C1CBEC7}"/>
                </a:ext>
              </a:extLst>
            </p:cNvPr>
            <p:cNvSpPr txBox="1"/>
            <p:nvPr/>
          </p:nvSpPr>
          <p:spPr>
            <a:xfrm>
              <a:off x="6349383" y="1058394"/>
              <a:ext cx="1097280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noAutofit/>
            </a:bodyPr>
            <a:lstStyle/>
            <a:p>
              <a:pPr algn="r"/>
              <a:r>
                <a:rPr lang="en-US" sz="2400" b="1" i="1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hash(E) </a:t>
              </a:r>
              <a:endParaRPr lang="en-US" sz="2800" dirty="0">
                <a:solidFill>
                  <a:srgbClr val="2C6BD8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8F738167-8ABC-4D4B-9EDB-2C324F241D16}"/>
                </a:ext>
              </a:extLst>
            </p:cNvPr>
            <p:cNvSpPr txBox="1"/>
            <p:nvPr/>
          </p:nvSpPr>
          <p:spPr>
            <a:xfrm>
              <a:off x="5848469" y="645435"/>
              <a:ext cx="1598194" cy="43088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/>
              <a:r>
                <a:rPr lang="en-US" sz="2800" b="1" spc="-150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T</a:t>
              </a:r>
              <a:r>
                <a:rPr lang="en-US" sz="2800" b="1" baseline="-25000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2</a:t>
              </a:r>
              <a:r>
                <a:rPr lang="en-US" sz="2800" dirty="0">
                  <a:solidFill>
                    <a:srgbClr val="2C6BD8"/>
                  </a:solidFill>
                  <a:latin typeface="Crimson Text" panose="02000503000000000000" pitchFamily="2" charset="0"/>
                </a:rPr>
                <a:t>: Insert E</a:t>
              </a:r>
            </a:p>
          </p:txBody>
        </p:sp>
      </p:grpSp>
      <p:cxnSp>
        <p:nvCxnSpPr>
          <p:cNvPr id="128" name="Straight Connector 36">
            <a:extLst>
              <a:ext uri="{FF2B5EF4-FFF2-40B4-BE49-F238E27FC236}">
                <a16:creationId xmlns:a16="http://schemas.microsoft.com/office/drawing/2014/main" id="{EF62BB03-AEF3-4621-863C-AC8B04826680}"/>
              </a:ext>
            </a:extLst>
          </p:cNvPr>
          <p:cNvCxnSpPr>
            <a:cxnSpLocks noChangeShapeType="1"/>
            <a:stCxn id="122" idx="1"/>
          </p:cNvCxnSpPr>
          <p:nvPr/>
        </p:nvCxnSpPr>
        <p:spPr bwMode="auto">
          <a:xfrm rot="10800000" flipV="1">
            <a:off x="5684520" y="2407374"/>
            <a:ext cx="1676400" cy="850175"/>
          </a:xfrm>
          <a:prstGeom prst="curvedConnector3">
            <a:avLst>
              <a:gd name="adj1" fmla="val 50000"/>
            </a:avLst>
          </a:prstGeom>
          <a:noFill/>
          <a:ln w="50800" algn="ctr">
            <a:solidFill>
              <a:srgbClr val="2C6BD8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1" name="Rounded Rectangular Callout 102">
            <a:extLst>
              <a:ext uri="{FF2B5EF4-FFF2-40B4-BE49-F238E27FC236}">
                <a16:creationId xmlns:a16="http://schemas.microsoft.com/office/drawing/2014/main" id="{5B1636E7-33EF-495B-B8B3-C3B373110FC1}"/>
              </a:ext>
            </a:extLst>
          </p:cNvPr>
          <p:cNvSpPr/>
          <p:nvPr/>
        </p:nvSpPr>
        <p:spPr bwMode="auto">
          <a:xfrm flipH="1">
            <a:off x="762000" y="2350032"/>
            <a:ext cx="2405063" cy="602718"/>
          </a:xfrm>
          <a:prstGeom prst="wedgeRoundRectCallout">
            <a:avLst>
              <a:gd name="adj1" fmla="val -43510"/>
              <a:gd name="adj2" fmla="val 90619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It’s safe to release the latch on A</a:t>
            </a:r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BA0AA581-D645-D09F-3B00-A22F3CF4054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9030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85185E-6 L -0.00017 0.08333 " pathEditMode="relative" rAng="0" ptsTypes="AA">
                                      <p:cBhvr>
                                        <p:cTn id="5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"/>
                            </p:stCondLst>
                            <p:childTnLst>
                              <p:par>
                                <p:cTn id="7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7037E-7 L -0.00035 0.17716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885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9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8333 L 0.00156 0.26296 " pathEditMode="relative" rAng="0" ptsTypes="AA">
                                      <p:cBhvr>
                                        <p:cTn id="107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0.17716 L 0.00017 0.26543 " pathEditMode="relative" rAng="0" ptsTypes="AA">
                                      <p:cBhvr>
                                        <p:cTn id="1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4414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5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7" grpId="1" animBg="1"/>
      <p:bldP spid="137" grpId="2" animBg="1"/>
      <p:bldP spid="67" grpId="0" animBg="1"/>
      <p:bldP spid="67" grpId="1" animBg="1"/>
      <p:bldP spid="67" grpId="2" animBg="1"/>
      <p:bldP spid="81" grpId="0" animBg="1"/>
      <p:bldP spid="81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D1F6EF-26B5-48D4-AFF8-B41084049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B+Tree</a:t>
            </a:r>
            <a:r>
              <a:rPr lang="en-US" dirty="0"/>
              <a:t> Concurrency Control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9D5157-6824-4773-A0B8-4AB4BBA7C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want to allow multiple threads to read and update a </a:t>
            </a:r>
            <a:r>
              <a:rPr lang="en-US" dirty="0" err="1"/>
              <a:t>B+Tree</a:t>
            </a:r>
            <a:r>
              <a:rPr lang="en-US" dirty="0"/>
              <a:t> at the same time.</a:t>
            </a:r>
          </a:p>
          <a:p>
            <a:endParaRPr lang="en-US" sz="1200" dirty="0"/>
          </a:p>
          <a:p>
            <a:r>
              <a:rPr lang="en-US" dirty="0"/>
              <a:t>We need to protect against two types of problems:</a:t>
            </a:r>
          </a:p>
          <a:p>
            <a:pPr lvl="1"/>
            <a:r>
              <a:rPr lang="en-US" dirty="0"/>
              <a:t>Threads trying to modify the contents of a node at the same time.</a:t>
            </a:r>
          </a:p>
          <a:p>
            <a:pPr lvl="1"/>
            <a:r>
              <a:rPr lang="en-US" dirty="0"/>
              <a:t>One thread traversing the tree while another thread splits/merges nodes.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00243157-81BB-47BF-5125-94CA8A98928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7186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 Crabbing/Coupling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Protocol to allow multiple threads to access/modify </a:t>
            </a:r>
            <a:r>
              <a:rPr lang="en-US" dirty="0" err="1"/>
              <a:t>B+Tree</a:t>
            </a:r>
            <a:r>
              <a:rPr lang="en-US" dirty="0"/>
              <a:t> at the same time.</a:t>
            </a:r>
          </a:p>
          <a:p>
            <a:pPr lvl="1"/>
            <a:r>
              <a:rPr lang="en-US" dirty="0"/>
              <a:t>Get latch for parent</a:t>
            </a:r>
          </a:p>
          <a:p>
            <a:pPr lvl="1"/>
            <a:r>
              <a:rPr lang="en-US" dirty="0"/>
              <a:t>Get latch for child</a:t>
            </a:r>
          </a:p>
          <a:p>
            <a:pPr lvl="1"/>
            <a:r>
              <a:rPr lang="en-US" dirty="0"/>
              <a:t>Release latch for parent if “safe”</a:t>
            </a:r>
            <a:endParaRPr lang="en-US" sz="600" dirty="0"/>
          </a:p>
          <a:p>
            <a:endParaRPr lang="en-US" sz="1200" dirty="0"/>
          </a:p>
          <a:p>
            <a:r>
              <a:rPr lang="en-US" dirty="0"/>
              <a:t>A </a:t>
            </a:r>
            <a:r>
              <a:rPr lang="en-US" b="1" u="sng" dirty="0"/>
              <a:t>safe node</a:t>
            </a:r>
            <a:r>
              <a:rPr lang="en-US" dirty="0"/>
              <a:t> is one that will not split or merge when updated.</a:t>
            </a:r>
          </a:p>
          <a:p>
            <a:pPr lvl="1"/>
            <a:r>
              <a:rPr lang="en-US" dirty="0"/>
              <a:t>Not full (on insertion)</a:t>
            </a:r>
          </a:p>
          <a:p>
            <a:pPr lvl="1"/>
            <a:r>
              <a:rPr lang="en-US" dirty="0"/>
              <a:t>More than half-full (on deletion)</a:t>
            </a:r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0301C33B-A957-8550-88DE-8EB9F224CD4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79313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 Crabbing/Coupling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Find</a:t>
            </a:r>
            <a:r>
              <a:rPr lang="en-US" dirty="0"/>
              <a:t>: Start at root and traverse down the tree:</a:t>
            </a:r>
          </a:p>
          <a:p>
            <a:pPr lvl="1"/>
            <a:r>
              <a:rPr lang="en-US" dirty="0"/>
              <a:t>Acquire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R</a:t>
            </a:r>
            <a:r>
              <a:rPr lang="en-US" dirty="0"/>
              <a:t> latch on child,</a:t>
            </a:r>
          </a:p>
          <a:p>
            <a:pPr lvl="1"/>
            <a:r>
              <a:rPr lang="en-US" dirty="0"/>
              <a:t>Then unlatch parent.</a:t>
            </a:r>
          </a:p>
          <a:p>
            <a:pPr lvl="1"/>
            <a:r>
              <a:rPr lang="en-US" dirty="0"/>
              <a:t>Repeat until we reach the leaf node.</a:t>
            </a:r>
          </a:p>
          <a:p>
            <a:endParaRPr lang="en-US" sz="1200" b="1" dirty="0"/>
          </a:p>
          <a:p>
            <a:r>
              <a:rPr lang="en-US" b="1" dirty="0"/>
              <a:t>Insert/Delete</a:t>
            </a:r>
            <a:r>
              <a:rPr lang="en-US" dirty="0"/>
              <a:t>: Start at root and go down, obtaining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W</a:t>
            </a:r>
            <a:r>
              <a:rPr lang="en-US" dirty="0"/>
              <a:t> latches as needed. Once child is latched, check if it is safe:</a:t>
            </a:r>
          </a:p>
          <a:p>
            <a:pPr lvl="1"/>
            <a:r>
              <a:rPr lang="en-US" dirty="0"/>
              <a:t>If child is safe, release all latches on ancestors</a:t>
            </a:r>
          </a:p>
          <a:p>
            <a:endParaRPr lang="en-US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30F1F9F4-D3B7-CC69-1085-3706493C564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81047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#1 – FIND 38</a:t>
            </a:r>
          </a:p>
        </p:txBody>
      </p:sp>
      <p:cxnSp>
        <p:nvCxnSpPr>
          <p:cNvPr id="30726" name="AutoShape 14"/>
          <p:cNvCxnSpPr>
            <a:cxnSpLocks noChangeShapeType="1"/>
            <a:endCxn id="15" idx="0"/>
          </p:cNvCxnSpPr>
          <p:nvPr/>
        </p:nvCxnSpPr>
        <p:spPr bwMode="auto">
          <a:xfrm flipH="1">
            <a:off x="2421732" y="1548749"/>
            <a:ext cx="1432322" cy="5953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28" name="AutoShape 14"/>
          <p:cNvCxnSpPr>
            <a:cxnSpLocks noChangeShapeType="1"/>
          </p:cNvCxnSpPr>
          <p:nvPr/>
        </p:nvCxnSpPr>
        <p:spPr bwMode="auto">
          <a:xfrm flipH="1">
            <a:off x="1550194" y="2440528"/>
            <a:ext cx="657225" cy="682228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0729" name="Group 46"/>
          <p:cNvGrpSpPr>
            <a:grpSpLocks/>
          </p:cNvGrpSpPr>
          <p:nvPr/>
        </p:nvGrpSpPr>
        <p:grpSpPr bwMode="auto">
          <a:xfrm>
            <a:off x="117038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30730" name="Group 53"/>
          <p:cNvGrpSpPr>
            <a:grpSpLocks/>
          </p:cNvGrpSpPr>
          <p:nvPr/>
        </p:nvGrpSpPr>
        <p:grpSpPr bwMode="auto">
          <a:xfrm>
            <a:off x="1905001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5" name="Rectangle 54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9</a:t>
              </a:r>
            </a:p>
          </p:txBody>
        </p:sp>
      </p:grpSp>
      <p:grpSp>
        <p:nvGrpSpPr>
          <p:cNvPr id="30731" name="Group 56"/>
          <p:cNvGrpSpPr>
            <a:grpSpLocks/>
          </p:cNvGrpSpPr>
          <p:nvPr/>
        </p:nvGrpSpPr>
        <p:grpSpPr bwMode="auto">
          <a:xfrm>
            <a:off x="2639617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grpSp>
        <p:nvGrpSpPr>
          <p:cNvPr id="30732" name="Group 59"/>
          <p:cNvGrpSpPr>
            <a:grpSpLocks/>
          </p:cNvGrpSpPr>
          <p:nvPr/>
        </p:nvGrpSpPr>
        <p:grpSpPr bwMode="auto">
          <a:xfrm>
            <a:off x="3374232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1" name="Rectangle 60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13</a:t>
              </a:r>
            </a:p>
          </p:txBody>
        </p:sp>
      </p:grpSp>
      <p:grpSp>
        <p:nvGrpSpPr>
          <p:cNvPr id="30733" name="Group 62"/>
          <p:cNvGrpSpPr>
            <a:grpSpLocks/>
          </p:cNvGrpSpPr>
          <p:nvPr/>
        </p:nvGrpSpPr>
        <p:grpSpPr bwMode="auto">
          <a:xfrm>
            <a:off x="4232673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22</a:t>
              </a:r>
            </a:p>
          </p:txBody>
        </p:sp>
      </p:grpSp>
      <p:grpSp>
        <p:nvGrpSpPr>
          <p:cNvPr id="30734" name="Group 65"/>
          <p:cNvGrpSpPr>
            <a:grpSpLocks/>
          </p:cNvGrpSpPr>
          <p:nvPr/>
        </p:nvGrpSpPr>
        <p:grpSpPr bwMode="auto">
          <a:xfrm>
            <a:off x="4986338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7" name="Rectangle 66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0735" name="Group 68"/>
          <p:cNvGrpSpPr>
            <a:grpSpLocks/>
          </p:cNvGrpSpPr>
          <p:nvPr/>
        </p:nvGrpSpPr>
        <p:grpSpPr bwMode="auto">
          <a:xfrm>
            <a:off x="5740004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0" name="Rectangle 69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36</a:t>
              </a:r>
            </a:p>
          </p:txBody>
        </p:sp>
      </p:grpSp>
      <p:grpSp>
        <p:nvGrpSpPr>
          <p:cNvPr id="30736" name="Group 71"/>
          <p:cNvGrpSpPr>
            <a:grpSpLocks/>
          </p:cNvGrpSpPr>
          <p:nvPr/>
        </p:nvGrpSpPr>
        <p:grpSpPr bwMode="auto">
          <a:xfrm>
            <a:off x="6493669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3" name="Rectangle 72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41</a:t>
              </a:r>
            </a:p>
          </p:txBody>
        </p:sp>
      </p:grpSp>
      <p:grpSp>
        <p:nvGrpSpPr>
          <p:cNvPr id="30737" name="Group 74"/>
          <p:cNvGrpSpPr>
            <a:grpSpLocks/>
          </p:cNvGrpSpPr>
          <p:nvPr/>
        </p:nvGrpSpPr>
        <p:grpSpPr bwMode="auto">
          <a:xfrm>
            <a:off x="724733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6" name="Rectangle 75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0738" name="AutoShape 14"/>
          <p:cNvCxnSpPr>
            <a:cxnSpLocks noChangeShapeType="1"/>
            <a:endCxn id="24" idx="0"/>
          </p:cNvCxnSpPr>
          <p:nvPr/>
        </p:nvCxnSpPr>
        <p:spPr bwMode="auto">
          <a:xfrm>
            <a:off x="2584847" y="2440527"/>
            <a:ext cx="484584" cy="6750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39" name="AutoShape 14"/>
          <p:cNvCxnSpPr>
            <a:cxnSpLocks noChangeShapeType="1"/>
            <a:endCxn id="37" idx="0"/>
          </p:cNvCxnSpPr>
          <p:nvPr/>
        </p:nvCxnSpPr>
        <p:spPr bwMode="auto">
          <a:xfrm flipH="1">
            <a:off x="1340644" y="3389456"/>
            <a:ext cx="145256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0" name="AutoShape 14"/>
          <p:cNvCxnSpPr>
            <a:cxnSpLocks noChangeShapeType="1"/>
            <a:endCxn id="55" idx="0"/>
          </p:cNvCxnSpPr>
          <p:nvPr/>
        </p:nvCxnSpPr>
        <p:spPr bwMode="auto">
          <a:xfrm>
            <a:off x="1952625" y="3398981"/>
            <a:ext cx="122635" cy="57388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1" name="AutoShape 14"/>
          <p:cNvCxnSpPr>
            <a:cxnSpLocks noChangeShapeType="1"/>
            <a:endCxn id="58" idx="0"/>
          </p:cNvCxnSpPr>
          <p:nvPr/>
        </p:nvCxnSpPr>
        <p:spPr bwMode="auto">
          <a:xfrm flipH="1">
            <a:off x="2809875" y="3418031"/>
            <a:ext cx="38100" cy="55483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2" name="AutoShape 14"/>
          <p:cNvCxnSpPr>
            <a:cxnSpLocks noChangeShapeType="1"/>
            <a:endCxn id="61" idx="0"/>
          </p:cNvCxnSpPr>
          <p:nvPr/>
        </p:nvCxnSpPr>
        <p:spPr bwMode="auto">
          <a:xfrm>
            <a:off x="3286125" y="3415649"/>
            <a:ext cx="258366" cy="5572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27" name="AutoShape 14"/>
          <p:cNvCxnSpPr>
            <a:cxnSpLocks noChangeShapeType="1"/>
            <a:endCxn id="95" idx="0"/>
          </p:cNvCxnSpPr>
          <p:nvPr/>
        </p:nvCxnSpPr>
        <p:spPr bwMode="auto">
          <a:xfrm>
            <a:off x="4267200" y="1534461"/>
            <a:ext cx="1268016" cy="60960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3" name="AutoShape 14"/>
          <p:cNvCxnSpPr>
            <a:cxnSpLocks noChangeShapeType="1"/>
          </p:cNvCxnSpPr>
          <p:nvPr/>
        </p:nvCxnSpPr>
        <p:spPr bwMode="auto">
          <a:xfrm flipH="1">
            <a:off x="4663679" y="2478627"/>
            <a:ext cx="634603" cy="6369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4" name="AutoShape 14"/>
          <p:cNvCxnSpPr>
            <a:cxnSpLocks noChangeShapeType="1"/>
            <a:endCxn id="101" idx="0"/>
          </p:cNvCxnSpPr>
          <p:nvPr/>
        </p:nvCxnSpPr>
        <p:spPr bwMode="auto">
          <a:xfrm>
            <a:off x="5763816" y="2486961"/>
            <a:ext cx="476250" cy="62865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5" name="AutoShape 14"/>
          <p:cNvCxnSpPr>
            <a:cxnSpLocks noChangeShapeType="1"/>
            <a:endCxn id="64" idx="0"/>
          </p:cNvCxnSpPr>
          <p:nvPr/>
        </p:nvCxnSpPr>
        <p:spPr bwMode="auto">
          <a:xfrm flipH="1">
            <a:off x="4402932" y="3446606"/>
            <a:ext cx="217885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6" name="AutoShape 14"/>
          <p:cNvCxnSpPr>
            <a:cxnSpLocks noChangeShapeType="1"/>
            <a:endCxn id="67" idx="0"/>
          </p:cNvCxnSpPr>
          <p:nvPr/>
        </p:nvCxnSpPr>
        <p:spPr bwMode="auto">
          <a:xfrm>
            <a:off x="5057776" y="3427556"/>
            <a:ext cx="98822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7" name="AutoShape 14"/>
          <p:cNvCxnSpPr>
            <a:cxnSpLocks noChangeShapeType="1"/>
            <a:endCxn id="70" idx="0"/>
          </p:cNvCxnSpPr>
          <p:nvPr/>
        </p:nvCxnSpPr>
        <p:spPr bwMode="auto">
          <a:xfrm flipH="1">
            <a:off x="5910262" y="3389456"/>
            <a:ext cx="109538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8" name="AutoShape 14"/>
          <p:cNvCxnSpPr>
            <a:cxnSpLocks noChangeShapeType="1"/>
            <a:endCxn id="73" idx="0"/>
          </p:cNvCxnSpPr>
          <p:nvPr/>
        </p:nvCxnSpPr>
        <p:spPr bwMode="auto">
          <a:xfrm>
            <a:off x="6457950" y="3427556"/>
            <a:ext cx="204788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49" name="AutoShape 14"/>
          <p:cNvCxnSpPr>
            <a:cxnSpLocks noChangeShapeType="1"/>
            <a:endCxn id="76" idx="0"/>
          </p:cNvCxnSpPr>
          <p:nvPr/>
        </p:nvCxnSpPr>
        <p:spPr bwMode="auto">
          <a:xfrm>
            <a:off x="6918723" y="3453749"/>
            <a:ext cx="497681" cy="5191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0750" name="Group 9"/>
          <p:cNvGrpSpPr>
            <a:grpSpLocks/>
          </p:cNvGrpSpPr>
          <p:nvPr/>
        </p:nvGrpSpPr>
        <p:grpSpPr bwMode="auto">
          <a:xfrm>
            <a:off x="3829051" y="1236805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8" name="Flowchart: Predefined Process 7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9" name="Flowchart: Predefined Process 8"/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0751" name="Group 19"/>
          <p:cNvGrpSpPr>
            <a:grpSpLocks/>
          </p:cNvGrpSpPr>
          <p:nvPr/>
        </p:nvGrpSpPr>
        <p:grpSpPr bwMode="auto">
          <a:xfrm>
            <a:off x="145732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1" name="Flowchart: Predefined Process 20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22" name="Flowchart: Predefined Process 21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0752" name="Group 22"/>
          <p:cNvGrpSpPr>
            <a:grpSpLocks/>
          </p:cNvGrpSpPr>
          <p:nvPr/>
        </p:nvGrpSpPr>
        <p:grpSpPr bwMode="auto">
          <a:xfrm>
            <a:off x="280987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4" name="Flowchart: Predefined Process 23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25" name="Flowchart: Predefined Process 24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0753" name="Group 96"/>
          <p:cNvGrpSpPr>
            <a:grpSpLocks/>
          </p:cNvGrpSpPr>
          <p:nvPr/>
        </p:nvGrpSpPr>
        <p:grpSpPr bwMode="auto">
          <a:xfrm>
            <a:off x="45708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8" name="Flowchart: Predefined Process 97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99" name="Flowchart: Predefined Process 98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0754" name="Group 99"/>
          <p:cNvGrpSpPr>
            <a:grpSpLocks/>
          </p:cNvGrpSpPr>
          <p:nvPr/>
        </p:nvGrpSpPr>
        <p:grpSpPr bwMode="auto">
          <a:xfrm>
            <a:off x="59805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01" name="Flowchart: Predefined Process 100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02" name="Flowchart: Predefined Process 101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</p:grpSp>
      <p:sp>
        <p:nvSpPr>
          <p:cNvPr id="124" name="TextBox 123"/>
          <p:cNvSpPr txBox="1">
            <a:spLocks noChangeArrowheads="1"/>
          </p:cNvSpPr>
          <p:nvPr/>
        </p:nvSpPr>
        <p:spPr bwMode="auto">
          <a:xfrm>
            <a:off x="6267450" y="2143810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B</a:t>
            </a:r>
          </a:p>
        </p:txBody>
      </p:sp>
      <p:sp>
        <p:nvSpPr>
          <p:cNvPr id="125" name="TextBox 124"/>
          <p:cNvSpPr txBox="1">
            <a:spLocks noChangeArrowheads="1"/>
          </p:cNvSpPr>
          <p:nvPr/>
        </p:nvSpPr>
        <p:spPr bwMode="auto">
          <a:xfrm>
            <a:off x="5543550" y="3111192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C</a:t>
            </a:r>
          </a:p>
        </p:txBody>
      </p:sp>
      <p:sp>
        <p:nvSpPr>
          <p:cNvPr id="126" name="TextBox 125"/>
          <p:cNvSpPr txBox="1">
            <a:spLocks noChangeArrowheads="1"/>
          </p:cNvSpPr>
          <p:nvPr/>
        </p:nvSpPr>
        <p:spPr bwMode="auto">
          <a:xfrm>
            <a:off x="6953250" y="3111192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D</a:t>
            </a:r>
          </a:p>
        </p:txBody>
      </p:sp>
      <p:sp>
        <p:nvSpPr>
          <p:cNvPr id="127" name="TextBox 126"/>
          <p:cNvSpPr txBox="1">
            <a:spLocks noChangeArrowheads="1"/>
          </p:cNvSpPr>
          <p:nvPr/>
        </p:nvSpPr>
        <p:spPr bwMode="auto">
          <a:xfrm>
            <a:off x="4398169" y="4305985"/>
            <a:ext cx="34657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E</a:t>
            </a:r>
          </a:p>
        </p:txBody>
      </p:sp>
      <p:sp>
        <p:nvSpPr>
          <p:cNvPr id="128" name="TextBox 127"/>
          <p:cNvSpPr txBox="1">
            <a:spLocks noChangeArrowheads="1"/>
          </p:cNvSpPr>
          <p:nvPr/>
        </p:nvSpPr>
        <p:spPr bwMode="auto">
          <a:xfrm>
            <a:off x="5151835" y="4305985"/>
            <a:ext cx="3385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F</a:t>
            </a:r>
          </a:p>
        </p:txBody>
      </p:sp>
      <p:sp>
        <p:nvSpPr>
          <p:cNvPr id="129" name="TextBox 128"/>
          <p:cNvSpPr txBox="1">
            <a:spLocks noChangeArrowheads="1"/>
          </p:cNvSpPr>
          <p:nvPr/>
        </p:nvSpPr>
        <p:spPr bwMode="auto">
          <a:xfrm>
            <a:off x="5957887" y="4305985"/>
            <a:ext cx="37702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G</a:t>
            </a:r>
          </a:p>
        </p:txBody>
      </p:sp>
      <p:sp>
        <p:nvSpPr>
          <p:cNvPr id="130" name="TextBox 129"/>
          <p:cNvSpPr txBox="1">
            <a:spLocks noChangeArrowheads="1"/>
          </p:cNvSpPr>
          <p:nvPr/>
        </p:nvSpPr>
        <p:spPr bwMode="auto">
          <a:xfrm>
            <a:off x="6666310" y="4305985"/>
            <a:ext cx="39626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H</a:t>
            </a:r>
          </a:p>
        </p:txBody>
      </p:sp>
      <p:sp>
        <p:nvSpPr>
          <p:cNvPr id="131" name="TextBox 130"/>
          <p:cNvSpPr txBox="1">
            <a:spLocks noChangeArrowheads="1"/>
          </p:cNvSpPr>
          <p:nvPr/>
        </p:nvSpPr>
        <p:spPr bwMode="auto">
          <a:xfrm>
            <a:off x="7428310" y="4305985"/>
            <a:ext cx="26962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lvl1pPr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solidFill>
                  <a:schemeClr val="tx1"/>
                </a:solidFill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pPr eaLnBrk="1" hangingPunct="1"/>
            <a:r>
              <a:rPr lang="en-US" sz="2100" u="none" dirty="0">
                <a:solidFill>
                  <a:schemeClr val="accent1"/>
                </a:solidFill>
                <a:latin typeface="Lato Black" panose="020F0A02020204030203" pitchFamily="34" charset="0"/>
              </a:rPr>
              <a:t>I</a:t>
            </a:r>
          </a:p>
        </p:txBody>
      </p:sp>
      <p:grpSp>
        <p:nvGrpSpPr>
          <p:cNvPr id="30764" name="Group 93"/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5" name="Flowchart: Predefined Process 94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96" name="Flowchart: Predefined Process 95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0765" name="Group 13"/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5" name="Flowchart: Predefined Process 14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6" name="Flowchart: Predefined Process 15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0766" name="Straight Connector 135"/>
          <p:cNvCxnSpPr>
            <a:cxnSpLocks noChangeShapeType="1"/>
            <a:stCxn id="46" idx="3"/>
            <a:endCxn id="55" idx="1"/>
          </p:cNvCxnSpPr>
          <p:nvPr/>
        </p:nvCxnSpPr>
        <p:spPr bwMode="auto">
          <a:xfrm>
            <a:off x="1849041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67" name="Straight Connector 136"/>
          <p:cNvCxnSpPr>
            <a:cxnSpLocks noChangeShapeType="1"/>
            <a:stCxn id="56" idx="3"/>
            <a:endCxn id="58" idx="1"/>
          </p:cNvCxnSpPr>
          <p:nvPr/>
        </p:nvCxnSpPr>
        <p:spPr bwMode="auto">
          <a:xfrm>
            <a:off x="2583657" y="4144311"/>
            <a:ext cx="5596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68" name="Straight Connector 139"/>
          <p:cNvCxnSpPr>
            <a:cxnSpLocks noChangeShapeType="1"/>
            <a:stCxn id="59" idx="3"/>
            <a:endCxn id="61" idx="1"/>
          </p:cNvCxnSpPr>
          <p:nvPr/>
        </p:nvCxnSpPr>
        <p:spPr bwMode="auto">
          <a:xfrm>
            <a:off x="3318272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69" name="Straight Connector 143"/>
          <p:cNvCxnSpPr>
            <a:cxnSpLocks noChangeShapeType="1"/>
            <a:stCxn id="62" idx="3"/>
            <a:endCxn id="64" idx="1"/>
          </p:cNvCxnSpPr>
          <p:nvPr/>
        </p:nvCxnSpPr>
        <p:spPr bwMode="auto">
          <a:xfrm>
            <a:off x="4052888" y="4144311"/>
            <a:ext cx="179785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70" name="Straight Connector 147"/>
          <p:cNvCxnSpPr>
            <a:cxnSpLocks noChangeShapeType="1"/>
            <a:stCxn id="65" idx="3"/>
            <a:endCxn id="67" idx="1"/>
          </p:cNvCxnSpPr>
          <p:nvPr/>
        </p:nvCxnSpPr>
        <p:spPr bwMode="auto">
          <a:xfrm>
            <a:off x="4911329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71" name="Straight Connector 150"/>
          <p:cNvCxnSpPr>
            <a:cxnSpLocks noChangeShapeType="1"/>
            <a:stCxn id="68" idx="3"/>
            <a:endCxn id="70" idx="1"/>
          </p:cNvCxnSpPr>
          <p:nvPr/>
        </p:nvCxnSpPr>
        <p:spPr bwMode="auto">
          <a:xfrm>
            <a:off x="5664994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72" name="Straight Connector 153"/>
          <p:cNvCxnSpPr>
            <a:cxnSpLocks noChangeShapeType="1"/>
            <a:stCxn id="71" idx="3"/>
            <a:endCxn id="73" idx="1"/>
          </p:cNvCxnSpPr>
          <p:nvPr/>
        </p:nvCxnSpPr>
        <p:spPr bwMode="auto">
          <a:xfrm>
            <a:off x="6418660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773" name="Straight Connector 156"/>
          <p:cNvCxnSpPr>
            <a:cxnSpLocks noChangeShapeType="1"/>
            <a:stCxn id="74" idx="3"/>
            <a:endCxn id="76" idx="1"/>
          </p:cNvCxnSpPr>
          <p:nvPr/>
        </p:nvCxnSpPr>
        <p:spPr bwMode="auto">
          <a:xfrm>
            <a:off x="7172325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7" name="Group 166"/>
          <p:cNvGrpSpPr>
            <a:grpSpLocks/>
          </p:cNvGrpSpPr>
          <p:nvPr/>
        </p:nvGrpSpPr>
        <p:grpSpPr bwMode="auto">
          <a:xfrm>
            <a:off x="3214688" y="912955"/>
            <a:ext cx="659606" cy="485775"/>
            <a:chOff x="789711" y="4485200"/>
            <a:chExt cx="879764" cy="647970"/>
          </a:xfrm>
        </p:grpSpPr>
        <p:sp>
          <p:nvSpPr>
            <p:cNvPr id="30790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0791" name="Straight Connector 29"/>
            <p:cNvCxnSpPr>
              <a:cxnSpLocks noChangeShapeType="1"/>
              <a:stCxn id="30790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1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3816442" y="13058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4663679" y="1819021"/>
            <a:ext cx="659606" cy="485775"/>
            <a:chOff x="789711" y="4485200"/>
            <a:chExt cx="879764" cy="647970"/>
          </a:xfrm>
        </p:grpSpPr>
        <p:sp>
          <p:nvSpPr>
            <p:cNvPr id="30788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0789" name="Straight Connector 29"/>
            <p:cNvCxnSpPr>
              <a:cxnSpLocks noChangeShapeType="1"/>
              <a:stCxn id="30788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5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5265433" y="221192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0" name="Group 179"/>
          <p:cNvGrpSpPr>
            <a:grpSpLocks/>
          </p:cNvGrpSpPr>
          <p:nvPr/>
        </p:nvGrpSpPr>
        <p:grpSpPr bwMode="auto">
          <a:xfrm>
            <a:off x="5372101" y="2779855"/>
            <a:ext cx="659606" cy="485775"/>
            <a:chOff x="789711" y="4485200"/>
            <a:chExt cx="879764" cy="647970"/>
          </a:xfrm>
        </p:grpSpPr>
        <p:sp>
          <p:nvSpPr>
            <p:cNvPr id="30786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0787" name="Straight Connector 29"/>
            <p:cNvCxnSpPr>
              <a:cxnSpLocks noChangeShapeType="1"/>
              <a:stCxn id="30786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3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5973855" y="31727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4" name="Group 183"/>
          <p:cNvGrpSpPr>
            <a:grpSpLocks/>
          </p:cNvGrpSpPr>
          <p:nvPr/>
        </p:nvGrpSpPr>
        <p:grpSpPr bwMode="auto">
          <a:xfrm>
            <a:off x="5956698" y="3664490"/>
            <a:ext cx="659606" cy="485775"/>
            <a:chOff x="789711" y="4485200"/>
            <a:chExt cx="879764" cy="647970"/>
          </a:xfrm>
        </p:grpSpPr>
        <p:sp>
          <p:nvSpPr>
            <p:cNvPr id="30784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0785" name="Straight Connector 29"/>
            <p:cNvCxnSpPr>
              <a:cxnSpLocks noChangeShapeType="1"/>
              <a:stCxn id="3078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7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6558452" y="4057396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88" name="Oval 23"/>
          <p:cNvSpPr>
            <a:spLocks noChangeArrowheads="1"/>
          </p:cNvSpPr>
          <p:nvPr/>
        </p:nvSpPr>
        <p:spPr bwMode="auto">
          <a:xfrm>
            <a:off x="6415088" y="3935952"/>
            <a:ext cx="531019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03" name="Rounded Rectangular Callout 102"/>
          <p:cNvSpPr/>
          <p:nvPr/>
        </p:nvSpPr>
        <p:spPr bwMode="auto">
          <a:xfrm flipH="1">
            <a:off x="2934890" y="2634356"/>
            <a:ext cx="2531565" cy="602718"/>
          </a:xfrm>
          <a:prstGeom prst="wedgeRoundRectCallout">
            <a:avLst>
              <a:gd name="adj1" fmla="val -48896"/>
              <a:gd name="adj2" fmla="val -86379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It is now safe to release the latch on A.</a:t>
            </a:r>
          </a:p>
        </p:txBody>
      </p:sp>
      <p:sp>
        <p:nvSpPr>
          <p:cNvPr id="104" name="T2 Arrow">
            <a:extLst>
              <a:ext uri="{FF2B5EF4-FFF2-40B4-BE49-F238E27FC236}">
                <a16:creationId xmlns:a16="http://schemas.microsoft.com/office/drawing/2014/main" id="{9FBC2D94-8DFC-48EF-8265-0008F3D9A9C5}"/>
              </a:ext>
            </a:extLst>
          </p:cNvPr>
          <p:cNvSpPr>
            <a:spLocks noChangeAspect="1"/>
          </p:cNvSpPr>
          <p:nvPr/>
        </p:nvSpPr>
        <p:spPr>
          <a:xfrm rot="10800000">
            <a:off x="5203804" y="1191302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05" name="TextBox 122">
            <a:extLst>
              <a:ext uri="{FF2B5EF4-FFF2-40B4-BE49-F238E27FC236}">
                <a16:creationId xmlns:a16="http://schemas.microsoft.com/office/drawing/2014/main" id="{2751A911-382C-4443-8EC8-7B9F94274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0600" y="1236553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A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B27CCB8F-44BE-7324-6494-D24A6D2E09AE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B8051E70-08FF-D154-0CCA-E3E883C3CC19}"/>
              </a:ext>
            </a:extLst>
          </p:cNvPr>
          <p:cNvSpPr txBox="1">
            <a:spLocks/>
          </p:cNvSpPr>
          <p:nvPr/>
        </p:nvSpPr>
        <p:spPr>
          <a:xfrm>
            <a:off x="7052125" y="1127880"/>
            <a:ext cx="1859819" cy="3985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Find 38</a:t>
            </a:r>
          </a:p>
        </p:txBody>
      </p:sp>
    </p:spTree>
    <p:extLst>
      <p:ext uri="{BB962C8B-B14F-4D97-AF65-F5344CB8AC3E}">
        <p14:creationId xmlns:p14="http://schemas.microsoft.com/office/powerpoint/2010/main" val="70216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5556 0.17531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56 0.17531 L 0.23594 0.36605 " pathEditMode="relative" rAng="0" ptsTypes="AA">
                                      <p:cBhvr>
                                        <p:cTn id="5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594 0.36605 L 0.21597 0.53364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7" y="8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" grpId="0" animBg="1"/>
      <p:bldP spid="103" grpId="0" animBg="1"/>
      <p:bldP spid="103" grpId="1" animBg="1"/>
      <p:bldP spid="104" grpId="0" animBg="1"/>
      <p:bldP spid="104" grpId="1" animBg="1"/>
      <p:bldP spid="104" grpId="2" animBg="1"/>
      <p:bldP spid="104" grpId="3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71"/>
          <p:cNvGrpSpPr>
            <a:grpSpLocks/>
          </p:cNvGrpSpPr>
          <p:nvPr/>
        </p:nvGrpSpPr>
        <p:grpSpPr bwMode="auto">
          <a:xfrm>
            <a:off x="6493669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3" name="Rectangle 72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41</a:t>
              </a:r>
            </a:p>
          </p:txBody>
        </p:sp>
      </p:grpSp>
      <p:sp>
        <p:nvSpPr>
          <p:cNvPr id="109" name="Rectangle 108"/>
          <p:cNvSpPr/>
          <p:nvPr/>
        </p:nvSpPr>
        <p:spPr bwMode="auto">
          <a:xfrm>
            <a:off x="6497241" y="3972861"/>
            <a:ext cx="339328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31748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#2 – DELETE 38</a:t>
            </a:r>
          </a:p>
        </p:txBody>
      </p:sp>
      <p:grpSp>
        <p:nvGrpSpPr>
          <p:cNvPr id="31755" name="Group 46"/>
          <p:cNvGrpSpPr>
            <a:grpSpLocks/>
          </p:cNvGrpSpPr>
          <p:nvPr/>
        </p:nvGrpSpPr>
        <p:grpSpPr bwMode="auto">
          <a:xfrm>
            <a:off x="117038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31756" name="Group 53"/>
          <p:cNvGrpSpPr>
            <a:grpSpLocks/>
          </p:cNvGrpSpPr>
          <p:nvPr/>
        </p:nvGrpSpPr>
        <p:grpSpPr bwMode="auto">
          <a:xfrm>
            <a:off x="1905001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5" name="Rectangle 54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9</a:t>
              </a:r>
            </a:p>
          </p:txBody>
        </p:sp>
      </p:grpSp>
      <p:grpSp>
        <p:nvGrpSpPr>
          <p:cNvPr id="31757" name="Group 56"/>
          <p:cNvGrpSpPr>
            <a:grpSpLocks/>
          </p:cNvGrpSpPr>
          <p:nvPr/>
        </p:nvGrpSpPr>
        <p:grpSpPr bwMode="auto">
          <a:xfrm>
            <a:off x="2639617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grpSp>
        <p:nvGrpSpPr>
          <p:cNvPr id="31758" name="Group 59"/>
          <p:cNvGrpSpPr>
            <a:grpSpLocks/>
          </p:cNvGrpSpPr>
          <p:nvPr/>
        </p:nvGrpSpPr>
        <p:grpSpPr bwMode="auto">
          <a:xfrm>
            <a:off x="3374232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1" name="Rectangle 60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13</a:t>
              </a:r>
            </a:p>
          </p:txBody>
        </p:sp>
      </p:grpSp>
      <p:grpSp>
        <p:nvGrpSpPr>
          <p:cNvPr id="31759" name="Group 62"/>
          <p:cNvGrpSpPr>
            <a:grpSpLocks/>
          </p:cNvGrpSpPr>
          <p:nvPr/>
        </p:nvGrpSpPr>
        <p:grpSpPr bwMode="auto">
          <a:xfrm>
            <a:off x="4232673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22</a:t>
              </a:r>
            </a:p>
          </p:txBody>
        </p:sp>
      </p:grpSp>
      <p:grpSp>
        <p:nvGrpSpPr>
          <p:cNvPr id="31760" name="Group 65"/>
          <p:cNvGrpSpPr>
            <a:grpSpLocks/>
          </p:cNvGrpSpPr>
          <p:nvPr/>
        </p:nvGrpSpPr>
        <p:grpSpPr bwMode="auto">
          <a:xfrm>
            <a:off x="4986338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7" name="Rectangle 66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1761" name="Group 68"/>
          <p:cNvGrpSpPr>
            <a:grpSpLocks/>
          </p:cNvGrpSpPr>
          <p:nvPr/>
        </p:nvGrpSpPr>
        <p:grpSpPr bwMode="auto">
          <a:xfrm>
            <a:off x="5740004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0" name="Rectangle 69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36</a:t>
              </a:r>
            </a:p>
          </p:txBody>
        </p:sp>
      </p:grpSp>
      <p:grpSp>
        <p:nvGrpSpPr>
          <p:cNvPr id="31762" name="Group 74"/>
          <p:cNvGrpSpPr>
            <a:grpSpLocks/>
          </p:cNvGrpSpPr>
          <p:nvPr/>
        </p:nvGrpSpPr>
        <p:grpSpPr bwMode="auto">
          <a:xfrm>
            <a:off x="724733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6" name="Rectangle 75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1752" name="AutoShape 14"/>
          <p:cNvCxnSpPr>
            <a:cxnSpLocks noChangeShapeType="1"/>
            <a:endCxn id="15" idx="0"/>
          </p:cNvCxnSpPr>
          <p:nvPr/>
        </p:nvCxnSpPr>
        <p:spPr bwMode="auto">
          <a:xfrm flipH="1">
            <a:off x="2421732" y="1548749"/>
            <a:ext cx="1432322" cy="5953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3" name="AutoShape 14"/>
          <p:cNvCxnSpPr>
            <a:cxnSpLocks noChangeShapeType="1"/>
            <a:endCxn id="95" idx="0"/>
          </p:cNvCxnSpPr>
          <p:nvPr/>
        </p:nvCxnSpPr>
        <p:spPr bwMode="auto">
          <a:xfrm>
            <a:off x="4267200" y="1534461"/>
            <a:ext cx="1268016" cy="60960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4" name="AutoShape 14"/>
          <p:cNvCxnSpPr>
            <a:cxnSpLocks noChangeShapeType="1"/>
          </p:cNvCxnSpPr>
          <p:nvPr/>
        </p:nvCxnSpPr>
        <p:spPr bwMode="auto">
          <a:xfrm flipH="1">
            <a:off x="1550194" y="2440528"/>
            <a:ext cx="657225" cy="682228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3" name="AutoShape 14"/>
          <p:cNvCxnSpPr>
            <a:cxnSpLocks noChangeShapeType="1"/>
            <a:endCxn id="24" idx="0"/>
          </p:cNvCxnSpPr>
          <p:nvPr/>
        </p:nvCxnSpPr>
        <p:spPr bwMode="auto">
          <a:xfrm>
            <a:off x="2584847" y="2440527"/>
            <a:ext cx="484584" cy="6750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4" name="AutoShape 14"/>
          <p:cNvCxnSpPr>
            <a:cxnSpLocks noChangeShapeType="1"/>
            <a:endCxn id="37" idx="0"/>
          </p:cNvCxnSpPr>
          <p:nvPr/>
        </p:nvCxnSpPr>
        <p:spPr bwMode="auto">
          <a:xfrm flipH="1">
            <a:off x="1340644" y="3389456"/>
            <a:ext cx="145256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5" name="AutoShape 14"/>
          <p:cNvCxnSpPr>
            <a:cxnSpLocks noChangeShapeType="1"/>
            <a:endCxn id="55" idx="0"/>
          </p:cNvCxnSpPr>
          <p:nvPr/>
        </p:nvCxnSpPr>
        <p:spPr bwMode="auto">
          <a:xfrm>
            <a:off x="1952625" y="3398981"/>
            <a:ext cx="122635" cy="57388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6" name="AutoShape 14"/>
          <p:cNvCxnSpPr>
            <a:cxnSpLocks noChangeShapeType="1"/>
            <a:endCxn id="58" idx="0"/>
          </p:cNvCxnSpPr>
          <p:nvPr/>
        </p:nvCxnSpPr>
        <p:spPr bwMode="auto">
          <a:xfrm flipH="1">
            <a:off x="2809875" y="3418031"/>
            <a:ext cx="38100" cy="55483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7" name="AutoShape 14"/>
          <p:cNvCxnSpPr>
            <a:cxnSpLocks noChangeShapeType="1"/>
            <a:endCxn id="61" idx="0"/>
          </p:cNvCxnSpPr>
          <p:nvPr/>
        </p:nvCxnSpPr>
        <p:spPr bwMode="auto">
          <a:xfrm>
            <a:off x="3286125" y="3415649"/>
            <a:ext cx="258366" cy="5572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8" name="AutoShape 14"/>
          <p:cNvCxnSpPr>
            <a:cxnSpLocks noChangeShapeType="1"/>
          </p:cNvCxnSpPr>
          <p:nvPr/>
        </p:nvCxnSpPr>
        <p:spPr bwMode="auto">
          <a:xfrm flipH="1">
            <a:off x="4663679" y="2478627"/>
            <a:ext cx="634603" cy="6369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69" name="AutoShape 14"/>
          <p:cNvCxnSpPr>
            <a:cxnSpLocks noChangeShapeType="1"/>
            <a:endCxn id="101" idx="0"/>
          </p:cNvCxnSpPr>
          <p:nvPr/>
        </p:nvCxnSpPr>
        <p:spPr bwMode="auto">
          <a:xfrm>
            <a:off x="5763816" y="2486961"/>
            <a:ext cx="476250" cy="62865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0" name="AutoShape 14"/>
          <p:cNvCxnSpPr>
            <a:cxnSpLocks noChangeShapeType="1"/>
            <a:endCxn id="64" idx="0"/>
          </p:cNvCxnSpPr>
          <p:nvPr/>
        </p:nvCxnSpPr>
        <p:spPr bwMode="auto">
          <a:xfrm flipH="1">
            <a:off x="4402932" y="3446606"/>
            <a:ext cx="217885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1" name="AutoShape 14"/>
          <p:cNvCxnSpPr>
            <a:cxnSpLocks noChangeShapeType="1"/>
            <a:endCxn id="67" idx="0"/>
          </p:cNvCxnSpPr>
          <p:nvPr/>
        </p:nvCxnSpPr>
        <p:spPr bwMode="auto">
          <a:xfrm>
            <a:off x="5057776" y="3427556"/>
            <a:ext cx="98822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2" name="AutoShape 14"/>
          <p:cNvCxnSpPr>
            <a:cxnSpLocks noChangeShapeType="1"/>
            <a:endCxn id="70" idx="0"/>
          </p:cNvCxnSpPr>
          <p:nvPr/>
        </p:nvCxnSpPr>
        <p:spPr bwMode="auto">
          <a:xfrm flipH="1">
            <a:off x="5910262" y="3389456"/>
            <a:ext cx="109538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3" name="AutoShape 14"/>
          <p:cNvCxnSpPr>
            <a:cxnSpLocks noChangeShapeType="1"/>
            <a:endCxn id="73" idx="0"/>
          </p:cNvCxnSpPr>
          <p:nvPr/>
        </p:nvCxnSpPr>
        <p:spPr bwMode="auto">
          <a:xfrm>
            <a:off x="6457950" y="3427556"/>
            <a:ext cx="204788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74" name="AutoShape 14"/>
          <p:cNvCxnSpPr>
            <a:cxnSpLocks noChangeShapeType="1"/>
            <a:endCxn id="76" idx="0"/>
          </p:cNvCxnSpPr>
          <p:nvPr/>
        </p:nvCxnSpPr>
        <p:spPr bwMode="auto">
          <a:xfrm>
            <a:off x="6918723" y="3453749"/>
            <a:ext cx="497681" cy="5191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1775" name="Group 9"/>
          <p:cNvGrpSpPr>
            <a:grpSpLocks/>
          </p:cNvGrpSpPr>
          <p:nvPr/>
        </p:nvGrpSpPr>
        <p:grpSpPr bwMode="auto">
          <a:xfrm>
            <a:off x="3829051" y="1236805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8" name="Flowchart: Predefined Process 7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9" name="Flowchart: Predefined Process 8"/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1776" name="Group 19"/>
          <p:cNvGrpSpPr>
            <a:grpSpLocks/>
          </p:cNvGrpSpPr>
          <p:nvPr/>
        </p:nvGrpSpPr>
        <p:grpSpPr bwMode="auto">
          <a:xfrm>
            <a:off x="145732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1" name="Flowchart: Predefined Process 20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22" name="Flowchart: Predefined Process 21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1777" name="Group 22"/>
          <p:cNvGrpSpPr>
            <a:grpSpLocks/>
          </p:cNvGrpSpPr>
          <p:nvPr/>
        </p:nvGrpSpPr>
        <p:grpSpPr bwMode="auto">
          <a:xfrm>
            <a:off x="280987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4" name="Flowchart: Predefined Process 23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25" name="Flowchart: Predefined Process 24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1778" name="Group 96"/>
          <p:cNvGrpSpPr>
            <a:grpSpLocks/>
          </p:cNvGrpSpPr>
          <p:nvPr/>
        </p:nvGrpSpPr>
        <p:grpSpPr bwMode="auto">
          <a:xfrm>
            <a:off x="45708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8" name="Flowchart: Predefined Process 97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99" name="Flowchart: Predefined Process 98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1779" name="Group 99"/>
          <p:cNvGrpSpPr>
            <a:grpSpLocks/>
          </p:cNvGrpSpPr>
          <p:nvPr/>
        </p:nvGrpSpPr>
        <p:grpSpPr bwMode="auto">
          <a:xfrm>
            <a:off x="59805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01" name="Flowchart: Predefined Process 100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02" name="Flowchart: Predefined Process 101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</p:grpSp>
      <p:sp>
        <p:nvSpPr>
          <p:cNvPr id="31780" name="TextBox 122"/>
          <p:cNvSpPr txBox="1">
            <a:spLocks noChangeArrowheads="1"/>
          </p:cNvSpPr>
          <p:nvPr/>
        </p:nvSpPr>
        <p:spPr bwMode="auto">
          <a:xfrm>
            <a:off x="4800600" y="1236553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A</a:t>
            </a:r>
          </a:p>
        </p:txBody>
      </p:sp>
      <p:sp>
        <p:nvSpPr>
          <p:cNvPr id="31781" name="TextBox 123"/>
          <p:cNvSpPr txBox="1">
            <a:spLocks noChangeArrowheads="1"/>
          </p:cNvSpPr>
          <p:nvPr/>
        </p:nvSpPr>
        <p:spPr bwMode="auto">
          <a:xfrm>
            <a:off x="6267450" y="2143810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B</a:t>
            </a:r>
          </a:p>
        </p:txBody>
      </p:sp>
      <p:sp>
        <p:nvSpPr>
          <p:cNvPr id="31782" name="TextBox 124"/>
          <p:cNvSpPr txBox="1">
            <a:spLocks noChangeArrowheads="1"/>
          </p:cNvSpPr>
          <p:nvPr/>
        </p:nvSpPr>
        <p:spPr bwMode="auto">
          <a:xfrm>
            <a:off x="5543550" y="3111192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C</a:t>
            </a:r>
          </a:p>
        </p:txBody>
      </p:sp>
      <p:sp>
        <p:nvSpPr>
          <p:cNvPr id="31783" name="TextBox 125"/>
          <p:cNvSpPr txBox="1">
            <a:spLocks noChangeArrowheads="1"/>
          </p:cNvSpPr>
          <p:nvPr/>
        </p:nvSpPr>
        <p:spPr bwMode="auto">
          <a:xfrm>
            <a:off x="6953250" y="3111192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D</a:t>
            </a:r>
          </a:p>
        </p:txBody>
      </p:sp>
      <p:sp>
        <p:nvSpPr>
          <p:cNvPr id="31784" name="TextBox 126"/>
          <p:cNvSpPr txBox="1">
            <a:spLocks noChangeArrowheads="1"/>
          </p:cNvSpPr>
          <p:nvPr/>
        </p:nvSpPr>
        <p:spPr bwMode="auto">
          <a:xfrm>
            <a:off x="4398169" y="4305985"/>
            <a:ext cx="3417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E</a:t>
            </a:r>
          </a:p>
        </p:txBody>
      </p:sp>
      <p:sp>
        <p:nvSpPr>
          <p:cNvPr id="31785" name="TextBox 127"/>
          <p:cNvSpPr txBox="1">
            <a:spLocks noChangeArrowheads="1"/>
          </p:cNvSpPr>
          <p:nvPr/>
        </p:nvSpPr>
        <p:spPr bwMode="auto">
          <a:xfrm>
            <a:off x="5151835" y="4305985"/>
            <a:ext cx="3385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F</a:t>
            </a:r>
          </a:p>
        </p:txBody>
      </p:sp>
      <p:sp>
        <p:nvSpPr>
          <p:cNvPr id="31786" name="TextBox 128"/>
          <p:cNvSpPr txBox="1">
            <a:spLocks noChangeArrowheads="1"/>
          </p:cNvSpPr>
          <p:nvPr/>
        </p:nvSpPr>
        <p:spPr bwMode="auto">
          <a:xfrm>
            <a:off x="5957887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G</a:t>
            </a:r>
          </a:p>
        </p:txBody>
      </p:sp>
      <p:sp>
        <p:nvSpPr>
          <p:cNvPr id="31787" name="TextBox 129"/>
          <p:cNvSpPr txBox="1">
            <a:spLocks noChangeArrowheads="1"/>
          </p:cNvSpPr>
          <p:nvPr/>
        </p:nvSpPr>
        <p:spPr bwMode="auto">
          <a:xfrm>
            <a:off x="6666310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H</a:t>
            </a:r>
          </a:p>
        </p:txBody>
      </p:sp>
      <p:sp>
        <p:nvSpPr>
          <p:cNvPr id="31788" name="TextBox 130"/>
          <p:cNvSpPr txBox="1">
            <a:spLocks noChangeArrowheads="1"/>
          </p:cNvSpPr>
          <p:nvPr/>
        </p:nvSpPr>
        <p:spPr bwMode="auto">
          <a:xfrm>
            <a:off x="7428310" y="4305985"/>
            <a:ext cx="2712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I</a:t>
            </a:r>
          </a:p>
        </p:txBody>
      </p:sp>
      <p:grpSp>
        <p:nvGrpSpPr>
          <p:cNvPr id="31789" name="Group 93"/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5" name="Flowchart: Predefined Process 94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96" name="Flowchart: Predefined Process 95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1790" name="Group 13"/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5" name="Flowchart: Predefined Process 14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6" name="Flowchart: Predefined Process 15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1791" name="Straight Connector 135"/>
          <p:cNvCxnSpPr>
            <a:cxnSpLocks noChangeShapeType="1"/>
            <a:stCxn id="46" idx="3"/>
            <a:endCxn id="55" idx="1"/>
          </p:cNvCxnSpPr>
          <p:nvPr/>
        </p:nvCxnSpPr>
        <p:spPr bwMode="auto">
          <a:xfrm>
            <a:off x="1849041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2" name="Straight Connector 136"/>
          <p:cNvCxnSpPr>
            <a:cxnSpLocks noChangeShapeType="1"/>
            <a:stCxn id="56" idx="3"/>
            <a:endCxn id="58" idx="1"/>
          </p:cNvCxnSpPr>
          <p:nvPr/>
        </p:nvCxnSpPr>
        <p:spPr bwMode="auto">
          <a:xfrm>
            <a:off x="2583657" y="4144311"/>
            <a:ext cx="5596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3" name="Straight Connector 139"/>
          <p:cNvCxnSpPr>
            <a:cxnSpLocks noChangeShapeType="1"/>
            <a:stCxn id="59" idx="3"/>
            <a:endCxn id="61" idx="1"/>
          </p:cNvCxnSpPr>
          <p:nvPr/>
        </p:nvCxnSpPr>
        <p:spPr bwMode="auto">
          <a:xfrm>
            <a:off x="3318272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4" name="Straight Connector 143"/>
          <p:cNvCxnSpPr>
            <a:cxnSpLocks noChangeShapeType="1"/>
            <a:stCxn id="62" idx="3"/>
            <a:endCxn id="64" idx="1"/>
          </p:cNvCxnSpPr>
          <p:nvPr/>
        </p:nvCxnSpPr>
        <p:spPr bwMode="auto">
          <a:xfrm>
            <a:off x="4052888" y="4144311"/>
            <a:ext cx="179785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5" name="Straight Connector 147"/>
          <p:cNvCxnSpPr>
            <a:cxnSpLocks noChangeShapeType="1"/>
            <a:stCxn id="65" idx="3"/>
            <a:endCxn id="67" idx="1"/>
          </p:cNvCxnSpPr>
          <p:nvPr/>
        </p:nvCxnSpPr>
        <p:spPr bwMode="auto">
          <a:xfrm>
            <a:off x="4911329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6" name="Straight Connector 150"/>
          <p:cNvCxnSpPr>
            <a:cxnSpLocks noChangeShapeType="1"/>
            <a:stCxn id="68" idx="3"/>
            <a:endCxn id="70" idx="1"/>
          </p:cNvCxnSpPr>
          <p:nvPr/>
        </p:nvCxnSpPr>
        <p:spPr bwMode="auto">
          <a:xfrm>
            <a:off x="5664994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7" name="Straight Connector 153"/>
          <p:cNvCxnSpPr>
            <a:cxnSpLocks noChangeShapeType="1"/>
            <a:stCxn id="71" idx="3"/>
            <a:endCxn id="73" idx="1"/>
          </p:cNvCxnSpPr>
          <p:nvPr/>
        </p:nvCxnSpPr>
        <p:spPr bwMode="auto">
          <a:xfrm>
            <a:off x="6418660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98" name="Straight Connector 156"/>
          <p:cNvCxnSpPr>
            <a:cxnSpLocks noChangeShapeType="1"/>
            <a:stCxn id="74" idx="3"/>
            <a:endCxn id="76" idx="1"/>
          </p:cNvCxnSpPr>
          <p:nvPr/>
        </p:nvCxnSpPr>
        <p:spPr bwMode="auto">
          <a:xfrm>
            <a:off x="7172325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7" name="Group 166"/>
          <p:cNvGrpSpPr>
            <a:grpSpLocks/>
          </p:cNvGrpSpPr>
          <p:nvPr/>
        </p:nvGrpSpPr>
        <p:grpSpPr bwMode="auto">
          <a:xfrm>
            <a:off x="3214688" y="912955"/>
            <a:ext cx="659606" cy="485775"/>
            <a:chOff x="789711" y="4485200"/>
            <a:chExt cx="879764" cy="647970"/>
          </a:xfrm>
        </p:grpSpPr>
        <p:sp>
          <p:nvSpPr>
            <p:cNvPr id="31816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1817" name="Straight Connector 29"/>
            <p:cNvCxnSpPr>
              <a:cxnSpLocks noChangeShapeType="1"/>
              <a:stCxn id="31816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1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816442" y="13058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4663679" y="1819021"/>
            <a:ext cx="659606" cy="485775"/>
            <a:chOff x="789711" y="4485200"/>
            <a:chExt cx="879764" cy="647970"/>
          </a:xfrm>
        </p:grpSpPr>
        <p:sp>
          <p:nvSpPr>
            <p:cNvPr id="31814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1815" name="Straight Connector 29"/>
            <p:cNvCxnSpPr>
              <a:cxnSpLocks noChangeShapeType="1"/>
              <a:stCxn id="3181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5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265433" y="221192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0" name="Group 179"/>
          <p:cNvGrpSpPr>
            <a:grpSpLocks/>
          </p:cNvGrpSpPr>
          <p:nvPr/>
        </p:nvGrpSpPr>
        <p:grpSpPr bwMode="auto">
          <a:xfrm>
            <a:off x="5372101" y="2779855"/>
            <a:ext cx="659606" cy="485775"/>
            <a:chOff x="789711" y="4485200"/>
            <a:chExt cx="879764" cy="647970"/>
          </a:xfrm>
        </p:grpSpPr>
        <p:sp>
          <p:nvSpPr>
            <p:cNvPr id="31812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1813" name="Straight Connector 29"/>
            <p:cNvCxnSpPr>
              <a:cxnSpLocks noChangeShapeType="1"/>
              <a:stCxn id="3181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3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973855" y="31727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4" name="Group 183"/>
          <p:cNvGrpSpPr>
            <a:grpSpLocks/>
          </p:cNvGrpSpPr>
          <p:nvPr/>
        </p:nvGrpSpPr>
        <p:grpSpPr bwMode="auto">
          <a:xfrm>
            <a:off x="5956698" y="3664490"/>
            <a:ext cx="659606" cy="485775"/>
            <a:chOff x="789711" y="4485200"/>
            <a:chExt cx="879764" cy="647970"/>
          </a:xfrm>
        </p:grpSpPr>
        <p:sp>
          <p:nvSpPr>
            <p:cNvPr id="31810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1811" name="Straight Connector 29"/>
            <p:cNvCxnSpPr>
              <a:cxnSpLocks noChangeShapeType="1"/>
              <a:stCxn id="31810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7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6558452" y="4057396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88" name="Oval 23"/>
          <p:cNvSpPr>
            <a:spLocks noChangeArrowheads="1"/>
          </p:cNvSpPr>
          <p:nvPr/>
        </p:nvSpPr>
        <p:spPr bwMode="auto">
          <a:xfrm>
            <a:off x="6415088" y="3935952"/>
            <a:ext cx="531019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10" name="Rounded Rectangular Callout 109"/>
          <p:cNvSpPr/>
          <p:nvPr/>
        </p:nvSpPr>
        <p:spPr bwMode="auto">
          <a:xfrm flipH="1">
            <a:off x="3514713" y="3546734"/>
            <a:ext cx="3325427" cy="875133"/>
          </a:xfrm>
          <a:prstGeom prst="wedgeRoundRectCallout">
            <a:avLst>
              <a:gd name="adj1" fmla="val -31487"/>
              <a:gd name="adj2" fmla="val -67683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We know that D will not merge with C, so it is safe to release latches on A and B.</a:t>
            </a:r>
          </a:p>
        </p:txBody>
      </p:sp>
      <p:sp>
        <p:nvSpPr>
          <p:cNvPr id="105" name="Rounded Rectangular Callout 104"/>
          <p:cNvSpPr/>
          <p:nvPr/>
        </p:nvSpPr>
        <p:spPr bwMode="auto">
          <a:xfrm flipH="1">
            <a:off x="2362200" y="2598732"/>
            <a:ext cx="3450112" cy="602718"/>
          </a:xfrm>
          <a:prstGeom prst="wedgeRoundRectCallout">
            <a:avLst>
              <a:gd name="adj1" fmla="val -39517"/>
              <a:gd name="adj2" fmla="val -76703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We may need to coalesce B, so we can’t release the latch on A.</a:t>
            </a:r>
          </a:p>
        </p:txBody>
      </p:sp>
      <p:sp>
        <p:nvSpPr>
          <p:cNvPr id="104" name="T2 Arrow">
            <a:extLst>
              <a:ext uri="{FF2B5EF4-FFF2-40B4-BE49-F238E27FC236}">
                <a16:creationId xmlns:a16="http://schemas.microsoft.com/office/drawing/2014/main" id="{DEFEFED1-BC2D-4D62-8166-19E1F13D9C68}"/>
              </a:ext>
            </a:extLst>
          </p:cNvPr>
          <p:cNvSpPr>
            <a:spLocks noChangeAspect="1"/>
          </p:cNvSpPr>
          <p:nvPr/>
        </p:nvSpPr>
        <p:spPr>
          <a:xfrm rot="10800000">
            <a:off x="5203804" y="1191302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6F97441E-C5EB-D84E-C272-2ED6A88114E1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B791E55A-2892-4254-837F-8CB339888215}"/>
              </a:ext>
            </a:extLst>
          </p:cNvPr>
          <p:cNvSpPr txBox="1">
            <a:spLocks/>
          </p:cNvSpPr>
          <p:nvPr/>
        </p:nvSpPr>
        <p:spPr>
          <a:xfrm>
            <a:off x="7052125" y="1127880"/>
            <a:ext cx="1859819" cy="3985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Delete 38</a:t>
            </a:r>
          </a:p>
        </p:txBody>
      </p:sp>
    </p:spTree>
    <p:extLst>
      <p:ext uri="{BB962C8B-B14F-4D97-AF65-F5344CB8AC3E}">
        <p14:creationId xmlns:p14="http://schemas.microsoft.com/office/powerpoint/2010/main" val="2818530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5556 0.17531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50"/>
                            </p:stCondLst>
                            <p:childTnLst>
                              <p:par>
                                <p:cTn id="47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56 0.17531 L 0.23594 0.36605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6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"/>
                            </p:stCondLst>
                            <p:childTnLst>
                              <p:par>
                                <p:cTn id="83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594 0.36605 L 0.21597 0.53364 " pathEditMode="relative" rAng="0" ptsTypes="AA">
                                      <p:cBhvr>
                                        <p:cTn id="8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7" y="8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8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88" grpId="0" animBg="1"/>
      <p:bldP spid="110" grpId="0" animBg="1"/>
      <p:bldP spid="110" grpId="1" animBg="1"/>
      <p:bldP spid="105" grpId="0" animBg="1"/>
      <p:bldP spid="105" grpId="1" animBg="1"/>
      <p:bldP spid="104" grpId="0" animBg="1"/>
      <p:bldP spid="104" grpId="1" animBg="1"/>
      <p:bldP spid="104" grpId="2" animBg="1"/>
      <p:bldP spid="104" grpId="3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71"/>
          <p:cNvGrpSpPr>
            <a:grpSpLocks/>
          </p:cNvGrpSpPr>
          <p:nvPr/>
        </p:nvGrpSpPr>
        <p:grpSpPr bwMode="auto">
          <a:xfrm>
            <a:off x="6493669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3" name="Rectangle 72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41</a:t>
              </a:r>
            </a:p>
          </p:txBody>
        </p:sp>
      </p:grpSp>
      <p:sp>
        <p:nvSpPr>
          <p:cNvPr id="32771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#3 – INSERT 45</a:t>
            </a:r>
          </a:p>
        </p:txBody>
      </p:sp>
      <p:grpSp>
        <p:nvGrpSpPr>
          <p:cNvPr id="32778" name="Group 46"/>
          <p:cNvGrpSpPr>
            <a:grpSpLocks/>
          </p:cNvGrpSpPr>
          <p:nvPr/>
        </p:nvGrpSpPr>
        <p:grpSpPr bwMode="auto">
          <a:xfrm>
            <a:off x="117038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32779" name="Group 53"/>
          <p:cNvGrpSpPr>
            <a:grpSpLocks/>
          </p:cNvGrpSpPr>
          <p:nvPr/>
        </p:nvGrpSpPr>
        <p:grpSpPr bwMode="auto">
          <a:xfrm>
            <a:off x="1905001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5" name="Rectangle 54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9</a:t>
              </a:r>
            </a:p>
          </p:txBody>
        </p:sp>
      </p:grpSp>
      <p:grpSp>
        <p:nvGrpSpPr>
          <p:cNvPr id="32780" name="Group 56"/>
          <p:cNvGrpSpPr>
            <a:grpSpLocks/>
          </p:cNvGrpSpPr>
          <p:nvPr/>
        </p:nvGrpSpPr>
        <p:grpSpPr bwMode="auto">
          <a:xfrm>
            <a:off x="2639617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grpSp>
        <p:nvGrpSpPr>
          <p:cNvPr id="32781" name="Group 59"/>
          <p:cNvGrpSpPr>
            <a:grpSpLocks/>
          </p:cNvGrpSpPr>
          <p:nvPr/>
        </p:nvGrpSpPr>
        <p:grpSpPr bwMode="auto">
          <a:xfrm>
            <a:off x="3374232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1" name="Rectangle 60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13</a:t>
              </a:r>
            </a:p>
          </p:txBody>
        </p:sp>
      </p:grpSp>
      <p:grpSp>
        <p:nvGrpSpPr>
          <p:cNvPr id="32782" name="Group 62"/>
          <p:cNvGrpSpPr>
            <a:grpSpLocks/>
          </p:cNvGrpSpPr>
          <p:nvPr/>
        </p:nvGrpSpPr>
        <p:grpSpPr bwMode="auto">
          <a:xfrm>
            <a:off x="4232673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22</a:t>
              </a:r>
            </a:p>
          </p:txBody>
        </p:sp>
      </p:grpSp>
      <p:grpSp>
        <p:nvGrpSpPr>
          <p:cNvPr id="32783" name="Group 65"/>
          <p:cNvGrpSpPr>
            <a:grpSpLocks/>
          </p:cNvGrpSpPr>
          <p:nvPr/>
        </p:nvGrpSpPr>
        <p:grpSpPr bwMode="auto">
          <a:xfrm>
            <a:off x="4986338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7" name="Rectangle 66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2784" name="Group 68"/>
          <p:cNvGrpSpPr>
            <a:grpSpLocks/>
          </p:cNvGrpSpPr>
          <p:nvPr/>
        </p:nvGrpSpPr>
        <p:grpSpPr bwMode="auto">
          <a:xfrm>
            <a:off x="5740004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0" name="Rectangle 69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36</a:t>
              </a:r>
            </a:p>
          </p:txBody>
        </p:sp>
      </p:grpSp>
      <p:grpSp>
        <p:nvGrpSpPr>
          <p:cNvPr id="32785" name="Group 74"/>
          <p:cNvGrpSpPr>
            <a:grpSpLocks/>
          </p:cNvGrpSpPr>
          <p:nvPr/>
        </p:nvGrpSpPr>
        <p:grpSpPr bwMode="auto">
          <a:xfrm>
            <a:off x="724733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6" name="Rectangle 75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45</a:t>
              </a:r>
            </a:p>
          </p:txBody>
        </p:sp>
      </p:grpSp>
      <p:cxnSp>
        <p:nvCxnSpPr>
          <p:cNvPr id="32775" name="AutoShape 14"/>
          <p:cNvCxnSpPr>
            <a:cxnSpLocks noChangeShapeType="1"/>
            <a:endCxn id="15" idx="0"/>
          </p:cNvCxnSpPr>
          <p:nvPr/>
        </p:nvCxnSpPr>
        <p:spPr bwMode="auto">
          <a:xfrm flipH="1">
            <a:off x="2421732" y="1548749"/>
            <a:ext cx="1432322" cy="5953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6" name="AutoShape 14"/>
          <p:cNvCxnSpPr>
            <a:cxnSpLocks noChangeShapeType="1"/>
            <a:endCxn id="95" idx="0"/>
          </p:cNvCxnSpPr>
          <p:nvPr/>
        </p:nvCxnSpPr>
        <p:spPr bwMode="auto">
          <a:xfrm>
            <a:off x="4267200" y="1534461"/>
            <a:ext cx="1268016" cy="60960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77" name="AutoShape 14"/>
          <p:cNvCxnSpPr>
            <a:cxnSpLocks noChangeShapeType="1"/>
          </p:cNvCxnSpPr>
          <p:nvPr/>
        </p:nvCxnSpPr>
        <p:spPr bwMode="auto">
          <a:xfrm flipH="1">
            <a:off x="1550194" y="2440528"/>
            <a:ext cx="657225" cy="682228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6" name="AutoShape 14"/>
          <p:cNvCxnSpPr>
            <a:cxnSpLocks noChangeShapeType="1"/>
            <a:endCxn id="24" idx="0"/>
          </p:cNvCxnSpPr>
          <p:nvPr/>
        </p:nvCxnSpPr>
        <p:spPr bwMode="auto">
          <a:xfrm>
            <a:off x="2584847" y="2440527"/>
            <a:ext cx="484584" cy="6750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7" name="AutoShape 14"/>
          <p:cNvCxnSpPr>
            <a:cxnSpLocks noChangeShapeType="1"/>
            <a:endCxn id="37" idx="0"/>
          </p:cNvCxnSpPr>
          <p:nvPr/>
        </p:nvCxnSpPr>
        <p:spPr bwMode="auto">
          <a:xfrm flipH="1">
            <a:off x="1340644" y="3389456"/>
            <a:ext cx="145256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8" name="AutoShape 14"/>
          <p:cNvCxnSpPr>
            <a:cxnSpLocks noChangeShapeType="1"/>
            <a:endCxn id="55" idx="0"/>
          </p:cNvCxnSpPr>
          <p:nvPr/>
        </p:nvCxnSpPr>
        <p:spPr bwMode="auto">
          <a:xfrm>
            <a:off x="1952625" y="3398981"/>
            <a:ext cx="122635" cy="57388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89" name="AutoShape 14"/>
          <p:cNvCxnSpPr>
            <a:cxnSpLocks noChangeShapeType="1"/>
            <a:endCxn id="58" idx="0"/>
          </p:cNvCxnSpPr>
          <p:nvPr/>
        </p:nvCxnSpPr>
        <p:spPr bwMode="auto">
          <a:xfrm flipH="1">
            <a:off x="2809875" y="3418031"/>
            <a:ext cx="38100" cy="55483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0" name="AutoShape 14"/>
          <p:cNvCxnSpPr>
            <a:cxnSpLocks noChangeShapeType="1"/>
            <a:endCxn id="61" idx="0"/>
          </p:cNvCxnSpPr>
          <p:nvPr/>
        </p:nvCxnSpPr>
        <p:spPr bwMode="auto">
          <a:xfrm>
            <a:off x="3286125" y="3415649"/>
            <a:ext cx="258366" cy="5572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1" name="AutoShape 14"/>
          <p:cNvCxnSpPr>
            <a:cxnSpLocks noChangeShapeType="1"/>
          </p:cNvCxnSpPr>
          <p:nvPr/>
        </p:nvCxnSpPr>
        <p:spPr bwMode="auto">
          <a:xfrm flipH="1">
            <a:off x="4663679" y="2478627"/>
            <a:ext cx="634603" cy="6369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2" name="AutoShape 14"/>
          <p:cNvCxnSpPr>
            <a:cxnSpLocks noChangeShapeType="1"/>
            <a:endCxn id="101" idx="0"/>
          </p:cNvCxnSpPr>
          <p:nvPr/>
        </p:nvCxnSpPr>
        <p:spPr bwMode="auto">
          <a:xfrm>
            <a:off x="5763816" y="2486961"/>
            <a:ext cx="476250" cy="62865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3" name="AutoShape 14"/>
          <p:cNvCxnSpPr>
            <a:cxnSpLocks noChangeShapeType="1"/>
            <a:endCxn id="64" idx="0"/>
          </p:cNvCxnSpPr>
          <p:nvPr/>
        </p:nvCxnSpPr>
        <p:spPr bwMode="auto">
          <a:xfrm flipH="1">
            <a:off x="4402932" y="3446606"/>
            <a:ext cx="217885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4" name="AutoShape 14"/>
          <p:cNvCxnSpPr>
            <a:cxnSpLocks noChangeShapeType="1"/>
            <a:endCxn id="67" idx="0"/>
          </p:cNvCxnSpPr>
          <p:nvPr/>
        </p:nvCxnSpPr>
        <p:spPr bwMode="auto">
          <a:xfrm>
            <a:off x="5057776" y="3427556"/>
            <a:ext cx="98822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5" name="AutoShape 14"/>
          <p:cNvCxnSpPr>
            <a:cxnSpLocks noChangeShapeType="1"/>
            <a:endCxn id="70" idx="0"/>
          </p:cNvCxnSpPr>
          <p:nvPr/>
        </p:nvCxnSpPr>
        <p:spPr bwMode="auto">
          <a:xfrm flipH="1">
            <a:off x="5910262" y="3389456"/>
            <a:ext cx="109538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6" name="AutoShape 14"/>
          <p:cNvCxnSpPr>
            <a:cxnSpLocks noChangeShapeType="1"/>
            <a:endCxn id="73" idx="0"/>
          </p:cNvCxnSpPr>
          <p:nvPr/>
        </p:nvCxnSpPr>
        <p:spPr bwMode="auto">
          <a:xfrm>
            <a:off x="6457950" y="3427556"/>
            <a:ext cx="204788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797" name="AutoShape 14"/>
          <p:cNvCxnSpPr>
            <a:cxnSpLocks noChangeShapeType="1"/>
            <a:endCxn id="76" idx="0"/>
          </p:cNvCxnSpPr>
          <p:nvPr/>
        </p:nvCxnSpPr>
        <p:spPr bwMode="auto">
          <a:xfrm>
            <a:off x="6918723" y="3453749"/>
            <a:ext cx="497681" cy="5191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2798" name="Group 9"/>
          <p:cNvGrpSpPr>
            <a:grpSpLocks/>
          </p:cNvGrpSpPr>
          <p:nvPr/>
        </p:nvGrpSpPr>
        <p:grpSpPr bwMode="auto">
          <a:xfrm>
            <a:off x="3829051" y="1236805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8" name="Flowchart: Predefined Process 7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9" name="Flowchart: Predefined Process 8"/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2799" name="Group 19"/>
          <p:cNvGrpSpPr>
            <a:grpSpLocks/>
          </p:cNvGrpSpPr>
          <p:nvPr/>
        </p:nvGrpSpPr>
        <p:grpSpPr bwMode="auto">
          <a:xfrm>
            <a:off x="145732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1" name="Flowchart: Predefined Process 20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22" name="Flowchart: Predefined Process 21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2800" name="Group 22"/>
          <p:cNvGrpSpPr>
            <a:grpSpLocks/>
          </p:cNvGrpSpPr>
          <p:nvPr/>
        </p:nvGrpSpPr>
        <p:grpSpPr bwMode="auto">
          <a:xfrm>
            <a:off x="280987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4" name="Flowchart: Predefined Process 23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25" name="Flowchart: Predefined Process 24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2801" name="Group 96"/>
          <p:cNvGrpSpPr>
            <a:grpSpLocks/>
          </p:cNvGrpSpPr>
          <p:nvPr/>
        </p:nvGrpSpPr>
        <p:grpSpPr bwMode="auto">
          <a:xfrm>
            <a:off x="45708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8" name="Flowchart: Predefined Process 97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99" name="Flowchart: Predefined Process 98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2802" name="Group 99"/>
          <p:cNvGrpSpPr>
            <a:grpSpLocks/>
          </p:cNvGrpSpPr>
          <p:nvPr/>
        </p:nvGrpSpPr>
        <p:grpSpPr bwMode="auto">
          <a:xfrm>
            <a:off x="59805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01" name="Flowchart: Predefined Process 100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02" name="Flowchart: Predefined Process 101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</p:grpSp>
      <p:sp>
        <p:nvSpPr>
          <p:cNvPr id="32803" name="TextBox 122"/>
          <p:cNvSpPr txBox="1">
            <a:spLocks noChangeArrowheads="1"/>
          </p:cNvSpPr>
          <p:nvPr/>
        </p:nvSpPr>
        <p:spPr bwMode="auto">
          <a:xfrm>
            <a:off x="4800600" y="1236553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A</a:t>
            </a:r>
          </a:p>
        </p:txBody>
      </p:sp>
      <p:sp>
        <p:nvSpPr>
          <p:cNvPr id="32804" name="TextBox 123"/>
          <p:cNvSpPr txBox="1">
            <a:spLocks noChangeArrowheads="1"/>
          </p:cNvSpPr>
          <p:nvPr/>
        </p:nvSpPr>
        <p:spPr bwMode="auto">
          <a:xfrm>
            <a:off x="6267450" y="2143810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B</a:t>
            </a:r>
          </a:p>
        </p:txBody>
      </p:sp>
      <p:sp>
        <p:nvSpPr>
          <p:cNvPr id="32805" name="TextBox 124"/>
          <p:cNvSpPr txBox="1">
            <a:spLocks noChangeArrowheads="1"/>
          </p:cNvSpPr>
          <p:nvPr/>
        </p:nvSpPr>
        <p:spPr bwMode="auto">
          <a:xfrm>
            <a:off x="5543550" y="3111192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C</a:t>
            </a:r>
          </a:p>
        </p:txBody>
      </p:sp>
      <p:sp>
        <p:nvSpPr>
          <p:cNvPr id="32806" name="TextBox 125"/>
          <p:cNvSpPr txBox="1">
            <a:spLocks noChangeArrowheads="1"/>
          </p:cNvSpPr>
          <p:nvPr/>
        </p:nvSpPr>
        <p:spPr bwMode="auto">
          <a:xfrm>
            <a:off x="6953250" y="3111192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D</a:t>
            </a:r>
          </a:p>
        </p:txBody>
      </p:sp>
      <p:sp>
        <p:nvSpPr>
          <p:cNvPr id="32807" name="TextBox 126"/>
          <p:cNvSpPr txBox="1">
            <a:spLocks noChangeArrowheads="1"/>
          </p:cNvSpPr>
          <p:nvPr/>
        </p:nvSpPr>
        <p:spPr bwMode="auto">
          <a:xfrm>
            <a:off x="4398169" y="4305985"/>
            <a:ext cx="3417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E</a:t>
            </a:r>
          </a:p>
        </p:txBody>
      </p:sp>
      <p:sp>
        <p:nvSpPr>
          <p:cNvPr id="32808" name="TextBox 127"/>
          <p:cNvSpPr txBox="1">
            <a:spLocks noChangeArrowheads="1"/>
          </p:cNvSpPr>
          <p:nvPr/>
        </p:nvSpPr>
        <p:spPr bwMode="auto">
          <a:xfrm>
            <a:off x="5151835" y="4305985"/>
            <a:ext cx="3385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F</a:t>
            </a:r>
          </a:p>
        </p:txBody>
      </p:sp>
      <p:sp>
        <p:nvSpPr>
          <p:cNvPr id="32809" name="TextBox 128"/>
          <p:cNvSpPr txBox="1">
            <a:spLocks noChangeArrowheads="1"/>
          </p:cNvSpPr>
          <p:nvPr/>
        </p:nvSpPr>
        <p:spPr bwMode="auto">
          <a:xfrm>
            <a:off x="5957887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G</a:t>
            </a:r>
          </a:p>
        </p:txBody>
      </p:sp>
      <p:sp>
        <p:nvSpPr>
          <p:cNvPr id="32810" name="TextBox 129"/>
          <p:cNvSpPr txBox="1">
            <a:spLocks noChangeArrowheads="1"/>
          </p:cNvSpPr>
          <p:nvPr/>
        </p:nvSpPr>
        <p:spPr bwMode="auto">
          <a:xfrm>
            <a:off x="6666310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H</a:t>
            </a:r>
          </a:p>
        </p:txBody>
      </p:sp>
      <p:sp>
        <p:nvSpPr>
          <p:cNvPr id="32811" name="TextBox 130"/>
          <p:cNvSpPr txBox="1">
            <a:spLocks noChangeArrowheads="1"/>
          </p:cNvSpPr>
          <p:nvPr/>
        </p:nvSpPr>
        <p:spPr bwMode="auto">
          <a:xfrm>
            <a:off x="7428310" y="4305985"/>
            <a:ext cx="2712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I</a:t>
            </a:r>
          </a:p>
        </p:txBody>
      </p:sp>
      <p:grpSp>
        <p:nvGrpSpPr>
          <p:cNvPr id="32812" name="Group 93"/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5" name="Flowchart: Predefined Process 94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96" name="Flowchart: Predefined Process 95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2813" name="Group 13"/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5" name="Flowchart: Predefined Process 14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6" name="Flowchart: Predefined Process 15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2814" name="Straight Connector 135"/>
          <p:cNvCxnSpPr>
            <a:cxnSpLocks noChangeShapeType="1"/>
            <a:stCxn id="46" idx="3"/>
            <a:endCxn id="55" idx="1"/>
          </p:cNvCxnSpPr>
          <p:nvPr/>
        </p:nvCxnSpPr>
        <p:spPr bwMode="auto">
          <a:xfrm>
            <a:off x="1849041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5" name="Straight Connector 136"/>
          <p:cNvCxnSpPr>
            <a:cxnSpLocks noChangeShapeType="1"/>
            <a:stCxn id="56" idx="3"/>
            <a:endCxn id="58" idx="1"/>
          </p:cNvCxnSpPr>
          <p:nvPr/>
        </p:nvCxnSpPr>
        <p:spPr bwMode="auto">
          <a:xfrm>
            <a:off x="2583657" y="4144311"/>
            <a:ext cx="5596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6" name="Straight Connector 139"/>
          <p:cNvCxnSpPr>
            <a:cxnSpLocks noChangeShapeType="1"/>
            <a:stCxn id="59" idx="3"/>
            <a:endCxn id="61" idx="1"/>
          </p:cNvCxnSpPr>
          <p:nvPr/>
        </p:nvCxnSpPr>
        <p:spPr bwMode="auto">
          <a:xfrm>
            <a:off x="3318272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7" name="Straight Connector 143"/>
          <p:cNvCxnSpPr>
            <a:cxnSpLocks noChangeShapeType="1"/>
            <a:stCxn id="62" idx="3"/>
            <a:endCxn id="64" idx="1"/>
          </p:cNvCxnSpPr>
          <p:nvPr/>
        </p:nvCxnSpPr>
        <p:spPr bwMode="auto">
          <a:xfrm>
            <a:off x="4052888" y="4144311"/>
            <a:ext cx="179785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8" name="Straight Connector 147"/>
          <p:cNvCxnSpPr>
            <a:cxnSpLocks noChangeShapeType="1"/>
            <a:stCxn id="65" idx="3"/>
            <a:endCxn id="67" idx="1"/>
          </p:cNvCxnSpPr>
          <p:nvPr/>
        </p:nvCxnSpPr>
        <p:spPr bwMode="auto">
          <a:xfrm>
            <a:off x="4911329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19" name="Straight Connector 150"/>
          <p:cNvCxnSpPr>
            <a:cxnSpLocks noChangeShapeType="1"/>
            <a:stCxn id="68" idx="3"/>
            <a:endCxn id="70" idx="1"/>
          </p:cNvCxnSpPr>
          <p:nvPr/>
        </p:nvCxnSpPr>
        <p:spPr bwMode="auto">
          <a:xfrm>
            <a:off x="5664994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20" name="Straight Connector 153"/>
          <p:cNvCxnSpPr>
            <a:cxnSpLocks noChangeShapeType="1"/>
            <a:stCxn id="71" idx="3"/>
            <a:endCxn id="73" idx="1"/>
          </p:cNvCxnSpPr>
          <p:nvPr/>
        </p:nvCxnSpPr>
        <p:spPr bwMode="auto">
          <a:xfrm>
            <a:off x="6418660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821" name="Straight Connector 156"/>
          <p:cNvCxnSpPr>
            <a:cxnSpLocks noChangeShapeType="1"/>
            <a:stCxn id="74" idx="3"/>
            <a:endCxn id="76" idx="1"/>
          </p:cNvCxnSpPr>
          <p:nvPr/>
        </p:nvCxnSpPr>
        <p:spPr bwMode="auto">
          <a:xfrm>
            <a:off x="7172325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7" name="Group 166"/>
          <p:cNvGrpSpPr>
            <a:grpSpLocks/>
          </p:cNvGrpSpPr>
          <p:nvPr/>
        </p:nvGrpSpPr>
        <p:grpSpPr bwMode="auto">
          <a:xfrm>
            <a:off x="3214688" y="912955"/>
            <a:ext cx="659606" cy="485775"/>
            <a:chOff x="789711" y="4485200"/>
            <a:chExt cx="879764" cy="647970"/>
          </a:xfrm>
        </p:grpSpPr>
        <p:sp>
          <p:nvSpPr>
            <p:cNvPr id="32840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2841" name="Straight Connector 29"/>
            <p:cNvCxnSpPr>
              <a:cxnSpLocks noChangeShapeType="1"/>
              <a:stCxn id="32840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1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816442" y="13058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4663679" y="1819021"/>
            <a:ext cx="659606" cy="485775"/>
            <a:chOff x="789711" y="4485200"/>
            <a:chExt cx="879764" cy="647970"/>
          </a:xfrm>
        </p:grpSpPr>
        <p:sp>
          <p:nvSpPr>
            <p:cNvPr id="32838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2839" name="Straight Connector 29"/>
            <p:cNvCxnSpPr>
              <a:cxnSpLocks noChangeShapeType="1"/>
              <a:stCxn id="32838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5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265433" y="221192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0" name="Group 179"/>
          <p:cNvGrpSpPr>
            <a:grpSpLocks/>
          </p:cNvGrpSpPr>
          <p:nvPr/>
        </p:nvGrpSpPr>
        <p:grpSpPr bwMode="auto">
          <a:xfrm>
            <a:off x="5372101" y="2779855"/>
            <a:ext cx="659606" cy="485775"/>
            <a:chOff x="789711" y="4485200"/>
            <a:chExt cx="879764" cy="647970"/>
          </a:xfrm>
        </p:grpSpPr>
        <p:sp>
          <p:nvSpPr>
            <p:cNvPr id="32836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2837" name="Straight Connector 29"/>
            <p:cNvCxnSpPr>
              <a:cxnSpLocks noChangeShapeType="1"/>
              <a:stCxn id="32836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3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973855" y="31727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4" name="Group 183"/>
          <p:cNvGrpSpPr>
            <a:grpSpLocks/>
          </p:cNvGrpSpPr>
          <p:nvPr/>
        </p:nvGrpSpPr>
        <p:grpSpPr bwMode="auto">
          <a:xfrm>
            <a:off x="6721079" y="3664490"/>
            <a:ext cx="659606" cy="485775"/>
            <a:chOff x="789711" y="4485200"/>
            <a:chExt cx="879764" cy="647970"/>
          </a:xfrm>
        </p:grpSpPr>
        <p:sp>
          <p:nvSpPr>
            <p:cNvPr id="32834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2835" name="Straight Connector 29"/>
            <p:cNvCxnSpPr>
              <a:cxnSpLocks noChangeShapeType="1"/>
              <a:stCxn id="3283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7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7322833" y="4057396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0" name="Rectangle 109"/>
          <p:cNvSpPr/>
          <p:nvPr/>
        </p:nvSpPr>
        <p:spPr bwMode="auto">
          <a:xfrm>
            <a:off x="7587854" y="3972861"/>
            <a:ext cx="339328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 dirty="0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111" name="Oval 23"/>
          <p:cNvSpPr>
            <a:spLocks noChangeArrowheads="1"/>
          </p:cNvSpPr>
          <p:nvPr/>
        </p:nvSpPr>
        <p:spPr bwMode="auto">
          <a:xfrm>
            <a:off x="7535741" y="3935952"/>
            <a:ext cx="470938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14" name="Rounded Rectangular Callout 113"/>
          <p:cNvSpPr/>
          <p:nvPr/>
        </p:nvSpPr>
        <p:spPr bwMode="auto">
          <a:xfrm flipH="1">
            <a:off x="4480592" y="4360686"/>
            <a:ext cx="2606008" cy="602718"/>
          </a:xfrm>
          <a:prstGeom prst="wedgeRoundRectCallout">
            <a:avLst>
              <a:gd name="adj1" fmla="val -63767"/>
              <a:gd name="adj2" fmla="val -61114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Node I will </a:t>
            </a:r>
            <a:r>
              <a:rPr lang="en-US" sz="2000" b="1" i="1" u="sng" dirty="0">
                <a:solidFill>
                  <a:schemeClr val="accent1"/>
                </a:solidFill>
                <a:latin typeface="Crimson Text" panose="02000503000000000000" pitchFamily="2" charset="0"/>
              </a:rPr>
              <a:t>not</a:t>
            </a: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 split, so we can release B+D.</a:t>
            </a:r>
          </a:p>
        </p:txBody>
      </p:sp>
      <p:sp>
        <p:nvSpPr>
          <p:cNvPr id="115" name="Rounded Rectangular Callout 114"/>
          <p:cNvSpPr/>
          <p:nvPr/>
        </p:nvSpPr>
        <p:spPr bwMode="auto">
          <a:xfrm flipH="1">
            <a:off x="2526505" y="2591065"/>
            <a:ext cx="3113593" cy="875133"/>
          </a:xfrm>
          <a:prstGeom prst="wedgeRoundRectCallout">
            <a:avLst>
              <a:gd name="adj1" fmla="val -43994"/>
              <a:gd name="adj2" fmla="val -68655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We know that if D needs to split, B has room so it is safe to release the latch on A.</a:t>
            </a:r>
          </a:p>
        </p:txBody>
      </p:sp>
      <p:sp>
        <p:nvSpPr>
          <p:cNvPr id="104" name="T2 Arrow">
            <a:extLst>
              <a:ext uri="{FF2B5EF4-FFF2-40B4-BE49-F238E27FC236}">
                <a16:creationId xmlns:a16="http://schemas.microsoft.com/office/drawing/2014/main" id="{812814B8-3787-462C-B530-EDF5FB894FED}"/>
              </a:ext>
            </a:extLst>
          </p:cNvPr>
          <p:cNvSpPr>
            <a:spLocks noChangeAspect="1"/>
          </p:cNvSpPr>
          <p:nvPr/>
        </p:nvSpPr>
        <p:spPr>
          <a:xfrm rot="10800000">
            <a:off x="5203804" y="1191302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1F693ECF-553C-AEE7-6948-BEE65617C213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0DC819C1-4461-30A0-4F21-8868102E7A80}"/>
              </a:ext>
            </a:extLst>
          </p:cNvPr>
          <p:cNvSpPr txBox="1">
            <a:spLocks/>
          </p:cNvSpPr>
          <p:nvPr/>
        </p:nvSpPr>
        <p:spPr>
          <a:xfrm>
            <a:off x="7052125" y="1127880"/>
            <a:ext cx="1859819" cy="3985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Insert 45</a:t>
            </a:r>
          </a:p>
        </p:txBody>
      </p:sp>
    </p:spTree>
    <p:extLst>
      <p:ext uri="{BB962C8B-B14F-4D97-AF65-F5344CB8AC3E}">
        <p14:creationId xmlns:p14="http://schemas.microsoft.com/office/powerpoint/2010/main" val="370772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125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5556 0.17531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withGroup">
                            <p:stCondLst>
                              <p:cond delay="750"/>
                            </p:stCondLst>
                            <p:childTnLst>
                              <p:par>
                                <p:cTn id="52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56 0.17531 L 0.23594 0.36605 " pathEditMode="relative" rAng="0" ptsTypes="AA">
                                      <p:cBhvr>
                                        <p:cTn id="5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594 0.36605 L 0.30816 0.53364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11" y="8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8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 nodeType="clickPar">
                      <p:stCondLst>
                        <p:cond delay="indefinite"/>
                      </p:stCondLst>
                      <p:childTnLst>
                        <p:par>
                          <p:cTn id="9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1" grpId="0" animBg="1"/>
      <p:bldP spid="114" grpId="0" animBg="1"/>
      <p:bldP spid="114" grpId="1" animBg="1"/>
      <p:bldP spid="115" grpId="0" animBg="1"/>
      <p:bldP spid="115" grpId="1" animBg="1"/>
      <p:bldP spid="104" grpId="0" animBg="1"/>
      <p:bldP spid="104" grpId="1" animBg="1"/>
      <p:bldP spid="104" grpId="2" animBg="1"/>
      <p:bldP spid="104" grpId="3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AutoShape 14"/>
          <p:cNvCxnSpPr>
            <a:cxnSpLocks noChangeShapeType="1"/>
            <a:endCxn id="116" idx="0"/>
          </p:cNvCxnSpPr>
          <p:nvPr/>
        </p:nvCxnSpPr>
        <p:spPr bwMode="auto">
          <a:xfrm>
            <a:off x="5495926" y="3446605"/>
            <a:ext cx="417422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" name="leaf-arrows2">
            <a:extLst>
              <a:ext uri="{FF2B5EF4-FFF2-40B4-BE49-F238E27FC236}">
                <a16:creationId xmlns:a16="http://schemas.microsoft.com/office/drawing/2014/main" id="{697CF590-64AC-9F82-7266-911771EC36E4}"/>
              </a:ext>
            </a:extLst>
          </p:cNvPr>
          <p:cNvGrpSpPr/>
          <p:nvPr/>
        </p:nvGrpSpPr>
        <p:grpSpPr>
          <a:xfrm>
            <a:off x="5990034" y="3427556"/>
            <a:ext cx="2275284" cy="545305"/>
            <a:chOff x="5990034" y="3427556"/>
            <a:chExt cx="2275284" cy="545305"/>
          </a:xfrm>
        </p:grpSpPr>
        <p:cxnSp>
          <p:nvCxnSpPr>
            <p:cNvPr id="11" name="AutoShape 14">
              <a:extLst>
                <a:ext uri="{FF2B5EF4-FFF2-40B4-BE49-F238E27FC236}">
                  <a16:creationId xmlns:a16="http://schemas.microsoft.com/office/drawing/2014/main" id="{AF17C487-F8CC-B9C1-1AE5-A5DEB9CFEAF8}"/>
                </a:ext>
              </a:extLst>
            </p:cNvPr>
            <p:cNvCxnSpPr>
              <a:cxnSpLocks noChangeShapeType="1"/>
              <a:endCxn id="73" idx="0"/>
            </p:cNvCxnSpPr>
            <p:nvPr/>
          </p:nvCxnSpPr>
          <p:spPr bwMode="auto">
            <a:xfrm>
              <a:off x="5990034" y="3434357"/>
              <a:ext cx="673300" cy="538504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AutoShape 14">
              <a:extLst>
                <a:ext uri="{FF2B5EF4-FFF2-40B4-BE49-F238E27FC236}">
                  <a16:creationId xmlns:a16="http://schemas.microsoft.com/office/drawing/2014/main" id="{51FF51D8-F3FF-C033-C8FC-6EA713A7D8C1}"/>
                </a:ext>
              </a:extLst>
            </p:cNvPr>
            <p:cNvCxnSpPr>
              <a:cxnSpLocks noChangeShapeType="1"/>
              <a:endCxn id="76" idx="0"/>
            </p:cNvCxnSpPr>
            <p:nvPr/>
          </p:nvCxnSpPr>
          <p:spPr bwMode="auto">
            <a:xfrm>
              <a:off x="6457950" y="3427556"/>
              <a:ext cx="959049" cy="545305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AutoShape 14">
              <a:extLst>
                <a:ext uri="{FF2B5EF4-FFF2-40B4-BE49-F238E27FC236}">
                  <a16:creationId xmlns:a16="http://schemas.microsoft.com/office/drawing/2014/main" id="{04F87459-9EF8-C6A6-B0BF-0A75925A031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918723" y="3453749"/>
              <a:ext cx="1346595" cy="516731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3795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#4 – INSERT 25</a:t>
            </a:r>
          </a:p>
        </p:txBody>
      </p:sp>
      <p:cxnSp>
        <p:nvCxnSpPr>
          <p:cNvPr id="33799" name="AutoShape 14"/>
          <p:cNvCxnSpPr>
            <a:cxnSpLocks noChangeShapeType="1"/>
            <a:endCxn id="15" idx="0"/>
          </p:cNvCxnSpPr>
          <p:nvPr/>
        </p:nvCxnSpPr>
        <p:spPr bwMode="auto">
          <a:xfrm flipH="1">
            <a:off x="2421732" y="1548749"/>
            <a:ext cx="1432322" cy="5953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0" name="AutoShape 14"/>
          <p:cNvCxnSpPr>
            <a:cxnSpLocks noChangeShapeType="1"/>
            <a:endCxn id="95" idx="0"/>
          </p:cNvCxnSpPr>
          <p:nvPr/>
        </p:nvCxnSpPr>
        <p:spPr bwMode="auto">
          <a:xfrm>
            <a:off x="4267200" y="1534461"/>
            <a:ext cx="1268016" cy="60960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1" name="AutoShape 14"/>
          <p:cNvCxnSpPr>
            <a:cxnSpLocks noChangeShapeType="1"/>
          </p:cNvCxnSpPr>
          <p:nvPr/>
        </p:nvCxnSpPr>
        <p:spPr bwMode="auto">
          <a:xfrm flipH="1">
            <a:off x="1550194" y="2440528"/>
            <a:ext cx="657225" cy="682228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3802" name="Group 46"/>
          <p:cNvGrpSpPr>
            <a:grpSpLocks/>
          </p:cNvGrpSpPr>
          <p:nvPr/>
        </p:nvGrpSpPr>
        <p:grpSpPr bwMode="auto">
          <a:xfrm>
            <a:off x="117038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33803" name="Group 53"/>
          <p:cNvGrpSpPr>
            <a:grpSpLocks/>
          </p:cNvGrpSpPr>
          <p:nvPr/>
        </p:nvGrpSpPr>
        <p:grpSpPr bwMode="auto">
          <a:xfrm>
            <a:off x="1905001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5" name="Rectangle 54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9</a:t>
              </a:r>
            </a:p>
          </p:txBody>
        </p:sp>
      </p:grpSp>
      <p:grpSp>
        <p:nvGrpSpPr>
          <p:cNvPr id="33804" name="Group 56"/>
          <p:cNvGrpSpPr>
            <a:grpSpLocks/>
          </p:cNvGrpSpPr>
          <p:nvPr/>
        </p:nvGrpSpPr>
        <p:grpSpPr bwMode="auto">
          <a:xfrm>
            <a:off x="2639617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grpSp>
        <p:nvGrpSpPr>
          <p:cNvPr id="33805" name="Group 59"/>
          <p:cNvGrpSpPr>
            <a:grpSpLocks/>
          </p:cNvGrpSpPr>
          <p:nvPr/>
        </p:nvGrpSpPr>
        <p:grpSpPr bwMode="auto">
          <a:xfrm>
            <a:off x="3374232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1" name="Rectangle 60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13</a:t>
              </a:r>
            </a:p>
          </p:txBody>
        </p:sp>
      </p:grpSp>
      <p:grpSp>
        <p:nvGrpSpPr>
          <p:cNvPr id="33806" name="Group 62"/>
          <p:cNvGrpSpPr>
            <a:grpSpLocks/>
          </p:cNvGrpSpPr>
          <p:nvPr/>
        </p:nvGrpSpPr>
        <p:grpSpPr bwMode="auto">
          <a:xfrm>
            <a:off x="4232673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22</a:t>
              </a:r>
            </a:p>
          </p:txBody>
        </p:sp>
      </p:grpSp>
      <p:grpSp>
        <p:nvGrpSpPr>
          <p:cNvPr id="33807" name="Group 65"/>
          <p:cNvGrpSpPr>
            <a:grpSpLocks/>
          </p:cNvGrpSpPr>
          <p:nvPr/>
        </p:nvGrpSpPr>
        <p:grpSpPr bwMode="auto">
          <a:xfrm>
            <a:off x="4986338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7" name="Rectangle 66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cxnSp>
        <p:nvCxnSpPr>
          <p:cNvPr id="33810" name="AutoShape 14"/>
          <p:cNvCxnSpPr>
            <a:cxnSpLocks noChangeShapeType="1"/>
            <a:endCxn id="24" idx="0"/>
          </p:cNvCxnSpPr>
          <p:nvPr/>
        </p:nvCxnSpPr>
        <p:spPr bwMode="auto">
          <a:xfrm>
            <a:off x="2584847" y="2440527"/>
            <a:ext cx="484584" cy="6750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1" name="AutoShape 14"/>
          <p:cNvCxnSpPr>
            <a:cxnSpLocks noChangeShapeType="1"/>
            <a:endCxn id="37" idx="0"/>
          </p:cNvCxnSpPr>
          <p:nvPr/>
        </p:nvCxnSpPr>
        <p:spPr bwMode="auto">
          <a:xfrm flipH="1">
            <a:off x="1340644" y="3389456"/>
            <a:ext cx="145256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2" name="AutoShape 14"/>
          <p:cNvCxnSpPr>
            <a:cxnSpLocks noChangeShapeType="1"/>
            <a:endCxn id="55" idx="0"/>
          </p:cNvCxnSpPr>
          <p:nvPr/>
        </p:nvCxnSpPr>
        <p:spPr bwMode="auto">
          <a:xfrm>
            <a:off x="1952625" y="3398981"/>
            <a:ext cx="122635" cy="57388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3" name="AutoShape 14"/>
          <p:cNvCxnSpPr>
            <a:cxnSpLocks noChangeShapeType="1"/>
            <a:endCxn id="58" idx="0"/>
          </p:cNvCxnSpPr>
          <p:nvPr/>
        </p:nvCxnSpPr>
        <p:spPr bwMode="auto">
          <a:xfrm flipH="1">
            <a:off x="2809875" y="3418031"/>
            <a:ext cx="38100" cy="55483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4" name="AutoShape 14"/>
          <p:cNvCxnSpPr>
            <a:cxnSpLocks noChangeShapeType="1"/>
            <a:endCxn id="61" idx="0"/>
          </p:cNvCxnSpPr>
          <p:nvPr/>
        </p:nvCxnSpPr>
        <p:spPr bwMode="auto">
          <a:xfrm>
            <a:off x="3286125" y="3415649"/>
            <a:ext cx="258366" cy="5572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5" name="AutoShape 14"/>
          <p:cNvCxnSpPr>
            <a:cxnSpLocks noChangeShapeType="1"/>
          </p:cNvCxnSpPr>
          <p:nvPr/>
        </p:nvCxnSpPr>
        <p:spPr bwMode="auto">
          <a:xfrm flipH="1">
            <a:off x="4663679" y="2478627"/>
            <a:ext cx="634603" cy="6369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6" name="AutoShape 14"/>
          <p:cNvCxnSpPr>
            <a:cxnSpLocks noChangeShapeType="1"/>
            <a:endCxn id="101" idx="0"/>
          </p:cNvCxnSpPr>
          <p:nvPr/>
        </p:nvCxnSpPr>
        <p:spPr bwMode="auto">
          <a:xfrm>
            <a:off x="5763816" y="2486961"/>
            <a:ext cx="476250" cy="62865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7" name="AutoShape 14"/>
          <p:cNvCxnSpPr>
            <a:cxnSpLocks noChangeShapeType="1"/>
            <a:endCxn id="64" idx="0"/>
          </p:cNvCxnSpPr>
          <p:nvPr/>
        </p:nvCxnSpPr>
        <p:spPr bwMode="auto">
          <a:xfrm flipH="1">
            <a:off x="4402932" y="3446606"/>
            <a:ext cx="217885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8" name="AutoShape 14"/>
          <p:cNvCxnSpPr>
            <a:cxnSpLocks noChangeShapeType="1"/>
            <a:endCxn id="67" idx="0"/>
          </p:cNvCxnSpPr>
          <p:nvPr/>
        </p:nvCxnSpPr>
        <p:spPr bwMode="auto">
          <a:xfrm>
            <a:off x="5057776" y="3427556"/>
            <a:ext cx="98822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leaf-arrows1">
            <a:extLst>
              <a:ext uri="{FF2B5EF4-FFF2-40B4-BE49-F238E27FC236}">
                <a16:creationId xmlns:a16="http://schemas.microsoft.com/office/drawing/2014/main" id="{CCD6FA3E-01D7-52D8-86AD-578DCA91BC06}"/>
              </a:ext>
            </a:extLst>
          </p:cNvPr>
          <p:cNvGrpSpPr/>
          <p:nvPr/>
        </p:nvGrpSpPr>
        <p:grpSpPr>
          <a:xfrm>
            <a:off x="5910262" y="3389456"/>
            <a:ext cx="1506142" cy="583406"/>
            <a:chOff x="5910262" y="3389456"/>
            <a:chExt cx="1506142" cy="583406"/>
          </a:xfrm>
        </p:grpSpPr>
        <p:cxnSp>
          <p:nvCxnSpPr>
            <p:cNvPr id="33819" name="AutoShape 14"/>
            <p:cNvCxnSpPr>
              <a:cxnSpLocks noChangeShapeType="1"/>
              <a:endCxn id="70" idx="0"/>
            </p:cNvCxnSpPr>
            <p:nvPr/>
          </p:nvCxnSpPr>
          <p:spPr bwMode="auto">
            <a:xfrm flipH="1">
              <a:off x="5910262" y="3389456"/>
              <a:ext cx="109538" cy="583406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20" name="AutoShape 14"/>
            <p:cNvCxnSpPr>
              <a:cxnSpLocks noChangeShapeType="1"/>
              <a:endCxn id="73" idx="0"/>
            </p:cNvCxnSpPr>
            <p:nvPr/>
          </p:nvCxnSpPr>
          <p:spPr bwMode="auto">
            <a:xfrm>
              <a:off x="6457950" y="3427556"/>
              <a:ext cx="204788" cy="545306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21" name="AutoShape 14"/>
            <p:cNvCxnSpPr>
              <a:cxnSpLocks noChangeShapeType="1"/>
              <a:endCxn id="76" idx="0"/>
            </p:cNvCxnSpPr>
            <p:nvPr/>
          </p:nvCxnSpPr>
          <p:spPr bwMode="auto">
            <a:xfrm>
              <a:off x="6918723" y="3453749"/>
              <a:ext cx="497681" cy="519113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3822" name="Group 9"/>
          <p:cNvGrpSpPr>
            <a:grpSpLocks/>
          </p:cNvGrpSpPr>
          <p:nvPr/>
        </p:nvGrpSpPr>
        <p:grpSpPr bwMode="auto">
          <a:xfrm>
            <a:off x="3829051" y="1236805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8" name="Flowchart: Predefined Process 7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9" name="Flowchart: Predefined Process 8"/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23" name="Group 19"/>
          <p:cNvGrpSpPr>
            <a:grpSpLocks/>
          </p:cNvGrpSpPr>
          <p:nvPr/>
        </p:nvGrpSpPr>
        <p:grpSpPr bwMode="auto">
          <a:xfrm>
            <a:off x="145732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1" name="Flowchart: Predefined Process 20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22" name="Flowchart: Predefined Process 21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24" name="Group 22"/>
          <p:cNvGrpSpPr>
            <a:grpSpLocks/>
          </p:cNvGrpSpPr>
          <p:nvPr/>
        </p:nvGrpSpPr>
        <p:grpSpPr bwMode="auto">
          <a:xfrm>
            <a:off x="280987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4" name="Flowchart: Predefined Process 23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25" name="Flowchart: Predefined Process 24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25" name="Group 96"/>
          <p:cNvGrpSpPr>
            <a:grpSpLocks/>
          </p:cNvGrpSpPr>
          <p:nvPr/>
        </p:nvGrpSpPr>
        <p:grpSpPr bwMode="auto">
          <a:xfrm>
            <a:off x="45708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8" name="Flowchart: Predefined Process 97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99" name="Flowchart: Predefined Process 98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b="1" dirty="0">
                  <a:solidFill>
                    <a:schemeClr val="accent1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3826" name="Group 99"/>
          <p:cNvGrpSpPr>
            <a:grpSpLocks/>
          </p:cNvGrpSpPr>
          <p:nvPr/>
        </p:nvGrpSpPr>
        <p:grpSpPr bwMode="auto">
          <a:xfrm>
            <a:off x="59805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01" name="Flowchart: Predefined Process 100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02" name="Flowchart: Predefined Process 101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</p:grpSp>
      <p:sp>
        <p:nvSpPr>
          <p:cNvPr id="33827" name="TextBox 122"/>
          <p:cNvSpPr txBox="1">
            <a:spLocks noChangeArrowheads="1"/>
          </p:cNvSpPr>
          <p:nvPr/>
        </p:nvSpPr>
        <p:spPr bwMode="auto">
          <a:xfrm>
            <a:off x="4800600" y="1236553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A</a:t>
            </a:r>
          </a:p>
        </p:txBody>
      </p:sp>
      <p:sp>
        <p:nvSpPr>
          <p:cNvPr id="33828" name="TextBox 123"/>
          <p:cNvSpPr txBox="1">
            <a:spLocks noChangeArrowheads="1"/>
          </p:cNvSpPr>
          <p:nvPr/>
        </p:nvSpPr>
        <p:spPr bwMode="auto">
          <a:xfrm>
            <a:off x="6267450" y="2143810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B</a:t>
            </a:r>
          </a:p>
        </p:txBody>
      </p:sp>
      <p:sp>
        <p:nvSpPr>
          <p:cNvPr id="33829" name="TextBox 124"/>
          <p:cNvSpPr txBox="1">
            <a:spLocks noChangeArrowheads="1"/>
          </p:cNvSpPr>
          <p:nvPr/>
        </p:nvSpPr>
        <p:spPr bwMode="auto">
          <a:xfrm>
            <a:off x="5543550" y="3111192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C</a:t>
            </a:r>
          </a:p>
        </p:txBody>
      </p:sp>
      <p:sp>
        <p:nvSpPr>
          <p:cNvPr id="33830" name="TextBox 125"/>
          <p:cNvSpPr txBox="1">
            <a:spLocks noChangeArrowheads="1"/>
          </p:cNvSpPr>
          <p:nvPr/>
        </p:nvSpPr>
        <p:spPr bwMode="auto">
          <a:xfrm>
            <a:off x="6953250" y="3111192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D</a:t>
            </a:r>
          </a:p>
        </p:txBody>
      </p:sp>
      <p:sp>
        <p:nvSpPr>
          <p:cNvPr id="33831" name="TextBox 126"/>
          <p:cNvSpPr txBox="1">
            <a:spLocks noChangeArrowheads="1"/>
          </p:cNvSpPr>
          <p:nvPr/>
        </p:nvSpPr>
        <p:spPr bwMode="auto">
          <a:xfrm>
            <a:off x="4398169" y="4305985"/>
            <a:ext cx="3417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EF3E42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E</a:t>
            </a:r>
          </a:p>
        </p:txBody>
      </p:sp>
      <p:sp>
        <p:nvSpPr>
          <p:cNvPr id="33832" name="TextBox 127"/>
          <p:cNvSpPr txBox="1">
            <a:spLocks noChangeArrowheads="1"/>
          </p:cNvSpPr>
          <p:nvPr/>
        </p:nvSpPr>
        <p:spPr bwMode="auto">
          <a:xfrm>
            <a:off x="5151835" y="4305985"/>
            <a:ext cx="3385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F</a:t>
            </a:r>
          </a:p>
        </p:txBody>
      </p:sp>
      <p:grpSp>
        <p:nvGrpSpPr>
          <p:cNvPr id="33836" name="Group 93"/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5" name="Flowchart: Predefined Process 94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96" name="Flowchart: Predefined Process 95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37" name="Group 13"/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5" name="Flowchart: Predefined Process 14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6" name="Flowchart: Predefined Process 15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3838" name="Straight Connector 135"/>
          <p:cNvCxnSpPr>
            <a:cxnSpLocks noChangeShapeType="1"/>
            <a:stCxn id="46" idx="3"/>
            <a:endCxn id="55" idx="1"/>
          </p:cNvCxnSpPr>
          <p:nvPr/>
        </p:nvCxnSpPr>
        <p:spPr bwMode="auto">
          <a:xfrm>
            <a:off x="1849041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39" name="Straight Connector 136"/>
          <p:cNvCxnSpPr>
            <a:cxnSpLocks noChangeShapeType="1"/>
            <a:stCxn id="56" idx="3"/>
            <a:endCxn id="58" idx="1"/>
          </p:cNvCxnSpPr>
          <p:nvPr/>
        </p:nvCxnSpPr>
        <p:spPr bwMode="auto">
          <a:xfrm>
            <a:off x="2583657" y="4144311"/>
            <a:ext cx="5596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0" name="Straight Connector 139"/>
          <p:cNvCxnSpPr>
            <a:cxnSpLocks noChangeShapeType="1"/>
            <a:stCxn id="59" idx="3"/>
            <a:endCxn id="61" idx="1"/>
          </p:cNvCxnSpPr>
          <p:nvPr/>
        </p:nvCxnSpPr>
        <p:spPr bwMode="auto">
          <a:xfrm>
            <a:off x="3318272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1" name="Straight Connector 143"/>
          <p:cNvCxnSpPr>
            <a:cxnSpLocks noChangeShapeType="1"/>
            <a:stCxn id="62" idx="3"/>
            <a:endCxn id="64" idx="1"/>
          </p:cNvCxnSpPr>
          <p:nvPr/>
        </p:nvCxnSpPr>
        <p:spPr bwMode="auto">
          <a:xfrm>
            <a:off x="4052888" y="4144311"/>
            <a:ext cx="179785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2" name="Straight Connector 147"/>
          <p:cNvCxnSpPr>
            <a:cxnSpLocks noChangeShapeType="1"/>
            <a:stCxn id="65" idx="3"/>
            <a:endCxn id="67" idx="1"/>
          </p:cNvCxnSpPr>
          <p:nvPr/>
        </p:nvCxnSpPr>
        <p:spPr bwMode="auto">
          <a:xfrm>
            <a:off x="4911329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3" name="Straight Connector 150"/>
          <p:cNvCxnSpPr>
            <a:cxnSpLocks noChangeShapeType="1"/>
            <a:stCxn id="68" idx="3"/>
            <a:endCxn id="70" idx="1"/>
          </p:cNvCxnSpPr>
          <p:nvPr/>
        </p:nvCxnSpPr>
        <p:spPr bwMode="auto">
          <a:xfrm>
            <a:off x="5664994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leaf-nodes">
            <a:extLst>
              <a:ext uri="{FF2B5EF4-FFF2-40B4-BE49-F238E27FC236}">
                <a16:creationId xmlns:a16="http://schemas.microsoft.com/office/drawing/2014/main" id="{2FFED117-1C6B-0E7A-DE98-1773842AF9E6}"/>
              </a:ext>
            </a:extLst>
          </p:cNvPr>
          <p:cNvGrpSpPr/>
          <p:nvPr/>
        </p:nvGrpSpPr>
        <p:grpSpPr>
          <a:xfrm>
            <a:off x="5740004" y="3972861"/>
            <a:ext cx="2185987" cy="656289"/>
            <a:chOff x="5740004" y="3972861"/>
            <a:chExt cx="2185987" cy="656289"/>
          </a:xfrm>
        </p:grpSpPr>
        <p:grpSp>
          <p:nvGrpSpPr>
            <p:cNvPr id="33794" name="Group 71"/>
            <p:cNvGrpSpPr>
              <a:grpSpLocks/>
            </p:cNvGrpSpPr>
            <p:nvPr/>
          </p:nvGrpSpPr>
          <p:grpSpPr bwMode="auto">
            <a:xfrm>
              <a:off x="6493669" y="3972861"/>
              <a:ext cx="678656" cy="342900"/>
              <a:chOff x="482600" y="4724400"/>
              <a:chExt cx="1036320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73" name="Rectangle 72"/>
              <p:cNvSpPr/>
              <p:nvPr/>
            </p:nvSpPr>
            <p:spPr bwMode="auto">
              <a:xfrm>
                <a:off x="482600" y="4724400"/>
                <a:ext cx="518161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38</a:t>
                </a:r>
              </a:p>
            </p:txBody>
          </p:sp>
          <p:sp>
            <p:nvSpPr>
              <p:cNvPr id="74" name="Rectangle 73"/>
              <p:cNvSpPr/>
              <p:nvPr/>
            </p:nvSpPr>
            <p:spPr bwMode="auto">
              <a:xfrm>
                <a:off x="1000761" y="4724400"/>
                <a:ext cx="518159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41</a:t>
                </a:r>
              </a:p>
            </p:txBody>
          </p:sp>
        </p:grpSp>
        <p:grpSp>
          <p:nvGrpSpPr>
            <p:cNvPr id="33808" name="Group 68"/>
            <p:cNvGrpSpPr>
              <a:grpSpLocks/>
            </p:cNvGrpSpPr>
            <p:nvPr/>
          </p:nvGrpSpPr>
          <p:grpSpPr bwMode="auto">
            <a:xfrm>
              <a:off x="5740004" y="3972861"/>
              <a:ext cx="678656" cy="342900"/>
              <a:chOff x="482600" y="4724400"/>
              <a:chExt cx="1036320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70" name="Rectangle 69"/>
              <p:cNvSpPr/>
              <p:nvPr/>
            </p:nvSpPr>
            <p:spPr bwMode="auto">
              <a:xfrm>
                <a:off x="482600" y="4724400"/>
                <a:ext cx="518159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35</a:t>
                </a:r>
              </a:p>
            </p:txBody>
          </p:sp>
          <p:sp>
            <p:nvSpPr>
              <p:cNvPr id="71" name="Rectangle 70"/>
              <p:cNvSpPr/>
              <p:nvPr/>
            </p:nvSpPr>
            <p:spPr bwMode="auto">
              <a:xfrm>
                <a:off x="1000759" y="4724400"/>
                <a:ext cx="518161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36</a:t>
                </a:r>
              </a:p>
            </p:txBody>
          </p:sp>
        </p:grpSp>
        <p:grpSp>
          <p:nvGrpSpPr>
            <p:cNvPr id="33809" name="Group 74"/>
            <p:cNvGrpSpPr>
              <a:grpSpLocks/>
            </p:cNvGrpSpPr>
            <p:nvPr/>
          </p:nvGrpSpPr>
          <p:grpSpPr bwMode="auto">
            <a:xfrm>
              <a:off x="7247335" y="3972861"/>
              <a:ext cx="678656" cy="342900"/>
              <a:chOff x="482600" y="4724400"/>
              <a:chExt cx="1036320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76" name="Rectangle 75"/>
              <p:cNvSpPr/>
              <p:nvPr/>
            </p:nvSpPr>
            <p:spPr bwMode="auto">
              <a:xfrm>
                <a:off x="482600" y="4724400"/>
                <a:ext cx="518159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rPr>
                  <a:t>44</a:t>
                </a:r>
              </a:p>
            </p:txBody>
          </p:sp>
          <p:sp>
            <p:nvSpPr>
              <p:cNvPr id="77" name="Rectangle 76"/>
              <p:cNvSpPr/>
              <p:nvPr/>
            </p:nvSpPr>
            <p:spPr bwMode="auto">
              <a:xfrm>
                <a:off x="1000759" y="4724400"/>
                <a:ext cx="518161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dirty="0">
                  <a:solidFill>
                    <a:srgbClr val="646464"/>
                  </a:solidFill>
                  <a:latin typeface="Inconsolata" panose="00000509000000000000" pitchFamily="49" charset="0"/>
                </a:endParaRPr>
              </a:p>
            </p:txBody>
          </p:sp>
        </p:grpSp>
        <p:sp>
          <p:nvSpPr>
            <p:cNvPr id="33833" name="TextBox 128"/>
            <p:cNvSpPr txBox="1">
              <a:spLocks noChangeArrowheads="1"/>
            </p:cNvSpPr>
            <p:nvPr/>
          </p:nvSpPr>
          <p:spPr bwMode="auto">
            <a:xfrm>
              <a:off x="5957887" y="4305985"/>
              <a:ext cx="38985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F76D6D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G</a:t>
              </a:r>
            </a:p>
          </p:txBody>
        </p:sp>
        <p:sp>
          <p:nvSpPr>
            <p:cNvPr id="33834" name="TextBox 129"/>
            <p:cNvSpPr txBox="1">
              <a:spLocks noChangeArrowheads="1"/>
            </p:cNvSpPr>
            <p:nvPr/>
          </p:nvSpPr>
          <p:spPr bwMode="auto">
            <a:xfrm>
              <a:off x="6666310" y="4305985"/>
              <a:ext cx="38985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F76D6D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H</a:t>
              </a:r>
            </a:p>
          </p:txBody>
        </p:sp>
        <p:sp>
          <p:nvSpPr>
            <p:cNvPr id="33835" name="TextBox 130"/>
            <p:cNvSpPr txBox="1">
              <a:spLocks noChangeArrowheads="1"/>
            </p:cNvSpPr>
            <p:nvPr/>
          </p:nvSpPr>
          <p:spPr bwMode="auto">
            <a:xfrm>
              <a:off x="7428310" y="4305985"/>
              <a:ext cx="27122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F76D6D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I</a:t>
              </a:r>
            </a:p>
          </p:txBody>
        </p:sp>
        <p:cxnSp>
          <p:nvCxnSpPr>
            <p:cNvPr id="33844" name="Straight Connector 153"/>
            <p:cNvCxnSpPr>
              <a:cxnSpLocks noChangeShapeType="1"/>
              <a:stCxn id="71" idx="3"/>
              <a:endCxn id="73" idx="1"/>
            </p:cNvCxnSpPr>
            <p:nvPr/>
          </p:nvCxnSpPr>
          <p:spPr bwMode="auto">
            <a:xfrm>
              <a:off x="6418660" y="4144311"/>
              <a:ext cx="75009" cy="0"/>
            </a:xfrm>
            <a:prstGeom prst="line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3845" name="Straight Connector 156"/>
            <p:cNvCxnSpPr>
              <a:cxnSpLocks noChangeShapeType="1"/>
              <a:stCxn id="74" idx="3"/>
              <a:endCxn id="76" idx="1"/>
            </p:cNvCxnSpPr>
            <p:nvPr/>
          </p:nvCxnSpPr>
          <p:spPr bwMode="auto">
            <a:xfrm>
              <a:off x="7172325" y="4144311"/>
              <a:ext cx="75010" cy="0"/>
            </a:xfrm>
            <a:prstGeom prst="line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67" name="Group 166"/>
          <p:cNvGrpSpPr>
            <a:grpSpLocks/>
          </p:cNvGrpSpPr>
          <p:nvPr/>
        </p:nvGrpSpPr>
        <p:grpSpPr bwMode="auto">
          <a:xfrm>
            <a:off x="3214688" y="912955"/>
            <a:ext cx="659606" cy="485775"/>
            <a:chOff x="789711" y="4485200"/>
            <a:chExt cx="879764" cy="647970"/>
          </a:xfrm>
        </p:grpSpPr>
        <p:sp>
          <p:nvSpPr>
            <p:cNvPr id="33869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3870" name="Straight Connector 29"/>
            <p:cNvCxnSpPr>
              <a:cxnSpLocks noChangeShapeType="1"/>
              <a:stCxn id="33869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1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816442" y="13058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4663679" y="1819021"/>
            <a:ext cx="659606" cy="485775"/>
            <a:chOff x="789711" y="4485200"/>
            <a:chExt cx="879764" cy="647970"/>
          </a:xfrm>
        </p:grpSpPr>
        <p:sp>
          <p:nvSpPr>
            <p:cNvPr id="33867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3868" name="Straight Connector 29"/>
            <p:cNvCxnSpPr>
              <a:cxnSpLocks noChangeShapeType="1"/>
              <a:stCxn id="33867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5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265433" y="221192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0" name="Group 179"/>
          <p:cNvGrpSpPr>
            <a:grpSpLocks/>
          </p:cNvGrpSpPr>
          <p:nvPr/>
        </p:nvGrpSpPr>
        <p:grpSpPr bwMode="auto">
          <a:xfrm>
            <a:off x="4000501" y="2779855"/>
            <a:ext cx="659606" cy="485775"/>
            <a:chOff x="789711" y="4485200"/>
            <a:chExt cx="879764" cy="647970"/>
          </a:xfrm>
        </p:grpSpPr>
        <p:sp>
          <p:nvSpPr>
            <p:cNvPr id="33865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3866" name="Straight Connector 29"/>
            <p:cNvCxnSpPr>
              <a:cxnSpLocks noChangeShapeType="1"/>
              <a:stCxn id="33865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3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4602255" y="31727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4" name="Group 183"/>
          <p:cNvGrpSpPr>
            <a:grpSpLocks/>
          </p:cNvGrpSpPr>
          <p:nvPr/>
        </p:nvGrpSpPr>
        <p:grpSpPr bwMode="auto">
          <a:xfrm>
            <a:off x="4457701" y="3664490"/>
            <a:ext cx="659606" cy="485775"/>
            <a:chOff x="789711" y="4485200"/>
            <a:chExt cx="879764" cy="647970"/>
          </a:xfrm>
        </p:grpSpPr>
        <p:sp>
          <p:nvSpPr>
            <p:cNvPr id="33863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3864" name="Straight Connector 29"/>
            <p:cNvCxnSpPr>
              <a:cxnSpLocks noChangeShapeType="1"/>
              <a:stCxn id="33863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sp>
        <p:nvSpPr>
          <p:cNvPr id="122" name="Rectangle 121"/>
          <p:cNvSpPr/>
          <p:nvPr/>
        </p:nvSpPr>
        <p:spPr bwMode="auto">
          <a:xfrm>
            <a:off x="5326856" y="3972861"/>
            <a:ext cx="339329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25</a:t>
            </a:r>
          </a:p>
        </p:txBody>
      </p:sp>
      <p:pic>
        <p:nvPicPr>
          <p:cNvPr id="187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059455" y="4057396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1" name="Oval 23"/>
          <p:cNvSpPr>
            <a:spLocks noChangeArrowheads="1"/>
          </p:cNvSpPr>
          <p:nvPr/>
        </p:nvSpPr>
        <p:spPr bwMode="auto">
          <a:xfrm>
            <a:off x="4912519" y="3935952"/>
            <a:ext cx="825104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09" name="Rectangle 108"/>
          <p:cNvSpPr/>
          <p:nvPr/>
        </p:nvSpPr>
        <p:spPr bwMode="auto">
          <a:xfrm>
            <a:off x="5086351" y="3115611"/>
            <a:ext cx="392906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119" name="Oval 23"/>
          <p:cNvSpPr>
            <a:spLocks noChangeArrowheads="1"/>
          </p:cNvSpPr>
          <p:nvPr/>
        </p:nvSpPr>
        <p:spPr bwMode="auto">
          <a:xfrm>
            <a:off x="5013723" y="3079893"/>
            <a:ext cx="531019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20" name="Rounded Rectangular Callout 119"/>
          <p:cNvSpPr/>
          <p:nvPr/>
        </p:nvSpPr>
        <p:spPr bwMode="auto">
          <a:xfrm flipH="1">
            <a:off x="1134774" y="4256335"/>
            <a:ext cx="3621778" cy="602718"/>
          </a:xfrm>
          <a:prstGeom prst="wedgeRoundRectCallout">
            <a:avLst>
              <a:gd name="adj1" fmla="val -59663"/>
              <a:gd name="adj2" fmla="val -4141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We need to split F, so we need to hold the latch on its parent node.</a:t>
            </a:r>
          </a:p>
        </p:txBody>
      </p:sp>
      <p:sp>
        <p:nvSpPr>
          <p:cNvPr id="110" name="T2 Arrow">
            <a:extLst>
              <a:ext uri="{FF2B5EF4-FFF2-40B4-BE49-F238E27FC236}">
                <a16:creationId xmlns:a16="http://schemas.microsoft.com/office/drawing/2014/main" id="{3985161C-7FBD-467B-8CDA-6EDC08EC0116}"/>
              </a:ext>
            </a:extLst>
          </p:cNvPr>
          <p:cNvSpPr>
            <a:spLocks noChangeAspect="1"/>
          </p:cNvSpPr>
          <p:nvPr/>
        </p:nvSpPr>
        <p:spPr>
          <a:xfrm rot="10800000">
            <a:off x="5203804" y="1191302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grpSp>
        <p:nvGrpSpPr>
          <p:cNvPr id="4" name="leaf-node J">
            <a:extLst>
              <a:ext uri="{FF2B5EF4-FFF2-40B4-BE49-F238E27FC236}">
                <a16:creationId xmlns:a16="http://schemas.microsoft.com/office/drawing/2014/main" id="{461399D5-C06C-4916-8BCE-2DCD8657AB57}"/>
              </a:ext>
            </a:extLst>
          </p:cNvPr>
          <p:cNvGrpSpPr/>
          <p:nvPr/>
        </p:nvGrpSpPr>
        <p:grpSpPr>
          <a:xfrm>
            <a:off x="5743683" y="3972861"/>
            <a:ext cx="678656" cy="641911"/>
            <a:chOff x="5424488" y="4637270"/>
            <a:chExt cx="678656" cy="641911"/>
          </a:xfrm>
        </p:grpSpPr>
        <p:grpSp>
          <p:nvGrpSpPr>
            <p:cNvPr id="112" name="Group 111"/>
            <p:cNvGrpSpPr>
              <a:grpSpLocks/>
            </p:cNvGrpSpPr>
            <p:nvPr/>
          </p:nvGrpSpPr>
          <p:grpSpPr bwMode="auto">
            <a:xfrm>
              <a:off x="5424488" y="4637270"/>
              <a:ext cx="678656" cy="342900"/>
              <a:chOff x="482600" y="4724400"/>
              <a:chExt cx="1036320" cy="457200"/>
            </a:xfrm>
            <a:solidFill>
              <a:schemeClr val="bg1">
                <a:lumMod val="85000"/>
              </a:schemeClr>
            </a:solidFill>
          </p:grpSpPr>
          <p:sp>
            <p:nvSpPr>
              <p:cNvPr id="116" name="Rectangle 115"/>
              <p:cNvSpPr/>
              <p:nvPr/>
            </p:nvSpPr>
            <p:spPr bwMode="auto">
              <a:xfrm>
                <a:off x="482600" y="4724400"/>
                <a:ext cx="518161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en-US" b="1" dirty="0">
                    <a:solidFill>
                      <a:schemeClr val="accent1"/>
                    </a:solidFill>
                    <a:latin typeface="Inconsolata" panose="00000509000000000000" pitchFamily="49" charset="0"/>
                  </a:rPr>
                  <a:t>31</a:t>
                </a:r>
              </a:p>
            </p:txBody>
          </p:sp>
          <p:sp>
            <p:nvSpPr>
              <p:cNvPr id="117" name="Rectangle 116"/>
              <p:cNvSpPr/>
              <p:nvPr/>
            </p:nvSpPr>
            <p:spPr bwMode="auto">
              <a:xfrm>
                <a:off x="1000761" y="4724400"/>
                <a:ext cx="518159" cy="457200"/>
              </a:xfrm>
              <a:prstGeom prst="rect">
                <a:avLst/>
              </a:prstGeom>
              <a:grpFill/>
              <a:ln w="12700" cap="flat" cmpd="sng" algn="ctr">
                <a:solidFill>
                  <a:srgbClr val="646464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endParaRPr lang="en-US" dirty="0">
                  <a:solidFill>
                    <a:schemeClr val="accent1"/>
                  </a:solidFill>
                  <a:latin typeface="Inconsolata" panose="00000509000000000000" pitchFamily="49" charset="0"/>
                </a:endParaRPr>
              </a:p>
            </p:txBody>
          </p:sp>
        </p:grpSp>
        <p:sp>
          <p:nvSpPr>
            <p:cNvPr id="3" name="TextBox 125">
              <a:extLst>
                <a:ext uri="{FF2B5EF4-FFF2-40B4-BE49-F238E27FC236}">
                  <a16:creationId xmlns:a16="http://schemas.microsoft.com/office/drawing/2014/main" id="{11CBD8E9-460D-43DB-B4C7-42B23C21CC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7069" y="4956016"/>
              <a:ext cx="253916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F76D6D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J</a:t>
              </a:r>
            </a:p>
          </p:txBody>
        </p:sp>
      </p:grp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D7B3CECC-C1C5-350A-C169-227D2654B73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6" name="Content Placeholder 28">
            <a:extLst>
              <a:ext uri="{FF2B5EF4-FFF2-40B4-BE49-F238E27FC236}">
                <a16:creationId xmlns:a16="http://schemas.microsoft.com/office/drawing/2014/main" id="{9C54B68D-70DC-6185-E4D7-B11944E8F0DD}"/>
              </a:ext>
            </a:extLst>
          </p:cNvPr>
          <p:cNvSpPr txBox="1">
            <a:spLocks/>
          </p:cNvSpPr>
          <p:nvPr/>
        </p:nvSpPr>
        <p:spPr>
          <a:xfrm>
            <a:off x="7052125" y="1127880"/>
            <a:ext cx="1859819" cy="3985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Insert 25</a:t>
            </a:r>
          </a:p>
        </p:txBody>
      </p:sp>
    </p:spTree>
    <p:extLst>
      <p:ext uri="{BB962C8B-B14F-4D97-AF65-F5344CB8AC3E}">
        <p14:creationId xmlns:p14="http://schemas.microsoft.com/office/powerpoint/2010/main" val="96395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5556 0.17531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56 0.17531 L 0.07309 0.36266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09 0.36266 L 0.01285 0.62778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1" y="13241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5400000">
                                      <p:cBhvr>
                                        <p:cTn id="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9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1.11111E-6 L 0.08229 -1.11111E-6 " pathEditMode="relative" rAng="0" ptsTypes="AA">
                                      <p:cBhvr>
                                        <p:cTn id="9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5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10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"/>
                            </p:stCondLst>
                            <p:childTnLst>
                              <p:par>
                                <p:cTn id="1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11" grpId="0" animBg="1"/>
      <p:bldP spid="111" grpId="1" animBg="1"/>
      <p:bldP spid="109" grpId="0" animBg="1"/>
      <p:bldP spid="119" grpId="0" animBg="1"/>
      <p:bldP spid="120" grpId="0" animBg="1"/>
      <p:bldP spid="120" grpId="1" animBg="1"/>
      <p:bldP spid="110" grpId="0" animBg="1"/>
      <p:bldP spid="110" grpId="1" animBg="1"/>
      <p:bldP spid="110" grpId="2" animBg="1"/>
      <p:bldP spid="110" grpId="3" animBg="1"/>
      <p:bldP spid="110" grpId="4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34819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the first step that all the update examples did on the </a:t>
            </a:r>
            <a:r>
              <a:rPr lang="en-US" dirty="0" err="1"/>
              <a:t>B+Tree</a:t>
            </a:r>
            <a:r>
              <a:rPr lang="en-US" dirty="0"/>
              <a:t>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600" dirty="0"/>
          </a:p>
          <a:p>
            <a:endParaRPr lang="en-US" sz="1200" dirty="0"/>
          </a:p>
          <a:p>
            <a:r>
              <a:rPr lang="en-US" dirty="0"/>
              <a:t>Taking a write latch on the root every time becomes a bottleneck with higher concurrency.</a:t>
            </a:r>
          </a:p>
        </p:txBody>
      </p:sp>
      <p:grpSp>
        <p:nvGrpSpPr>
          <p:cNvPr id="55" name="Group 54"/>
          <p:cNvGrpSpPr>
            <a:grpSpLocks/>
          </p:cNvGrpSpPr>
          <p:nvPr/>
        </p:nvGrpSpPr>
        <p:grpSpPr bwMode="auto">
          <a:xfrm>
            <a:off x="3474720" y="1809750"/>
            <a:ext cx="2194560" cy="1645920"/>
            <a:chOff x="3108960" y="3073404"/>
            <a:chExt cx="2926080" cy="2194560"/>
          </a:xfrm>
        </p:grpSpPr>
        <p:sp>
          <p:nvSpPr>
            <p:cNvPr id="34839" name="Rounded Rectangle 32"/>
            <p:cNvSpPr>
              <a:spLocks noChangeArrowheads="1"/>
            </p:cNvSpPr>
            <p:nvPr/>
          </p:nvSpPr>
          <p:spPr bwMode="auto">
            <a:xfrm>
              <a:off x="3108960" y="3073404"/>
              <a:ext cx="2926080" cy="2194560"/>
            </a:xfrm>
            <a:prstGeom prst="roundRect">
              <a:avLst>
                <a:gd name="adj" fmla="val 7454"/>
              </a:avLst>
            </a:prstGeom>
            <a:solidFill>
              <a:schemeClr val="bg1">
                <a:lumMod val="95000"/>
              </a:schemeClr>
            </a:solidFill>
            <a:ln w="28575" algn="ctr">
              <a:solidFill>
                <a:srgbClr val="646464"/>
              </a:solidFill>
              <a:round/>
              <a:headEnd type="none" w="sm" len="sm"/>
              <a:tailEnd type="triangle" w="med" len="med"/>
            </a:ln>
          </p:spPr>
          <p:txBody>
            <a:bodyPr wrap="none" anchor="ctr"/>
            <a:lstStyle/>
            <a:p>
              <a:pPr algn="ctr" eaLnBrk="0" hangingPunct="0"/>
              <a:endParaRPr lang="en-US" sz="1350" dirty="0"/>
            </a:p>
          </p:txBody>
        </p:sp>
        <p:grpSp>
          <p:nvGrpSpPr>
            <p:cNvPr id="34837" name="Group 30"/>
            <p:cNvGrpSpPr>
              <a:grpSpLocks/>
            </p:cNvGrpSpPr>
            <p:nvPr/>
          </p:nvGrpSpPr>
          <p:grpSpPr bwMode="auto">
            <a:xfrm>
              <a:off x="3292164" y="4063514"/>
              <a:ext cx="2565018" cy="889486"/>
              <a:chOff x="412127" y="4063514"/>
              <a:chExt cx="2565018" cy="889486"/>
            </a:xfrm>
          </p:grpSpPr>
          <p:grpSp>
            <p:nvGrpSpPr>
              <p:cNvPr id="34840" name="Group 33"/>
              <p:cNvGrpSpPr>
                <a:grpSpLocks/>
              </p:cNvGrpSpPr>
              <p:nvPr/>
            </p:nvGrpSpPr>
            <p:grpSpPr bwMode="auto">
              <a:xfrm>
                <a:off x="1232048" y="4495800"/>
                <a:ext cx="1297782" cy="457200"/>
                <a:chOff x="2895600" y="1524000"/>
                <a:chExt cx="1997284" cy="457200"/>
              </a:xfrm>
            </p:grpSpPr>
            <p:sp>
              <p:nvSpPr>
                <p:cNvPr id="40" name="Flowchart: Predefined Process 39"/>
                <p:cNvSpPr/>
                <p:nvPr/>
              </p:nvSpPr>
              <p:spPr bwMode="auto">
                <a:xfrm>
                  <a:off x="2894892" y="1524000"/>
                  <a:ext cx="1067661" cy="457200"/>
                </a:xfrm>
                <a:prstGeom prst="flowChartPredefinedProcess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20</a:t>
                  </a:r>
                </a:p>
              </p:txBody>
            </p:sp>
            <p:sp>
              <p:nvSpPr>
                <p:cNvPr id="41" name="Flowchart: Predefined Process 40"/>
                <p:cNvSpPr/>
                <p:nvPr/>
              </p:nvSpPr>
              <p:spPr bwMode="auto">
                <a:xfrm>
                  <a:off x="3825737" y="1524000"/>
                  <a:ext cx="1067660" cy="457200"/>
                </a:xfrm>
                <a:prstGeom prst="flowChartPredefinedProcess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 dirty="0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34841" name="TextBox 34"/>
              <p:cNvSpPr txBox="1">
                <a:spLocks noChangeArrowheads="1"/>
              </p:cNvSpPr>
              <p:nvPr/>
            </p:nvSpPr>
            <p:spPr bwMode="auto">
              <a:xfrm>
                <a:off x="2527449" y="4495802"/>
                <a:ext cx="449696" cy="430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45720" tIns="0" bIns="0" anchor="ctr">
                <a:spAutoFit/>
              </a:bodyPr>
              <a:lstStyle>
                <a:lvl1pPr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1pPr>
                <a:lvl2pPr marL="742950" indent="-28575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2pPr>
                <a:lvl3pPr marL="11430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3pPr>
                <a:lvl4pPr marL="16002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4pPr>
                <a:lvl5pPr marL="20574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9pPr>
              </a:lstStyle>
              <a:p>
                <a:pPr eaLnBrk="1" hangingPunct="1"/>
                <a:r>
                  <a:rPr lang="en-US" sz="2100" u="none" dirty="0">
                    <a:solidFill>
                      <a:schemeClr val="accent1"/>
                    </a:solidFill>
                    <a:latin typeface="Lato Black" panose="020F0A02020204030203" pitchFamily="34" charset="0"/>
                  </a:rPr>
                  <a:t>A</a:t>
                </a:r>
              </a:p>
            </p:txBody>
          </p:sp>
          <p:grpSp>
            <p:nvGrpSpPr>
              <p:cNvPr id="34842" name="Group 35"/>
              <p:cNvGrpSpPr>
                <a:grpSpLocks/>
              </p:cNvGrpSpPr>
              <p:nvPr/>
            </p:nvGrpSpPr>
            <p:grpSpPr bwMode="auto">
              <a:xfrm>
                <a:off x="412127" y="4063514"/>
                <a:ext cx="879475" cy="647727"/>
                <a:chOff x="789711" y="4485200"/>
                <a:chExt cx="879764" cy="647970"/>
              </a:xfrm>
            </p:grpSpPr>
            <p:sp>
              <p:nvSpPr>
                <p:cNvPr id="34844" name="TextBox 28"/>
                <p:cNvSpPr>
                  <a:spLocks noChangeArrowheads="1"/>
                </p:cNvSpPr>
                <p:nvPr/>
              </p:nvSpPr>
              <p:spPr bwMode="auto">
                <a:xfrm>
                  <a:off x="789711" y="4485200"/>
                  <a:ext cx="822960" cy="523220"/>
                </a:xfrm>
                <a:prstGeom prst="hexagon">
                  <a:avLst>
                    <a:gd name="adj" fmla="val 24999"/>
                    <a:gd name="vf" fmla="val 115470"/>
                  </a:avLst>
                </a:prstGeom>
                <a:solidFill>
                  <a:schemeClr val="bg1"/>
                </a:solidFill>
                <a:ln w="57150">
                  <a:solidFill>
                    <a:srgbClr val="474866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2000" b="1" dirty="0">
                      <a:solidFill>
                        <a:srgbClr val="474866"/>
                      </a:solidFill>
                      <a:latin typeface="Inconsolata" panose="00000509000000000000" pitchFamily="49" charset="0"/>
                    </a:rPr>
                    <a:t>W</a:t>
                  </a:r>
                </a:p>
              </p:txBody>
            </p:sp>
            <p:cxnSp>
              <p:nvCxnSpPr>
                <p:cNvPr id="34845" name="Straight Connector 29"/>
                <p:cNvCxnSpPr>
                  <a:cxnSpLocks noChangeShapeType="1"/>
                  <a:stCxn id="34844" idx="2"/>
                </p:cNvCxnSpPr>
                <p:nvPr/>
              </p:nvCxnSpPr>
              <p:spPr bwMode="auto">
                <a:xfrm>
                  <a:off x="1481866" y="5008420"/>
                  <a:ext cx="187609" cy="124750"/>
                </a:xfrm>
                <a:prstGeom prst="line">
                  <a:avLst/>
                </a:prstGeom>
                <a:noFill/>
                <a:ln w="38100" algn="ctr">
                  <a:solidFill>
                    <a:srgbClr val="474866"/>
                  </a:solidFill>
                  <a:round/>
                  <a:headEnd type="none" w="sm" len="sm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pic>
            <p:nvPicPr>
              <p:cNvPr id="37" name="Lock"/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 bwMode="auto">
              <a:xfrm rot="21075481">
                <a:off x="1214777" y="4587875"/>
                <a:ext cx="198720" cy="2587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sp>
          <p:nvSpPr>
            <p:cNvPr id="34838" name="TextBox 31"/>
            <p:cNvSpPr txBox="1">
              <a:spLocks noChangeArrowheads="1"/>
            </p:cNvSpPr>
            <p:nvPr/>
          </p:nvSpPr>
          <p:spPr bwMode="auto">
            <a:xfrm>
              <a:off x="3649525" y="3124200"/>
              <a:ext cx="1844949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pPr algn="ctr" eaLnBrk="1" hangingPunct="1"/>
              <a:r>
                <a:rPr lang="en-US" b="1" i="1" u="none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Insert 45</a:t>
              </a:r>
            </a:p>
          </p:txBody>
        </p:sp>
      </p:grpSp>
      <p:grpSp>
        <p:nvGrpSpPr>
          <p:cNvPr id="54" name="Group 53"/>
          <p:cNvGrpSpPr>
            <a:grpSpLocks/>
          </p:cNvGrpSpPr>
          <p:nvPr/>
        </p:nvGrpSpPr>
        <p:grpSpPr bwMode="auto">
          <a:xfrm>
            <a:off x="990600" y="1809750"/>
            <a:ext cx="2194560" cy="1645920"/>
            <a:chOff x="95297" y="3073404"/>
            <a:chExt cx="2926080" cy="2194560"/>
          </a:xfrm>
        </p:grpSpPr>
        <p:sp>
          <p:nvSpPr>
            <p:cNvPr id="34850" name="Rounded Rectangle 27"/>
            <p:cNvSpPr>
              <a:spLocks noChangeArrowheads="1"/>
            </p:cNvSpPr>
            <p:nvPr/>
          </p:nvSpPr>
          <p:spPr bwMode="auto">
            <a:xfrm>
              <a:off x="95297" y="3073404"/>
              <a:ext cx="2926080" cy="2194560"/>
            </a:xfrm>
            <a:prstGeom prst="roundRect">
              <a:avLst>
                <a:gd name="adj" fmla="val 7454"/>
              </a:avLst>
            </a:prstGeom>
            <a:solidFill>
              <a:schemeClr val="bg1">
                <a:lumMod val="95000"/>
              </a:schemeClr>
            </a:solidFill>
            <a:ln w="28575" algn="ctr">
              <a:solidFill>
                <a:srgbClr val="646464"/>
              </a:solidFill>
              <a:round/>
              <a:headEnd type="none" w="sm" len="sm"/>
              <a:tailEnd type="triangle" w="med" len="med"/>
            </a:ln>
          </p:spPr>
          <p:txBody>
            <a:bodyPr wrap="none" anchor="ctr"/>
            <a:lstStyle/>
            <a:p>
              <a:pPr algn="ctr" eaLnBrk="0" hangingPunct="0"/>
              <a:endParaRPr lang="en-US" sz="1350" dirty="0"/>
            </a:p>
          </p:txBody>
        </p:sp>
        <p:grpSp>
          <p:nvGrpSpPr>
            <p:cNvPr id="34848" name="Group 17"/>
            <p:cNvGrpSpPr>
              <a:grpSpLocks/>
            </p:cNvGrpSpPr>
            <p:nvPr/>
          </p:nvGrpSpPr>
          <p:grpSpPr bwMode="auto">
            <a:xfrm>
              <a:off x="282264" y="4063514"/>
              <a:ext cx="2565018" cy="889486"/>
              <a:chOff x="412127" y="4063514"/>
              <a:chExt cx="2565018" cy="889486"/>
            </a:xfrm>
          </p:grpSpPr>
          <p:grpSp>
            <p:nvGrpSpPr>
              <p:cNvPr id="34851" name="Group 6"/>
              <p:cNvGrpSpPr>
                <a:grpSpLocks/>
              </p:cNvGrpSpPr>
              <p:nvPr/>
            </p:nvGrpSpPr>
            <p:grpSpPr bwMode="auto">
              <a:xfrm>
                <a:off x="1232048" y="4495800"/>
                <a:ext cx="1297782" cy="457200"/>
                <a:chOff x="2895600" y="1524000"/>
                <a:chExt cx="1997284" cy="457200"/>
              </a:xfrm>
            </p:grpSpPr>
            <p:sp>
              <p:nvSpPr>
                <p:cNvPr id="8" name="Flowchart: Predefined Process 7"/>
                <p:cNvSpPr/>
                <p:nvPr/>
              </p:nvSpPr>
              <p:spPr bwMode="auto">
                <a:xfrm>
                  <a:off x="2894892" y="1524000"/>
                  <a:ext cx="1067661" cy="457200"/>
                </a:xfrm>
                <a:prstGeom prst="flowChartPredefinedProcess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20</a:t>
                  </a:r>
                </a:p>
              </p:txBody>
            </p:sp>
            <p:sp>
              <p:nvSpPr>
                <p:cNvPr id="9" name="Flowchart: Predefined Process 8"/>
                <p:cNvSpPr/>
                <p:nvPr/>
              </p:nvSpPr>
              <p:spPr bwMode="auto">
                <a:xfrm>
                  <a:off x="3825737" y="1524000"/>
                  <a:ext cx="1067660" cy="457200"/>
                </a:xfrm>
                <a:prstGeom prst="flowChartPredefinedProcess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34852" name="TextBox 9"/>
              <p:cNvSpPr txBox="1">
                <a:spLocks noChangeArrowheads="1"/>
              </p:cNvSpPr>
              <p:nvPr/>
            </p:nvSpPr>
            <p:spPr bwMode="auto">
              <a:xfrm>
                <a:off x="2527449" y="4495802"/>
                <a:ext cx="449696" cy="430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45720" tIns="0" bIns="0" anchor="ctr">
                <a:spAutoFit/>
              </a:bodyPr>
              <a:lstStyle>
                <a:lvl1pPr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1pPr>
                <a:lvl2pPr marL="742950" indent="-28575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2pPr>
                <a:lvl3pPr marL="11430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3pPr>
                <a:lvl4pPr marL="16002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4pPr>
                <a:lvl5pPr marL="20574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9pPr>
              </a:lstStyle>
              <a:p>
                <a:pPr eaLnBrk="1" hangingPunct="1"/>
                <a:r>
                  <a:rPr lang="en-US" sz="2100" u="none" dirty="0">
                    <a:solidFill>
                      <a:schemeClr val="accent1"/>
                    </a:solidFill>
                    <a:latin typeface="Lato Black" panose="020F0A02020204030203" pitchFamily="34" charset="0"/>
                  </a:rPr>
                  <a:t>A</a:t>
                </a:r>
              </a:p>
            </p:txBody>
          </p:sp>
          <p:grpSp>
            <p:nvGrpSpPr>
              <p:cNvPr id="34853" name="Group 10"/>
              <p:cNvGrpSpPr>
                <a:grpSpLocks/>
              </p:cNvGrpSpPr>
              <p:nvPr/>
            </p:nvGrpSpPr>
            <p:grpSpPr bwMode="auto">
              <a:xfrm>
                <a:off x="412127" y="4063514"/>
                <a:ext cx="879475" cy="647727"/>
                <a:chOff x="789711" y="4485200"/>
                <a:chExt cx="879764" cy="647970"/>
              </a:xfrm>
            </p:grpSpPr>
            <p:sp>
              <p:nvSpPr>
                <p:cNvPr id="34855" name="TextBox 28"/>
                <p:cNvSpPr>
                  <a:spLocks noChangeArrowheads="1"/>
                </p:cNvSpPr>
                <p:nvPr/>
              </p:nvSpPr>
              <p:spPr bwMode="auto">
                <a:xfrm>
                  <a:off x="789711" y="4485200"/>
                  <a:ext cx="822960" cy="523220"/>
                </a:xfrm>
                <a:prstGeom prst="hexagon">
                  <a:avLst>
                    <a:gd name="adj" fmla="val 24999"/>
                    <a:gd name="vf" fmla="val 115470"/>
                  </a:avLst>
                </a:prstGeom>
                <a:solidFill>
                  <a:schemeClr val="bg1"/>
                </a:solidFill>
                <a:ln w="57150">
                  <a:solidFill>
                    <a:srgbClr val="474866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2000" b="1" dirty="0">
                      <a:solidFill>
                        <a:srgbClr val="474866"/>
                      </a:solidFill>
                      <a:latin typeface="Inconsolata" panose="00000509000000000000" pitchFamily="49" charset="0"/>
                    </a:rPr>
                    <a:t>W</a:t>
                  </a:r>
                </a:p>
              </p:txBody>
            </p:sp>
            <p:cxnSp>
              <p:nvCxnSpPr>
                <p:cNvPr id="34856" name="Straight Connector 29"/>
                <p:cNvCxnSpPr>
                  <a:cxnSpLocks noChangeShapeType="1"/>
                  <a:stCxn id="34855" idx="2"/>
                </p:cNvCxnSpPr>
                <p:nvPr/>
              </p:nvCxnSpPr>
              <p:spPr bwMode="auto">
                <a:xfrm>
                  <a:off x="1481866" y="5008420"/>
                  <a:ext cx="187609" cy="124750"/>
                </a:xfrm>
                <a:prstGeom prst="line">
                  <a:avLst/>
                </a:prstGeom>
                <a:noFill/>
                <a:ln w="38100" algn="ctr">
                  <a:solidFill>
                    <a:srgbClr val="474866"/>
                  </a:solidFill>
                  <a:round/>
                  <a:headEnd type="none" w="sm" len="sm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pic>
            <p:nvPicPr>
              <p:cNvPr id="14" name="Lock"/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 bwMode="auto">
              <a:xfrm rot="21075481">
                <a:off x="1214777" y="4587875"/>
                <a:ext cx="198720" cy="258762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sp>
          <p:nvSpPr>
            <p:cNvPr id="34849" name="TextBox 14"/>
            <p:cNvSpPr txBox="1">
              <a:spLocks noChangeArrowheads="1"/>
            </p:cNvSpPr>
            <p:nvPr/>
          </p:nvSpPr>
          <p:spPr bwMode="auto">
            <a:xfrm>
              <a:off x="628940" y="3124200"/>
              <a:ext cx="1866323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pPr algn="ctr" eaLnBrk="1" hangingPunct="1"/>
              <a:r>
                <a:rPr lang="en-US" b="1" i="1" u="none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Delete 38</a:t>
              </a:r>
            </a:p>
          </p:txBody>
        </p:sp>
      </p:grpSp>
      <p:grpSp>
        <p:nvGrpSpPr>
          <p:cNvPr id="56" name="Group 55"/>
          <p:cNvGrpSpPr>
            <a:grpSpLocks/>
          </p:cNvGrpSpPr>
          <p:nvPr/>
        </p:nvGrpSpPr>
        <p:grpSpPr bwMode="auto">
          <a:xfrm>
            <a:off x="5882640" y="1809750"/>
            <a:ext cx="2194560" cy="1645920"/>
            <a:chOff x="6122623" y="3073404"/>
            <a:chExt cx="2926080" cy="2194560"/>
          </a:xfrm>
        </p:grpSpPr>
        <p:sp>
          <p:nvSpPr>
            <p:cNvPr id="34828" name="Rounded Rectangle 44"/>
            <p:cNvSpPr>
              <a:spLocks noChangeArrowheads="1"/>
            </p:cNvSpPr>
            <p:nvPr/>
          </p:nvSpPr>
          <p:spPr bwMode="auto">
            <a:xfrm>
              <a:off x="6122623" y="3073404"/>
              <a:ext cx="2926080" cy="2194560"/>
            </a:xfrm>
            <a:prstGeom prst="roundRect">
              <a:avLst>
                <a:gd name="adj" fmla="val 7454"/>
              </a:avLst>
            </a:prstGeom>
            <a:solidFill>
              <a:schemeClr val="bg1">
                <a:lumMod val="95000"/>
              </a:schemeClr>
            </a:solidFill>
            <a:ln w="28575" algn="ctr">
              <a:solidFill>
                <a:srgbClr val="646464"/>
              </a:solidFill>
              <a:round/>
              <a:headEnd type="none" w="sm" len="sm"/>
              <a:tailEnd type="triangle" w="med" len="med"/>
            </a:ln>
          </p:spPr>
          <p:txBody>
            <a:bodyPr wrap="none" anchor="ctr"/>
            <a:lstStyle/>
            <a:p>
              <a:pPr algn="ctr" eaLnBrk="0" hangingPunct="0"/>
              <a:endParaRPr lang="en-US" sz="1350" dirty="0"/>
            </a:p>
          </p:txBody>
        </p:sp>
        <p:grpSp>
          <p:nvGrpSpPr>
            <p:cNvPr id="34826" name="Group 42"/>
            <p:cNvGrpSpPr>
              <a:grpSpLocks/>
            </p:cNvGrpSpPr>
            <p:nvPr/>
          </p:nvGrpSpPr>
          <p:grpSpPr bwMode="auto">
            <a:xfrm>
              <a:off x="6302064" y="4063514"/>
              <a:ext cx="2565018" cy="889486"/>
              <a:chOff x="412127" y="4063514"/>
              <a:chExt cx="2565018" cy="889486"/>
            </a:xfrm>
          </p:grpSpPr>
          <p:grpSp>
            <p:nvGrpSpPr>
              <p:cNvPr id="34829" name="Group 45"/>
              <p:cNvGrpSpPr>
                <a:grpSpLocks/>
              </p:cNvGrpSpPr>
              <p:nvPr/>
            </p:nvGrpSpPr>
            <p:grpSpPr bwMode="auto">
              <a:xfrm>
                <a:off x="1232048" y="4495800"/>
                <a:ext cx="1297782" cy="457200"/>
                <a:chOff x="2895600" y="1524000"/>
                <a:chExt cx="1997284" cy="457200"/>
              </a:xfrm>
            </p:grpSpPr>
            <p:sp>
              <p:nvSpPr>
                <p:cNvPr id="52" name="Flowchart: Predefined Process 51"/>
                <p:cNvSpPr/>
                <p:nvPr/>
              </p:nvSpPr>
              <p:spPr bwMode="auto">
                <a:xfrm>
                  <a:off x="2894892" y="1524000"/>
                  <a:ext cx="1067661" cy="457200"/>
                </a:xfrm>
                <a:prstGeom prst="flowChartPredefinedProcess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r>
                    <a:rPr lang="en-US" dirty="0">
                      <a:solidFill>
                        <a:srgbClr val="646464"/>
                      </a:solidFill>
                      <a:latin typeface="Inconsolata" panose="00000509000000000000" pitchFamily="49" charset="0"/>
                    </a:rPr>
                    <a:t>20</a:t>
                  </a:r>
                </a:p>
              </p:txBody>
            </p:sp>
            <p:sp>
              <p:nvSpPr>
                <p:cNvPr id="53" name="Flowchart: Predefined Process 52"/>
                <p:cNvSpPr/>
                <p:nvPr/>
              </p:nvSpPr>
              <p:spPr bwMode="auto">
                <a:xfrm>
                  <a:off x="3825737" y="1524000"/>
                  <a:ext cx="1067660" cy="457200"/>
                </a:xfrm>
                <a:prstGeom prst="flowChartPredefinedProcess">
                  <a:avLst/>
                </a:prstGeom>
                <a:solidFill>
                  <a:schemeClr val="bg1">
                    <a:lumMod val="85000"/>
                  </a:schemeClr>
                </a:solidFill>
                <a:ln w="12700" cap="flat" cmpd="sng" algn="ctr">
                  <a:solidFill>
                    <a:srgbClr val="646464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/>
                <a:p>
                  <a:pPr algn="ctr" eaLnBrk="0" hangingPunct="0">
                    <a:defRPr/>
                  </a:pPr>
                  <a:endParaRPr lang="en-US">
                    <a:solidFill>
                      <a:srgbClr val="646464"/>
                    </a:solidFill>
                    <a:latin typeface="Inconsolata" panose="00000509000000000000" pitchFamily="49" charset="0"/>
                  </a:endParaRPr>
                </a:p>
              </p:txBody>
            </p:sp>
          </p:grpSp>
          <p:sp>
            <p:nvSpPr>
              <p:cNvPr id="34830" name="TextBox 46"/>
              <p:cNvSpPr txBox="1">
                <a:spLocks noChangeArrowheads="1"/>
              </p:cNvSpPr>
              <p:nvPr/>
            </p:nvSpPr>
            <p:spPr bwMode="auto">
              <a:xfrm>
                <a:off x="2527449" y="4495802"/>
                <a:ext cx="449696" cy="430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45720" tIns="0" bIns="0" anchor="ctr">
                <a:spAutoFit/>
              </a:bodyPr>
              <a:lstStyle>
                <a:lvl1pPr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1pPr>
                <a:lvl2pPr marL="742950" indent="-28575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2pPr>
                <a:lvl3pPr marL="11430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3pPr>
                <a:lvl4pPr marL="16002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4pPr>
                <a:lvl5pPr marL="2057400" indent="-228600" eaLnBrk="0" hangingPunct="0"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 u="sng">
                    <a:solidFill>
                      <a:schemeClr val="tx1"/>
                    </a:solidFill>
                    <a:latin typeface="Times New Roman" pitchFamily="18" charset="0"/>
                    <a:ea typeface="ＭＳ Ｐゴシック"/>
                    <a:cs typeface="ＭＳ Ｐゴシック"/>
                  </a:defRPr>
                </a:lvl9pPr>
              </a:lstStyle>
              <a:p>
                <a:pPr eaLnBrk="1" hangingPunct="1"/>
                <a:r>
                  <a:rPr lang="en-US" sz="2100" u="none" dirty="0">
                    <a:solidFill>
                      <a:schemeClr val="accent1"/>
                    </a:solidFill>
                    <a:latin typeface="Lato Black" panose="020F0A02020204030203" pitchFamily="34" charset="0"/>
                  </a:rPr>
                  <a:t>A</a:t>
                </a:r>
              </a:p>
            </p:txBody>
          </p:sp>
          <p:grpSp>
            <p:nvGrpSpPr>
              <p:cNvPr id="34831" name="Group 47"/>
              <p:cNvGrpSpPr>
                <a:grpSpLocks/>
              </p:cNvGrpSpPr>
              <p:nvPr/>
            </p:nvGrpSpPr>
            <p:grpSpPr bwMode="auto">
              <a:xfrm>
                <a:off x="412127" y="4063514"/>
                <a:ext cx="879475" cy="647727"/>
                <a:chOff x="789711" y="4485200"/>
                <a:chExt cx="879764" cy="647970"/>
              </a:xfrm>
            </p:grpSpPr>
            <p:sp>
              <p:nvSpPr>
                <p:cNvPr id="34833" name="TextBox 28"/>
                <p:cNvSpPr>
                  <a:spLocks noChangeArrowheads="1"/>
                </p:cNvSpPr>
                <p:nvPr/>
              </p:nvSpPr>
              <p:spPr bwMode="auto">
                <a:xfrm>
                  <a:off x="789711" y="4485200"/>
                  <a:ext cx="822960" cy="523220"/>
                </a:xfrm>
                <a:prstGeom prst="hexagon">
                  <a:avLst>
                    <a:gd name="adj" fmla="val 24999"/>
                    <a:gd name="vf" fmla="val 115470"/>
                  </a:avLst>
                </a:prstGeom>
                <a:solidFill>
                  <a:schemeClr val="bg1"/>
                </a:solidFill>
                <a:ln w="57150">
                  <a:solidFill>
                    <a:srgbClr val="474866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en-US" sz="2000" b="1" dirty="0">
                      <a:solidFill>
                        <a:srgbClr val="474866"/>
                      </a:solidFill>
                      <a:latin typeface="Inconsolata" panose="00000509000000000000" pitchFamily="49" charset="0"/>
                    </a:rPr>
                    <a:t>W</a:t>
                  </a:r>
                </a:p>
              </p:txBody>
            </p:sp>
            <p:cxnSp>
              <p:nvCxnSpPr>
                <p:cNvPr id="34834" name="Straight Connector 29"/>
                <p:cNvCxnSpPr>
                  <a:cxnSpLocks noChangeShapeType="1"/>
                  <a:stCxn id="34833" idx="2"/>
                </p:cNvCxnSpPr>
                <p:nvPr/>
              </p:nvCxnSpPr>
              <p:spPr bwMode="auto">
                <a:xfrm>
                  <a:off x="1481866" y="5008420"/>
                  <a:ext cx="187609" cy="124750"/>
                </a:xfrm>
                <a:prstGeom prst="line">
                  <a:avLst/>
                </a:prstGeom>
                <a:noFill/>
                <a:ln w="38100" algn="ctr">
                  <a:solidFill>
                    <a:srgbClr val="474866"/>
                  </a:solidFill>
                  <a:round/>
                  <a:headEnd type="none" w="sm" len="sm"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pic>
            <p:nvPicPr>
              <p:cNvPr id="49" name="Lock"/>
              <p:cNvPicPr>
                <a:picLocks noChangeAspect="1" noChangeArrowheads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p:blipFill>
            <p:spPr bwMode="auto">
              <a:xfrm rot="21075481">
                <a:off x="1214777" y="4587875"/>
                <a:ext cx="198720" cy="25876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</p:grpSp>
        <p:sp>
          <p:nvSpPr>
            <p:cNvPr id="34827" name="TextBox 43"/>
            <p:cNvSpPr txBox="1">
              <a:spLocks noChangeArrowheads="1"/>
            </p:cNvSpPr>
            <p:nvPr/>
          </p:nvSpPr>
          <p:spPr bwMode="auto">
            <a:xfrm>
              <a:off x="6662630" y="3124200"/>
              <a:ext cx="1838539" cy="6976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solidFill>
                    <a:schemeClr val="tx1"/>
                  </a:solidFill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pPr algn="ctr" eaLnBrk="1" hangingPunct="1"/>
              <a:r>
                <a:rPr lang="en-US" b="1" i="1" u="none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Insert 25</a:t>
              </a:r>
            </a:p>
          </p:txBody>
        </p:sp>
      </p:grp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F1F7CE71-9CE4-7DBB-1853-0CE15073245C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6405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348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Latching Algorithm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modifications to a </a:t>
            </a:r>
            <a:r>
              <a:rPr lang="en-US" dirty="0" err="1"/>
              <a:t>B+Tree</a:t>
            </a:r>
            <a:r>
              <a:rPr lang="en-US" dirty="0"/>
              <a:t> will </a:t>
            </a:r>
            <a:r>
              <a:rPr lang="en-US" u="sng" dirty="0"/>
              <a:t>not</a:t>
            </a:r>
            <a:r>
              <a:rPr lang="en-US" dirty="0"/>
              <a:t> require a split or merge.</a:t>
            </a:r>
          </a:p>
          <a:p>
            <a:endParaRPr lang="en-US" sz="600" dirty="0"/>
          </a:p>
          <a:p>
            <a:r>
              <a:rPr lang="en-US" dirty="0"/>
              <a:t>Instead of assuming there will be a split/merge, optimistically traverse the tree using read latches.</a:t>
            </a:r>
          </a:p>
          <a:p>
            <a:endParaRPr lang="en-US" sz="600" dirty="0"/>
          </a:p>
          <a:p>
            <a:r>
              <a:rPr lang="en-US" dirty="0"/>
              <a:t>If a worker guesses wrong, repeat traversal with pessimistic algorithm.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8752A91-5D7D-4A66-8B23-835EFDC27D36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28A0F7E2-95D5-4BAA-B9CA-5F2400CC23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971550"/>
            <a:ext cx="2468880" cy="3703320"/>
          </a:xfrm>
          <a:prstGeom prst="rect">
            <a:avLst/>
          </a:prstGeom>
          <a:ln>
            <a:solidFill>
              <a:srgbClr val="646464"/>
            </a:solidFill>
          </a:ln>
        </p:spPr>
      </p:pic>
    </p:spTree>
    <p:extLst>
      <p:ext uri="{BB962C8B-B14F-4D97-AF65-F5344CB8AC3E}">
        <p14:creationId xmlns:p14="http://schemas.microsoft.com/office/powerpoint/2010/main" val="41479628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Latching Algorithm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Search</a:t>
            </a:r>
            <a:r>
              <a:rPr lang="en-US" dirty="0"/>
              <a:t>: Same as before.</a:t>
            </a:r>
          </a:p>
          <a:p>
            <a:r>
              <a:rPr lang="en-US" b="1" dirty="0"/>
              <a:t>Insert/Delete</a:t>
            </a:r>
            <a:r>
              <a:rPr lang="en-US" dirty="0"/>
              <a:t>: </a:t>
            </a:r>
          </a:p>
          <a:p>
            <a:pPr lvl="1"/>
            <a:r>
              <a:rPr lang="en-US" dirty="0"/>
              <a:t>Set latches as if for search, get to leaf, and set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W</a:t>
            </a:r>
            <a:r>
              <a:rPr lang="en-US" dirty="0"/>
              <a:t> latch on leaf.</a:t>
            </a:r>
          </a:p>
          <a:p>
            <a:pPr lvl="1"/>
            <a:r>
              <a:rPr lang="en-US" dirty="0"/>
              <a:t>If leaf is not safe, release all latches, and restart thread using previous insert/delete protocol with write latches.</a:t>
            </a:r>
          </a:p>
          <a:p>
            <a:endParaRPr lang="en-US" sz="1200" dirty="0"/>
          </a:p>
          <a:p>
            <a:r>
              <a:rPr lang="en-US" dirty="0"/>
              <a:t>This approach optimistically assumes that only leaf node will be modified; if not, </a:t>
            </a:r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R</a:t>
            </a:r>
            <a:r>
              <a:rPr lang="en-US" dirty="0"/>
              <a:t> latches set on the first pass to leaf are wasteful.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BF3FAC5E-BE9C-BB09-5A0B-755D9E6A64A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3937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71"/>
          <p:cNvGrpSpPr>
            <a:grpSpLocks/>
          </p:cNvGrpSpPr>
          <p:nvPr/>
        </p:nvGrpSpPr>
        <p:grpSpPr bwMode="auto">
          <a:xfrm>
            <a:off x="6493669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3" name="Rectangle 72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41</a:t>
              </a:r>
            </a:p>
          </p:txBody>
        </p:sp>
      </p:grpSp>
      <p:sp>
        <p:nvSpPr>
          <p:cNvPr id="109" name="Rectangle 108"/>
          <p:cNvSpPr/>
          <p:nvPr/>
        </p:nvSpPr>
        <p:spPr bwMode="auto">
          <a:xfrm>
            <a:off x="6497241" y="3972861"/>
            <a:ext cx="339328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sp>
        <p:nvSpPr>
          <p:cNvPr id="37892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#2 – DELETE 38</a:t>
            </a:r>
          </a:p>
        </p:txBody>
      </p:sp>
      <p:cxnSp>
        <p:nvCxnSpPr>
          <p:cNvPr id="37896" name="AutoShape 14"/>
          <p:cNvCxnSpPr>
            <a:cxnSpLocks noChangeShapeType="1"/>
            <a:endCxn id="15" idx="0"/>
          </p:cNvCxnSpPr>
          <p:nvPr/>
        </p:nvCxnSpPr>
        <p:spPr bwMode="auto">
          <a:xfrm flipH="1">
            <a:off x="2421732" y="1548749"/>
            <a:ext cx="1432322" cy="5953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7" name="AutoShape 14"/>
          <p:cNvCxnSpPr>
            <a:cxnSpLocks noChangeShapeType="1"/>
            <a:endCxn id="95" idx="0"/>
          </p:cNvCxnSpPr>
          <p:nvPr/>
        </p:nvCxnSpPr>
        <p:spPr bwMode="auto">
          <a:xfrm>
            <a:off x="4267200" y="1534461"/>
            <a:ext cx="1268016" cy="60960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898" name="AutoShape 14"/>
          <p:cNvCxnSpPr>
            <a:cxnSpLocks noChangeShapeType="1"/>
          </p:cNvCxnSpPr>
          <p:nvPr/>
        </p:nvCxnSpPr>
        <p:spPr bwMode="auto">
          <a:xfrm flipH="1">
            <a:off x="1550194" y="2440528"/>
            <a:ext cx="657225" cy="682228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7899" name="Group 46"/>
          <p:cNvGrpSpPr>
            <a:grpSpLocks/>
          </p:cNvGrpSpPr>
          <p:nvPr/>
        </p:nvGrpSpPr>
        <p:grpSpPr bwMode="auto">
          <a:xfrm>
            <a:off x="117038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37900" name="Group 53"/>
          <p:cNvGrpSpPr>
            <a:grpSpLocks/>
          </p:cNvGrpSpPr>
          <p:nvPr/>
        </p:nvGrpSpPr>
        <p:grpSpPr bwMode="auto">
          <a:xfrm>
            <a:off x="1905001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5" name="Rectangle 54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9</a:t>
              </a:r>
            </a:p>
          </p:txBody>
        </p:sp>
      </p:grpSp>
      <p:grpSp>
        <p:nvGrpSpPr>
          <p:cNvPr id="37901" name="Group 56"/>
          <p:cNvGrpSpPr>
            <a:grpSpLocks/>
          </p:cNvGrpSpPr>
          <p:nvPr/>
        </p:nvGrpSpPr>
        <p:grpSpPr bwMode="auto">
          <a:xfrm>
            <a:off x="2639617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grpSp>
        <p:nvGrpSpPr>
          <p:cNvPr id="37902" name="Group 59"/>
          <p:cNvGrpSpPr>
            <a:grpSpLocks/>
          </p:cNvGrpSpPr>
          <p:nvPr/>
        </p:nvGrpSpPr>
        <p:grpSpPr bwMode="auto">
          <a:xfrm>
            <a:off x="3374232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1" name="Rectangle 60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13</a:t>
              </a:r>
            </a:p>
          </p:txBody>
        </p:sp>
      </p:grpSp>
      <p:grpSp>
        <p:nvGrpSpPr>
          <p:cNvPr id="37903" name="Group 62"/>
          <p:cNvGrpSpPr>
            <a:grpSpLocks/>
          </p:cNvGrpSpPr>
          <p:nvPr/>
        </p:nvGrpSpPr>
        <p:grpSpPr bwMode="auto">
          <a:xfrm>
            <a:off x="4232673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22</a:t>
              </a:r>
            </a:p>
          </p:txBody>
        </p:sp>
      </p:grpSp>
      <p:grpSp>
        <p:nvGrpSpPr>
          <p:cNvPr id="37904" name="Group 65"/>
          <p:cNvGrpSpPr>
            <a:grpSpLocks/>
          </p:cNvGrpSpPr>
          <p:nvPr/>
        </p:nvGrpSpPr>
        <p:grpSpPr bwMode="auto">
          <a:xfrm>
            <a:off x="4986338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7" name="Rectangle 66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7905" name="Group 68"/>
          <p:cNvGrpSpPr>
            <a:grpSpLocks/>
          </p:cNvGrpSpPr>
          <p:nvPr/>
        </p:nvGrpSpPr>
        <p:grpSpPr bwMode="auto">
          <a:xfrm>
            <a:off x="5740004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0" name="Rectangle 69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36</a:t>
              </a:r>
            </a:p>
          </p:txBody>
        </p:sp>
      </p:grpSp>
      <p:grpSp>
        <p:nvGrpSpPr>
          <p:cNvPr id="37906" name="Group 74"/>
          <p:cNvGrpSpPr>
            <a:grpSpLocks/>
          </p:cNvGrpSpPr>
          <p:nvPr/>
        </p:nvGrpSpPr>
        <p:grpSpPr bwMode="auto">
          <a:xfrm>
            <a:off x="724733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6" name="Rectangle 75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7907" name="AutoShape 14"/>
          <p:cNvCxnSpPr>
            <a:cxnSpLocks noChangeShapeType="1"/>
            <a:endCxn id="24" idx="0"/>
          </p:cNvCxnSpPr>
          <p:nvPr/>
        </p:nvCxnSpPr>
        <p:spPr bwMode="auto">
          <a:xfrm>
            <a:off x="2584847" y="2440527"/>
            <a:ext cx="484584" cy="6750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8" name="AutoShape 14"/>
          <p:cNvCxnSpPr>
            <a:cxnSpLocks noChangeShapeType="1"/>
            <a:endCxn id="37" idx="0"/>
          </p:cNvCxnSpPr>
          <p:nvPr/>
        </p:nvCxnSpPr>
        <p:spPr bwMode="auto">
          <a:xfrm flipH="1">
            <a:off x="1340644" y="3389456"/>
            <a:ext cx="145256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09" name="AutoShape 14"/>
          <p:cNvCxnSpPr>
            <a:cxnSpLocks noChangeShapeType="1"/>
            <a:endCxn id="55" idx="0"/>
          </p:cNvCxnSpPr>
          <p:nvPr/>
        </p:nvCxnSpPr>
        <p:spPr bwMode="auto">
          <a:xfrm>
            <a:off x="1952625" y="3398981"/>
            <a:ext cx="122635" cy="57388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0" name="AutoShape 14"/>
          <p:cNvCxnSpPr>
            <a:cxnSpLocks noChangeShapeType="1"/>
            <a:endCxn id="58" idx="0"/>
          </p:cNvCxnSpPr>
          <p:nvPr/>
        </p:nvCxnSpPr>
        <p:spPr bwMode="auto">
          <a:xfrm flipH="1">
            <a:off x="2809875" y="3418031"/>
            <a:ext cx="38100" cy="55483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1" name="AutoShape 14"/>
          <p:cNvCxnSpPr>
            <a:cxnSpLocks noChangeShapeType="1"/>
            <a:endCxn id="61" idx="0"/>
          </p:cNvCxnSpPr>
          <p:nvPr/>
        </p:nvCxnSpPr>
        <p:spPr bwMode="auto">
          <a:xfrm>
            <a:off x="3286125" y="3415649"/>
            <a:ext cx="258366" cy="5572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2" name="AutoShape 14"/>
          <p:cNvCxnSpPr>
            <a:cxnSpLocks noChangeShapeType="1"/>
          </p:cNvCxnSpPr>
          <p:nvPr/>
        </p:nvCxnSpPr>
        <p:spPr bwMode="auto">
          <a:xfrm flipH="1">
            <a:off x="4663679" y="2478627"/>
            <a:ext cx="634603" cy="6369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3" name="AutoShape 14"/>
          <p:cNvCxnSpPr>
            <a:cxnSpLocks noChangeShapeType="1"/>
            <a:endCxn id="101" idx="0"/>
          </p:cNvCxnSpPr>
          <p:nvPr/>
        </p:nvCxnSpPr>
        <p:spPr bwMode="auto">
          <a:xfrm>
            <a:off x="5763816" y="2486961"/>
            <a:ext cx="476250" cy="62865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4" name="AutoShape 14"/>
          <p:cNvCxnSpPr>
            <a:cxnSpLocks noChangeShapeType="1"/>
            <a:endCxn id="64" idx="0"/>
          </p:cNvCxnSpPr>
          <p:nvPr/>
        </p:nvCxnSpPr>
        <p:spPr bwMode="auto">
          <a:xfrm flipH="1">
            <a:off x="4402932" y="3446606"/>
            <a:ext cx="217885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5" name="AutoShape 14"/>
          <p:cNvCxnSpPr>
            <a:cxnSpLocks noChangeShapeType="1"/>
            <a:endCxn id="67" idx="0"/>
          </p:cNvCxnSpPr>
          <p:nvPr/>
        </p:nvCxnSpPr>
        <p:spPr bwMode="auto">
          <a:xfrm>
            <a:off x="5057776" y="3427556"/>
            <a:ext cx="98822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6" name="AutoShape 14"/>
          <p:cNvCxnSpPr>
            <a:cxnSpLocks noChangeShapeType="1"/>
            <a:endCxn id="70" idx="0"/>
          </p:cNvCxnSpPr>
          <p:nvPr/>
        </p:nvCxnSpPr>
        <p:spPr bwMode="auto">
          <a:xfrm flipH="1">
            <a:off x="5910262" y="3389456"/>
            <a:ext cx="109538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7" name="AutoShape 14"/>
          <p:cNvCxnSpPr>
            <a:cxnSpLocks noChangeShapeType="1"/>
            <a:endCxn id="73" idx="0"/>
          </p:cNvCxnSpPr>
          <p:nvPr/>
        </p:nvCxnSpPr>
        <p:spPr bwMode="auto">
          <a:xfrm>
            <a:off x="6457950" y="3427556"/>
            <a:ext cx="204788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18" name="AutoShape 14"/>
          <p:cNvCxnSpPr>
            <a:cxnSpLocks noChangeShapeType="1"/>
            <a:endCxn id="76" idx="0"/>
          </p:cNvCxnSpPr>
          <p:nvPr/>
        </p:nvCxnSpPr>
        <p:spPr bwMode="auto">
          <a:xfrm>
            <a:off x="6918723" y="3453749"/>
            <a:ext cx="497681" cy="5191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7919" name="Group 9"/>
          <p:cNvGrpSpPr>
            <a:grpSpLocks/>
          </p:cNvGrpSpPr>
          <p:nvPr/>
        </p:nvGrpSpPr>
        <p:grpSpPr bwMode="auto">
          <a:xfrm>
            <a:off x="3829051" y="1236805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8" name="Flowchart: Predefined Process 7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9" name="Flowchart: Predefined Process 8"/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7920" name="Group 19"/>
          <p:cNvGrpSpPr>
            <a:grpSpLocks/>
          </p:cNvGrpSpPr>
          <p:nvPr/>
        </p:nvGrpSpPr>
        <p:grpSpPr bwMode="auto">
          <a:xfrm>
            <a:off x="145732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1" name="Flowchart: Predefined Process 20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22" name="Flowchart: Predefined Process 21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7921" name="Group 22"/>
          <p:cNvGrpSpPr>
            <a:grpSpLocks/>
          </p:cNvGrpSpPr>
          <p:nvPr/>
        </p:nvGrpSpPr>
        <p:grpSpPr bwMode="auto">
          <a:xfrm>
            <a:off x="280987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4" name="Flowchart: Predefined Process 23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25" name="Flowchart: Predefined Process 24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7922" name="Group 96"/>
          <p:cNvGrpSpPr>
            <a:grpSpLocks/>
          </p:cNvGrpSpPr>
          <p:nvPr/>
        </p:nvGrpSpPr>
        <p:grpSpPr bwMode="auto">
          <a:xfrm>
            <a:off x="45708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8" name="Flowchart: Predefined Process 97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99" name="Flowchart: Predefined Process 98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7923" name="Group 99"/>
          <p:cNvGrpSpPr>
            <a:grpSpLocks/>
          </p:cNvGrpSpPr>
          <p:nvPr/>
        </p:nvGrpSpPr>
        <p:grpSpPr bwMode="auto">
          <a:xfrm>
            <a:off x="59805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01" name="Flowchart: Predefined Process 100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02" name="Flowchart: Predefined Process 101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</p:grpSp>
      <p:sp>
        <p:nvSpPr>
          <p:cNvPr id="37924" name="TextBox 122"/>
          <p:cNvSpPr txBox="1">
            <a:spLocks noChangeArrowheads="1"/>
          </p:cNvSpPr>
          <p:nvPr/>
        </p:nvSpPr>
        <p:spPr bwMode="auto">
          <a:xfrm>
            <a:off x="4800600" y="1236553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A</a:t>
            </a:r>
          </a:p>
        </p:txBody>
      </p:sp>
      <p:sp>
        <p:nvSpPr>
          <p:cNvPr id="37925" name="TextBox 123"/>
          <p:cNvSpPr txBox="1">
            <a:spLocks noChangeArrowheads="1"/>
          </p:cNvSpPr>
          <p:nvPr/>
        </p:nvSpPr>
        <p:spPr bwMode="auto">
          <a:xfrm>
            <a:off x="6267450" y="2143810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B</a:t>
            </a:r>
          </a:p>
        </p:txBody>
      </p:sp>
      <p:sp>
        <p:nvSpPr>
          <p:cNvPr id="37926" name="TextBox 124"/>
          <p:cNvSpPr txBox="1">
            <a:spLocks noChangeArrowheads="1"/>
          </p:cNvSpPr>
          <p:nvPr/>
        </p:nvSpPr>
        <p:spPr bwMode="auto">
          <a:xfrm>
            <a:off x="5543550" y="3111192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C</a:t>
            </a:r>
          </a:p>
        </p:txBody>
      </p:sp>
      <p:sp>
        <p:nvSpPr>
          <p:cNvPr id="37927" name="TextBox 125"/>
          <p:cNvSpPr txBox="1">
            <a:spLocks noChangeArrowheads="1"/>
          </p:cNvSpPr>
          <p:nvPr/>
        </p:nvSpPr>
        <p:spPr bwMode="auto">
          <a:xfrm>
            <a:off x="6953250" y="3111192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D</a:t>
            </a:r>
          </a:p>
        </p:txBody>
      </p:sp>
      <p:sp>
        <p:nvSpPr>
          <p:cNvPr id="37928" name="TextBox 126"/>
          <p:cNvSpPr txBox="1">
            <a:spLocks noChangeArrowheads="1"/>
          </p:cNvSpPr>
          <p:nvPr/>
        </p:nvSpPr>
        <p:spPr bwMode="auto">
          <a:xfrm>
            <a:off x="4398169" y="4305985"/>
            <a:ext cx="3417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E</a:t>
            </a:r>
          </a:p>
        </p:txBody>
      </p:sp>
      <p:sp>
        <p:nvSpPr>
          <p:cNvPr id="37929" name="TextBox 127"/>
          <p:cNvSpPr txBox="1">
            <a:spLocks noChangeArrowheads="1"/>
          </p:cNvSpPr>
          <p:nvPr/>
        </p:nvSpPr>
        <p:spPr bwMode="auto">
          <a:xfrm>
            <a:off x="5151835" y="4305985"/>
            <a:ext cx="3385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F</a:t>
            </a:r>
          </a:p>
        </p:txBody>
      </p:sp>
      <p:sp>
        <p:nvSpPr>
          <p:cNvPr id="37930" name="TextBox 128"/>
          <p:cNvSpPr txBox="1">
            <a:spLocks noChangeArrowheads="1"/>
          </p:cNvSpPr>
          <p:nvPr/>
        </p:nvSpPr>
        <p:spPr bwMode="auto">
          <a:xfrm>
            <a:off x="5957887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G</a:t>
            </a:r>
          </a:p>
        </p:txBody>
      </p:sp>
      <p:sp>
        <p:nvSpPr>
          <p:cNvPr id="37931" name="TextBox 129"/>
          <p:cNvSpPr txBox="1">
            <a:spLocks noChangeArrowheads="1"/>
          </p:cNvSpPr>
          <p:nvPr/>
        </p:nvSpPr>
        <p:spPr bwMode="auto">
          <a:xfrm>
            <a:off x="6666310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H</a:t>
            </a:r>
          </a:p>
        </p:txBody>
      </p:sp>
      <p:sp>
        <p:nvSpPr>
          <p:cNvPr id="37932" name="TextBox 130"/>
          <p:cNvSpPr txBox="1">
            <a:spLocks noChangeArrowheads="1"/>
          </p:cNvSpPr>
          <p:nvPr/>
        </p:nvSpPr>
        <p:spPr bwMode="auto">
          <a:xfrm>
            <a:off x="7428310" y="4305985"/>
            <a:ext cx="2712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I</a:t>
            </a:r>
          </a:p>
        </p:txBody>
      </p:sp>
      <p:grpSp>
        <p:nvGrpSpPr>
          <p:cNvPr id="37933" name="Group 93"/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5" name="Flowchart: Predefined Process 94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96" name="Flowchart: Predefined Process 95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7934" name="Group 13"/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5" name="Flowchart: Predefined Process 14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6" name="Flowchart: Predefined Process 15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7935" name="Straight Connector 135"/>
          <p:cNvCxnSpPr>
            <a:cxnSpLocks noChangeShapeType="1"/>
            <a:stCxn id="46" idx="3"/>
            <a:endCxn id="55" idx="1"/>
          </p:cNvCxnSpPr>
          <p:nvPr/>
        </p:nvCxnSpPr>
        <p:spPr bwMode="auto">
          <a:xfrm>
            <a:off x="1849041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36" name="Straight Connector 136"/>
          <p:cNvCxnSpPr>
            <a:cxnSpLocks noChangeShapeType="1"/>
            <a:stCxn id="56" idx="3"/>
            <a:endCxn id="58" idx="1"/>
          </p:cNvCxnSpPr>
          <p:nvPr/>
        </p:nvCxnSpPr>
        <p:spPr bwMode="auto">
          <a:xfrm>
            <a:off x="2583657" y="4144311"/>
            <a:ext cx="5596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37" name="Straight Connector 139"/>
          <p:cNvCxnSpPr>
            <a:cxnSpLocks noChangeShapeType="1"/>
            <a:stCxn id="59" idx="3"/>
            <a:endCxn id="61" idx="1"/>
          </p:cNvCxnSpPr>
          <p:nvPr/>
        </p:nvCxnSpPr>
        <p:spPr bwMode="auto">
          <a:xfrm>
            <a:off x="3318272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38" name="Straight Connector 143"/>
          <p:cNvCxnSpPr>
            <a:cxnSpLocks noChangeShapeType="1"/>
            <a:stCxn id="62" idx="3"/>
            <a:endCxn id="64" idx="1"/>
          </p:cNvCxnSpPr>
          <p:nvPr/>
        </p:nvCxnSpPr>
        <p:spPr bwMode="auto">
          <a:xfrm>
            <a:off x="4052888" y="4144311"/>
            <a:ext cx="179785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39" name="Straight Connector 147"/>
          <p:cNvCxnSpPr>
            <a:cxnSpLocks noChangeShapeType="1"/>
            <a:stCxn id="65" idx="3"/>
            <a:endCxn id="67" idx="1"/>
          </p:cNvCxnSpPr>
          <p:nvPr/>
        </p:nvCxnSpPr>
        <p:spPr bwMode="auto">
          <a:xfrm>
            <a:off x="4911329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40" name="Straight Connector 150"/>
          <p:cNvCxnSpPr>
            <a:cxnSpLocks noChangeShapeType="1"/>
            <a:stCxn id="68" idx="3"/>
            <a:endCxn id="70" idx="1"/>
          </p:cNvCxnSpPr>
          <p:nvPr/>
        </p:nvCxnSpPr>
        <p:spPr bwMode="auto">
          <a:xfrm>
            <a:off x="5664994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41" name="Straight Connector 153"/>
          <p:cNvCxnSpPr>
            <a:cxnSpLocks noChangeShapeType="1"/>
            <a:stCxn id="71" idx="3"/>
            <a:endCxn id="73" idx="1"/>
          </p:cNvCxnSpPr>
          <p:nvPr/>
        </p:nvCxnSpPr>
        <p:spPr bwMode="auto">
          <a:xfrm>
            <a:off x="6418660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7942" name="Straight Connector 156"/>
          <p:cNvCxnSpPr>
            <a:cxnSpLocks noChangeShapeType="1"/>
            <a:stCxn id="74" idx="3"/>
            <a:endCxn id="76" idx="1"/>
          </p:cNvCxnSpPr>
          <p:nvPr/>
        </p:nvCxnSpPr>
        <p:spPr bwMode="auto">
          <a:xfrm>
            <a:off x="7172325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7" name="Group 166"/>
          <p:cNvGrpSpPr>
            <a:grpSpLocks/>
          </p:cNvGrpSpPr>
          <p:nvPr/>
        </p:nvGrpSpPr>
        <p:grpSpPr bwMode="auto">
          <a:xfrm>
            <a:off x="3214688" y="912955"/>
            <a:ext cx="659606" cy="485775"/>
            <a:chOff x="789711" y="4485200"/>
            <a:chExt cx="879764" cy="647970"/>
          </a:xfrm>
        </p:grpSpPr>
        <p:sp>
          <p:nvSpPr>
            <p:cNvPr id="37962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7963" name="Straight Connector 29"/>
            <p:cNvCxnSpPr>
              <a:cxnSpLocks noChangeShapeType="1"/>
              <a:stCxn id="3796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1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816442" y="13058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4663679" y="1819021"/>
            <a:ext cx="659606" cy="485775"/>
            <a:chOff x="789711" y="4485200"/>
            <a:chExt cx="879764" cy="647970"/>
          </a:xfrm>
        </p:grpSpPr>
        <p:sp>
          <p:nvSpPr>
            <p:cNvPr id="37960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7961" name="Straight Connector 29"/>
            <p:cNvCxnSpPr>
              <a:cxnSpLocks noChangeShapeType="1"/>
              <a:stCxn id="37960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5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265433" y="221192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0" name="Group 179"/>
          <p:cNvGrpSpPr>
            <a:grpSpLocks/>
          </p:cNvGrpSpPr>
          <p:nvPr/>
        </p:nvGrpSpPr>
        <p:grpSpPr bwMode="auto">
          <a:xfrm>
            <a:off x="5372101" y="2779855"/>
            <a:ext cx="659606" cy="485775"/>
            <a:chOff x="789711" y="4485200"/>
            <a:chExt cx="879764" cy="647970"/>
          </a:xfrm>
        </p:grpSpPr>
        <p:sp>
          <p:nvSpPr>
            <p:cNvPr id="37958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7959" name="Straight Connector 29"/>
            <p:cNvCxnSpPr>
              <a:cxnSpLocks noChangeShapeType="1"/>
              <a:stCxn id="37958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3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5973855" y="31727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4" name="Group 183"/>
          <p:cNvGrpSpPr>
            <a:grpSpLocks/>
          </p:cNvGrpSpPr>
          <p:nvPr/>
        </p:nvGrpSpPr>
        <p:grpSpPr bwMode="auto">
          <a:xfrm>
            <a:off x="5956698" y="3664490"/>
            <a:ext cx="659606" cy="485775"/>
            <a:chOff x="789711" y="4485200"/>
            <a:chExt cx="879764" cy="647970"/>
          </a:xfrm>
        </p:grpSpPr>
        <p:sp>
          <p:nvSpPr>
            <p:cNvPr id="37956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7957" name="Straight Connector 29"/>
            <p:cNvCxnSpPr>
              <a:cxnSpLocks noChangeShapeType="1"/>
              <a:stCxn id="37956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7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6558452" y="4057396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88" name="Oval 23"/>
          <p:cNvSpPr>
            <a:spLocks noChangeArrowheads="1"/>
          </p:cNvSpPr>
          <p:nvPr/>
        </p:nvSpPr>
        <p:spPr bwMode="auto">
          <a:xfrm>
            <a:off x="6415088" y="3935952"/>
            <a:ext cx="531019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10" name="Rounded Rectangular Callout 109"/>
          <p:cNvSpPr/>
          <p:nvPr/>
        </p:nvSpPr>
        <p:spPr bwMode="auto">
          <a:xfrm flipH="1">
            <a:off x="3979364" y="4407450"/>
            <a:ext cx="3043489" cy="602718"/>
          </a:xfrm>
          <a:prstGeom prst="wedgeRoundRectCallout">
            <a:avLst>
              <a:gd name="adj1" fmla="val -34638"/>
              <a:gd name="adj2" fmla="val -6986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Node H will </a:t>
            </a:r>
            <a:r>
              <a:rPr lang="en-US" sz="2000" b="1" i="1" u="sng" dirty="0">
                <a:solidFill>
                  <a:schemeClr val="accent1"/>
                </a:solidFill>
                <a:latin typeface="Crimson Text" panose="02000503000000000000" pitchFamily="2" charset="0"/>
              </a:rPr>
              <a:t>not</a:t>
            </a: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 coalesce,</a:t>
            </a:r>
            <a:b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</a:b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so we’re safe!</a:t>
            </a:r>
          </a:p>
        </p:txBody>
      </p:sp>
      <p:sp>
        <p:nvSpPr>
          <p:cNvPr id="104" name="T2 Arrow">
            <a:extLst>
              <a:ext uri="{FF2B5EF4-FFF2-40B4-BE49-F238E27FC236}">
                <a16:creationId xmlns:a16="http://schemas.microsoft.com/office/drawing/2014/main" id="{F1E4A6BE-19D5-455C-9C6E-DE20B0166400}"/>
              </a:ext>
            </a:extLst>
          </p:cNvPr>
          <p:cNvSpPr>
            <a:spLocks noChangeAspect="1"/>
          </p:cNvSpPr>
          <p:nvPr/>
        </p:nvSpPr>
        <p:spPr>
          <a:xfrm rot="10800000">
            <a:off x="5203804" y="1191302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BB0B309D-BD84-9DEE-0BFE-13F8203FA2F8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201E08C5-5754-D3FC-ABE5-96E24081BC36}"/>
              </a:ext>
            </a:extLst>
          </p:cNvPr>
          <p:cNvSpPr txBox="1">
            <a:spLocks/>
          </p:cNvSpPr>
          <p:nvPr/>
        </p:nvSpPr>
        <p:spPr>
          <a:xfrm>
            <a:off x="7052125" y="1127880"/>
            <a:ext cx="1859819" cy="3985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Delete 38</a:t>
            </a:r>
          </a:p>
        </p:txBody>
      </p:sp>
    </p:spTree>
    <p:extLst>
      <p:ext uri="{BB962C8B-B14F-4D97-AF65-F5344CB8AC3E}">
        <p14:creationId xmlns:p14="http://schemas.microsoft.com/office/powerpoint/2010/main" val="584098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2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5556 0.17531 " pathEditMode="relative" rAng="0" ptsTypes="AA">
                                      <p:cBhvr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6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56 0.17531 L 0.23594 0.36605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" y="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3594 0.36605 L 0.21597 0.53364 " pathEditMode="relative" rAng="0" ptsTypes="AA">
                                      <p:cBhvr>
                                        <p:cTn id="6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7" y="83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7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88" grpId="0" animBg="1"/>
      <p:bldP spid="110" grpId="0" animBg="1"/>
      <p:bldP spid="104" grpId="0" animBg="1"/>
      <p:bldP spid="104" grpId="1" animBg="1"/>
      <p:bldP spid="104" grpId="2" animBg="1"/>
      <p:bldP spid="104" grpId="3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Group 71"/>
          <p:cNvGrpSpPr>
            <a:grpSpLocks/>
          </p:cNvGrpSpPr>
          <p:nvPr/>
        </p:nvGrpSpPr>
        <p:grpSpPr bwMode="auto">
          <a:xfrm>
            <a:off x="6493669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3" name="Rectangle 72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41</a:t>
              </a:r>
            </a:p>
          </p:txBody>
        </p:sp>
      </p:grpSp>
      <p:sp>
        <p:nvSpPr>
          <p:cNvPr id="38915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#4 – INSERT 25</a:t>
            </a:r>
          </a:p>
        </p:txBody>
      </p:sp>
      <p:cxnSp>
        <p:nvCxnSpPr>
          <p:cNvPr id="38919" name="AutoShape 14"/>
          <p:cNvCxnSpPr>
            <a:cxnSpLocks noChangeShapeType="1"/>
            <a:endCxn id="15" idx="0"/>
          </p:cNvCxnSpPr>
          <p:nvPr/>
        </p:nvCxnSpPr>
        <p:spPr bwMode="auto">
          <a:xfrm flipH="1">
            <a:off x="2421732" y="1548749"/>
            <a:ext cx="1432322" cy="5953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0" name="AutoShape 14"/>
          <p:cNvCxnSpPr>
            <a:cxnSpLocks noChangeShapeType="1"/>
            <a:endCxn id="95" idx="0"/>
          </p:cNvCxnSpPr>
          <p:nvPr/>
        </p:nvCxnSpPr>
        <p:spPr bwMode="auto">
          <a:xfrm>
            <a:off x="4267200" y="1534461"/>
            <a:ext cx="1268016" cy="60960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21" name="AutoShape 14"/>
          <p:cNvCxnSpPr>
            <a:cxnSpLocks noChangeShapeType="1"/>
          </p:cNvCxnSpPr>
          <p:nvPr/>
        </p:nvCxnSpPr>
        <p:spPr bwMode="auto">
          <a:xfrm flipH="1">
            <a:off x="1550194" y="2440528"/>
            <a:ext cx="657225" cy="682228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8922" name="Group 46"/>
          <p:cNvGrpSpPr>
            <a:grpSpLocks/>
          </p:cNvGrpSpPr>
          <p:nvPr/>
        </p:nvGrpSpPr>
        <p:grpSpPr bwMode="auto">
          <a:xfrm>
            <a:off x="117038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38923" name="Group 53"/>
          <p:cNvGrpSpPr>
            <a:grpSpLocks/>
          </p:cNvGrpSpPr>
          <p:nvPr/>
        </p:nvGrpSpPr>
        <p:grpSpPr bwMode="auto">
          <a:xfrm>
            <a:off x="1905001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5" name="Rectangle 54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9</a:t>
              </a:r>
            </a:p>
          </p:txBody>
        </p:sp>
      </p:grpSp>
      <p:grpSp>
        <p:nvGrpSpPr>
          <p:cNvPr id="38924" name="Group 56"/>
          <p:cNvGrpSpPr>
            <a:grpSpLocks/>
          </p:cNvGrpSpPr>
          <p:nvPr/>
        </p:nvGrpSpPr>
        <p:grpSpPr bwMode="auto">
          <a:xfrm>
            <a:off x="2639617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grpSp>
        <p:nvGrpSpPr>
          <p:cNvPr id="38925" name="Group 59"/>
          <p:cNvGrpSpPr>
            <a:grpSpLocks/>
          </p:cNvGrpSpPr>
          <p:nvPr/>
        </p:nvGrpSpPr>
        <p:grpSpPr bwMode="auto">
          <a:xfrm>
            <a:off x="3374232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1" name="Rectangle 60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13</a:t>
              </a:r>
            </a:p>
          </p:txBody>
        </p:sp>
      </p:grpSp>
      <p:grpSp>
        <p:nvGrpSpPr>
          <p:cNvPr id="38926" name="Group 62"/>
          <p:cNvGrpSpPr>
            <a:grpSpLocks/>
          </p:cNvGrpSpPr>
          <p:nvPr/>
        </p:nvGrpSpPr>
        <p:grpSpPr bwMode="auto">
          <a:xfrm>
            <a:off x="4232673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22</a:t>
              </a:r>
            </a:p>
          </p:txBody>
        </p:sp>
      </p:grpSp>
      <p:grpSp>
        <p:nvGrpSpPr>
          <p:cNvPr id="38927" name="Group 65"/>
          <p:cNvGrpSpPr>
            <a:grpSpLocks/>
          </p:cNvGrpSpPr>
          <p:nvPr/>
        </p:nvGrpSpPr>
        <p:grpSpPr bwMode="auto">
          <a:xfrm>
            <a:off x="4986338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7" name="Rectangle 66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8928" name="Group 68"/>
          <p:cNvGrpSpPr>
            <a:grpSpLocks/>
          </p:cNvGrpSpPr>
          <p:nvPr/>
        </p:nvGrpSpPr>
        <p:grpSpPr bwMode="auto">
          <a:xfrm>
            <a:off x="5740004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0" name="Rectangle 69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36</a:t>
              </a:r>
            </a:p>
          </p:txBody>
        </p:sp>
      </p:grpSp>
      <p:grpSp>
        <p:nvGrpSpPr>
          <p:cNvPr id="38929" name="Group 74"/>
          <p:cNvGrpSpPr>
            <a:grpSpLocks/>
          </p:cNvGrpSpPr>
          <p:nvPr/>
        </p:nvGrpSpPr>
        <p:grpSpPr bwMode="auto">
          <a:xfrm>
            <a:off x="724733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6" name="Rectangle 75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8930" name="AutoShape 14"/>
          <p:cNvCxnSpPr>
            <a:cxnSpLocks noChangeShapeType="1"/>
            <a:endCxn id="24" idx="0"/>
          </p:cNvCxnSpPr>
          <p:nvPr/>
        </p:nvCxnSpPr>
        <p:spPr bwMode="auto">
          <a:xfrm>
            <a:off x="2584847" y="2440527"/>
            <a:ext cx="484584" cy="6750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1" name="AutoShape 14"/>
          <p:cNvCxnSpPr>
            <a:cxnSpLocks noChangeShapeType="1"/>
            <a:endCxn id="37" idx="0"/>
          </p:cNvCxnSpPr>
          <p:nvPr/>
        </p:nvCxnSpPr>
        <p:spPr bwMode="auto">
          <a:xfrm flipH="1">
            <a:off x="1340644" y="3389456"/>
            <a:ext cx="145256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2" name="AutoShape 14"/>
          <p:cNvCxnSpPr>
            <a:cxnSpLocks noChangeShapeType="1"/>
            <a:endCxn id="55" idx="0"/>
          </p:cNvCxnSpPr>
          <p:nvPr/>
        </p:nvCxnSpPr>
        <p:spPr bwMode="auto">
          <a:xfrm>
            <a:off x="1952625" y="3398981"/>
            <a:ext cx="122635" cy="57388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3" name="AutoShape 14"/>
          <p:cNvCxnSpPr>
            <a:cxnSpLocks noChangeShapeType="1"/>
            <a:endCxn id="58" idx="0"/>
          </p:cNvCxnSpPr>
          <p:nvPr/>
        </p:nvCxnSpPr>
        <p:spPr bwMode="auto">
          <a:xfrm flipH="1">
            <a:off x="2809875" y="3418031"/>
            <a:ext cx="38100" cy="55483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4" name="AutoShape 14"/>
          <p:cNvCxnSpPr>
            <a:cxnSpLocks noChangeShapeType="1"/>
            <a:endCxn id="61" idx="0"/>
          </p:cNvCxnSpPr>
          <p:nvPr/>
        </p:nvCxnSpPr>
        <p:spPr bwMode="auto">
          <a:xfrm>
            <a:off x="3286125" y="3415649"/>
            <a:ext cx="258366" cy="5572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5" name="AutoShape 14"/>
          <p:cNvCxnSpPr>
            <a:cxnSpLocks noChangeShapeType="1"/>
          </p:cNvCxnSpPr>
          <p:nvPr/>
        </p:nvCxnSpPr>
        <p:spPr bwMode="auto">
          <a:xfrm flipH="1">
            <a:off x="4663679" y="2478627"/>
            <a:ext cx="634603" cy="6369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6" name="AutoShape 14"/>
          <p:cNvCxnSpPr>
            <a:cxnSpLocks noChangeShapeType="1"/>
            <a:endCxn id="101" idx="0"/>
          </p:cNvCxnSpPr>
          <p:nvPr/>
        </p:nvCxnSpPr>
        <p:spPr bwMode="auto">
          <a:xfrm>
            <a:off x="5763816" y="2486961"/>
            <a:ext cx="476250" cy="62865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7" name="AutoShape 14"/>
          <p:cNvCxnSpPr>
            <a:cxnSpLocks noChangeShapeType="1"/>
            <a:endCxn id="64" idx="0"/>
          </p:cNvCxnSpPr>
          <p:nvPr/>
        </p:nvCxnSpPr>
        <p:spPr bwMode="auto">
          <a:xfrm flipH="1">
            <a:off x="4402932" y="3446606"/>
            <a:ext cx="217885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8" name="AutoShape 14"/>
          <p:cNvCxnSpPr>
            <a:cxnSpLocks noChangeShapeType="1"/>
            <a:endCxn id="67" idx="0"/>
          </p:cNvCxnSpPr>
          <p:nvPr/>
        </p:nvCxnSpPr>
        <p:spPr bwMode="auto">
          <a:xfrm>
            <a:off x="5057776" y="3427556"/>
            <a:ext cx="98822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39" name="AutoShape 14"/>
          <p:cNvCxnSpPr>
            <a:cxnSpLocks noChangeShapeType="1"/>
            <a:endCxn id="70" idx="0"/>
          </p:cNvCxnSpPr>
          <p:nvPr/>
        </p:nvCxnSpPr>
        <p:spPr bwMode="auto">
          <a:xfrm flipH="1">
            <a:off x="5910262" y="3389456"/>
            <a:ext cx="109538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0" name="AutoShape 14"/>
          <p:cNvCxnSpPr>
            <a:cxnSpLocks noChangeShapeType="1"/>
            <a:endCxn id="73" idx="0"/>
          </p:cNvCxnSpPr>
          <p:nvPr/>
        </p:nvCxnSpPr>
        <p:spPr bwMode="auto">
          <a:xfrm>
            <a:off x="6457950" y="3427556"/>
            <a:ext cx="204788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41" name="AutoShape 14"/>
          <p:cNvCxnSpPr>
            <a:cxnSpLocks noChangeShapeType="1"/>
            <a:endCxn id="76" idx="0"/>
          </p:cNvCxnSpPr>
          <p:nvPr/>
        </p:nvCxnSpPr>
        <p:spPr bwMode="auto">
          <a:xfrm>
            <a:off x="6918723" y="3453749"/>
            <a:ext cx="497681" cy="5191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8942" name="Group 9"/>
          <p:cNvGrpSpPr>
            <a:grpSpLocks/>
          </p:cNvGrpSpPr>
          <p:nvPr/>
        </p:nvGrpSpPr>
        <p:grpSpPr bwMode="auto">
          <a:xfrm>
            <a:off x="3829051" y="1236805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8" name="Flowchart: Predefined Process 7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9" name="Flowchart: Predefined Process 8"/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8943" name="Group 19"/>
          <p:cNvGrpSpPr>
            <a:grpSpLocks/>
          </p:cNvGrpSpPr>
          <p:nvPr/>
        </p:nvGrpSpPr>
        <p:grpSpPr bwMode="auto">
          <a:xfrm>
            <a:off x="145732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1" name="Flowchart: Predefined Process 20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22" name="Flowchart: Predefined Process 21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8944" name="Group 22"/>
          <p:cNvGrpSpPr>
            <a:grpSpLocks/>
          </p:cNvGrpSpPr>
          <p:nvPr/>
        </p:nvGrpSpPr>
        <p:grpSpPr bwMode="auto">
          <a:xfrm>
            <a:off x="280987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4" name="Flowchart: Predefined Process 23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25" name="Flowchart: Predefined Process 24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8945" name="Group 96"/>
          <p:cNvGrpSpPr>
            <a:grpSpLocks/>
          </p:cNvGrpSpPr>
          <p:nvPr/>
        </p:nvGrpSpPr>
        <p:grpSpPr bwMode="auto">
          <a:xfrm>
            <a:off x="45708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8" name="Flowchart: Predefined Process 97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99" name="Flowchart: Predefined Process 98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8946" name="Group 99"/>
          <p:cNvGrpSpPr>
            <a:grpSpLocks/>
          </p:cNvGrpSpPr>
          <p:nvPr/>
        </p:nvGrpSpPr>
        <p:grpSpPr bwMode="auto">
          <a:xfrm>
            <a:off x="59805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01" name="Flowchart: Predefined Process 100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02" name="Flowchart: Predefined Process 101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</p:grpSp>
      <p:sp>
        <p:nvSpPr>
          <p:cNvPr id="38947" name="TextBox 122"/>
          <p:cNvSpPr txBox="1">
            <a:spLocks noChangeArrowheads="1"/>
          </p:cNvSpPr>
          <p:nvPr/>
        </p:nvSpPr>
        <p:spPr bwMode="auto">
          <a:xfrm>
            <a:off x="4800600" y="1236553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A</a:t>
            </a:r>
          </a:p>
        </p:txBody>
      </p:sp>
      <p:sp>
        <p:nvSpPr>
          <p:cNvPr id="38948" name="TextBox 123"/>
          <p:cNvSpPr txBox="1">
            <a:spLocks noChangeArrowheads="1"/>
          </p:cNvSpPr>
          <p:nvPr/>
        </p:nvSpPr>
        <p:spPr bwMode="auto">
          <a:xfrm>
            <a:off x="6267450" y="2143810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B</a:t>
            </a:r>
          </a:p>
        </p:txBody>
      </p:sp>
      <p:sp>
        <p:nvSpPr>
          <p:cNvPr id="38949" name="TextBox 124"/>
          <p:cNvSpPr txBox="1">
            <a:spLocks noChangeArrowheads="1"/>
          </p:cNvSpPr>
          <p:nvPr/>
        </p:nvSpPr>
        <p:spPr bwMode="auto">
          <a:xfrm>
            <a:off x="5543550" y="3111192"/>
            <a:ext cx="31483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C</a:t>
            </a:r>
          </a:p>
        </p:txBody>
      </p:sp>
      <p:sp>
        <p:nvSpPr>
          <p:cNvPr id="38950" name="TextBox 125"/>
          <p:cNvSpPr txBox="1">
            <a:spLocks noChangeArrowheads="1"/>
          </p:cNvSpPr>
          <p:nvPr/>
        </p:nvSpPr>
        <p:spPr bwMode="auto">
          <a:xfrm>
            <a:off x="6953250" y="3111192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D</a:t>
            </a:r>
          </a:p>
        </p:txBody>
      </p:sp>
      <p:sp>
        <p:nvSpPr>
          <p:cNvPr id="38951" name="TextBox 126"/>
          <p:cNvSpPr txBox="1">
            <a:spLocks noChangeArrowheads="1"/>
          </p:cNvSpPr>
          <p:nvPr/>
        </p:nvSpPr>
        <p:spPr bwMode="auto">
          <a:xfrm>
            <a:off x="4398169" y="4305985"/>
            <a:ext cx="3417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EF3E42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E</a:t>
            </a:r>
          </a:p>
        </p:txBody>
      </p:sp>
      <p:sp>
        <p:nvSpPr>
          <p:cNvPr id="38952" name="TextBox 127"/>
          <p:cNvSpPr txBox="1">
            <a:spLocks noChangeArrowheads="1"/>
          </p:cNvSpPr>
          <p:nvPr/>
        </p:nvSpPr>
        <p:spPr bwMode="auto">
          <a:xfrm>
            <a:off x="5151835" y="4305985"/>
            <a:ext cx="3385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F</a:t>
            </a:r>
          </a:p>
        </p:txBody>
      </p:sp>
      <p:sp>
        <p:nvSpPr>
          <p:cNvPr id="38953" name="TextBox 128"/>
          <p:cNvSpPr txBox="1">
            <a:spLocks noChangeArrowheads="1"/>
          </p:cNvSpPr>
          <p:nvPr/>
        </p:nvSpPr>
        <p:spPr bwMode="auto">
          <a:xfrm>
            <a:off x="5957887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G</a:t>
            </a:r>
          </a:p>
        </p:txBody>
      </p:sp>
      <p:sp>
        <p:nvSpPr>
          <p:cNvPr id="38954" name="TextBox 129"/>
          <p:cNvSpPr txBox="1">
            <a:spLocks noChangeArrowheads="1"/>
          </p:cNvSpPr>
          <p:nvPr/>
        </p:nvSpPr>
        <p:spPr bwMode="auto">
          <a:xfrm>
            <a:off x="6666310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H</a:t>
            </a:r>
          </a:p>
        </p:txBody>
      </p:sp>
      <p:sp>
        <p:nvSpPr>
          <p:cNvPr id="38955" name="TextBox 130"/>
          <p:cNvSpPr txBox="1">
            <a:spLocks noChangeArrowheads="1"/>
          </p:cNvSpPr>
          <p:nvPr/>
        </p:nvSpPr>
        <p:spPr bwMode="auto">
          <a:xfrm>
            <a:off x="7428310" y="4305985"/>
            <a:ext cx="271228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Lato Black" panose="020F0A02020204030203" pitchFamily="34" charset="0"/>
              </a:rPr>
              <a:t>I</a:t>
            </a:r>
          </a:p>
        </p:txBody>
      </p:sp>
      <p:grpSp>
        <p:nvGrpSpPr>
          <p:cNvPr id="38956" name="Group 93"/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5" name="Flowchart: Predefined Process 94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96" name="Flowchart: Predefined Process 95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8957" name="Group 13"/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5" name="Flowchart: Predefined Process 14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6" name="Flowchart: Predefined Process 15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8958" name="Straight Connector 135"/>
          <p:cNvCxnSpPr>
            <a:cxnSpLocks noChangeShapeType="1"/>
            <a:stCxn id="46" idx="3"/>
            <a:endCxn id="55" idx="1"/>
          </p:cNvCxnSpPr>
          <p:nvPr/>
        </p:nvCxnSpPr>
        <p:spPr bwMode="auto">
          <a:xfrm>
            <a:off x="1849041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59" name="Straight Connector 136"/>
          <p:cNvCxnSpPr>
            <a:cxnSpLocks noChangeShapeType="1"/>
            <a:stCxn id="56" idx="3"/>
            <a:endCxn id="58" idx="1"/>
          </p:cNvCxnSpPr>
          <p:nvPr/>
        </p:nvCxnSpPr>
        <p:spPr bwMode="auto">
          <a:xfrm>
            <a:off x="2583657" y="4144311"/>
            <a:ext cx="5596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60" name="Straight Connector 139"/>
          <p:cNvCxnSpPr>
            <a:cxnSpLocks noChangeShapeType="1"/>
            <a:stCxn id="59" idx="3"/>
            <a:endCxn id="61" idx="1"/>
          </p:cNvCxnSpPr>
          <p:nvPr/>
        </p:nvCxnSpPr>
        <p:spPr bwMode="auto">
          <a:xfrm>
            <a:off x="3318272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61" name="Straight Connector 143"/>
          <p:cNvCxnSpPr>
            <a:cxnSpLocks noChangeShapeType="1"/>
            <a:stCxn id="62" idx="3"/>
            <a:endCxn id="64" idx="1"/>
          </p:cNvCxnSpPr>
          <p:nvPr/>
        </p:nvCxnSpPr>
        <p:spPr bwMode="auto">
          <a:xfrm>
            <a:off x="4052888" y="4144311"/>
            <a:ext cx="179785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62" name="Straight Connector 147"/>
          <p:cNvCxnSpPr>
            <a:cxnSpLocks noChangeShapeType="1"/>
            <a:stCxn id="65" idx="3"/>
            <a:endCxn id="67" idx="1"/>
          </p:cNvCxnSpPr>
          <p:nvPr/>
        </p:nvCxnSpPr>
        <p:spPr bwMode="auto">
          <a:xfrm>
            <a:off x="4911329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63" name="Straight Connector 150"/>
          <p:cNvCxnSpPr>
            <a:cxnSpLocks noChangeShapeType="1"/>
            <a:stCxn id="68" idx="3"/>
            <a:endCxn id="70" idx="1"/>
          </p:cNvCxnSpPr>
          <p:nvPr/>
        </p:nvCxnSpPr>
        <p:spPr bwMode="auto">
          <a:xfrm>
            <a:off x="5664994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64" name="Straight Connector 153"/>
          <p:cNvCxnSpPr>
            <a:cxnSpLocks noChangeShapeType="1"/>
            <a:stCxn id="71" idx="3"/>
            <a:endCxn id="73" idx="1"/>
          </p:cNvCxnSpPr>
          <p:nvPr/>
        </p:nvCxnSpPr>
        <p:spPr bwMode="auto">
          <a:xfrm>
            <a:off x="6418660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965" name="Straight Connector 156"/>
          <p:cNvCxnSpPr>
            <a:cxnSpLocks noChangeShapeType="1"/>
            <a:stCxn id="74" idx="3"/>
            <a:endCxn id="76" idx="1"/>
          </p:cNvCxnSpPr>
          <p:nvPr/>
        </p:nvCxnSpPr>
        <p:spPr bwMode="auto">
          <a:xfrm>
            <a:off x="7172325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7" name="Group 166"/>
          <p:cNvGrpSpPr>
            <a:grpSpLocks/>
          </p:cNvGrpSpPr>
          <p:nvPr/>
        </p:nvGrpSpPr>
        <p:grpSpPr bwMode="auto">
          <a:xfrm>
            <a:off x="3214688" y="912955"/>
            <a:ext cx="659606" cy="485775"/>
            <a:chOff x="789711" y="4485200"/>
            <a:chExt cx="879764" cy="647970"/>
          </a:xfrm>
        </p:grpSpPr>
        <p:sp>
          <p:nvSpPr>
            <p:cNvPr id="38986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8987" name="Straight Connector 29"/>
            <p:cNvCxnSpPr>
              <a:cxnSpLocks noChangeShapeType="1"/>
              <a:stCxn id="38986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1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3816442" y="13058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4663679" y="1819021"/>
            <a:ext cx="659606" cy="485775"/>
            <a:chOff x="789711" y="4485200"/>
            <a:chExt cx="879764" cy="647970"/>
          </a:xfrm>
        </p:grpSpPr>
        <p:sp>
          <p:nvSpPr>
            <p:cNvPr id="38984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8985" name="Straight Connector 29"/>
            <p:cNvCxnSpPr>
              <a:cxnSpLocks noChangeShapeType="1"/>
              <a:stCxn id="3898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5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5265433" y="221192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0" name="Group 179"/>
          <p:cNvGrpSpPr>
            <a:grpSpLocks/>
          </p:cNvGrpSpPr>
          <p:nvPr/>
        </p:nvGrpSpPr>
        <p:grpSpPr bwMode="auto">
          <a:xfrm>
            <a:off x="4000501" y="2779855"/>
            <a:ext cx="659606" cy="485775"/>
            <a:chOff x="789711" y="4485200"/>
            <a:chExt cx="879764" cy="647970"/>
          </a:xfrm>
        </p:grpSpPr>
        <p:sp>
          <p:nvSpPr>
            <p:cNvPr id="38982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8983" name="Straight Connector 29"/>
            <p:cNvCxnSpPr>
              <a:cxnSpLocks noChangeShapeType="1"/>
              <a:stCxn id="3898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3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4602255" y="31727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4" name="Group 183"/>
          <p:cNvGrpSpPr>
            <a:grpSpLocks/>
          </p:cNvGrpSpPr>
          <p:nvPr/>
        </p:nvGrpSpPr>
        <p:grpSpPr bwMode="auto">
          <a:xfrm>
            <a:off x="4457701" y="3664490"/>
            <a:ext cx="659606" cy="485775"/>
            <a:chOff x="789711" y="4485200"/>
            <a:chExt cx="879764" cy="647970"/>
          </a:xfrm>
        </p:grpSpPr>
        <p:sp>
          <p:nvSpPr>
            <p:cNvPr id="38980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8981" name="Straight Connector 29"/>
            <p:cNvCxnSpPr>
              <a:cxnSpLocks noChangeShapeType="1"/>
              <a:stCxn id="38980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7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5059455" y="4057396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1" name="Oval 23"/>
          <p:cNvSpPr>
            <a:spLocks noChangeArrowheads="1"/>
          </p:cNvSpPr>
          <p:nvPr/>
        </p:nvSpPr>
        <p:spPr bwMode="auto">
          <a:xfrm>
            <a:off x="4912519" y="3935952"/>
            <a:ext cx="825104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20" name="Rounded Rectangular Callout 119"/>
          <p:cNvSpPr/>
          <p:nvPr/>
        </p:nvSpPr>
        <p:spPr bwMode="auto">
          <a:xfrm flipH="1">
            <a:off x="1952625" y="4095750"/>
            <a:ext cx="2777728" cy="886149"/>
          </a:xfrm>
          <a:prstGeom prst="wedgeRoundRectCallout">
            <a:avLst>
              <a:gd name="adj1" fmla="val -59663"/>
              <a:gd name="adj2" fmla="val -4141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We need to split F, so we have to restart and re-execute like before.</a:t>
            </a:r>
          </a:p>
        </p:txBody>
      </p:sp>
      <p:sp>
        <p:nvSpPr>
          <p:cNvPr id="103" name="T2 Arrow">
            <a:extLst>
              <a:ext uri="{FF2B5EF4-FFF2-40B4-BE49-F238E27FC236}">
                <a16:creationId xmlns:a16="http://schemas.microsoft.com/office/drawing/2014/main" id="{4E592370-AEDD-4C1E-A1E2-2E81C7E74C1B}"/>
              </a:ext>
            </a:extLst>
          </p:cNvPr>
          <p:cNvSpPr>
            <a:spLocks noChangeAspect="1"/>
          </p:cNvSpPr>
          <p:nvPr/>
        </p:nvSpPr>
        <p:spPr>
          <a:xfrm rot="10800000">
            <a:off x="5203804" y="1191302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C8B67AFC-9041-222C-7508-B976A76C0A7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onsolas" panose="020B0609020204030204" pitchFamily="49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onsolas" panose="020B0609020204030204" pitchFamily="49" charset="0"/>
              <a:ea typeface="+mn-ea"/>
              <a:cs typeface="+mn-cs"/>
            </a:endParaRPr>
          </a:p>
        </p:txBody>
      </p:sp>
      <p:sp>
        <p:nvSpPr>
          <p:cNvPr id="2" name="Content Placeholder 28">
            <a:extLst>
              <a:ext uri="{FF2B5EF4-FFF2-40B4-BE49-F238E27FC236}">
                <a16:creationId xmlns:a16="http://schemas.microsoft.com/office/drawing/2014/main" id="{53BBE934-0CEF-7A21-09D0-D25CD6FE3C74}"/>
              </a:ext>
            </a:extLst>
          </p:cNvPr>
          <p:cNvSpPr txBox="1">
            <a:spLocks/>
          </p:cNvSpPr>
          <p:nvPr/>
        </p:nvSpPr>
        <p:spPr>
          <a:xfrm>
            <a:off x="7052125" y="1127880"/>
            <a:ext cx="1859819" cy="3985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Insert 25</a:t>
            </a:r>
          </a:p>
        </p:txBody>
      </p:sp>
    </p:spTree>
    <p:extLst>
      <p:ext uri="{BB962C8B-B14F-4D97-AF65-F5344CB8AC3E}">
        <p14:creationId xmlns:p14="http://schemas.microsoft.com/office/powerpoint/2010/main" val="368888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5556 0.17531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28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44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56 0.17531 L 0.07309 0.36266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75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75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09 0.36266 L 0.06563 0.53364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" y="85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7250"/>
                            </p:stCondLst>
                            <p:childTnLst>
                              <p:par>
                                <p:cTn id="66" presetID="10" presetClass="exit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withGroup">
                            <p:stCondLst>
                              <p:cond delay="82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20" grpId="0" animBg="1"/>
      <p:bldP spid="103" grpId="0" animBg="1"/>
      <p:bldP spid="103" grpId="1" animBg="1"/>
      <p:bldP spid="103" grpId="2" animBg="1"/>
      <p:bldP spid="103" grpId="3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2BF9257-962B-4391-B731-B3D8FF97D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DELAYED PARENT UPDATES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118733-F9A8-467E-80CB-0FEA0663E2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time a leaf node overflows, we must update at least three nodes.</a:t>
            </a:r>
          </a:p>
          <a:p>
            <a:pPr lvl="1"/>
            <a:r>
              <a:rPr lang="en-US" dirty="0"/>
              <a:t>The leaf node being split.</a:t>
            </a:r>
          </a:p>
          <a:p>
            <a:pPr lvl="1"/>
            <a:r>
              <a:rPr lang="en-US" dirty="0"/>
              <a:t>The new leaf node being created.</a:t>
            </a:r>
          </a:p>
          <a:p>
            <a:pPr lvl="1"/>
            <a:r>
              <a:rPr lang="en-US" dirty="0"/>
              <a:t>The parent node.</a:t>
            </a:r>
          </a:p>
          <a:p>
            <a:endParaRPr lang="en-US" sz="1200" dirty="0"/>
          </a:p>
          <a:p>
            <a:r>
              <a:rPr lang="en-US" b="1" dirty="0"/>
              <a:t>B</a:t>
            </a:r>
            <a:r>
              <a:rPr lang="en-US" b="1" baseline="30000" dirty="0"/>
              <a:t>link</a:t>
            </a:r>
            <a:r>
              <a:rPr lang="en-US" b="1" dirty="0"/>
              <a:t>-Tree Optimization:</a:t>
            </a:r>
            <a:r>
              <a:rPr lang="en-US" dirty="0"/>
              <a:t> When a leaf node overflows, delay updating its parent node.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914F41-CEBA-48CD-A2D3-AD35906115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Crimson Text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1785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4" name="Group 71"/>
          <p:cNvGrpSpPr>
            <a:grpSpLocks/>
          </p:cNvGrpSpPr>
          <p:nvPr/>
        </p:nvGrpSpPr>
        <p:grpSpPr bwMode="auto">
          <a:xfrm>
            <a:off x="6493669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3" name="Rectangle 72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41</a:t>
              </a:r>
            </a:p>
          </p:txBody>
        </p:sp>
      </p:grpSp>
      <p:sp>
        <p:nvSpPr>
          <p:cNvPr id="33795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#4 – INSERT 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9E4F22-2032-4BE1-84EF-46FD5E861E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Crimson Text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60</a:t>
            </a:fld>
            <a:endParaRPr lang="en-US" dirty="0"/>
          </a:p>
        </p:txBody>
      </p:sp>
      <p:cxnSp>
        <p:nvCxnSpPr>
          <p:cNvPr id="33799" name="AutoShape 14"/>
          <p:cNvCxnSpPr>
            <a:cxnSpLocks noChangeShapeType="1"/>
            <a:endCxn id="15" idx="0"/>
          </p:cNvCxnSpPr>
          <p:nvPr/>
        </p:nvCxnSpPr>
        <p:spPr bwMode="auto">
          <a:xfrm flipH="1">
            <a:off x="2421732" y="1548749"/>
            <a:ext cx="1432322" cy="5953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0" name="AutoShape 14"/>
          <p:cNvCxnSpPr>
            <a:cxnSpLocks noChangeShapeType="1"/>
            <a:endCxn id="95" idx="0"/>
          </p:cNvCxnSpPr>
          <p:nvPr/>
        </p:nvCxnSpPr>
        <p:spPr bwMode="auto">
          <a:xfrm>
            <a:off x="4267200" y="1534461"/>
            <a:ext cx="1268016" cy="60960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01" name="AutoShape 14"/>
          <p:cNvCxnSpPr>
            <a:cxnSpLocks noChangeShapeType="1"/>
          </p:cNvCxnSpPr>
          <p:nvPr/>
        </p:nvCxnSpPr>
        <p:spPr bwMode="auto">
          <a:xfrm flipH="1">
            <a:off x="1550194" y="2440528"/>
            <a:ext cx="657225" cy="682228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3802" name="Group 46"/>
          <p:cNvGrpSpPr>
            <a:grpSpLocks/>
          </p:cNvGrpSpPr>
          <p:nvPr/>
        </p:nvGrpSpPr>
        <p:grpSpPr bwMode="auto">
          <a:xfrm>
            <a:off x="117038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37" name="Rectangle 36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</a:t>
              </a: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</a:t>
              </a:r>
            </a:p>
          </p:txBody>
        </p:sp>
      </p:grpSp>
      <p:grpSp>
        <p:nvGrpSpPr>
          <p:cNvPr id="33803" name="Group 53"/>
          <p:cNvGrpSpPr>
            <a:grpSpLocks/>
          </p:cNvGrpSpPr>
          <p:nvPr/>
        </p:nvGrpSpPr>
        <p:grpSpPr bwMode="auto">
          <a:xfrm>
            <a:off x="1905001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5" name="Rectangle 54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9</a:t>
              </a:r>
            </a:p>
          </p:txBody>
        </p:sp>
      </p:grpSp>
      <p:grpSp>
        <p:nvGrpSpPr>
          <p:cNvPr id="33804" name="Group 56"/>
          <p:cNvGrpSpPr>
            <a:grpSpLocks/>
          </p:cNvGrpSpPr>
          <p:nvPr/>
        </p:nvGrpSpPr>
        <p:grpSpPr bwMode="auto">
          <a:xfrm>
            <a:off x="2639617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58" name="Rectangle 57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11</a:t>
              </a:r>
            </a:p>
          </p:txBody>
        </p:sp>
      </p:grpSp>
      <p:grpSp>
        <p:nvGrpSpPr>
          <p:cNvPr id="33805" name="Group 59"/>
          <p:cNvGrpSpPr>
            <a:grpSpLocks/>
          </p:cNvGrpSpPr>
          <p:nvPr/>
        </p:nvGrpSpPr>
        <p:grpSpPr bwMode="auto">
          <a:xfrm>
            <a:off x="3374232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1" name="Rectangle 60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13</a:t>
              </a:r>
            </a:p>
          </p:txBody>
        </p:sp>
      </p:grpSp>
      <p:grpSp>
        <p:nvGrpSpPr>
          <p:cNvPr id="33806" name="Group 62"/>
          <p:cNvGrpSpPr>
            <a:grpSpLocks/>
          </p:cNvGrpSpPr>
          <p:nvPr/>
        </p:nvGrpSpPr>
        <p:grpSpPr bwMode="auto">
          <a:xfrm>
            <a:off x="4232673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4" name="Rectangle 63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22</a:t>
              </a:r>
            </a:p>
          </p:txBody>
        </p:sp>
      </p:grpSp>
      <p:grpSp>
        <p:nvGrpSpPr>
          <p:cNvPr id="33807" name="Group 65"/>
          <p:cNvGrpSpPr>
            <a:grpSpLocks/>
          </p:cNvGrpSpPr>
          <p:nvPr/>
        </p:nvGrpSpPr>
        <p:grpSpPr bwMode="auto">
          <a:xfrm>
            <a:off x="4986338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67" name="Rectangle 66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3808" name="Group 68"/>
          <p:cNvGrpSpPr>
            <a:grpSpLocks/>
          </p:cNvGrpSpPr>
          <p:nvPr/>
        </p:nvGrpSpPr>
        <p:grpSpPr bwMode="auto">
          <a:xfrm>
            <a:off x="5740004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0" name="Rectangle 69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36</a:t>
              </a:r>
            </a:p>
          </p:txBody>
        </p:sp>
      </p:grpSp>
      <p:grpSp>
        <p:nvGrpSpPr>
          <p:cNvPr id="33809" name="Group 74"/>
          <p:cNvGrpSpPr>
            <a:grpSpLocks/>
          </p:cNvGrpSpPr>
          <p:nvPr/>
        </p:nvGrpSpPr>
        <p:grpSpPr bwMode="auto">
          <a:xfrm>
            <a:off x="7247335" y="3972861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76" name="Rectangle 75"/>
            <p:cNvSpPr/>
            <p:nvPr/>
          </p:nvSpPr>
          <p:spPr bwMode="auto">
            <a:xfrm>
              <a:off x="482600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1000759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3810" name="AutoShape 14"/>
          <p:cNvCxnSpPr>
            <a:cxnSpLocks noChangeShapeType="1"/>
            <a:endCxn id="24" idx="0"/>
          </p:cNvCxnSpPr>
          <p:nvPr/>
        </p:nvCxnSpPr>
        <p:spPr bwMode="auto">
          <a:xfrm>
            <a:off x="2584847" y="2440527"/>
            <a:ext cx="484584" cy="6750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1" name="AutoShape 14"/>
          <p:cNvCxnSpPr>
            <a:cxnSpLocks noChangeShapeType="1"/>
            <a:endCxn id="37" idx="0"/>
          </p:cNvCxnSpPr>
          <p:nvPr/>
        </p:nvCxnSpPr>
        <p:spPr bwMode="auto">
          <a:xfrm flipH="1">
            <a:off x="1340644" y="3389456"/>
            <a:ext cx="145256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2" name="AutoShape 14"/>
          <p:cNvCxnSpPr>
            <a:cxnSpLocks noChangeShapeType="1"/>
            <a:endCxn id="55" idx="0"/>
          </p:cNvCxnSpPr>
          <p:nvPr/>
        </p:nvCxnSpPr>
        <p:spPr bwMode="auto">
          <a:xfrm>
            <a:off x="1952625" y="3398981"/>
            <a:ext cx="122635" cy="57388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3" name="AutoShape 14"/>
          <p:cNvCxnSpPr>
            <a:cxnSpLocks noChangeShapeType="1"/>
            <a:endCxn id="58" idx="0"/>
          </p:cNvCxnSpPr>
          <p:nvPr/>
        </p:nvCxnSpPr>
        <p:spPr bwMode="auto">
          <a:xfrm flipH="1">
            <a:off x="2809875" y="3418031"/>
            <a:ext cx="38100" cy="554831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4" name="AutoShape 14"/>
          <p:cNvCxnSpPr>
            <a:cxnSpLocks noChangeShapeType="1"/>
            <a:endCxn id="61" idx="0"/>
          </p:cNvCxnSpPr>
          <p:nvPr/>
        </p:nvCxnSpPr>
        <p:spPr bwMode="auto">
          <a:xfrm>
            <a:off x="3286125" y="3415649"/>
            <a:ext cx="258366" cy="5572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5" name="AutoShape 14"/>
          <p:cNvCxnSpPr>
            <a:cxnSpLocks noChangeShapeType="1"/>
          </p:cNvCxnSpPr>
          <p:nvPr/>
        </p:nvCxnSpPr>
        <p:spPr bwMode="auto">
          <a:xfrm flipH="1">
            <a:off x="4663679" y="2478627"/>
            <a:ext cx="634603" cy="636984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6" name="AutoShape 14"/>
          <p:cNvCxnSpPr>
            <a:cxnSpLocks noChangeShapeType="1"/>
            <a:endCxn id="101" idx="0"/>
          </p:cNvCxnSpPr>
          <p:nvPr/>
        </p:nvCxnSpPr>
        <p:spPr bwMode="auto">
          <a:xfrm>
            <a:off x="5763816" y="2486961"/>
            <a:ext cx="476250" cy="628650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7" name="AutoShape 14"/>
          <p:cNvCxnSpPr>
            <a:cxnSpLocks noChangeShapeType="1"/>
            <a:endCxn id="64" idx="0"/>
          </p:cNvCxnSpPr>
          <p:nvPr/>
        </p:nvCxnSpPr>
        <p:spPr bwMode="auto">
          <a:xfrm flipH="1">
            <a:off x="4402932" y="3446606"/>
            <a:ext cx="217885" cy="52625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8" name="AutoShape 14"/>
          <p:cNvCxnSpPr>
            <a:cxnSpLocks noChangeShapeType="1"/>
            <a:endCxn id="67" idx="0"/>
          </p:cNvCxnSpPr>
          <p:nvPr/>
        </p:nvCxnSpPr>
        <p:spPr bwMode="auto">
          <a:xfrm>
            <a:off x="5057776" y="3427556"/>
            <a:ext cx="98822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19" name="AutoShape 14"/>
          <p:cNvCxnSpPr>
            <a:cxnSpLocks noChangeShapeType="1"/>
            <a:endCxn id="70" idx="0"/>
          </p:cNvCxnSpPr>
          <p:nvPr/>
        </p:nvCxnSpPr>
        <p:spPr bwMode="auto">
          <a:xfrm flipH="1">
            <a:off x="5910262" y="3389456"/>
            <a:ext cx="109538" cy="5834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0" name="AutoShape 14"/>
          <p:cNvCxnSpPr>
            <a:cxnSpLocks noChangeShapeType="1"/>
            <a:endCxn id="73" idx="0"/>
          </p:cNvCxnSpPr>
          <p:nvPr/>
        </p:nvCxnSpPr>
        <p:spPr bwMode="auto">
          <a:xfrm>
            <a:off x="6457950" y="3427556"/>
            <a:ext cx="204788" cy="545306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21" name="AutoShape 14"/>
          <p:cNvCxnSpPr>
            <a:cxnSpLocks noChangeShapeType="1"/>
            <a:endCxn id="76" idx="0"/>
          </p:cNvCxnSpPr>
          <p:nvPr/>
        </p:nvCxnSpPr>
        <p:spPr bwMode="auto">
          <a:xfrm>
            <a:off x="6918723" y="3453749"/>
            <a:ext cx="497681" cy="519113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33822" name="Group 9"/>
          <p:cNvGrpSpPr>
            <a:grpSpLocks/>
          </p:cNvGrpSpPr>
          <p:nvPr/>
        </p:nvGrpSpPr>
        <p:grpSpPr bwMode="auto">
          <a:xfrm>
            <a:off x="3829051" y="1236805"/>
            <a:ext cx="973931" cy="342900"/>
            <a:chOff x="2895600" y="1524000"/>
            <a:chExt cx="1997284" cy="457200"/>
          </a:xfrm>
          <a:solidFill>
            <a:schemeClr val="bg1">
              <a:lumMod val="85000"/>
            </a:schemeClr>
          </a:solidFill>
        </p:grpSpPr>
        <p:sp>
          <p:nvSpPr>
            <p:cNvPr id="8" name="Flowchart: Predefined Process 7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9" name="Flowchart: Predefined Process 8"/>
            <p:cNvSpPr/>
            <p:nvPr/>
          </p:nvSpPr>
          <p:spPr bwMode="auto">
            <a:xfrm>
              <a:off x="3825876" y="1524000"/>
              <a:ext cx="1067008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23" name="Group 19"/>
          <p:cNvGrpSpPr>
            <a:grpSpLocks/>
          </p:cNvGrpSpPr>
          <p:nvPr/>
        </p:nvGrpSpPr>
        <p:grpSpPr bwMode="auto">
          <a:xfrm>
            <a:off x="145732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1" name="Flowchart: Predefined Process 20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22" name="Flowchart: Predefined Process 21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24" name="Group 22"/>
          <p:cNvGrpSpPr>
            <a:grpSpLocks/>
          </p:cNvGrpSpPr>
          <p:nvPr/>
        </p:nvGrpSpPr>
        <p:grpSpPr bwMode="auto">
          <a:xfrm>
            <a:off x="2809876" y="311561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24" name="Flowchart: Predefined Process 23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25" name="Flowchart: Predefined Process 24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25" name="Group 96"/>
          <p:cNvGrpSpPr>
            <a:grpSpLocks/>
          </p:cNvGrpSpPr>
          <p:nvPr/>
        </p:nvGrpSpPr>
        <p:grpSpPr bwMode="auto">
          <a:xfrm>
            <a:off x="45708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8" name="Flowchart: Predefined Process 97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99" name="Flowchart: Predefined Process 98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</p:grpSp>
      <p:grpSp>
        <p:nvGrpSpPr>
          <p:cNvPr id="33826" name="Group 99"/>
          <p:cNvGrpSpPr>
            <a:grpSpLocks/>
          </p:cNvGrpSpPr>
          <p:nvPr/>
        </p:nvGrpSpPr>
        <p:grpSpPr bwMode="auto">
          <a:xfrm>
            <a:off x="5980510" y="311561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01" name="Flowchart: Predefined Process 100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02" name="Flowchart: Predefined Process 101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</p:grpSp>
      <p:sp>
        <p:nvSpPr>
          <p:cNvPr id="33827" name="TextBox 122"/>
          <p:cNvSpPr txBox="1">
            <a:spLocks noChangeArrowheads="1"/>
          </p:cNvSpPr>
          <p:nvPr/>
        </p:nvSpPr>
        <p:spPr bwMode="auto">
          <a:xfrm>
            <a:off x="4800600" y="1236553"/>
            <a:ext cx="31002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Museo Sans 700" panose="02000000000000000000" pitchFamily="50" charset="0"/>
              </a:rPr>
              <a:t>A</a:t>
            </a:r>
          </a:p>
        </p:txBody>
      </p:sp>
      <p:sp>
        <p:nvSpPr>
          <p:cNvPr id="33828" name="TextBox 123"/>
          <p:cNvSpPr txBox="1">
            <a:spLocks noChangeArrowheads="1"/>
          </p:cNvSpPr>
          <p:nvPr/>
        </p:nvSpPr>
        <p:spPr bwMode="auto">
          <a:xfrm>
            <a:off x="6267450" y="2143810"/>
            <a:ext cx="31162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Museo Sans 700" panose="02000000000000000000" pitchFamily="50" charset="0"/>
              </a:rPr>
              <a:t>B</a:t>
            </a:r>
          </a:p>
        </p:txBody>
      </p:sp>
      <p:sp>
        <p:nvSpPr>
          <p:cNvPr id="33829" name="TextBox 124"/>
          <p:cNvSpPr txBox="1">
            <a:spLocks noChangeArrowheads="1"/>
          </p:cNvSpPr>
          <p:nvPr/>
        </p:nvSpPr>
        <p:spPr bwMode="auto">
          <a:xfrm>
            <a:off x="5543550" y="3111192"/>
            <a:ext cx="3308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Museo Sans 700" panose="02000000000000000000" pitchFamily="50" charset="0"/>
              </a:rPr>
              <a:t>C</a:t>
            </a:r>
          </a:p>
        </p:txBody>
      </p:sp>
      <p:sp>
        <p:nvSpPr>
          <p:cNvPr id="33830" name="TextBox 125"/>
          <p:cNvSpPr txBox="1">
            <a:spLocks noChangeArrowheads="1"/>
          </p:cNvSpPr>
          <p:nvPr/>
        </p:nvSpPr>
        <p:spPr bwMode="auto">
          <a:xfrm>
            <a:off x="6953250" y="3111192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Museo Sans 700" panose="02000000000000000000" pitchFamily="50" charset="0"/>
              </a:rPr>
              <a:t>D</a:t>
            </a:r>
          </a:p>
        </p:txBody>
      </p:sp>
      <p:sp>
        <p:nvSpPr>
          <p:cNvPr id="33831" name="TextBox 126"/>
          <p:cNvSpPr txBox="1">
            <a:spLocks noChangeArrowheads="1"/>
          </p:cNvSpPr>
          <p:nvPr/>
        </p:nvSpPr>
        <p:spPr bwMode="auto">
          <a:xfrm>
            <a:off x="4398169" y="4305985"/>
            <a:ext cx="3417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EF3E42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latin typeface="Museo Sans 700" panose="02000000000000000000" pitchFamily="50" charset="0"/>
              </a:rPr>
              <a:t>E</a:t>
            </a:r>
          </a:p>
        </p:txBody>
      </p:sp>
      <p:sp>
        <p:nvSpPr>
          <p:cNvPr id="33832" name="TextBox 127"/>
          <p:cNvSpPr txBox="1">
            <a:spLocks noChangeArrowheads="1"/>
          </p:cNvSpPr>
          <p:nvPr/>
        </p:nvSpPr>
        <p:spPr bwMode="auto">
          <a:xfrm>
            <a:off x="5151835" y="4305985"/>
            <a:ext cx="33855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rgbClr val="EF3E42"/>
                </a:solidFill>
                <a:latin typeface="Museo Sans 700" panose="02000000000000000000" pitchFamily="50" charset="0"/>
              </a:rPr>
              <a:t>F</a:t>
            </a:r>
          </a:p>
        </p:txBody>
      </p:sp>
      <p:sp>
        <p:nvSpPr>
          <p:cNvPr id="33833" name="TextBox 128"/>
          <p:cNvSpPr txBox="1">
            <a:spLocks noChangeArrowheads="1"/>
          </p:cNvSpPr>
          <p:nvPr/>
        </p:nvSpPr>
        <p:spPr bwMode="auto">
          <a:xfrm>
            <a:off x="5957887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Museo Sans 700" panose="02000000000000000000" pitchFamily="50" charset="0"/>
              </a:rPr>
              <a:t>G</a:t>
            </a:r>
          </a:p>
        </p:txBody>
      </p:sp>
      <p:sp>
        <p:nvSpPr>
          <p:cNvPr id="33834" name="TextBox 129"/>
          <p:cNvSpPr txBox="1">
            <a:spLocks noChangeArrowheads="1"/>
          </p:cNvSpPr>
          <p:nvPr/>
        </p:nvSpPr>
        <p:spPr bwMode="auto">
          <a:xfrm>
            <a:off x="6666310" y="4305985"/>
            <a:ext cx="38985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Museo Sans 700" panose="02000000000000000000" pitchFamily="50" charset="0"/>
              </a:rPr>
              <a:t>H</a:t>
            </a:r>
          </a:p>
        </p:txBody>
      </p:sp>
      <p:sp>
        <p:nvSpPr>
          <p:cNvPr id="33835" name="TextBox 130"/>
          <p:cNvSpPr txBox="1">
            <a:spLocks noChangeArrowheads="1"/>
          </p:cNvSpPr>
          <p:nvPr/>
        </p:nvSpPr>
        <p:spPr bwMode="auto">
          <a:xfrm>
            <a:off x="7428310" y="4305985"/>
            <a:ext cx="26802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ctr">
            <a:spAutoFit/>
          </a:bodyPr>
          <a:lstStyle>
            <a:defPPr>
              <a:defRPr lang="en-US"/>
            </a:defPPr>
            <a:lvl1pPr>
              <a:defRPr sz="2100" b="1" u="none">
                <a:solidFill>
                  <a:srgbClr val="F76D6D"/>
                </a:solidFill>
                <a:latin typeface="Proxima Nova Rg" panose="02000506030000020004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b="0" dirty="0">
                <a:solidFill>
                  <a:schemeClr val="accent1"/>
                </a:solidFill>
                <a:latin typeface="Museo Sans 700" panose="02000000000000000000" pitchFamily="50" charset="0"/>
              </a:rPr>
              <a:t>I</a:t>
            </a:r>
          </a:p>
        </p:txBody>
      </p:sp>
      <p:grpSp>
        <p:nvGrpSpPr>
          <p:cNvPr id="33836" name="Group 93"/>
          <p:cNvGrpSpPr>
            <a:grpSpLocks/>
          </p:cNvGrpSpPr>
          <p:nvPr/>
        </p:nvGrpSpPr>
        <p:grpSpPr bwMode="auto">
          <a:xfrm>
            <a:off x="5275660" y="2144061"/>
            <a:ext cx="972740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95" name="Flowchart: Predefined Process 94"/>
            <p:cNvSpPr/>
            <p:nvPr/>
          </p:nvSpPr>
          <p:spPr bwMode="auto">
            <a:xfrm>
              <a:off x="2895600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96" name="Flowchart: Predefined Process 95"/>
            <p:cNvSpPr/>
            <p:nvPr/>
          </p:nvSpPr>
          <p:spPr bwMode="auto">
            <a:xfrm>
              <a:off x="3827013" y="1524000"/>
              <a:ext cx="1065870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33837" name="Group 13"/>
          <p:cNvGrpSpPr>
            <a:grpSpLocks/>
          </p:cNvGrpSpPr>
          <p:nvPr/>
        </p:nvGrpSpPr>
        <p:grpSpPr bwMode="auto">
          <a:xfrm>
            <a:off x="2162176" y="2144061"/>
            <a:ext cx="973931" cy="342900"/>
            <a:chOff x="2895600" y="1524000"/>
            <a:chExt cx="1997283" cy="457200"/>
          </a:xfrm>
          <a:solidFill>
            <a:schemeClr val="bg1">
              <a:lumMod val="85000"/>
            </a:schemeClr>
          </a:solidFill>
        </p:grpSpPr>
        <p:sp>
          <p:nvSpPr>
            <p:cNvPr id="15" name="Flowchart: Predefined Process 14"/>
            <p:cNvSpPr/>
            <p:nvPr/>
          </p:nvSpPr>
          <p:spPr bwMode="auto">
            <a:xfrm>
              <a:off x="2895600" y="1524000"/>
              <a:ext cx="1067009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6" name="Flowchart: Predefined Process 15"/>
            <p:cNvSpPr/>
            <p:nvPr/>
          </p:nvSpPr>
          <p:spPr bwMode="auto">
            <a:xfrm>
              <a:off x="3825876" y="1524000"/>
              <a:ext cx="1067007" cy="457200"/>
            </a:xfrm>
            <a:prstGeom prst="flowChartPredefinedProcess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33838" name="Straight Connector 135"/>
          <p:cNvCxnSpPr>
            <a:cxnSpLocks noChangeShapeType="1"/>
            <a:stCxn id="46" idx="3"/>
            <a:endCxn id="55" idx="1"/>
          </p:cNvCxnSpPr>
          <p:nvPr/>
        </p:nvCxnSpPr>
        <p:spPr bwMode="auto">
          <a:xfrm>
            <a:off x="1849041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39" name="Straight Connector 136"/>
          <p:cNvCxnSpPr>
            <a:cxnSpLocks noChangeShapeType="1"/>
            <a:stCxn id="56" idx="3"/>
            <a:endCxn id="58" idx="1"/>
          </p:cNvCxnSpPr>
          <p:nvPr/>
        </p:nvCxnSpPr>
        <p:spPr bwMode="auto">
          <a:xfrm>
            <a:off x="2583657" y="4144311"/>
            <a:ext cx="5596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0" name="Straight Connector 139"/>
          <p:cNvCxnSpPr>
            <a:cxnSpLocks noChangeShapeType="1"/>
            <a:stCxn id="59" idx="3"/>
            <a:endCxn id="61" idx="1"/>
          </p:cNvCxnSpPr>
          <p:nvPr/>
        </p:nvCxnSpPr>
        <p:spPr bwMode="auto">
          <a:xfrm>
            <a:off x="3318272" y="4144311"/>
            <a:ext cx="5595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1" name="Straight Connector 143"/>
          <p:cNvCxnSpPr>
            <a:cxnSpLocks noChangeShapeType="1"/>
            <a:stCxn id="62" idx="3"/>
            <a:endCxn id="64" idx="1"/>
          </p:cNvCxnSpPr>
          <p:nvPr/>
        </p:nvCxnSpPr>
        <p:spPr bwMode="auto">
          <a:xfrm>
            <a:off x="4052888" y="4144311"/>
            <a:ext cx="179785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2" name="Straight Connector 147"/>
          <p:cNvCxnSpPr>
            <a:cxnSpLocks noChangeShapeType="1"/>
            <a:stCxn id="65" idx="3"/>
            <a:endCxn id="67" idx="1"/>
          </p:cNvCxnSpPr>
          <p:nvPr/>
        </p:nvCxnSpPr>
        <p:spPr bwMode="auto">
          <a:xfrm>
            <a:off x="4911329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3" name="Straight Connector 150"/>
          <p:cNvCxnSpPr>
            <a:cxnSpLocks noChangeShapeType="1"/>
            <a:stCxn id="68" idx="3"/>
            <a:endCxn id="70" idx="1"/>
          </p:cNvCxnSpPr>
          <p:nvPr/>
        </p:nvCxnSpPr>
        <p:spPr bwMode="auto">
          <a:xfrm>
            <a:off x="5664994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4" name="Straight Connector 153"/>
          <p:cNvCxnSpPr>
            <a:cxnSpLocks noChangeShapeType="1"/>
            <a:stCxn id="71" idx="3"/>
            <a:endCxn id="73" idx="1"/>
          </p:cNvCxnSpPr>
          <p:nvPr/>
        </p:nvCxnSpPr>
        <p:spPr bwMode="auto">
          <a:xfrm>
            <a:off x="6418660" y="4144311"/>
            <a:ext cx="75009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845" name="Straight Connector 156"/>
          <p:cNvCxnSpPr>
            <a:cxnSpLocks noChangeShapeType="1"/>
            <a:stCxn id="74" idx="3"/>
            <a:endCxn id="76" idx="1"/>
          </p:cNvCxnSpPr>
          <p:nvPr/>
        </p:nvCxnSpPr>
        <p:spPr bwMode="auto">
          <a:xfrm>
            <a:off x="7172325" y="4144311"/>
            <a:ext cx="75010" cy="0"/>
          </a:xfrm>
          <a:prstGeom prst="line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67" name="Group 166"/>
          <p:cNvGrpSpPr>
            <a:grpSpLocks/>
          </p:cNvGrpSpPr>
          <p:nvPr/>
        </p:nvGrpSpPr>
        <p:grpSpPr bwMode="auto">
          <a:xfrm>
            <a:off x="3214688" y="912955"/>
            <a:ext cx="659606" cy="485775"/>
            <a:chOff x="789711" y="4485200"/>
            <a:chExt cx="879764" cy="647970"/>
          </a:xfrm>
        </p:grpSpPr>
        <p:sp>
          <p:nvSpPr>
            <p:cNvPr id="33869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3870" name="Straight Connector 29"/>
            <p:cNvCxnSpPr>
              <a:cxnSpLocks noChangeShapeType="1"/>
              <a:stCxn id="33869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1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3816442" y="13058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72" name="Group 171"/>
          <p:cNvGrpSpPr>
            <a:grpSpLocks/>
          </p:cNvGrpSpPr>
          <p:nvPr/>
        </p:nvGrpSpPr>
        <p:grpSpPr bwMode="auto">
          <a:xfrm>
            <a:off x="4663679" y="1819021"/>
            <a:ext cx="659606" cy="485775"/>
            <a:chOff x="789711" y="4485200"/>
            <a:chExt cx="879764" cy="647970"/>
          </a:xfrm>
        </p:grpSpPr>
        <p:sp>
          <p:nvSpPr>
            <p:cNvPr id="33867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3868" name="Straight Connector 29"/>
            <p:cNvCxnSpPr>
              <a:cxnSpLocks noChangeShapeType="1"/>
              <a:stCxn id="33867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75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5265433" y="221192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80" name="Group 179"/>
          <p:cNvGrpSpPr>
            <a:grpSpLocks/>
          </p:cNvGrpSpPr>
          <p:nvPr/>
        </p:nvGrpSpPr>
        <p:grpSpPr bwMode="auto">
          <a:xfrm>
            <a:off x="4000501" y="2779855"/>
            <a:ext cx="659606" cy="485775"/>
            <a:chOff x="789711" y="4485200"/>
            <a:chExt cx="879764" cy="647970"/>
          </a:xfrm>
        </p:grpSpPr>
        <p:sp>
          <p:nvSpPr>
            <p:cNvPr id="33865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3866" name="Straight Connector 29"/>
            <p:cNvCxnSpPr>
              <a:cxnSpLocks noChangeShapeType="1"/>
              <a:stCxn id="33865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grpSp>
        <p:nvGrpSpPr>
          <p:cNvPr id="184" name="Group 183"/>
          <p:cNvGrpSpPr>
            <a:grpSpLocks/>
          </p:cNvGrpSpPr>
          <p:nvPr/>
        </p:nvGrpSpPr>
        <p:grpSpPr bwMode="auto">
          <a:xfrm>
            <a:off x="4457701" y="3664490"/>
            <a:ext cx="659606" cy="485775"/>
            <a:chOff x="789711" y="4485200"/>
            <a:chExt cx="879764" cy="647970"/>
          </a:xfrm>
        </p:grpSpPr>
        <p:sp>
          <p:nvSpPr>
            <p:cNvPr id="33863" name="TextBox 28"/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33864" name="Straight Connector 29"/>
            <p:cNvCxnSpPr>
              <a:cxnSpLocks noChangeShapeType="1"/>
              <a:stCxn id="33863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sp>
        <p:nvSpPr>
          <p:cNvPr id="122" name="Rectangle 121"/>
          <p:cNvSpPr/>
          <p:nvPr/>
        </p:nvSpPr>
        <p:spPr bwMode="auto">
          <a:xfrm>
            <a:off x="5326856" y="3972861"/>
            <a:ext cx="339329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25</a:t>
            </a:r>
          </a:p>
        </p:txBody>
      </p:sp>
      <p:pic>
        <p:nvPicPr>
          <p:cNvPr id="187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5059455" y="4057396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11" name="Oval 23"/>
          <p:cNvSpPr>
            <a:spLocks noChangeArrowheads="1"/>
          </p:cNvSpPr>
          <p:nvPr/>
        </p:nvSpPr>
        <p:spPr bwMode="auto">
          <a:xfrm>
            <a:off x="4912519" y="3935952"/>
            <a:ext cx="825104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09" name="Rectangle 108"/>
          <p:cNvSpPr/>
          <p:nvPr/>
        </p:nvSpPr>
        <p:spPr bwMode="auto">
          <a:xfrm>
            <a:off x="5086351" y="3115611"/>
            <a:ext cx="392906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646464"/>
              </a:solidFill>
              <a:latin typeface="Inconsolata" panose="00000509000000000000" pitchFamily="49" charset="0"/>
            </a:endParaRPr>
          </a:p>
        </p:txBody>
      </p:sp>
      <p:grpSp>
        <p:nvGrpSpPr>
          <p:cNvPr id="112" name="Group 111"/>
          <p:cNvGrpSpPr>
            <a:grpSpLocks/>
          </p:cNvGrpSpPr>
          <p:nvPr/>
        </p:nvGrpSpPr>
        <p:grpSpPr bwMode="auto">
          <a:xfrm>
            <a:off x="5696744" y="4667250"/>
            <a:ext cx="678656" cy="342900"/>
            <a:chOff x="482600" y="4724400"/>
            <a:chExt cx="1036320" cy="457200"/>
          </a:xfrm>
          <a:solidFill>
            <a:schemeClr val="bg1">
              <a:lumMod val="85000"/>
            </a:schemeClr>
          </a:solidFill>
        </p:grpSpPr>
        <p:sp>
          <p:nvSpPr>
            <p:cNvPr id="116" name="Rectangle 115"/>
            <p:cNvSpPr/>
            <p:nvPr/>
          </p:nvSpPr>
          <p:spPr bwMode="auto">
            <a:xfrm>
              <a:off x="482600" y="4724400"/>
              <a:ext cx="518161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31</a:t>
              </a: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1000761" y="4724400"/>
              <a:ext cx="518159" cy="457200"/>
            </a:xfrm>
            <a:prstGeom prst="rect">
              <a:avLst/>
            </a:prstGeom>
            <a:grpFill/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cxnSp>
        <p:nvCxnSpPr>
          <p:cNvPr id="118" name="AutoShape 14"/>
          <p:cNvCxnSpPr>
            <a:cxnSpLocks noChangeShapeType="1"/>
            <a:stCxn id="122" idx="2"/>
            <a:endCxn id="116" idx="1"/>
          </p:cNvCxnSpPr>
          <p:nvPr/>
        </p:nvCxnSpPr>
        <p:spPr bwMode="auto">
          <a:xfrm rot="16200000" flipH="1">
            <a:off x="5335163" y="4477118"/>
            <a:ext cx="522939" cy="200223"/>
          </a:xfrm>
          <a:prstGeom prst="bentConnector2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9" name="Oval 23"/>
          <p:cNvSpPr>
            <a:spLocks noChangeArrowheads="1"/>
          </p:cNvSpPr>
          <p:nvPr/>
        </p:nvSpPr>
        <p:spPr bwMode="auto">
          <a:xfrm>
            <a:off x="5013723" y="3079893"/>
            <a:ext cx="531019" cy="400050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120" name="Rounded Rectangular Callout 119"/>
          <p:cNvSpPr/>
          <p:nvPr/>
        </p:nvSpPr>
        <p:spPr bwMode="auto">
          <a:xfrm flipH="1">
            <a:off x="1568946" y="4256335"/>
            <a:ext cx="3187606" cy="602718"/>
          </a:xfrm>
          <a:prstGeom prst="wedgeRoundRectCallout">
            <a:avLst>
              <a:gd name="adj1" fmla="val -59663"/>
              <a:gd name="adj2" fmla="val -4141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Add the new leaf node as a sibling to F, but do not update C</a:t>
            </a:r>
          </a:p>
        </p:txBody>
      </p:sp>
      <p:cxnSp>
        <p:nvCxnSpPr>
          <p:cNvPr id="113" name="AutoShape 14">
            <a:extLst>
              <a:ext uri="{FF2B5EF4-FFF2-40B4-BE49-F238E27FC236}">
                <a16:creationId xmlns:a16="http://schemas.microsoft.com/office/drawing/2014/main" id="{57AFDFB1-B95D-480D-856B-F4E2D6722996}"/>
              </a:ext>
            </a:extLst>
          </p:cNvPr>
          <p:cNvCxnSpPr>
            <a:cxnSpLocks noChangeShapeType="1"/>
            <a:stCxn id="117" idx="3"/>
            <a:endCxn id="70" idx="2"/>
          </p:cNvCxnSpPr>
          <p:nvPr/>
        </p:nvCxnSpPr>
        <p:spPr bwMode="auto">
          <a:xfrm flipH="1" flipV="1">
            <a:off x="5909668" y="4315761"/>
            <a:ext cx="465732" cy="522939"/>
          </a:xfrm>
          <a:prstGeom prst="bentConnector4">
            <a:avLst>
              <a:gd name="adj1" fmla="val -49084"/>
              <a:gd name="adj2" fmla="val 66393"/>
            </a:avLst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1" name="Rounded Rectangular Callout 119">
            <a:extLst>
              <a:ext uri="{FF2B5EF4-FFF2-40B4-BE49-F238E27FC236}">
                <a16:creationId xmlns:a16="http://schemas.microsoft.com/office/drawing/2014/main" id="{58A495C7-309E-4DBD-81C3-5EC7E929F25E}"/>
              </a:ext>
            </a:extLst>
          </p:cNvPr>
          <p:cNvSpPr/>
          <p:nvPr/>
        </p:nvSpPr>
        <p:spPr bwMode="auto">
          <a:xfrm>
            <a:off x="5791200" y="2571750"/>
            <a:ext cx="3187606" cy="602718"/>
          </a:xfrm>
          <a:prstGeom prst="wedgeRoundRectCallout">
            <a:avLst>
              <a:gd name="adj1" fmla="val -58468"/>
              <a:gd name="adj2" fmla="val 49618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Update C the next time that a thread takes a write latch on it.</a:t>
            </a:r>
          </a:p>
        </p:txBody>
      </p:sp>
      <p:cxnSp>
        <p:nvCxnSpPr>
          <p:cNvPr id="123" name="AutoShape 14">
            <a:extLst>
              <a:ext uri="{FF2B5EF4-FFF2-40B4-BE49-F238E27FC236}">
                <a16:creationId xmlns:a16="http://schemas.microsoft.com/office/drawing/2014/main" id="{2825708B-A4C2-4351-8260-D5CF358FF1E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03070" y="3462930"/>
            <a:ext cx="244076" cy="1203129"/>
          </a:xfrm>
          <a:prstGeom prst="straightConnector1">
            <a:avLst/>
          </a:prstGeom>
          <a:noFill/>
          <a:ln w="28575" algn="ctr">
            <a:solidFill>
              <a:srgbClr val="646464"/>
            </a:solidFill>
            <a:round/>
            <a:headEnd type="none" w="sm" len="sm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FEA9B80A-9FCB-4268-8242-B1C6A8BC6151}"/>
              </a:ext>
            </a:extLst>
          </p:cNvPr>
          <p:cNvGrpSpPr>
            <a:grpSpLocks/>
          </p:cNvGrpSpPr>
          <p:nvPr/>
        </p:nvGrpSpPr>
        <p:grpSpPr bwMode="auto">
          <a:xfrm>
            <a:off x="4000501" y="2779855"/>
            <a:ext cx="659606" cy="485775"/>
            <a:chOff x="789711" y="4485200"/>
            <a:chExt cx="879764" cy="647970"/>
          </a:xfrm>
        </p:grpSpPr>
        <p:sp>
          <p:nvSpPr>
            <p:cNvPr id="115" name="TextBox 28">
              <a:extLst>
                <a:ext uri="{FF2B5EF4-FFF2-40B4-BE49-F238E27FC236}">
                  <a16:creationId xmlns:a16="http://schemas.microsoft.com/office/drawing/2014/main" id="{C2351B93-93FE-4BC7-B64C-DBF3FB2A4E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124" name="Straight Connector 29">
              <a:extLst>
                <a:ext uri="{FF2B5EF4-FFF2-40B4-BE49-F238E27FC236}">
                  <a16:creationId xmlns:a16="http://schemas.microsoft.com/office/drawing/2014/main" id="{6874A285-DD7E-42FC-BE67-DB302598AEAD}"/>
                </a:ext>
              </a:extLst>
            </p:cNvPr>
            <p:cNvCxnSpPr>
              <a:cxnSpLocks noChangeShapeType="1"/>
              <a:stCxn id="115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83" name="Lock"/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4602255" y="31727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125" name="T1 Arrow">
            <a:extLst>
              <a:ext uri="{FF2B5EF4-FFF2-40B4-BE49-F238E27FC236}">
                <a16:creationId xmlns:a16="http://schemas.microsoft.com/office/drawing/2014/main" id="{2F71D592-42E5-46D3-8CCC-0CDDD7192156}"/>
              </a:ext>
            </a:extLst>
          </p:cNvPr>
          <p:cNvSpPr>
            <a:spLocks noChangeAspect="1"/>
          </p:cNvSpPr>
          <p:nvPr/>
        </p:nvSpPr>
        <p:spPr>
          <a:xfrm rot="10800000">
            <a:off x="5203804" y="1191302"/>
            <a:ext cx="365760" cy="419142"/>
          </a:xfrm>
          <a:prstGeom prst="rightArrow">
            <a:avLst/>
          </a:prstGeom>
          <a:solidFill>
            <a:srgbClr val="EF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26" name="T3 Arrow">
            <a:extLst>
              <a:ext uri="{FF2B5EF4-FFF2-40B4-BE49-F238E27FC236}">
                <a16:creationId xmlns:a16="http://schemas.microsoft.com/office/drawing/2014/main" id="{A5A6C7F3-7B48-44CA-89AF-50118863129A}"/>
              </a:ext>
            </a:extLst>
          </p:cNvPr>
          <p:cNvSpPr>
            <a:spLocks noChangeAspect="1"/>
          </p:cNvSpPr>
          <p:nvPr/>
        </p:nvSpPr>
        <p:spPr>
          <a:xfrm rot="10800000">
            <a:off x="5206860" y="1188564"/>
            <a:ext cx="365760" cy="419142"/>
          </a:xfrm>
          <a:prstGeom prst="rightArrow">
            <a:avLst/>
          </a:prstGeom>
          <a:solidFill>
            <a:srgbClr val="EF3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27" name="T2 Arrow">
            <a:extLst>
              <a:ext uri="{FF2B5EF4-FFF2-40B4-BE49-F238E27FC236}">
                <a16:creationId xmlns:a16="http://schemas.microsoft.com/office/drawing/2014/main" id="{F711D29A-D9B5-4F85-91C9-E8FCA0C87525}"/>
              </a:ext>
            </a:extLst>
          </p:cNvPr>
          <p:cNvSpPr>
            <a:spLocks noChangeAspect="1"/>
          </p:cNvSpPr>
          <p:nvPr/>
        </p:nvSpPr>
        <p:spPr>
          <a:xfrm rot="10800000">
            <a:off x="5206860" y="1188564"/>
            <a:ext cx="365760" cy="419142"/>
          </a:xfrm>
          <a:prstGeom prst="rightArrow">
            <a:avLst/>
          </a:prstGeom>
          <a:solidFill>
            <a:srgbClr val="2C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C157212-DC3C-45B4-ACB6-F44FBBE49285}"/>
              </a:ext>
            </a:extLst>
          </p:cNvPr>
          <p:cNvSpPr txBox="1"/>
          <p:nvPr/>
        </p:nvSpPr>
        <p:spPr>
          <a:xfrm>
            <a:off x="432697" y="1123950"/>
            <a:ext cx="1511632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spc="-150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4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4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: Insert 25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3F12CBDB-FE78-456F-A509-8AF8E9080CED}"/>
              </a:ext>
            </a:extLst>
          </p:cNvPr>
          <p:cNvSpPr txBox="1"/>
          <p:nvPr/>
        </p:nvSpPr>
        <p:spPr>
          <a:xfrm>
            <a:off x="426840" y="1586682"/>
            <a:ext cx="133369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spc="-150" dirty="0">
                <a:solidFill>
                  <a:srgbClr val="2C6BD8"/>
                </a:solidFill>
                <a:latin typeface="Crimson Text" panose="02000503000000000000" pitchFamily="2" charset="0"/>
              </a:rPr>
              <a:t>T</a:t>
            </a:r>
            <a:r>
              <a:rPr lang="en-US" sz="2400" b="1" baseline="-25000" dirty="0">
                <a:solidFill>
                  <a:srgbClr val="2C6BD8"/>
                </a:solidFill>
                <a:latin typeface="Crimson Text" panose="02000503000000000000" pitchFamily="2" charset="0"/>
              </a:rPr>
              <a:t>2</a:t>
            </a:r>
            <a:r>
              <a:rPr lang="en-US" sz="2400" b="1" dirty="0">
                <a:solidFill>
                  <a:srgbClr val="2C6BD8"/>
                </a:solidFill>
                <a:latin typeface="Crimson Text" panose="02000503000000000000" pitchFamily="2" charset="0"/>
              </a:rPr>
              <a:t>: Find 31</a:t>
            </a:r>
          </a:p>
        </p:txBody>
      </p:sp>
      <p:pic>
        <p:nvPicPr>
          <p:cNvPr id="4" name="Star">
            <a:extLst>
              <a:ext uri="{FF2B5EF4-FFF2-40B4-BE49-F238E27FC236}">
                <a16:creationId xmlns:a16="http://schemas.microsoft.com/office/drawing/2014/main" id="{0A9FE1C4-6744-445A-A745-22542BC401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48580" y="3141964"/>
            <a:ext cx="274320" cy="274320"/>
          </a:xfrm>
          <a:prstGeom prst="rect">
            <a:avLst/>
          </a:prstGeom>
        </p:spPr>
      </p:pic>
      <p:sp>
        <p:nvSpPr>
          <p:cNvPr id="130" name="TextBox 129">
            <a:extLst>
              <a:ext uri="{FF2B5EF4-FFF2-40B4-BE49-F238E27FC236}">
                <a16:creationId xmlns:a16="http://schemas.microsoft.com/office/drawing/2014/main" id="{176EF4B3-501D-4C98-AC52-6ED6070A6AEB}"/>
              </a:ext>
            </a:extLst>
          </p:cNvPr>
          <p:cNvSpPr txBox="1"/>
          <p:nvPr/>
        </p:nvSpPr>
        <p:spPr>
          <a:xfrm>
            <a:off x="438844" y="2049414"/>
            <a:ext cx="1532471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spc="-150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4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3</a:t>
            </a:r>
            <a:r>
              <a:rPr lang="en-US" sz="24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: Insert 33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5D7CCAC3-311D-4FD4-8645-6127153D7320}"/>
              </a:ext>
            </a:extLst>
          </p:cNvPr>
          <p:cNvSpPr/>
          <p:nvPr/>
        </p:nvSpPr>
        <p:spPr bwMode="auto">
          <a:xfrm>
            <a:off x="6036071" y="4667250"/>
            <a:ext cx="339329" cy="342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dirty="0">
                <a:solidFill>
                  <a:srgbClr val="646464"/>
                </a:solidFill>
                <a:latin typeface="Inconsolata" panose="00000509000000000000" pitchFamily="49" charset="0"/>
              </a:rPr>
              <a:t>33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32723E7-962D-4D1C-85D9-147F04F9F23D}"/>
              </a:ext>
            </a:extLst>
          </p:cNvPr>
          <p:cNvGrpSpPr/>
          <p:nvPr/>
        </p:nvGrpSpPr>
        <p:grpSpPr>
          <a:xfrm>
            <a:off x="6465094" y="1161089"/>
            <a:ext cx="1592943" cy="323165"/>
            <a:chOff x="6465094" y="1161089"/>
            <a:chExt cx="1592943" cy="323165"/>
          </a:xfrm>
        </p:grpSpPr>
        <p:pic>
          <p:nvPicPr>
            <p:cNvPr id="132" name="Star">
              <a:extLst>
                <a:ext uri="{FF2B5EF4-FFF2-40B4-BE49-F238E27FC236}">
                  <a16:creationId xmlns:a16="http://schemas.microsoft.com/office/drawing/2014/main" id="{5E0B0E17-2B21-4DC0-A37E-C243026578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465094" y="1162651"/>
              <a:ext cx="274320" cy="274320"/>
            </a:xfrm>
            <a:prstGeom prst="rect">
              <a:avLst/>
            </a:prstGeom>
          </p:spPr>
        </p:pic>
        <p:sp>
          <p:nvSpPr>
            <p:cNvPr id="133" name="TextBox 124">
              <a:extLst>
                <a:ext uri="{FF2B5EF4-FFF2-40B4-BE49-F238E27FC236}">
                  <a16:creationId xmlns:a16="http://schemas.microsoft.com/office/drawing/2014/main" id="{9EE204F5-4D4A-47D7-94EE-61D6DFBD16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25300" y="1161089"/>
              <a:ext cx="1332737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F76D6D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Museo Sans 700" panose="02000000000000000000" pitchFamily="50" charset="0"/>
                </a:rPr>
                <a:t>C: Add 31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DC600EDC-6CEC-4673-877F-9DFD8878FE5F}"/>
              </a:ext>
            </a:extLst>
          </p:cNvPr>
          <p:cNvGrpSpPr>
            <a:grpSpLocks/>
          </p:cNvGrpSpPr>
          <p:nvPr/>
        </p:nvGrpSpPr>
        <p:grpSpPr bwMode="auto">
          <a:xfrm>
            <a:off x="5097068" y="4250451"/>
            <a:ext cx="659606" cy="485775"/>
            <a:chOff x="789711" y="4485200"/>
            <a:chExt cx="879764" cy="647970"/>
          </a:xfrm>
        </p:grpSpPr>
        <p:sp>
          <p:nvSpPr>
            <p:cNvPr id="135" name="TextBox 28">
              <a:extLst>
                <a:ext uri="{FF2B5EF4-FFF2-40B4-BE49-F238E27FC236}">
                  <a16:creationId xmlns:a16="http://schemas.microsoft.com/office/drawing/2014/main" id="{F84179FF-0C3F-471F-9371-51721D4AE9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136" name="Straight Connector 29">
              <a:extLst>
                <a:ext uri="{FF2B5EF4-FFF2-40B4-BE49-F238E27FC236}">
                  <a16:creationId xmlns:a16="http://schemas.microsoft.com/office/drawing/2014/main" id="{F15EDD1F-B284-494D-8FB1-251588616FA8}"/>
                </a:ext>
              </a:extLst>
            </p:cNvPr>
            <p:cNvCxnSpPr>
              <a:cxnSpLocks noChangeShapeType="1"/>
              <a:stCxn id="135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137" name="Lock">
            <a:extLst>
              <a:ext uri="{FF2B5EF4-FFF2-40B4-BE49-F238E27FC236}">
                <a16:creationId xmlns:a16="http://schemas.microsoft.com/office/drawing/2014/main" id="{1CE63B59-1D5B-497D-805E-965AF4A5D9D3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 bwMode="auto">
          <a:xfrm rot="21075481">
            <a:off x="5698822" y="4643358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4393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22222E-6 L 0.15556 0.17531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50"/>
                            </p:stCondLst>
                            <p:childTnLst>
                              <p:par>
                                <p:cTn id="44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56 0.17531 L 0.07309 0.36266 " pathEditMode="relative" rAng="0" ptsTypes="AA">
                                      <p:cBhvr>
                                        <p:cTn id="45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250"/>
                            </p:stCondLst>
                            <p:childTnLst>
                              <p:par>
                                <p:cTn id="6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4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09 0.36266 L 0.06563 0.53364 " pathEditMode="relative" rAng="0" ptsTypes="AA">
                                      <p:cBhvr>
                                        <p:cTn id="65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" y="85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withGroup">
                            <p:stCondLst>
                              <p:cond delay="1750"/>
                            </p:stCondLst>
                            <p:childTnLst>
                              <p:par>
                                <p:cTn id="7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2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5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50"/>
                            </p:stCondLst>
                            <p:childTnLst>
                              <p:par>
                                <p:cTn id="8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50"/>
                                        <p:tgtEl>
                                          <p:spTgt spid="338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25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250"/>
                            </p:stCondLst>
                            <p:childTnLst>
                              <p:par>
                                <p:cTn id="10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2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25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50"/>
                            </p:stCondLst>
                            <p:childTnLst>
                              <p:par>
                                <p:cTn id="116" presetID="10" presetClass="exit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5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5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5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6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58025E-6 L 0.15556 0.17531 " pathEditMode="relative" rAng="0" ptsTypes="AA">
                                      <p:cBhvr>
                                        <p:cTn id="160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78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00"/>
                            </p:stCondLst>
                            <p:childTnLst>
                              <p:par>
                                <p:cTn id="162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56 0.17531 L 0.07309 0.36266 " pathEditMode="relative" rAng="0" ptsTypes="AA">
                                      <p:cBhvr>
                                        <p:cTn id="16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"/>
                            </p:stCondLst>
                            <p:childTnLst>
                              <p:par>
                                <p:cTn id="165" presetID="42" presetClass="path" presetSubtype="0" accel="50000" decel="5000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09 0.36266 L 0.06562 0.53365 " pathEditMode="relative" rAng="0" ptsTypes="AA">
                                      <p:cBhvr>
                                        <p:cTn id="16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2" y="85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3000"/>
                            </p:stCondLst>
                            <p:childTnLst>
                              <p:par>
                                <p:cTn id="168" presetID="42" presetClass="path" presetSubtype="0" accel="50000" decel="50000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528 0.53395 L 0.00729 0.66852 " pathEditMode="relative" rAng="0" ptsTypes="AA">
                                      <p:cBhvr>
                                        <p:cTn id="169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99" y="6728"/>
                                    </p:animMotion>
                                  </p:childTnLst>
                                </p:cTn>
                              </p:par>
                              <p:par>
                                <p:cTn id="170" presetID="8" presetClass="emph" presetSubtype="0" fill="hold" grpId="5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0800000">
                                      <p:cBhvr>
                                        <p:cTn id="17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2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50"/>
                            </p:stCondLst>
                            <p:childTnLst>
                              <p:par>
                                <p:cTn id="1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00"/>
                            </p:stCondLst>
                            <p:childTnLst>
                              <p:par>
                                <p:cTn id="1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4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50"/>
                            </p:stCondLst>
                            <p:childTnLst>
                              <p:par>
                                <p:cTn id="1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25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2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50"/>
                            </p:stCondLst>
                            <p:childTnLst>
                              <p:par>
                                <p:cTn id="203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58025E-6 L 0.15521 0.17562 " pathEditMode="relative" rAng="0" ptsTypes="AA">
                                      <p:cBhvr>
                                        <p:cTn id="20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60" y="8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250"/>
                            </p:stCondLst>
                            <p:childTnLst>
                              <p:par>
                                <p:cTn id="20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7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0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25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250"/>
                            </p:stCondLst>
                            <p:childTnLst>
                              <p:par>
                                <p:cTn id="2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0" dur="2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2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521 0.17562 L 0.07274 0.36297 " pathEditMode="relative" rAng="0" ptsTypes="AA">
                                      <p:cBhvr>
                                        <p:cTn id="223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32" y="9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250"/>
                            </p:stCondLst>
                            <p:childTnLst>
                              <p:par>
                                <p:cTn id="23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2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500"/>
                            </p:stCondLst>
                            <p:childTnLst>
                              <p:par>
                                <p:cTn id="2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2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250"/>
                            </p:stCondLst>
                            <p:childTnLst>
                              <p:par>
                                <p:cTn id="2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5" dur="2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500"/>
                            </p:stCondLst>
                            <p:childTnLst>
                              <p:par>
                                <p:cTn id="247" presetID="42" presetClass="path" presetSubtype="0" accel="50000" decel="5000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274 0.36297 L 0.01094 0.66883 " pathEditMode="relative" rAng="0" ptsTypes="AA">
                                      <p:cBhvr>
                                        <p:cTn id="24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0" y="15278"/>
                                    </p:animMotion>
                                  </p:childTnLst>
                                </p:cTn>
                              </p:par>
                              <p:par>
                                <p:cTn id="249" presetID="8" presetClass="emph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25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1500"/>
                            </p:stCondLst>
                            <p:childTnLst>
                              <p:par>
                                <p:cTn id="2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11" grpId="0" animBg="1"/>
      <p:bldP spid="111" grpId="1" animBg="1"/>
      <p:bldP spid="109" grpId="0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5" grpId="0" animBg="1"/>
      <p:bldP spid="125" grpId="1" animBg="1"/>
      <p:bldP spid="125" grpId="2" animBg="1"/>
      <p:bldP spid="125" grpId="3" animBg="1"/>
      <p:bldP spid="125" grpId="4" animBg="1"/>
      <p:bldP spid="126" grpId="0" animBg="1"/>
      <p:bldP spid="126" grpId="1" animBg="1"/>
      <p:bldP spid="126" grpId="2" animBg="1"/>
      <p:bldP spid="126" grpId="3" animBg="1"/>
      <p:bldP spid="126" grpId="4" animBg="1"/>
      <p:bldP spid="127" grpId="0" animBg="1"/>
      <p:bldP spid="127" grpId="1" animBg="1"/>
      <p:bldP spid="127" grpId="2" animBg="1"/>
      <p:bldP spid="127" grpId="3" animBg="1"/>
      <p:bldP spid="127" grpId="4" animBg="1"/>
      <p:bldP spid="127" grpId="5" animBg="1"/>
      <p:bldP spid="127" grpId="6" animBg="1"/>
      <p:bldP spid="129" grpId="0"/>
      <p:bldP spid="130" grpId="0"/>
      <p:bldP spid="131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0767AFD-9B03-4450-A098-6B0D4C93F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70E651-766B-4FF4-9413-C5C3EAC27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threads in all the examples so far have acquired latches in a "top-down" manner.</a:t>
            </a:r>
          </a:p>
          <a:p>
            <a:pPr lvl="1"/>
            <a:r>
              <a:rPr lang="en-US" dirty="0"/>
              <a:t>A thread can only acquire a latch from a node that is below its current node.</a:t>
            </a:r>
          </a:p>
          <a:p>
            <a:pPr lvl="1"/>
            <a:r>
              <a:rPr lang="en-US" dirty="0"/>
              <a:t>If the desired latch is unavailable, the thread must wait until it becomes available.</a:t>
            </a:r>
          </a:p>
          <a:p>
            <a:endParaRPr lang="en-US" sz="1200" dirty="0"/>
          </a:p>
          <a:p>
            <a:r>
              <a:rPr lang="en-US" dirty="0"/>
              <a:t>But what if threads want to move from one leaf node to another leaf node?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0701C55F-A42E-99EA-7990-9BFD1C79E00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0721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8" name="sibling pointer">
            <a:extLst>
              <a:ext uri="{FF2B5EF4-FFF2-40B4-BE49-F238E27FC236}">
                <a16:creationId xmlns:a16="http://schemas.microsoft.com/office/drawing/2014/main" id="{A4882BFE-2D74-BF45-7AA1-28C4AE6395AA}"/>
              </a:ext>
            </a:extLst>
          </p:cNvPr>
          <p:cNvCxnSpPr>
            <a:cxnSpLocks noChangeShapeType="1"/>
            <a:stCxn id="4" idx="3"/>
            <a:endCxn id="52" idx="1"/>
          </p:cNvCxnSpPr>
          <p:nvPr/>
        </p:nvCxnSpPr>
        <p:spPr bwMode="auto">
          <a:xfrm>
            <a:off x="4265988" y="3029865"/>
            <a:ext cx="60851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9" name="sibling pointer">
            <a:extLst>
              <a:ext uri="{FF2B5EF4-FFF2-40B4-BE49-F238E27FC236}">
                <a16:creationId xmlns:a16="http://schemas.microsoft.com/office/drawing/2014/main" id="{0661879D-E1EF-71EF-27CC-3D5D110096DB}"/>
              </a:ext>
            </a:extLst>
          </p:cNvPr>
          <p:cNvCxnSpPr>
            <a:cxnSpLocks noChangeShapeType="1"/>
            <a:stCxn id="51" idx="1"/>
            <a:endCxn id="3" idx="3"/>
          </p:cNvCxnSpPr>
          <p:nvPr/>
        </p:nvCxnSpPr>
        <p:spPr bwMode="auto">
          <a:xfrm flipH="1">
            <a:off x="4265988" y="3234636"/>
            <a:ext cx="60851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67399455-A9B8-4BE6-81A5-D3BC71D62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Node Scan Example #1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D20055E-81FB-4087-8ADE-867A2E7984FD}"/>
              </a:ext>
            </a:extLst>
          </p:cNvPr>
          <p:cNvGrpSpPr/>
          <p:nvPr/>
        </p:nvGrpSpPr>
        <p:grpSpPr>
          <a:xfrm>
            <a:off x="3082711" y="1798028"/>
            <a:ext cx="2978578" cy="1840522"/>
            <a:chOff x="5917351" y="1504950"/>
            <a:chExt cx="2978578" cy="1840522"/>
          </a:xfrm>
        </p:grpSpPr>
        <p:cxnSp>
          <p:nvCxnSpPr>
            <p:cNvPr id="6" name="AutoShape 14">
              <a:extLst>
                <a:ext uri="{FF2B5EF4-FFF2-40B4-BE49-F238E27FC236}">
                  <a16:creationId xmlns:a16="http://schemas.microsoft.com/office/drawing/2014/main" id="{788C8703-90F2-4363-BFDC-848EE0B0A9A2}"/>
                </a:ext>
              </a:extLst>
            </p:cNvPr>
            <p:cNvCxnSpPr>
              <a:cxnSpLocks noChangeShapeType="1"/>
              <a:stCxn id="12" idx="2"/>
              <a:endCxn id="17" idx="0"/>
            </p:cNvCxnSpPr>
            <p:nvPr/>
          </p:nvCxnSpPr>
          <p:spPr bwMode="auto">
            <a:xfrm flipH="1">
              <a:off x="6237391" y="1870710"/>
              <a:ext cx="620609" cy="777240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AutoShape 14">
              <a:extLst>
                <a:ext uri="{FF2B5EF4-FFF2-40B4-BE49-F238E27FC236}">
                  <a16:creationId xmlns:a16="http://schemas.microsoft.com/office/drawing/2014/main" id="{3D99BA4D-5838-499F-BAF0-D290A226E7BF}"/>
                </a:ext>
              </a:extLst>
            </p:cNvPr>
            <p:cNvCxnSpPr>
              <a:cxnSpLocks noChangeShapeType="1"/>
              <a:stCxn id="13" idx="2"/>
              <a:endCxn id="23" idx="0"/>
            </p:cNvCxnSpPr>
            <p:nvPr/>
          </p:nvCxnSpPr>
          <p:spPr bwMode="auto">
            <a:xfrm>
              <a:off x="7406640" y="1870710"/>
              <a:ext cx="620609" cy="777240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EAB832-142D-44AF-B7EE-B4C61999C3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1000" y="1526247"/>
              <a:ext cx="33727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EF3E42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15B660D-4BED-4E10-9839-8835045482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2396" y="3022307"/>
              <a:ext cx="3626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EF3E42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B</a:t>
              </a:r>
            </a:p>
          </p:txBody>
        </p:sp>
        <p:grpSp>
          <p:nvGrpSpPr>
            <p:cNvPr id="10" name="NODE B">
              <a:extLst>
                <a:ext uri="{FF2B5EF4-FFF2-40B4-BE49-F238E27FC236}">
                  <a16:creationId xmlns:a16="http://schemas.microsoft.com/office/drawing/2014/main" id="{B3ADD789-E734-4222-B67B-5B495638AAAA}"/>
                </a:ext>
              </a:extLst>
            </p:cNvPr>
            <p:cNvGrpSpPr/>
            <p:nvPr/>
          </p:nvGrpSpPr>
          <p:grpSpPr>
            <a:xfrm>
              <a:off x="6812280" y="1504950"/>
              <a:ext cx="1188720" cy="365760"/>
              <a:chOff x="3489959" y="2043897"/>
              <a:chExt cx="118872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796A94E-C17F-4B42-8A50-A304FE015758}"/>
                  </a:ext>
                </a:extLst>
              </p:cNvPr>
              <p:cNvSpPr/>
              <p:nvPr/>
            </p:nvSpPr>
            <p:spPr bwMode="auto">
              <a:xfrm>
                <a:off x="358139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3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788167B-7504-4D0C-91E7-0376A28BC492}"/>
                  </a:ext>
                </a:extLst>
              </p:cNvPr>
              <p:cNvSpPr/>
              <p:nvPr/>
            </p:nvSpPr>
            <p:spPr bwMode="auto">
              <a:xfrm>
                <a:off x="348995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720E5B4-6704-40C3-B683-03AEF037CCF7}"/>
                  </a:ext>
                </a:extLst>
              </p:cNvPr>
              <p:cNvSpPr/>
              <p:nvPr/>
            </p:nvSpPr>
            <p:spPr bwMode="auto">
              <a:xfrm>
                <a:off x="403859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BA48C17-B7F0-4AE1-A0A5-63DE9142C236}"/>
                  </a:ext>
                </a:extLst>
              </p:cNvPr>
              <p:cNvSpPr/>
              <p:nvPr/>
            </p:nvSpPr>
            <p:spPr bwMode="auto">
              <a:xfrm>
                <a:off x="413003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69F3433-60FB-4D5F-94E5-B0DBF8E2CACF}"/>
                  </a:ext>
                </a:extLst>
              </p:cNvPr>
              <p:cNvSpPr/>
              <p:nvPr/>
            </p:nvSpPr>
            <p:spPr bwMode="auto">
              <a:xfrm>
                <a:off x="458723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grpSp>
          <p:nvGrpSpPr>
            <p:cNvPr id="16" name="NODE D">
              <a:extLst>
                <a:ext uri="{FF2B5EF4-FFF2-40B4-BE49-F238E27FC236}">
                  <a16:creationId xmlns:a16="http://schemas.microsoft.com/office/drawing/2014/main" id="{BD4AC307-D841-45A9-8DFD-D7B06B8AE676}"/>
                </a:ext>
              </a:extLst>
            </p:cNvPr>
            <p:cNvGrpSpPr/>
            <p:nvPr/>
          </p:nvGrpSpPr>
          <p:grpSpPr>
            <a:xfrm>
              <a:off x="5917351" y="2647950"/>
              <a:ext cx="1188720" cy="365760"/>
              <a:chOff x="3489959" y="2043897"/>
              <a:chExt cx="118872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A19A266-0407-4A0F-AA19-B71D379BB782}"/>
                  </a:ext>
                </a:extLst>
              </p:cNvPr>
              <p:cNvSpPr/>
              <p:nvPr/>
            </p:nvSpPr>
            <p:spPr bwMode="auto">
              <a:xfrm>
                <a:off x="358139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ED14C8A-1CC6-48C7-A8BC-F5CE9FC864A4}"/>
                  </a:ext>
                </a:extLst>
              </p:cNvPr>
              <p:cNvSpPr/>
              <p:nvPr/>
            </p:nvSpPr>
            <p:spPr bwMode="auto">
              <a:xfrm>
                <a:off x="348995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AB62444-E460-4A60-BE7C-18308D6ED951}"/>
                  </a:ext>
                </a:extLst>
              </p:cNvPr>
              <p:cNvSpPr/>
              <p:nvPr/>
            </p:nvSpPr>
            <p:spPr bwMode="auto">
              <a:xfrm>
                <a:off x="403859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C783CAB-5E6A-440F-8E30-30B0349D763B}"/>
                  </a:ext>
                </a:extLst>
              </p:cNvPr>
              <p:cNvSpPr/>
              <p:nvPr/>
            </p:nvSpPr>
            <p:spPr bwMode="auto">
              <a:xfrm>
                <a:off x="413003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2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96D4F00-41A2-4A96-A803-1EE34B8EE45E}"/>
                  </a:ext>
                </a:extLst>
              </p:cNvPr>
              <p:cNvSpPr/>
              <p:nvPr/>
            </p:nvSpPr>
            <p:spPr bwMode="auto">
              <a:xfrm>
                <a:off x="458723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grpSp>
          <p:nvGrpSpPr>
            <p:cNvPr id="22" name="NODE E">
              <a:extLst>
                <a:ext uri="{FF2B5EF4-FFF2-40B4-BE49-F238E27FC236}">
                  <a16:creationId xmlns:a16="http://schemas.microsoft.com/office/drawing/2014/main" id="{60713DE6-883F-4652-978B-FCEFF979B05C}"/>
                </a:ext>
              </a:extLst>
            </p:cNvPr>
            <p:cNvGrpSpPr/>
            <p:nvPr/>
          </p:nvGrpSpPr>
          <p:grpSpPr>
            <a:xfrm>
              <a:off x="7707209" y="2647950"/>
              <a:ext cx="1188720" cy="365760"/>
              <a:chOff x="3489959" y="2043897"/>
              <a:chExt cx="118872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BB17BFA-CA17-4C9A-94DD-12A4E658E415}"/>
                  </a:ext>
                </a:extLst>
              </p:cNvPr>
              <p:cNvSpPr/>
              <p:nvPr/>
            </p:nvSpPr>
            <p:spPr bwMode="auto">
              <a:xfrm>
                <a:off x="358139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3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5E806B7-767A-4257-8C85-F619FD3760E2}"/>
                  </a:ext>
                </a:extLst>
              </p:cNvPr>
              <p:cNvSpPr/>
              <p:nvPr/>
            </p:nvSpPr>
            <p:spPr bwMode="auto">
              <a:xfrm>
                <a:off x="348995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653E02FC-3536-4E11-B1D8-BE5DC07FE0AA}"/>
                  </a:ext>
                </a:extLst>
              </p:cNvPr>
              <p:cNvSpPr/>
              <p:nvPr/>
            </p:nvSpPr>
            <p:spPr bwMode="auto">
              <a:xfrm>
                <a:off x="403859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3CA0170-CD06-4333-BF1F-ECF00F323A6D}"/>
                  </a:ext>
                </a:extLst>
              </p:cNvPr>
              <p:cNvSpPr/>
              <p:nvPr/>
            </p:nvSpPr>
            <p:spPr bwMode="auto">
              <a:xfrm>
                <a:off x="413003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4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5A8673F-0CB4-4039-8089-EBFC55361288}"/>
                  </a:ext>
                </a:extLst>
              </p:cNvPr>
              <p:cNvSpPr/>
              <p:nvPr/>
            </p:nvSpPr>
            <p:spPr bwMode="auto">
              <a:xfrm>
                <a:off x="458723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DE42904-ACDA-43C9-A3A6-2732178472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2254" y="3022307"/>
              <a:ext cx="360996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EF3E42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C</a:t>
              </a:r>
            </a:p>
          </p:txBody>
        </p:sp>
      </p:grpSp>
      <p:sp>
        <p:nvSpPr>
          <p:cNvPr id="32" name="Content Placeholder 28">
            <a:extLst>
              <a:ext uri="{FF2B5EF4-FFF2-40B4-BE49-F238E27FC236}">
                <a16:creationId xmlns:a16="http://schemas.microsoft.com/office/drawing/2014/main" id="{D50FF238-AF5A-48C8-BA4A-B8B0748D2C5C}"/>
              </a:ext>
            </a:extLst>
          </p:cNvPr>
          <p:cNvSpPr txBox="1">
            <a:spLocks/>
          </p:cNvSpPr>
          <p:nvPr/>
        </p:nvSpPr>
        <p:spPr>
          <a:xfrm>
            <a:off x="6400801" y="1127880"/>
            <a:ext cx="2511144" cy="3985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spc="-150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Find Keys &lt; 4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D6ABCFB-ECBC-41EB-AE96-EEC8E99024F4}"/>
              </a:ext>
            </a:extLst>
          </p:cNvPr>
          <p:cNvGrpSpPr>
            <a:grpSpLocks/>
          </p:cNvGrpSpPr>
          <p:nvPr/>
        </p:nvGrpSpPr>
        <p:grpSpPr bwMode="auto">
          <a:xfrm>
            <a:off x="3350123" y="1353250"/>
            <a:ext cx="659606" cy="485775"/>
            <a:chOff x="789711" y="4485200"/>
            <a:chExt cx="879764" cy="647970"/>
          </a:xfrm>
        </p:grpSpPr>
        <p:sp>
          <p:nvSpPr>
            <p:cNvPr id="34" name="TextBox 28">
              <a:extLst>
                <a:ext uri="{FF2B5EF4-FFF2-40B4-BE49-F238E27FC236}">
                  <a16:creationId xmlns:a16="http://schemas.microsoft.com/office/drawing/2014/main" id="{48BD08C8-D187-4AB9-8C35-FDFD17337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5" name="Straight Connector 29">
              <a:extLst>
                <a:ext uri="{FF2B5EF4-FFF2-40B4-BE49-F238E27FC236}">
                  <a16:creationId xmlns:a16="http://schemas.microsoft.com/office/drawing/2014/main" id="{63133A0E-C52D-4805-969B-4F68957839F3}"/>
                </a:ext>
              </a:extLst>
            </p:cNvPr>
            <p:cNvCxnSpPr>
              <a:cxnSpLocks noChangeShapeType="1"/>
              <a:stCxn id="3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36" name="Lock">
            <a:extLst>
              <a:ext uri="{FF2B5EF4-FFF2-40B4-BE49-F238E27FC236}">
                <a16:creationId xmlns:a16="http://schemas.microsoft.com/office/drawing/2014/main" id="{FCE9E4E3-0E4B-4F6F-BBCE-D0A41465FDB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951877" y="174615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7AEB001F-A469-411B-8B4D-E4177C967374}"/>
              </a:ext>
            </a:extLst>
          </p:cNvPr>
          <p:cNvGrpSpPr>
            <a:grpSpLocks/>
          </p:cNvGrpSpPr>
          <p:nvPr/>
        </p:nvGrpSpPr>
        <p:grpSpPr bwMode="auto">
          <a:xfrm>
            <a:off x="2435580" y="2522555"/>
            <a:ext cx="659606" cy="485775"/>
            <a:chOff x="789711" y="4485200"/>
            <a:chExt cx="879764" cy="647970"/>
          </a:xfrm>
        </p:grpSpPr>
        <p:sp>
          <p:nvSpPr>
            <p:cNvPr id="38" name="TextBox 28">
              <a:extLst>
                <a:ext uri="{FF2B5EF4-FFF2-40B4-BE49-F238E27FC236}">
                  <a16:creationId xmlns:a16="http://schemas.microsoft.com/office/drawing/2014/main" id="{806ECFF2-0E9C-44EB-BA70-5CD798101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9" name="Straight Connector 29">
              <a:extLst>
                <a:ext uri="{FF2B5EF4-FFF2-40B4-BE49-F238E27FC236}">
                  <a16:creationId xmlns:a16="http://schemas.microsoft.com/office/drawing/2014/main" id="{1EF15C53-0435-48EA-97C2-D3A9E152D9D0}"/>
                </a:ext>
              </a:extLst>
            </p:cNvPr>
            <p:cNvCxnSpPr>
              <a:cxnSpLocks noChangeShapeType="1"/>
              <a:stCxn id="38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40" name="Lock">
            <a:extLst>
              <a:ext uri="{FF2B5EF4-FFF2-40B4-BE49-F238E27FC236}">
                <a16:creationId xmlns:a16="http://schemas.microsoft.com/office/drawing/2014/main" id="{9C55D4C7-860E-46B1-8C7D-70941F1AB1E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037334" y="29154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A480B92E-6ADB-44D8-BD99-639688AD73E9}"/>
              </a:ext>
            </a:extLst>
          </p:cNvPr>
          <p:cNvGrpSpPr>
            <a:grpSpLocks/>
          </p:cNvGrpSpPr>
          <p:nvPr/>
        </p:nvGrpSpPr>
        <p:grpSpPr bwMode="auto">
          <a:xfrm>
            <a:off x="4233330" y="2518387"/>
            <a:ext cx="659606" cy="485775"/>
            <a:chOff x="789711" y="4485200"/>
            <a:chExt cx="879764" cy="647970"/>
          </a:xfrm>
        </p:grpSpPr>
        <p:sp>
          <p:nvSpPr>
            <p:cNvPr id="42" name="TextBox 28">
              <a:extLst>
                <a:ext uri="{FF2B5EF4-FFF2-40B4-BE49-F238E27FC236}">
                  <a16:creationId xmlns:a16="http://schemas.microsoft.com/office/drawing/2014/main" id="{EE1DDF4E-1C18-4C83-99AC-1F8A360AA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43" name="Straight Connector 29">
              <a:extLst>
                <a:ext uri="{FF2B5EF4-FFF2-40B4-BE49-F238E27FC236}">
                  <a16:creationId xmlns:a16="http://schemas.microsoft.com/office/drawing/2014/main" id="{B2F4C976-4003-4B9C-8EBB-C207581C6050}"/>
                </a:ext>
              </a:extLst>
            </p:cNvPr>
            <p:cNvCxnSpPr>
              <a:cxnSpLocks noChangeShapeType="1"/>
              <a:stCxn id="4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44" name="Lock">
            <a:extLst>
              <a:ext uri="{FF2B5EF4-FFF2-40B4-BE49-F238E27FC236}">
                <a16:creationId xmlns:a16="http://schemas.microsoft.com/office/drawing/2014/main" id="{F60C9DF5-34E5-45CD-8551-DA4D8F7A753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4835084" y="2911294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6" name="T2 Arrow">
            <a:extLst>
              <a:ext uri="{FF2B5EF4-FFF2-40B4-BE49-F238E27FC236}">
                <a16:creationId xmlns:a16="http://schemas.microsoft.com/office/drawing/2014/main" id="{34A2B55A-35CD-4977-8217-083642D79B78}"/>
              </a:ext>
            </a:extLst>
          </p:cNvPr>
          <p:cNvSpPr>
            <a:spLocks noChangeAspect="1"/>
          </p:cNvSpPr>
          <p:nvPr/>
        </p:nvSpPr>
        <p:spPr>
          <a:xfrm rot="10800000">
            <a:off x="5520690" y="1771336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7" name="Rounded Rectangular Callout 119">
            <a:extLst>
              <a:ext uri="{FF2B5EF4-FFF2-40B4-BE49-F238E27FC236}">
                <a16:creationId xmlns:a16="http://schemas.microsoft.com/office/drawing/2014/main" id="{03232D44-7BB6-4DA8-AA4D-AC595CEE2033}"/>
              </a:ext>
            </a:extLst>
          </p:cNvPr>
          <p:cNvSpPr/>
          <p:nvPr/>
        </p:nvSpPr>
        <p:spPr bwMode="auto">
          <a:xfrm flipH="1">
            <a:off x="4497586" y="1870573"/>
            <a:ext cx="3046214" cy="602718"/>
          </a:xfrm>
          <a:prstGeom prst="wedgeRoundRectCallout">
            <a:avLst>
              <a:gd name="adj1" fmla="val 41609"/>
              <a:gd name="adj2" fmla="val 7975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Do not release latch on C until thread has latch on B</a:t>
            </a:r>
          </a:p>
        </p:txBody>
      </p:sp>
      <p:grpSp>
        <p:nvGrpSpPr>
          <p:cNvPr id="57" name="Group 56" hidden="1">
            <a:extLst>
              <a:ext uri="{FF2B5EF4-FFF2-40B4-BE49-F238E27FC236}">
                <a16:creationId xmlns:a16="http://schemas.microsoft.com/office/drawing/2014/main" id="{CFF4BCAD-46AB-7744-E2C6-B89C3901702F}"/>
              </a:ext>
            </a:extLst>
          </p:cNvPr>
          <p:cNvGrpSpPr/>
          <p:nvPr/>
        </p:nvGrpSpPr>
        <p:grpSpPr>
          <a:xfrm>
            <a:off x="4174548" y="2984145"/>
            <a:ext cx="791399" cy="296211"/>
            <a:chOff x="4174548" y="2984145"/>
            <a:chExt cx="791399" cy="296211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1371C38-21AA-D2D6-4CDB-5CA149F42AC5}"/>
                </a:ext>
              </a:extLst>
            </p:cNvPr>
            <p:cNvGrpSpPr/>
            <p:nvPr/>
          </p:nvGrpSpPr>
          <p:grpSpPr>
            <a:xfrm>
              <a:off x="4174548" y="2984145"/>
              <a:ext cx="91440" cy="296211"/>
              <a:chOff x="4179991" y="4195779"/>
              <a:chExt cx="91440" cy="296211"/>
            </a:xfrm>
          </p:grpSpPr>
          <p:sp>
            <p:nvSpPr>
              <p:cNvPr id="3" name="magnet">
                <a:extLst>
                  <a:ext uri="{FF2B5EF4-FFF2-40B4-BE49-F238E27FC236}">
                    <a16:creationId xmlns:a16="http://schemas.microsoft.com/office/drawing/2014/main" id="{CC296617-09F8-7E97-8EB8-0652A1E4F4BA}"/>
                  </a:ext>
                </a:extLst>
              </p:cNvPr>
              <p:cNvSpPr/>
              <p:nvPr/>
            </p:nvSpPr>
            <p:spPr>
              <a:xfrm>
                <a:off x="4179991" y="44005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4" name="magnet">
                <a:extLst>
                  <a:ext uri="{FF2B5EF4-FFF2-40B4-BE49-F238E27FC236}">
                    <a16:creationId xmlns:a16="http://schemas.microsoft.com/office/drawing/2014/main" id="{6ADBBE18-4556-DE49-7CAA-869DE82369AA}"/>
                  </a:ext>
                </a:extLst>
              </p:cNvPr>
              <p:cNvSpPr/>
              <p:nvPr/>
            </p:nvSpPr>
            <p:spPr>
              <a:xfrm>
                <a:off x="4179991" y="4195779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03D09345-13E4-D8F0-55F6-164A22A0576C}"/>
                </a:ext>
              </a:extLst>
            </p:cNvPr>
            <p:cNvGrpSpPr/>
            <p:nvPr/>
          </p:nvGrpSpPr>
          <p:grpSpPr>
            <a:xfrm>
              <a:off x="4874507" y="2984145"/>
              <a:ext cx="91440" cy="296211"/>
              <a:chOff x="4179991" y="4195779"/>
              <a:chExt cx="91440" cy="296211"/>
            </a:xfrm>
          </p:grpSpPr>
          <p:sp>
            <p:nvSpPr>
              <p:cNvPr id="51" name="magnet">
                <a:extLst>
                  <a:ext uri="{FF2B5EF4-FFF2-40B4-BE49-F238E27FC236}">
                    <a16:creationId xmlns:a16="http://schemas.microsoft.com/office/drawing/2014/main" id="{D90D24D6-A587-5E54-94FE-D23A78ADC185}"/>
                  </a:ext>
                </a:extLst>
              </p:cNvPr>
              <p:cNvSpPr/>
              <p:nvPr/>
            </p:nvSpPr>
            <p:spPr>
              <a:xfrm>
                <a:off x="4179991" y="44005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2" name="magnet">
                <a:extLst>
                  <a:ext uri="{FF2B5EF4-FFF2-40B4-BE49-F238E27FC236}">
                    <a16:creationId xmlns:a16="http://schemas.microsoft.com/office/drawing/2014/main" id="{3CEAFCFE-485F-A81A-943B-124C7E31A511}"/>
                  </a:ext>
                </a:extLst>
              </p:cNvPr>
              <p:cNvSpPr/>
              <p:nvPr/>
            </p:nvSpPr>
            <p:spPr>
              <a:xfrm>
                <a:off x="4179991" y="4195779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sp>
        <p:nvSpPr>
          <p:cNvPr id="28" name="Slide Number Placeholder 3" descr=" 5">
            <a:extLst>
              <a:ext uri="{FF2B5EF4-FFF2-40B4-BE49-F238E27FC236}">
                <a16:creationId xmlns:a16="http://schemas.microsoft.com/office/drawing/2014/main" id="{F1825413-B9BC-00EB-3577-C675DC803357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20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81481E-6 L 0.06632 0.22067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32 0.22067 L -0.08454 0.325 " pathEditMode="relative" rAng="0" ptsTypes="AA">
                                      <p:cBhvr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52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"/>
                            </p:stCondLst>
                            <p:childTnLst>
                              <p:par>
                                <p:cTn id="5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454 0.325 L -0.31545 0.22901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45" y="-4815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8" presetClass="emph" presetSubtype="0" fill="hold" grpId="4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0800000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25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6" grpId="2" animBg="1"/>
      <p:bldP spid="46" grpId="3" animBg="1"/>
      <p:bldP spid="46" grpId="4" animBg="1"/>
      <p:bldP spid="47" grpId="0" animBg="1"/>
      <p:bldP spid="47" grpId="1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ibling pointer">
            <a:extLst>
              <a:ext uri="{FF2B5EF4-FFF2-40B4-BE49-F238E27FC236}">
                <a16:creationId xmlns:a16="http://schemas.microsoft.com/office/drawing/2014/main" id="{9EAEC2C4-B571-BE6E-27C2-4F4FD6F127D5}"/>
              </a:ext>
            </a:extLst>
          </p:cNvPr>
          <p:cNvCxnSpPr>
            <a:cxnSpLocks noChangeShapeType="1"/>
            <a:stCxn id="57" idx="3"/>
            <a:endCxn id="55" idx="1"/>
          </p:cNvCxnSpPr>
          <p:nvPr/>
        </p:nvCxnSpPr>
        <p:spPr bwMode="auto">
          <a:xfrm>
            <a:off x="4265988" y="3029865"/>
            <a:ext cx="60851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" name="sibling pointer">
            <a:extLst>
              <a:ext uri="{FF2B5EF4-FFF2-40B4-BE49-F238E27FC236}">
                <a16:creationId xmlns:a16="http://schemas.microsoft.com/office/drawing/2014/main" id="{2C512B58-4C10-94B8-4E48-35CC2D82D622}"/>
              </a:ext>
            </a:extLst>
          </p:cNvPr>
          <p:cNvCxnSpPr>
            <a:cxnSpLocks noChangeShapeType="1"/>
            <a:stCxn id="54" idx="1"/>
            <a:endCxn id="56" idx="3"/>
          </p:cNvCxnSpPr>
          <p:nvPr/>
        </p:nvCxnSpPr>
        <p:spPr bwMode="auto">
          <a:xfrm flipH="1">
            <a:off x="4265988" y="3234636"/>
            <a:ext cx="60851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67399455-A9B8-4BE6-81A5-D3BC71D62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Node Scan Example #2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D20055E-81FB-4087-8ADE-867A2E7984FD}"/>
              </a:ext>
            </a:extLst>
          </p:cNvPr>
          <p:cNvGrpSpPr/>
          <p:nvPr/>
        </p:nvGrpSpPr>
        <p:grpSpPr>
          <a:xfrm>
            <a:off x="3082711" y="1798028"/>
            <a:ext cx="2978578" cy="1840522"/>
            <a:chOff x="5917351" y="1504950"/>
            <a:chExt cx="2978578" cy="1840522"/>
          </a:xfrm>
        </p:grpSpPr>
        <p:cxnSp>
          <p:nvCxnSpPr>
            <p:cNvPr id="6" name="AutoShape 14">
              <a:extLst>
                <a:ext uri="{FF2B5EF4-FFF2-40B4-BE49-F238E27FC236}">
                  <a16:creationId xmlns:a16="http://schemas.microsoft.com/office/drawing/2014/main" id="{788C8703-90F2-4363-BFDC-848EE0B0A9A2}"/>
                </a:ext>
              </a:extLst>
            </p:cNvPr>
            <p:cNvCxnSpPr>
              <a:cxnSpLocks noChangeShapeType="1"/>
              <a:stCxn id="12" idx="2"/>
              <a:endCxn id="17" idx="0"/>
            </p:cNvCxnSpPr>
            <p:nvPr/>
          </p:nvCxnSpPr>
          <p:spPr bwMode="auto">
            <a:xfrm flipH="1">
              <a:off x="6237391" y="1870710"/>
              <a:ext cx="620609" cy="777240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AutoShape 14">
              <a:extLst>
                <a:ext uri="{FF2B5EF4-FFF2-40B4-BE49-F238E27FC236}">
                  <a16:creationId xmlns:a16="http://schemas.microsoft.com/office/drawing/2014/main" id="{3D99BA4D-5838-499F-BAF0-D290A226E7BF}"/>
                </a:ext>
              </a:extLst>
            </p:cNvPr>
            <p:cNvCxnSpPr>
              <a:cxnSpLocks noChangeShapeType="1"/>
              <a:stCxn id="13" idx="2"/>
              <a:endCxn id="23" idx="0"/>
            </p:cNvCxnSpPr>
            <p:nvPr/>
          </p:nvCxnSpPr>
          <p:spPr bwMode="auto">
            <a:xfrm>
              <a:off x="7406640" y="1870710"/>
              <a:ext cx="620609" cy="777240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EAB832-142D-44AF-B7EE-B4C61999C3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1000" y="1526247"/>
              <a:ext cx="33727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EF3E42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15B660D-4BED-4E10-9839-8835045482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2396" y="3022307"/>
              <a:ext cx="3626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EF3E42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B</a:t>
              </a:r>
            </a:p>
          </p:txBody>
        </p:sp>
        <p:grpSp>
          <p:nvGrpSpPr>
            <p:cNvPr id="10" name="NODE B">
              <a:extLst>
                <a:ext uri="{FF2B5EF4-FFF2-40B4-BE49-F238E27FC236}">
                  <a16:creationId xmlns:a16="http://schemas.microsoft.com/office/drawing/2014/main" id="{B3ADD789-E734-4222-B67B-5B495638AAAA}"/>
                </a:ext>
              </a:extLst>
            </p:cNvPr>
            <p:cNvGrpSpPr/>
            <p:nvPr/>
          </p:nvGrpSpPr>
          <p:grpSpPr>
            <a:xfrm>
              <a:off x="6812280" y="1504950"/>
              <a:ext cx="1188720" cy="365760"/>
              <a:chOff x="3489959" y="2043897"/>
              <a:chExt cx="118872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796A94E-C17F-4B42-8A50-A304FE015758}"/>
                  </a:ext>
                </a:extLst>
              </p:cNvPr>
              <p:cNvSpPr/>
              <p:nvPr/>
            </p:nvSpPr>
            <p:spPr bwMode="auto">
              <a:xfrm>
                <a:off x="358139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3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788167B-7504-4D0C-91E7-0376A28BC492}"/>
                  </a:ext>
                </a:extLst>
              </p:cNvPr>
              <p:cNvSpPr/>
              <p:nvPr/>
            </p:nvSpPr>
            <p:spPr bwMode="auto">
              <a:xfrm>
                <a:off x="348995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720E5B4-6704-40C3-B683-03AEF037CCF7}"/>
                  </a:ext>
                </a:extLst>
              </p:cNvPr>
              <p:cNvSpPr/>
              <p:nvPr/>
            </p:nvSpPr>
            <p:spPr bwMode="auto">
              <a:xfrm>
                <a:off x="403859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BA48C17-B7F0-4AE1-A0A5-63DE9142C236}"/>
                  </a:ext>
                </a:extLst>
              </p:cNvPr>
              <p:cNvSpPr/>
              <p:nvPr/>
            </p:nvSpPr>
            <p:spPr bwMode="auto">
              <a:xfrm>
                <a:off x="413003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69F3433-60FB-4D5F-94E5-B0DBF8E2CACF}"/>
                  </a:ext>
                </a:extLst>
              </p:cNvPr>
              <p:cNvSpPr/>
              <p:nvPr/>
            </p:nvSpPr>
            <p:spPr bwMode="auto">
              <a:xfrm>
                <a:off x="458723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grpSp>
          <p:nvGrpSpPr>
            <p:cNvPr id="16" name="NODE D">
              <a:extLst>
                <a:ext uri="{FF2B5EF4-FFF2-40B4-BE49-F238E27FC236}">
                  <a16:creationId xmlns:a16="http://schemas.microsoft.com/office/drawing/2014/main" id="{BD4AC307-D841-45A9-8DFD-D7B06B8AE676}"/>
                </a:ext>
              </a:extLst>
            </p:cNvPr>
            <p:cNvGrpSpPr/>
            <p:nvPr/>
          </p:nvGrpSpPr>
          <p:grpSpPr>
            <a:xfrm>
              <a:off x="5917351" y="2647950"/>
              <a:ext cx="1188720" cy="365760"/>
              <a:chOff x="3489959" y="2043897"/>
              <a:chExt cx="118872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A19A266-0407-4A0F-AA19-B71D379BB782}"/>
                  </a:ext>
                </a:extLst>
              </p:cNvPr>
              <p:cNvSpPr/>
              <p:nvPr/>
            </p:nvSpPr>
            <p:spPr bwMode="auto">
              <a:xfrm>
                <a:off x="358139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ED14C8A-1CC6-48C7-A8BC-F5CE9FC864A4}"/>
                  </a:ext>
                </a:extLst>
              </p:cNvPr>
              <p:cNvSpPr/>
              <p:nvPr/>
            </p:nvSpPr>
            <p:spPr bwMode="auto">
              <a:xfrm>
                <a:off x="348995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AB62444-E460-4A60-BE7C-18308D6ED951}"/>
                  </a:ext>
                </a:extLst>
              </p:cNvPr>
              <p:cNvSpPr/>
              <p:nvPr/>
            </p:nvSpPr>
            <p:spPr bwMode="auto">
              <a:xfrm>
                <a:off x="403859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C783CAB-5E6A-440F-8E30-30B0349D763B}"/>
                  </a:ext>
                </a:extLst>
              </p:cNvPr>
              <p:cNvSpPr/>
              <p:nvPr/>
            </p:nvSpPr>
            <p:spPr bwMode="auto">
              <a:xfrm>
                <a:off x="413003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2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96D4F00-41A2-4A96-A803-1EE34B8EE45E}"/>
                  </a:ext>
                </a:extLst>
              </p:cNvPr>
              <p:cNvSpPr/>
              <p:nvPr/>
            </p:nvSpPr>
            <p:spPr bwMode="auto">
              <a:xfrm>
                <a:off x="458723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grpSp>
          <p:nvGrpSpPr>
            <p:cNvPr id="22" name="NODE E">
              <a:extLst>
                <a:ext uri="{FF2B5EF4-FFF2-40B4-BE49-F238E27FC236}">
                  <a16:creationId xmlns:a16="http://schemas.microsoft.com/office/drawing/2014/main" id="{60713DE6-883F-4652-978B-FCEFF979B05C}"/>
                </a:ext>
              </a:extLst>
            </p:cNvPr>
            <p:cNvGrpSpPr/>
            <p:nvPr/>
          </p:nvGrpSpPr>
          <p:grpSpPr>
            <a:xfrm>
              <a:off x="7707209" y="2647950"/>
              <a:ext cx="1188720" cy="365760"/>
              <a:chOff x="3489959" y="2043897"/>
              <a:chExt cx="118872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BB17BFA-CA17-4C9A-94DD-12A4E658E415}"/>
                  </a:ext>
                </a:extLst>
              </p:cNvPr>
              <p:cNvSpPr/>
              <p:nvPr/>
            </p:nvSpPr>
            <p:spPr bwMode="auto">
              <a:xfrm>
                <a:off x="358139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3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5E806B7-767A-4257-8C85-F619FD3760E2}"/>
                  </a:ext>
                </a:extLst>
              </p:cNvPr>
              <p:cNvSpPr/>
              <p:nvPr/>
            </p:nvSpPr>
            <p:spPr bwMode="auto">
              <a:xfrm>
                <a:off x="348995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653E02FC-3536-4E11-B1D8-BE5DC07FE0AA}"/>
                  </a:ext>
                </a:extLst>
              </p:cNvPr>
              <p:cNvSpPr/>
              <p:nvPr/>
            </p:nvSpPr>
            <p:spPr bwMode="auto">
              <a:xfrm>
                <a:off x="403859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3CA0170-CD06-4333-BF1F-ECF00F323A6D}"/>
                  </a:ext>
                </a:extLst>
              </p:cNvPr>
              <p:cNvSpPr/>
              <p:nvPr/>
            </p:nvSpPr>
            <p:spPr bwMode="auto">
              <a:xfrm>
                <a:off x="413003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4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5A8673F-0CB4-4039-8089-EBFC55361288}"/>
                  </a:ext>
                </a:extLst>
              </p:cNvPr>
              <p:cNvSpPr/>
              <p:nvPr/>
            </p:nvSpPr>
            <p:spPr bwMode="auto">
              <a:xfrm>
                <a:off x="458723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DE42904-ACDA-43C9-A3A6-2732178472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2254" y="3022307"/>
              <a:ext cx="360996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EF3E42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C</a:t>
              </a:r>
            </a:p>
          </p:txBody>
        </p:sp>
      </p:grpSp>
      <p:sp>
        <p:nvSpPr>
          <p:cNvPr id="32" name="Content Placeholder 28">
            <a:extLst>
              <a:ext uri="{FF2B5EF4-FFF2-40B4-BE49-F238E27FC236}">
                <a16:creationId xmlns:a16="http://schemas.microsoft.com/office/drawing/2014/main" id="{D50FF238-AF5A-48C8-BA4A-B8B0748D2C5C}"/>
              </a:ext>
            </a:extLst>
          </p:cNvPr>
          <p:cNvSpPr txBox="1">
            <a:spLocks/>
          </p:cNvSpPr>
          <p:nvPr/>
        </p:nvSpPr>
        <p:spPr>
          <a:xfrm>
            <a:off x="6400801" y="1127880"/>
            <a:ext cx="2511144" cy="863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spc="-150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Find Keys &lt; 4</a:t>
            </a:r>
          </a:p>
          <a:p>
            <a:pPr>
              <a:lnSpc>
                <a:spcPct val="90000"/>
              </a:lnSpc>
            </a:pPr>
            <a:r>
              <a:rPr lang="en-US" sz="2800" b="1" spc="-150" dirty="0">
                <a:solidFill>
                  <a:srgbClr val="2C6BD8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rgbClr val="2C6BD8"/>
                </a:solidFill>
                <a:latin typeface="Crimson Text" panose="02000503000000000000" pitchFamily="2" charset="0"/>
              </a:rPr>
              <a:t>2</a:t>
            </a:r>
            <a:r>
              <a:rPr lang="en-US" sz="2800" dirty="0">
                <a:solidFill>
                  <a:srgbClr val="2C6BD8"/>
                </a:solidFill>
                <a:latin typeface="Crimson Text" panose="02000503000000000000" pitchFamily="2" charset="0"/>
              </a:rPr>
              <a:t>: Find Keys &gt; 1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D6ABCFB-ECBC-41EB-AE96-EEC8E99024F4}"/>
              </a:ext>
            </a:extLst>
          </p:cNvPr>
          <p:cNvGrpSpPr>
            <a:grpSpLocks/>
          </p:cNvGrpSpPr>
          <p:nvPr/>
        </p:nvGrpSpPr>
        <p:grpSpPr bwMode="auto">
          <a:xfrm>
            <a:off x="3350123" y="1353250"/>
            <a:ext cx="659606" cy="485775"/>
            <a:chOff x="789711" y="4485200"/>
            <a:chExt cx="879764" cy="647970"/>
          </a:xfrm>
        </p:grpSpPr>
        <p:sp>
          <p:nvSpPr>
            <p:cNvPr id="34" name="TextBox 28">
              <a:extLst>
                <a:ext uri="{FF2B5EF4-FFF2-40B4-BE49-F238E27FC236}">
                  <a16:creationId xmlns:a16="http://schemas.microsoft.com/office/drawing/2014/main" id="{48BD08C8-D187-4AB9-8C35-FDFD17337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5" name="Straight Connector 29">
              <a:extLst>
                <a:ext uri="{FF2B5EF4-FFF2-40B4-BE49-F238E27FC236}">
                  <a16:creationId xmlns:a16="http://schemas.microsoft.com/office/drawing/2014/main" id="{63133A0E-C52D-4805-969B-4F68957839F3}"/>
                </a:ext>
              </a:extLst>
            </p:cNvPr>
            <p:cNvCxnSpPr>
              <a:cxnSpLocks noChangeShapeType="1"/>
              <a:stCxn id="3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36" name="Lock">
            <a:extLst>
              <a:ext uri="{FF2B5EF4-FFF2-40B4-BE49-F238E27FC236}">
                <a16:creationId xmlns:a16="http://schemas.microsoft.com/office/drawing/2014/main" id="{FCE9E4E3-0E4B-4F6F-BBCE-D0A41465FDB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951877" y="174615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7AEB001F-A469-411B-8B4D-E4177C967374}"/>
              </a:ext>
            </a:extLst>
          </p:cNvPr>
          <p:cNvGrpSpPr>
            <a:grpSpLocks/>
          </p:cNvGrpSpPr>
          <p:nvPr/>
        </p:nvGrpSpPr>
        <p:grpSpPr bwMode="auto">
          <a:xfrm>
            <a:off x="2435580" y="2522555"/>
            <a:ext cx="659606" cy="485775"/>
            <a:chOff x="789711" y="4485200"/>
            <a:chExt cx="879764" cy="647970"/>
          </a:xfrm>
        </p:grpSpPr>
        <p:sp>
          <p:nvSpPr>
            <p:cNvPr id="38" name="TextBox 28">
              <a:extLst>
                <a:ext uri="{FF2B5EF4-FFF2-40B4-BE49-F238E27FC236}">
                  <a16:creationId xmlns:a16="http://schemas.microsoft.com/office/drawing/2014/main" id="{806ECFF2-0E9C-44EB-BA70-5CD798101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9" name="Straight Connector 29">
              <a:extLst>
                <a:ext uri="{FF2B5EF4-FFF2-40B4-BE49-F238E27FC236}">
                  <a16:creationId xmlns:a16="http://schemas.microsoft.com/office/drawing/2014/main" id="{1EF15C53-0435-48EA-97C2-D3A9E152D9D0}"/>
                </a:ext>
              </a:extLst>
            </p:cNvPr>
            <p:cNvCxnSpPr>
              <a:cxnSpLocks noChangeShapeType="1"/>
              <a:stCxn id="38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40" name="Lock">
            <a:extLst>
              <a:ext uri="{FF2B5EF4-FFF2-40B4-BE49-F238E27FC236}">
                <a16:creationId xmlns:a16="http://schemas.microsoft.com/office/drawing/2014/main" id="{9C55D4C7-860E-46B1-8C7D-70941F1AB1E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037334" y="29154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A480B92E-6ADB-44D8-BD99-639688AD73E9}"/>
              </a:ext>
            </a:extLst>
          </p:cNvPr>
          <p:cNvGrpSpPr>
            <a:grpSpLocks/>
          </p:cNvGrpSpPr>
          <p:nvPr/>
        </p:nvGrpSpPr>
        <p:grpSpPr bwMode="auto">
          <a:xfrm>
            <a:off x="4233330" y="2518387"/>
            <a:ext cx="659606" cy="485775"/>
            <a:chOff x="789711" y="4485200"/>
            <a:chExt cx="879764" cy="647970"/>
          </a:xfrm>
        </p:grpSpPr>
        <p:sp>
          <p:nvSpPr>
            <p:cNvPr id="42" name="TextBox 28">
              <a:extLst>
                <a:ext uri="{FF2B5EF4-FFF2-40B4-BE49-F238E27FC236}">
                  <a16:creationId xmlns:a16="http://schemas.microsoft.com/office/drawing/2014/main" id="{EE1DDF4E-1C18-4C83-99AC-1F8A360AA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43" name="Straight Connector 29">
              <a:extLst>
                <a:ext uri="{FF2B5EF4-FFF2-40B4-BE49-F238E27FC236}">
                  <a16:creationId xmlns:a16="http://schemas.microsoft.com/office/drawing/2014/main" id="{B2F4C976-4003-4B9C-8EBB-C207581C6050}"/>
                </a:ext>
              </a:extLst>
            </p:cNvPr>
            <p:cNvCxnSpPr>
              <a:cxnSpLocks noChangeShapeType="1"/>
              <a:stCxn id="4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44" name="Lock">
            <a:extLst>
              <a:ext uri="{FF2B5EF4-FFF2-40B4-BE49-F238E27FC236}">
                <a16:creationId xmlns:a16="http://schemas.microsoft.com/office/drawing/2014/main" id="{F60C9DF5-34E5-45CD-8551-DA4D8F7A753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4835084" y="2911294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5" name="T1 Arrow">
            <a:extLst>
              <a:ext uri="{FF2B5EF4-FFF2-40B4-BE49-F238E27FC236}">
                <a16:creationId xmlns:a16="http://schemas.microsoft.com/office/drawing/2014/main" id="{18D77F87-A336-4CC1-863C-AB74A08CFB82}"/>
              </a:ext>
            </a:extLst>
          </p:cNvPr>
          <p:cNvSpPr>
            <a:spLocks noChangeAspect="1"/>
          </p:cNvSpPr>
          <p:nvPr/>
        </p:nvSpPr>
        <p:spPr>
          <a:xfrm>
            <a:off x="3545985" y="1771335"/>
            <a:ext cx="365760" cy="419142"/>
          </a:xfrm>
          <a:prstGeom prst="rightArrow">
            <a:avLst/>
          </a:prstGeom>
          <a:solidFill>
            <a:srgbClr val="2C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6" name="T2 Arrow">
            <a:extLst>
              <a:ext uri="{FF2B5EF4-FFF2-40B4-BE49-F238E27FC236}">
                <a16:creationId xmlns:a16="http://schemas.microsoft.com/office/drawing/2014/main" id="{34A2B55A-35CD-4977-8217-083642D79B78}"/>
              </a:ext>
            </a:extLst>
          </p:cNvPr>
          <p:cNvSpPr>
            <a:spLocks noChangeAspect="1"/>
          </p:cNvSpPr>
          <p:nvPr/>
        </p:nvSpPr>
        <p:spPr>
          <a:xfrm rot="10800000">
            <a:off x="5520690" y="1771336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7" name="Rounded Rectangular Callout 119">
            <a:extLst>
              <a:ext uri="{FF2B5EF4-FFF2-40B4-BE49-F238E27FC236}">
                <a16:creationId xmlns:a16="http://schemas.microsoft.com/office/drawing/2014/main" id="{8AFF700B-9511-4EBF-9568-03774E9D23ED}"/>
              </a:ext>
            </a:extLst>
          </p:cNvPr>
          <p:cNvSpPr/>
          <p:nvPr/>
        </p:nvSpPr>
        <p:spPr bwMode="auto">
          <a:xfrm flipH="1">
            <a:off x="831706" y="1826214"/>
            <a:ext cx="2420344" cy="602718"/>
          </a:xfrm>
          <a:prstGeom prst="wedgeRoundRectCallout">
            <a:avLst>
              <a:gd name="adj1" fmla="val -30102"/>
              <a:gd name="adj2" fmla="val 6500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Both </a:t>
            </a:r>
            <a:r>
              <a:rPr lang="en-US" sz="2000" b="1" i="1" spc="-150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 and </a:t>
            </a:r>
            <a:r>
              <a:rPr lang="en-US" sz="2000" b="1" i="1" spc="-150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2</a:t>
            </a: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 now hold this read latch.</a:t>
            </a:r>
          </a:p>
        </p:txBody>
      </p:sp>
      <p:sp>
        <p:nvSpPr>
          <p:cNvPr id="48" name="Rounded Rectangular Callout 119">
            <a:extLst>
              <a:ext uri="{FF2B5EF4-FFF2-40B4-BE49-F238E27FC236}">
                <a16:creationId xmlns:a16="http://schemas.microsoft.com/office/drawing/2014/main" id="{E5DE3FC0-9FC1-4B07-9753-AF093628EB84}"/>
              </a:ext>
            </a:extLst>
          </p:cNvPr>
          <p:cNvSpPr/>
          <p:nvPr/>
        </p:nvSpPr>
        <p:spPr bwMode="auto">
          <a:xfrm>
            <a:off x="4205680" y="1826214"/>
            <a:ext cx="2420344" cy="602718"/>
          </a:xfrm>
          <a:prstGeom prst="wedgeRoundRectCallout">
            <a:avLst>
              <a:gd name="adj1" fmla="val -30102"/>
              <a:gd name="adj2" fmla="val 6500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Both </a:t>
            </a:r>
            <a:r>
              <a:rPr lang="en-US" sz="2000" b="1" i="1" spc="-150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 and </a:t>
            </a:r>
            <a:r>
              <a:rPr lang="en-US" sz="2000" b="1" i="1" spc="-150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2</a:t>
            </a: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 now hold this read latch.</a:t>
            </a:r>
          </a:p>
        </p:txBody>
      </p:sp>
      <p:sp>
        <p:nvSpPr>
          <p:cNvPr id="49" name="Rounded Rectangular Callout 119">
            <a:extLst>
              <a:ext uri="{FF2B5EF4-FFF2-40B4-BE49-F238E27FC236}">
                <a16:creationId xmlns:a16="http://schemas.microsoft.com/office/drawing/2014/main" id="{C31AFCCE-D66F-44A6-88AE-3F7C0838D01B}"/>
              </a:ext>
            </a:extLst>
          </p:cNvPr>
          <p:cNvSpPr/>
          <p:nvPr/>
        </p:nvSpPr>
        <p:spPr bwMode="auto">
          <a:xfrm flipH="1">
            <a:off x="1183456" y="1826214"/>
            <a:ext cx="2068594" cy="602718"/>
          </a:xfrm>
          <a:prstGeom prst="wedgeRoundRectCallout">
            <a:avLst>
              <a:gd name="adj1" fmla="val -30102"/>
              <a:gd name="adj2" fmla="val 6500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Only </a:t>
            </a:r>
            <a:r>
              <a:rPr lang="en-US" sz="2000" b="1" i="1" spc="-150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 holds</a:t>
            </a:r>
            <a:b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</a:b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this read latch.</a:t>
            </a:r>
          </a:p>
        </p:txBody>
      </p:sp>
      <p:sp>
        <p:nvSpPr>
          <p:cNvPr id="50" name="Rounded Rectangular Callout 119">
            <a:extLst>
              <a:ext uri="{FF2B5EF4-FFF2-40B4-BE49-F238E27FC236}">
                <a16:creationId xmlns:a16="http://schemas.microsoft.com/office/drawing/2014/main" id="{5E169AE9-7759-46BC-9523-64AAAE39B85D}"/>
              </a:ext>
            </a:extLst>
          </p:cNvPr>
          <p:cNvSpPr/>
          <p:nvPr/>
        </p:nvSpPr>
        <p:spPr bwMode="auto">
          <a:xfrm>
            <a:off x="4205680" y="1826214"/>
            <a:ext cx="2068594" cy="602718"/>
          </a:xfrm>
          <a:prstGeom prst="wedgeRoundRectCallout">
            <a:avLst>
              <a:gd name="adj1" fmla="val -30102"/>
              <a:gd name="adj2" fmla="val 65000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Only </a:t>
            </a:r>
            <a:r>
              <a:rPr lang="en-US" sz="2000" b="1" i="1" spc="-150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2</a:t>
            </a: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 holds</a:t>
            </a:r>
            <a:b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</a:b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this read latch.</a:t>
            </a:r>
          </a:p>
        </p:txBody>
      </p:sp>
      <p:grpSp>
        <p:nvGrpSpPr>
          <p:cNvPr id="51" name="Group 50" hidden="1">
            <a:extLst>
              <a:ext uri="{FF2B5EF4-FFF2-40B4-BE49-F238E27FC236}">
                <a16:creationId xmlns:a16="http://schemas.microsoft.com/office/drawing/2014/main" id="{4B99A80B-90F0-8283-8C72-919CFD10B802}"/>
              </a:ext>
            </a:extLst>
          </p:cNvPr>
          <p:cNvGrpSpPr/>
          <p:nvPr/>
        </p:nvGrpSpPr>
        <p:grpSpPr>
          <a:xfrm>
            <a:off x="4174548" y="2984145"/>
            <a:ext cx="791399" cy="296211"/>
            <a:chOff x="4174548" y="2984145"/>
            <a:chExt cx="791399" cy="29621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DE392CC0-2F76-2974-1EA2-052BAA06186C}"/>
                </a:ext>
              </a:extLst>
            </p:cNvPr>
            <p:cNvGrpSpPr/>
            <p:nvPr/>
          </p:nvGrpSpPr>
          <p:grpSpPr>
            <a:xfrm>
              <a:off x="4174548" y="2984145"/>
              <a:ext cx="91440" cy="296211"/>
              <a:chOff x="4179991" y="4195779"/>
              <a:chExt cx="91440" cy="296211"/>
            </a:xfrm>
          </p:grpSpPr>
          <p:sp>
            <p:nvSpPr>
              <p:cNvPr id="56" name="magnet">
                <a:extLst>
                  <a:ext uri="{FF2B5EF4-FFF2-40B4-BE49-F238E27FC236}">
                    <a16:creationId xmlns:a16="http://schemas.microsoft.com/office/drawing/2014/main" id="{95E41DBE-C26B-41EC-C4B6-79489752E0D2}"/>
                  </a:ext>
                </a:extLst>
              </p:cNvPr>
              <p:cNvSpPr/>
              <p:nvPr/>
            </p:nvSpPr>
            <p:spPr>
              <a:xfrm>
                <a:off x="4179991" y="44005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7" name="magnet">
                <a:extLst>
                  <a:ext uri="{FF2B5EF4-FFF2-40B4-BE49-F238E27FC236}">
                    <a16:creationId xmlns:a16="http://schemas.microsoft.com/office/drawing/2014/main" id="{0754B16B-C0C2-F6F0-FC4B-548843B1C9FC}"/>
                  </a:ext>
                </a:extLst>
              </p:cNvPr>
              <p:cNvSpPr/>
              <p:nvPr/>
            </p:nvSpPr>
            <p:spPr>
              <a:xfrm>
                <a:off x="4179991" y="4195779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C1DC37F7-8EB8-B01A-5823-AACC166BE067}"/>
                </a:ext>
              </a:extLst>
            </p:cNvPr>
            <p:cNvGrpSpPr/>
            <p:nvPr/>
          </p:nvGrpSpPr>
          <p:grpSpPr>
            <a:xfrm>
              <a:off x="4874507" y="2984145"/>
              <a:ext cx="91440" cy="296211"/>
              <a:chOff x="4179991" y="4195779"/>
              <a:chExt cx="91440" cy="296211"/>
            </a:xfrm>
          </p:grpSpPr>
          <p:sp>
            <p:nvSpPr>
              <p:cNvPr id="54" name="magnet">
                <a:extLst>
                  <a:ext uri="{FF2B5EF4-FFF2-40B4-BE49-F238E27FC236}">
                    <a16:creationId xmlns:a16="http://schemas.microsoft.com/office/drawing/2014/main" id="{D80F4513-0F0B-2782-98A8-CA0651CBFB3B}"/>
                  </a:ext>
                </a:extLst>
              </p:cNvPr>
              <p:cNvSpPr/>
              <p:nvPr/>
            </p:nvSpPr>
            <p:spPr>
              <a:xfrm>
                <a:off x="4179991" y="44005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55" name="magnet">
                <a:extLst>
                  <a:ext uri="{FF2B5EF4-FFF2-40B4-BE49-F238E27FC236}">
                    <a16:creationId xmlns:a16="http://schemas.microsoft.com/office/drawing/2014/main" id="{340796FD-4EAA-2186-F01B-3E68B186BD06}"/>
                  </a:ext>
                </a:extLst>
              </p:cNvPr>
              <p:cNvSpPr/>
              <p:nvPr/>
            </p:nvSpPr>
            <p:spPr>
              <a:xfrm>
                <a:off x="4179991" y="4195779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sp>
        <p:nvSpPr>
          <p:cNvPr id="28" name="Slide Number Placeholder 3" descr=" 5">
            <a:extLst>
              <a:ext uri="{FF2B5EF4-FFF2-40B4-BE49-F238E27FC236}">
                <a16:creationId xmlns:a16="http://schemas.microsoft.com/office/drawing/2014/main" id="{F94C5A57-2930-C1B2-07B2-C667FFEBBC0A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93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10503 0.22067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5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81481E-6 L 0.06632 0.22067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32 0.22067 L -0.08454 0.325 " pathEditMode="relative" rAng="0" ptsTypes="AA">
                                      <p:cBhvr>
                                        <p:cTn id="5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52" y="5216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03 0.22067 L 0.04931 0.3216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8" y="50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931 0.3216 L 0.2823 0.22067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19" y="-506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455 0.325 L -0.321 0.22067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14" y="-5185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8" presetClass="emph" presetSubtype="0" fill="hold" grpId="4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-10800000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8" presetClass="emph" presetSubtype="0" fill="hold" grpId="4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0800000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5" grpId="2" animBg="1"/>
      <p:bldP spid="45" grpId="3" animBg="1"/>
      <p:bldP spid="45" grpId="4" animBg="1"/>
      <p:bldP spid="46" grpId="0" animBg="1"/>
      <p:bldP spid="46" grpId="1" animBg="1"/>
      <p:bldP spid="46" grpId="2" animBg="1"/>
      <p:bldP spid="46" grpId="3" animBg="1"/>
      <p:bldP spid="46" grpId="4" animBg="1"/>
      <p:bldP spid="47" grpId="0" animBg="1"/>
      <p:bldP spid="47" grpId="1" animBg="1"/>
      <p:bldP spid="48" grpId="0" animBg="1"/>
      <p:bldP spid="48" grpId="1" animBg="1"/>
      <p:bldP spid="49" grpId="0" animBg="1"/>
      <p:bldP spid="50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sibling pointer">
            <a:extLst>
              <a:ext uri="{FF2B5EF4-FFF2-40B4-BE49-F238E27FC236}">
                <a16:creationId xmlns:a16="http://schemas.microsoft.com/office/drawing/2014/main" id="{903B2212-04A6-F08D-8C03-386FA1F2BD7F}"/>
              </a:ext>
            </a:extLst>
          </p:cNvPr>
          <p:cNvCxnSpPr>
            <a:cxnSpLocks noChangeShapeType="1"/>
            <a:stCxn id="74" idx="3"/>
            <a:endCxn id="72" idx="1"/>
          </p:cNvCxnSpPr>
          <p:nvPr/>
        </p:nvCxnSpPr>
        <p:spPr bwMode="auto">
          <a:xfrm>
            <a:off x="4265988" y="3029865"/>
            <a:ext cx="60851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sibling pointer">
            <a:extLst>
              <a:ext uri="{FF2B5EF4-FFF2-40B4-BE49-F238E27FC236}">
                <a16:creationId xmlns:a16="http://schemas.microsoft.com/office/drawing/2014/main" id="{6D1017B5-6C11-1123-BEE9-1C48443BA5C5}"/>
              </a:ext>
            </a:extLst>
          </p:cNvPr>
          <p:cNvCxnSpPr>
            <a:cxnSpLocks noChangeShapeType="1"/>
            <a:stCxn id="71" idx="1"/>
            <a:endCxn id="73" idx="3"/>
          </p:cNvCxnSpPr>
          <p:nvPr/>
        </p:nvCxnSpPr>
        <p:spPr bwMode="auto">
          <a:xfrm flipH="1">
            <a:off x="4265988" y="3234636"/>
            <a:ext cx="608519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67399455-A9B8-4BE6-81A5-D3BC71D62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Node Scan Example #3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D20055E-81FB-4087-8ADE-867A2E7984FD}"/>
              </a:ext>
            </a:extLst>
          </p:cNvPr>
          <p:cNvGrpSpPr/>
          <p:nvPr/>
        </p:nvGrpSpPr>
        <p:grpSpPr>
          <a:xfrm>
            <a:off x="3082711" y="1798028"/>
            <a:ext cx="2978578" cy="1840522"/>
            <a:chOff x="5917351" y="1504950"/>
            <a:chExt cx="2978578" cy="1840522"/>
          </a:xfrm>
        </p:grpSpPr>
        <p:cxnSp>
          <p:nvCxnSpPr>
            <p:cNvPr id="6" name="AutoShape 14">
              <a:extLst>
                <a:ext uri="{FF2B5EF4-FFF2-40B4-BE49-F238E27FC236}">
                  <a16:creationId xmlns:a16="http://schemas.microsoft.com/office/drawing/2014/main" id="{788C8703-90F2-4363-BFDC-848EE0B0A9A2}"/>
                </a:ext>
              </a:extLst>
            </p:cNvPr>
            <p:cNvCxnSpPr>
              <a:cxnSpLocks noChangeShapeType="1"/>
              <a:stCxn id="12" idx="2"/>
              <a:endCxn id="17" idx="0"/>
            </p:cNvCxnSpPr>
            <p:nvPr/>
          </p:nvCxnSpPr>
          <p:spPr bwMode="auto">
            <a:xfrm flipH="1">
              <a:off x="6237391" y="1870710"/>
              <a:ext cx="620609" cy="777240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" name="AutoShape 14">
              <a:extLst>
                <a:ext uri="{FF2B5EF4-FFF2-40B4-BE49-F238E27FC236}">
                  <a16:creationId xmlns:a16="http://schemas.microsoft.com/office/drawing/2014/main" id="{3D99BA4D-5838-499F-BAF0-D290A226E7BF}"/>
                </a:ext>
              </a:extLst>
            </p:cNvPr>
            <p:cNvCxnSpPr>
              <a:cxnSpLocks noChangeShapeType="1"/>
              <a:stCxn id="13" idx="2"/>
              <a:endCxn id="23" idx="0"/>
            </p:cNvCxnSpPr>
            <p:nvPr/>
          </p:nvCxnSpPr>
          <p:spPr bwMode="auto">
            <a:xfrm>
              <a:off x="7406640" y="1870710"/>
              <a:ext cx="620609" cy="777240"/>
            </a:xfrm>
            <a:prstGeom prst="straightConnector1">
              <a:avLst/>
            </a:prstGeom>
            <a:noFill/>
            <a:ln w="28575" algn="ctr">
              <a:solidFill>
                <a:srgbClr val="646464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5EAB832-142D-44AF-B7EE-B4C61999C3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01000" y="1526247"/>
              <a:ext cx="337272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45720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EF3E42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15B660D-4BED-4E10-9839-8835045482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22396" y="3022307"/>
              <a:ext cx="362600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EF3E42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B</a:t>
              </a:r>
            </a:p>
          </p:txBody>
        </p:sp>
        <p:grpSp>
          <p:nvGrpSpPr>
            <p:cNvPr id="10" name="NODE B">
              <a:extLst>
                <a:ext uri="{FF2B5EF4-FFF2-40B4-BE49-F238E27FC236}">
                  <a16:creationId xmlns:a16="http://schemas.microsoft.com/office/drawing/2014/main" id="{B3ADD789-E734-4222-B67B-5B495638AAAA}"/>
                </a:ext>
              </a:extLst>
            </p:cNvPr>
            <p:cNvGrpSpPr/>
            <p:nvPr/>
          </p:nvGrpSpPr>
          <p:grpSpPr>
            <a:xfrm>
              <a:off x="6812280" y="1504950"/>
              <a:ext cx="1188720" cy="365760"/>
              <a:chOff x="3489959" y="2043897"/>
              <a:chExt cx="118872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796A94E-C17F-4B42-8A50-A304FE015758}"/>
                  </a:ext>
                </a:extLst>
              </p:cNvPr>
              <p:cNvSpPr/>
              <p:nvPr/>
            </p:nvSpPr>
            <p:spPr bwMode="auto">
              <a:xfrm>
                <a:off x="358139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3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788167B-7504-4D0C-91E7-0376A28BC492}"/>
                  </a:ext>
                </a:extLst>
              </p:cNvPr>
              <p:cNvSpPr/>
              <p:nvPr/>
            </p:nvSpPr>
            <p:spPr bwMode="auto">
              <a:xfrm>
                <a:off x="348995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720E5B4-6704-40C3-B683-03AEF037CCF7}"/>
                  </a:ext>
                </a:extLst>
              </p:cNvPr>
              <p:cNvSpPr/>
              <p:nvPr/>
            </p:nvSpPr>
            <p:spPr bwMode="auto">
              <a:xfrm>
                <a:off x="403859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FBA48C17-B7F0-4AE1-A0A5-63DE9142C236}"/>
                  </a:ext>
                </a:extLst>
              </p:cNvPr>
              <p:cNvSpPr/>
              <p:nvPr/>
            </p:nvSpPr>
            <p:spPr bwMode="auto">
              <a:xfrm>
                <a:off x="413003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869F3433-60FB-4D5F-94E5-B0DBF8E2CACF}"/>
                  </a:ext>
                </a:extLst>
              </p:cNvPr>
              <p:cNvSpPr/>
              <p:nvPr/>
            </p:nvSpPr>
            <p:spPr bwMode="auto">
              <a:xfrm>
                <a:off x="458723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grpSp>
          <p:nvGrpSpPr>
            <p:cNvPr id="16" name="NODE D">
              <a:extLst>
                <a:ext uri="{FF2B5EF4-FFF2-40B4-BE49-F238E27FC236}">
                  <a16:creationId xmlns:a16="http://schemas.microsoft.com/office/drawing/2014/main" id="{BD4AC307-D841-45A9-8DFD-D7B06B8AE676}"/>
                </a:ext>
              </a:extLst>
            </p:cNvPr>
            <p:cNvGrpSpPr/>
            <p:nvPr/>
          </p:nvGrpSpPr>
          <p:grpSpPr>
            <a:xfrm>
              <a:off x="5917351" y="2647950"/>
              <a:ext cx="1188720" cy="365760"/>
              <a:chOff x="3489959" y="2043897"/>
              <a:chExt cx="118872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A19A266-0407-4A0F-AA19-B71D379BB782}"/>
                  </a:ext>
                </a:extLst>
              </p:cNvPr>
              <p:cNvSpPr/>
              <p:nvPr/>
            </p:nvSpPr>
            <p:spPr bwMode="auto">
              <a:xfrm>
                <a:off x="358139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1</a:t>
                </a: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ED14C8A-1CC6-48C7-A8BC-F5CE9FC864A4}"/>
                  </a:ext>
                </a:extLst>
              </p:cNvPr>
              <p:cNvSpPr/>
              <p:nvPr/>
            </p:nvSpPr>
            <p:spPr bwMode="auto">
              <a:xfrm>
                <a:off x="348995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AB62444-E460-4A60-BE7C-18308D6ED951}"/>
                  </a:ext>
                </a:extLst>
              </p:cNvPr>
              <p:cNvSpPr/>
              <p:nvPr/>
            </p:nvSpPr>
            <p:spPr bwMode="auto">
              <a:xfrm>
                <a:off x="403859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0C783CAB-5E6A-440F-8E30-30B0349D763B}"/>
                  </a:ext>
                </a:extLst>
              </p:cNvPr>
              <p:cNvSpPr/>
              <p:nvPr/>
            </p:nvSpPr>
            <p:spPr bwMode="auto">
              <a:xfrm>
                <a:off x="413003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2</a:t>
                </a: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D96D4F00-41A2-4A96-A803-1EE34B8EE45E}"/>
                  </a:ext>
                </a:extLst>
              </p:cNvPr>
              <p:cNvSpPr/>
              <p:nvPr/>
            </p:nvSpPr>
            <p:spPr bwMode="auto">
              <a:xfrm>
                <a:off x="458723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grpSp>
          <p:nvGrpSpPr>
            <p:cNvPr id="22" name="NODE E">
              <a:extLst>
                <a:ext uri="{FF2B5EF4-FFF2-40B4-BE49-F238E27FC236}">
                  <a16:creationId xmlns:a16="http://schemas.microsoft.com/office/drawing/2014/main" id="{60713DE6-883F-4652-978B-FCEFF979B05C}"/>
                </a:ext>
              </a:extLst>
            </p:cNvPr>
            <p:cNvGrpSpPr/>
            <p:nvPr/>
          </p:nvGrpSpPr>
          <p:grpSpPr>
            <a:xfrm>
              <a:off x="7707209" y="2647950"/>
              <a:ext cx="1188720" cy="365760"/>
              <a:chOff x="3489959" y="2043897"/>
              <a:chExt cx="1188720" cy="365760"/>
            </a:xfrm>
            <a:solidFill>
              <a:schemeClr val="bg1">
                <a:lumMod val="85000"/>
              </a:schemeClr>
            </a:solidFill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BB17BFA-CA17-4C9A-94DD-12A4E658E415}"/>
                  </a:ext>
                </a:extLst>
              </p:cNvPr>
              <p:cNvSpPr/>
              <p:nvPr/>
            </p:nvSpPr>
            <p:spPr bwMode="auto">
              <a:xfrm>
                <a:off x="358139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ea typeface="Open Sans" pitchFamily="34" charset="0"/>
                    <a:cs typeface="Consolas" pitchFamily="49" charset="0"/>
                  </a:rPr>
                  <a:t>3</a:t>
                </a:r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5E806B7-767A-4257-8C85-F619FD3760E2}"/>
                  </a:ext>
                </a:extLst>
              </p:cNvPr>
              <p:cNvSpPr/>
              <p:nvPr/>
            </p:nvSpPr>
            <p:spPr bwMode="auto">
              <a:xfrm>
                <a:off x="348995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653E02FC-3536-4E11-B1D8-BE5DC07FE0AA}"/>
                  </a:ext>
                </a:extLst>
              </p:cNvPr>
              <p:cNvSpPr/>
              <p:nvPr/>
            </p:nvSpPr>
            <p:spPr bwMode="auto">
              <a:xfrm>
                <a:off x="403859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03CA0170-CD06-4333-BF1F-ECF00F323A6D}"/>
                  </a:ext>
                </a:extLst>
              </p:cNvPr>
              <p:cNvSpPr/>
              <p:nvPr/>
            </p:nvSpPr>
            <p:spPr bwMode="auto">
              <a:xfrm>
                <a:off x="4130039" y="2043897"/>
                <a:ext cx="45720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4572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5A8673F-0CB4-4039-8089-EBFC55361288}"/>
                  </a:ext>
                </a:extLst>
              </p:cNvPr>
              <p:cNvSpPr/>
              <p:nvPr/>
            </p:nvSpPr>
            <p:spPr bwMode="auto">
              <a:xfrm>
                <a:off x="4587239" y="2043897"/>
                <a:ext cx="91440" cy="365760"/>
              </a:xfrm>
              <a:prstGeom prst="rect">
                <a:avLst/>
              </a:prstGeom>
              <a:grpFill/>
              <a:ln w="19050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>
                <a:noAutofit/>
              </a:bodyPr>
              <a:lstStyle/>
              <a:p>
                <a:pPr algn="ctr">
                  <a:lnSpc>
                    <a:spcPct val="80000"/>
                  </a:lnSpc>
                </a:pPr>
                <a:endParaRPr lang="en-US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nconsolata" panose="00000509000000000000" pitchFamily="49" charset="0"/>
                  <a:ea typeface="Open Sans" pitchFamily="34" charset="0"/>
                  <a:cs typeface="Consolas" pitchFamily="49" charset="0"/>
                </a:endParaRPr>
              </a:p>
            </p:txBody>
          </p: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DE42904-ACDA-43C9-A3A6-2732178472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2254" y="3022307"/>
              <a:ext cx="360996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tIns="0" bIns="0" anchor="ctr">
              <a:spAutoFit/>
            </a:bodyPr>
            <a:lstStyle>
              <a:defPPr>
                <a:defRPr lang="en-US"/>
              </a:defPPr>
              <a:lvl1pPr>
                <a:defRPr sz="2100" b="1" u="none">
                  <a:solidFill>
                    <a:srgbClr val="EF3E42"/>
                  </a:solidFill>
                  <a:latin typeface="Proxima Nova Rg" panose="02000506030000020004" pitchFamily="50" charset="0"/>
                  <a:ea typeface="ＭＳ Ｐゴシック"/>
                  <a:cs typeface="ＭＳ Ｐゴシック"/>
                </a:defRPr>
              </a:lvl1pPr>
              <a:lvl2pPr marL="742950" indent="-28575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2pPr>
              <a:lvl3pPr marL="11430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3pPr>
              <a:lvl4pPr marL="16002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4pPr>
              <a:lvl5pPr marL="2057400" indent="-228600" eaLnBrk="0" hangingPunct="0"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800" u="sng">
                  <a:latin typeface="Times New Roman" pitchFamily="18" charset="0"/>
                  <a:ea typeface="ＭＳ Ｐゴシック"/>
                  <a:cs typeface="ＭＳ Ｐゴシック"/>
                </a:defRPr>
              </a:lvl9pPr>
            </a:lstStyle>
            <a:p>
              <a:r>
                <a:rPr lang="en-US" b="0" dirty="0">
                  <a:solidFill>
                    <a:schemeClr val="accent1"/>
                  </a:solidFill>
                  <a:latin typeface="Lato Black" panose="020F0A02020204030203" pitchFamily="34" charset="0"/>
                </a:rPr>
                <a:t>C</a:t>
              </a:r>
            </a:p>
          </p:txBody>
        </p:sp>
      </p:grpSp>
      <p:sp>
        <p:nvSpPr>
          <p:cNvPr id="32" name="Content Placeholder 28">
            <a:extLst>
              <a:ext uri="{FF2B5EF4-FFF2-40B4-BE49-F238E27FC236}">
                <a16:creationId xmlns:a16="http://schemas.microsoft.com/office/drawing/2014/main" id="{D50FF238-AF5A-48C8-BA4A-B8B0748D2C5C}"/>
              </a:ext>
            </a:extLst>
          </p:cNvPr>
          <p:cNvSpPr txBox="1">
            <a:spLocks/>
          </p:cNvSpPr>
          <p:nvPr/>
        </p:nvSpPr>
        <p:spPr>
          <a:xfrm>
            <a:off x="6400801" y="1127880"/>
            <a:ext cx="2511144" cy="8633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spc="-150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800" dirty="0">
                <a:solidFill>
                  <a:schemeClr val="accent1"/>
                </a:solidFill>
                <a:latin typeface="Crimson Text" panose="02000503000000000000" pitchFamily="2" charset="0"/>
              </a:rPr>
              <a:t>: Delete 3</a:t>
            </a:r>
          </a:p>
          <a:p>
            <a:pPr>
              <a:lnSpc>
                <a:spcPct val="90000"/>
              </a:lnSpc>
            </a:pPr>
            <a:r>
              <a:rPr lang="en-US" sz="2800" b="1" spc="-150" dirty="0">
                <a:solidFill>
                  <a:srgbClr val="2C6BD8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rgbClr val="2C6BD8"/>
                </a:solidFill>
                <a:latin typeface="Crimson Text" panose="02000503000000000000" pitchFamily="2" charset="0"/>
              </a:rPr>
              <a:t>2</a:t>
            </a:r>
            <a:r>
              <a:rPr lang="en-US" sz="2800" dirty="0">
                <a:solidFill>
                  <a:srgbClr val="2C6BD8"/>
                </a:solidFill>
                <a:latin typeface="Crimson Text" panose="02000503000000000000" pitchFamily="2" charset="0"/>
              </a:rPr>
              <a:t>: Find Keys &gt; 1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D6ABCFB-ECBC-41EB-AE96-EEC8E99024F4}"/>
              </a:ext>
            </a:extLst>
          </p:cNvPr>
          <p:cNvGrpSpPr>
            <a:grpSpLocks/>
          </p:cNvGrpSpPr>
          <p:nvPr/>
        </p:nvGrpSpPr>
        <p:grpSpPr bwMode="auto">
          <a:xfrm>
            <a:off x="3350123" y="1353250"/>
            <a:ext cx="659606" cy="485775"/>
            <a:chOff x="789711" y="4485200"/>
            <a:chExt cx="879764" cy="647970"/>
          </a:xfrm>
        </p:grpSpPr>
        <p:sp>
          <p:nvSpPr>
            <p:cNvPr id="34" name="TextBox 28">
              <a:extLst>
                <a:ext uri="{FF2B5EF4-FFF2-40B4-BE49-F238E27FC236}">
                  <a16:creationId xmlns:a16="http://schemas.microsoft.com/office/drawing/2014/main" id="{48BD08C8-D187-4AB9-8C35-FDFD173373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5" name="Straight Connector 29">
              <a:extLst>
                <a:ext uri="{FF2B5EF4-FFF2-40B4-BE49-F238E27FC236}">
                  <a16:creationId xmlns:a16="http://schemas.microsoft.com/office/drawing/2014/main" id="{63133A0E-C52D-4805-969B-4F68957839F3}"/>
                </a:ext>
              </a:extLst>
            </p:cNvPr>
            <p:cNvCxnSpPr>
              <a:cxnSpLocks noChangeShapeType="1"/>
              <a:stCxn id="34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36" name="Lock">
            <a:extLst>
              <a:ext uri="{FF2B5EF4-FFF2-40B4-BE49-F238E27FC236}">
                <a16:creationId xmlns:a16="http://schemas.microsoft.com/office/drawing/2014/main" id="{FCE9E4E3-0E4B-4F6F-BBCE-D0A41465FDB8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951877" y="1746157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7AEB001F-A469-411B-8B4D-E4177C967374}"/>
              </a:ext>
            </a:extLst>
          </p:cNvPr>
          <p:cNvGrpSpPr>
            <a:grpSpLocks/>
          </p:cNvGrpSpPr>
          <p:nvPr/>
        </p:nvGrpSpPr>
        <p:grpSpPr bwMode="auto">
          <a:xfrm>
            <a:off x="2435580" y="2522555"/>
            <a:ext cx="659606" cy="485775"/>
            <a:chOff x="789711" y="4485200"/>
            <a:chExt cx="879764" cy="647970"/>
          </a:xfrm>
        </p:grpSpPr>
        <p:sp>
          <p:nvSpPr>
            <p:cNvPr id="38" name="TextBox 28">
              <a:extLst>
                <a:ext uri="{FF2B5EF4-FFF2-40B4-BE49-F238E27FC236}">
                  <a16:creationId xmlns:a16="http://schemas.microsoft.com/office/drawing/2014/main" id="{806ECFF2-0E9C-44EB-BA70-5CD798101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R</a:t>
              </a:r>
            </a:p>
          </p:txBody>
        </p:sp>
        <p:cxnSp>
          <p:nvCxnSpPr>
            <p:cNvPr id="39" name="Straight Connector 29">
              <a:extLst>
                <a:ext uri="{FF2B5EF4-FFF2-40B4-BE49-F238E27FC236}">
                  <a16:creationId xmlns:a16="http://schemas.microsoft.com/office/drawing/2014/main" id="{1EF15C53-0435-48EA-97C2-D3A9E152D9D0}"/>
                </a:ext>
              </a:extLst>
            </p:cNvPr>
            <p:cNvCxnSpPr>
              <a:cxnSpLocks noChangeShapeType="1"/>
              <a:stCxn id="38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40" name="Lock">
            <a:extLst>
              <a:ext uri="{FF2B5EF4-FFF2-40B4-BE49-F238E27FC236}">
                <a16:creationId xmlns:a16="http://schemas.microsoft.com/office/drawing/2014/main" id="{9C55D4C7-860E-46B1-8C7D-70941F1AB1E1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3037334" y="2915462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41" name="Group 40">
            <a:extLst>
              <a:ext uri="{FF2B5EF4-FFF2-40B4-BE49-F238E27FC236}">
                <a16:creationId xmlns:a16="http://schemas.microsoft.com/office/drawing/2014/main" id="{A480B92E-6ADB-44D8-BD99-639688AD73E9}"/>
              </a:ext>
            </a:extLst>
          </p:cNvPr>
          <p:cNvGrpSpPr>
            <a:grpSpLocks/>
          </p:cNvGrpSpPr>
          <p:nvPr/>
        </p:nvGrpSpPr>
        <p:grpSpPr bwMode="auto">
          <a:xfrm>
            <a:off x="4233330" y="2518387"/>
            <a:ext cx="659606" cy="485775"/>
            <a:chOff x="789711" y="4485200"/>
            <a:chExt cx="879764" cy="647970"/>
          </a:xfrm>
        </p:grpSpPr>
        <p:sp>
          <p:nvSpPr>
            <p:cNvPr id="42" name="TextBox 28">
              <a:extLst>
                <a:ext uri="{FF2B5EF4-FFF2-40B4-BE49-F238E27FC236}">
                  <a16:creationId xmlns:a16="http://schemas.microsoft.com/office/drawing/2014/main" id="{EE1DDF4E-1C18-4C83-99AC-1F8A360AA9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711" y="4485200"/>
              <a:ext cx="822960" cy="523220"/>
            </a:xfrm>
            <a:prstGeom prst="hexagon">
              <a:avLst>
                <a:gd name="adj" fmla="val 24999"/>
                <a:gd name="vf" fmla="val 115470"/>
              </a:avLst>
            </a:prstGeom>
            <a:solidFill>
              <a:schemeClr val="bg1"/>
            </a:solidFill>
            <a:ln w="57150">
              <a:solidFill>
                <a:srgbClr val="474866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000" b="1" dirty="0">
                  <a:solidFill>
                    <a:srgbClr val="474866"/>
                  </a:solidFill>
                  <a:latin typeface="Inconsolata" panose="00000509000000000000" pitchFamily="49" charset="0"/>
                </a:rPr>
                <a:t>W</a:t>
              </a:r>
            </a:p>
          </p:txBody>
        </p:sp>
        <p:cxnSp>
          <p:nvCxnSpPr>
            <p:cNvPr id="43" name="Straight Connector 29">
              <a:extLst>
                <a:ext uri="{FF2B5EF4-FFF2-40B4-BE49-F238E27FC236}">
                  <a16:creationId xmlns:a16="http://schemas.microsoft.com/office/drawing/2014/main" id="{B2F4C976-4003-4B9C-8EBB-C207581C6050}"/>
                </a:ext>
              </a:extLst>
            </p:cNvPr>
            <p:cNvCxnSpPr>
              <a:cxnSpLocks noChangeShapeType="1"/>
              <a:stCxn id="42" idx="2"/>
            </p:cNvCxnSpPr>
            <p:nvPr/>
          </p:nvCxnSpPr>
          <p:spPr bwMode="auto">
            <a:xfrm>
              <a:off x="1481866" y="5008420"/>
              <a:ext cx="187609" cy="124750"/>
            </a:xfrm>
            <a:prstGeom prst="line">
              <a:avLst/>
            </a:prstGeom>
            <a:solidFill>
              <a:schemeClr val="bg1"/>
            </a:solidFill>
            <a:ln w="38100">
              <a:solidFill>
                <a:srgbClr val="474866"/>
              </a:solidFill>
              <a:miter lim="800000"/>
              <a:headEnd/>
              <a:tailEnd/>
            </a:ln>
          </p:spPr>
        </p:cxnSp>
      </p:grpSp>
      <p:pic>
        <p:nvPicPr>
          <p:cNvPr id="44" name="Lock">
            <a:extLst>
              <a:ext uri="{FF2B5EF4-FFF2-40B4-BE49-F238E27FC236}">
                <a16:creationId xmlns:a16="http://schemas.microsoft.com/office/drawing/2014/main" id="{F60C9DF5-34E5-45CD-8551-DA4D8F7A7535}"/>
              </a:ext>
            </a:extLst>
          </p:cNvPr>
          <p:cNvPicPr>
            <a:picLocks noChangeAspect="1" noChangeArrowheads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 rot="21075481">
            <a:off x="4835084" y="2911294"/>
            <a:ext cx="149040" cy="194072"/>
          </a:xfrm>
          <a:prstGeom prst="rect">
            <a:avLst/>
          </a:prstGeom>
          <a:noFill/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5" name="T1 Arrow">
            <a:extLst>
              <a:ext uri="{FF2B5EF4-FFF2-40B4-BE49-F238E27FC236}">
                <a16:creationId xmlns:a16="http://schemas.microsoft.com/office/drawing/2014/main" id="{18D77F87-A336-4CC1-863C-AB74A08CFB82}"/>
              </a:ext>
            </a:extLst>
          </p:cNvPr>
          <p:cNvSpPr>
            <a:spLocks noChangeAspect="1"/>
          </p:cNvSpPr>
          <p:nvPr/>
        </p:nvSpPr>
        <p:spPr>
          <a:xfrm>
            <a:off x="3545985" y="1771335"/>
            <a:ext cx="365760" cy="419142"/>
          </a:xfrm>
          <a:prstGeom prst="rightArrow">
            <a:avLst/>
          </a:prstGeom>
          <a:solidFill>
            <a:srgbClr val="2C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6" name="T2 Arrow">
            <a:extLst>
              <a:ext uri="{FF2B5EF4-FFF2-40B4-BE49-F238E27FC236}">
                <a16:creationId xmlns:a16="http://schemas.microsoft.com/office/drawing/2014/main" id="{34A2B55A-35CD-4977-8217-083642D79B78}"/>
              </a:ext>
            </a:extLst>
          </p:cNvPr>
          <p:cNvSpPr>
            <a:spLocks noChangeAspect="1"/>
          </p:cNvSpPr>
          <p:nvPr/>
        </p:nvSpPr>
        <p:spPr>
          <a:xfrm rot="10800000">
            <a:off x="5520690" y="1771336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49" name="Callout">
            <a:extLst>
              <a:ext uri="{FF2B5EF4-FFF2-40B4-BE49-F238E27FC236}">
                <a16:creationId xmlns:a16="http://schemas.microsoft.com/office/drawing/2014/main" id="{C31AFCCE-D66F-44A6-88AE-3F7C0838D01B}"/>
              </a:ext>
            </a:extLst>
          </p:cNvPr>
          <p:cNvSpPr/>
          <p:nvPr/>
        </p:nvSpPr>
        <p:spPr bwMode="auto">
          <a:xfrm flipH="1">
            <a:off x="4114800" y="3949278"/>
            <a:ext cx="2068594" cy="592503"/>
          </a:xfrm>
          <a:prstGeom prst="wedgeRoundRectCallout">
            <a:avLst>
              <a:gd name="adj1" fmla="val 38045"/>
              <a:gd name="adj2" fmla="val -69856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spc="-150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 cannot acquire the read latch on C</a:t>
            </a:r>
          </a:p>
        </p:txBody>
      </p:sp>
      <p:sp>
        <p:nvSpPr>
          <p:cNvPr id="55" name="Callout">
            <a:extLst>
              <a:ext uri="{FF2B5EF4-FFF2-40B4-BE49-F238E27FC236}">
                <a16:creationId xmlns:a16="http://schemas.microsoft.com/office/drawing/2014/main" id="{C76D285E-8930-451E-84CA-755AD192D554}"/>
              </a:ext>
            </a:extLst>
          </p:cNvPr>
          <p:cNvSpPr/>
          <p:nvPr/>
        </p:nvSpPr>
        <p:spPr bwMode="auto">
          <a:xfrm flipH="1">
            <a:off x="4399183" y="1922475"/>
            <a:ext cx="2230217" cy="602718"/>
          </a:xfrm>
          <a:prstGeom prst="wedgeRoundRectCallout">
            <a:avLst>
              <a:gd name="adj1" fmla="val 39580"/>
              <a:gd name="adj2" fmla="val 74482"/>
              <a:gd name="adj3" fmla="val 16667"/>
            </a:avLst>
          </a:prstGeom>
          <a:solidFill>
            <a:schemeClr val="bg1"/>
          </a:solidFill>
          <a:ln w="28575" cap="flat" cmpd="sng" algn="ctr">
            <a:solidFill>
              <a:srgbClr val="646464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square" lIns="18288" tIns="18288" rIns="18288" bIns="18288" anchor="ctr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000" b="1" i="1" spc="-150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000" b="1" i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000" b="1" i="1" dirty="0">
                <a:solidFill>
                  <a:schemeClr val="accent1"/>
                </a:solidFill>
                <a:latin typeface="Crimson Text" panose="02000503000000000000" pitchFamily="2" charset="0"/>
              </a:rPr>
              <a:t> cannot acquire  the write latch on B</a:t>
            </a:r>
          </a:p>
        </p:txBody>
      </p:sp>
      <p:sp>
        <p:nvSpPr>
          <p:cNvPr id="48" name="Oval 23">
            <a:extLst>
              <a:ext uri="{FF2B5EF4-FFF2-40B4-BE49-F238E27FC236}">
                <a16:creationId xmlns:a16="http://schemas.microsoft.com/office/drawing/2014/main" id="{FAE71D1A-F935-46B3-B6DB-A91F4D002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934" y="2962325"/>
            <a:ext cx="359347" cy="323166"/>
          </a:xfrm>
          <a:prstGeom prst="ellipse">
            <a:avLst/>
          </a:prstGeom>
          <a:noFill/>
          <a:ln w="571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/>
            <a:endParaRPr lang="en-US" sz="135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88731859-565D-8EAE-8EBA-8329745A7006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  <p:sp>
        <p:nvSpPr>
          <p:cNvPr id="3" name="Content Placeholder 28">
            <a:extLst>
              <a:ext uri="{FF2B5EF4-FFF2-40B4-BE49-F238E27FC236}">
                <a16:creationId xmlns:a16="http://schemas.microsoft.com/office/drawing/2014/main" id="{5A7A387E-99BA-1CBA-FA57-A57B9272BC16}"/>
              </a:ext>
            </a:extLst>
          </p:cNvPr>
          <p:cNvSpPr txBox="1">
            <a:spLocks/>
          </p:cNvSpPr>
          <p:nvPr/>
        </p:nvSpPr>
        <p:spPr>
          <a:xfrm>
            <a:off x="228600" y="2083480"/>
            <a:ext cx="2511144" cy="3985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sz="2800" b="1" spc="-150" dirty="0">
                <a:solidFill>
                  <a:srgbClr val="646464"/>
                </a:solidFill>
                <a:latin typeface="Crimson Text" panose="02000503000000000000" pitchFamily="2" charset="0"/>
              </a:rPr>
              <a:t>T</a:t>
            </a:r>
            <a:r>
              <a:rPr lang="en-US" sz="2800" b="1" baseline="-25000" dirty="0">
                <a:solidFill>
                  <a:srgbClr val="646464"/>
                </a:solidFill>
                <a:latin typeface="Crimson Text" panose="02000503000000000000" pitchFamily="2" charset="0"/>
              </a:rPr>
              <a:t>2</a:t>
            </a:r>
            <a:r>
              <a:rPr lang="en-US" sz="2800" b="1" dirty="0">
                <a:solidFill>
                  <a:srgbClr val="646464"/>
                </a:solidFill>
                <a:latin typeface="Crimson Text" panose="02000503000000000000" pitchFamily="2" charset="0"/>
              </a:rPr>
              <a:t> Choices?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AD5380C-07F3-6BE2-A0A3-BB670E1108D9}"/>
              </a:ext>
            </a:extLst>
          </p:cNvPr>
          <p:cNvGrpSpPr/>
          <p:nvPr/>
        </p:nvGrpSpPr>
        <p:grpSpPr>
          <a:xfrm>
            <a:off x="342421" y="2562517"/>
            <a:ext cx="1083914" cy="365760"/>
            <a:chOff x="226527" y="3491486"/>
            <a:chExt cx="1083914" cy="365760"/>
          </a:xfrm>
        </p:grpSpPr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DBA36694-6E33-95E6-1D00-E07BB363D7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6527" y="3491486"/>
              <a:ext cx="257387" cy="365760"/>
            </a:xfrm>
            <a:prstGeom prst="rect">
              <a:avLst/>
            </a:prstGeom>
          </p:spPr>
        </p:pic>
        <p:sp>
          <p:nvSpPr>
            <p:cNvPr id="51" name="Content Placeholder 28">
              <a:extLst>
                <a:ext uri="{FF2B5EF4-FFF2-40B4-BE49-F238E27FC236}">
                  <a16:creationId xmlns:a16="http://schemas.microsoft.com/office/drawing/2014/main" id="{6E567A6E-E2B4-819A-6C87-DDE4A851A6F6}"/>
                </a:ext>
              </a:extLst>
            </p:cNvPr>
            <p:cNvSpPr txBox="1">
              <a:spLocks/>
            </p:cNvSpPr>
            <p:nvPr/>
          </p:nvSpPr>
          <p:spPr>
            <a:xfrm>
              <a:off x="569126" y="3508167"/>
              <a:ext cx="741315" cy="3416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lang="en-US" sz="2400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1pPr>
              <a:lvl2pPr marL="0" indent="-342900" algn="l" defTabSz="914400" rtl="0" eaLnBrk="1" latinLnBrk="0" hangingPunct="1">
                <a:spcBef>
                  <a:spcPts val="0"/>
                </a:spcBef>
                <a:buFont typeface="Times New Roman" pitchFamily="18" charset="0"/>
                <a:buChar char="→"/>
                <a:defRPr lang="en-US" sz="2000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Wait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9E3B981-D557-8B69-17EF-BE91A46FED17}"/>
              </a:ext>
            </a:extLst>
          </p:cNvPr>
          <p:cNvGrpSpPr/>
          <p:nvPr/>
        </p:nvGrpSpPr>
        <p:grpSpPr>
          <a:xfrm>
            <a:off x="311094" y="3449318"/>
            <a:ext cx="2700400" cy="341632"/>
            <a:chOff x="195200" y="4293072"/>
            <a:chExt cx="2700400" cy="341632"/>
          </a:xfrm>
        </p:grpSpPr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B9F711BF-751B-E523-ADD0-42A585DEE0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95200" y="4301202"/>
              <a:ext cx="320040" cy="316137"/>
            </a:xfrm>
            <a:prstGeom prst="rect">
              <a:avLst/>
            </a:prstGeom>
          </p:spPr>
        </p:pic>
        <p:sp>
          <p:nvSpPr>
            <p:cNvPr id="60" name="Content Placeholder 28">
              <a:extLst>
                <a:ext uri="{FF2B5EF4-FFF2-40B4-BE49-F238E27FC236}">
                  <a16:creationId xmlns:a16="http://schemas.microsoft.com/office/drawing/2014/main" id="{DDBDA4B5-97F8-8094-6092-1210229E40CF}"/>
                </a:ext>
              </a:extLst>
            </p:cNvPr>
            <p:cNvSpPr txBox="1">
              <a:spLocks/>
            </p:cNvSpPr>
            <p:nvPr/>
          </p:nvSpPr>
          <p:spPr>
            <a:xfrm>
              <a:off x="569126" y="4293072"/>
              <a:ext cx="2326474" cy="3416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lang="en-US" sz="2400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1pPr>
              <a:lvl2pPr marL="0" indent="-342900" algn="l" defTabSz="914400" rtl="0" eaLnBrk="1" latinLnBrk="0" hangingPunct="1">
                <a:spcBef>
                  <a:spcPts val="0"/>
                </a:spcBef>
                <a:buFont typeface="Times New Roman" pitchFamily="18" charset="0"/>
                <a:buChar char="→"/>
                <a:defRPr lang="en-US" sz="2000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Kill Other Thread</a:t>
              </a:r>
            </a:p>
          </p:txBody>
        </p:sp>
      </p:grpSp>
      <p:grpSp>
        <p:nvGrpSpPr>
          <p:cNvPr id="68" name="Group 67" hidden="1">
            <a:extLst>
              <a:ext uri="{FF2B5EF4-FFF2-40B4-BE49-F238E27FC236}">
                <a16:creationId xmlns:a16="http://schemas.microsoft.com/office/drawing/2014/main" id="{C0284E6A-6713-BE23-7877-9719458515C6}"/>
              </a:ext>
            </a:extLst>
          </p:cNvPr>
          <p:cNvGrpSpPr/>
          <p:nvPr/>
        </p:nvGrpSpPr>
        <p:grpSpPr>
          <a:xfrm>
            <a:off x="4174548" y="2984145"/>
            <a:ext cx="791399" cy="296211"/>
            <a:chOff x="4174548" y="2984145"/>
            <a:chExt cx="791399" cy="296211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91862DAB-2612-E9F2-30AA-0EE532439715}"/>
                </a:ext>
              </a:extLst>
            </p:cNvPr>
            <p:cNvGrpSpPr/>
            <p:nvPr/>
          </p:nvGrpSpPr>
          <p:grpSpPr>
            <a:xfrm>
              <a:off x="4174548" y="2984145"/>
              <a:ext cx="91440" cy="296211"/>
              <a:chOff x="4179991" y="4195779"/>
              <a:chExt cx="91440" cy="296211"/>
            </a:xfrm>
          </p:grpSpPr>
          <p:sp>
            <p:nvSpPr>
              <p:cNvPr id="73" name="magnet">
                <a:extLst>
                  <a:ext uri="{FF2B5EF4-FFF2-40B4-BE49-F238E27FC236}">
                    <a16:creationId xmlns:a16="http://schemas.microsoft.com/office/drawing/2014/main" id="{40FD0DA6-0EC4-2CA8-7F77-B3902F3D85C6}"/>
                  </a:ext>
                </a:extLst>
              </p:cNvPr>
              <p:cNvSpPr/>
              <p:nvPr/>
            </p:nvSpPr>
            <p:spPr>
              <a:xfrm>
                <a:off x="4179991" y="44005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4" name="magnet">
                <a:extLst>
                  <a:ext uri="{FF2B5EF4-FFF2-40B4-BE49-F238E27FC236}">
                    <a16:creationId xmlns:a16="http://schemas.microsoft.com/office/drawing/2014/main" id="{AFCF9730-C088-E50B-298F-DBF29C29C831}"/>
                  </a:ext>
                </a:extLst>
              </p:cNvPr>
              <p:cNvSpPr/>
              <p:nvPr/>
            </p:nvSpPr>
            <p:spPr>
              <a:xfrm>
                <a:off x="4179991" y="4195779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6DD3C01-1DA4-4FFA-CD08-A92677F6A0FF}"/>
                </a:ext>
              </a:extLst>
            </p:cNvPr>
            <p:cNvGrpSpPr/>
            <p:nvPr/>
          </p:nvGrpSpPr>
          <p:grpSpPr>
            <a:xfrm>
              <a:off x="4874507" y="2984145"/>
              <a:ext cx="91440" cy="296211"/>
              <a:chOff x="4179991" y="4195779"/>
              <a:chExt cx="91440" cy="296211"/>
            </a:xfrm>
          </p:grpSpPr>
          <p:sp>
            <p:nvSpPr>
              <p:cNvPr id="71" name="magnet">
                <a:extLst>
                  <a:ext uri="{FF2B5EF4-FFF2-40B4-BE49-F238E27FC236}">
                    <a16:creationId xmlns:a16="http://schemas.microsoft.com/office/drawing/2014/main" id="{A332BB17-04E4-CD13-F0C8-BE44B34AC760}"/>
                  </a:ext>
                </a:extLst>
              </p:cNvPr>
              <p:cNvSpPr/>
              <p:nvPr/>
            </p:nvSpPr>
            <p:spPr>
              <a:xfrm>
                <a:off x="4179991" y="4400550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  <p:sp>
            <p:nvSpPr>
              <p:cNvPr id="72" name="magnet">
                <a:extLst>
                  <a:ext uri="{FF2B5EF4-FFF2-40B4-BE49-F238E27FC236}">
                    <a16:creationId xmlns:a16="http://schemas.microsoft.com/office/drawing/2014/main" id="{47BFA694-2DE7-8C79-7960-DDB7C030339D}"/>
                  </a:ext>
                </a:extLst>
              </p:cNvPr>
              <p:cNvSpPr/>
              <p:nvPr/>
            </p:nvSpPr>
            <p:spPr>
              <a:xfrm>
                <a:off x="4179991" y="4195779"/>
                <a:ext cx="91440" cy="91440"/>
              </a:xfrm>
              <a:prstGeom prst="rect">
                <a:avLst/>
              </a:prstGeom>
              <a:solidFill>
                <a:schemeClr val="bg1"/>
              </a:solidFill>
              <a:ln w="3175">
                <a:solidFill>
                  <a:srgbClr val="6464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endParaRPr lang="en-US" sz="1100">
                  <a:solidFill>
                    <a:srgbClr val="F76D6D"/>
                  </a:solidFill>
                  <a:latin typeface="Inconsolata" panose="00000509000000000000" pitchFamily="49" charset="0"/>
                </a:endParaRPr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380D449-D23A-9693-13DD-77FC1F786A89}"/>
              </a:ext>
            </a:extLst>
          </p:cNvPr>
          <p:cNvGrpSpPr/>
          <p:nvPr/>
        </p:nvGrpSpPr>
        <p:grpSpPr>
          <a:xfrm>
            <a:off x="285604" y="3018100"/>
            <a:ext cx="1842602" cy="346130"/>
            <a:chOff x="285604" y="3018100"/>
            <a:chExt cx="1842602" cy="346130"/>
          </a:xfrm>
        </p:grpSpPr>
        <p:sp>
          <p:nvSpPr>
            <p:cNvPr id="57" name="Content Placeholder 28">
              <a:extLst>
                <a:ext uri="{FF2B5EF4-FFF2-40B4-BE49-F238E27FC236}">
                  <a16:creationId xmlns:a16="http://schemas.microsoft.com/office/drawing/2014/main" id="{90A8B725-E581-79DD-D139-228C0C9218B6}"/>
                </a:ext>
              </a:extLst>
            </p:cNvPr>
            <p:cNvSpPr txBox="1">
              <a:spLocks/>
            </p:cNvSpPr>
            <p:nvPr/>
          </p:nvSpPr>
          <p:spPr>
            <a:xfrm>
              <a:off x="685020" y="3022598"/>
              <a:ext cx="1443186" cy="3416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0" indent="0" algn="l" defTabSz="914400" rtl="0" eaLnBrk="1" latinLnBrk="0" hangingPunct="1">
                <a:spcBef>
                  <a:spcPts val="600"/>
                </a:spcBef>
                <a:spcAft>
                  <a:spcPts val="0"/>
                </a:spcAft>
                <a:buFont typeface="Arial" pitchFamily="34" charset="0"/>
                <a:buNone/>
                <a:defRPr lang="en-US" sz="2400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1pPr>
              <a:lvl2pPr marL="0" indent="-342900" algn="l" defTabSz="914400" rtl="0" eaLnBrk="1" latinLnBrk="0" hangingPunct="1">
                <a:spcBef>
                  <a:spcPts val="0"/>
                </a:spcBef>
                <a:buFont typeface="Times New Roman" pitchFamily="18" charset="0"/>
                <a:buChar char="→"/>
                <a:defRPr lang="en-US" sz="2000" kern="12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Gentium Book Basic" pitchFamily="2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i="1" dirty="0">
                  <a:solidFill>
                    <a:srgbClr val="646464"/>
                  </a:solidFill>
                  <a:latin typeface="Crimson Text" panose="02000503000000000000" pitchFamily="2" charset="0"/>
                </a:rPr>
                <a:t>Give up</a:t>
              </a:r>
            </a:p>
          </p:txBody>
        </p:sp>
        <p:pic>
          <p:nvPicPr>
            <p:cNvPr id="28" name="Graphic 27" descr="Recycle with solid fill">
              <a:extLst>
                <a:ext uri="{FF2B5EF4-FFF2-40B4-BE49-F238E27FC236}">
                  <a16:creationId xmlns:a16="http://schemas.microsoft.com/office/drawing/2014/main" id="{7CEB3B5C-CEBA-372A-5103-A5BF9F688B1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5604" y="3018100"/>
              <a:ext cx="341632" cy="341632"/>
            </a:xfrm>
            <a:prstGeom prst="rect">
              <a:avLst/>
            </a:prstGeom>
          </p:spPr>
        </p:pic>
      </p:grpSp>
      <p:pic>
        <p:nvPicPr>
          <p:cNvPr id="50" name="Graphic 49" descr="Recycle with solid fill">
            <a:extLst>
              <a:ext uri="{FF2B5EF4-FFF2-40B4-BE49-F238E27FC236}">
                <a16:creationId xmlns:a16="http://schemas.microsoft.com/office/drawing/2014/main" id="{1F018526-A253-F1AE-32CD-0D3604EEEEE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96500" y="3176934"/>
            <a:ext cx="855815" cy="85581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13BD918-2198-FB58-77FA-8E05DC408C8F}"/>
              </a:ext>
            </a:extLst>
          </p:cNvPr>
          <p:cNvGrpSpPr/>
          <p:nvPr/>
        </p:nvGrpSpPr>
        <p:grpSpPr>
          <a:xfrm>
            <a:off x="7178180" y="2928277"/>
            <a:ext cx="1280800" cy="1011500"/>
            <a:chOff x="-76518" y="3074670"/>
            <a:chExt cx="1280800" cy="1011500"/>
          </a:xfrm>
        </p:grpSpPr>
        <p:pic>
          <p:nvPicPr>
            <p:cNvPr id="52" name="Graphic 51">
              <a:extLst>
                <a:ext uri="{FF2B5EF4-FFF2-40B4-BE49-F238E27FC236}">
                  <a16:creationId xmlns:a16="http://schemas.microsoft.com/office/drawing/2014/main" id="{D66ACA74-15CC-E665-C433-823DBB81C81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43840" y="3074670"/>
              <a:ext cx="640080" cy="640080"/>
            </a:xfrm>
            <a:prstGeom prst="rect">
              <a:avLst/>
            </a:prstGeom>
          </p:spPr>
        </p:pic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5116CEC-BC00-05DD-1776-565B3E17944B}"/>
                </a:ext>
              </a:extLst>
            </p:cNvPr>
            <p:cNvSpPr txBox="1"/>
            <p:nvPr/>
          </p:nvSpPr>
          <p:spPr>
            <a:xfrm>
              <a:off x="-76518" y="3783330"/>
              <a:ext cx="1280800" cy="302840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algn="ctr">
                <a:lnSpc>
                  <a:spcPct val="80000"/>
                </a:lnSpc>
                <a:defRPr sz="2400">
                  <a:solidFill>
                    <a:srgbClr val="EF3E42"/>
                  </a:solidFill>
                  <a:latin typeface="Museo Sans 700" panose="02000000000000000000" pitchFamily="50" charset="0"/>
                </a:defRPr>
              </a:lvl1pPr>
            </a:lstStyle>
            <a:p>
              <a:r>
                <a:rPr lang="en-US" b="1" i="1" dirty="0">
                  <a:solidFill>
                    <a:schemeClr val="accent1"/>
                  </a:solidFill>
                  <a:latin typeface="Crimson Text" panose="02000503000000000000" pitchFamily="2" charset="0"/>
                </a:rPr>
                <a:t>Deadlock!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600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81481E-6 L -0.10503 0.22067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5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4.81481E-6 L 0.06632 0.22067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6" y="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503 0.22067 L 0.04931 0.321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8" y="50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4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7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5" grpId="2" animBg="1"/>
      <p:bldP spid="45" grpId="3" animBg="1"/>
      <p:bldP spid="46" grpId="0" animBg="1"/>
      <p:bldP spid="46" grpId="1" animBg="1"/>
      <p:bldP spid="49" grpId="0" animBg="1"/>
      <p:bldP spid="55" grpId="0" animBg="1"/>
      <p:bldP spid="4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C5A5797-DFC9-40A4-85B7-4733BF9021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Node Scans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D12C4A-1C3C-45DD-88DD-82B38101C4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Latches do </a:t>
            </a:r>
            <a:r>
              <a:rPr lang="en-US" u="sng" dirty="0"/>
              <a:t>not</a:t>
            </a:r>
            <a:r>
              <a:rPr lang="en-US" dirty="0"/>
              <a:t> support deadlock detection or avoidance. The only way we can deal with this problem is through coding discipline.</a:t>
            </a:r>
          </a:p>
          <a:p>
            <a:endParaRPr lang="en-US" sz="1200" dirty="0"/>
          </a:p>
          <a:p>
            <a:r>
              <a:rPr lang="en-US" dirty="0"/>
              <a:t>The leaf node sibling latch acquisition protocol must support a “no-wait” mode.</a:t>
            </a:r>
          </a:p>
          <a:p>
            <a:endParaRPr lang="en-US" sz="1200" dirty="0"/>
          </a:p>
          <a:p>
            <a:r>
              <a:rPr lang="en-US" dirty="0"/>
              <a:t>The DBMS's data structures must cope with failed latch acquisitions.</a:t>
            </a:r>
          </a:p>
          <a:p>
            <a:pPr lvl="1"/>
            <a:r>
              <a:rPr lang="en-US" dirty="0"/>
              <a:t>Usually transparent to end-user / application.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F66B7160-CBED-F05A-EFC7-64431807DF79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3463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Making a data structure thread-safe is notoriously difficult in practice.</a:t>
            </a:r>
          </a:p>
          <a:p>
            <a:endParaRPr lang="en-US" sz="1200" dirty="0"/>
          </a:p>
          <a:p>
            <a:r>
              <a:rPr lang="en-US" dirty="0"/>
              <a:t>We focused on </a:t>
            </a:r>
            <a:r>
              <a:rPr lang="en-US" dirty="0" err="1"/>
              <a:t>B+Trees</a:t>
            </a:r>
            <a:r>
              <a:rPr lang="en-US" dirty="0"/>
              <a:t>, but the same high-level techniques are applicable to other data structures.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2D99F584-E4B6-924A-497F-E543F065047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4399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515B16-D2E3-4D6F-ABDC-AA5E5F24B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2332B-C28E-4CEC-8083-D21E029776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971550"/>
            <a:ext cx="6400800" cy="3657600"/>
          </a:xfrm>
        </p:spPr>
        <p:txBody>
          <a:bodyPr/>
          <a:lstStyle/>
          <a:p>
            <a:pPr algn="ctr"/>
            <a:r>
              <a:rPr lang="en-US" dirty="0"/>
              <a:t>Hash tables and sorting in the real world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AE4987D5-5B98-9E1E-EDD9-0A446DA64515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1FE77D-F651-2D20-9E92-135292854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2456" y="1482329"/>
            <a:ext cx="4579088" cy="343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6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CB31CF-AD06-4CF1-AA54-A7B915038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#2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5397FA-0647-4A4F-A09E-943ACAF24E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71550"/>
            <a:ext cx="4754880" cy="3657600"/>
          </a:xfrm>
        </p:spPr>
        <p:txBody>
          <a:bodyPr/>
          <a:lstStyle/>
          <a:p>
            <a:r>
              <a:rPr lang="en-US" dirty="0"/>
              <a:t>You will build a thread-safe </a:t>
            </a:r>
            <a:r>
              <a:rPr lang="en-US" dirty="0" err="1"/>
              <a:t>B+tree</a:t>
            </a:r>
            <a:r>
              <a:rPr lang="en-US" dirty="0"/>
              <a:t> backed by your buffer pool manager.</a:t>
            </a:r>
          </a:p>
          <a:p>
            <a:pPr lvl="1"/>
            <a:r>
              <a:rPr lang="en-US" dirty="0"/>
              <a:t>Page Layout</a:t>
            </a:r>
          </a:p>
          <a:p>
            <a:pPr lvl="1"/>
            <a:r>
              <a:rPr lang="en-US" dirty="0"/>
              <a:t>Insert/Delete/Find Operations</a:t>
            </a:r>
          </a:p>
          <a:p>
            <a:pPr lvl="1"/>
            <a:r>
              <a:rPr lang="en-US" dirty="0"/>
              <a:t>Iterator</a:t>
            </a:r>
          </a:p>
          <a:p>
            <a:pPr lvl="1"/>
            <a:r>
              <a:rPr lang="en-US" dirty="0"/>
              <a:t>Latch Crabbing</a:t>
            </a:r>
            <a:endParaRPr lang="en-US" sz="1200" dirty="0"/>
          </a:p>
          <a:p>
            <a:endParaRPr lang="en-US" sz="1200" dirty="0"/>
          </a:p>
          <a:p>
            <a:r>
              <a:rPr lang="en-US" dirty="0"/>
              <a:t>We define the API for you. You need to provide the method implementations.</a:t>
            </a:r>
          </a:p>
        </p:txBody>
      </p:sp>
      <p:sp>
        <p:nvSpPr>
          <p:cNvPr id="14" name="WARNING-BG" hidden="1">
            <a:extLst>
              <a:ext uri="{FF2B5EF4-FFF2-40B4-BE49-F238E27FC236}">
                <a16:creationId xmlns:a16="http://schemas.microsoft.com/office/drawing/2014/main" id="{99930590-7B07-94E7-C947-6FF648A14424}"/>
              </a:ext>
            </a:extLst>
          </p:cNvPr>
          <p:cNvSpPr txBox="1"/>
          <p:nvPr/>
        </p:nvSpPr>
        <p:spPr>
          <a:xfrm>
            <a:off x="457200" y="3409950"/>
            <a:ext cx="4176078" cy="100335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b="1" dirty="0">
                <a:solidFill>
                  <a:schemeClr val="accent1"/>
                </a:solidFill>
                <a:latin typeface="Crimson Text" pitchFamily="2" charset="0"/>
              </a:rPr>
              <a:t>WARNING:</a:t>
            </a:r>
            <a:br>
              <a:rPr lang="en-US" sz="3200" b="1" dirty="0">
                <a:solidFill>
                  <a:schemeClr val="accent1"/>
                </a:solidFill>
                <a:latin typeface="Crimson Text" pitchFamily="2" charset="0"/>
              </a:rPr>
            </a:br>
            <a:r>
              <a:rPr lang="en-US" sz="2400" b="1" dirty="0">
                <a:solidFill>
                  <a:schemeClr val="accent1"/>
                </a:solidFill>
                <a:latin typeface="Crimson Text" pitchFamily="2" charset="0"/>
              </a:rPr>
              <a:t>This is harder than Project #1. Start immediately!</a:t>
            </a:r>
          </a:p>
        </p:txBody>
      </p:sp>
      <p:sp>
        <p:nvSpPr>
          <p:cNvPr id="15" name="WARNING">
            <a:extLst>
              <a:ext uri="{FF2B5EF4-FFF2-40B4-BE49-F238E27FC236}">
                <a16:creationId xmlns:a16="http://schemas.microsoft.com/office/drawing/2014/main" id="{A12F8C67-D3C9-8534-117A-7345E16DFF4D}"/>
              </a:ext>
            </a:extLst>
          </p:cNvPr>
          <p:cNvSpPr txBox="1"/>
          <p:nvPr/>
        </p:nvSpPr>
        <p:spPr>
          <a:xfrm>
            <a:off x="5029200" y="2374079"/>
            <a:ext cx="4176078" cy="8525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itchFamily="2" charset="0"/>
              </a:rPr>
              <a:t>WARNING:</a:t>
            </a:r>
            <a:br>
              <a:rPr lang="en-US" sz="2800" b="1" dirty="0">
                <a:solidFill>
                  <a:schemeClr val="accent1"/>
                </a:solidFill>
                <a:latin typeface="Crimson Text" pitchFamily="2" charset="0"/>
              </a:rPr>
            </a:br>
            <a:r>
              <a:rPr lang="en-US" sz="2000" b="1" dirty="0">
                <a:solidFill>
                  <a:schemeClr val="accent1"/>
                </a:solidFill>
                <a:latin typeface="Crimson Text" pitchFamily="2" charset="0"/>
              </a:rPr>
              <a:t>This is more difficult than Project #1.</a:t>
            </a:r>
            <a:br>
              <a:rPr lang="en-US" sz="2000" b="1" dirty="0">
                <a:solidFill>
                  <a:schemeClr val="accent1"/>
                </a:solidFill>
                <a:latin typeface="Crimson Text" pitchFamily="2" charset="0"/>
              </a:rPr>
            </a:br>
            <a:r>
              <a:rPr lang="en-US" sz="2000" b="1" dirty="0">
                <a:solidFill>
                  <a:schemeClr val="accent1"/>
                </a:solidFill>
                <a:latin typeface="Crimson Text" pitchFamily="2" charset="0"/>
              </a:rPr>
              <a:t>Start immediately!</a:t>
            </a:r>
          </a:p>
        </p:txBody>
      </p:sp>
      <p:sp>
        <p:nvSpPr>
          <p:cNvPr id="10" name="Slide Number Placeholder 3" descr=" 5">
            <a:extLst>
              <a:ext uri="{FF2B5EF4-FFF2-40B4-BE49-F238E27FC236}">
                <a16:creationId xmlns:a16="http://schemas.microsoft.com/office/drawing/2014/main" id="{F29AA91E-C64E-22BB-40DA-BCBCB96D54B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4959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B632AE0-A120-420A-AD9E-DBC7F8C83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4FEC6-415D-4783-9F5D-6AF0C8E2F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Task #1: Page Layouts</a:t>
            </a:r>
          </a:p>
          <a:p>
            <a:pPr lvl="1"/>
            <a:r>
              <a:rPr lang="en-US" dirty="0"/>
              <a:t>How each node will store its key/values in a page.</a:t>
            </a:r>
          </a:p>
          <a:p>
            <a:pPr lvl="1"/>
            <a:r>
              <a:rPr lang="en-US" dirty="0"/>
              <a:t>You only need to support unique keys.</a:t>
            </a:r>
          </a:p>
          <a:p>
            <a:endParaRPr lang="en-US" sz="1200" dirty="0"/>
          </a:p>
          <a:p>
            <a:r>
              <a:rPr lang="en-US" b="1" dirty="0"/>
              <a:t>Task #2: Operations</a:t>
            </a:r>
          </a:p>
          <a:p>
            <a:pPr lvl="1"/>
            <a:r>
              <a:rPr lang="en-US" dirty="0"/>
              <a:t>Support point queries (single key).</a:t>
            </a:r>
          </a:p>
          <a:p>
            <a:pPr lvl="1"/>
            <a:r>
              <a:rPr lang="en-US" dirty="0"/>
              <a:t>Support inserts with node splitting.</a:t>
            </a:r>
          </a:p>
          <a:p>
            <a:pPr lvl="1"/>
            <a:r>
              <a:rPr lang="en-US" dirty="0"/>
              <a:t>Support removal of keys with sibling stealing + merging.</a:t>
            </a:r>
          </a:p>
          <a:p>
            <a:pPr lvl="1"/>
            <a:r>
              <a:rPr lang="en-US" dirty="0"/>
              <a:t>Does </a:t>
            </a:r>
            <a:r>
              <a:rPr lang="en-US" u="sng" dirty="0"/>
              <a:t>not</a:t>
            </a:r>
            <a:r>
              <a:rPr lang="en-US" dirty="0"/>
              <a:t> need to be thread-safe.</a:t>
            </a:r>
          </a:p>
          <a:p>
            <a:endParaRPr lang="en-US" sz="1200" dirty="0"/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C2D3D6D4-4318-7AFC-B791-F3C53D486C00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5814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B632AE0-A120-420A-AD9E-DBC7F8C83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74FEC6-415D-4783-9F5D-6AF0C8E2F8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Task #3: Index Iterator</a:t>
            </a:r>
          </a:p>
          <a:p>
            <a:pPr lvl="1"/>
            <a:r>
              <a:rPr lang="en-US" dirty="0"/>
              <a:t>Create a STL iterator for range scans on leaf nodes.</a:t>
            </a:r>
          </a:p>
          <a:p>
            <a:pPr lvl="1"/>
            <a:r>
              <a:rPr lang="en-US" dirty="0"/>
              <a:t>You only need to support ascending scans.</a:t>
            </a:r>
          </a:p>
          <a:p>
            <a:endParaRPr lang="en-US" sz="1200" b="1" dirty="0"/>
          </a:p>
          <a:p>
            <a:r>
              <a:rPr lang="en-US" b="1" dirty="0"/>
              <a:t>Task #4: Concurrent Index </a:t>
            </a:r>
          </a:p>
          <a:p>
            <a:pPr lvl="1"/>
            <a:r>
              <a:rPr lang="en-US" dirty="0"/>
              <a:t>Introduce latch crabbing/coupling protocol to support safe concurrent operations.</a:t>
            </a:r>
          </a:p>
          <a:p>
            <a:pPr lvl="1"/>
            <a:r>
              <a:rPr lang="en-US" dirty="0"/>
              <a:t>Make sure you have splits / merges working correctly before proceeding with this task.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8FD44074-B3EF-347E-E2B5-98C5C9A23C6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85714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4A03A83-CD3B-4EBA-83DB-A58179979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Hints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995E06-833D-4B14-9C18-3FE489CA3C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Follow the textbook semantics and algorithms.</a:t>
            </a:r>
          </a:p>
          <a:p>
            <a:endParaRPr lang="en-US" sz="1200" dirty="0"/>
          </a:p>
          <a:p>
            <a:r>
              <a:rPr lang="en-US" dirty="0"/>
              <a:t>Set the page size to be small (e.g., 512B) when you first start so that you can see more splits/merges.</a:t>
            </a:r>
          </a:p>
          <a:p>
            <a:endParaRPr lang="en-US" sz="1200" dirty="0"/>
          </a:p>
          <a:p>
            <a:r>
              <a:rPr lang="en-US" dirty="0"/>
              <a:t>Make sure that you protect the internal </a:t>
            </a:r>
            <a:r>
              <a:rPr lang="en-US" dirty="0" err="1"/>
              <a:t>B+Tree</a:t>
            </a:r>
            <a:r>
              <a:rPr lang="en-US" dirty="0"/>
              <a:t> </a:t>
            </a:r>
            <a:r>
              <a:rPr lang="en-US" b="1" dirty="0" err="1">
                <a:solidFill>
                  <a:schemeClr val="accent1"/>
                </a:solidFill>
                <a:latin typeface="Inconsolata" panose="00000509000000000000" pitchFamily="49" charset="0"/>
              </a:rPr>
              <a:t>root_page_id</a:t>
            </a:r>
            <a:r>
              <a:rPr lang="en-US" dirty="0"/>
              <a:t> member.</a:t>
            </a:r>
          </a:p>
          <a:p>
            <a:endParaRPr lang="en-US" dirty="0"/>
          </a:p>
        </p:txBody>
      </p:sp>
      <p:sp>
        <p:nvSpPr>
          <p:cNvPr id="5" name="Slide Number Placeholder 3" descr=" 5">
            <a:extLst>
              <a:ext uri="{FF2B5EF4-FFF2-40B4-BE49-F238E27FC236}">
                <a16:creationId xmlns:a16="http://schemas.microsoft.com/office/drawing/2014/main" id="{C0B92C6C-500C-9282-6BD9-270DB170A1B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2131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B3FDB-7B64-4D98-90C6-71FB36A6D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Credit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05D897-91A4-4F97-8E5B-FFB9A1A7D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Gradescope</a:t>
            </a:r>
            <a:r>
              <a:rPr lang="en-US" dirty="0"/>
              <a:t> Leaderboard runs your code with a specialized in-memory version of BusTub.</a:t>
            </a:r>
          </a:p>
          <a:p>
            <a:endParaRPr lang="en-US" sz="200" dirty="0"/>
          </a:p>
          <a:p>
            <a:r>
              <a:rPr lang="en-US" dirty="0"/>
              <a:t>The top 20 fastest implementations in the class will receive extra credit for this assignment.</a:t>
            </a:r>
          </a:p>
          <a:p>
            <a:pPr lvl="1"/>
            <a:r>
              <a:rPr lang="en-US" b="1" dirty="0"/>
              <a:t>#1:</a:t>
            </a:r>
            <a:r>
              <a:rPr lang="en-US" dirty="0"/>
              <a:t> 50% bonus points</a:t>
            </a:r>
          </a:p>
          <a:p>
            <a:pPr lvl="1"/>
            <a:r>
              <a:rPr lang="en-US" b="1" dirty="0"/>
              <a:t>#2–5:</a:t>
            </a:r>
            <a:r>
              <a:rPr lang="en-US" dirty="0"/>
              <a:t> 25% bonus points</a:t>
            </a:r>
          </a:p>
          <a:p>
            <a:pPr lvl="1"/>
            <a:r>
              <a:rPr lang="en-US" b="1" dirty="0"/>
              <a:t>#6–10:</a:t>
            </a:r>
            <a:r>
              <a:rPr lang="en-US" dirty="0"/>
              <a:t> 10% bonus points</a:t>
            </a:r>
          </a:p>
          <a:p>
            <a:endParaRPr lang="en-US" sz="200" dirty="0"/>
          </a:p>
          <a:p>
            <a:r>
              <a:rPr lang="en-US" dirty="0"/>
              <a:t>You must pass all the test cases to qualify!</a:t>
            </a:r>
          </a:p>
        </p:txBody>
      </p:sp>
      <p:sp>
        <p:nvSpPr>
          <p:cNvPr id="3" name="Slide Number Placeholder 3" descr=" 5">
            <a:extLst>
              <a:ext uri="{FF2B5EF4-FFF2-40B4-BE49-F238E27FC236}">
                <a16:creationId xmlns:a16="http://schemas.microsoft.com/office/drawing/2014/main" id="{58B8BB43-33F4-A9B5-EA01-63E04B61713F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95821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19B22D3-7075-4651-B753-6569E744C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 IMPLEMENTATIONS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917E10-0AF2-4492-BB5B-FE8DD1B2D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#4: Adaptive Spinlock</a:t>
            </a:r>
          </a:p>
          <a:p>
            <a:pPr lvl="1"/>
            <a:r>
              <a:rPr lang="en-US" dirty="0"/>
              <a:t>Thread spins on a </a:t>
            </a:r>
            <a:r>
              <a:rPr lang="en-US" dirty="0" err="1"/>
              <a:t>userspace</a:t>
            </a:r>
            <a:r>
              <a:rPr lang="en-US" dirty="0"/>
              <a:t> lock for a brief time.</a:t>
            </a:r>
          </a:p>
          <a:p>
            <a:pPr lvl="1"/>
            <a:r>
              <a:rPr lang="en-US" dirty="0"/>
              <a:t>If they cannot acquire the lock, they then get </a:t>
            </a:r>
            <a:r>
              <a:rPr lang="en-US" dirty="0" err="1"/>
              <a:t>descheduled</a:t>
            </a:r>
            <a:r>
              <a:rPr lang="en-US" dirty="0"/>
              <a:t> and stored in a global "parking lot".</a:t>
            </a:r>
          </a:p>
          <a:p>
            <a:pPr lvl="1"/>
            <a:r>
              <a:rPr lang="en-US" dirty="0"/>
              <a:t>Threads check to see whether other threads are "parked" before spinning and then park themselves.</a:t>
            </a:r>
          </a:p>
          <a:p>
            <a:pPr lvl="1"/>
            <a:r>
              <a:rPr lang="en-US" dirty="0"/>
              <a:t>Example: Apple's </a:t>
            </a:r>
            <a:r>
              <a:rPr lang="en-US" b="1" dirty="0">
                <a:latin typeface="Inconsolata" panose="00000509000000000000" pitchFamily="49" charset="0"/>
                <a:hlinkClick r:id="rId3"/>
              </a:rPr>
              <a:t>WTF::ParkingLot</a:t>
            </a:r>
            <a:endParaRPr lang="en-US" b="1" dirty="0">
              <a:latin typeface="Inconsolata" panose="00000509000000000000" pitchFamily="49" charset="0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6E668D-1DED-479B-86B4-8F5EE21EC5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Crimson Text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7DD1AB5-42BA-4E8A-BFEE-435884E16AAB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61536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LATCH IMPLEMENTATIONS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Approach #5: Queue-based Spinlock (MCS)</a:t>
            </a:r>
          </a:p>
          <a:p>
            <a:pPr marL="342900" lvl="1"/>
            <a:r>
              <a:rPr lang="en-US" dirty="0"/>
              <a:t>More efficient than </a:t>
            </a:r>
            <a:r>
              <a:rPr lang="en-US" dirty="0" err="1"/>
              <a:t>mutex</a:t>
            </a:r>
            <a:r>
              <a:rPr lang="en-US" dirty="0"/>
              <a:t>, better cache locality</a:t>
            </a:r>
          </a:p>
          <a:p>
            <a:pPr marL="342900" lvl="1"/>
            <a:r>
              <a:rPr lang="en-US" dirty="0"/>
              <a:t>Non-trivial memory management</a:t>
            </a:r>
          </a:p>
          <a:p>
            <a:pPr marL="342900" lvl="1"/>
            <a:r>
              <a:rPr lang="en-US" dirty="0"/>
              <a:t>Example: </a:t>
            </a:r>
            <a:r>
              <a:rPr lang="en-US" b="1" dirty="0" err="1">
                <a:latin typeface="Inconsolata" panose="00000509000000000000" pitchFamily="49" charset="0"/>
                <a:cs typeface="Consolas" pitchFamily="49" charset="0"/>
              </a:rPr>
              <a:t>std</a:t>
            </a:r>
            <a:r>
              <a:rPr lang="en-US" b="1" dirty="0">
                <a:latin typeface="Inconsolata" panose="00000509000000000000" pitchFamily="49" charset="0"/>
                <a:cs typeface="Consolas" pitchFamily="49" charset="0"/>
              </a:rPr>
              <a:t>::atomic&lt;Latch*&gt;</a:t>
            </a:r>
          </a:p>
        </p:txBody>
      </p:sp>
      <p:cxnSp>
        <p:nvCxnSpPr>
          <p:cNvPr id="27" name="Straight Connector 35"/>
          <p:cNvCxnSpPr>
            <a:cxnSpLocks noChangeShapeType="1"/>
          </p:cNvCxnSpPr>
          <p:nvPr/>
        </p:nvCxnSpPr>
        <p:spPr bwMode="auto">
          <a:xfrm flipH="1" flipV="1">
            <a:off x="2201487" y="3791614"/>
            <a:ext cx="982596" cy="426056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Straight Connector 35"/>
          <p:cNvCxnSpPr>
            <a:cxnSpLocks noChangeShapeType="1"/>
          </p:cNvCxnSpPr>
          <p:nvPr/>
        </p:nvCxnSpPr>
        <p:spPr bwMode="auto">
          <a:xfrm flipH="1" flipV="1">
            <a:off x="2201487" y="3791614"/>
            <a:ext cx="3039997" cy="496321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Straight Connector 35"/>
          <p:cNvCxnSpPr>
            <a:cxnSpLocks noChangeShapeType="1"/>
          </p:cNvCxnSpPr>
          <p:nvPr/>
        </p:nvCxnSpPr>
        <p:spPr bwMode="auto">
          <a:xfrm flipH="1" flipV="1">
            <a:off x="4207068" y="3790950"/>
            <a:ext cx="3125720" cy="525876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40" name="Base Latch"/>
          <p:cNvGrpSpPr/>
          <p:nvPr/>
        </p:nvGrpSpPr>
        <p:grpSpPr>
          <a:xfrm>
            <a:off x="762000" y="2776465"/>
            <a:ext cx="1371600" cy="1015149"/>
            <a:chOff x="1787843" y="2776465"/>
            <a:chExt cx="1371600" cy="1015149"/>
          </a:xfrm>
        </p:grpSpPr>
        <p:grpSp>
          <p:nvGrpSpPr>
            <p:cNvPr id="17" name="Group 16"/>
            <p:cNvGrpSpPr/>
            <p:nvPr/>
          </p:nvGrpSpPr>
          <p:grpSpPr>
            <a:xfrm>
              <a:off x="1787843" y="3060094"/>
              <a:ext cx="1371600" cy="731520"/>
              <a:chOff x="685800" y="3847672"/>
              <a:chExt cx="1371600" cy="731520"/>
            </a:xfrm>
          </p:grpSpPr>
          <p:sp>
            <p:nvSpPr>
              <p:cNvPr id="18" name="Text Box 4"/>
              <p:cNvSpPr txBox="1">
                <a:spLocks noChangeArrowheads="1"/>
              </p:cNvSpPr>
              <p:nvPr/>
            </p:nvSpPr>
            <p:spPr bwMode="auto">
              <a:xfrm>
                <a:off x="685800" y="3847672"/>
                <a:ext cx="1371600" cy="7315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40080" tIns="91440" rIns="0" bIns="91440" rtlCol="0" anchor="ctr">
                <a:noAutofit/>
              </a:bodyPr>
              <a:lstStyle>
                <a:defPPr>
                  <a:defRPr lang="en-US"/>
                </a:defPPr>
                <a:lvl1pPr algn="ctr">
                  <a:defRPr sz="2400" b="1">
                    <a:solidFill>
                      <a:srgbClr val="4B4B4B"/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>
                  <a:lnSpc>
                    <a:spcPct val="80000"/>
                  </a:lnSpc>
                </a:pPr>
                <a:r>
                  <a:rPr lang="en-US" sz="20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cs typeface="Consolas" pitchFamily="49" charset="0"/>
                  </a:rPr>
                  <a:t>next</a:t>
                </a:r>
              </a:p>
            </p:txBody>
          </p:sp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71693" y="3893392"/>
                <a:ext cx="491560" cy="640080"/>
              </a:xfrm>
              <a:prstGeom prst="rect">
                <a:avLst/>
              </a:prstGeom>
              <a:effectLst/>
            </p:spPr>
          </p:pic>
        </p:grpSp>
        <p:sp>
          <p:nvSpPr>
            <p:cNvPr id="36" name="TextBox 15"/>
            <p:cNvSpPr txBox="1">
              <a:spLocks noChangeArrowheads="1"/>
            </p:cNvSpPr>
            <p:nvPr/>
          </p:nvSpPr>
          <p:spPr bwMode="auto">
            <a:xfrm>
              <a:off x="1787843" y="2776465"/>
              <a:ext cx="1149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4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ea typeface="Crimson Text" pitchFamily="2" charset="0"/>
                </a:defRPr>
              </a:lvl1pPr>
            </a:lstStyle>
            <a:p>
              <a:r>
                <a:rPr lang="en-US" sz="2000" dirty="0"/>
                <a:t>Base Latch</a:t>
              </a:r>
            </a:p>
          </p:txBody>
        </p:sp>
      </p:grpSp>
      <p:grpSp>
        <p:nvGrpSpPr>
          <p:cNvPr id="41" name="CPU1 Latch"/>
          <p:cNvGrpSpPr/>
          <p:nvPr/>
        </p:nvGrpSpPr>
        <p:grpSpPr>
          <a:xfrm>
            <a:off x="2819400" y="2776201"/>
            <a:ext cx="1371600" cy="1015413"/>
            <a:chOff x="3845243" y="2776201"/>
            <a:chExt cx="1371600" cy="1015413"/>
          </a:xfrm>
        </p:grpSpPr>
        <p:grpSp>
          <p:nvGrpSpPr>
            <p:cNvPr id="20" name="Group 19"/>
            <p:cNvGrpSpPr/>
            <p:nvPr/>
          </p:nvGrpSpPr>
          <p:grpSpPr>
            <a:xfrm>
              <a:off x="3845243" y="3060094"/>
              <a:ext cx="1371600" cy="731520"/>
              <a:chOff x="685800" y="3847672"/>
              <a:chExt cx="1371600" cy="731520"/>
            </a:xfrm>
          </p:grpSpPr>
          <p:sp>
            <p:nvSpPr>
              <p:cNvPr id="21" name="Text Box 4"/>
              <p:cNvSpPr txBox="1">
                <a:spLocks noChangeArrowheads="1"/>
              </p:cNvSpPr>
              <p:nvPr/>
            </p:nvSpPr>
            <p:spPr bwMode="auto">
              <a:xfrm>
                <a:off x="685800" y="3847672"/>
                <a:ext cx="1371600" cy="7315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40080" tIns="91440" rIns="0" bIns="91440" rtlCol="0" anchor="ctr">
                <a:noAutofit/>
              </a:bodyPr>
              <a:lstStyle>
                <a:defPPr>
                  <a:defRPr lang="en-US"/>
                </a:defPPr>
                <a:lvl1pPr algn="ctr">
                  <a:defRPr sz="2400" b="1">
                    <a:solidFill>
                      <a:srgbClr val="4B4B4B"/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>
                  <a:lnSpc>
                    <a:spcPct val="80000"/>
                  </a:lnSpc>
                </a:pPr>
                <a:r>
                  <a:rPr lang="en-US" sz="20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cs typeface="Consolas" pitchFamily="49" charset="0"/>
                  </a:rPr>
                  <a:t>next</a:t>
                </a:r>
              </a:p>
            </p:txBody>
          </p:sp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71693" y="3893392"/>
                <a:ext cx="491560" cy="640080"/>
              </a:xfrm>
              <a:prstGeom prst="rect">
                <a:avLst/>
              </a:prstGeom>
            </p:spPr>
          </p:pic>
        </p:grpSp>
        <p:sp>
          <p:nvSpPr>
            <p:cNvPr id="37" name="TextBox 15"/>
            <p:cNvSpPr txBox="1">
              <a:spLocks noChangeArrowheads="1"/>
            </p:cNvSpPr>
            <p:nvPr/>
          </p:nvSpPr>
          <p:spPr bwMode="auto">
            <a:xfrm>
              <a:off x="3845243" y="2806979"/>
              <a:ext cx="114934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0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ea typeface="Crimson Text" pitchFamily="2" charset="0"/>
                </a:defRPr>
              </a:lvl1pPr>
            </a:lstStyle>
            <a:p>
              <a:r>
                <a:rPr lang="en-US" dirty="0"/>
                <a:t>CPU1 Latch</a:t>
              </a:r>
            </a:p>
          </p:txBody>
        </p:sp>
      </p:grpSp>
      <p:grpSp>
        <p:nvGrpSpPr>
          <p:cNvPr id="42" name="CPU2 Latch"/>
          <p:cNvGrpSpPr/>
          <p:nvPr/>
        </p:nvGrpSpPr>
        <p:grpSpPr>
          <a:xfrm>
            <a:off x="4951925" y="2783359"/>
            <a:ext cx="1378390" cy="1008255"/>
            <a:chOff x="5977768" y="2783359"/>
            <a:chExt cx="1378390" cy="1008255"/>
          </a:xfrm>
        </p:grpSpPr>
        <p:grpSp>
          <p:nvGrpSpPr>
            <p:cNvPr id="23" name="Group 22"/>
            <p:cNvGrpSpPr/>
            <p:nvPr/>
          </p:nvGrpSpPr>
          <p:grpSpPr>
            <a:xfrm>
              <a:off x="5984558" y="3060094"/>
              <a:ext cx="1371600" cy="731520"/>
              <a:chOff x="685800" y="3847672"/>
              <a:chExt cx="1371600" cy="731520"/>
            </a:xfrm>
          </p:grpSpPr>
          <p:sp>
            <p:nvSpPr>
              <p:cNvPr id="24" name="Text Box 4"/>
              <p:cNvSpPr txBox="1">
                <a:spLocks noChangeArrowheads="1"/>
              </p:cNvSpPr>
              <p:nvPr/>
            </p:nvSpPr>
            <p:spPr bwMode="auto">
              <a:xfrm>
                <a:off x="685800" y="3847672"/>
                <a:ext cx="1371600" cy="7315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40080" tIns="91440" rIns="0" bIns="91440" rtlCol="0" anchor="ctr">
                <a:noAutofit/>
              </a:bodyPr>
              <a:lstStyle>
                <a:defPPr>
                  <a:defRPr lang="en-US"/>
                </a:defPPr>
                <a:lvl1pPr algn="ctr">
                  <a:defRPr sz="2400" b="1">
                    <a:solidFill>
                      <a:srgbClr val="4B4B4B"/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>
                  <a:lnSpc>
                    <a:spcPct val="80000"/>
                  </a:lnSpc>
                </a:pPr>
                <a:r>
                  <a:rPr lang="en-US" sz="20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cs typeface="Consolas" pitchFamily="49" charset="0"/>
                  </a:rPr>
                  <a:t>next</a:t>
                </a:r>
              </a:p>
            </p:txBody>
          </p:sp>
          <p:pic>
            <p:nvPicPr>
              <p:cNvPr id="25" name="Picture 24"/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71693" y="3893392"/>
                <a:ext cx="491560" cy="640080"/>
              </a:xfrm>
              <a:prstGeom prst="rect">
                <a:avLst/>
              </a:prstGeom>
            </p:spPr>
          </p:pic>
        </p:grpSp>
        <p:sp>
          <p:nvSpPr>
            <p:cNvPr id="38" name="TextBox 15"/>
            <p:cNvSpPr txBox="1">
              <a:spLocks noChangeArrowheads="1"/>
            </p:cNvSpPr>
            <p:nvPr/>
          </p:nvSpPr>
          <p:spPr bwMode="auto">
            <a:xfrm>
              <a:off x="5977768" y="2814137"/>
              <a:ext cx="114934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0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ea typeface="Crimson Text" pitchFamily="2" charset="0"/>
                </a:defRPr>
              </a:lvl1pPr>
            </a:lstStyle>
            <a:p>
              <a:r>
                <a:rPr lang="en-US" dirty="0"/>
                <a:t>CPU2 Latch</a:t>
              </a:r>
            </a:p>
          </p:txBody>
        </p:sp>
      </p:grpSp>
      <p:grpSp>
        <p:nvGrpSpPr>
          <p:cNvPr id="44" name="CPU1"/>
          <p:cNvGrpSpPr/>
          <p:nvPr/>
        </p:nvGrpSpPr>
        <p:grpSpPr>
          <a:xfrm>
            <a:off x="3136073" y="4181003"/>
            <a:ext cx="736099" cy="966133"/>
            <a:chOff x="2105593" y="4217670"/>
            <a:chExt cx="736099" cy="966133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53603" y="4217670"/>
              <a:ext cx="640080" cy="640080"/>
            </a:xfrm>
            <a:prstGeom prst="rect">
              <a:avLst/>
            </a:prstGeom>
          </p:spPr>
        </p:pic>
        <p:sp>
          <p:nvSpPr>
            <p:cNvPr id="43" name="Rectangle 42"/>
            <p:cNvSpPr/>
            <p:nvPr/>
          </p:nvSpPr>
          <p:spPr>
            <a:xfrm>
              <a:off x="2105593" y="4876026"/>
              <a:ext cx="73609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/>
            <a:p>
              <a:pPr algn="ctr" eaLnBrk="0" hangingPunct="0"/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CPU1</a:t>
              </a:r>
            </a:p>
          </p:txBody>
        </p:sp>
      </p:grpSp>
      <p:grpSp>
        <p:nvGrpSpPr>
          <p:cNvPr id="46" name="CPU2"/>
          <p:cNvGrpSpPr/>
          <p:nvPr/>
        </p:nvGrpSpPr>
        <p:grpSpPr>
          <a:xfrm>
            <a:off x="5193474" y="4171950"/>
            <a:ext cx="736099" cy="975186"/>
            <a:chOff x="3359934" y="3967894"/>
            <a:chExt cx="736099" cy="975186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07944" y="3967894"/>
              <a:ext cx="640080" cy="640080"/>
            </a:xfrm>
            <a:prstGeom prst="rect">
              <a:avLst/>
            </a:prstGeom>
          </p:spPr>
        </p:pic>
        <p:sp>
          <p:nvSpPr>
            <p:cNvPr id="45" name="Rectangle 44"/>
            <p:cNvSpPr/>
            <p:nvPr/>
          </p:nvSpPr>
          <p:spPr>
            <a:xfrm>
              <a:off x="3359934" y="4635303"/>
              <a:ext cx="73609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/>
            <a:p>
              <a:pPr algn="ctr" eaLnBrk="0" hangingPunct="0"/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CPU2</a:t>
              </a:r>
            </a:p>
          </p:txBody>
        </p:sp>
      </p:grpSp>
      <p:grpSp>
        <p:nvGrpSpPr>
          <p:cNvPr id="50" name="CPU3"/>
          <p:cNvGrpSpPr/>
          <p:nvPr/>
        </p:nvGrpSpPr>
        <p:grpSpPr>
          <a:xfrm>
            <a:off x="7332788" y="4171950"/>
            <a:ext cx="736099" cy="975186"/>
            <a:chOff x="3359934" y="3967894"/>
            <a:chExt cx="736099" cy="975186"/>
          </a:xfrm>
        </p:grpSpPr>
        <p:pic>
          <p:nvPicPr>
            <p:cNvPr id="51" name="Picture 50"/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407944" y="3967894"/>
              <a:ext cx="640080" cy="640080"/>
            </a:xfrm>
            <a:prstGeom prst="rect">
              <a:avLst/>
            </a:prstGeom>
          </p:spPr>
        </p:pic>
        <p:sp>
          <p:nvSpPr>
            <p:cNvPr id="52" name="Rectangle 51"/>
            <p:cNvSpPr/>
            <p:nvPr/>
          </p:nvSpPr>
          <p:spPr>
            <a:xfrm>
              <a:off x="3359934" y="4635303"/>
              <a:ext cx="73609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/>
            <a:p>
              <a:pPr algn="ctr" eaLnBrk="0" hangingPunct="0"/>
              <a:r>
                <a:rPr lang="en-US" sz="20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</a:rPr>
                <a:t>CPU3</a:t>
              </a:r>
            </a:p>
          </p:txBody>
        </p:sp>
      </p:grpSp>
      <p:pic>
        <p:nvPicPr>
          <p:cNvPr id="55" name="Lock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768018" y="4280158"/>
            <a:ext cx="339264" cy="441769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547" y="4335207"/>
            <a:ext cx="272136" cy="386720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020717" y="4335207"/>
            <a:ext cx="272136" cy="386720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 rot="434175">
            <a:off x="6277303" y="872121"/>
            <a:ext cx="2542684" cy="465836"/>
            <a:chOff x="6313273" y="1082627"/>
            <a:chExt cx="2542684" cy="465836"/>
          </a:xfrm>
        </p:grpSpPr>
        <p:sp>
          <p:nvSpPr>
            <p:cNvPr id="2" name="Rectangle 1"/>
            <p:cNvSpPr/>
            <p:nvPr/>
          </p:nvSpPr>
          <p:spPr>
            <a:xfrm>
              <a:off x="6313273" y="1082627"/>
              <a:ext cx="254268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i="1" dirty="0">
                  <a:solidFill>
                    <a:schemeClr val="accent1"/>
                  </a:solidFill>
                  <a:latin typeface="Crimson Text" pitchFamily="2" charset="0"/>
                </a:rPr>
                <a:t>Mellor-</a:t>
              </a:r>
              <a:r>
                <a:rPr lang="en-US" b="1" i="1" dirty="0" err="1">
                  <a:solidFill>
                    <a:schemeClr val="accent1"/>
                  </a:solidFill>
                  <a:latin typeface="Crimson Text" pitchFamily="2" charset="0"/>
                </a:rPr>
                <a:t>Crummey</a:t>
              </a:r>
              <a:r>
                <a:rPr lang="en-US" b="1" i="1" dirty="0">
                  <a:solidFill>
                    <a:schemeClr val="accent1"/>
                  </a:solidFill>
                  <a:latin typeface="Crimson Text" pitchFamily="2" charset="0"/>
                </a:rPr>
                <a:t> and Scott</a:t>
              </a:r>
            </a:p>
          </p:txBody>
        </p:sp>
        <p:cxnSp>
          <p:nvCxnSpPr>
            <p:cNvPr id="39" name="Straight Connector 35"/>
            <p:cNvCxnSpPr>
              <a:cxnSpLocks noChangeShapeType="1"/>
            </p:cNvCxnSpPr>
            <p:nvPr/>
          </p:nvCxnSpPr>
          <p:spPr bwMode="auto">
            <a:xfrm>
              <a:off x="6772804" y="1362713"/>
              <a:ext cx="1" cy="185750"/>
            </a:xfrm>
            <a:prstGeom prst="line">
              <a:avLst/>
            </a:prstGeom>
            <a:noFill/>
            <a:ln w="31750" algn="ctr">
              <a:solidFill>
                <a:schemeClr val="accent1"/>
              </a:solidFill>
              <a:round/>
              <a:headEnd type="none" w="sm" len="sm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7" name="Straight Connector 35">
            <a:extLst>
              <a:ext uri="{FF2B5EF4-FFF2-40B4-BE49-F238E27FC236}">
                <a16:creationId xmlns:a16="http://schemas.microsoft.com/office/drawing/2014/main" id="{3124F29B-415D-4044-BAAB-A043E8E7394D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207068" y="3790950"/>
            <a:ext cx="1034416" cy="496985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" name="Straight Connector 35">
            <a:extLst>
              <a:ext uri="{FF2B5EF4-FFF2-40B4-BE49-F238E27FC236}">
                <a16:creationId xmlns:a16="http://schemas.microsoft.com/office/drawing/2014/main" id="{CB5E7DBD-0492-4936-BF3F-9F835B7EF152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6337105" y="3806060"/>
            <a:ext cx="955748" cy="481875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Straight Connector 25"/>
          <p:cNvCxnSpPr>
            <a:cxnSpLocks noChangeShapeType="1"/>
            <a:stCxn id="18" idx="3"/>
            <a:endCxn id="21" idx="1"/>
          </p:cNvCxnSpPr>
          <p:nvPr/>
        </p:nvCxnSpPr>
        <p:spPr bwMode="auto">
          <a:xfrm>
            <a:off x="2133600" y="3425854"/>
            <a:ext cx="685800" cy="0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29"/>
          <p:cNvCxnSpPr>
            <a:cxnSpLocks noChangeShapeType="1"/>
            <a:stCxn id="21" idx="3"/>
            <a:endCxn id="24" idx="1"/>
          </p:cNvCxnSpPr>
          <p:nvPr/>
        </p:nvCxnSpPr>
        <p:spPr bwMode="auto">
          <a:xfrm>
            <a:off x="4191000" y="3425854"/>
            <a:ext cx="767715" cy="0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3" name="Straight Connector 35">
            <a:extLst>
              <a:ext uri="{FF2B5EF4-FFF2-40B4-BE49-F238E27FC236}">
                <a16:creationId xmlns:a16="http://schemas.microsoft.com/office/drawing/2014/main" id="{E87EFAF5-DB47-4409-B0B6-FDDD78CB06C2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2201488" y="3790951"/>
            <a:ext cx="5091365" cy="496984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none" w="sm" len="sm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58" name="CPU3 Latch">
            <a:extLst>
              <a:ext uri="{FF2B5EF4-FFF2-40B4-BE49-F238E27FC236}">
                <a16:creationId xmlns:a16="http://schemas.microsoft.com/office/drawing/2014/main" id="{DDC38102-A7DC-40A5-8403-8276A68D3EA4}"/>
              </a:ext>
            </a:extLst>
          </p:cNvPr>
          <p:cNvGrpSpPr/>
          <p:nvPr/>
        </p:nvGrpSpPr>
        <p:grpSpPr>
          <a:xfrm>
            <a:off x="7071497" y="2783359"/>
            <a:ext cx="1378390" cy="1008255"/>
            <a:chOff x="5977768" y="2783359"/>
            <a:chExt cx="1378390" cy="1008255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ADAD54EA-76F4-4951-A6EE-2BDBD78D91B4}"/>
                </a:ext>
              </a:extLst>
            </p:cNvPr>
            <p:cNvGrpSpPr/>
            <p:nvPr/>
          </p:nvGrpSpPr>
          <p:grpSpPr>
            <a:xfrm>
              <a:off x="5984558" y="3060094"/>
              <a:ext cx="1371600" cy="731520"/>
              <a:chOff x="685800" y="3847672"/>
              <a:chExt cx="1371600" cy="731520"/>
            </a:xfrm>
          </p:grpSpPr>
          <p:sp>
            <p:nvSpPr>
              <p:cNvPr id="61" name="Text Box 4">
                <a:extLst>
                  <a:ext uri="{FF2B5EF4-FFF2-40B4-BE49-F238E27FC236}">
                    <a16:creationId xmlns:a16="http://schemas.microsoft.com/office/drawing/2014/main" id="{4A014258-013A-49C1-8C11-D2749E4B93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5800" y="3847672"/>
                <a:ext cx="1371600" cy="731520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190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640080" tIns="91440" rIns="0" bIns="91440" rtlCol="0" anchor="ctr">
                <a:noAutofit/>
              </a:bodyPr>
              <a:lstStyle>
                <a:defPPr>
                  <a:defRPr lang="en-US"/>
                </a:defPPr>
                <a:lvl1pPr algn="ctr">
                  <a:defRPr sz="2400" b="1">
                    <a:solidFill>
                      <a:srgbClr val="4B4B4B"/>
                    </a:solidFill>
                    <a:latin typeface="Open Sans" pitchFamily="34" charset="0"/>
                    <a:ea typeface="Open Sans" pitchFamily="34" charset="0"/>
                    <a:cs typeface="Open Sans" pitchFamily="34" charset="0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pPr algn="l">
                  <a:lnSpc>
                    <a:spcPct val="80000"/>
                  </a:lnSpc>
                </a:pPr>
                <a:r>
                  <a:rPr lang="en-US" sz="2000" b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nconsolata" panose="00000509000000000000" pitchFamily="49" charset="0"/>
                    <a:cs typeface="Consolas" pitchFamily="49" charset="0"/>
                  </a:rPr>
                  <a:t>next</a:t>
                </a:r>
              </a:p>
            </p:txBody>
          </p:sp>
          <p:pic>
            <p:nvPicPr>
              <p:cNvPr id="62" name="Picture 24">
                <a:extLst>
                  <a:ext uri="{FF2B5EF4-FFF2-40B4-BE49-F238E27FC236}">
                    <a16:creationId xmlns:a16="http://schemas.microsoft.com/office/drawing/2014/main" id="{553F0D66-F499-4CA7-9AEC-DEC6D58DA2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71693" y="3893392"/>
                <a:ext cx="491560" cy="640080"/>
              </a:xfrm>
              <a:prstGeom prst="rect">
                <a:avLst/>
              </a:prstGeom>
            </p:spPr>
          </p:pic>
        </p:grpSp>
        <p:sp>
          <p:nvSpPr>
            <p:cNvPr id="60" name="TextBox 15">
              <a:extLst>
                <a:ext uri="{FF2B5EF4-FFF2-40B4-BE49-F238E27FC236}">
                  <a16:creationId xmlns:a16="http://schemas.microsoft.com/office/drawing/2014/main" id="{6BE3FFB9-1938-4FEE-A60C-74E7759826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77768" y="2783359"/>
              <a:ext cx="114934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0">
              <a:spAutoFit/>
            </a:bodyPr>
            <a:lstStyle>
              <a:defPPr>
                <a:defRPr lang="en-US"/>
              </a:defPPr>
              <a:lvl1pPr eaLnBrk="0" hangingPunct="0">
                <a:defRPr sz="20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rimson Text" pitchFamily="2" charset="0"/>
                  <a:ea typeface="Crimson Text" pitchFamily="2" charset="0"/>
                </a:defRPr>
              </a:lvl1pPr>
            </a:lstStyle>
            <a:p>
              <a:r>
                <a:rPr lang="en-US" dirty="0"/>
                <a:t>CPU3 Latch</a:t>
              </a:r>
            </a:p>
          </p:txBody>
        </p: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CCAA153B-F743-4661-B74D-04B5A8E9E1DB}"/>
              </a:ext>
            </a:extLst>
          </p:cNvPr>
          <p:cNvCxnSpPr>
            <a:cxnSpLocks noChangeShapeType="1"/>
            <a:stCxn id="24" idx="3"/>
          </p:cNvCxnSpPr>
          <p:nvPr/>
        </p:nvCxnSpPr>
        <p:spPr bwMode="auto">
          <a:xfrm>
            <a:off x="6330315" y="3425854"/>
            <a:ext cx="767715" cy="0"/>
          </a:xfrm>
          <a:prstGeom prst="line">
            <a:avLst/>
          </a:prstGeom>
          <a:noFill/>
          <a:ln w="31750" algn="ctr">
            <a:solidFill>
              <a:schemeClr val="accent1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Slide Number Placeholder 3" descr=" 5">
            <a:extLst>
              <a:ext uri="{FF2B5EF4-FFF2-40B4-BE49-F238E27FC236}">
                <a16:creationId xmlns:a16="http://schemas.microsoft.com/office/drawing/2014/main" id="{D011A766-7D09-02AC-ED9A-28A42C45B9CD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25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750"/>
                            </p:stCondLst>
                            <p:childTnLst>
                              <p:par>
                                <p:cTn id="10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07728FF-336D-4357-8BD4-16096DA45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VERSIONED LATCH COUPLING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3909B2-927C-444F-9D44-88F2521C46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Optimistic crabbing scheme where writers are not blocked on readers.</a:t>
            </a:r>
          </a:p>
          <a:p>
            <a:r>
              <a:rPr lang="en-US" dirty="0"/>
              <a:t>Every node now has a version number (counter).</a:t>
            </a:r>
          </a:p>
          <a:p>
            <a:pPr lvl="1"/>
            <a:r>
              <a:rPr lang="en-US" dirty="0"/>
              <a:t>Writers increment counter when they acquire latch.</a:t>
            </a:r>
          </a:p>
          <a:p>
            <a:pPr lvl="1"/>
            <a:r>
              <a:rPr lang="en-US" dirty="0"/>
              <a:t>Readers proceed if a node’s latch is available but then do not acquire it.</a:t>
            </a:r>
          </a:p>
          <a:p>
            <a:pPr lvl="1"/>
            <a:r>
              <a:rPr lang="en-US" dirty="0"/>
              <a:t>It then checks whether the latch’s counter has changed from when it checked the latch.</a:t>
            </a:r>
            <a:endParaRPr lang="en-US" sz="1200" dirty="0"/>
          </a:p>
          <a:p>
            <a:r>
              <a:rPr lang="en-US" dirty="0"/>
              <a:t>Relies on epoch GC to ensure pointers are valid.</a:t>
            </a:r>
          </a:p>
        </p:txBody>
      </p:sp>
      <p:sp>
        <p:nvSpPr>
          <p:cNvPr id="2" name="Slide Number Placeholder 3" descr=" 5">
            <a:extLst>
              <a:ext uri="{FF2B5EF4-FFF2-40B4-BE49-F238E27FC236}">
                <a16:creationId xmlns:a16="http://schemas.microsoft.com/office/drawing/2014/main" id="{6A66E8CB-452A-9547-E0A2-AB0D3FDCBF32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73806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VERSIONED LATCHES: SEARCH 44</a:t>
            </a:r>
          </a:p>
        </p:txBody>
      </p:sp>
      <p:cxnSp>
        <p:nvCxnSpPr>
          <p:cNvPr id="4" name="AutoShape 14"/>
          <p:cNvCxnSpPr>
            <a:cxnSpLocks noChangeShapeType="1"/>
            <a:stCxn id="100" idx="2"/>
            <a:endCxn id="114" idx="0"/>
          </p:cNvCxnSpPr>
          <p:nvPr/>
        </p:nvCxnSpPr>
        <p:spPr bwMode="auto">
          <a:xfrm flipH="1">
            <a:off x="1661029" y="2081987"/>
            <a:ext cx="1567572" cy="777240"/>
          </a:xfrm>
          <a:prstGeom prst="straightConnector1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AutoShape 14"/>
          <p:cNvCxnSpPr>
            <a:cxnSpLocks noChangeShapeType="1"/>
            <a:stCxn id="101" idx="2"/>
            <a:endCxn id="123" idx="0"/>
          </p:cNvCxnSpPr>
          <p:nvPr/>
        </p:nvCxnSpPr>
        <p:spPr bwMode="auto">
          <a:xfrm>
            <a:off x="3777241" y="2081987"/>
            <a:ext cx="1567573" cy="777240"/>
          </a:xfrm>
          <a:prstGeom prst="straightConnector1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AutoShape 14"/>
          <p:cNvCxnSpPr>
            <a:cxnSpLocks noChangeShapeType="1"/>
            <a:stCxn id="115" idx="2"/>
            <a:endCxn id="132" idx="0"/>
          </p:cNvCxnSpPr>
          <p:nvPr/>
        </p:nvCxnSpPr>
        <p:spPr bwMode="auto">
          <a:xfrm flipH="1">
            <a:off x="766100" y="3224987"/>
            <a:ext cx="620609" cy="777240"/>
          </a:xfrm>
          <a:prstGeom prst="straightConnector1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AutoShape 14"/>
          <p:cNvCxnSpPr>
            <a:cxnSpLocks noChangeShapeType="1"/>
            <a:stCxn id="116" idx="2"/>
            <a:endCxn id="139" idx="0"/>
          </p:cNvCxnSpPr>
          <p:nvPr/>
        </p:nvCxnSpPr>
        <p:spPr bwMode="auto">
          <a:xfrm>
            <a:off x="1935349" y="3224987"/>
            <a:ext cx="620609" cy="777240"/>
          </a:xfrm>
          <a:prstGeom prst="straightConnector1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AutoShape 14"/>
          <p:cNvCxnSpPr>
            <a:cxnSpLocks noChangeShapeType="1"/>
            <a:stCxn id="124" idx="2"/>
            <a:endCxn id="146" idx="0"/>
          </p:cNvCxnSpPr>
          <p:nvPr/>
        </p:nvCxnSpPr>
        <p:spPr bwMode="auto">
          <a:xfrm flipH="1">
            <a:off x="4399871" y="3224987"/>
            <a:ext cx="670623" cy="777240"/>
          </a:xfrm>
          <a:prstGeom prst="straightConnector1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AutoShape 14"/>
          <p:cNvCxnSpPr>
            <a:cxnSpLocks noChangeShapeType="1"/>
            <a:stCxn id="125" idx="2"/>
            <a:endCxn id="153" idx="0"/>
          </p:cNvCxnSpPr>
          <p:nvPr/>
        </p:nvCxnSpPr>
        <p:spPr bwMode="auto">
          <a:xfrm>
            <a:off x="5619134" y="3224987"/>
            <a:ext cx="670624" cy="777240"/>
          </a:xfrm>
          <a:prstGeom prst="straightConnector1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" name="TextBox 60"/>
          <p:cNvSpPr txBox="1">
            <a:spLocks noChangeArrowheads="1"/>
          </p:cNvSpPr>
          <p:nvPr/>
        </p:nvSpPr>
        <p:spPr bwMode="auto">
          <a:xfrm>
            <a:off x="4371601" y="1737524"/>
            <a:ext cx="310021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0" u="none">
                <a:solidFill>
                  <a:srgbClr val="EF3E42"/>
                </a:solidFill>
                <a:latin typeface="Museo Sans 700" panose="02000000000000000000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A</a:t>
            </a:r>
          </a:p>
        </p:txBody>
      </p:sp>
      <p:sp>
        <p:nvSpPr>
          <p:cNvPr id="62" name="TextBox 61"/>
          <p:cNvSpPr txBox="1">
            <a:spLocks noChangeArrowheads="1"/>
          </p:cNvSpPr>
          <p:nvPr/>
        </p:nvSpPr>
        <p:spPr bwMode="auto">
          <a:xfrm>
            <a:off x="2529709" y="2880524"/>
            <a:ext cx="31162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0" u="none">
                <a:solidFill>
                  <a:srgbClr val="EF3E42"/>
                </a:solidFill>
                <a:latin typeface="Museo Sans 700" panose="02000000000000000000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B</a:t>
            </a: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>
            <a:off x="1606421" y="4023524"/>
            <a:ext cx="337272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0" u="none">
                <a:solidFill>
                  <a:srgbClr val="EF3E42"/>
                </a:solidFill>
                <a:latin typeface="Museo Sans 700" panose="02000000000000000000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D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>
            <a:off x="7158438" y="4023524"/>
            <a:ext cx="34368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0" u="none">
                <a:solidFill>
                  <a:srgbClr val="EF3E42"/>
                </a:solidFill>
                <a:latin typeface="Museo Sans 700" panose="02000000000000000000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G</a:t>
            </a:r>
          </a:p>
        </p:txBody>
      </p:sp>
      <p:grpSp>
        <p:nvGrpSpPr>
          <p:cNvPr id="104" name="NODE A"/>
          <p:cNvGrpSpPr/>
          <p:nvPr/>
        </p:nvGrpSpPr>
        <p:grpSpPr>
          <a:xfrm>
            <a:off x="3182881" y="1716227"/>
            <a:ext cx="1188720" cy="365760"/>
            <a:chOff x="3489959" y="2043897"/>
            <a:chExt cx="1188720" cy="365760"/>
          </a:xfrm>
          <a:solidFill>
            <a:schemeClr val="bg1">
              <a:lumMod val="85000"/>
            </a:schemeClr>
          </a:solidFill>
        </p:grpSpPr>
        <p:sp>
          <p:nvSpPr>
            <p:cNvPr id="47" name="Rectangle 46"/>
            <p:cNvSpPr/>
            <p:nvPr/>
          </p:nvSpPr>
          <p:spPr bwMode="auto">
            <a:xfrm>
              <a:off x="3581399" y="2043897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20</a:t>
              </a: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348995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403859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4130039" y="2043897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458723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13" name="NODE B"/>
          <p:cNvGrpSpPr/>
          <p:nvPr/>
        </p:nvGrpSpPr>
        <p:grpSpPr>
          <a:xfrm>
            <a:off x="1340989" y="2859227"/>
            <a:ext cx="1188720" cy="365760"/>
            <a:chOff x="3489959" y="2043897"/>
            <a:chExt cx="1188720" cy="365760"/>
          </a:xfrm>
          <a:solidFill>
            <a:schemeClr val="bg1">
              <a:lumMod val="85000"/>
            </a:schemeClr>
          </a:solidFill>
        </p:grpSpPr>
        <p:sp>
          <p:nvSpPr>
            <p:cNvPr id="114" name="Rectangle 113"/>
            <p:cNvSpPr/>
            <p:nvPr/>
          </p:nvSpPr>
          <p:spPr bwMode="auto">
            <a:xfrm>
              <a:off x="3581399" y="2043897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10</a:t>
              </a: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348995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403859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4130039" y="2043897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458723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22" name="NODE C"/>
          <p:cNvGrpSpPr/>
          <p:nvPr/>
        </p:nvGrpSpPr>
        <p:grpSpPr>
          <a:xfrm>
            <a:off x="5024774" y="2859227"/>
            <a:ext cx="1188720" cy="365760"/>
            <a:chOff x="3489959" y="2043897"/>
            <a:chExt cx="1188720" cy="365760"/>
          </a:xfrm>
          <a:solidFill>
            <a:schemeClr val="bg1">
              <a:lumMod val="85000"/>
            </a:schemeClr>
          </a:solidFill>
        </p:grpSpPr>
        <p:sp>
          <p:nvSpPr>
            <p:cNvPr id="123" name="Rectangle 122"/>
            <p:cNvSpPr/>
            <p:nvPr/>
          </p:nvSpPr>
          <p:spPr bwMode="auto">
            <a:xfrm>
              <a:off x="3581399" y="2043897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35</a:t>
              </a: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348995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403859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4130039" y="2043897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458723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31" name="NODE D"/>
          <p:cNvGrpSpPr/>
          <p:nvPr/>
        </p:nvGrpSpPr>
        <p:grpSpPr>
          <a:xfrm>
            <a:off x="446060" y="4002227"/>
            <a:ext cx="1188720" cy="365760"/>
            <a:chOff x="3489959" y="2043897"/>
            <a:chExt cx="1188720" cy="365760"/>
          </a:xfrm>
          <a:solidFill>
            <a:schemeClr val="bg1">
              <a:lumMod val="85000"/>
            </a:schemeClr>
          </a:solidFill>
        </p:grpSpPr>
        <p:sp>
          <p:nvSpPr>
            <p:cNvPr id="132" name="Rectangle 131"/>
            <p:cNvSpPr/>
            <p:nvPr/>
          </p:nvSpPr>
          <p:spPr bwMode="auto">
            <a:xfrm>
              <a:off x="3581399" y="2043897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6</a:t>
              </a: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348995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403859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4130039" y="2043897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458723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38" name="NODE E"/>
          <p:cNvGrpSpPr/>
          <p:nvPr/>
        </p:nvGrpSpPr>
        <p:grpSpPr>
          <a:xfrm>
            <a:off x="2235918" y="4002227"/>
            <a:ext cx="1188720" cy="365760"/>
            <a:chOff x="3489959" y="2043897"/>
            <a:chExt cx="1188720" cy="365760"/>
          </a:xfrm>
          <a:solidFill>
            <a:schemeClr val="bg1">
              <a:lumMod val="85000"/>
            </a:schemeClr>
          </a:solidFill>
        </p:grpSpPr>
        <p:sp>
          <p:nvSpPr>
            <p:cNvPr id="139" name="Rectangle 138"/>
            <p:cNvSpPr/>
            <p:nvPr/>
          </p:nvSpPr>
          <p:spPr bwMode="auto">
            <a:xfrm>
              <a:off x="3581399" y="2043897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12</a:t>
              </a: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348995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403859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4130039" y="2043897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458723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45" name="NODE F"/>
          <p:cNvGrpSpPr/>
          <p:nvPr/>
        </p:nvGrpSpPr>
        <p:grpSpPr>
          <a:xfrm>
            <a:off x="4079831" y="4002227"/>
            <a:ext cx="1188720" cy="365760"/>
            <a:chOff x="3489959" y="2043897"/>
            <a:chExt cx="1188720" cy="365760"/>
          </a:xfrm>
          <a:solidFill>
            <a:schemeClr val="bg1">
              <a:lumMod val="85000"/>
            </a:schemeClr>
          </a:solidFill>
        </p:grpSpPr>
        <p:sp>
          <p:nvSpPr>
            <p:cNvPr id="146" name="Rectangle 145"/>
            <p:cNvSpPr/>
            <p:nvPr/>
          </p:nvSpPr>
          <p:spPr bwMode="auto">
            <a:xfrm>
              <a:off x="3581399" y="2043897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23</a:t>
              </a: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348995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403859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4130039" y="2043897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458723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grpSp>
        <p:nvGrpSpPr>
          <p:cNvPr id="152" name="NODE G"/>
          <p:cNvGrpSpPr/>
          <p:nvPr/>
        </p:nvGrpSpPr>
        <p:grpSpPr>
          <a:xfrm>
            <a:off x="5969718" y="4002227"/>
            <a:ext cx="1188720" cy="365760"/>
            <a:chOff x="3489959" y="2043897"/>
            <a:chExt cx="1188720" cy="365760"/>
          </a:xfrm>
          <a:solidFill>
            <a:schemeClr val="bg1">
              <a:lumMod val="85000"/>
            </a:schemeClr>
          </a:solidFill>
        </p:grpSpPr>
        <p:sp>
          <p:nvSpPr>
            <p:cNvPr id="153" name="Rectangle 152"/>
            <p:cNvSpPr/>
            <p:nvPr/>
          </p:nvSpPr>
          <p:spPr bwMode="auto">
            <a:xfrm>
              <a:off x="3581399" y="2043897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38</a:t>
              </a: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348995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403859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4130039" y="2043897"/>
              <a:ext cx="45720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b="1" dirty="0">
                  <a:solidFill>
                    <a:srgbClr val="646464"/>
                  </a:solidFill>
                  <a:latin typeface="Inconsolata" panose="00000509000000000000" pitchFamily="49" charset="0"/>
                </a:rPr>
                <a:t>44</a:t>
              </a: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4587239" y="2043897"/>
              <a:ext cx="91440" cy="365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12700" cap="flat" cmpd="sng" algn="ctr">
              <a:solidFill>
                <a:srgbClr val="646464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 dirty="0">
                <a:solidFill>
                  <a:srgbClr val="646464"/>
                </a:solidFill>
                <a:latin typeface="Inconsolata" panose="00000509000000000000" pitchFamily="49" charset="0"/>
              </a:endParaRPr>
            </a:p>
          </p:txBody>
        </p:sp>
      </p:grpSp>
      <p:sp>
        <p:nvSpPr>
          <p:cNvPr id="159" name="TextBox 158"/>
          <p:cNvSpPr txBox="1">
            <a:spLocks noChangeArrowheads="1"/>
          </p:cNvSpPr>
          <p:nvPr/>
        </p:nvSpPr>
        <p:spPr bwMode="auto">
          <a:xfrm>
            <a:off x="6213494" y="2880524"/>
            <a:ext cx="33086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0" u="none">
                <a:solidFill>
                  <a:srgbClr val="EF3E42"/>
                </a:solidFill>
                <a:latin typeface="Museo Sans 700" panose="02000000000000000000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C</a:t>
            </a:r>
          </a:p>
        </p:txBody>
      </p:sp>
      <p:sp>
        <p:nvSpPr>
          <p:cNvPr id="160" name="TextBox 159"/>
          <p:cNvSpPr txBox="1">
            <a:spLocks noChangeArrowheads="1"/>
          </p:cNvSpPr>
          <p:nvPr/>
        </p:nvSpPr>
        <p:spPr bwMode="auto">
          <a:xfrm>
            <a:off x="3424638" y="4023524"/>
            <a:ext cx="295594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0" u="none">
                <a:solidFill>
                  <a:srgbClr val="EF3E42"/>
                </a:solidFill>
                <a:latin typeface="Museo Sans 700" panose="02000000000000000000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E</a:t>
            </a:r>
          </a:p>
        </p:txBody>
      </p:sp>
      <p:sp>
        <p:nvSpPr>
          <p:cNvPr id="161" name="TextBox 160"/>
          <p:cNvSpPr txBox="1">
            <a:spLocks noChangeArrowheads="1"/>
          </p:cNvSpPr>
          <p:nvPr/>
        </p:nvSpPr>
        <p:spPr bwMode="auto">
          <a:xfrm>
            <a:off x="5268551" y="4023524"/>
            <a:ext cx="284373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5720" tIns="0" bIns="0" anchor="ctr">
            <a:spAutoFit/>
          </a:bodyPr>
          <a:lstStyle>
            <a:defPPr>
              <a:defRPr lang="en-US"/>
            </a:defPPr>
            <a:lvl1pPr>
              <a:defRPr sz="2100" b="0" u="none">
                <a:solidFill>
                  <a:srgbClr val="EF3E42"/>
                </a:solidFill>
                <a:latin typeface="Museo Sans 700" panose="02000000000000000000" pitchFamily="50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u="sng">
                <a:latin typeface="Times New Roman" pitchFamily="18" charset="0"/>
                <a:ea typeface="ＭＳ Ｐゴシック"/>
                <a:cs typeface="ＭＳ Ｐゴシック"/>
              </a:defRPr>
            </a:lvl9pPr>
          </a:lstStyle>
          <a:p>
            <a:r>
              <a:rPr lang="en-US" dirty="0">
                <a:solidFill>
                  <a:schemeClr val="accent1"/>
                </a:solidFill>
              </a:rPr>
              <a:t>F</a:t>
            </a:r>
          </a:p>
        </p:txBody>
      </p:sp>
      <p:cxnSp>
        <p:nvCxnSpPr>
          <p:cNvPr id="164" name="AutoShape 14"/>
          <p:cNvCxnSpPr>
            <a:cxnSpLocks noChangeShapeType="1"/>
            <a:stCxn id="136" idx="2"/>
            <a:endCxn id="140" idx="2"/>
          </p:cNvCxnSpPr>
          <p:nvPr/>
        </p:nvCxnSpPr>
        <p:spPr bwMode="auto">
          <a:xfrm rot="16200000" flipH="1">
            <a:off x="1935349" y="4021698"/>
            <a:ext cx="12700" cy="692578"/>
          </a:xfrm>
          <a:prstGeom prst="curvedConnector3">
            <a:avLst>
              <a:gd name="adj1" fmla="val 1800000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68" name="AutoShape 14"/>
          <p:cNvCxnSpPr>
            <a:cxnSpLocks noChangeShapeType="1"/>
            <a:stCxn id="140" idx="0"/>
            <a:endCxn id="136" idx="0"/>
          </p:cNvCxnSpPr>
          <p:nvPr/>
        </p:nvCxnSpPr>
        <p:spPr bwMode="auto">
          <a:xfrm rot="16200000" flipV="1">
            <a:off x="1935349" y="3655938"/>
            <a:ext cx="12700" cy="692578"/>
          </a:xfrm>
          <a:prstGeom prst="curvedConnector3">
            <a:avLst>
              <a:gd name="adj1" fmla="val 1800000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1" name="AutoShape 14"/>
          <p:cNvCxnSpPr>
            <a:cxnSpLocks noChangeShapeType="1"/>
            <a:stCxn id="143" idx="2"/>
            <a:endCxn id="147" idx="2"/>
          </p:cNvCxnSpPr>
          <p:nvPr/>
        </p:nvCxnSpPr>
        <p:spPr bwMode="auto">
          <a:xfrm rot="16200000" flipH="1">
            <a:off x="3752234" y="3994670"/>
            <a:ext cx="12700" cy="746633"/>
          </a:xfrm>
          <a:prstGeom prst="curvedConnector3">
            <a:avLst>
              <a:gd name="adj1" fmla="val 1800000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4" name="AutoShape 14"/>
          <p:cNvCxnSpPr>
            <a:cxnSpLocks noChangeShapeType="1"/>
            <a:stCxn id="147" idx="0"/>
            <a:endCxn id="143" idx="0"/>
          </p:cNvCxnSpPr>
          <p:nvPr/>
        </p:nvCxnSpPr>
        <p:spPr bwMode="auto">
          <a:xfrm rot="16200000" flipV="1">
            <a:off x="3752235" y="3628910"/>
            <a:ext cx="12700" cy="746633"/>
          </a:xfrm>
          <a:prstGeom prst="curvedConnector3">
            <a:avLst>
              <a:gd name="adj1" fmla="val 1800000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78" name="AutoShape 14"/>
          <p:cNvCxnSpPr>
            <a:cxnSpLocks noChangeShapeType="1"/>
            <a:stCxn id="154" idx="0"/>
            <a:endCxn id="150" idx="0"/>
          </p:cNvCxnSpPr>
          <p:nvPr/>
        </p:nvCxnSpPr>
        <p:spPr bwMode="auto">
          <a:xfrm rot="16200000" flipV="1">
            <a:off x="5619135" y="3605923"/>
            <a:ext cx="12700" cy="792607"/>
          </a:xfrm>
          <a:prstGeom prst="curvedConnector3">
            <a:avLst>
              <a:gd name="adj1" fmla="val 1800000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81" name="AutoShape 14"/>
          <p:cNvCxnSpPr>
            <a:cxnSpLocks noChangeShapeType="1"/>
            <a:stCxn id="150" idx="2"/>
            <a:endCxn id="154" idx="2"/>
          </p:cNvCxnSpPr>
          <p:nvPr/>
        </p:nvCxnSpPr>
        <p:spPr bwMode="auto">
          <a:xfrm rot="16200000" flipH="1">
            <a:off x="5619134" y="3971683"/>
            <a:ext cx="12700" cy="792607"/>
          </a:xfrm>
          <a:prstGeom prst="curvedConnector3">
            <a:avLst>
              <a:gd name="adj1" fmla="val 1800000"/>
            </a:avLst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5" name="Content Placeholder 28"/>
          <p:cNvSpPr txBox="1">
            <a:spLocks/>
          </p:cNvSpPr>
          <p:nvPr/>
        </p:nvSpPr>
        <p:spPr>
          <a:xfrm>
            <a:off x="7207981" y="1123950"/>
            <a:ext cx="1859819" cy="5309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en-US" sz="2000" b="1" dirty="0">
                <a:latin typeface="Crimson Text" panose="02000503000000000000" pitchFamily="2" charset="0"/>
              </a:rPr>
              <a:t>A</a:t>
            </a:r>
            <a:r>
              <a:rPr lang="en-US" sz="2000" dirty="0">
                <a:latin typeface="Crimson Text" panose="02000503000000000000" pitchFamily="2" charset="0"/>
              </a:rPr>
              <a:t>: Read </a:t>
            </a:r>
            <a:r>
              <a:rPr lang="en-US" sz="2000" dirty="0">
                <a:solidFill>
                  <a:schemeClr val="accent1"/>
                </a:solidFill>
                <a:latin typeface="Crimson Text" panose="02000503000000000000" pitchFamily="2" charset="0"/>
              </a:rPr>
              <a:t>v3</a:t>
            </a:r>
          </a:p>
          <a:p>
            <a:pPr>
              <a:lnSpc>
                <a:spcPct val="70000"/>
              </a:lnSpc>
            </a:pPr>
            <a:r>
              <a:rPr lang="en-US" sz="2000" b="1" dirty="0">
                <a:latin typeface="Crimson Text" panose="02000503000000000000" pitchFamily="2" charset="0"/>
              </a:rPr>
              <a:t>A</a:t>
            </a:r>
            <a:r>
              <a:rPr lang="en-US" sz="2000" dirty="0">
                <a:latin typeface="Crimson Text" panose="02000503000000000000" pitchFamily="2" charset="0"/>
              </a:rPr>
              <a:t>: Examine Node</a:t>
            </a:r>
          </a:p>
        </p:txBody>
      </p:sp>
      <p:sp>
        <p:nvSpPr>
          <p:cNvPr id="84" name="TextBox 28">
            <a:extLst>
              <a:ext uri="{FF2B5EF4-FFF2-40B4-BE49-F238E27FC236}">
                <a16:creationId xmlns:a16="http://schemas.microsoft.com/office/drawing/2014/main" id="{E3ADBC0D-C05F-475D-B6DA-89DB5D3FD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4436" y="1716227"/>
            <a:ext cx="365760" cy="228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u="none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v3</a:t>
            </a:r>
          </a:p>
        </p:txBody>
      </p:sp>
      <p:sp>
        <p:nvSpPr>
          <p:cNvPr id="85" name="TextBox 28">
            <a:extLst>
              <a:ext uri="{FF2B5EF4-FFF2-40B4-BE49-F238E27FC236}">
                <a16:creationId xmlns:a16="http://schemas.microsoft.com/office/drawing/2014/main" id="{5A782EA6-DEE7-4495-B891-CD2C78F55C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346" y="2859227"/>
            <a:ext cx="365760" cy="228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Inconsolata" panose="00000509000000000000" pitchFamily="49" charset="0"/>
              </a:rPr>
              <a:t>v5</a:t>
            </a:r>
          </a:p>
        </p:txBody>
      </p:sp>
      <p:sp>
        <p:nvSpPr>
          <p:cNvPr id="86" name="TextBox 28">
            <a:extLst>
              <a:ext uri="{FF2B5EF4-FFF2-40B4-BE49-F238E27FC236}">
                <a16:creationId xmlns:a16="http://schemas.microsoft.com/office/drawing/2014/main" id="{04E0B061-3820-4086-85F0-99F9ED6A1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1127" y="4002227"/>
            <a:ext cx="365760" cy="228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u="none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v6</a:t>
            </a:r>
          </a:p>
        </p:txBody>
      </p:sp>
      <p:sp>
        <p:nvSpPr>
          <p:cNvPr id="87" name="TextBox 28">
            <a:extLst>
              <a:ext uri="{FF2B5EF4-FFF2-40B4-BE49-F238E27FC236}">
                <a16:creationId xmlns:a16="http://schemas.microsoft.com/office/drawing/2014/main" id="{8331D33A-E6E7-4F9A-AF32-B9673CBF7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03958" y="4002227"/>
            <a:ext cx="365760" cy="228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u="none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v9</a:t>
            </a:r>
          </a:p>
        </p:txBody>
      </p:sp>
      <p:sp>
        <p:nvSpPr>
          <p:cNvPr id="88" name="TextBox 28">
            <a:extLst>
              <a:ext uri="{FF2B5EF4-FFF2-40B4-BE49-F238E27FC236}">
                <a16:creationId xmlns:a16="http://schemas.microsoft.com/office/drawing/2014/main" id="{C212ED6A-E03D-4DEC-9477-E4826F5F4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3823" y="4002227"/>
            <a:ext cx="365760" cy="228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u="none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v4</a:t>
            </a:r>
          </a:p>
        </p:txBody>
      </p:sp>
      <p:sp>
        <p:nvSpPr>
          <p:cNvPr id="89" name="TextBox 28">
            <a:extLst>
              <a:ext uri="{FF2B5EF4-FFF2-40B4-BE49-F238E27FC236}">
                <a16:creationId xmlns:a16="http://schemas.microsoft.com/office/drawing/2014/main" id="{D740FA4E-A575-441F-BB9D-35EA371B7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617" y="2859227"/>
            <a:ext cx="365760" cy="228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u="none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v4</a:t>
            </a:r>
          </a:p>
        </p:txBody>
      </p:sp>
      <p:sp>
        <p:nvSpPr>
          <p:cNvPr id="90" name="TextBox 28">
            <a:extLst>
              <a:ext uri="{FF2B5EF4-FFF2-40B4-BE49-F238E27FC236}">
                <a16:creationId xmlns:a16="http://schemas.microsoft.com/office/drawing/2014/main" id="{A3E4054A-8D5C-4928-ADC6-B727E8809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93" y="4002227"/>
            <a:ext cx="365760" cy="228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u="none" dirty="0">
                <a:solidFill>
                  <a:schemeClr val="accent1"/>
                </a:solidFill>
                <a:latin typeface="Inconsolata" panose="00000509000000000000" pitchFamily="49" charset="0"/>
                <a:cs typeface="Consolas" pitchFamily="49" charset="0"/>
              </a:rPr>
              <a:t>v5</a:t>
            </a:r>
          </a:p>
        </p:txBody>
      </p:sp>
      <p:sp>
        <p:nvSpPr>
          <p:cNvPr id="91" name="Right Arrow 75">
            <a:extLst>
              <a:ext uri="{FF2B5EF4-FFF2-40B4-BE49-F238E27FC236}">
                <a16:creationId xmlns:a16="http://schemas.microsoft.com/office/drawing/2014/main" id="{91BF9632-C7F5-4690-9B50-DF58091F215A}"/>
              </a:ext>
            </a:extLst>
          </p:cNvPr>
          <p:cNvSpPr>
            <a:spLocks noChangeAspect="1"/>
          </p:cNvSpPr>
          <p:nvPr/>
        </p:nvSpPr>
        <p:spPr>
          <a:xfrm rot="10800000">
            <a:off x="4682780" y="1664610"/>
            <a:ext cx="365760" cy="419142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92" name="Content Placeholder 28">
            <a:extLst>
              <a:ext uri="{FF2B5EF4-FFF2-40B4-BE49-F238E27FC236}">
                <a16:creationId xmlns:a16="http://schemas.microsoft.com/office/drawing/2014/main" id="{B56D5848-3E3A-4131-B15A-C7A733D1ADB9}"/>
              </a:ext>
            </a:extLst>
          </p:cNvPr>
          <p:cNvSpPr txBox="1">
            <a:spLocks/>
          </p:cNvSpPr>
          <p:nvPr/>
        </p:nvSpPr>
        <p:spPr>
          <a:xfrm>
            <a:off x="7207981" y="1823405"/>
            <a:ext cx="1859819" cy="8233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en-US" sz="2000" b="1" dirty="0">
                <a:latin typeface="Crimson Text" panose="02000503000000000000" pitchFamily="2" charset="0"/>
              </a:rPr>
              <a:t>B</a:t>
            </a:r>
            <a:r>
              <a:rPr lang="en-US" sz="2000" dirty="0">
                <a:latin typeface="Crimson Text" panose="02000503000000000000" pitchFamily="2" charset="0"/>
              </a:rPr>
              <a:t>: Read </a:t>
            </a:r>
            <a:r>
              <a:rPr lang="en-US" sz="2000" dirty="0">
                <a:solidFill>
                  <a:schemeClr val="accent1"/>
                </a:solidFill>
                <a:latin typeface="Crimson Text" panose="02000503000000000000" pitchFamily="2" charset="0"/>
              </a:rPr>
              <a:t>v5</a:t>
            </a:r>
          </a:p>
          <a:p>
            <a:pPr>
              <a:lnSpc>
                <a:spcPct val="70000"/>
              </a:lnSpc>
            </a:pPr>
            <a:r>
              <a:rPr lang="en-US" sz="2000" b="1" dirty="0">
                <a:latin typeface="Crimson Text" panose="02000503000000000000" pitchFamily="2" charset="0"/>
              </a:rPr>
              <a:t>A</a:t>
            </a:r>
            <a:r>
              <a:rPr lang="en-US" sz="2000" dirty="0">
                <a:latin typeface="Crimson Text" panose="02000503000000000000" pitchFamily="2" charset="0"/>
              </a:rPr>
              <a:t>: Recheck </a:t>
            </a:r>
            <a:r>
              <a:rPr lang="en-US" sz="2000" dirty="0">
                <a:solidFill>
                  <a:schemeClr val="accent1"/>
                </a:solidFill>
                <a:latin typeface="Crimson Text" panose="02000503000000000000" pitchFamily="2" charset="0"/>
              </a:rPr>
              <a:t>v3</a:t>
            </a:r>
          </a:p>
          <a:p>
            <a:pPr>
              <a:lnSpc>
                <a:spcPct val="70000"/>
              </a:lnSpc>
            </a:pPr>
            <a:r>
              <a:rPr lang="en-US" sz="2000" b="1" dirty="0">
                <a:latin typeface="Crimson Text" panose="02000503000000000000" pitchFamily="2" charset="0"/>
              </a:rPr>
              <a:t>B</a:t>
            </a:r>
            <a:r>
              <a:rPr lang="en-US" sz="2000" dirty="0">
                <a:latin typeface="Crimson Text" panose="02000503000000000000" pitchFamily="2" charset="0"/>
              </a:rPr>
              <a:t>: Examine Node</a:t>
            </a:r>
          </a:p>
        </p:txBody>
      </p:sp>
      <p:sp>
        <p:nvSpPr>
          <p:cNvPr id="93" name="Content Placeholder 28">
            <a:extLst>
              <a:ext uri="{FF2B5EF4-FFF2-40B4-BE49-F238E27FC236}">
                <a16:creationId xmlns:a16="http://schemas.microsoft.com/office/drawing/2014/main" id="{89DBB999-ADE6-4622-B567-D5B614BC4B5C}"/>
              </a:ext>
            </a:extLst>
          </p:cNvPr>
          <p:cNvSpPr txBox="1">
            <a:spLocks/>
          </p:cNvSpPr>
          <p:nvPr/>
        </p:nvSpPr>
        <p:spPr>
          <a:xfrm>
            <a:off x="7207981" y="2815248"/>
            <a:ext cx="1859819" cy="8233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en-US" sz="2000" b="1" dirty="0">
                <a:latin typeface="Crimson Text" panose="02000503000000000000" pitchFamily="2" charset="0"/>
              </a:rPr>
              <a:t>C</a:t>
            </a:r>
            <a:r>
              <a:rPr lang="en-US" sz="2000" dirty="0">
                <a:latin typeface="Crimson Text" panose="02000503000000000000" pitchFamily="2" charset="0"/>
              </a:rPr>
              <a:t>: Read </a:t>
            </a:r>
            <a:r>
              <a:rPr lang="en-US" sz="2000" dirty="0">
                <a:solidFill>
                  <a:schemeClr val="accent1"/>
                </a:solidFill>
                <a:latin typeface="Crimson Text" panose="02000503000000000000" pitchFamily="2" charset="0"/>
              </a:rPr>
              <a:t>v9</a:t>
            </a:r>
          </a:p>
          <a:p>
            <a:pPr>
              <a:lnSpc>
                <a:spcPct val="70000"/>
              </a:lnSpc>
            </a:pPr>
            <a:r>
              <a:rPr lang="en-US" sz="2000" b="1" dirty="0">
                <a:latin typeface="Crimson Text" panose="02000503000000000000" pitchFamily="2" charset="0"/>
              </a:rPr>
              <a:t>B</a:t>
            </a:r>
            <a:r>
              <a:rPr lang="en-US" sz="2000" dirty="0">
                <a:latin typeface="Crimson Text" panose="02000503000000000000" pitchFamily="2" charset="0"/>
              </a:rPr>
              <a:t>: Recheck </a:t>
            </a:r>
            <a:r>
              <a:rPr lang="en-US" sz="2000" dirty="0">
                <a:solidFill>
                  <a:schemeClr val="accent1"/>
                </a:solidFill>
                <a:latin typeface="Crimson Text" panose="02000503000000000000" pitchFamily="2" charset="0"/>
              </a:rPr>
              <a:t>v5</a:t>
            </a:r>
          </a:p>
          <a:p>
            <a:pPr>
              <a:lnSpc>
                <a:spcPct val="70000"/>
              </a:lnSpc>
            </a:pPr>
            <a:r>
              <a:rPr lang="en-US" sz="2000" b="1" dirty="0">
                <a:latin typeface="Crimson Text" panose="02000503000000000000" pitchFamily="2" charset="0"/>
              </a:rPr>
              <a:t>C</a:t>
            </a:r>
            <a:r>
              <a:rPr lang="en-US" sz="2000" dirty="0">
                <a:latin typeface="Crimson Text" panose="02000503000000000000" pitchFamily="2" charset="0"/>
              </a:rPr>
              <a:t>: Examine Node</a:t>
            </a:r>
          </a:p>
        </p:txBody>
      </p:sp>
      <p:sp>
        <p:nvSpPr>
          <p:cNvPr id="95" name="Right Arrow 75">
            <a:extLst>
              <a:ext uri="{FF2B5EF4-FFF2-40B4-BE49-F238E27FC236}">
                <a16:creationId xmlns:a16="http://schemas.microsoft.com/office/drawing/2014/main" id="{097E69C3-947B-4229-9E39-AB391EB9AD50}"/>
              </a:ext>
            </a:extLst>
          </p:cNvPr>
          <p:cNvSpPr>
            <a:spLocks noChangeAspect="1"/>
          </p:cNvSpPr>
          <p:nvPr/>
        </p:nvSpPr>
        <p:spPr>
          <a:xfrm>
            <a:off x="4208009" y="2832535"/>
            <a:ext cx="365760" cy="419142"/>
          </a:xfrm>
          <a:prstGeom prst="rightArrow">
            <a:avLst/>
          </a:prstGeom>
          <a:solidFill>
            <a:srgbClr val="2C6B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96" name="TextBox 28">
            <a:extLst>
              <a:ext uri="{FF2B5EF4-FFF2-40B4-BE49-F238E27FC236}">
                <a16:creationId xmlns:a16="http://schemas.microsoft.com/office/drawing/2014/main" id="{60B6DDB3-2A04-46E6-B0F1-C5DBFD488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346" y="2859227"/>
            <a:ext cx="365760" cy="228600"/>
          </a:xfrm>
          <a:prstGeom prst="rect">
            <a:avLst/>
          </a:prstGeom>
          <a:solidFill>
            <a:schemeClr val="bg1"/>
          </a:solidFill>
          <a:ln w="28575">
            <a:solidFill>
              <a:srgbClr val="2C6BD8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u="none" dirty="0">
                <a:solidFill>
                  <a:srgbClr val="2C6BD8"/>
                </a:solidFill>
                <a:latin typeface="Inconsolata" panose="00000509000000000000" pitchFamily="49" charset="0"/>
                <a:cs typeface="Consolas" pitchFamily="49" charset="0"/>
              </a:rPr>
              <a:t>v6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D5ACCA8-5D8B-4C6F-835B-7819CCFEFEBF}"/>
              </a:ext>
            </a:extLst>
          </p:cNvPr>
          <p:cNvGrpSpPr/>
          <p:nvPr/>
        </p:nvGrpSpPr>
        <p:grpSpPr>
          <a:xfrm>
            <a:off x="4505518" y="2589073"/>
            <a:ext cx="1303786" cy="1606302"/>
            <a:chOff x="4211858" y="2436673"/>
            <a:chExt cx="1303786" cy="1606302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9E330EA4-AAE7-4221-8808-71B7854153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138928" y="2436673"/>
              <a:ext cx="376716" cy="490537"/>
            </a:xfrm>
            <a:prstGeom prst="rect">
              <a:avLst/>
            </a:prstGeom>
          </p:spPr>
        </p:pic>
        <p:pic>
          <p:nvPicPr>
            <p:cNvPr id="106" name="Graphic 105">
              <a:extLst>
                <a:ext uri="{FF2B5EF4-FFF2-40B4-BE49-F238E27FC236}">
                  <a16:creationId xmlns:a16="http://schemas.microsoft.com/office/drawing/2014/main" id="{2527A98E-5A2A-4353-AE6F-B99E243FC4F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211858" y="3552438"/>
              <a:ext cx="376716" cy="490537"/>
            </a:xfrm>
            <a:prstGeom prst="rect">
              <a:avLst/>
            </a:prstGeom>
          </p:spPr>
        </p:pic>
      </p:grpSp>
      <p:sp>
        <p:nvSpPr>
          <p:cNvPr id="109" name="@A">
            <a:extLst>
              <a:ext uri="{FF2B5EF4-FFF2-40B4-BE49-F238E27FC236}">
                <a16:creationId xmlns:a16="http://schemas.microsoft.com/office/drawing/2014/main" id="{F8DAAB81-6C76-4A00-9323-1045DE36631E}"/>
              </a:ext>
            </a:extLst>
          </p:cNvPr>
          <p:cNvSpPr txBox="1">
            <a:spLocks/>
          </p:cNvSpPr>
          <p:nvPr/>
        </p:nvSpPr>
        <p:spPr>
          <a:xfrm>
            <a:off x="6626542" y="1222438"/>
            <a:ext cx="563477" cy="3339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@A</a:t>
            </a:r>
            <a:endParaRPr lang="en-US" sz="2800" dirty="0">
              <a:solidFill>
                <a:schemeClr val="accent1"/>
              </a:solidFill>
              <a:latin typeface="Crimson Text" panose="02000503000000000000" pitchFamily="2" charset="0"/>
            </a:endParaRPr>
          </a:p>
        </p:txBody>
      </p:sp>
      <p:sp>
        <p:nvSpPr>
          <p:cNvPr id="110" name="@B">
            <a:extLst>
              <a:ext uri="{FF2B5EF4-FFF2-40B4-BE49-F238E27FC236}">
                <a16:creationId xmlns:a16="http://schemas.microsoft.com/office/drawing/2014/main" id="{A3835B28-56DD-41EE-926A-8DA1C2820E3D}"/>
              </a:ext>
            </a:extLst>
          </p:cNvPr>
          <p:cNvSpPr txBox="1">
            <a:spLocks/>
          </p:cNvSpPr>
          <p:nvPr/>
        </p:nvSpPr>
        <p:spPr>
          <a:xfrm>
            <a:off x="6626542" y="2068087"/>
            <a:ext cx="563477" cy="3339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@B</a:t>
            </a:r>
            <a:endParaRPr lang="en-US" sz="2800" dirty="0">
              <a:solidFill>
                <a:schemeClr val="accent1"/>
              </a:solidFill>
              <a:latin typeface="Crimson Text" panose="02000503000000000000" pitchFamily="2" charset="0"/>
            </a:endParaRPr>
          </a:p>
        </p:txBody>
      </p:sp>
      <p:sp>
        <p:nvSpPr>
          <p:cNvPr id="111" name="@C">
            <a:extLst>
              <a:ext uri="{FF2B5EF4-FFF2-40B4-BE49-F238E27FC236}">
                <a16:creationId xmlns:a16="http://schemas.microsoft.com/office/drawing/2014/main" id="{F41D8586-6F72-4775-B479-49DE72FDD07E}"/>
              </a:ext>
            </a:extLst>
          </p:cNvPr>
          <p:cNvSpPr txBox="1">
            <a:spLocks/>
          </p:cNvSpPr>
          <p:nvPr/>
        </p:nvSpPr>
        <p:spPr>
          <a:xfrm>
            <a:off x="6626542" y="3059930"/>
            <a:ext cx="563477" cy="3339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Font typeface="Arial" pitchFamily="34" charset="0"/>
              <a:buNone/>
              <a:defRPr lang="en-US" sz="24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1pPr>
            <a:lvl2pPr marL="0" indent="-342900" algn="l" defTabSz="914400" rtl="0" eaLnBrk="1" latinLnBrk="0" hangingPunct="1">
              <a:spcBef>
                <a:spcPts val="0"/>
              </a:spcBef>
              <a:buFont typeface="Times New Roman" pitchFamily="18" charset="0"/>
              <a:buChar char="→"/>
              <a:defRPr lang="en-US" sz="20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Gentium Book Basic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0000"/>
              </a:lnSpc>
            </a:pPr>
            <a:r>
              <a:rPr lang="en-US" sz="2800" b="1" dirty="0">
                <a:solidFill>
                  <a:schemeClr val="accent1"/>
                </a:solidFill>
                <a:latin typeface="Crimson Text" panose="02000503000000000000" pitchFamily="2" charset="0"/>
              </a:rPr>
              <a:t>@C</a:t>
            </a:r>
            <a:endParaRPr lang="en-US" sz="2800" dirty="0">
              <a:solidFill>
                <a:schemeClr val="accent1"/>
              </a:solidFill>
              <a:latin typeface="Crimson Text" panose="02000503000000000000" pitchFamily="2" charset="0"/>
            </a:endParaRPr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5BCD939F-DDDA-4871-9CA4-EEEA3FB6ADD6}"/>
              </a:ext>
            </a:extLst>
          </p:cNvPr>
          <p:cNvCxnSpPr>
            <a:cxnSpLocks/>
          </p:cNvCxnSpPr>
          <p:nvPr/>
        </p:nvCxnSpPr>
        <p:spPr>
          <a:xfrm flipH="1">
            <a:off x="6609798" y="1708655"/>
            <a:ext cx="2377440" cy="0"/>
          </a:xfrm>
          <a:prstGeom prst="line">
            <a:avLst/>
          </a:prstGeom>
          <a:ln w="19050">
            <a:solidFill>
              <a:srgbClr val="7F7F7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C4AFAB75-21A0-4FEA-9D83-F7386232F381}"/>
              </a:ext>
            </a:extLst>
          </p:cNvPr>
          <p:cNvCxnSpPr>
            <a:cxnSpLocks/>
          </p:cNvCxnSpPr>
          <p:nvPr/>
        </p:nvCxnSpPr>
        <p:spPr>
          <a:xfrm flipH="1">
            <a:off x="6609798" y="2700497"/>
            <a:ext cx="2377440" cy="0"/>
          </a:xfrm>
          <a:prstGeom prst="line">
            <a:avLst/>
          </a:prstGeom>
          <a:ln w="19050">
            <a:solidFill>
              <a:srgbClr val="7F7F7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REWIND">
            <a:extLst>
              <a:ext uri="{FF2B5EF4-FFF2-40B4-BE49-F238E27FC236}">
                <a16:creationId xmlns:a16="http://schemas.microsoft.com/office/drawing/2014/main" id="{80DED6F9-F2F5-4ACB-96BB-14F037807D88}"/>
              </a:ext>
            </a:extLst>
          </p:cNvPr>
          <p:cNvGrpSpPr/>
          <p:nvPr/>
        </p:nvGrpSpPr>
        <p:grpSpPr>
          <a:xfrm>
            <a:off x="2971800" y="2768684"/>
            <a:ext cx="3477177" cy="793666"/>
            <a:chOff x="228601" y="3200400"/>
            <a:chExt cx="5052966" cy="1371599"/>
          </a:xfrm>
        </p:grpSpPr>
        <p:sp>
          <p:nvSpPr>
            <p:cNvPr id="98" name="Rounded Rectangle 149">
              <a:extLst>
                <a:ext uri="{FF2B5EF4-FFF2-40B4-BE49-F238E27FC236}">
                  <a16:creationId xmlns:a16="http://schemas.microsoft.com/office/drawing/2014/main" id="{69BACF84-4FDC-4043-817C-7A22034632CA}"/>
                </a:ext>
              </a:extLst>
            </p:cNvPr>
            <p:cNvSpPr/>
            <p:nvPr/>
          </p:nvSpPr>
          <p:spPr>
            <a:xfrm>
              <a:off x="228601" y="3200400"/>
              <a:ext cx="5052966" cy="1371599"/>
            </a:xfrm>
            <a:prstGeom prst="roundRect">
              <a:avLst>
                <a:gd name="adj" fmla="val 6456"/>
              </a:avLst>
            </a:prstGeom>
            <a:solidFill>
              <a:schemeClr val="bg1">
                <a:lumMod val="95000"/>
              </a:schemeClr>
            </a:solidFill>
            <a:ln w="16510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82880" rtlCol="0" anchor="ctr"/>
            <a:lstStyle/>
            <a:p>
              <a:pPr algn="ctr">
                <a:lnSpc>
                  <a:spcPct val="80000"/>
                </a:lnSpc>
              </a:pPr>
              <a:endParaRPr lang="en-US" sz="2800" dirty="0">
                <a:solidFill>
                  <a:srgbClr val="EF3E42"/>
                </a:solidFill>
                <a:latin typeface="Open Sans Extrabold" pitchFamily="34" charset="0"/>
                <a:ea typeface="Open Sans Extrabold" pitchFamily="34" charset="0"/>
                <a:cs typeface="Open Sans Extrabold" pitchFamily="34" charset="0"/>
              </a:endParaRPr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D47E9A9D-6CC6-4D9B-A4E0-C1037A82A021}"/>
                </a:ext>
              </a:extLst>
            </p:cNvPr>
            <p:cNvGrpSpPr/>
            <p:nvPr/>
          </p:nvGrpSpPr>
          <p:grpSpPr>
            <a:xfrm>
              <a:off x="508128" y="3389266"/>
              <a:ext cx="4115270" cy="1140243"/>
              <a:chOff x="508128" y="2939880"/>
              <a:chExt cx="4115270" cy="1140243"/>
            </a:xfrm>
          </p:grpSpPr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EB356170-2F8A-47FB-A408-507BEE487B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 bwMode="auto">
              <a:xfrm>
                <a:off x="508128" y="3036701"/>
                <a:ext cx="672884" cy="800221"/>
              </a:xfrm>
              <a:prstGeom prst="rect">
                <a:avLst/>
              </a:prstGeom>
              <a:effectLst/>
            </p:spPr>
          </p:pic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058E9CE5-A5B8-41C3-8527-41FC8DC838CC}"/>
                  </a:ext>
                </a:extLst>
              </p:cNvPr>
              <p:cNvSpPr/>
              <p:nvPr/>
            </p:nvSpPr>
            <p:spPr>
              <a:xfrm>
                <a:off x="1402720" y="2939880"/>
                <a:ext cx="3220678" cy="1140243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Autofit/>
              </a:bodyPr>
              <a:lstStyle/>
              <a:p>
                <a:pPr>
                  <a:lnSpc>
                    <a:spcPct val="80000"/>
                  </a:lnSpc>
                </a:pPr>
                <a:r>
                  <a:rPr lang="en-US" sz="4400" b="1" spc="-150" dirty="0">
                    <a:solidFill>
                      <a:schemeClr val="accent1"/>
                    </a:solidFill>
                    <a:latin typeface="Open Sans Extrabold" pitchFamily="34" charset="0"/>
                    <a:ea typeface="Open Sans Extrabold" pitchFamily="34" charset="0"/>
                    <a:cs typeface="Open Sans Extrabold" pitchFamily="34" charset="0"/>
                  </a:rPr>
                  <a:t>REWIND</a:t>
                </a:r>
                <a:endParaRPr lang="en-US" sz="4800" b="1" spc="-150" dirty="0">
                  <a:solidFill>
                    <a:schemeClr val="accent1"/>
                  </a:solidFill>
                  <a:latin typeface="Open Sans Extrabold" pitchFamily="34" charset="0"/>
                  <a:ea typeface="Open Sans Extrabold" pitchFamily="34" charset="0"/>
                  <a:cs typeface="Open Sans Extrabold" pitchFamily="34" charset="0"/>
                </a:endParaRPr>
              </a:p>
            </p:txBody>
          </p:sp>
        </p:grpSp>
      </p:grpSp>
      <p:pic>
        <p:nvPicPr>
          <p:cNvPr id="83" name="skull">
            <a:extLst>
              <a:ext uri="{FF2B5EF4-FFF2-40B4-BE49-F238E27FC236}">
                <a16:creationId xmlns:a16="http://schemas.microsoft.com/office/drawing/2014/main" id="{BBA9B31B-ED0A-4580-A310-08C4A4F082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>
            <a:off x="6705600" y="2942139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" name="X">
            <a:extLst>
              <a:ext uri="{FF2B5EF4-FFF2-40B4-BE49-F238E27FC236}">
                <a16:creationId xmlns:a16="http://schemas.microsoft.com/office/drawing/2014/main" id="{052FA27B-AB52-4181-942A-6A05810DEA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536339" y="2796034"/>
            <a:ext cx="822960" cy="822960"/>
          </a:xfrm>
          <a:prstGeom prst="rect">
            <a:avLst/>
          </a:prstGeom>
        </p:spPr>
      </p:pic>
      <p:sp>
        <p:nvSpPr>
          <p:cNvPr id="120" name="TextBox 119">
            <a:extLst>
              <a:ext uri="{FF2B5EF4-FFF2-40B4-BE49-F238E27FC236}">
                <a16:creationId xmlns:a16="http://schemas.microsoft.com/office/drawing/2014/main" id="{4AF9CD8F-C8EA-45B4-BED2-63DAC957275A}"/>
              </a:ext>
            </a:extLst>
          </p:cNvPr>
          <p:cNvSpPr txBox="1"/>
          <p:nvPr/>
        </p:nvSpPr>
        <p:spPr>
          <a:xfrm>
            <a:off x="432697" y="1123950"/>
            <a:ext cx="1304844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spc="-150" dirty="0">
                <a:solidFill>
                  <a:schemeClr val="accent1"/>
                </a:solidFill>
                <a:latin typeface="Crimson Text" panose="02000503000000000000" pitchFamily="2" charset="0"/>
              </a:rPr>
              <a:t>T</a:t>
            </a:r>
            <a:r>
              <a:rPr lang="en-US" sz="2400" b="1" baseline="-25000" dirty="0">
                <a:solidFill>
                  <a:schemeClr val="accent1"/>
                </a:solidFill>
                <a:latin typeface="Crimson Text" panose="02000503000000000000" pitchFamily="2" charset="0"/>
              </a:rPr>
              <a:t>1</a:t>
            </a:r>
            <a:r>
              <a:rPr lang="en-US" sz="2400" dirty="0">
                <a:solidFill>
                  <a:schemeClr val="accent1"/>
                </a:solidFill>
                <a:latin typeface="Crimson Text" panose="02000503000000000000" pitchFamily="2" charset="0"/>
              </a:rPr>
              <a:t>: Find 44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14FCE0D3-0031-4232-B290-8C690900E47A}"/>
              </a:ext>
            </a:extLst>
          </p:cNvPr>
          <p:cNvSpPr txBox="1"/>
          <p:nvPr/>
        </p:nvSpPr>
        <p:spPr>
          <a:xfrm>
            <a:off x="426840" y="1586682"/>
            <a:ext cx="148117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400" b="1" spc="-150" dirty="0">
                <a:solidFill>
                  <a:srgbClr val="2C6BD8"/>
                </a:solidFill>
                <a:latin typeface="Crimson Text" panose="02000503000000000000" pitchFamily="2" charset="0"/>
              </a:rPr>
              <a:t>T</a:t>
            </a:r>
            <a:r>
              <a:rPr lang="en-US" sz="2400" b="1" baseline="-25000" dirty="0">
                <a:solidFill>
                  <a:srgbClr val="2C6BD8"/>
                </a:solidFill>
                <a:latin typeface="Crimson Text" panose="02000503000000000000" pitchFamily="2" charset="0"/>
              </a:rPr>
              <a:t>2</a:t>
            </a:r>
            <a:r>
              <a:rPr lang="en-US" sz="2400" dirty="0">
                <a:solidFill>
                  <a:srgbClr val="2C6BD8"/>
                </a:solidFill>
                <a:latin typeface="Crimson Text" panose="02000503000000000000" pitchFamily="2" charset="0"/>
              </a:rPr>
              <a:t>: Insert 31</a:t>
            </a:r>
          </a:p>
        </p:txBody>
      </p:sp>
      <p:sp>
        <p:nvSpPr>
          <p:cNvPr id="7" name="Slide Number Placeholder 3" descr=" 5">
            <a:extLst>
              <a:ext uri="{FF2B5EF4-FFF2-40B4-BE49-F238E27FC236}">
                <a16:creationId xmlns:a16="http://schemas.microsoft.com/office/drawing/2014/main" id="{24DB5E62-6A95-0D2C-BD8C-5916DA12A18B}"/>
              </a:ext>
            </a:extLst>
          </p:cNvPr>
          <p:cNvSpPr txBox="1">
            <a:spLocks/>
          </p:cNvSpPr>
          <p:nvPr/>
        </p:nvSpPr>
        <p:spPr>
          <a:xfrm>
            <a:off x="8778240" y="0"/>
            <a:ext cx="365760" cy="273844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wrap="square" lIns="0" tIns="45720" rIns="45720" bIns="45720" rtlCol="0" anchor="ctr"/>
          <a:lstStyle>
            <a:defPPr>
              <a:defRPr lang="en-US"/>
            </a:defPPr>
            <a:lvl1pPr algn="r">
              <a:defRPr sz="1200">
                <a:solidFill>
                  <a:schemeClr val="bg1">
                    <a:lumMod val="95000"/>
                  </a:schemeClr>
                </a:solidFill>
                <a:latin typeface="Consolas" panose="020B0609020204030204" pitchFamily="49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DD1AB5-42BA-4E8A-BFEE-435884E16AA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Inconsolata" panose="00000509000000000000" pitchFamily="49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Inconsolata" panose="00000509000000000000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78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1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82716E-6 L 0.20989 0.21913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86" y="109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989 0.21913 L 0.31545 0.43919 " pathEditMode="relative" rAng="0" ptsTypes="AA">
                                      <p:cBhvr>
                                        <p:cTn id="7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78" y="109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50"/>
                            </p:stCondLst>
                            <p:childTnLst>
                              <p:par>
                                <p:cTn id="10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50"/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5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50"/>
                            </p:stCondLst>
                            <p:childTnLst>
                              <p:par>
                                <p:cTn id="1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5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"/>
                            </p:stCondLst>
                            <p:childTnLst>
                              <p:par>
                                <p:cTn id="1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50"/>
                            </p:stCondLst>
                            <p:childTnLst>
                              <p:par>
                                <p:cTn id="1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uiExpand="1" build="p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1" grpId="1" animBg="1"/>
      <p:bldP spid="91" grpId="2" animBg="1"/>
      <p:bldP spid="92" grpId="0" uiExpand="1" build="p"/>
      <p:bldP spid="93" grpId="0" uiExpand="1" build="p"/>
      <p:bldP spid="95" grpId="0" animBg="1"/>
      <p:bldP spid="96" grpId="0" animBg="1"/>
      <p:bldP spid="109" grpId="0" uiExpand="1" build="p"/>
      <p:bldP spid="110" grpId="0" uiExpand="1" build="p"/>
      <p:bldP spid="111" grpId="0" uiExpand="1" build="p"/>
      <p:bldP spid="121" grpId="0"/>
    </p:bldLst>
  </p:timing>
</p:sld>
</file>

<file path=ppt/theme/theme1.xml><?xml version="1.0" encoding="utf-8"?>
<a:theme xmlns:a="http://schemas.openxmlformats.org/drawingml/2006/main" name="421-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421-theme" id="{8266886C-00C5-0E41-B657-C3D05B8200D6}" vid="{2B8BD0A5-B052-7545-BBE7-7583420439F3}"/>
    </a:ext>
  </a:extLst>
</a:theme>
</file>

<file path=ppt/theme/theme2.xml><?xml version="1.0" encoding="utf-8"?>
<a:theme xmlns:a="http://schemas.openxmlformats.org/drawingml/2006/main" name="1_F2024 Theme">
  <a:themeElements>
    <a:clrScheme name="CMU-DB F20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41230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D9D9D9"/>
      </a:accent6>
      <a:hlink>
        <a:srgbClr val="C41230"/>
      </a:hlink>
      <a:folHlink>
        <a:srgbClr val="C4123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78977</TotalTime>
  <Words>6380</Words>
  <Application>Microsoft Macintosh PowerPoint</Application>
  <PresentationFormat>On-screen Show (16:9)</PresentationFormat>
  <Paragraphs>1550</Paragraphs>
  <Slides>76</Slides>
  <Notes>52</Notes>
  <HiddenSlides>12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76</vt:i4>
      </vt:variant>
    </vt:vector>
  </HeadingPairs>
  <TitlesOfParts>
    <vt:vector size="92" baseType="lpstr">
      <vt:lpstr>ＭＳ Ｐゴシック</vt:lpstr>
      <vt:lpstr>Arial</vt:lpstr>
      <vt:lpstr>Calibri</vt:lpstr>
      <vt:lpstr>Consolas</vt:lpstr>
      <vt:lpstr>CRIMSON TEXT</vt:lpstr>
      <vt:lpstr>CRIMSON TEXT</vt:lpstr>
      <vt:lpstr>Gentium Book Basic</vt:lpstr>
      <vt:lpstr>Inconsolata</vt:lpstr>
      <vt:lpstr>Lato Black</vt:lpstr>
      <vt:lpstr>Museo Sans 700</vt:lpstr>
      <vt:lpstr>Open Sans Extrabold</vt:lpstr>
      <vt:lpstr>Segoe UI Light</vt:lpstr>
      <vt:lpstr>System Font Regular</vt:lpstr>
      <vt:lpstr>Times New Roman</vt:lpstr>
      <vt:lpstr>421-theme</vt:lpstr>
      <vt:lpstr>1_F2024 Theme</vt:lpstr>
      <vt:lpstr>PowerPoint Presentation</vt:lpstr>
      <vt:lpstr>Announcements</vt:lpstr>
      <vt:lpstr>Last Class</vt:lpstr>
      <vt:lpstr>Last Class</vt:lpstr>
      <vt:lpstr>B+TREE – INSERT EXAMPLE (3)</vt:lpstr>
      <vt:lpstr>B+TREE – INSERT EXAMPLE (3)</vt:lpstr>
      <vt:lpstr>B+TREE – INSERT EXAMPLE (3)</vt:lpstr>
      <vt:lpstr>B+TREE – INSERT EXAMPLE (3)</vt:lpstr>
      <vt:lpstr>B+TREE – INSERT EXAMPLE (3)</vt:lpstr>
      <vt:lpstr>B+TREE – INSERT EXAMPLE (3)</vt:lpstr>
      <vt:lpstr>Today</vt:lpstr>
      <vt:lpstr>B+Tree Design Choices</vt:lpstr>
      <vt:lpstr>Node Size</vt:lpstr>
      <vt:lpstr>Merge Threshold</vt:lpstr>
      <vt:lpstr>Variable-length Keys</vt:lpstr>
      <vt:lpstr>Intra-Node Search</vt:lpstr>
      <vt:lpstr>Optimizations</vt:lpstr>
      <vt:lpstr>Prefix Compression</vt:lpstr>
      <vt:lpstr>Deduplication</vt:lpstr>
      <vt:lpstr>Suffix Truncation</vt:lpstr>
      <vt:lpstr>Pointer Swizzling</vt:lpstr>
      <vt:lpstr>Bulk Insert</vt:lpstr>
      <vt:lpstr>Observation</vt:lpstr>
      <vt:lpstr>Write-Optimized B+Tree (Bε-Tree)</vt:lpstr>
      <vt:lpstr>Observation</vt:lpstr>
      <vt:lpstr>Thread Unsafe B+Tree</vt:lpstr>
      <vt:lpstr>Concurrency Control</vt:lpstr>
      <vt:lpstr>B+ Tree Concurrency Control</vt:lpstr>
      <vt:lpstr>Locks vs. Latches</vt:lpstr>
      <vt:lpstr>Locks vs. Latches</vt:lpstr>
      <vt:lpstr>Latch Implementation Goals</vt:lpstr>
      <vt:lpstr>Latch Implementations</vt:lpstr>
      <vt:lpstr>Latch Implementations</vt:lpstr>
      <vt:lpstr>Compare-and-swap (CAS)</vt:lpstr>
      <vt:lpstr>Latch Implementations</vt:lpstr>
      <vt:lpstr>Skip Lists: INSERT w/ Spin Lock</vt:lpstr>
      <vt:lpstr>Skip Lists: INSERT w/ CAS</vt:lpstr>
      <vt:lpstr>Latch Implementations</vt:lpstr>
      <vt:lpstr>Observation</vt:lpstr>
      <vt:lpstr>Observation</vt:lpstr>
      <vt:lpstr>Latch Modes</vt:lpstr>
      <vt:lpstr>Latch Implementations</vt:lpstr>
      <vt:lpstr>Hash Table Latching</vt:lpstr>
      <vt:lpstr>Hash Table Latching</vt:lpstr>
      <vt:lpstr>Hash Table: Page/Block Latches</vt:lpstr>
      <vt:lpstr>Hash Table: Slot Latches</vt:lpstr>
      <vt:lpstr>B+Tree Concurrency Control</vt:lpstr>
      <vt:lpstr>Latch Crabbing/Coupling</vt:lpstr>
      <vt:lpstr>Latch Crabbing/Coupling</vt:lpstr>
      <vt:lpstr>Example #1 – FIND 38</vt:lpstr>
      <vt:lpstr>Example #2 – DELETE 38</vt:lpstr>
      <vt:lpstr>Example #3 – INSERT 45</vt:lpstr>
      <vt:lpstr>Example #4 – INSERT 25</vt:lpstr>
      <vt:lpstr>Observation</vt:lpstr>
      <vt:lpstr>Better Latching Algorithm</vt:lpstr>
      <vt:lpstr>Better Latching Algorithm</vt:lpstr>
      <vt:lpstr>Example #2 – DELETE 38</vt:lpstr>
      <vt:lpstr>Example #4 – INSERT 25</vt:lpstr>
      <vt:lpstr>DELAYED PARENT UPDATES</vt:lpstr>
      <vt:lpstr>EXAMPLE #4 – INSERT 25</vt:lpstr>
      <vt:lpstr>Observation</vt:lpstr>
      <vt:lpstr>Leaf Node Scan Example #1</vt:lpstr>
      <vt:lpstr>Leaf Node Scan Example #2</vt:lpstr>
      <vt:lpstr>Leaf Node Scan Example #3</vt:lpstr>
      <vt:lpstr>Leaf Node Scans</vt:lpstr>
      <vt:lpstr>Conclusion</vt:lpstr>
      <vt:lpstr>Next Class</vt:lpstr>
      <vt:lpstr>Project #2</vt:lpstr>
      <vt:lpstr>Tasks</vt:lpstr>
      <vt:lpstr>Tasks</vt:lpstr>
      <vt:lpstr>Development Hints</vt:lpstr>
      <vt:lpstr>Extra Credit</vt:lpstr>
      <vt:lpstr>LATCH IMPLEMENTATIONS</vt:lpstr>
      <vt:lpstr>LATCH IMPLEMENTATIONS</vt:lpstr>
      <vt:lpstr>VERSIONED LATCH COUPLING</vt:lpstr>
      <vt:lpstr>VERSIONED LATCHES: SEARCH 44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CMU 15-445/645 Database Systems (Fall 2024) :: Index Concurrency Control</dc:title>
  <dc:creator>Andy Pavlo</dc:creator>
  <cp:keywords>Databases, Carnegie Mellon University</cp:keywords>
  <cp:lastModifiedBy>Benjamin S. Berg</cp:lastModifiedBy>
  <cp:revision>6974</cp:revision>
  <dcterms:created xsi:type="dcterms:W3CDTF">2015-12-22T16:36:30Z</dcterms:created>
  <dcterms:modified xsi:type="dcterms:W3CDTF">2026-09-23T15:07:26Z</dcterms:modified>
</cp:coreProperties>
</file>