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  <p:sldMasterId id="2147483729" r:id="rId2"/>
  </p:sldMasterIdLst>
  <p:notesMasterIdLst>
    <p:notesMasterId r:id="rId43"/>
  </p:notesMasterIdLst>
  <p:sldIdLst>
    <p:sldId id="1946" r:id="rId3"/>
    <p:sldId id="1952" r:id="rId4"/>
    <p:sldId id="1953" r:id="rId5"/>
    <p:sldId id="1954" r:id="rId6"/>
    <p:sldId id="1949" r:id="rId7"/>
    <p:sldId id="1938" r:id="rId8"/>
    <p:sldId id="1950" r:id="rId9"/>
    <p:sldId id="1951" r:id="rId10"/>
    <p:sldId id="1002" r:id="rId11"/>
    <p:sldId id="1945" r:id="rId12"/>
    <p:sldId id="633" r:id="rId13"/>
    <p:sldId id="1926" r:id="rId14"/>
    <p:sldId id="1004" r:id="rId15"/>
    <p:sldId id="1922" r:id="rId16"/>
    <p:sldId id="544" r:id="rId17"/>
    <p:sldId id="545" r:id="rId18"/>
    <p:sldId id="546" r:id="rId19"/>
    <p:sldId id="547" r:id="rId20"/>
    <p:sldId id="549" r:id="rId21"/>
    <p:sldId id="550" r:id="rId22"/>
    <p:sldId id="1005" r:id="rId23"/>
    <p:sldId id="1943" r:id="rId24"/>
    <p:sldId id="612" r:id="rId25"/>
    <p:sldId id="1927" r:id="rId26"/>
    <p:sldId id="551" r:id="rId27"/>
    <p:sldId id="1947" r:id="rId28"/>
    <p:sldId id="1948" r:id="rId29"/>
    <p:sldId id="701" r:id="rId30"/>
    <p:sldId id="680" r:id="rId31"/>
    <p:sldId id="609" r:id="rId32"/>
    <p:sldId id="682" r:id="rId33"/>
    <p:sldId id="706" r:id="rId34"/>
    <p:sldId id="683" r:id="rId35"/>
    <p:sldId id="704" r:id="rId36"/>
    <p:sldId id="685" r:id="rId37"/>
    <p:sldId id="705" r:id="rId38"/>
    <p:sldId id="697" r:id="rId39"/>
    <p:sldId id="698" r:id="rId40"/>
    <p:sldId id="694" r:id="rId41"/>
    <p:sldId id="634" r:id="rId4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755B3B8-7F58-478B-A231-0FE90BFAB063}">
          <p14:sldIdLst>
            <p14:sldId id="1946"/>
            <p14:sldId id="1952"/>
            <p14:sldId id="1953"/>
            <p14:sldId id="1954"/>
            <p14:sldId id="1949"/>
            <p14:sldId id="1938"/>
            <p14:sldId id="1950"/>
            <p14:sldId id="1951"/>
            <p14:sldId id="1002"/>
            <p14:sldId id="1945"/>
            <p14:sldId id="633"/>
          </p14:sldIdLst>
        </p14:section>
        <p14:section name="Heap Sort" id="{2E67048B-D836-4995-A270-BF61B95C5CAE}">
          <p14:sldIdLst>
            <p14:sldId id="1926"/>
          </p14:sldIdLst>
        </p14:section>
        <p14:section name="External Merge Sort" id="{7E6A3624-FD3A-4C5F-B67E-F2CD0996426C}">
          <p14:sldIdLst>
            <p14:sldId id="1004"/>
            <p14:sldId id="1922"/>
            <p14:sldId id="544"/>
            <p14:sldId id="545"/>
            <p14:sldId id="546"/>
            <p14:sldId id="547"/>
            <p14:sldId id="549"/>
            <p14:sldId id="550"/>
            <p14:sldId id="1005"/>
            <p14:sldId id="1943"/>
            <p14:sldId id="612"/>
            <p14:sldId id="1927"/>
          </p14:sldIdLst>
        </p14:section>
        <p14:section name="Tree Sorting" id="{B68F2CAE-DD3B-427F-9192-023ED6B775DB}">
          <p14:sldIdLst>
            <p14:sldId id="551"/>
            <p14:sldId id="1947"/>
            <p14:sldId id="1948"/>
          </p14:sldIdLst>
        </p14:section>
        <p14:section name="Aggregations" id="{75CF0DD2-F8C4-4100-BDB6-DE32CFA57E25}">
          <p14:sldIdLst>
            <p14:sldId id="701"/>
            <p14:sldId id="680"/>
            <p14:sldId id="609"/>
            <p14:sldId id="682"/>
            <p14:sldId id="706"/>
            <p14:sldId id="683"/>
            <p14:sldId id="704"/>
            <p14:sldId id="685"/>
            <p14:sldId id="705"/>
            <p14:sldId id="697"/>
            <p14:sldId id="698"/>
          </p14:sldIdLst>
        </p14:section>
        <p14:section name="Conclusion" id="{7C8180CC-C784-5540-B43F-DA27E8258F3D}">
          <p14:sldIdLst>
            <p14:sldId id="694"/>
            <p14:sldId id="6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C6BD8"/>
    <a:srgbClr val="EF3E42"/>
    <a:srgbClr val="000000"/>
    <a:srgbClr val="646464"/>
    <a:srgbClr val="E7E7E7"/>
    <a:srgbClr val="84BCDA"/>
    <a:srgbClr val="DBDECD"/>
    <a:srgbClr val="A8C7C7"/>
    <a:srgbClr val="F86D6D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36" autoAdjust="0"/>
    <p:restoredTop sz="88175" autoAdjust="0"/>
  </p:normalViewPr>
  <p:slideViewPr>
    <p:cSldViewPr>
      <p:cViewPr varScale="1">
        <p:scale>
          <a:sx n="153" d="100"/>
          <a:sy n="153" d="100"/>
        </p:scale>
        <p:origin x="656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138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934"/>
    </p:cViewPr>
  </p:sorterViewPr>
  <p:notesViewPr>
    <p:cSldViewPr>
      <p:cViewPr varScale="1">
        <p:scale>
          <a:sx n="88" d="100"/>
          <a:sy n="88" d="100"/>
        </p:scale>
        <p:origin x="397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Proxima Nova Regular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Proxima Nova Regular" charset="0"/>
              </a:defRPr>
            </a:lvl1pPr>
          </a:lstStyle>
          <a:p>
            <a:fld id="{94DF30A1-66E6-451E-8A7F-24EDBB733F02}" type="datetimeFigureOut">
              <a:rPr lang="en-US" smtClean="0"/>
              <a:pPr/>
              <a:t>9/30/26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Proxima Nova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Proxima Nova Regular" charset="0"/>
              </a:defRPr>
            </a:lvl1pPr>
          </a:lstStyle>
          <a:p>
            <a:fld id="{EEBB2FDE-2E55-4B3D-B7EA-09D0CC10807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85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Proxima Nova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Proxima Nova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Proxima Nova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Proxima Nova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Proxima Nova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db.cs.cmu.edu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MU LOGO" hidden="1">
            <a:extLst>
              <a:ext uri="{FF2B5EF4-FFF2-40B4-BE49-F238E27FC236}">
                <a16:creationId xmlns:a16="http://schemas.microsoft.com/office/drawing/2014/main" id="{A6279927-EE9F-8A29-2CCB-28AAACD5E8C1}"/>
              </a:ext>
            </a:extLst>
          </p:cNvPr>
          <p:cNvGrpSpPr/>
          <p:nvPr/>
        </p:nvGrpSpPr>
        <p:grpSpPr>
          <a:xfrm>
            <a:off x="325636" y="471153"/>
            <a:ext cx="914400" cy="548640"/>
            <a:chOff x="325636" y="760714"/>
            <a:chExt cx="914400" cy="54864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AEBE596A-5B25-6A4A-3895-76D6B8649774}"/>
                </a:ext>
              </a:extLst>
            </p:cNvPr>
            <p:cNvSpPr/>
            <p:nvPr/>
          </p:nvSpPr>
          <p:spPr>
            <a:xfrm>
              <a:off x="325636" y="760714"/>
              <a:ext cx="914400" cy="548640"/>
            </a:xfrm>
            <a:prstGeom prst="roundRect">
              <a:avLst>
                <a:gd name="adj" fmla="val 1910"/>
              </a:avLst>
            </a:prstGeom>
            <a:solidFill>
              <a:srgbClr val="C300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dirty="0"/>
            </a:p>
          </p:txBody>
        </p:sp>
        <p:pic>
          <p:nvPicPr>
            <p:cNvPr id="34" name="Graphic 33">
              <a:hlinkClick r:id="rId2"/>
              <a:extLst>
                <a:ext uri="{FF2B5EF4-FFF2-40B4-BE49-F238E27FC236}">
                  <a16:creationId xmlns:a16="http://schemas.microsoft.com/office/drawing/2014/main" id="{42BCC96F-C450-CF5C-629F-09937B0D1D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7076" y="797240"/>
              <a:ext cx="731520" cy="475588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2852B086-E288-CBD2-C5C5-DFEC76D96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22" y="240601"/>
            <a:ext cx="3291840" cy="29155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3D0993A-BF60-CE79-0F1C-786FEAAE2891}"/>
              </a:ext>
            </a:extLst>
          </p:cNvPr>
          <p:cNvSpPr txBox="1">
            <a:spLocks/>
          </p:cNvSpPr>
          <p:nvPr/>
        </p:nvSpPr>
        <p:spPr>
          <a:xfrm>
            <a:off x="0" y="1790327"/>
            <a:ext cx="9144000" cy="1470025"/>
          </a:xfrm>
          <a:prstGeom prst="rect">
            <a:avLst/>
          </a:prstGeom>
          <a:solidFill>
            <a:srgbClr val="4B9CD3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dirty="0"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0" dirty="0">
                <a:solidFill>
                  <a:schemeClr val="bg1"/>
                </a:solidFill>
                <a:effectLst/>
                <a:latin typeface="+mj-lt"/>
              </a:rPr>
              <a:t>COMP 421: Files &amp; Databases</a:t>
            </a:r>
            <a:endParaRPr lang="en-US" sz="44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CDE41B-5E08-2993-AFF2-8F1706E561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6400" y="3260725"/>
            <a:ext cx="6019800" cy="1063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Lecture Name!</a:t>
            </a:r>
          </a:p>
        </p:txBody>
      </p:sp>
    </p:spTree>
    <p:extLst>
      <p:ext uri="{BB962C8B-B14F-4D97-AF65-F5344CB8AC3E}">
        <p14:creationId xmlns:p14="http://schemas.microsoft.com/office/powerpoint/2010/main" val="278627051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A738A1-3F8B-F678-C69C-FFB31A0D0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832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880" y="971550"/>
            <a:ext cx="4389120" cy="3657600"/>
          </a:xfr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6CF122-5223-8FC2-39AE-F66176D11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70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A415270-53F7-23E6-805D-9160C949F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0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707E67-347D-98D8-549D-5A3070895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05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68C0F3-3232-CB1F-B9FF-BCF5741417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7886700" cy="381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1pPr>
            <a:lvl2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2pPr>
            <a:lvl3pPr marL="9144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3pPr>
            <a:lvl4pPr marL="13716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4pPr>
            <a:lvl5pPr marL="18288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26A410E-1393-BE00-D124-9AC4FEA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98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9E75BC5-5E05-9EB9-A2CF-34ADD0499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409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9050"/>
            <a:ext cx="9144000" cy="689371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>
                <a:solidFill>
                  <a:schemeClr val="tx1"/>
                </a:solidFill>
              </a:defRPr>
            </a:lvl1pPr>
            <a:lvl2pPr>
              <a:lnSpc>
                <a:spcPct val="9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90000"/>
              </a:lnSpc>
              <a:defRPr sz="1400">
                <a:solidFill>
                  <a:schemeClr val="tx1"/>
                </a:solidFill>
              </a:defRPr>
            </a:lvl3pPr>
            <a:lvl4pPr>
              <a:lnSpc>
                <a:spcPct val="90000"/>
              </a:lnSpc>
              <a:defRPr sz="1200">
                <a:solidFill>
                  <a:schemeClr val="tx1"/>
                </a:solidFill>
              </a:defRPr>
            </a:lvl4pPr>
            <a:lvl5pPr>
              <a:lnSpc>
                <a:spcPct val="90000"/>
              </a:lnSpc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25DEA1-F8C4-6E87-1A5B-8EC9E0A2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008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88E8CE7D-D053-708D-6190-70AECFF14D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84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689371"/>
          </a:xfrm>
          <a:prstGeom prst="rect">
            <a:avLst/>
          </a:prstGeom>
          <a:solidFill>
            <a:srgbClr val="4C9DD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Second level</a:t>
            </a:r>
          </a:p>
        </p:txBody>
      </p:sp>
      <p:pic>
        <p:nvPicPr>
          <p:cNvPr id="7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90BB534A-2FFF-458A-936D-5FA907B1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184061F-78F2-C458-0FBD-F39CC26BA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69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spc="0">
          <a:solidFill>
            <a:schemeClr val="bg1"/>
          </a:solidFill>
          <a:latin typeface="+mj-lt"/>
          <a:ea typeface="Open Sans" pitchFamily="34" charset="0"/>
          <a:cs typeface="Open Sans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0"/>
        </a:spcAft>
        <a:buFont typeface="Arial" pitchFamily="34" charset="0"/>
        <a:buNone/>
        <a:defRPr 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spcBef>
          <a:spcPts val="0"/>
        </a:spcBef>
        <a:buFont typeface="Times New Roman" pitchFamily="18" charset="0"/>
        <a:buChar char="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ptal.com/developers/sorting-algorithms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Heapsor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C3F501-2CE7-8917-DA78-EB9D47FF91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Lecture 9: Sorting &amp; Aggregation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E8333-1468-048E-7CF6-7649D1948B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58238" y="30163"/>
            <a:ext cx="385762" cy="255587"/>
          </a:xfrm>
          <a:prstGeom prst="rect">
            <a:avLst/>
          </a:prstGeom>
        </p:spPr>
        <p:txBody>
          <a:bodyPr/>
          <a:lstStyle/>
          <a:p>
            <a:fld id="{97DD1AB5-42BA-4E8A-BFEE-435884E16AA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550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C5078-B0FD-7523-F76D-CBF960EF9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Review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E0A25-521D-6B6D-E4A5-8AD4D5341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19150"/>
            <a:ext cx="8686800" cy="3657600"/>
          </a:xfrm>
        </p:spPr>
        <p:txBody>
          <a:bodyPr/>
          <a:lstStyle/>
          <a:p>
            <a:r>
              <a:rPr lang="en-US" dirty="0"/>
              <a:t>Scheduling issues?  See me or send email.</a:t>
            </a:r>
          </a:p>
          <a:p>
            <a:endParaRPr lang="en-US" dirty="0"/>
          </a:p>
          <a:p>
            <a:r>
              <a:rPr lang="en-US" dirty="0"/>
              <a:t>30 minute slot, aiming for 25 minute conversation</a:t>
            </a:r>
          </a:p>
          <a:p>
            <a:endParaRPr lang="en-US" dirty="0"/>
          </a:p>
          <a:p>
            <a:r>
              <a:rPr lang="en-US" dirty="0"/>
              <a:t>3 points of discussion</a:t>
            </a:r>
          </a:p>
          <a:p>
            <a:r>
              <a:rPr lang="en-US" dirty="0"/>
              <a:t>	1 general question about P1 implementation (5-7 min.)</a:t>
            </a:r>
          </a:p>
          <a:p>
            <a:r>
              <a:rPr lang="en-US" dirty="0"/>
              <a:t>	1 more in-depth chat about BPM design decisions (15 min.)</a:t>
            </a:r>
          </a:p>
          <a:p>
            <a:r>
              <a:rPr lang="en-US" dirty="0"/>
              <a:t>	1 high-level question about B+ Tree assignment (5-8 min.)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D9095-F585-2B93-51EA-446366145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87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CDDEE-41C1-E63A-3695-FCC352B2F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5787B-F82F-463E-7722-1AD5E4D49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Review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93C0A-C6F8-6999-D7EE-EDE378586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666750"/>
            <a:ext cx="8686800" cy="4191000"/>
          </a:xfrm>
        </p:spPr>
        <p:txBody>
          <a:bodyPr/>
          <a:lstStyle/>
          <a:p>
            <a:r>
              <a:rPr lang="en-US" dirty="0"/>
              <a:t>Goal is to assess literacy in more granular details of DMBS implementation</a:t>
            </a:r>
          </a:p>
          <a:p>
            <a:endParaRPr lang="en-US" dirty="0"/>
          </a:p>
          <a:p>
            <a:r>
              <a:rPr lang="en-US" dirty="0"/>
              <a:t>Bring a laptop so we can see your dev repo while you talk</a:t>
            </a:r>
          </a:p>
          <a:p>
            <a:endParaRPr lang="en-US" dirty="0"/>
          </a:p>
          <a:p>
            <a:r>
              <a:rPr lang="en-US" dirty="0"/>
              <a:t>Other presentation options:</a:t>
            </a:r>
          </a:p>
          <a:p>
            <a:r>
              <a:rPr lang="en-US" dirty="0"/>
              <a:t>	Running specific tests</a:t>
            </a:r>
          </a:p>
          <a:p>
            <a:r>
              <a:rPr lang="en-US" dirty="0"/>
              <a:t>	Stepping through code (possibly in debug mode)</a:t>
            </a:r>
          </a:p>
          <a:p>
            <a:r>
              <a:rPr lang="en-US" dirty="0"/>
              <a:t>	Drawing on paper</a:t>
            </a:r>
          </a:p>
          <a:p>
            <a:r>
              <a:rPr lang="en-US" dirty="0"/>
              <a:t>	Drawing on whiteboard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1F4B3-E416-94B5-F85F-70E5663DC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36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D709C-4662-C670-2922-EB76610C6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78FD8-C616-4A17-524E-8B57CCC6C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Review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02E85-C9BF-56F4-AF21-991A447E4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09750"/>
            <a:ext cx="8686800" cy="1524000"/>
          </a:xfrm>
        </p:spPr>
        <p:txBody>
          <a:bodyPr/>
          <a:lstStyle/>
          <a:p>
            <a:r>
              <a:rPr lang="en-US" dirty="0"/>
              <a:t>No use of internet search or AI question asking.  We will not try and trip you up with tricks and minute details.  If you ask a reasonable question, the instructor may pull up some reference material for you.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9F741-2FE4-EF6F-80E1-44043F9089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26885-56D5-A227-D434-36113E92AF7D}"/>
              </a:ext>
            </a:extLst>
          </p:cNvPr>
          <p:cNvSpPr txBox="1"/>
          <p:nvPr/>
        </p:nvSpPr>
        <p:spPr>
          <a:xfrm>
            <a:off x="2284675" y="4473179"/>
            <a:ext cx="4574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material will be on the website later today.</a:t>
            </a:r>
          </a:p>
        </p:txBody>
      </p:sp>
    </p:spTree>
    <p:extLst>
      <p:ext uri="{BB962C8B-B14F-4D97-AF65-F5344CB8AC3E}">
        <p14:creationId xmlns:p14="http://schemas.microsoft.com/office/powerpoint/2010/main" val="271863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C008D-A981-903A-004C-031E7CBE8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Canonical Interview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ECF37-4F53-60C1-C84E-3F81B18A1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most efficient way to sort 1 million 32-bit integers?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3AC7B-F58A-25AC-2130-9E92F7E47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2ACC18-F96C-13A8-415D-ED4458A2EC69}"/>
              </a:ext>
            </a:extLst>
          </p:cNvPr>
          <p:cNvSpPr txBox="1"/>
          <p:nvPr/>
        </p:nvSpPr>
        <p:spPr>
          <a:xfrm>
            <a:off x="1371600" y="2266950"/>
            <a:ext cx="21977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Time complexity?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FBE8C4-0C5A-BC59-D62F-87C5140D59C7}"/>
              </a:ext>
            </a:extLst>
          </p:cNvPr>
          <p:cNvSpPr txBox="1"/>
          <p:nvPr/>
        </p:nvSpPr>
        <p:spPr>
          <a:xfrm>
            <a:off x="1371600" y="3333750"/>
            <a:ext cx="23003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Space complexity?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9ED267B-106F-E0A1-754A-60975921C34E}"/>
                  </a:ext>
                </a:extLst>
              </p:cNvPr>
              <p:cNvSpPr txBox="1"/>
              <p:nvPr/>
            </p:nvSpPr>
            <p:spPr>
              <a:xfrm>
                <a:off x="1996369" y="2697837"/>
                <a:ext cx="31234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(comparison-based)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9ED267B-106F-E0A1-754A-60975921C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369" y="2697837"/>
                <a:ext cx="3123419" cy="369332"/>
              </a:xfrm>
              <a:prstGeom prst="rect">
                <a:avLst/>
              </a:prstGeom>
              <a:blipFill>
                <a:blip r:embed="rId2"/>
                <a:stretch>
                  <a:fillRect t="-6667" r="-40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6F4827-A437-A7A0-470C-95E77567A318}"/>
                  </a:ext>
                </a:extLst>
              </p:cNvPr>
              <p:cNvSpPr txBox="1"/>
              <p:nvPr/>
            </p:nvSpPr>
            <p:spPr>
              <a:xfrm>
                <a:off x="5484773" y="2702350"/>
                <a:ext cx="19090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(radix/math)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6F4827-A437-A7A0-470C-95E77567A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4773" y="2702350"/>
                <a:ext cx="1909049" cy="369332"/>
              </a:xfrm>
              <a:prstGeom prst="rect">
                <a:avLst/>
              </a:prstGeom>
              <a:blipFill>
                <a:blip r:embed="rId3"/>
                <a:stretch>
                  <a:fillRect t="-6667" r="-132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0E3AA8-4C07-25BD-CA65-990838FC089E}"/>
                  </a:ext>
                </a:extLst>
              </p:cNvPr>
              <p:cNvSpPr txBox="1"/>
              <p:nvPr/>
            </p:nvSpPr>
            <p:spPr>
              <a:xfrm>
                <a:off x="2826500" y="3827561"/>
                <a:ext cx="26361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 ≈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∙4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0E3AA8-4C07-25BD-CA65-990838FC08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6500" y="3827561"/>
                <a:ext cx="2636106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79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In-memory Sorting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data fits in memory, then we can use a standard sorting algorithm like Quicksort / </a:t>
            </a:r>
            <a:r>
              <a:rPr lang="en-US" dirty="0" err="1"/>
              <a:t>TimSort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Many online </a:t>
            </a:r>
            <a:r>
              <a:rPr lang="en-US" dirty="0">
                <a:hlinkClick r:id="rId3"/>
              </a:rPr>
              <a:t>visualization tools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dirty="0"/>
              <a:t>If data does not fit in memory, then we need to use a technique that is aware of the cost of reading and writing disk pages …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4E3864D8-87F4-7522-5C91-5DB19C53BB2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82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49299"/>
    </mc:Choice>
    <mc:Fallback xmlns="">
      <p:transition advTm="24929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86D9-15D5-CCA0-47D9-36407294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Justin Timberlake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76EFA-910E-3ECE-D4F6-5DFC81849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7D039A-3B29-5ADB-911C-58461139455E}"/>
              </a:ext>
            </a:extLst>
          </p:cNvPr>
          <p:cNvGrpSpPr/>
          <p:nvPr/>
        </p:nvGrpSpPr>
        <p:grpSpPr>
          <a:xfrm>
            <a:off x="2781300" y="706689"/>
            <a:ext cx="3581400" cy="4415461"/>
            <a:chOff x="2781300" y="706689"/>
            <a:chExt cx="3581400" cy="4415461"/>
          </a:xfrm>
        </p:grpSpPr>
        <p:pic>
          <p:nvPicPr>
            <p:cNvPr id="5" name="Picture 4" descr="Zuckerberg climbs Forbes billionaires list">
              <a:extLst>
                <a:ext uri="{FF2B5EF4-FFF2-40B4-BE49-F238E27FC236}">
                  <a16:creationId xmlns:a16="http://schemas.microsoft.com/office/drawing/2014/main" id="{F6A3A1C4-6E02-D0B7-A363-43B0C2B00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81300" y="706689"/>
              <a:ext cx="3581400" cy="440336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15DAC00-F709-484C-EE84-B578C25A6996}"/>
                </a:ext>
              </a:extLst>
            </p:cNvPr>
            <p:cNvSpPr/>
            <p:nvPr/>
          </p:nvSpPr>
          <p:spPr>
            <a:xfrm>
              <a:off x="4267201" y="4322511"/>
              <a:ext cx="733854" cy="228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D42520-B706-0DEA-5DC2-57B95E0A084E}"/>
                </a:ext>
              </a:extLst>
            </p:cNvPr>
            <p:cNvSpPr txBox="1"/>
            <p:nvPr/>
          </p:nvSpPr>
          <p:spPr>
            <a:xfrm>
              <a:off x="4195546" y="4298311"/>
              <a:ext cx="877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Inconsolata" pitchFamily="49" charset="77"/>
                  <a:ea typeface="Inconsolata" pitchFamily="49" charset="77"/>
                </a:rPr>
                <a:t>int32_t's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10847AD-7376-A80B-8533-D1600F17E6B6}"/>
                </a:ext>
              </a:extLst>
            </p:cNvPr>
            <p:cNvSpPr txBox="1"/>
            <p:nvPr/>
          </p:nvSpPr>
          <p:spPr>
            <a:xfrm>
              <a:off x="3619265" y="4752818"/>
              <a:ext cx="2029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A billion </a:t>
              </a:r>
              <a:r>
                <a:rPr lang="en-US" dirty="0">
                  <a:solidFill>
                    <a:srgbClr val="FF0000"/>
                  </a:solidFill>
                  <a:latin typeface="Inconsolata" pitchFamily="49" charset="77"/>
                  <a:ea typeface="Inconsolata" pitchFamily="49" charset="77"/>
                </a:rPr>
                <a:t>int32_t's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111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4C160-EE2D-BDC6-0D82-3AF4CBB1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BAC4E-2AF3-B864-4900-7E418C266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Interesting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DC99A-D256-B1BC-4AE1-2F5DC6FE2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most efficient way to sort </a:t>
            </a:r>
            <a:r>
              <a:rPr lang="en-US" dirty="0">
                <a:solidFill>
                  <a:srgbClr val="C00000"/>
                </a:solidFill>
              </a:rPr>
              <a:t>10 billion </a:t>
            </a:r>
            <a:r>
              <a:rPr lang="en-US" dirty="0"/>
              <a:t>32-bit integers?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3C1EE-7FAB-1C42-1C5A-1E2A1E2D37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BD0764-CA0B-9E88-795D-1B266207342A}"/>
              </a:ext>
            </a:extLst>
          </p:cNvPr>
          <p:cNvSpPr txBox="1"/>
          <p:nvPr/>
        </p:nvSpPr>
        <p:spPr>
          <a:xfrm>
            <a:off x="1371600" y="3711000"/>
            <a:ext cx="21977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Time complexity?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620F19-9099-7A32-4E77-6ECCF9FBD687}"/>
              </a:ext>
            </a:extLst>
          </p:cNvPr>
          <p:cNvSpPr txBox="1"/>
          <p:nvPr/>
        </p:nvSpPr>
        <p:spPr>
          <a:xfrm>
            <a:off x="1371600" y="1962150"/>
            <a:ext cx="23003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Space complexity?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D99A5B-FECE-1B9B-AFFF-4A45E09D5F79}"/>
                  </a:ext>
                </a:extLst>
              </p:cNvPr>
              <p:cNvSpPr txBox="1"/>
              <p:nvPr/>
            </p:nvSpPr>
            <p:spPr>
              <a:xfrm>
                <a:off x="1832113" y="4099845"/>
                <a:ext cx="31234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(comparison-based)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D99A5B-FECE-1B9B-AFFF-4A45E09D5F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2113" y="4099845"/>
                <a:ext cx="3123419" cy="369332"/>
              </a:xfrm>
              <a:prstGeom prst="rect">
                <a:avLst/>
              </a:prstGeom>
              <a:blipFill>
                <a:blip r:embed="rId2"/>
                <a:stretch>
                  <a:fillRect t="-10345" r="-40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B1D5C5-98FE-5C04-2CEB-503865A3266B}"/>
                  </a:ext>
                </a:extLst>
              </p:cNvPr>
              <p:cNvSpPr txBox="1"/>
              <p:nvPr/>
            </p:nvSpPr>
            <p:spPr>
              <a:xfrm>
                <a:off x="5320517" y="4104358"/>
                <a:ext cx="19090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(radix/math)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6B1D5C5-98FE-5C04-2CEB-503865A32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517" y="4104358"/>
                <a:ext cx="1909049" cy="369332"/>
              </a:xfrm>
              <a:prstGeom prst="rect">
                <a:avLst/>
              </a:prstGeom>
              <a:blipFill>
                <a:blip r:embed="rId3"/>
                <a:stretch>
                  <a:fillRect t="-6667" r="-1325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26AFE3-DD98-1F2B-68CB-5EA8E2EF99D8}"/>
                  </a:ext>
                </a:extLst>
              </p:cNvPr>
              <p:cNvSpPr txBox="1"/>
              <p:nvPr/>
            </p:nvSpPr>
            <p:spPr>
              <a:xfrm>
                <a:off x="2826500" y="2455961"/>
                <a:ext cx="27969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 ≈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∙4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=40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26AFE3-DD98-1F2B-68CB-5EA8E2EF9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6500" y="2455961"/>
                <a:ext cx="2796984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B29D74FA-3978-361B-E2B6-87BE6D4374A2}"/>
              </a:ext>
            </a:extLst>
          </p:cNvPr>
          <p:cNvSpPr txBox="1"/>
          <p:nvPr/>
        </p:nvSpPr>
        <p:spPr>
          <a:xfrm>
            <a:off x="1828800" y="2888217"/>
            <a:ext cx="5198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Maybe bigger than DRAM, probably bigger than what</a:t>
            </a:r>
          </a:p>
          <a:p>
            <a:r>
              <a:rPr lang="en-US" dirty="0"/>
              <a:t>we want in the buffer pool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223D25-1C2F-6A29-70CE-AB91BD53BB7B}"/>
              </a:ext>
            </a:extLst>
          </p:cNvPr>
          <p:cNvSpPr txBox="1"/>
          <p:nvPr/>
        </p:nvSpPr>
        <p:spPr>
          <a:xfrm>
            <a:off x="2181774" y="4499321"/>
            <a:ext cx="5047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Ignores huge constants.  Number of I/O operations?</a:t>
            </a:r>
          </a:p>
        </p:txBody>
      </p:sp>
    </p:spTree>
    <p:extLst>
      <p:ext uri="{BB962C8B-B14F-4D97-AF65-F5344CB8AC3E}">
        <p14:creationId xmlns:p14="http://schemas.microsoft.com/office/powerpoint/2010/main" val="62756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1B0064-E35C-40DA-BDE1-F87C0B0B2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 for a Disk-Oriented DBMS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250EA1-4D13-42F4-A3EF-162031CB5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like it cannot assume that a table fits entirely in memory, a disk-oriented DBMS cannot assume that query results fit in memory.</a:t>
            </a:r>
          </a:p>
          <a:p>
            <a:endParaRPr lang="en-US" sz="1200" dirty="0"/>
          </a:p>
          <a:p>
            <a:r>
              <a:rPr lang="en-US" dirty="0"/>
              <a:t>We will use the buffer pool to implement algorithms that need to spill to disk.</a:t>
            </a:r>
          </a:p>
          <a:p>
            <a:endParaRPr lang="en-US" sz="1200" dirty="0"/>
          </a:p>
          <a:p>
            <a:r>
              <a:rPr lang="en-US" dirty="0"/>
              <a:t>We are also going to prefer algorithms that maximize the amount of sequential I/O.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B8CE0327-A466-FD3A-3D5D-F1B9CAB7417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432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To Sort?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Relational model/SQL is </a:t>
            </a:r>
            <a:r>
              <a:rPr lang="en-US" u="sng" dirty="0"/>
              <a:t>unsorted</a:t>
            </a:r>
            <a:r>
              <a:rPr lang="en-US" dirty="0"/>
              <a:t>.</a:t>
            </a:r>
          </a:p>
          <a:p>
            <a:endParaRPr lang="en-US" sz="200" dirty="0"/>
          </a:p>
          <a:p>
            <a:r>
              <a:rPr lang="en-US" dirty="0"/>
              <a:t>Queries may request that tuples are sorted in a specific way (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ORDER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BY</a:t>
            </a:r>
            <a:r>
              <a:rPr lang="en-US" dirty="0"/>
              <a:t>).</a:t>
            </a:r>
          </a:p>
          <a:p>
            <a:endParaRPr lang="en-US" sz="200" dirty="0"/>
          </a:p>
          <a:p>
            <a:r>
              <a:rPr lang="en-US" dirty="0"/>
              <a:t>But even if a query does not specify an order, we may still want to sort to do other things:</a:t>
            </a:r>
          </a:p>
          <a:p>
            <a:pPr lvl="1"/>
            <a:r>
              <a:rPr lang="en-US" dirty="0"/>
              <a:t>Trivial to support duplicate elimination (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DISTINCT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Bulk loading sorted tuples into a </a:t>
            </a:r>
            <a:r>
              <a:rPr lang="en-US" dirty="0" err="1"/>
              <a:t>B+Tree</a:t>
            </a:r>
            <a:r>
              <a:rPr lang="en-US" dirty="0"/>
              <a:t> index is faster.</a:t>
            </a:r>
          </a:p>
          <a:p>
            <a:pPr lvl="1"/>
            <a:r>
              <a:rPr lang="en-US" dirty="0"/>
              <a:t>Aggregations (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GROUP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BY</a:t>
            </a:r>
            <a:r>
              <a:rPr lang="en-US" dirty="0"/>
              <a:t>).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2423E256-87C3-5F90-E18E-9727AF33176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44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9BE067-BF7A-4732-8312-AF3444FB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5587B-EBA5-48F1-AE16-81CBE6D58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Top-N Heap Sort</a:t>
            </a:r>
          </a:p>
          <a:p>
            <a:r>
              <a:rPr lang="en-US" dirty="0"/>
              <a:t>External Merge Sort</a:t>
            </a:r>
          </a:p>
          <a:p>
            <a:r>
              <a:rPr lang="en-US" dirty="0"/>
              <a:t>Aggregations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807886FA-7B9F-75F9-61FE-7F59FCA58ED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629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BB6D9-8949-4663-F970-A00A90388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Top-N Heap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6C211-D87C-01DE-EAB3-B0119D46A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a query contains an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ORDER</a:t>
            </a:r>
            <a:r>
              <a:rPr lang="en-US" dirty="0"/>
              <a:t>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BY</a:t>
            </a:r>
            <a:r>
              <a:rPr lang="en-US" dirty="0"/>
              <a:t> with a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LIMIT</a:t>
            </a:r>
            <a:r>
              <a:rPr lang="en-US" dirty="0"/>
              <a:t>, then the DBMS only needs to scan the data once to find the top-N elements.</a:t>
            </a:r>
          </a:p>
          <a:p>
            <a:endParaRPr lang="en-US" sz="1200" dirty="0"/>
          </a:p>
          <a:p>
            <a:r>
              <a:rPr lang="en-US" dirty="0"/>
              <a:t>Ideal scenario for </a:t>
            </a:r>
            <a:r>
              <a:rPr lang="en-US" dirty="0">
                <a:hlinkClick r:id="rId2"/>
              </a:rPr>
              <a:t>heapsort</a:t>
            </a:r>
            <a:r>
              <a:rPr lang="en-US" dirty="0"/>
              <a:t> if the top-N elements fit in memory.</a:t>
            </a:r>
          </a:p>
          <a:p>
            <a:pPr lvl="1"/>
            <a:r>
              <a:rPr lang="en-US" dirty="0"/>
              <a:t>Scan data once, maintain an in-memory sorted priority queue.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84D43-B719-71DD-7284-0D6B42FB5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rimson Text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rimson Text" pitchFamily="2" charset="0"/>
              <a:ea typeface="+mn-ea"/>
              <a:cs typeface="+mn-cs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34858CDF-096F-0752-CB6E-A7FDA76F6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4040" y="895350"/>
            <a:ext cx="3017520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*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enrolled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ORDER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sid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ASC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FETCH FIRST 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ROWS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TIES</a:t>
            </a:r>
          </a:p>
        </p:txBody>
      </p:sp>
      <p:sp>
        <p:nvSpPr>
          <p:cNvPr id="15" name="Arrow1">
            <a:extLst>
              <a:ext uri="{FF2B5EF4-FFF2-40B4-BE49-F238E27FC236}">
                <a16:creationId xmlns:a16="http://schemas.microsoft.com/office/drawing/2014/main" id="{077BFC41-C13D-94DB-F70E-326B08E9FF5C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5585222" y="2894982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C17F8D7-52A2-ACD5-8209-933024B47BC3}"/>
              </a:ext>
            </a:extLst>
          </p:cNvPr>
          <p:cNvGrpSpPr/>
          <p:nvPr/>
        </p:nvGrpSpPr>
        <p:grpSpPr>
          <a:xfrm>
            <a:off x="5654040" y="3745230"/>
            <a:ext cx="1214438" cy="579120"/>
            <a:chOff x="5654040" y="3745230"/>
            <a:chExt cx="1214438" cy="579120"/>
          </a:xfrm>
        </p:grpSpPr>
        <p:sp>
          <p:nvSpPr>
            <p:cNvPr id="24" name="Freeform 56">
              <a:extLst>
                <a:ext uri="{FF2B5EF4-FFF2-40B4-BE49-F238E27FC236}">
                  <a16:creationId xmlns:a16="http://schemas.microsoft.com/office/drawing/2014/main" id="{EC331900-2620-ABA7-B47C-781AFC31C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040" y="405003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25" name="Freeform 56">
              <a:extLst>
                <a:ext uri="{FF2B5EF4-FFF2-40B4-BE49-F238E27FC236}">
                  <a16:creationId xmlns:a16="http://schemas.microsoft.com/office/drawing/2014/main" id="{D7731303-F993-CA8F-27EB-50DED3AE2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8122" y="405003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26" name="slot3">
              <a:extLst>
                <a:ext uri="{FF2B5EF4-FFF2-40B4-BE49-F238E27FC236}">
                  <a16:creationId xmlns:a16="http://schemas.microsoft.com/office/drawing/2014/main" id="{42A8D6F8-A7D7-F819-84DA-7BB2D1723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204" y="405003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27" name="Freeform 56">
              <a:extLst>
                <a:ext uri="{FF2B5EF4-FFF2-40B4-BE49-F238E27FC236}">
                  <a16:creationId xmlns:a16="http://schemas.microsoft.com/office/drawing/2014/main" id="{9EC6A24F-3D70-F4B8-5279-4F5D43C47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6286" y="405003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30" name="Text Box 5">
              <a:extLst>
                <a:ext uri="{FF2B5EF4-FFF2-40B4-BE49-F238E27FC236}">
                  <a16:creationId xmlns:a16="http://schemas.microsoft.com/office/drawing/2014/main" id="{C911B7EE-1DFC-2661-C737-D84C9012B9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4040" y="3745230"/>
              <a:ext cx="1214438" cy="26038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ctr"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  <a:lvl2pPr marL="742950" indent="-285750">
                <a:defRPr sz="2800" u="sng">
                  <a:latin typeface="Times New Roman" pitchFamily="18" charset="0"/>
                  <a:ea typeface="ＭＳ Ｐゴシック" charset="-128"/>
                </a:defRPr>
              </a:lvl2pPr>
              <a:lvl3pPr marL="1143000" indent="-228600">
                <a:defRPr sz="2800" u="sng">
                  <a:latin typeface="Times New Roman" pitchFamily="18" charset="0"/>
                  <a:ea typeface="ＭＳ Ｐゴシック" charset="-128"/>
                </a:defRPr>
              </a:lvl3pPr>
              <a:lvl4pPr marL="1600200" indent="-228600">
                <a:defRPr sz="2800" u="sng">
                  <a:latin typeface="Times New Roman" pitchFamily="18" charset="0"/>
                  <a:ea typeface="ＭＳ Ｐゴシック" charset="-128"/>
                </a:defRPr>
              </a:lvl4pPr>
              <a:lvl5pPr marL="2057400" indent="-228600">
                <a:defRPr sz="2800" u="sng">
                  <a:latin typeface="Times New Roman" pitchFamily="18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l"/>
              <a:r>
                <a:rPr lang="en-US" dirty="0"/>
                <a:t>Sorted Heap</a:t>
              </a:r>
            </a:p>
          </p:txBody>
        </p:sp>
      </p:grpSp>
      <p:sp>
        <p:nvSpPr>
          <p:cNvPr id="32" name="key3">
            <a:extLst>
              <a:ext uri="{FF2B5EF4-FFF2-40B4-BE49-F238E27FC236}">
                <a16:creationId xmlns:a16="http://schemas.microsoft.com/office/drawing/2014/main" id="{15B940DC-8116-1A7D-FADA-D22E78FD3E54}"/>
              </a:ext>
            </a:extLst>
          </p:cNvPr>
          <p:cNvSpPr>
            <a:spLocks/>
          </p:cNvSpPr>
          <p:nvPr/>
        </p:nvSpPr>
        <p:spPr bwMode="auto">
          <a:xfrm>
            <a:off x="5654040" y="4050030"/>
            <a:ext cx="274320" cy="274320"/>
          </a:xfrm>
          <a:prstGeom prst="rect">
            <a:avLst/>
          </a:prstGeom>
          <a:noFill/>
          <a:ln w="12700" cap="rnd">
            <a:noFill/>
            <a:round/>
            <a:headEnd type="none" w="sm" len="sm"/>
            <a:tailEnd type="none" w="sm" len="sm"/>
          </a:ln>
        </p:spPr>
        <p:txBody>
          <a:bodyPr lIns="0" tIns="0" rIns="0" bIns="0" anchor="ctr" anchorCtr="0"/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rPr>
              <a:t>3</a:t>
            </a:r>
          </a:p>
        </p:txBody>
      </p:sp>
      <p:sp>
        <p:nvSpPr>
          <p:cNvPr id="34" name="key4">
            <a:extLst>
              <a:ext uri="{FF2B5EF4-FFF2-40B4-BE49-F238E27FC236}">
                <a16:creationId xmlns:a16="http://schemas.microsoft.com/office/drawing/2014/main" id="{54E296A8-F9EB-B0B5-A057-F53D1AEF1133}"/>
              </a:ext>
            </a:extLst>
          </p:cNvPr>
          <p:cNvSpPr>
            <a:spLocks/>
          </p:cNvSpPr>
          <p:nvPr/>
        </p:nvSpPr>
        <p:spPr bwMode="auto">
          <a:xfrm>
            <a:off x="5929934" y="4050030"/>
            <a:ext cx="274320" cy="274320"/>
          </a:xfrm>
          <a:prstGeom prst="rect">
            <a:avLst/>
          </a:prstGeom>
          <a:noFill/>
          <a:ln w="12700" cap="rnd">
            <a:noFill/>
            <a:round/>
            <a:headEnd type="none" w="sm" len="sm"/>
            <a:tailEnd type="none" w="sm" len="sm"/>
          </a:ln>
        </p:spPr>
        <p:txBody>
          <a:bodyPr lIns="0" tIns="0" rIns="0" bIns="0" anchor="ctr" anchorCtr="0"/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4</a:t>
            </a:r>
          </a:p>
        </p:txBody>
      </p:sp>
      <p:sp>
        <p:nvSpPr>
          <p:cNvPr id="35" name="key6">
            <a:extLst>
              <a:ext uri="{FF2B5EF4-FFF2-40B4-BE49-F238E27FC236}">
                <a16:creationId xmlns:a16="http://schemas.microsoft.com/office/drawing/2014/main" id="{C0E98EDF-1154-2F35-C556-B48F26AF5D52}"/>
              </a:ext>
            </a:extLst>
          </p:cNvPr>
          <p:cNvSpPr>
            <a:spLocks/>
          </p:cNvSpPr>
          <p:nvPr/>
        </p:nvSpPr>
        <p:spPr bwMode="auto">
          <a:xfrm>
            <a:off x="6204016" y="4050030"/>
            <a:ext cx="274320" cy="274320"/>
          </a:xfrm>
          <a:prstGeom prst="rect">
            <a:avLst/>
          </a:prstGeom>
          <a:noFill/>
          <a:ln w="12700" cap="rnd">
            <a:noFill/>
            <a:round/>
            <a:headEnd type="none" w="sm" len="sm"/>
            <a:tailEnd type="none" w="sm" len="sm"/>
          </a:ln>
        </p:spPr>
        <p:txBody>
          <a:bodyPr lIns="0" tIns="0" rIns="0" bIns="0" anchor="ctr" anchorCtr="0"/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rPr>
              <a:t>6</a:t>
            </a:r>
          </a:p>
        </p:txBody>
      </p:sp>
      <p:sp>
        <p:nvSpPr>
          <p:cNvPr id="36" name="key2">
            <a:extLst>
              <a:ext uri="{FF2B5EF4-FFF2-40B4-BE49-F238E27FC236}">
                <a16:creationId xmlns:a16="http://schemas.microsoft.com/office/drawing/2014/main" id="{97528FDD-8A47-5807-8032-D804B22DC9E9}"/>
              </a:ext>
            </a:extLst>
          </p:cNvPr>
          <p:cNvSpPr>
            <a:spLocks/>
          </p:cNvSpPr>
          <p:nvPr/>
        </p:nvSpPr>
        <p:spPr bwMode="auto">
          <a:xfrm>
            <a:off x="5654040" y="4050030"/>
            <a:ext cx="274320" cy="274320"/>
          </a:xfrm>
          <a:prstGeom prst="rect">
            <a:avLst/>
          </a:prstGeom>
          <a:noFill/>
          <a:ln w="12700" cap="rnd">
            <a:noFill/>
            <a:round/>
            <a:headEnd type="none" w="sm" len="sm"/>
            <a:tailEnd type="none" w="sm" len="sm"/>
          </a:ln>
        </p:spPr>
        <p:txBody>
          <a:bodyPr lIns="0" tIns="0" rIns="0" bIns="0" anchor="ctr" anchorCtr="0"/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rPr>
              <a:t>2</a:t>
            </a:r>
          </a:p>
        </p:txBody>
      </p:sp>
      <p:sp>
        <p:nvSpPr>
          <p:cNvPr id="39" name="key1">
            <a:extLst>
              <a:ext uri="{FF2B5EF4-FFF2-40B4-BE49-F238E27FC236}">
                <a16:creationId xmlns:a16="http://schemas.microsoft.com/office/drawing/2014/main" id="{7E149B40-0AED-F7DA-3823-249B37F857FB}"/>
              </a:ext>
            </a:extLst>
          </p:cNvPr>
          <p:cNvSpPr>
            <a:spLocks/>
          </p:cNvSpPr>
          <p:nvPr/>
        </p:nvSpPr>
        <p:spPr bwMode="auto">
          <a:xfrm>
            <a:off x="5654040" y="4050030"/>
            <a:ext cx="274320" cy="274320"/>
          </a:xfrm>
          <a:prstGeom prst="rect">
            <a:avLst/>
          </a:prstGeom>
          <a:solidFill>
            <a:schemeClr val="accent6"/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0" tIns="0" rIns="0" bIns="0" anchor="ctr" anchorCtr="0"/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9C44425-3116-56F1-6223-B1C164385176}"/>
              </a:ext>
            </a:extLst>
          </p:cNvPr>
          <p:cNvGrpSpPr/>
          <p:nvPr/>
        </p:nvGrpSpPr>
        <p:grpSpPr>
          <a:xfrm>
            <a:off x="6754467" y="4050030"/>
            <a:ext cx="1099641" cy="274320"/>
            <a:chOff x="6754467" y="4095750"/>
            <a:chExt cx="1099641" cy="274320"/>
          </a:xfrm>
        </p:grpSpPr>
        <p:sp>
          <p:nvSpPr>
            <p:cNvPr id="53" name="slot3">
              <a:extLst>
                <a:ext uri="{FF2B5EF4-FFF2-40B4-BE49-F238E27FC236}">
                  <a16:creationId xmlns:a16="http://schemas.microsoft.com/office/drawing/2014/main" id="{766DCDAF-875B-9134-3979-FB2696F2A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467" y="409575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54" name="slot3">
              <a:extLst>
                <a:ext uri="{FF2B5EF4-FFF2-40B4-BE49-F238E27FC236}">
                  <a16:creationId xmlns:a16="http://schemas.microsoft.com/office/drawing/2014/main" id="{DB73F41F-FE47-FF78-FE7D-EC0A2BE19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9574" y="409575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55" name="slot3">
              <a:extLst>
                <a:ext uri="{FF2B5EF4-FFF2-40B4-BE49-F238E27FC236}">
                  <a16:creationId xmlns:a16="http://schemas.microsoft.com/office/drawing/2014/main" id="{84F59F4D-DDC4-1277-B4BA-9520B09E4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4681" y="409575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endParaRPr>
            </a:p>
          </p:txBody>
        </p:sp>
        <p:sp>
          <p:nvSpPr>
            <p:cNvPr id="56" name="slot3">
              <a:extLst>
                <a:ext uri="{FF2B5EF4-FFF2-40B4-BE49-F238E27FC236}">
                  <a16:creationId xmlns:a16="http://schemas.microsoft.com/office/drawing/2014/main" id="{086F5061-ED97-5138-F061-E697B7D39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9788" y="409575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6B26B27-1892-DA71-831B-E9A85E9009FA}"/>
              </a:ext>
            </a:extLst>
          </p:cNvPr>
          <p:cNvGrpSpPr/>
          <p:nvPr/>
        </p:nvGrpSpPr>
        <p:grpSpPr>
          <a:xfrm>
            <a:off x="5654040" y="2266950"/>
            <a:ext cx="2474388" cy="585280"/>
            <a:chOff x="5654040" y="2495550"/>
            <a:chExt cx="2474388" cy="585280"/>
          </a:xfrm>
        </p:grpSpPr>
        <p:sp>
          <p:nvSpPr>
            <p:cNvPr id="40" name="slot3">
              <a:extLst>
                <a:ext uri="{FF2B5EF4-FFF2-40B4-BE49-F238E27FC236}">
                  <a16:creationId xmlns:a16="http://schemas.microsoft.com/office/drawing/2014/main" id="{EB49259B-B30D-D423-1831-1FE198412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040" y="280651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3</a:t>
              </a:r>
            </a:p>
          </p:txBody>
        </p:sp>
        <p:sp>
          <p:nvSpPr>
            <p:cNvPr id="41" name="slot3">
              <a:extLst>
                <a:ext uri="{FF2B5EF4-FFF2-40B4-BE49-F238E27FC236}">
                  <a16:creationId xmlns:a16="http://schemas.microsoft.com/office/drawing/2014/main" id="{FFF0911E-0138-7CBE-7A68-B70E9A480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9147" y="280651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4</a:t>
              </a:r>
            </a:p>
          </p:txBody>
        </p:sp>
        <p:sp>
          <p:nvSpPr>
            <p:cNvPr id="42" name="slot3">
              <a:extLst>
                <a:ext uri="{FF2B5EF4-FFF2-40B4-BE49-F238E27FC236}">
                  <a16:creationId xmlns:a16="http://schemas.microsoft.com/office/drawing/2014/main" id="{2C79C13F-89E1-F78C-DD7D-9D18AE9D9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4254" y="280651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6</a:t>
              </a:r>
            </a:p>
          </p:txBody>
        </p:sp>
        <p:sp>
          <p:nvSpPr>
            <p:cNvPr id="43" name="slot3">
              <a:extLst>
                <a:ext uri="{FF2B5EF4-FFF2-40B4-BE49-F238E27FC236}">
                  <a16:creationId xmlns:a16="http://schemas.microsoft.com/office/drawing/2014/main" id="{A062CEBE-421B-AB67-3DAD-D3632D289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9361" y="280651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2</a:t>
              </a:r>
            </a:p>
          </p:txBody>
        </p:sp>
        <p:sp>
          <p:nvSpPr>
            <p:cNvPr id="44" name="slot3">
              <a:extLst>
                <a:ext uri="{FF2B5EF4-FFF2-40B4-BE49-F238E27FC236}">
                  <a16:creationId xmlns:a16="http://schemas.microsoft.com/office/drawing/2014/main" id="{2A3A5D02-0449-948D-6C6B-87D1C6DA4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468" y="280651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9</a:t>
              </a:r>
            </a:p>
          </p:txBody>
        </p:sp>
        <p:sp>
          <p:nvSpPr>
            <p:cNvPr id="45" name="slot3">
              <a:extLst>
                <a:ext uri="{FF2B5EF4-FFF2-40B4-BE49-F238E27FC236}">
                  <a16:creationId xmlns:a16="http://schemas.microsoft.com/office/drawing/2014/main" id="{17D8586A-49DB-237F-2450-3ACC962C2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9575" y="280651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1</a:t>
              </a:r>
            </a:p>
          </p:txBody>
        </p:sp>
        <p:sp>
          <p:nvSpPr>
            <p:cNvPr id="46" name="slot3">
              <a:extLst>
                <a:ext uri="{FF2B5EF4-FFF2-40B4-BE49-F238E27FC236}">
                  <a16:creationId xmlns:a16="http://schemas.microsoft.com/office/drawing/2014/main" id="{AEDF8F89-0058-2673-E98C-69500FFA5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4682" y="280651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4</a:t>
              </a:r>
            </a:p>
          </p:txBody>
        </p:sp>
        <p:sp>
          <p:nvSpPr>
            <p:cNvPr id="48" name="slot3">
              <a:extLst>
                <a:ext uri="{FF2B5EF4-FFF2-40B4-BE49-F238E27FC236}">
                  <a16:creationId xmlns:a16="http://schemas.microsoft.com/office/drawing/2014/main" id="{542AC8D0-762A-CB64-257D-BAF3D305E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9788" y="280651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4</a:t>
              </a:r>
            </a:p>
          </p:txBody>
        </p:sp>
        <p:sp>
          <p:nvSpPr>
            <p:cNvPr id="51" name="Text Box 5">
              <a:extLst>
                <a:ext uri="{FF2B5EF4-FFF2-40B4-BE49-F238E27FC236}">
                  <a16:creationId xmlns:a16="http://schemas.microsoft.com/office/drawing/2014/main" id="{9A1CC778-9832-D917-4466-D0DE1F5F45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4040" y="2495550"/>
              <a:ext cx="1214438" cy="26038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ctr"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  <a:lvl2pPr marL="742950" indent="-285750">
                <a:defRPr sz="2800" u="sng">
                  <a:latin typeface="Times New Roman" pitchFamily="18" charset="0"/>
                  <a:ea typeface="ＭＳ Ｐゴシック" charset="-128"/>
                </a:defRPr>
              </a:lvl2pPr>
              <a:lvl3pPr marL="1143000" indent="-228600">
                <a:defRPr sz="2800" u="sng">
                  <a:latin typeface="Times New Roman" pitchFamily="18" charset="0"/>
                  <a:ea typeface="ＭＳ Ｐゴシック" charset="-128"/>
                </a:defRPr>
              </a:lvl3pPr>
              <a:lvl4pPr marL="1600200" indent="-228600">
                <a:defRPr sz="2800" u="sng">
                  <a:latin typeface="Times New Roman" pitchFamily="18" charset="0"/>
                  <a:ea typeface="ＭＳ Ｐゴシック" charset="-128"/>
                </a:defRPr>
              </a:lvl4pPr>
              <a:lvl5pPr marL="2057400" indent="-228600">
                <a:defRPr sz="2800" u="sng">
                  <a:latin typeface="Times New Roman" pitchFamily="18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l"/>
              <a:r>
                <a:rPr lang="en-US" dirty="0"/>
                <a:t>Original Data</a:t>
              </a:r>
            </a:p>
          </p:txBody>
        </p:sp>
        <p:sp>
          <p:nvSpPr>
            <p:cNvPr id="58" name="slot3">
              <a:extLst>
                <a:ext uri="{FF2B5EF4-FFF2-40B4-BE49-F238E27FC236}">
                  <a16:creationId xmlns:a16="http://schemas.microsoft.com/office/drawing/2014/main" id="{4D420C56-B162-0B63-B34D-E53A03FFC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4108" y="2806510"/>
              <a:ext cx="274320" cy="274320"/>
            </a:xfrm>
            <a:prstGeom prst="rect">
              <a:avLst/>
            </a:prstGeom>
            <a:solidFill>
              <a:schemeClr val="accent6"/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 anchor="ctr" anchorCtr="0"/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8</a:t>
              </a:r>
            </a:p>
          </p:txBody>
        </p:sp>
      </p:grpSp>
      <p:sp>
        <p:nvSpPr>
          <p:cNvPr id="59" name="key4-2">
            <a:extLst>
              <a:ext uri="{FF2B5EF4-FFF2-40B4-BE49-F238E27FC236}">
                <a16:creationId xmlns:a16="http://schemas.microsoft.com/office/drawing/2014/main" id="{E711C81D-DB5B-FD7A-EA5E-CC899DA26E6B}"/>
              </a:ext>
            </a:extLst>
          </p:cNvPr>
          <p:cNvSpPr>
            <a:spLocks/>
          </p:cNvSpPr>
          <p:nvPr/>
        </p:nvSpPr>
        <p:spPr bwMode="auto">
          <a:xfrm>
            <a:off x="6748556" y="4050030"/>
            <a:ext cx="274320" cy="274320"/>
          </a:xfrm>
          <a:prstGeom prst="rect">
            <a:avLst/>
          </a:prstGeom>
          <a:noFill/>
          <a:ln w="12700" cap="rnd">
            <a:noFill/>
            <a:round/>
            <a:headEnd type="none" w="sm" len="sm"/>
            <a:tailEnd type="none" w="sm" len="sm"/>
          </a:ln>
        </p:spPr>
        <p:txBody>
          <a:bodyPr lIns="0" tIns="0" rIns="0" bIns="0" anchor="ctr" anchorCtr="0"/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rPr>
              <a:t>4</a:t>
            </a:r>
          </a:p>
        </p:txBody>
      </p:sp>
      <p:sp>
        <p:nvSpPr>
          <p:cNvPr id="61" name="key4-3">
            <a:extLst>
              <a:ext uri="{FF2B5EF4-FFF2-40B4-BE49-F238E27FC236}">
                <a16:creationId xmlns:a16="http://schemas.microsoft.com/office/drawing/2014/main" id="{A33AEFED-61AB-2298-A199-4E35C610A2AE}"/>
              </a:ext>
            </a:extLst>
          </p:cNvPr>
          <p:cNvSpPr>
            <a:spLocks/>
          </p:cNvSpPr>
          <p:nvPr/>
        </p:nvSpPr>
        <p:spPr bwMode="auto">
          <a:xfrm>
            <a:off x="7029574" y="4050030"/>
            <a:ext cx="274320" cy="274320"/>
          </a:xfrm>
          <a:prstGeom prst="rect">
            <a:avLst/>
          </a:prstGeom>
          <a:noFill/>
          <a:ln w="12700" cap="rnd">
            <a:noFill/>
            <a:round/>
            <a:headEnd type="none" w="sm" len="sm"/>
            <a:tailEnd type="none" w="sm" len="sm"/>
          </a:ln>
        </p:spPr>
        <p:txBody>
          <a:bodyPr lIns="0" tIns="0" rIns="0" bIns="0" anchor="ctr" anchorCtr="0"/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rPr>
              <a:t>4</a:t>
            </a:r>
          </a:p>
        </p:txBody>
      </p:sp>
      <p:sp>
        <p:nvSpPr>
          <p:cNvPr id="62" name="Highlight Box">
            <a:extLst>
              <a:ext uri="{FF2B5EF4-FFF2-40B4-BE49-F238E27FC236}">
                <a16:creationId xmlns:a16="http://schemas.microsoft.com/office/drawing/2014/main" id="{D84AB7CA-45C4-1650-E16A-36093117FB6F}"/>
              </a:ext>
            </a:extLst>
          </p:cNvPr>
          <p:cNvSpPr/>
          <p:nvPr/>
        </p:nvSpPr>
        <p:spPr>
          <a:xfrm>
            <a:off x="5730240" y="1489710"/>
            <a:ext cx="2651760" cy="548640"/>
          </a:xfrm>
          <a:prstGeom prst="roundRect">
            <a:avLst>
              <a:gd name="adj" fmla="val 467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0F4D29-FA34-721F-8FD4-1AEEC3B4ABC5}"/>
              </a:ext>
            </a:extLst>
          </p:cNvPr>
          <p:cNvSpPr txBox="1"/>
          <p:nvPr/>
        </p:nvSpPr>
        <p:spPr>
          <a:xfrm>
            <a:off x="6596553" y="3381829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1"/>
                </a:solidFill>
              </a:rPr>
              <a:t>Skip!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29D1E0-A19C-6E95-F5DD-ECB88B647D90}"/>
              </a:ext>
            </a:extLst>
          </p:cNvPr>
          <p:cNvSpPr txBox="1"/>
          <p:nvPr/>
        </p:nvSpPr>
        <p:spPr>
          <a:xfrm>
            <a:off x="7543800" y="3381829"/>
            <a:ext cx="14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1"/>
                </a:solidFill>
              </a:rPr>
              <a:t>Skip and done!</a:t>
            </a:r>
          </a:p>
        </p:txBody>
      </p:sp>
    </p:spTree>
    <p:extLst>
      <p:ext uri="{BB962C8B-B14F-4D97-AF65-F5344CB8AC3E}">
        <p14:creationId xmlns:p14="http://schemas.microsoft.com/office/powerpoint/2010/main" val="366908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0.03004 0.00031 " pathEditMode="relative" rAng="0" ptsTypes="AA">
                                      <p:cBhvr>
                                        <p:cTn id="3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04 0.00031 L 0.06007 0.00031 " pathEditMode="relative" rAng="0" ptsTypes="AA">
                                      <p:cBhvr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07 0.00031 L 0.09011 0.00031 " pathEditMode="relative" rAng="0" ptsTypes="AA">
                                      <p:cBhvr>
                                        <p:cTn id="4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3004 1.11111E-6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L 0.03003 -0.00093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-62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0.02986 1.11111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11 0.00031 L 0.12014 0.00031 " pathEditMode="relative" rAng="0" ptsTypes="AA">
                                      <p:cBhvr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"/>
                            </p:stCondLst>
                            <p:childTnLst>
                              <p:par>
                                <p:cTn id="73" presetID="42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014 0.00031 L 0.15018 0.00154 " pathEditMode="relative" rAng="0" ptsTypes="AA">
                                      <p:cBhvr>
                                        <p:cTn id="7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3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04 1.11111E-6 L 0.06007 1.11111E-6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3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03 -0.00093 L 0.05989 1.11111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3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86 1.11111E-6 L 0.08993 1.11111E-6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" y="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3004 1.11111E-6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18 0.00154 L 0.18021 0.00154 " pathEditMode="relative" rAng="0" ptsTypes="AA">
                                      <p:cBhvr>
                                        <p:cTn id="9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21 0.00154 L 0.21025 0.00154 " pathEditMode="relative" rAng="0" ptsTypes="AA">
                                      <p:cBhvr>
                                        <p:cTn id="10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025 0.00154 L 0.24028 0.00154 " pathEditMode="relative" rAng="0" ptsTypes="AA">
                                      <p:cBhvr>
                                        <p:cTn id="1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5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5" grpId="6" animBg="1"/>
      <p:bldP spid="15" grpId="7" animBg="1"/>
      <p:bldP spid="15" grpId="8" animBg="1"/>
      <p:bldP spid="32" grpId="0"/>
      <p:bldP spid="32" grpId="6"/>
      <p:bldP spid="32" grpId="7"/>
      <p:bldP spid="34" grpId="0" animBg="1"/>
      <p:bldP spid="34" grpId="4" animBg="1"/>
      <p:bldP spid="34" grpId="5"/>
      <p:bldP spid="35" grpId="0"/>
      <p:bldP spid="35" grpId="3"/>
      <p:bldP spid="35" grpId="4"/>
      <p:bldP spid="35" grpId="5"/>
      <p:bldP spid="36" grpId="0"/>
      <p:bldP spid="36" grpId="1"/>
      <p:bldP spid="39" grpId="0" animBg="1"/>
      <p:bldP spid="59" grpId="0"/>
      <p:bldP spid="61" grpId="0"/>
      <p:bldP spid="62" grpId="0" animBg="1"/>
      <p:bldP spid="7" grpId="0"/>
      <p:bldP spid="7" grpId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D96B334-D525-4C15-B1A9-866655B9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Merge Sort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2874FD-857F-4201-8C23-4B3EA7168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Divide-and-conquer algorithm that splits data into separate </a:t>
            </a:r>
            <a:r>
              <a:rPr lang="en-US" b="1" u="sng" dirty="0"/>
              <a:t>runs</a:t>
            </a:r>
            <a:r>
              <a:rPr lang="en-US" dirty="0"/>
              <a:t>, sorts them individually, and then combines them into longer sorted runs.</a:t>
            </a:r>
          </a:p>
          <a:p>
            <a:endParaRPr lang="en-US" sz="200" dirty="0"/>
          </a:p>
          <a:p>
            <a:r>
              <a:rPr lang="en-US" b="1" dirty="0"/>
              <a:t>Phase #1 – Sorting</a:t>
            </a:r>
            <a:endParaRPr lang="en-US" dirty="0"/>
          </a:p>
          <a:p>
            <a:pPr lvl="1"/>
            <a:r>
              <a:rPr lang="en-US" dirty="0"/>
              <a:t>Sort chunks of data that fit in memory and then write back the sorted chunks to a file on disk.</a:t>
            </a:r>
          </a:p>
          <a:p>
            <a:endParaRPr lang="en-US" sz="200" b="1" dirty="0"/>
          </a:p>
          <a:p>
            <a:r>
              <a:rPr lang="en-US" b="1" dirty="0"/>
              <a:t>Phase #2 – Merging</a:t>
            </a:r>
          </a:p>
          <a:p>
            <a:pPr lvl="1"/>
            <a:r>
              <a:rPr lang="en-US" dirty="0"/>
              <a:t>Combine sorted runs into larger chunks. 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566270B0-8F35-9780-149A-924751F1047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949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6D7C-2C1C-4821-83DC-12DCDF625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Sorted Run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64EE9-1FC6-48D9-9E45-EA13D9FB1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run is a list of key/value pairs.</a:t>
            </a:r>
          </a:p>
          <a:p>
            <a:endParaRPr lang="en-US" sz="1200" dirty="0"/>
          </a:p>
          <a:p>
            <a:r>
              <a:rPr lang="en-US" b="1" dirty="0"/>
              <a:t>Key:</a:t>
            </a:r>
            <a:r>
              <a:rPr lang="en-US" dirty="0"/>
              <a:t> The attribute(s) to compare</a:t>
            </a:r>
            <a:br>
              <a:rPr lang="en-US" dirty="0"/>
            </a:br>
            <a:r>
              <a:rPr lang="en-US" dirty="0"/>
              <a:t>to compute the sort order.</a:t>
            </a:r>
          </a:p>
          <a:p>
            <a:endParaRPr lang="en-US" sz="1200" dirty="0"/>
          </a:p>
          <a:p>
            <a:r>
              <a:rPr lang="en-US" b="1" dirty="0"/>
              <a:t>Value:</a:t>
            </a:r>
            <a:r>
              <a:rPr lang="en-US" dirty="0"/>
              <a:t> Two choices</a:t>
            </a:r>
          </a:p>
          <a:p>
            <a:pPr lvl="1"/>
            <a:r>
              <a:rPr lang="en-US" dirty="0"/>
              <a:t>Tuple (</a:t>
            </a:r>
            <a:r>
              <a:rPr lang="en-US" b="1" u="sng" dirty="0"/>
              <a:t>early materialization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Record ID (</a:t>
            </a:r>
            <a:r>
              <a:rPr lang="en-US" b="1" u="sng" dirty="0"/>
              <a:t>late materialization</a:t>
            </a:r>
            <a:r>
              <a:rPr lang="en-US" dirty="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0DB61-8693-44BD-8AA3-35B7FB681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7BFD197-8C56-4983-A899-086B6F355057}"/>
              </a:ext>
            </a:extLst>
          </p:cNvPr>
          <p:cNvGrpSpPr/>
          <p:nvPr/>
        </p:nvGrpSpPr>
        <p:grpSpPr>
          <a:xfrm>
            <a:off x="5119083" y="2803327"/>
            <a:ext cx="3872517" cy="612408"/>
            <a:chOff x="5119083" y="3409950"/>
            <a:chExt cx="3872517" cy="612408"/>
          </a:xfrm>
        </p:grpSpPr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F47767C7-087D-458A-BDB3-F2C949CF82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9922" y="3409950"/>
              <a:ext cx="21384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Late Materialization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23B7D76-7532-4047-8734-C7DA483DB90A}"/>
                </a:ext>
              </a:extLst>
            </p:cNvPr>
            <p:cNvGrpSpPr/>
            <p:nvPr/>
          </p:nvGrpSpPr>
          <p:grpSpPr>
            <a:xfrm>
              <a:off x="5119083" y="3708899"/>
              <a:ext cx="3872517" cy="313459"/>
              <a:chOff x="5029200" y="1536486"/>
              <a:chExt cx="3872517" cy="313459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0C04DFA-01E8-4684-A110-16D4FCB3E927}"/>
                  </a:ext>
                </a:extLst>
              </p:cNvPr>
              <p:cNvSpPr txBox="1"/>
              <p:nvPr/>
            </p:nvSpPr>
            <p:spPr>
              <a:xfrm>
                <a:off x="7315200" y="1556077"/>
                <a:ext cx="435359" cy="27427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2000" spc="-150" dirty="0">
                    <a:solidFill>
                      <a:srgbClr val="4443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• • •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153671C-9FD7-4EA7-86C3-811348552B24}"/>
                  </a:ext>
                </a:extLst>
              </p:cNvPr>
              <p:cNvSpPr/>
              <p:nvPr/>
            </p:nvSpPr>
            <p:spPr>
              <a:xfrm>
                <a:off x="5029200" y="1536486"/>
                <a:ext cx="574674" cy="3134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</a:rPr>
                  <a:t>K</a:t>
                </a:r>
                <a:r>
                  <a:rPr lang="en-US" b="1" baseline="-25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</a:rPr>
                  <a:t>1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A20E5F8-6FBC-4855-92B7-0A7AC051A47C}"/>
                  </a:ext>
                </a:extLst>
              </p:cNvPr>
              <p:cNvSpPr/>
              <p:nvPr/>
            </p:nvSpPr>
            <p:spPr>
              <a:xfrm>
                <a:off x="5606107" y="1536486"/>
                <a:ext cx="574674" cy="3134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5704EF6-1DFC-4F63-9C43-A1AE3F9162E5}"/>
                  </a:ext>
                </a:extLst>
              </p:cNvPr>
              <p:cNvSpPr/>
              <p:nvPr/>
            </p:nvSpPr>
            <p:spPr>
              <a:xfrm>
                <a:off x="6183015" y="1536486"/>
                <a:ext cx="574674" cy="3134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</a:rPr>
                  <a:t>K</a:t>
                </a:r>
                <a:r>
                  <a:rPr lang="en-US" b="1" baseline="-25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</a:rPr>
                  <a:t>2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3BCEC9D-CAE6-44FF-AFF2-9C23C5C2FFFD}"/>
                  </a:ext>
                </a:extLst>
              </p:cNvPr>
              <p:cNvSpPr/>
              <p:nvPr/>
            </p:nvSpPr>
            <p:spPr>
              <a:xfrm>
                <a:off x="6759922" y="1536486"/>
                <a:ext cx="574674" cy="3134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7BFD998-86DA-40D8-89D1-EE8F46D38838}"/>
                  </a:ext>
                </a:extLst>
              </p:cNvPr>
              <p:cNvSpPr/>
              <p:nvPr/>
            </p:nvSpPr>
            <p:spPr>
              <a:xfrm>
                <a:off x="8327043" y="1536486"/>
                <a:ext cx="574674" cy="3134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EDB1C05-B915-456F-978D-ED7A6B2B10B6}"/>
                  </a:ext>
                </a:extLst>
              </p:cNvPr>
              <p:cNvSpPr/>
              <p:nvPr/>
            </p:nvSpPr>
            <p:spPr>
              <a:xfrm>
                <a:off x="7752786" y="1536486"/>
                <a:ext cx="574674" cy="3134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</a:rPr>
                  <a:t>K</a:t>
                </a:r>
                <a:r>
                  <a:rPr lang="en-US" b="1" baseline="-25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</a:rPr>
                  <a:t>n</a:t>
                </a:r>
                <a:endPara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</a:endParaRPr>
              </a:p>
            </p:txBody>
          </p:sp>
        </p:grpSp>
      </p:grpSp>
      <p:sp>
        <p:nvSpPr>
          <p:cNvPr id="44" name="TextBox 15">
            <a:extLst>
              <a:ext uri="{FF2B5EF4-FFF2-40B4-BE49-F238E27FC236}">
                <a16:creationId xmlns:a16="http://schemas.microsoft.com/office/drawing/2014/main" id="{28291C62-2C6C-4DE2-AAD1-82249C11B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083" y="3527940"/>
            <a:ext cx="86004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/>
            <a:r>
              <a:rPr lang="en-US" sz="1600" dirty="0">
                <a:solidFill>
                  <a:schemeClr val="accent1"/>
                </a:solidFill>
                <a:latin typeface="Crimson Text" panose="02000503000000000000" pitchFamily="2" charset="0"/>
              </a:rPr>
              <a:t>Record ID</a:t>
            </a:r>
          </a:p>
        </p:txBody>
      </p:sp>
      <p:cxnSp>
        <p:nvCxnSpPr>
          <p:cNvPr id="45" name="Straight Arrow Connector 2">
            <a:extLst>
              <a:ext uri="{FF2B5EF4-FFF2-40B4-BE49-F238E27FC236}">
                <a16:creationId xmlns:a16="http://schemas.microsoft.com/office/drawing/2014/main" id="{3E506C50-AF24-4033-A5E5-89CF8BA4FA3A}"/>
              </a:ext>
            </a:extLst>
          </p:cNvPr>
          <p:cNvCxnSpPr>
            <a:cxnSpLocks noChangeShapeType="1"/>
            <a:stCxn id="33" idx="2"/>
            <a:endCxn id="44" idx="1"/>
          </p:cNvCxnSpPr>
          <p:nvPr/>
        </p:nvCxnSpPr>
        <p:spPr bwMode="auto">
          <a:xfrm rot="16200000" flipH="1">
            <a:off x="6005047" y="3394015"/>
            <a:ext cx="235316" cy="278756"/>
          </a:xfrm>
          <a:prstGeom prst="curvedConnector2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Leaf-Box-1-3">
            <a:extLst>
              <a:ext uri="{FF2B5EF4-FFF2-40B4-BE49-F238E27FC236}">
                <a16:creationId xmlns:a16="http://schemas.microsoft.com/office/drawing/2014/main" id="{EBE64B15-814F-4DD6-919D-96202C552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0700" y="3107236"/>
            <a:ext cx="574674" cy="302818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F6E290E-4025-426C-A8E9-9B448926E994}"/>
              </a:ext>
            </a:extLst>
          </p:cNvPr>
          <p:cNvGrpSpPr/>
          <p:nvPr/>
        </p:nvGrpSpPr>
        <p:grpSpPr>
          <a:xfrm>
            <a:off x="5119083" y="1047750"/>
            <a:ext cx="3297843" cy="1388045"/>
            <a:chOff x="5119083" y="3641936"/>
            <a:chExt cx="3297843" cy="1388045"/>
          </a:xfrm>
        </p:grpSpPr>
        <p:sp>
          <p:nvSpPr>
            <p:cNvPr id="50" name="TextBox 15">
              <a:extLst>
                <a:ext uri="{FF2B5EF4-FFF2-40B4-BE49-F238E27FC236}">
                  <a16:creationId xmlns:a16="http://schemas.microsoft.com/office/drawing/2014/main" id="{0EFAC1D4-70F0-4E90-ADD3-C1C80FDC55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9921" y="3641936"/>
              <a:ext cx="22945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Early Materialization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FAB02BE-C9F2-4955-8F31-C54FD8C9D9C2}"/>
                </a:ext>
              </a:extLst>
            </p:cNvPr>
            <p:cNvSpPr txBox="1"/>
            <p:nvPr/>
          </p:nvSpPr>
          <p:spPr>
            <a:xfrm rot="5400000">
              <a:off x="5188740" y="4675163"/>
              <a:ext cx="435359" cy="27427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2000" spc="-150" dirty="0">
                  <a:solidFill>
                    <a:srgbClr val="4443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• • •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C55E5CD-EC66-4192-AAF6-C5D2292105D9}"/>
                </a:ext>
              </a:extLst>
            </p:cNvPr>
            <p:cNvSpPr/>
            <p:nvPr/>
          </p:nvSpPr>
          <p:spPr>
            <a:xfrm>
              <a:off x="5119083" y="3943862"/>
              <a:ext cx="574674" cy="313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</a:rPr>
                <a:t>1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9BF0B24-7BA0-4296-A6F8-6D2295DB6D62}"/>
                </a:ext>
              </a:extLst>
            </p:cNvPr>
            <p:cNvSpPr/>
            <p:nvPr/>
          </p:nvSpPr>
          <p:spPr>
            <a:xfrm>
              <a:off x="5695990" y="3943862"/>
              <a:ext cx="2720936" cy="313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DejaVu Sans Mono" pitchFamily="49" charset="0"/>
                  <a:cs typeface="Consolas" pitchFamily="49" charset="0"/>
                </a:rPr>
                <a:t>&lt;Tuple Data&gt;</a:t>
              </a:r>
              <a:endParaRPr lang="en-US" sz="1200" b="1" i="1" dirty="0">
                <a:solidFill>
                  <a:schemeClr val="accent1"/>
                </a:solidFill>
                <a:latin typeface="Crimson Text" panose="02000503000000000000" pitchFamily="2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5B4FF18-3D6B-44BF-B402-8A6D40EFF893}"/>
                </a:ext>
              </a:extLst>
            </p:cNvPr>
            <p:cNvSpPr/>
            <p:nvPr/>
          </p:nvSpPr>
          <p:spPr>
            <a:xfrm>
              <a:off x="5119083" y="4257577"/>
              <a:ext cx="574674" cy="313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</a:rPr>
                <a:t>2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3E17D55-D383-44F4-9062-A87E3B364AF2}"/>
                </a:ext>
              </a:extLst>
            </p:cNvPr>
            <p:cNvSpPr/>
            <p:nvPr/>
          </p:nvSpPr>
          <p:spPr>
            <a:xfrm>
              <a:off x="5695990" y="4257577"/>
              <a:ext cx="2720936" cy="313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DejaVu Sans Mono" pitchFamily="49" charset="0"/>
                  <a:cs typeface="Consolas" pitchFamily="49" charset="0"/>
                </a:rPr>
                <a:t>&lt;Tuple Data&gt;</a:t>
              </a:r>
              <a:endParaRPr lang="en-US" sz="1200" b="1" i="1" dirty="0">
                <a:solidFill>
                  <a:schemeClr val="accent1"/>
                </a:solidFill>
                <a:latin typeface="Crimson Text" panose="02000503000000000000" pitchFamily="2" charset="0"/>
                <a:ea typeface="DejaVu Sans Mono" pitchFamily="49" charset="0"/>
                <a:cs typeface="Consolas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252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2-Way External Merge Sort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We will start with a simple example of a 2-way external merge sort.</a:t>
            </a:r>
          </a:p>
          <a:p>
            <a:pPr lvl="1"/>
            <a:r>
              <a:rPr lang="en-US"/>
              <a:t>“2” is the number of runs that we are going to merge into a new run for each pass.</a:t>
            </a:r>
          </a:p>
          <a:p>
            <a:endParaRPr lang="en-US" sz="1200"/>
          </a:p>
          <a:p>
            <a:r>
              <a:rPr lang="en-US"/>
              <a:t>Data is broken up into </a:t>
            </a:r>
            <a:r>
              <a:rPr lang="en-US" b="1" i="1">
                <a:solidFill>
                  <a:schemeClr val="accent1"/>
                </a:solidFill>
              </a:rPr>
              <a:t>N</a:t>
            </a:r>
            <a:r>
              <a:rPr lang="en-US"/>
              <a:t> pages.</a:t>
            </a:r>
          </a:p>
          <a:p>
            <a:endParaRPr lang="en-US" sz="1200"/>
          </a:p>
          <a:p>
            <a:r>
              <a:rPr lang="en-US"/>
              <a:t>The DBMS has a finite number of </a:t>
            </a:r>
            <a:r>
              <a:rPr lang="en-US" b="1" i="1">
                <a:solidFill>
                  <a:schemeClr val="accent1"/>
                </a:solidFill>
              </a:rPr>
              <a:t>B</a:t>
            </a:r>
            <a:r>
              <a:rPr lang="en-US"/>
              <a:t> buffer pool pages to hold input and output data.</a:t>
            </a:r>
            <a:endParaRPr lang="en-US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333A2A0B-3B22-37AD-10CB-71242E7DF4D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49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38"/>
    </mc:Choice>
    <mc:Fallback xmlns="">
      <p:transition advTm="53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2-Way External Merge Sort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Pass #0</a:t>
            </a:r>
          </a:p>
          <a:p>
            <a:pPr lvl="1"/>
            <a:r>
              <a:rPr lang="en-US" dirty="0"/>
              <a:t>Read one page of the table into memory</a:t>
            </a:r>
          </a:p>
          <a:p>
            <a:pPr lvl="1"/>
            <a:r>
              <a:rPr lang="en-US" dirty="0"/>
              <a:t>Sort page into a “run” and write it back to disk</a:t>
            </a:r>
          </a:p>
          <a:p>
            <a:pPr lvl="1"/>
            <a:r>
              <a:rPr lang="en-US" dirty="0"/>
              <a:t>Repeat until the whole table has been sorted into runs</a:t>
            </a:r>
          </a:p>
          <a:p>
            <a:endParaRPr lang="en-US" dirty="0"/>
          </a:p>
          <a:p>
            <a:r>
              <a:rPr lang="en-US" b="1" dirty="0"/>
              <a:t>Pass #1,2,3,…</a:t>
            </a:r>
          </a:p>
          <a:p>
            <a:pPr lvl="1"/>
            <a:r>
              <a:rPr lang="en-US" dirty="0"/>
              <a:t>Recursively merge pairs of runs into runs twice as long</a:t>
            </a:r>
          </a:p>
          <a:p>
            <a:pPr lvl="1"/>
            <a:r>
              <a:rPr lang="en-US" dirty="0"/>
              <a:t>Need at least 3 buffer pages (2 for input, 1 for output)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32AC33CE-4E4C-B695-8E5A-03E1CB98E21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71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8"/>
    </mc:Choice>
    <mc:Fallback xmlns="">
      <p:transition advTm="7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56" name="Line 92"/>
          <p:cNvSpPr>
            <a:spLocks noChangeShapeType="1"/>
          </p:cNvSpPr>
          <p:nvPr/>
        </p:nvSpPr>
        <p:spPr bwMode="auto">
          <a:xfrm>
            <a:off x="5425439" y="1229066"/>
            <a:ext cx="356616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000" b="1" dirty="0">
              <a:latin typeface="Proxima Nova" charset="0"/>
              <a:ea typeface="Proxima Nova" charset="0"/>
              <a:cs typeface="Proxima Nova" charset="0"/>
            </a:endParaRPr>
          </a:p>
        </p:txBody>
      </p:sp>
      <p:sp>
        <p:nvSpPr>
          <p:cNvPr id="36957" name="Line 93"/>
          <p:cNvSpPr>
            <a:spLocks noChangeShapeType="1"/>
          </p:cNvSpPr>
          <p:nvPr/>
        </p:nvSpPr>
        <p:spPr bwMode="auto">
          <a:xfrm>
            <a:off x="5425439" y="1649514"/>
            <a:ext cx="356616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000" b="1" dirty="0">
              <a:latin typeface="Proxima Nova" charset="0"/>
              <a:ea typeface="Proxima Nova" charset="0"/>
              <a:cs typeface="Proxima Nova" charset="0"/>
            </a:endParaRPr>
          </a:p>
        </p:txBody>
      </p:sp>
      <p:sp>
        <p:nvSpPr>
          <p:cNvPr id="36958" name="Line 94"/>
          <p:cNvSpPr>
            <a:spLocks noChangeShapeType="1"/>
          </p:cNvSpPr>
          <p:nvPr/>
        </p:nvSpPr>
        <p:spPr bwMode="auto">
          <a:xfrm>
            <a:off x="5425440" y="2256143"/>
            <a:ext cx="356616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000" b="1" dirty="0">
              <a:latin typeface="Proxima Nova" charset="0"/>
              <a:ea typeface="Proxima Nova" charset="0"/>
              <a:cs typeface="Proxima Nova" charset="0"/>
            </a:endParaRPr>
          </a:p>
        </p:txBody>
      </p:sp>
      <p:sp>
        <p:nvSpPr>
          <p:cNvPr id="36959" name="Line 95"/>
          <p:cNvSpPr>
            <a:spLocks noChangeShapeType="1"/>
          </p:cNvSpPr>
          <p:nvPr/>
        </p:nvSpPr>
        <p:spPr bwMode="auto">
          <a:xfrm>
            <a:off x="5425440" y="3228942"/>
            <a:ext cx="3566160" cy="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000" b="1" dirty="0">
              <a:latin typeface="Proxima Nova" charset="0"/>
              <a:ea typeface="Proxima Nova" charset="0"/>
              <a:cs typeface="Proxima Nova" charset="0"/>
            </a:endParaRPr>
          </a:p>
        </p:txBody>
      </p:sp>
      <p:sp>
        <p:nvSpPr>
          <p:cNvPr id="36982" name="Line 118"/>
          <p:cNvSpPr>
            <a:spLocks noChangeShapeType="1"/>
          </p:cNvSpPr>
          <p:nvPr/>
        </p:nvSpPr>
        <p:spPr bwMode="auto">
          <a:xfrm flipH="1">
            <a:off x="5412472" y="895350"/>
            <a:ext cx="5769" cy="3669196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US" sz="1000" b="1" dirty="0">
              <a:latin typeface="Proxima Nova" charset="0"/>
              <a:ea typeface="Proxima Nova" charset="0"/>
              <a:cs typeface="Proxima Nova" charset="0"/>
            </a:endParaRP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2-Way External Merge Sort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each pass, the DBMS reads and writes every page in the file.</a:t>
            </a:r>
          </a:p>
          <a:p>
            <a:endParaRPr lang="en-US" sz="1200" dirty="0"/>
          </a:p>
          <a:p>
            <a:r>
              <a:rPr lang="en-US" dirty="0"/>
              <a:t>Number of passes</a:t>
            </a:r>
            <a:br>
              <a:rPr lang="en-US" dirty="0"/>
            </a:br>
            <a:r>
              <a:rPr lang="en-US" dirty="0"/>
              <a:t>= </a:t>
            </a:r>
            <a:r>
              <a:rPr lang="en-US" b="1" dirty="0">
                <a:solidFill>
                  <a:schemeClr val="accent1"/>
                </a:solidFill>
              </a:rPr>
              <a:t>1 + ⌈ log</a:t>
            </a:r>
            <a:r>
              <a:rPr lang="en-US" b="1" baseline="-25000" dirty="0">
                <a:solidFill>
                  <a:schemeClr val="accent1"/>
                </a:solidFill>
              </a:rPr>
              <a:t>2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i="1" dirty="0">
                <a:solidFill>
                  <a:schemeClr val="accent1"/>
                </a:solidFill>
              </a:rPr>
              <a:t>N</a:t>
            </a:r>
            <a:r>
              <a:rPr lang="en-US" b="1" dirty="0">
                <a:solidFill>
                  <a:schemeClr val="accent1"/>
                </a:solidFill>
              </a:rPr>
              <a:t> ⌉</a:t>
            </a:r>
          </a:p>
          <a:p>
            <a:r>
              <a:rPr lang="en-US" dirty="0"/>
              <a:t>Total I/O cost</a:t>
            </a:r>
            <a:br>
              <a:rPr lang="en-US" dirty="0"/>
            </a:br>
            <a:r>
              <a:rPr lang="en-US" dirty="0"/>
              <a:t>= </a:t>
            </a:r>
            <a:r>
              <a:rPr lang="en-US" b="1" dirty="0">
                <a:solidFill>
                  <a:schemeClr val="accent1"/>
                </a:solidFill>
              </a:rPr>
              <a:t>2</a:t>
            </a:r>
            <a:r>
              <a:rPr lang="en-US" b="1" i="1" dirty="0">
                <a:solidFill>
                  <a:schemeClr val="accent1"/>
                </a:solidFill>
              </a:rPr>
              <a:t>N</a:t>
            </a:r>
            <a:r>
              <a:rPr lang="en-US" b="1" dirty="0">
                <a:solidFill>
                  <a:schemeClr val="accent1"/>
                </a:solidFill>
              </a:rPr>
              <a:t> ∙ (# of passes)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7622EA-5DAC-4EA7-9131-57DC8B075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5B4377D2-0355-457F-AFF1-4CA539173545}"/>
              </a:ext>
            </a:extLst>
          </p:cNvPr>
          <p:cNvGrpSpPr/>
          <p:nvPr/>
        </p:nvGrpSpPr>
        <p:grpSpPr>
          <a:xfrm>
            <a:off x="4772949" y="1235520"/>
            <a:ext cx="4263135" cy="422809"/>
            <a:chOff x="4772949" y="1528724"/>
            <a:chExt cx="4263135" cy="422809"/>
          </a:xfrm>
        </p:grpSpPr>
        <p:sp>
          <p:nvSpPr>
            <p:cNvPr id="36873" name="Rectangle 9"/>
            <p:cNvSpPr>
              <a:spLocks noChangeArrowheads="1"/>
            </p:cNvSpPr>
            <p:nvPr/>
          </p:nvSpPr>
          <p:spPr bwMode="auto">
            <a:xfrm>
              <a:off x="8458200" y="1528724"/>
              <a:ext cx="577884" cy="422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1-Page</a:t>
              </a:r>
              <a:b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</a:b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Runs</a:t>
              </a:r>
            </a:p>
          </p:txBody>
        </p:sp>
        <p:sp>
          <p:nvSpPr>
            <p:cNvPr id="36877" name="Rectangle 13"/>
            <p:cNvSpPr>
              <a:spLocks noChangeArrowheads="1"/>
            </p:cNvSpPr>
            <p:nvPr/>
          </p:nvSpPr>
          <p:spPr bwMode="auto">
            <a:xfrm>
              <a:off x="4772949" y="1528724"/>
              <a:ext cx="561051" cy="20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Pass #0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0E10C4C2-E1DD-4632-BF09-DA078C0CA48F}"/>
              </a:ext>
            </a:extLst>
          </p:cNvPr>
          <p:cNvGrpSpPr/>
          <p:nvPr/>
        </p:nvGrpSpPr>
        <p:grpSpPr>
          <a:xfrm>
            <a:off x="4811421" y="1707203"/>
            <a:ext cx="4248707" cy="422809"/>
            <a:chOff x="4811421" y="2000407"/>
            <a:chExt cx="4248707" cy="422809"/>
          </a:xfrm>
        </p:grpSpPr>
        <p:sp>
          <p:nvSpPr>
            <p:cNvPr id="36874" name="Rectangle 10"/>
            <p:cNvSpPr>
              <a:spLocks noChangeArrowheads="1"/>
            </p:cNvSpPr>
            <p:nvPr/>
          </p:nvSpPr>
          <p:spPr bwMode="auto">
            <a:xfrm>
              <a:off x="8458200" y="2000407"/>
              <a:ext cx="601928" cy="4228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7866" tIns="33338" rIns="67866" bIns="33338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2-Page</a:t>
              </a:r>
              <a:b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</a:b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Runs</a:t>
              </a:r>
            </a:p>
          </p:txBody>
        </p:sp>
        <p:sp>
          <p:nvSpPr>
            <p:cNvPr id="36878" name="Rectangle 14"/>
            <p:cNvSpPr>
              <a:spLocks noChangeArrowheads="1"/>
            </p:cNvSpPr>
            <p:nvPr/>
          </p:nvSpPr>
          <p:spPr bwMode="auto">
            <a:xfrm>
              <a:off x="4811421" y="2000407"/>
              <a:ext cx="522579" cy="20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Pass #1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820A3CAE-C7B9-4FFB-AC40-7F2CCBA1C3FF}"/>
              </a:ext>
            </a:extLst>
          </p:cNvPr>
          <p:cNvGrpSpPr/>
          <p:nvPr/>
        </p:nvGrpSpPr>
        <p:grpSpPr>
          <a:xfrm>
            <a:off x="4679772" y="2266748"/>
            <a:ext cx="4383562" cy="422809"/>
            <a:chOff x="4679772" y="2559952"/>
            <a:chExt cx="4383562" cy="422809"/>
          </a:xfrm>
        </p:grpSpPr>
        <p:sp>
          <p:nvSpPr>
            <p:cNvPr id="36875" name="Rectangle 11"/>
            <p:cNvSpPr>
              <a:spLocks noChangeArrowheads="1"/>
            </p:cNvSpPr>
            <p:nvPr/>
          </p:nvSpPr>
          <p:spPr bwMode="auto">
            <a:xfrm>
              <a:off x="8458200" y="2559952"/>
              <a:ext cx="605134" cy="4228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7866" tIns="33338" rIns="67866" bIns="33338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4-Page</a:t>
              </a:r>
              <a:b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</a:b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Runs</a:t>
              </a:r>
            </a:p>
          </p:txBody>
        </p:sp>
        <p:sp>
          <p:nvSpPr>
            <p:cNvPr id="36879" name="Rectangle 15"/>
            <p:cNvSpPr>
              <a:spLocks noChangeArrowheads="1"/>
            </p:cNvSpPr>
            <p:nvPr/>
          </p:nvSpPr>
          <p:spPr bwMode="auto">
            <a:xfrm>
              <a:off x="4679772" y="2559952"/>
              <a:ext cx="654228" cy="20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Pass #2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78F1AF26-C2AB-4327-866E-9309C1E2B02D}"/>
              </a:ext>
            </a:extLst>
          </p:cNvPr>
          <p:cNvGrpSpPr/>
          <p:nvPr/>
        </p:nvGrpSpPr>
        <p:grpSpPr>
          <a:xfrm>
            <a:off x="4652667" y="3246835"/>
            <a:ext cx="4409065" cy="422809"/>
            <a:chOff x="4652667" y="3540039"/>
            <a:chExt cx="4409065" cy="422809"/>
          </a:xfrm>
        </p:grpSpPr>
        <p:sp>
          <p:nvSpPr>
            <p:cNvPr id="36876" name="Rectangle 12"/>
            <p:cNvSpPr>
              <a:spLocks noChangeArrowheads="1"/>
            </p:cNvSpPr>
            <p:nvPr/>
          </p:nvSpPr>
          <p:spPr bwMode="auto">
            <a:xfrm>
              <a:off x="8458200" y="3540039"/>
              <a:ext cx="603532" cy="422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8-Page</a:t>
              </a:r>
              <a:b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</a:br>
              <a:r>
                <a:rPr lang="en-US" sz="14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Runs</a:t>
              </a:r>
            </a:p>
          </p:txBody>
        </p:sp>
        <p:sp>
          <p:nvSpPr>
            <p:cNvPr id="36880" name="Rectangle 16"/>
            <p:cNvSpPr>
              <a:spLocks noChangeArrowheads="1"/>
            </p:cNvSpPr>
            <p:nvPr/>
          </p:nvSpPr>
          <p:spPr bwMode="auto">
            <a:xfrm>
              <a:off x="4652667" y="3540039"/>
              <a:ext cx="681333" cy="20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accent1"/>
                  </a:solidFill>
                  <a:latin typeface="Crimson Text" panose="02000503000000000000" pitchFamily="2" charset="0"/>
                  <a:ea typeface="Proxima Nova" charset="0"/>
                  <a:cs typeface="Proxima Nova" charset="0"/>
                </a:rPr>
                <a:t>Pass #3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77E5F52D-BF06-4DDF-9586-00A27A723B77}"/>
              </a:ext>
            </a:extLst>
          </p:cNvPr>
          <p:cNvGrpSpPr/>
          <p:nvPr/>
        </p:nvGrpSpPr>
        <p:grpSpPr>
          <a:xfrm>
            <a:off x="5597231" y="1347850"/>
            <a:ext cx="2598690" cy="182880"/>
            <a:chOff x="4630103" y="1683886"/>
            <a:chExt cx="2598690" cy="182880"/>
          </a:xfrm>
          <a:solidFill>
            <a:schemeClr val="bg1">
              <a:lumMod val="95000"/>
            </a:schemeClr>
          </a:solidFill>
        </p:grpSpPr>
        <p:sp>
          <p:nvSpPr>
            <p:cNvPr id="36881" name="Freeform 17"/>
            <p:cNvSpPr>
              <a:spLocks/>
            </p:cNvSpPr>
            <p:nvPr/>
          </p:nvSpPr>
          <p:spPr bwMode="auto">
            <a:xfrm>
              <a:off x="4630103" y="1683886"/>
              <a:ext cx="365760" cy="182880"/>
            </a:xfrm>
            <a:prstGeom prst="rect">
              <a:avLst/>
            </a:prstGeom>
            <a:grpFill/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</a:rPr>
                <a:t>3|4</a:t>
              </a:r>
            </a:p>
          </p:txBody>
        </p:sp>
        <p:sp>
          <p:nvSpPr>
            <p:cNvPr id="36882" name="Freeform 18"/>
            <p:cNvSpPr>
              <a:spLocks/>
            </p:cNvSpPr>
            <p:nvPr/>
          </p:nvSpPr>
          <p:spPr bwMode="auto">
            <a:xfrm>
              <a:off x="5002258" y="1683886"/>
              <a:ext cx="365760" cy="182880"/>
            </a:xfrm>
            <a:prstGeom prst="rect">
              <a:avLst/>
            </a:prstGeom>
            <a:grpFill/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</a:rPr>
                <a:t>2|6</a:t>
              </a:r>
            </a:p>
          </p:txBody>
        </p:sp>
        <p:sp>
          <p:nvSpPr>
            <p:cNvPr id="36883" name="Freeform 19"/>
            <p:cNvSpPr>
              <a:spLocks/>
            </p:cNvSpPr>
            <p:nvPr/>
          </p:nvSpPr>
          <p:spPr bwMode="auto">
            <a:xfrm>
              <a:off x="5374413" y="1683886"/>
              <a:ext cx="365760" cy="182880"/>
            </a:xfrm>
            <a:prstGeom prst="rect">
              <a:avLst/>
            </a:prstGeom>
            <a:grpFill/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</a:rPr>
                <a:t>4|9</a:t>
              </a:r>
            </a:p>
          </p:txBody>
        </p:sp>
        <p:sp>
          <p:nvSpPr>
            <p:cNvPr id="36884" name="Freeform 20"/>
            <p:cNvSpPr>
              <a:spLocks/>
            </p:cNvSpPr>
            <p:nvPr/>
          </p:nvSpPr>
          <p:spPr bwMode="auto">
            <a:xfrm>
              <a:off x="5746568" y="1683886"/>
              <a:ext cx="365760" cy="182880"/>
            </a:xfrm>
            <a:prstGeom prst="rect">
              <a:avLst/>
            </a:prstGeom>
            <a:grpFill/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</a:rPr>
                <a:t>7|8</a:t>
              </a:r>
            </a:p>
          </p:txBody>
        </p:sp>
        <p:sp>
          <p:nvSpPr>
            <p:cNvPr id="36885" name="Freeform 21"/>
            <p:cNvSpPr>
              <a:spLocks/>
            </p:cNvSpPr>
            <p:nvPr/>
          </p:nvSpPr>
          <p:spPr bwMode="auto">
            <a:xfrm>
              <a:off x="6118723" y="1683886"/>
              <a:ext cx="365760" cy="182880"/>
            </a:xfrm>
            <a:prstGeom prst="rect">
              <a:avLst/>
            </a:prstGeom>
            <a:grpFill/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</a:rPr>
                <a:t>5|6</a:t>
              </a:r>
            </a:p>
          </p:txBody>
        </p:sp>
        <p:sp>
          <p:nvSpPr>
            <p:cNvPr id="36886" name="Freeform 22"/>
            <p:cNvSpPr>
              <a:spLocks/>
            </p:cNvSpPr>
            <p:nvPr/>
          </p:nvSpPr>
          <p:spPr bwMode="auto">
            <a:xfrm>
              <a:off x="6490878" y="1683886"/>
              <a:ext cx="365760" cy="182880"/>
            </a:xfrm>
            <a:prstGeom prst="rect">
              <a:avLst/>
            </a:prstGeom>
            <a:grpFill/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</a:rPr>
                <a:t>1|3</a:t>
              </a:r>
            </a:p>
          </p:txBody>
        </p:sp>
        <p:sp>
          <p:nvSpPr>
            <p:cNvPr id="36887" name="Freeform 23"/>
            <p:cNvSpPr>
              <a:spLocks/>
            </p:cNvSpPr>
            <p:nvPr/>
          </p:nvSpPr>
          <p:spPr bwMode="auto">
            <a:xfrm>
              <a:off x="6863033" y="1683886"/>
              <a:ext cx="365760" cy="182880"/>
            </a:xfrm>
            <a:prstGeom prst="rect">
              <a:avLst/>
            </a:prstGeom>
            <a:grpFill/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</a:rPr>
                <a:t>1|9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D31BA98B-C1FC-496B-902E-522B5CD70F51}"/>
              </a:ext>
            </a:extLst>
          </p:cNvPr>
          <p:cNvGrpSpPr/>
          <p:nvPr/>
        </p:nvGrpSpPr>
        <p:grpSpPr>
          <a:xfrm>
            <a:off x="5597231" y="927403"/>
            <a:ext cx="2598690" cy="182880"/>
            <a:chOff x="4630103" y="1326789"/>
            <a:chExt cx="2598690" cy="182880"/>
          </a:xfrm>
        </p:grpSpPr>
        <p:sp>
          <p:nvSpPr>
            <p:cNvPr id="36913" name="Freeform 49"/>
            <p:cNvSpPr>
              <a:spLocks/>
            </p:cNvSpPr>
            <p:nvPr/>
          </p:nvSpPr>
          <p:spPr bwMode="auto">
            <a:xfrm>
              <a:off x="5002258" y="1326789"/>
              <a:ext cx="365760" cy="1828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6|2</a:t>
              </a:r>
            </a:p>
          </p:txBody>
        </p:sp>
        <p:sp>
          <p:nvSpPr>
            <p:cNvPr id="36914" name="Freeform 50"/>
            <p:cNvSpPr>
              <a:spLocks/>
            </p:cNvSpPr>
            <p:nvPr/>
          </p:nvSpPr>
          <p:spPr bwMode="auto">
            <a:xfrm>
              <a:off x="5374413" y="1326789"/>
              <a:ext cx="365760" cy="1828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9|4</a:t>
              </a:r>
            </a:p>
          </p:txBody>
        </p:sp>
        <p:sp>
          <p:nvSpPr>
            <p:cNvPr id="36915" name="Freeform 51"/>
            <p:cNvSpPr>
              <a:spLocks/>
            </p:cNvSpPr>
            <p:nvPr/>
          </p:nvSpPr>
          <p:spPr bwMode="auto">
            <a:xfrm>
              <a:off x="5746568" y="1326789"/>
              <a:ext cx="365760" cy="1828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8|7</a:t>
              </a:r>
            </a:p>
          </p:txBody>
        </p:sp>
        <p:sp>
          <p:nvSpPr>
            <p:cNvPr id="36916" name="Freeform 52"/>
            <p:cNvSpPr>
              <a:spLocks/>
            </p:cNvSpPr>
            <p:nvPr/>
          </p:nvSpPr>
          <p:spPr bwMode="auto">
            <a:xfrm>
              <a:off x="6118723" y="1326789"/>
              <a:ext cx="365760" cy="1828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5|6</a:t>
              </a:r>
            </a:p>
          </p:txBody>
        </p:sp>
        <p:sp>
          <p:nvSpPr>
            <p:cNvPr id="36917" name="Freeform 53"/>
            <p:cNvSpPr>
              <a:spLocks/>
            </p:cNvSpPr>
            <p:nvPr/>
          </p:nvSpPr>
          <p:spPr bwMode="auto">
            <a:xfrm>
              <a:off x="6490878" y="1326789"/>
              <a:ext cx="365760" cy="1828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3|1</a:t>
              </a:r>
            </a:p>
          </p:txBody>
        </p:sp>
        <p:sp>
          <p:nvSpPr>
            <p:cNvPr id="36918" name="Freeform 54"/>
            <p:cNvSpPr>
              <a:spLocks/>
            </p:cNvSpPr>
            <p:nvPr/>
          </p:nvSpPr>
          <p:spPr bwMode="auto">
            <a:xfrm>
              <a:off x="6863033" y="1326789"/>
              <a:ext cx="365760" cy="1828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9|1</a:t>
              </a:r>
            </a:p>
          </p:txBody>
        </p:sp>
        <p:sp>
          <p:nvSpPr>
            <p:cNvPr id="36920" name="Freeform 56"/>
            <p:cNvSpPr>
              <a:spLocks/>
            </p:cNvSpPr>
            <p:nvPr/>
          </p:nvSpPr>
          <p:spPr bwMode="auto">
            <a:xfrm>
              <a:off x="4630103" y="1326789"/>
              <a:ext cx="365760" cy="1828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rnd">
              <a:solidFill>
                <a:srgbClr val="646464"/>
              </a:solidFill>
              <a:round/>
              <a:headEnd type="none" w="sm" len="sm"/>
              <a:tailEnd type="none" w="sm" len="sm"/>
            </a:ln>
          </p:spPr>
          <p:txBody>
            <a:bodyPr lIns="18288" tIns="18288" rIns="18288" bIns="18288" anchor="b" anchorCtr="0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Proxima Nova" charset="0"/>
                  <a:cs typeface="Proxima Nova" charset="0"/>
                </a:rPr>
                <a:t>3|4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D5DF197B-9F65-41DD-A538-0AB646B21150}"/>
              </a:ext>
            </a:extLst>
          </p:cNvPr>
          <p:cNvGrpSpPr/>
          <p:nvPr/>
        </p:nvGrpSpPr>
        <p:grpSpPr>
          <a:xfrm>
            <a:off x="5966189" y="1951177"/>
            <a:ext cx="2232932" cy="423749"/>
            <a:chOff x="5348548" y="2244381"/>
            <a:chExt cx="2232932" cy="423749"/>
          </a:xfrm>
        </p:grpSpPr>
        <p:cxnSp>
          <p:nvCxnSpPr>
            <p:cNvPr id="18" name="Connector: Curved 17">
              <a:extLst>
                <a:ext uri="{FF2B5EF4-FFF2-40B4-BE49-F238E27FC236}">
                  <a16:creationId xmlns:a16="http://schemas.microsoft.com/office/drawing/2014/main" id="{1F00749A-CEC0-4FA9-B82A-9AA34C16B77F}"/>
                </a:ext>
              </a:extLst>
            </p:cNvPr>
            <p:cNvCxnSpPr>
              <a:cxnSpLocks/>
              <a:stCxn id="36890" idx="2"/>
              <a:endCxn id="201" idx="0"/>
            </p:cNvCxnSpPr>
            <p:nvPr/>
          </p:nvCxnSpPr>
          <p:spPr>
            <a:xfrm rot="16200000" flipH="1">
              <a:off x="5377742" y="2401368"/>
              <a:ext cx="237567" cy="295955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ctor: Curved 101">
              <a:extLst>
                <a:ext uri="{FF2B5EF4-FFF2-40B4-BE49-F238E27FC236}">
                  <a16:creationId xmlns:a16="http://schemas.microsoft.com/office/drawing/2014/main" id="{75EDB7F9-6125-457C-B47B-A3DEA8823C85}"/>
                </a:ext>
              </a:extLst>
            </p:cNvPr>
            <p:cNvCxnSpPr>
              <a:cxnSpLocks/>
              <a:stCxn id="36892" idx="2"/>
              <a:endCxn id="202" idx="0"/>
            </p:cNvCxnSpPr>
            <p:nvPr/>
          </p:nvCxnSpPr>
          <p:spPr>
            <a:xfrm rot="5400000">
              <a:off x="5826098" y="2401369"/>
              <a:ext cx="237567" cy="295955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ctor: Curved 110">
              <a:extLst>
                <a:ext uri="{FF2B5EF4-FFF2-40B4-BE49-F238E27FC236}">
                  <a16:creationId xmlns:a16="http://schemas.microsoft.com/office/drawing/2014/main" id="{A039FF46-F0E1-43C9-9DA7-1E234B31C90E}"/>
                </a:ext>
              </a:extLst>
            </p:cNvPr>
            <p:cNvCxnSpPr>
              <a:cxnSpLocks/>
              <a:stCxn id="36894" idx="2"/>
              <a:endCxn id="210" idx="0"/>
            </p:cNvCxnSpPr>
            <p:nvPr/>
          </p:nvCxnSpPr>
          <p:spPr>
            <a:xfrm rot="16200000" flipH="1">
              <a:off x="6869342" y="2398389"/>
              <a:ext cx="231609" cy="295956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or: Curved 113">
              <a:extLst>
                <a:ext uri="{FF2B5EF4-FFF2-40B4-BE49-F238E27FC236}">
                  <a16:creationId xmlns:a16="http://schemas.microsoft.com/office/drawing/2014/main" id="{16EE5B13-F612-4D9F-9863-658A887027C3}"/>
                </a:ext>
              </a:extLst>
            </p:cNvPr>
            <p:cNvCxnSpPr>
              <a:cxnSpLocks/>
              <a:stCxn id="36895" idx="2"/>
              <a:endCxn id="211" idx="0"/>
            </p:cNvCxnSpPr>
            <p:nvPr/>
          </p:nvCxnSpPr>
          <p:spPr>
            <a:xfrm rot="5400000">
              <a:off x="7224607" y="2305299"/>
              <a:ext cx="417791" cy="295955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FB1AD71-327F-4CB4-9370-5F94265AB0F0}"/>
              </a:ext>
            </a:extLst>
          </p:cNvPr>
          <p:cNvGrpSpPr/>
          <p:nvPr/>
        </p:nvGrpSpPr>
        <p:grpSpPr>
          <a:xfrm>
            <a:off x="6338344" y="2924056"/>
            <a:ext cx="1488622" cy="423669"/>
            <a:chOff x="5720703" y="3217260"/>
            <a:chExt cx="1488622" cy="423669"/>
          </a:xfrm>
        </p:grpSpPr>
        <p:cxnSp>
          <p:nvCxnSpPr>
            <p:cNvPr id="118" name="Connector: Curved 117">
              <a:extLst>
                <a:ext uri="{FF2B5EF4-FFF2-40B4-BE49-F238E27FC236}">
                  <a16:creationId xmlns:a16="http://schemas.microsoft.com/office/drawing/2014/main" id="{76FC66CD-A273-4CDE-8F47-5968AEE796A1}"/>
                </a:ext>
              </a:extLst>
            </p:cNvPr>
            <p:cNvCxnSpPr>
              <a:cxnSpLocks/>
              <a:stCxn id="36902" idx="2"/>
              <a:endCxn id="218" idx="0"/>
            </p:cNvCxnSpPr>
            <p:nvPr/>
          </p:nvCxnSpPr>
          <p:spPr>
            <a:xfrm rot="5400000">
              <a:off x="6663435" y="3095039"/>
              <a:ext cx="423669" cy="66811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ctor: Curved 120">
              <a:extLst>
                <a:ext uri="{FF2B5EF4-FFF2-40B4-BE49-F238E27FC236}">
                  <a16:creationId xmlns:a16="http://schemas.microsoft.com/office/drawing/2014/main" id="{E0E61C4F-A58C-4F9A-9C12-99E869973B89}"/>
                </a:ext>
              </a:extLst>
            </p:cNvPr>
            <p:cNvCxnSpPr>
              <a:cxnSpLocks/>
              <a:stCxn id="36899" idx="2"/>
              <a:endCxn id="217" idx="0"/>
            </p:cNvCxnSpPr>
            <p:nvPr/>
          </p:nvCxnSpPr>
          <p:spPr>
            <a:xfrm rot="16200000" flipH="1">
              <a:off x="5935975" y="3188091"/>
              <a:ext cx="237566" cy="668110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6D82B5EB-2BDC-478C-BA43-A756B93C0932}"/>
              </a:ext>
            </a:extLst>
          </p:cNvPr>
          <p:cNvGrpSpPr/>
          <p:nvPr/>
        </p:nvGrpSpPr>
        <p:grpSpPr>
          <a:xfrm>
            <a:off x="5780112" y="1530729"/>
            <a:ext cx="2342808" cy="237568"/>
            <a:chOff x="5606360" y="1823933"/>
            <a:chExt cx="2342808" cy="237568"/>
          </a:xfrm>
        </p:grpSpPr>
        <p:cxnSp>
          <p:nvCxnSpPr>
            <p:cNvPr id="124" name="Connector: Curved 123">
              <a:extLst>
                <a:ext uri="{FF2B5EF4-FFF2-40B4-BE49-F238E27FC236}">
                  <a16:creationId xmlns:a16="http://schemas.microsoft.com/office/drawing/2014/main" id="{AD59136E-EB3F-4F38-9D1F-82848751921B}"/>
                </a:ext>
              </a:extLst>
            </p:cNvPr>
            <p:cNvCxnSpPr>
              <a:cxnSpLocks/>
              <a:stCxn id="36881" idx="2"/>
              <a:endCxn id="174" idx="0"/>
            </p:cNvCxnSpPr>
            <p:nvPr/>
          </p:nvCxnSpPr>
          <p:spPr>
            <a:xfrm rot="16200000" flipH="1">
              <a:off x="5542515" y="1887778"/>
              <a:ext cx="237567" cy="109878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nector: Curved 132">
              <a:extLst>
                <a:ext uri="{FF2B5EF4-FFF2-40B4-BE49-F238E27FC236}">
                  <a16:creationId xmlns:a16="http://schemas.microsoft.com/office/drawing/2014/main" id="{1219E858-92F2-40E1-9F29-1546B6FEAD45}"/>
                </a:ext>
              </a:extLst>
            </p:cNvPr>
            <p:cNvCxnSpPr>
              <a:cxnSpLocks/>
              <a:stCxn id="36882" idx="2"/>
              <a:endCxn id="175" idx="0"/>
            </p:cNvCxnSpPr>
            <p:nvPr/>
          </p:nvCxnSpPr>
          <p:spPr>
            <a:xfrm rot="5400000">
              <a:off x="5804793" y="1887779"/>
              <a:ext cx="237567" cy="109877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ctor: Curved 133">
              <a:extLst>
                <a:ext uri="{FF2B5EF4-FFF2-40B4-BE49-F238E27FC236}">
                  <a16:creationId xmlns:a16="http://schemas.microsoft.com/office/drawing/2014/main" id="{C340B619-D234-4803-869D-FD43BA5D86FD}"/>
                </a:ext>
              </a:extLst>
            </p:cNvPr>
            <p:cNvCxnSpPr>
              <a:cxnSpLocks/>
              <a:stCxn id="36883" idx="2"/>
              <a:endCxn id="180" idx="0"/>
            </p:cNvCxnSpPr>
            <p:nvPr/>
          </p:nvCxnSpPr>
          <p:spPr>
            <a:xfrm rot="16200000" flipH="1">
              <a:off x="6286825" y="1887778"/>
              <a:ext cx="237567" cy="109878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ctor: Curved 134">
              <a:extLst>
                <a:ext uri="{FF2B5EF4-FFF2-40B4-BE49-F238E27FC236}">
                  <a16:creationId xmlns:a16="http://schemas.microsoft.com/office/drawing/2014/main" id="{DCDB8007-EDDF-4464-8CAA-675C82580C90}"/>
                </a:ext>
              </a:extLst>
            </p:cNvPr>
            <p:cNvCxnSpPr>
              <a:cxnSpLocks/>
              <a:stCxn id="36884" idx="2"/>
              <a:endCxn id="181" idx="0"/>
            </p:cNvCxnSpPr>
            <p:nvPr/>
          </p:nvCxnSpPr>
          <p:spPr>
            <a:xfrm rot="5400000">
              <a:off x="6549103" y="1887779"/>
              <a:ext cx="237567" cy="109877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or: Curved 136">
              <a:extLst>
                <a:ext uri="{FF2B5EF4-FFF2-40B4-BE49-F238E27FC236}">
                  <a16:creationId xmlns:a16="http://schemas.microsoft.com/office/drawing/2014/main" id="{33EB3993-11B7-4334-B169-2659F9B2876A}"/>
                </a:ext>
              </a:extLst>
            </p:cNvPr>
            <p:cNvCxnSpPr>
              <a:cxnSpLocks/>
              <a:stCxn id="36885" idx="2"/>
              <a:endCxn id="183" idx="0"/>
            </p:cNvCxnSpPr>
            <p:nvPr/>
          </p:nvCxnSpPr>
          <p:spPr>
            <a:xfrm rot="16200000" flipH="1">
              <a:off x="7031135" y="1887778"/>
              <a:ext cx="237567" cy="109878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nector: Curved 139">
              <a:extLst>
                <a:ext uri="{FF2B5EF4-FFF2-40B4-BE49-F238E27FC236}">
                  <a16:creationId xmlns:a16="http://schemas.microsoft.com/office/drawing/2014/main" id="{34FF09C1-A014-427D-9FCF-757A8951A817}"/>
                </a:ext>
              </a:extLst>
            </p:cNvPr>
            <p:cNvCxnSpPr>
              <a:cxnSpLocks/>
              <a:stCxn id="36886" idx="2"/>
              <a:endCxn id="184" idx="0"/>
            </p:cNvCxnSpPr>
            <p:nvPr/>
          </p:nvCxnSpPr>
          <p:spPr>
            <a:xfrm rot="5400000">
              <a:off x="7293413" y="1887779"/>
              <a:ext cx="237567" cy="109877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nector: Curved 142">
              <a:extLst>
                <a:ext uri="{FF2B5EF4-FFF2-40B4-BE49-F238E27FC236}">
                  <a16:creationId xmlns:a16="http://schemas.microsoft.com/office/drawing/2014/main" id="{D50D623F-AE82-4AE7-BF42-B101FB7FE41E}"/>
                </a:ext>
              </a:extLst>
            </p:cNvPr>
            <p:cNvCxnSpPr>
              <a:cxnSpLocks/>
              <a:stCxn id="36887" idx="2"/>
              <a:endCxn id="186" idx="0"/>
            </p:cNvCxnSpPr>
            <p:nvPr/>
          </p:nvCxnSpPr>
          <p:spPr>
            <a:xfrm rot="16200000" flipH="1">
              <a:off x="7775445" y="1887777"/>
              <a:ext cx="237567" cy="109879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F2B418E8-4A92-4E59-801B-C355A4E05714}"/>
              </a:ext>
            </a:extLst>
          </p:cNvPr>
          <p:cNvGrpSpPr/>
          <p:nvPr/>
        </p:nvGrpSpPr>
        <p:grpSpPr>
          <a:xfrm>
            <a:off x="5780111" y="1110283"/>
            <a:ext cx="2232930" cy="237567"/>
            <a:chOff x="5780111" y="1403487"/>
            <a:chExt cx="2232930" cy="237567"/>
          </a:xfrm>
        </p:grpSpPr>
        <p:cxnSp>
          <p:nvCxnSpPr>
            <p:cNvPr id="149" name="Connector: Curved 148">
              <a:extLst>
                <a:ext uri="{FF2B5EF4-FFF2-40B4-BE49-F238E27FC236}">
                  <a16:creationId xmlns:a16="http://schemas.microsoft.com/office/drawing/2014/main" id="{B00006C5-7BAE-4472-915D-EFF1B8FAF710}"/>
                </a:ext>
              </a:extLst>
            </p:cNvPr>
            <p:cNvCxnSpPr>
              <a:cxnSpLocks/>
              <a:stCxn id="36920" idx="2"/>
              <a:endCxn id="36881" idx="0"/>
            </p:cNvCxnSpPr>
            <p:nvPr/>
          </p:nvCxnSpPr>
          <p:spPr>
            <a:xfrm>
              <a:off x="5780111" y="1403487"/>
              <a:ext cx="0" cy="237567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ctor: Curved 148">
              <a:extLst>
                <a:ext uri="{FF2B5EF4-FFF2-40B4-BE49-F238E27FC236}">
                  <a16:creationId xmlns:a16="http://schemas.microsoft.com/office/drawing/2014/main" id="{4ACC1063-8BC4-46E1-A79F-B3B5FF4A1266}"/>
                </a:ext>
              </a:extLst>
            </p:cNvPr>
            <p:cNvCxnSpPr>
              <a:cxnSpLocks/>
              <a:stCxn id="36913" idx="2"/>
              <a:endCxn id="36882" idx="0"/>
            </p:cNvCxnSpPr>
            <p:nvPr/>
          </p:nvCxnSpPr>
          <p:spPr>
            <a:xfrm>
              <a:off x="6152266" y="1403487"/>
              <a:ext cx="0" cy="237567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nector: Curved 148">
              <a:extLst>
                <a:ext uri="{FF2B5EF4-FFF2-40B4-BE49-F238E27FC236}">
                  <a16:creationId xmlns:a16="http://schemas.microsoft.com/office/drawing/2014/main" id="{F2A0E65D-70D5-4284-A36D-AD5245D6B97F}"/>
                </a:ext>
              </a:extLst>
            </p:cNvPr>
            <p:cNvCxnSpPr>
              <a:cxnSpLocks/>
              <a:stCxn id="36914" idx="2"/>
              <a:endCxn id="36883" idx="0"/>
            </p:cNvCxnSpPr>
            <p:nvPr/>
          </p:nvCxnSpPr>
          <p:spPr>
            <a:xfrm>
              <a:off x="6524421" y="1403487"/>
              <a:ext cx="0" cy="237567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nector: Curved 148">
              <a:extLst>
                <a:ext uri="{FF2B5EF4-FFF2-40B4-BE49-F238E27FC236}">
                  <a16:creationId xmlns:a16="http://schemas.microsoft.com/office/drawing/2014/main" id="{0FA6AA0F-92E7-473F-9EA5-996B21AAAED6}"/>
                </a:ext>
              </a:extLst>
            </p:cNvPr>
            <p:cNvCxnSpPr>
              <a:cxnSpLocks/>
              <a:stCxn id="36915" idx="2"/>
              <a:endCxn id="36884" idx="0"/>
            </p:cNvCxnSpPr>
            <p:nvPr/>
          </p:nvCxnSpPr>
          <p:spPr>
            <a:xfrm>
              <a:off x="6896576" y="1403487"/>
              <a:ext cx="0" cy="237567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nector: Curved 148">
              <a:extLst>
                <a:ext uri="{FF2B5EF4-FFF2-40B4-BE49-F238E27FC236}">
                  <a16:creationId xmlns:a16="http://schemas.microsoft.com/office/drawing/2014/main" id="{DFD96F4D-5112-4B6F-9E24-CAE11D478185}"/>
                </a:ext>
              </a:extLst>
            </p:cNvPr>
            <p:cNvCxnSpPr>
              <a:cxnSpLocks/>
              <a:stCxn id="36916" idx="2"/>
              <a:endCxn id="36885" idx="0"/>
            </p:cNvCxnSpPr>
            <p:nvPr/>
          </p:nvCxnSpPr>
          <p:spPr>
            <a:xfrm>
              <a:off x="7268731" y="1403487"/>
              <a:ext cx="0" cy="237567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nector: Curved 148">
              <a:extLst>
                <a:ext uri="{FF2B5EF4-FFF2-40B4-BE49-F238E27FC236}">
                  <a16:creationId xmlns:a16="http://schemas.microsoft.com/office/drawing/2014/main" id="{1A50BC42-3454-4F37-BAE1-8E9DFC7825F8}"/>
                </a:ext>
              </a:extLst>
            </p:cNvPr>
            <p:cNvCxnSpPr>
              <a:cxnSpLocks/>
              <a:stCxn id="36917" idx="2"/>
              <a:endCxn id="36886" idx="0"/>
            </p:cNvCxnSpPr>
            <p:nvPr/>
          </p:nvCxnSpPr>
          <p:spPr>
            <a:xfrm>
              <a:off x="7640886" y="1403487"/>
              <a:ext cx="0" cy="237567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ctor: Curved 148">
              <a:extLst>
                <a:ext uri="{FF2B5EF4-FFF2-40B4-BE49-F238E27FC236}">
                  <a16:creationId xmlns:a16="http://schemas.microsoft.com/office/drawing/2014/main" id="{DD05B7CB-0B75-49C6-8573-0DB469C0F3E1}"/>
                </a:ext>
              </a:extLst>
            </p:cNvPr>
            <p:cNvCxnSpPr>
              <a:cxnSpLocks/>
              <a:stCxn id="36918" idx="2"/>
              <a:endCxn id="36887" idx="0"/>
            </p:cNvCxnSpPr>
            <p:nvPr/>
          </p:nvCxnSpPr>
          <p:spPr>
            <a:xfrm>
              <a:off x="8013041" y="1403487"/>
              <a:ext cx="0" cy="237567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889" name="pass1-run1-1"/>
          <p:cNvSpPr>
            <a:spLocks/>
          </p:cNvSpPr>
          <p:nvPr/>
        </p:nvSpPr>
        <p:spPr bwMode="auto">
          <a:xfrm>
            <a:off x="5783309" y="1768297"/>
            <a:ext cx="365760" cy="18288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>
            <a:solidFill>
              <a:schemeClr val="tx1">
                <a:lumMod val="65000"/>
                <a:lumOff val="35000"/>
              </a:schemeClr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bg1">
                    <a:lumMod val="75000"/>
                  </a:schemeClr>
                </a:solidFill>
                <a:latin typeface="Inconsolata" panose="00000509000000000000" pitchFamily="49" charset="0"/>
              </a:rPr>
              <a:t>_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|</a:t>
            </a:r>
            <a:r>
              <a:rPr lang="en-US" sz="1000" b="1" dirty="0">
                <a:solidFill>
                  <a:schemeClr val="bg1">
                    <a:lumMod val="75000"/>
                  </a:schemeClr>
                </a:solidFill>
                <a:latin typeface="Inconsolata" panose="00000509000000000000" pitchFamily="49" charset="0"/>
              </a:rPr>
              <a:t>_</a:t>
            </a:r>
          </a:p>
        </p:txBody>
      </p:sp>
      <p:sp>
        <p:nvSpPr>
          <p:cNvPr id="36890" name="pass1-run2"/>
          <p:cNvSpPr>
            <a:spLocks/>
          </p:cNvSpPr>
          <p:nvPr/>
        </p:nvSpPr>
        <p:spPr bwMode="auto">
          <a:xfrm>
            <a:off x="5783309" y="1954479"/>
            <a:ext cx="365760" cy="18288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4|6</a:t>
            </a:r>
          </a:p>
        </p:txBody>
      </p:sp>
      <p:sp>
        <p:nvSpPr>
          <p:cNvPr id="36891" name="Freeform 27"/>
          <p:cNvSpPr>
            <a:spLocks/>
          </p:cNvSpPr>
          <p:nvPr/>
        </p:nvSpPr>
        <p:spPr bwMode="auto">
          <a:xfrm>
            <a:off x="6527619" y="1768297"/>
            <a:ext cx="365760" cy="18288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4|7</a:t>
            </a:r>
          </a:p>
        </p:txBody>
      </p:sp>
      <p:sp>
        <p:nvSpPr>
          <p:cNvPr id="36892" name="Freeform 28"/>
          <p:cNvSpPr>
            <a:spLocks/>
          </p:cNvSpPr>
          <p:nvPr/>
        </p:nvSpPr>
        <p:spPr bwMode="auto">
          <a:xfrm>
            <a:off x="6527619" y="1954479"/>
            <a:ext cx="365760" cy="18288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8|9</a:t>
            </a:r>
          </a:p>
        </p:txBody>
      </p:sp>
      <p:sp>
        <p:nvSpPr>
          <p:cNvPr id="36893" name="Freeform 29"/>
          <p:cNvSpPr>
            <a:spLocks/>
          </p:cNvSpPr>
          <p:nvPr/>
        </p:nvSpPr>
        <p:spPr bwMode="auto">
          <a:xfrm>
            <a:off x="7271929" y="1768297"/>
            <a:ext cx="365760" cy="18288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1|3</a:t>
            </a:r>
          </a:p>
        </p:txBody>
      </p:sp>
      <p:sp>
        <p:nvSpPr>
          <p:cNvPr id="36894" name="Freeform 30"/>
          <p:cNvSpPr>
            <a:spLocks/>
          </p:cNvSpPr>
          <p:nvPr/>
        </p:nvSpPr>
        <p:spPr bwMode="auto">
          <a:xfrm>
            <a:off x="7271929" y="1954479"/>
            <a:ext cx="365760" cy="18288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5|6</a:t>
            </a:r>
          </a:p>
        </p:txBody>
      </p:sp>
      <p:sp>
        <p:nvSpPr>
          <p:cNvPr id="36895" name="Freeform 31"/>
          <p:cNvSpPr>
            <a:spLocks/>
          </p:cNvSpPr>
          <p:nvPr/>
        </p:nvSpPr>
        <p:spPr bwMode="auto">
          <a:xfrm>
            <a:off x="8016240" y="1768297"/>
            <a:ext cx="365760" cy="18288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1|9</a:t>
            </a:r>
          </a:p>
        </p:txBody>
      </p:sp>
      <p:sp>
        <p:nvSpPr>
          <p:cNvPr id="36897" name="Freeform 33"/>
          <p:cNvSpPr>
            <a:spLocks/>
          </p:cNvSpPr>
          <p:nvPr/>
        </p:nvSpPr>
        <p:spPr bwMode="auto">
          <a:xfrm>
            <a:off x="6155464" y="2559044"/>
            <a:ext cx="365760" cy="1828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4|4</a:t>
            </a:r>
          </a:p>
        </p:txBody>
      </p:sp>
      <p:sp>
        <p:nvSpPr>
          <p:cNvPr id="36898" name="Freeform 34"/>
          <p:cNvSpPr>
            <a:spLocks/>
          </p:cNvSpPr>
          <p:nvPr/>
        </p:nvSpPr>
        <p:spPr bwMode="auto">
          <a:xfrm>
            <a:off x="6155464" y="2743162"/>
            <a:ext cx="365760" cy="1828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6|7</a:t>
            </a:r>
          </a:p>
        </p:txBody>
      </p:sp>
      <p:sp>
        <p:nvSpPr>
          <p:cNvPr id="36899" name="Freeform 35"/>
          <p:cNvSpPr>
            <a:spLocks/>
          </p:cNvSpPr>
          <p:nvPr/>
        </p:nvSpPr>
        <p:spPr bwMode="auto">
          <a:xfrm>
            <a:off x="6155464" y="2927279"/>
            <a:ext cx="365760" cy="1828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8|9</a:t>
            </a:r>
          </a:p>
        </p:txBody>
      </p:sp>
      <p:sp>
        <p:nvSpPr>
          <p:cNvPr id="36955" name="Freeform 91"/>
          <p:cNvSpPr>
            <a:spLocks/>
          </p:cNvSpPr>
          <p:nvPr/>
        </p:nvSpPr>
        <p:spPr bwMode="auto">
          <a:xfrm>
            <a:off x="6155464" y="2374926"/>
            <a:ext cx="365760" cy="1828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2|3</a:t>
            </a:r>
          </a:p>
        </p:txBody>
      </p:sp>
      <p:sp>
        <p:nvSpPr>
          <p:cNvPr id="36900" name="Freeform 36"/>
          <p:cNvSpPr>
            <a:spLocks/>
          </p:cNvSpPr>
          <p:nvPr/>
        </p:nvSpPr>
        <p:spPr bwMode="auto">
          <a:xfrm>
            <a:off x="7644085" y="2368968"/>
            <a:ext cx="365760" cy="1828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Proxima Nova" charset="0"/>
                <a:cs typeface="Proxima Nova" charset="0"/>
              </a:rPr>
              <a:t>1|1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Inconsolata" panose="00000509000000000000" pitchFamily="49" charset="0"/>
            </a:endParaRPr>
          </a:p>
        </p:txBody>
      </p:sp>
      <p:sp>
        <p:nvSpPr>
          <p:cNvPr id="36901" name="Freeform 37"/>
          <p:cNvSpPr>
            <a:spLocks/>
          </p:cNvSpPr>
          <p:nvPr/>
        </p:nvSpPr>
        <p:spPr bwMode="auto">
          <a:xfrm>
            <a:off x="7644085" y="2555072"/>
            <a:ext cx="365760" cy="1828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3|5</a:t>
            </a:r>
          </a:p>
        </p:txBody>
      </p:sp>
      <p:sp>
        <p:nvSpPr>
          <p:cNvPr id="36902" name="Freeform 38"/>
          <p:cNvSpPr>
            <a:spLocks/>
          </p:cNvSpPr>
          <p:nvPr/>
        </p:nvSpPr>
        <p:spPr bwMode="auto">
          <a:xfrm>
            <a:off x="7644085" y="2741176"/>
            <a:ext cx="365760" cy="1828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6|9</a:t>
            </a:r>
          </a:p>
        </p:txBody>
      </p:sp>
      <p:grpSp>
        <p:nvGrpSpPr>
          <p:cNvPr id="8" name="magnets" hidden="1">
            <a:extLst>
              <a:ext uri="{FF2B5EF4-FFF2-40B4-BE49-F238E27FC236}">
                <a16:creationId xmlns:a16="http://schemas.microsoft.com/office/drawing/2014/main" id="{76BEFD4B-A14B-3E23-47CC-D640870C097A}"/>
              </a:ext>
            </a:extLst>
          </p:cNvPr>
          <p:cNvGrpSpPr/>
          <p:nvPr/>
        </p:nvGrpSpPr>
        <p:grpSpPr>
          <a:xfrm>
            <a:off x="5880845" y="1768297"/>
            <a:ext cx="2403619" cy="624917"/>
            <a:chOff x="5880845" y="1952247"/>
            <a:chExt cx="2403619" cy="624917"/>
          </a:xfrm>
        </p:grpSpPr>
        <p:grpSp>
          <p:nvGrpSpPr>
            <p:cNvPr id="36867" name="Group 36866">
              <a:extLst>
                <a:ext uri="{FF2B5EF4-FFF2-40B4-BE49-F238E27FC236}">
                  <a16:creationId xmlns:a16="http://schemas.microsoft.com/office/drawing/2014/main" id="{E9DC7887-4008-44D8-9A10-CE715794EA9E}"/>
                </a:ext>
              </a:extLst>
            </p:cNvPr>
            <p:cNvGrpSpPr/>
            <p:nvPr/>
          </p:nvGrpSpPr>
          <p:grpSpPr>
            <a:xfrm>
              <a:off x="5880845" y="1952247"/>
              <a:ext cx="170688" cy="18288"/>
              <a:chOff x="4876800" y="2038350"/>
              <a:chExt cx="170688" cy="18288"/>
            </a:xfrm>
          </p:grpSpPr>
          <p:sp>
            <p:nvSpPr>
              <p:cNvPr id="174" name="magnet">
                <a:extLst>
                  <a:ext uri="{FF2B5EF4-FFF2-40B4-BE49-F238E27FC236}">
                    <a16:creationId xmlns:a16="http://schemas.microsoft.com/office/drawing/2014/main" id="{229C944A-FA0C-42D0-8258-6774C580FD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800" y="2038350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  <p:sp>
            <p:nvSpPr>
              <p:cNvPr id="175" name="magnet">
                <a:extLst>
                  <a:ext uri="{FF2B5EF4-FFF2-40B4-BE49-F238E27FC236}">
                    <a16:creationId xmlns:a16="http://schemas.microsoft.com/office/drawing/2014/main" id="{E7A303CB-9C62-4362-86DC-8E6F691A27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9200" y="2038350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5DEEE3FC-4100-4888-936C-321DCF5B3F7F}"/>
                </a:ext>
              </a:extLst>
            </p:cNvPr>
            <p:cNvGrpSpPr/>
            <p:nvPr/>
          </p:nvGrpSpPr>
          <p:grpSpPr>
            <a:xfrm>
              <a:off x="6625155" y="1952247"/>
              <a:ext cx="170688" cy="18288"/>
              <a:chOff x="4876800" y="2038350"/>
              <a:chExt cx="170688" cy="18288"/>
            </a:xfrm>
          </p:grpSpPr>
          <p:sp>
            <p:nvSpPr>
              <p:cNvPr id="180" name="magnet">
                <a:extLst>
                  <a:ext uri="{FF2B5EF4-FFF2-40B4-BE49-F238E27FC236}">
                    <a16:creationId xmlns:a16="http://schemas.microsoft.com/office/drawing/2014/main" id="{1E723C2F-F1F4-4369-8DF3-F30E428BCB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800" y="2038350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  <p:sp>
            <p:nvSpPr>
              <p:cNvPr id="181" name="magnet">
                <a:extLst>
                  <a:ext uri="{FF2B5EF4-FFF2-40B4-BE49-F238E27FC236}">
                    <a16:creationId xmlns:a16="http://schemas.microsoft.com/office/drawing/2014/main" id="{5DE7E98A-EB7D-4062-AA9E-694357091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9200" y="2038350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956B933E-4C69-4D84-8098-3EF007722041}"/>
                </a:ext>
              </a:extLst>
            </p:cNvPr>
            <p:cNvGrpSpPr/>
            <p:nvPr/>
          </p:nvGrpSpPr>
          <p:grpSpPr>
            <a:xfrm>
              <a:off x="7369465" y="1952247"/>
              <a:ext cx="170688" cy="18288"/>
              <a:chOff x="4876800" y="2038350"/>
              <a:chExt cx="170688" cy="18288"/>
            </a:xfrm>
          </p:grpSpPr>
          <p:sp>
            <p:nvSpPr>
              <p:cNvPr id="183" name="magnet">
                <a:extLst>
                  <a:ext uri="{FF2B5EF4-FFF2-40B4-BE49-F238E27FC236}">
                    <a16:creationId xmlns:a16="http://schemas.microsoft.com/office/drawing/2014/main" id="{51205C4C-E8A0-4D39-A41A-7717E33FD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800" y="2038350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  <p:sp>
            <p:nvSpPr>
              <p:cNvPr id="184" name="magnet">
                <a:extLst>
                  <a:ext uri="{FF2B5EF4-FFF2-40B4-BE49-F238E27FC236}">
                    <a16:creationId xmlns:a16="http://schemas.microsoft.com/office/drawing/2014/main" id="{A15C446E-B067-46E7-9B75-A844CFF572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9200" y="2038350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CDAF7D60-3374-4B34-ACB3-1B0F834554FB}"/>
                </a:ext>
              </a:extLst>
            </p:cNvPr>
            <p:cNvGrpSpPr/>
            <p:nvPr/>
          </p:nvGrpSpPr>
          <p:grpSpPr>
            <a:xfrm>
              <a:off x="8113776" y="1952247"/>
              <a:ext cx="170688" cy="18288"/>
              <a:chOff x="4876800" y="2038350"/>
              <a:chExt cx="170688" cy="18288"/>
            </a:xfrm>
          </p:grpSpPr>
          <p:sp>
            <p:nvSpPr>
              <p:cNvPr id="186" name="magnet">
                <a:extLst>
                  <a:ext uri="{FF2B5EF4-FFF2-40B4-BE49-F238E27FC236}">
                    <a16:creationId xmlns:a16="http://schemas.microsoft.com/office/drawing/2014/main" id="{9F9066DE-1D58-42C6-B302-DAA7C90F7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800" y="2038350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  <p:sp>
            <p:nvSpPr>
              <p:cNvPr id="187" name="magnet">
                <a:extLst>
                  <a:ext uri="{FF2B5EF4-FFF2-40B4-BE49-F238E27FC236}">
                    <a16:creationId xmlns:a16="http://schemas.microsoft.com/office/drawing/2014/main" id="{3A2F9EFC-07FB-4E35-A777-92C4BEFC41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9200" y="2038350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EF1884D1-BF34-4039-B938-AD02AD63AF6A}"/>
                </a:ext>
              </a:extLst>
            </p:cNvPr>
            <p:cNvGrpSpPr/>
            <p:nvPr/>
          </p:nvGrpSpPr>
          <p:grpSpPr>
            <a:xfrm>
              <a:off x="6253000" y="2558876"/>
              <a:ext cx="170688" cy="18288"/>
              <a:chOff x="5067902" y="2166974"/>
              <a:chExt cx="170688" cy="18288"/>
            </a:xfrm>
          </p:grpSpPr>
          <p:sp>
            <p:nvSpPr>
              <p:cNvPr id="201" name="magnet">
                <a:extLst>
                  <a:ext uri="{FF2B5EF4-FFF2-40B4-BE49-F238E27FC236}">
                    <a16:creationId xmlns:a16="http://schemas.microsoft.com/office/drawing/2014/main" id="{B352DE09-5DEC-4F23-B58F-E02043B3E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902" y="2166974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spc="-11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  <p:sp>
            <p:nvSpPr>
              <p:cNvPr id="202" name="magnet">
                <a:extLst>
                  <a:ext uri="{FF2B5EF4-FFF2-40B4-BE49-F238E27FC236}">
                    <a16:creationId xmlns:a16="http://schemas.microsoft.com/office/drawing/2014/main" id="{AFB8A9EA-4D17-48AD-8814-89705B233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302" y="2166974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spc="-11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4AFF8FB3-3B4E-4C39-AD8E-E1A98FE37110}"/>
                </a:ext>
              </a:extLst>
            </p:cNvPr>
            <p:cNvGrpSpPr/>
            <p:nvPr/>
          </p:nvGrpSpPr>
          <p:grpSpPr>
            <a:xfrm>
              <a:off x="7741621" y="2552918"/>
              <a:ext cx="170688" cy="18288"/>
              <a:chOff x="5067902" y="2166974"/>
              <a:chExt cx="170688" cy="18288"/>
            </a:xfrm>
          </p:grpSpPr>
          <p:sp>
            <p:nvSpPr>
              <p:cNvPr id="210" name="magnet">
                <a:extLst>
                  <a:ext uri="{FF2B5EF4-FFF2-40B4-BE49-F238E27FC236}">
                    <a16:creationId xmlns:a16="http://schemas.microsoft.com/office/drawing/2014/main" id="{29E3BF26-1034-48B7-9B66-E8375F46E1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902" y="2166974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  <p:sp>
            <p:nvSpPr>
              <p:cNvPr id="211" name="magnet">
                <a:extLst>
                  <a:ext uri="{FF2B5EF4-FFF2-40B4-BE49-F238E27FC236}">
                    <a16:creationId xmlns:a16="http://schemas.microsoft.com/office/drawing/2014/main" id="{F08D7A7D-AA73-4051-9659-6E4BE2E5DE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302" y="2166974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EC72C299-7B50-4370-B96A-C9B1BAEE6DEC}"/>
              </a:ext>
            </a:extLst>
          </p:cNvPr>
          <p:cNvGrpSpPr/>
          <p:nvPr/>
        </p:nvGrpSpPr>
        <p:grpSpPr>
          <a:xfrm>
            <a:off x="6897989" y="3347725"/>
            <a:ext cx="369331" cy="1265058"/>
            <a:chOff x="6216413" y="3488529"/>
            <a:chExt cx="369331" cy="1265058"/>
          </a:xfrm>
        </p:grpSpPr>
        <p:grpSp>
          <p:nvGrpSpPr>
            <p:cNvPr id="36927" name="Group 36926">
              <a:extLst>
                <a:ext uri="{FF2B5EF4-FFF2-40B4-BE49-F238E27FC236}">
                  <a16:creationId xmlns:a16="http://schemas.microsoft.com/office/drawing/2014/main" id="{C654B227-BE68-49F0-972B-9C2BB0D646F9}"/>
                </a:ext>
              </a:extLst>
            </p:cNvPr>
            <p:cNvGrpSpPr/>
            <p:nvPr/>
          </p:nvGrpSpPr>
          <p:grpSpPr>
            <a:xfrm>
              <a:off x="6216413" y="3488529"/>
              <a:ext cx="369331" cy="1265058"/>
              <a:chOff x="5866926" y="3488529"/>
              <a:chExt cx="369331" cy="1265058"/>
            </a:xfrm>
          </p:grpSpPr>
          <p:sp>
            <p:nvSpPr>
              <p:cNvPr id="36904" name="Freeform 40"/>
              <p:cNvSpPr>
                <a:spLocks/>
              </p:cNvSpPr>
              <p:nvPr/>
            </p:nvSpPr>
            <p:spPr bwMode="auto">
              <a:xfrm>
                <a:off x="5866926" y="3488529"/>
                <a:ext cx="369331" cy="1828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rnd">
                <a:solidFill>
                  <a:srgbClr val="646464"/>
                </a:solidFill>
                <a:round/>
                <a:headEnd type="none" w="sm" len="sm"/>
                <a:tailEnd type="none" w="sm" len="sm"/>
              </a:ln>
            </p:spPr>
            <p:txBody>
              <a:bodyPr lIns="18288" tIns="18288" rIns="18288" bIns="18288" anchor="b" anchorCtr="0"/>
              <a:lstStyle/>
              <a:p>
                <a:pPr algn="ctr"/>
                <a:r>
                  <a:rPr 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anose="00000509000000000000" pitchFamily="49" charset="0"/>
                    <a:ea typeface="Proxima Nova" charset="0"/>
                    <a:cs typeface="Proxima Nova" charset="0"/>
                  </a:rPr>
                  <a:t>1|1</a:t>
                </a:r>
                <a:endPara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6905" name="Freeform 41"/>
              <p:cNvSpPr>
                <a:spLocks/>
              </p:cNvSpPr>
              <p:nvPr/>
            </p:nvSpPr>
            <p:spPr bwMode="auto">
              <a:xfrm>
                <a:off x="5866926" y="3668892"/>
                <a:ext cx="369331" cy="1828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rnd">
                <a:solidFill>
                  <a:srgbClr val="646464"/>
                </a:solidFill>
                <a:round/>
                <a:headEnd type="none" w="sm" len="sm"/>
                <a:tailEnd type="none" w="sm" len="sm"/>
              </a:ln>
            </p:spPr>
            <p:txBody>
              <a:bodyPr lIns="18288" tIns="18288" rIns="18288" bIns="18288" anchor="b" anchorCtr="0"/>
              <a:lstStyle/>
              <a:p>
                <a:pPr algn="ctr"/>
                <a:r>
                  <a:rPr 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anose="00000509000000000000" pitchFamily="49" charset="0"/>
                  </a:rPr>
                  <a:t>2|3</a:t>
                </a:r>
              </a:p>
            </p:txBody>
          </p:sp>
          <p:sp>
            <p:nvSpPr>
              <p:cNvPr id="36906" name="Freeform 42"/>
              <p:cNvSpPr>
                <a:spLocks/>
              </p:cNvSpPr>
              <p:nvPr/>
            </p:nvSpPr>
            <p:spPr bwMode="auto">
              <a:xfrm>
                <a:off x="5866926" y="3849255"/>
                <a:ext cx="369331" cy="1828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rnd">
                <a:solidFill>
                  <a:srgbClr val="646464"/>
                </a:solidFill>
                <a:round/>
                <a:headEnd type="none" w="sm" len="sm"/>
                <a:tailEnd type="none" w="sm" len="sm"/>
              </a:ln>
            </p:spPr>
            <p:txBody>
              <a:bodyPr lIns="18288" tIns="18288" rIns="18288" bIns="18288" anchor="b" anchorCtr="0"/>
              <a:lstStyle/>
              <a:p>
                <a:pPr algn="ctr"/>
                <a:r>
                  <a:rPr 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anose="00000509000000000000" pitchFamily="49" charset="0"/>
                  </a:rPr>
                  <a:t>3|4</a:t>
                </a:r>
              </a:p>
            </p:txBody>
          </p:sp>
          <p:sp>
            <p:nvSpPr>
              <p:cNvPr id="36907" name="Freeform 43"/>
              <p:cNvSpPr>
                <a:spLocks/>
              </p:cNvSpPr>
              <p:nvPr/>
            </p:nvSpPr>
            <p:spPr bwMode="auto">
              <a:xfrm>
                <a:off x="5866926" y="4029618"/>
                <a:ext cx="369331" cy="1828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rnd">
                <a:solidFill>
                  <a:srgbClr val="646464"/>
                </a:solidFill>
                <a:round/>
                <a:headEnd type="none" w="sm" len="sm"/>
                <a:tailEnd type="none" w="sm" len="sm"/>
              </a:ln>
            </p:spPr>
            <p:txBody>
              <a:bodyPr lIns="18288" tIns="18288" rIns="18288" bIns="18288" anchor="b" anchorCtr="0"/>
              <a:lstStyle/>
              <a:p>
                <a:pPr algn="ctr"/>
                <a:r>
                  <a:rPr 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anose="00000509000000000000" pitchFamily="49" charset="0"/>
                  </a:rPr>
                  <a:t>4|5</a:t>
                </a:r>
              </a:p>
            </p:txBody>
          </p:sp>
          <p:sp>
            <p:nvSpPr>
              <p:cNvPr id="36908" name="Freeform 44"/>
              <p:cNvSpPr>
                <a:spLocks/>
              </p:cNvSpPr>
              <p:nvPr/>
            </p:nvSpPr>
            <p:spPr bwMode="auto">
              <a:xfrm>
                <a:off x="5866926" y="4209981"/>
                <a:ext cx="369331" cy="1828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rnd">
                <a:solidFill>
                  <a:srgbClr val="646464"/>
                </a:solidFill>
                <a:round/>
                <a:headEnd type="none" w="sm" len="sm"/>
                <a:tailEnd type="none" w="sm" len="sm"/>
              </a:ln>
            </p:spPr>
            <p:txBody>
              <a:bodyPr lIns="18288" tIns="18288" rIns="18288" bIns="18288" anchor="b" anchorCtr="0"/>
              <a:lstStyle/>
              <a:p>
                <a:pPr algn="ctr"/>
                <a:r>
                  <a:rPr 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anose="00000509000000000000" pitchFamily="49" charset="0"/>
                  </a:rPr>
                  <a:t>6|6</a:t>
                </a:r>
              </a:p>
            </p:txBody>
          </p:sp>
          <p:sp>
            <p:nvSpPr>
              <p:cNvPr id="36909" name="Freeform 45"/>
              <p:cNvSpPr>
                <a:spLocks/>
              </p:cNvSpPr>
              <p:nvPr/>
            </p:nvSpPr>
            <p:spPr bwMode="auto">
              <a:xfrm>
                <a:off x="5866926" y="4390344"/>
                <a:ext cx="369331" cy="1828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rnd">
                <a:solidFill>
                  <a:srgbClr val="646464"/>
                </a:solidFill>
                <a:round/>
                <a:headEnd type="none" w="sm" len="sm"/>
                <a:tailEnd type="none" w="sm" len="sm"/>
              </a:ln>
            </p:spPr>
            <p:txBody>
              <a:bodyPr lIns="18288" tIns="18288" rIns="18288" bIns="18288" anchor="b" anchorCtr="0"/>
              <a:lstStyle/>
              <a:p>
                <a:pPr algn="ctr"/>
                <a:r>
                  <a:rPr 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anose="00000509000000000000" pitchFamily="49" charset="0"/>
                  </a:rPr>
                  <a:t>7|8</a:t>
                </a:r>
              </a:p>
            </p:txBody>
          </p:sp>
          <p:sp>
            <p:nvSpPr>
              <p:cNvPr id="36910" name="Freeform 46"/>
              <p:cNvSpPr>
                <a:spLocks/>
              </p:cNvSpPr>
              <p:nvPr/>
            </p:nvSpPr>
            <p:spPr bwMode="auto">
              <a:xfrm>
                <a:off x="5866926" y="4570707"/>
                <a:ext cx="369331" cy="18288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rnd">
                <a:solidFill>
                  <a:srgbClr val="646464"/>
                </a:solidFill>
                <a:round/>
                <a:headEnd type="none" w="sm" len="sm"/>
                <a:tailEnd type="none" w="sm" len="sm"/>
              </a:ln>
            </p:spPr>
            <p:txBody>
              <a:bodyPr lIns="18288" tIns="18288" rIns="18288" bIns="18288" anchor="b" anchorCtr="0"/>
              <a:lstStyle/>
              <a:p>
                <a:pPr algn="ctr"/>
                <a:r>
                  <a:rPr lang="en-US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anose="00000509000000000000" pitchFamily="49" charset="0"/>
                  </a:rPr>
                  <a:t>9|9</a:t>
                </a:r>
              </a:p>
            </p:txBody>
          </p:sp>
        </p:grpSp>
        <p:grpSp>
          <p:nvGrpSpPr>
            <p:cNvPr id="216" name="Group 215" hidden="1">
              <a:extLst>
                <a:ext uri="{FF2B5EF4-FFF2-40B4-BE49-F238E27FC236}">
                  <a16:creationId xmlns:a16="http://schemas.microsoft.com/office/drawing/2014/main" id="{5E3AEB00-FE93-48DA-8E9E-C455A6BE7D1E}"/>
                </a:ext>
              </a:extLst>
            </p:cNvPr>
            <p:cNvGrpSpPr/>
            <p:nvPr/>
          </p:nvGrpSpPr>
          <p:grpSpPr>
            <a:xfrm>
              <a:off x="6315734" y="3488529"/>
              <a:ext cx="170688" cy="18288"/>
              <a:chOff x="5067902" y="2166974"/>
              <a:chExt cx="170688" cy="18288"/>
            </a:xfrm>
          </p:grpSpPr>
          <p:sp>
            <p:nvSpPr>
              <p:cNvPr id="217" name="magnet">
                <a:extLst>
                  <a:ext uri="{FF2B5EF4-FFF2-40B4-BE49-F238E27FC236}">
                    <a16:creationId xmlns:a16="http://schemas.microsoft.com/office/drawing/2014/main" id="{E99A0060-D948-42ED-9BDC-8296A3C26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902" y="2166974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spc="-11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  <p:sp>
            <p:nvSpPr>
              <p:cNvPr id="218" name="magnet">
                <a:extLst>
                  <a:ext uri="{FF2B5EF4-FFF2-40B4-BE49-F238E27FC236}">
                    <a16:creationId xmlns:a16="http://schemas.microsoft.com/office/drawing/2014/main" id="{2EA7CD6C-3A64-4D77-9584-07BF51AB7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0302" y="2166974"/>
                <a:ext cx="18288" cy="18288"/>
              </a:xfrm>
              <a:prstGeom prst="rect">
                <a:avLst/>
              </a:prstGeom>
              <a:solidFill>
                <a:srgbClr val="EF3E42"/>
              </a:solidFill>
              <a:ln w="12700" cap="rnd">
                <a:noFill/>
                <a:round/>
                <a:headEnd type="none" w="sm" len="sm"/>
                <a:tailEnd type="none" w="sm" len="sm"/>
              </a:ln>
            </p:spPr>
            <p:txBody>
              <a:bodyPr lIns="0" tIns="13716" rIns="0" bIns="13716"/>
              <a:lstStyle/>
              <a:p>
                <a:pPr algn="ctr"/>
                <a:endParaRPr lang="en-US" sz="1000" b="1" spc="-11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oxima Nova Rg" panose="02000506030000020004" pitchFamily="50" charset="0"/>
                </a:endParaRPr>
              </a:p>
            </p:txBody>
          </p:sp>
        </p:grpSp>
      </p:grpSp>
      <p:sp>
        <p:nvSpPr>
          <p:cNvPr id="125" name="Highlight Box">
            <a:extLst>
              <a:ext uri="{FF2B5EF4-FFF2-40B4-BE49-F238E27FC236}">
                <a16:creationId xmlns:a16="http://schemas.microsoft.com/office/drawing/2014/main" id="{8CCE929E-B084-4FA8-9E20-A256A8742FF0}"/>
              </a:ext>
            </a:extLst>
          </p:cNvPr>
          <p:cNvSpPr/>
          <p:nvPr/>
        </p:nvSpPr>
        <p:spPr>
          <a:xfrm>
            <a:off x="5593039" y="1350054"/>
            <a:ext cx="747368" cy="177373"/>
          </a:xfrm>
          <a:prstGeom prst="roundRect">
            <a:avLst>
              <a:gd name="adj" fmla="val 418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1">
            <a:extLst>
              <a:ext uri="{FF2B5EF4-FFF2-40B4-BE49-F238E27FC236}">
                <a16:creationId xmlns:a16="http://schemas.microsoft.com/office/drawing/2014/main" id="{AFB26840-7EE8-0B94-0B98-48B45B840338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5619752" y="1204796"/>
            <a:ext cx="182880" cy="18288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5" name="Arrow2">
            <a:extLst>
              <a:ext uri="{FF2B5EF4-FFF2-40B4-BE49-F238E27FC236}">
                <a16:creationId xmlns:a16="http://schemas.microsoft.com/office/drawing/2014/main" id="{B3A07DAC-E7B5-6BB7-9265-C1816AABDB3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6001225" y="1204796"/>
            <a:ext cx="182880" cy="18288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6" name="pass1-run1-2">
            <a:extLst>
              <a:ext uri="{FF2B5EF4-FFF2-40B4-BE49-F238E27FC236}">
                <a16:creationId xmlns:a16="http://schemas.microsoft.com/office/drawing/2014/main" id="{5E440024-B667-83FD-73B5-269068449802}"/>
              </a:ext>
            </a:extLst>
          </p:cNvPr>
          <p:cNvSpPr>
            <a:spLocks/>
          </p:cNvSpPr>
          <p:nvPr/>
        </p:nvSpPr>
        <p:spPr bwMode="auto">
          <a:xfrm>
            <a:off x="5783309" y="1768297"/>
            <a:ext cx="365760" cy="18288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2|</a:t>
            </a:r>
            <a:r>
              <a:rPr lang="en-US" sz="1000" b="1" dirty="0">
                <a:solidFill>
                  <a:schemeClr val="bg1">
                    <a:lumMod val="75000"/>
                  </a:schemeClr>
                </a:solidFill>
                <a:latin typeface="Inconsolata" panose="00000509000000000000" pitchFamily="49" charset="0"/>
              </a:rPr>
              <a:t>_</a:t>
            </a:r>
          </a:p>
        </p:txBody>
      </p:sp>
      <p:sp>
        <p:nvSpPr>
          <p:cNvPr id="7" name="pass1-run1-3">
            <a:extLst>
              <a:ext uri="{FF2B5EF4-FFF2-40B4-BE49-F238E27FC236}">
                <a16:creationId xmlns:a16="http://schemas.microsoft.com/office/drawing/2014/main" id="{0AED0A9E-4861-FB6C-591F-1EE7B2EA86FC}"/>
              </a:ext>
            </a:extLst>
          </p:cNvPr>
          <p:cNvSpPr>
            <a:spLocks/>
          </p:cNvSpPr>
          <p:nvPr/>
        </p:nvSpPr>
        <p:spPr bwMode="auto">
          <a:xfrm>
            <a:off x="5783309" y="1768297"/>
            <a:ext cx="365760" cy="18288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>
            <a:solidFill>
              <a:srgbClr val="646464"/>
            </a:solidFill>
            <a:round/>
            <a:headEnd type="none" w="sm" len="sm"/>
            <a:tailEnd type="none" w="sm" len="sm"/>
          </a:ln>
        </p:spPr>
        <p:txBody>
          <a:bodyPr lIns="18288" tIns="18288" rIns="18288" bIns="18288" anchor="b" anchorCtr="0"/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</a:rPr>
              <a:t>2|3</a:t>
            </a:r>
          </a:p>
        </p:txBody>
      </p:sp>
      <p:sp>
        <p:nvSpPr>
          <p:cNvPr id="126" name="Highlight Box">
            <a:extLst>
              <a:ext uri="{FF2B5EF4-FFF2-40B4-BE49-F238E27FC236}">
                <a16:creationId xmlns:a16="http://schemas.microsoft.com/office/drawing/2014/main" id="{86620757-FC2D-4C83-9282-4E4BC0B47035}"/>
              </a:ext>
            </a:extLst>
          </p:cNvPr>
          <p:cNvSpPr/>
          <p:nvPr/>
        </p:nvSpPr>
        <p:spPr>
          <a:xfrm>
            <a:off x="5783309" y="1772088"/>
            <a:ext cx="362561" cy="177373"/>
          </a:xfrm>
          <a:prstGeom prst="roundRect">
            <a:avLst>
              <a:gd name="adj" fmla="val 418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7355"/>
    </mc:Choice>
    <mc:Fallback xmlns="">
      <p:transition advTm="273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3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6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36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"/>
                            </p:stCondLst>
                            <p:childTnLst>
                              <p:par>
                                <p:cTn id="76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32099E-6 L 0.01458 0.00031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2099E-6 L 0.01476 -4.32099E-6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50"/>
                                        <p:tgtEl>
                                          <p:spTgt spid="36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36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5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75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25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250"/>
                                        <p:tgtEl>
                                          <p:spTgt spid="36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50"/>
                            </p:stCondLst>
                            <p:childTnLst>
                              <p:par>
                                <p:cTn id="1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75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56" grpId="0" animBg="1"/>
      <p:bldP spid="36957" grpId="0" animBg="1"/>
      <p:bldP spid="36958" grpId="0" animBg="1"/>
      <p:bldP spid="36959" grpId="0" animBg="1"/>
      <p:bldP spid="36982" grpId="0" animBg="1"/>
      <p:bldP spid="36889" grpId="0" animBg="1"/>
      <p:bldP spid="36890" grpId="0" animBg="1"/>
      <p:bldP spid="36891" grpId="0" animBg="1"/>
      <p:bldP spid="36892" grpId="0" animBg="1"/>
      <p:bldP spid="36893" grpId="0" animBg="1"/>
      <p:bldP spid="36894" grpId="0" animBg="1"/>
      <p:bldP spid="36895" grpId="0" animBg="1"/>
      <p:bldP spid="36897" grpId="0" animBg="1"/>
      <p:bldP spid="36898" grpId="0" animBg="1"/>
      <p:bldP spid="36899" grpId="0" animBg="1"/>
      <p:bldP spid="36955" grpId="0" animBg="1"/>
      <p:bldP spid="36900" grpId="0" animBg="1"/>
      <p:bldP spid="36901" grpId="0" animBg="1"/>
      <p:bldP spid="36902" grpId="0" animBg="1"/>
      <p:bldP spid="125" grpId="0" animBg="1"/>
      <p:bldP spid="125" grpId="1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7" grpId="0" animBg="1"/>
      <p:bldP spid="126" grpId="0" animBg="1"/>
      <p:bldP spid="12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2-Way External Merge Sort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algorithm only requires three buffer pool pages to perform the sorting (</a:t>
            </a:r>
            <a:r>
              <a:rPr lang="en-US" b="1" i="1" dirty="0">
                <a:solidFill>
                  <a:schemeClr val="accent1"/>
                </a:solidFill>
              </a:rPr>
              <a:t>B</a:t>
            </a:r>
            <a:r>
              <a:rPr lang="en-US" b="1" dirty="0">
                <a:solidFill>
                  <a:schemeClr val="accent1"/>
                </a:solidFill>
              </a:rPr>
              <a:t>=3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Two input pages, one output page</a:t>
            </a:r>
          </a:p>
          <a:p>
            <a:endParaRPr lang="en-US" sz="1200" dirty="0"/>
          </a:p>
          <a:p>
            <a:r>
              <a:rPr lang="en-US" dirty="0"/>
              <a:t>But even if we have more buffer space available (</a:t>
            </a:r>
            <a:r>
              <a:rPr lang="en-US" b="1" i="1" dirty="0">
                <a:solidFill>
                  <a:schemeClr val="accent1"/>
                </a:solidFill>
              </a:rPr>
              <a:t>B</a:t>
            </a:r>
            <a:r>
              <a:rPr lang="en-US" b="1" dirty="0">
                <a:solidFill>
                  <a:schemeClr val="accent1"/>
                </a:solidFill>
              </a:rPr>
              <a:t>&gt;3</a:t>
            </a:r>
            <a:r>
              <a:rPr lang="en-US" dirty="0"/>
              <a:t>), it does not effectively utilize them if the worker must block on disk I/O…</a:t>
            </a:r>
          </a:p>
          <a:p>
            <a:endParaRPr lang="en-US" sz="1200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40D895D3-01AE-AE2D-44B2-2A9A1DD625A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099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External Merge Sort</a:t>
            </a:r>
          </a:p>
        </p:txBody>
      </p:sp>
      <p:sp>
        <p:nvSpPr>
          <p:cNvPr id="4199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Pass #0</a:t>
            </a:r>
          </a:p>
          <a:p>
            <a:pPr lvl="1"/>
            <a:r>
              <a:rPr lang="en-US" dirty="0"/>
              <a:t>Use </a:t>
            </a:r>
            <a:r>
              <a:rPr lang="en-US" b="1" i="1" dirty="0">
                <a:solidFill>
                  <a:schemeClr val="accent1"/>
                </a:solidFill>
              </a:rPr>
              <a:t>B</a:t>
            </a:r>
            <a:r>
              <a:rPr lang="en-US" dirty="0"/>
              <a:t> buffer pages</a:t>
            </a:r>
          </a:p>
          <a:p>
            <a:pPr lvl="1"/>
            <a:r>
              <a:rPr lang="en-US" dirty="0"/>
              <a:t>Produce </a:t>
            </a:r>
            <a:r>
              <a:rPr lang="en-US" b="1" dirty="0">
                <a:solidFill>
                  <a:schemeClr val="accent1"/>
                </a:solidFill>
              </a:rPr>
              <a:t>⌈</a:t>
            </a:r>
            <a:r>
              <a:rPr lang="en-US" b="1" i="1" dirty="0">
                <a:solidFill>
                  <a:schemeClr val="accent1"/>
                </a:solidFill>
              </a:rPr>
              <a:t>N</a:t>
            </a:r>
            <a:r>
              <a:rPr lang="en-US" b="1" dirty="0">
                <a:solidFill>
                  <a:schemeClr val="accent1"/>
                </a:solidFill>
              </a:rPr>
              <a:t> / </a:t>
            </a:r>
            <a:r>
              <a:rPr lang="en-US" b="1" i="1" dirty="0">
                <a:solidFill>
                  <a:schemeClr val="accent1"/>
                </a:solidFill>
              </a:rPr>
              <a:t>B</a:t>
            </a:r>
            <a:r>
              <a:rPr lang="en-US" b="1" dirty="0">
                <a:solidFill>
                  <a:schemeClr val="accent1"/>
                </a:solidFill>
              </a:rPr>
              <a:t>⌉</a:t>
            </a:r>
            <a:r>
              <a:rPr lang="en-US" dirty="0"/>
              <a:t> sorted runs of size </a:t>
            </a:r>
            <a:r>
              <a:rPr lang="en-US" b="1" i="1" dirty="0">
                <a:solidFill>
                  <a:schemeClr val="accent1"/>
                </a:solidFill>
              </a:rPr>
              <a:t>B</a:t>
            </a:r>
          </a:p>
          <a:p>
            <a:r>
              <a:rPr lang="en-US" b="1" dirty="0"/>
              <a:t>Pass #1,2,3,…</a:t>
            </a:r>
          </a:p>
          <a:p>
            <a:pPr lvl="1"/>
            <a:r>
              <a:rPr lang="en-US" dirty="0"/>
              <a:t>Merge </a:t>
            </a:r>
            <a:r>
              <a:rPr lang="en-US" b="1" i="1" dirty="0">
                <a:solidFill>
                  <a:schemeClr val="accent1"/>
                </a:solidFill>
              </a:rPr>
              <a:t>B</a:t>
            </a:r>
            <a:r>
              <a:rPr lang="en-US" b="1" dirty="0">
                <a:solidFill>
                  <a:schemeClr val="accent1"/>
                </a:solidFill>
              </a:rPr>
              <a:t>-1</a:t>
            </a:r>
            <a:r>
              <a:rPr lang="en-US" dirty="0"/>
              <a:t> runs (i.e., M-way merge)</a:t>
            </a:r>
          </a:p>
          <a:p>
            <a:endParaRPr lang="en-US" sz="1200" dirty="0"/>
          </a:p>
          <a:p>
            <a:r>
              <a:rPr lang="en-US" dirty="0"/>
              <a:t>Number of passes = </a:t>
            </a:r>
            <a:r>
              <a:rPr lang="en-US" b="1" dirty="0">
                <a:solidFill>
                  <a:schemeClr val="accent1"/>
                </a:solidFill>
              </a:rPr>
              <a:t>1 + ⌈ log</a:t>
            </a:r>
            <a:r>
              <a:rPr lang="en-US" b="1" i="1" baseline="-25000" dirty="0">
                <a:solidFill>
                  <a:schemeClr val="accent1"/>
                </a:solidFill>
              </a:rPr>
              <a:t>B</a:t>
            </a:r>
            <a:r>
              <a:rPr lang="en-US" b="1" baseline="-25000" dirty="0">
                <a:solidFill>
                  <a:schemeClr val="accent1"/>
                </a:solidFill>
              </a:rPr>
              <a:t>-1</a:t>
            </a:r>
            <a:r>
              <a:rPr lang="en-US" b="1" dirty="0">
                <a:solidFill>
                  <a:schemeClr val="accent1"/>
                </a:solidFill>
              </a:rPr>
              <a:t> ⌈</a:t>
            </a:r>
            <a:r>
              <a:rPr lang="en-US" b="1" i="1" dirty="0">
                <a:solidFill>
                  <a:schemeClr val="accent1"/>
                </a:solidFill>
              </a:rPr>
              <a:t>N</a:t>
            </a:r>
            <a:r>
              <a:rPr lang="en-US" b="1" dirty="0">
                <a:solidFill>
                  <a:schemeClr val="accent1"/>
                </a:solidFill>
              </a:rPr>
              <a:t> / </a:t>
            </a:r>
            <a:r>
              <a:rPr lang="en-US" b="1" i="1" dirty="0">
                <a:solidFill>
                  <a:schemeClr val="accent1"/>
                </a:solidFill>
              </a:rPr>
              <a:t>B</a:t>
            </a:r>
            <a:r>
              <a:rPr lang="en-US" b="1" dirty="0">
                <a:solidFill>
                  <a:schemeClr val="accent1"/>
                </a:solidFill>
              </a:rPr>
              <a:t>⌉ ⌉ </a:t>
            </a:r>
          </a:p>
          <a:p>
            <a:r>
              <a:rPr lang="en-US" dirty="0"/>
              <a:t>Total I/O Cost = </a:t>
            </a:r>
            <a:r>
              <a:rPr lang="en-US" b="1" dirty="0">
                <a:solidFill>
                  <a:schemeClr val="accent1"/>
                </a:solidFill>
              </a:rPr>
              <a:t>2</a:t>
            </a:r>
            <a:r>
              <a:rPr lang="en-US" b="1" i="1" dirty="0">
                <a:solidFill>
                  <a:schemeClr val="accent1"/>
                </a:solidFill>
              </a:rPr>
              <a:t>N </a:t>
            </a:r>
            <a:r>
              <a:rPr lang="en-US" b="1" dirty="0">
                <a:solidFill>
                  <a:schemeClr val="accent1"/>
                </a:solidFill>
              </a:rPr>
              <a:t>∙ (# of passes)</a:t>
            </a:r>
          </a:p>
        </p:txBody>
      </p:sp>
      <p:grpSp>
        <p:nvGrpSpPr>
          <p:cNvPr id="49" name="Group 48" hidden="1"/>
          <p:cNvGrpSpPr/>
          <p:nvPr/>
        </p:nvGrpSpPr>
        <p:grpSpPr>
          <a:xfrm>
            <a:off x="3657600" y="2968784"/>
            <a:ext cx="1828800" cy="1371600"/>
            <a:chOff x="2422269" y="3580224"/>
            <a:chExt cx="2438400" cy="1828800"/>
          </a:xfrm>
        </p:grpSpPr>
        <p:sp>
          <p:nvSpPr>
            <p:cNvPr id="50" name="Rectangle 49"/>
            <p:cNvSpPr/>
            <p:nvPr/>
          </p:nvSpPr>
          <p:spPr bwMode="auto">
            <a:xfrm>
              <a:off x="2422269" y="3580224"/>
              <a:ext cx="2438400" cy="1828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100" u="sng">
                <a:latin typeface="Proxima Nova Regular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889658" y="3594064"/>
              <a:ext cx="1333699" cy="338555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pPr eaLnBrk="0" hangingPunct="0"/>
              <a:r>
                <a:rPr lang="en-US" sz="1050" dirty="0">
                  <a:solidFill>
                    <a:srgbClr val="C00000"/>
                  </a:solidFill>
                  <a:latin typeface="Proxima Nova Regular" charset="0"/>
                  <a:ea typeface="Proxima Nova Regular" charset="0"/>
                  <a:cs typeface="Proxima Nova Regular" charset="0"/>
                </a:rPr>
                <a:t>B</a:t>
              </a:r>
              <a:r>
                <a:rPr lang="en-US" sz="1050" dirty="0">
                  <a:latin typeface="Proxima Nova Regular" charset="0"/>
                  <a:ea typeface="Proxima Nova Regular" charset="0"/>
                  <a:cs typeface="Proxima Nova Regular" charset="0"/>
                </a:rPr>
                <a:t> Memory Pages</a:t>
              </a:r>
            </a:p>
          </p:txBody>
        </p:sp>
      </p:grpSp>
      <p:grpSp>
        <p:nvGrpSpPr>
          <p:cNvPr id="52" name="Group 51" hidden="1"/>
          <p:cNvGrpSpPr/>
          <p:nvPr/>
        </p:nvGrpSpPr>
        <p:grpSpPr>
          <a:xfrm>
            <a:off x="1756292" y="3060224"/>
            <a:ext cx="1234440" cy="1526208"/>
            <a:chOff x="915353" y="4080299"/>
            <a:chExt cx="1645920" cy="2034945"/>
          </a:xfrm>
        </p:grpSpPr>
        <p:sp>
          <p:nvSpPr>
            <p:cNvPr id="53" name="Flowchart: Magnetic Disk 52"/>
            <p:cNvSpPr>
              <a:spLocks noChangeAspect="1"/>
            </p:cNvSpPr>
            <p:nvPr/>
          </p:nvSpPr>
          <p:spPr bwMode="auto">
            <a:xfrm>
              <a:off x="915353" y="4080299"/>
              <a:ext cx="1645920" cy="1584959"/>
            </a:xfrm>
            <a:prstGeom prst="flowChartMagneticDisk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100" u="sng">
                <a:latin typeface="Proxima Nova Regular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459392" y="5715135"/>
              <a:ext cx="448841" cy="400109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pPr eaLnBrk="0" hangingPunct="0"/>
              <a:r>
                <a:rPr lang="en-US" sz="1350" dirty="0">
                  <a:latin typeface="Proxima Nova Regular" charset="0"/>
                  <a:ea typeface="Proxima Nova Regular" charset="0"/>
                  <a:cs typeface="Proxima Nova Regular" charset="0"/>
                </a:rPr>
                <a:t>Disk</a:t>
              </a:r>
            </a:p>
          </p:txBody>
        </p:sp>
      </p:grpSp>
      <p:grpSp>
        <p:nvGrpSpPr>
          <p:cNvPr id="58" name="Group 57" hidden="1"/>
          <p:cNvGrpSpPr/>
          <p:nvPr/>
        </p:nvGrpSpPr>
        <p:grpSpPr>
          <a:xfrm>
            <a:off x="2099192" y="3313415"/>
            <a:ext cx="548640" cy="824682"/>
            <a:chOff x="1372553" y="4569704"/>
            <a:chExt cx="731520" cy="1099576"/>
          </a:xfrm>
        </p:grpSpPr>
        <p:sp>
          <p:nvSpPr>
            <p:cNvPr id="59" name="Rectangle 58"/>
            <p:cNvSpPr/>
            <p:nvPr/>
          </p:nvSpPr>
          <p:spPr bwMode="auto">
            <a:xfrm>
              <a:off x="1372553" y="4815274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900" dirty="0">
                <a:latin typeface="Proxima Nova Regular" charset="0"/>
                <a:ea typeface="Proxima Nova Regular" charset="0"/>
                <a:cs typeface="Proxima Nova Regular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1372553" y="5060844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900" dirty="0">
                <a:latin typeface="Proxima Nova Regular" charset="0"/>
                <a:ea typeface="Proxima Nova Regular" charset="0"/>
                <a:cs typeface="Proxima Nova Regular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1372553" y="5486400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900" dirty="0">
                <a:latin typeface="Proxima Nova Regular" charset="0"/>
                <a:ea typeface="Proxima Nova Regular" charset="0"/>
                <a:cs typeface="Proxima Nova Regular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691024" y="5106328"/>
              <a:ext cx="153888" cy="492443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r>
                <a:rPr lang="en-US" dirty="0">
                  <a:latin typeface="Proxima Nova Regular" charset="0"/>
                  <a:ea typeface="Proxima Nova Regular" charset="0"/>
                  <a:cs typeface="Proxima Nova Regular" charset="0"/>
                </a:rPr>
                <a:t>⋮</a:t>
              </a: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1372553" y="4569704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900" dirty="0">
                <a:latin typeface="Proxima Nova Regular" charset="0"/>
                <a:ea typeface="Proxima Nova Regular" charset="0"/>
                <a:cs typeface="Proxima Nova Regular" charset="0"/>
              </a:endParaRPr>
            </a:p>
          </p:txBody>
        </p:sp>
      </p:grpSp>
      <p:grpSp>
        <p:nvGrpSpPr>
          <p:cNvPr id="2" name="Group 1" hidden="1"/>
          <p:cNvGrpSpPr/>
          <p:nvPr/>
        </p:nvGrpSpPr>
        <p:grpSpPr>
          <a:xfrm>
            <a:off x="6153269" y="3060224"/>
            <a:ext cx="1234440" cy="1526208"/>
            <a:chOff x="6680359" y="4080299"/>
            <a:chExt cx="1645920" cy="2034945"/>
          </a:xfrm>
        </p:grpSpPr>
        <p:grpSp>
          <p:nvGrpSpPr>
            <p:cNvPr id="55" name="Group 54"/>
            <p:cNvGrpSpPr/>
            <p:nvPr/>
          </p:nvGrpSpPr>
          <p:grpSpPr>
            <a:xfrm>
              <a:off x="6680359" y="4080299"/>
              <a:ext cx="1645920" cy="2034945"/>
              <a:chOff x="6777990" y="4080299"/>
              <a:chExt cx="1645920" cy="2034945"/>
            </a:xfrm>
          </p:grpSpPr>
          <p:sp>
            <p:nvSpPr>
              <p:cNvPr id="56" name="Flowchart: Magnetic Disk 55"/>
              <p:cNvSpPr>
                <a:spLocks noChangeAspect="1"/>
              </p:cNvSpPr>
              <p:nvPr/>
            </p:nvSpPr>
            <p:spPr bwMode="auto">
              <a:xfrm>
                <a:off x="6777990" y="4080299"/>
                <a:ext cx="1645920" cy="1584959"/>
              </a:xfrm>
              <a:prstGeom prst="flowChartMagneticDisk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100" u="sng">
                  <a:latin typeface="Proxima Nova Regular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7322029" y="5715135"/>
                <a:ext cx="448841" cy="400109"/>
              </a:xfrm>
              <a:prstGeom prst="rect">
                <a:avLst/>
              </a:prstGeom>
            </p:spPr>
            <p:txBody>
              <a:bodyPr wrap="none" lIns="0" rIns="0" anchor="ctr" anchorCtr="0">
                <a:spAutoFit/>
              </a:bodyPr>
              <a:lstStyle/>
              <a:p>
                <a:pPr eaLnBrk="0" hangingPunct="0"/>
                <a:r>
                  <a:rPr lang="en-US" sz="1350" dirty="0">
                    <a:latin typeface="Proxima Nova Regular" charset="0"/>
                    <a:ea typeface="Proxima Nova Regular" charset="0"/>
                    <a:cs typeface="Proxima Nova Regular" charset="0"/>
                  </a:rPr>
                  <a:t>Disk</a:t>
                </a: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7137559" y="4423062"/>
              <a:ext cx="731520" cy="1099576"/>
              <a:chOff x="1372553" y="4569704"/>
              <a:chExt cx="731520" cy="1099576"/>
            </a:xfrm>
          </p:grpSpPr>
          <p:sp>
            <p:nvSpPr>
              <p:cNvPr id="65" name="Rectangle 64"/>
              <p:cNvSpPr/>
              <p:nvPr/>
            </p:nvSpPr>
            <p:spPr bwMode="auto">
              <a:xfrm>
                <a:off x="1372553" y="4815274"/>
                <a:ext cx="731520" cy="182880"/>
              </a:xfrm>
              <a:prstGeom prst="rect">
                <a:avLst/>
              </a:prstGeom>
              <a:solidFill>
                <a:schemeClr val="accent4">
                  <a:lumMod val="10000"/>
                  <a:lumOff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00" dirty="0">
                  <a:latin typeface="Proxima Nova Regular" charset="0"/>
                  <a:ea typeface="Proxima Nova Regular" charset="0"/>
                  <a:cs typeface="Proxima Nova Regular" charset="0"/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 bwMode="auto">
              <a:xfrm>
                <a:off x="1372553" y="5060844"/>
                <a:ext cx="731520" cy="182880"/>
              </a:xfrm>
              <a:prstGeom prst="rect">
                <a:avLst/>
              </a:prstGeom>
              <a:solidFill>
                <a:schemeClr val="accent4">
                  <a:lumMod val="10000"/>
                  <a:lumOff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00" dirty="0">
                  <a:latin typeface="Proxima Nova Regular" charset="0"/>
                  <a:ea typeface="Proxima Nova Regular" charset="0"/>
                  <a:cs typeface="Proxima Nova Regular" charset="0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 bwMode="auto">
              <a:xfrm>
                <a:off x="1372553" y="5486400"/>
                <a:ext cx="731520" cy="182880"/>
              </a:xfrm>
              <a:prstGeom prst="rect">
                <a:avLst/>
              </a:prstGeom>
              <a:solidFill>
                <a:schemeClr val="accent4">
                  <a:lumMod val="10000"/>
                  <a:lumOff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00" dirty="0">
                  <a:latin typeface="Proxima Nova Regular" charset="0"/>
                  <a:ea typeface="Proxima Nova Regular" charset="0"/>
                  <a:cs typeface="Proxima Nova Regular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691024" y="5106328"/>
                <a:ext cx="153888" cy="492443"/>
              </a:xfrm>
              <a:prstGeom prst="rect">
                <a:avLst/>
              </a:prstGeom>
            </p:spPr>
            <p:txBody>
              <a:bodyPr wrap="none" lIns="0" rIns="0" anchor="ctr" anchorCtr="0">
                <a:spAutoFit/>
              </a:bodyPr>
              <a:lstStyle/>
              <a:p>
                <a:r>
                  <a:rPr lang="en-US" dirty="0">
                    <a:latin typeface="Proxima Nova Regular" charset="0"/>
                    <a:ea typeface="Proxima Nova Regular" charset="0"/>
                    <a:cs typeface="Proxima Nova Regular" charset="0"/>
                  </a:rPr>
                  <a:t>⋮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 bwMode="auto">
              <a:xfrm>
                <a:off x="1372553" y="4569704"/>
                <a:ext cx="731520" cy="182880"/>
              </a:xfrm>
              <a:prstGeom prst="rect">
                <a:avLst/>
              </a:prstGeom>
              <a:solidFill>
                <a:schemeClr val="accent4">
                  <a:lumMod val="10000"/>
                  <a:lumOff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00" dirty="0">
                  <a:latin typeface="Proxima Nova Regular" charset="0"/>
                  <a:ea typeface="Proxima Nova Regular" charset="0"/>
                  <a:cs typeface="Proxima Nova Regular" charset="0"/>
                </a:endParaRPr>
              </a:p>
            </p:txBody>
          </p:sp>
        </p:grpSp>
      </p:grpSp>
      <p:grpSp>
        <p:nvGrpSpPr>
          <p:cNvPr id="70" name="Group 69" hidden="1"/>
          <p:cNvGrpSpPr/>
          <p:nvPr/>
        </p:nvGrpSpPr>
        <p:grpSpPr>
          <a:xfrm>
            <a:off x="3823723" y="3313415"/>
            <a:ext cx="548640" cy="824682"/>
            <a:chOff x="3671928" y="4417886"/>
            <a:chExt cx="731520" cy="1099576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671928" y="4663456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88" dirty="0">
                  <a:latin typeface="Proxima Nova Regular" charset="0"/>
                  <a:ea typeface="Proxima Nova Regular" charset="0"/>
                  <a:cs typeface="Proxima Nova Regular" charset="0"/>
                </a:rPr>
                <a:t>Page 2</a:t>
              </a: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3671928" y="4909026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88" dirty="0">
                  <a:latin typeface="Proxima Nova Regular" charset="0"/>
                  <a:ea typeface="Proxima Nova Regular" charset="0"/>
                  <a:cs typeface="Proxima Nova Regular" charset="0"/>
                </a:rPr>
                <a:t>Page 3</a:t>
              </a: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3671928" y="5334582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88" dirty="0">
                  <a:latin typeface="Proxima Nova Regular" charset="0"/>
                  <a:ea typeface="Proxima Nova Regular" charset="0"/>
                  <a:cs typeface="Proxima Nova Regular" charset="0"/>
                </a:rPr>
                <a:t>Page B-1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990399" y="4954510"/>
              <a:ext cx="153888" cy="492443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r>
                <a:rPr lang="en-US" dirty="0">
                  <a:latin typeface="Proxima Nova Regular" charset="0"/>
                  <a:ea typeface="Proxima Nova Regular" charset="0"/>
                  <a:cs typeface="Proxima Nova Regular" charset="0"/>
                </a:rPr>
                <a:t>⋮</a:t>
              </a: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3671928" y="4417886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788" dirty="0">
                  <a:latin typeface="Proxima Nova Regular" charset="0"/>
                  <a:ea typeface="Proxima Nova Regular" charset="0"/>
                  <a:cs typeface="Proxima Nova Regular" charset="0"/>
                </a:rPr>
                <a:t>Page 1</a:t>
              </a:r>
            </a:p>
          </p:txBody>
        </p:sp>
      </p:grpSp>
      <p:sp>
        <p:nvSpPr>
          <p:cNvPr id="76" name="Rectangle 75" hidden="1"/>
          <p:cNvSpPr/>
          <p:nvPr/>
        </p:nvSpPr>
        <p:spPr bwMode="auto">
          <a:xfrm>
            <a:off x="4837853" y="3657176"/>
            <a:ext cx="548640" cy="137160"/>
          </a:xfrm>
          <a:prstGeom prst="rect">
            <a:avLst/>
          </a:prstGeom>
          <a:solidFill>
            <a:schemeClr val="accent4">
              <a:lumMod val="10000"/>
              <a:lumOff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788" dirty="0">
                <a:latin typeface="Proxima Nova Regular" charset="0"/>
                <a:ea typeface="Proxima Nova Regular" charset="0"/>
                <a:cs typeface="Proxima Nova Regular" charset="0"/>
              </a:rPr>
              <a:t>Output</a:t>
            </a:r>
          </a:p>
        </p:txBody>
      </p:sp>
      <p:grpSp>
        <p:nvGrpSpPr>
          <p:cNvPr id="77" name="Group 76" hidden="1"/>
          <p:cNvGrpSpPr/>
          <p:nvPr/>
        </p:nvGrpSpPr>
        <p:grpSpPr>
          <a:xfrm>
            <a:off x="2647832" y="3381995"/>
            <a:ext cx="1175891" cy="687522"/>
            <a:chOff x="2104073" y="4509326"/>
            <a:chExt cx="1567855" cy="916696"/>
          </a:xfrm>
        </p:grpSpPr>
        <p:cxnSp>
          <p:nvCxnSpPr>
            <p:cNvPr id="78" name="Straight Arrow Connector 2"/>
            <p:cNvCxnSpPr>
              <a:cxnSpLocks noChangeShapeType="1"/>
              <a:stCxn id="63" idx="3"/>
              <a:endCxn id="75" idx="1"/>
            </p:cNvCxnSpPr>
            <p:nvPr/>
          </p:nvCxnSpPr>
          <p:spPr bwMode="auto">
            <a:xfrm>
              <a:off x="2104073" y="4509326"/>
              <a:ext cx="1567855" cy="0"/>
            </a:xfrm>
            <a:prstGeom prst="straightConnector1">
              <a:avLst/>
            </a:prstGeom>
            <a:noFill/>
            <a:ln w="41275" algn="ctr">
              <a:solidFill>
                <a:srgbClr val="C00000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Straight Arrow Connector 2"/>
            <p:cNvCxnSpPr>
              <a:cxnSpLocks noChangeShapeType="1"/>
              <a:stCxn id="59" idx="3"/>
              <a:endCxn id="71" idx="1"/>
            </p:cNvCxnSpPr>
            <p:nvPr/>
          </p:nvCxnSpPr>
          <p:spPr bwMode="auto">
            <a:xfrm>
              <a:off x="2104073" y="4754896"/>
              <a:ext cx="1567855" cy="0"/>
            </a:xfrm>
            <a:prstGeom prst="straightConnector1">
              <a:avLst/>
            </a:prstGeom>
            <a:noFill/>
            <a:ln w="41275" algn="ctr">
              <a:solidFill>
                <a:srgbClr val="C00000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" name="Straight Arrow Connector 2"/>
            <p:cNvCxnSpPr>
              <a:cxnSpLocks noChangeShapeType="1"/>
              <a:stCxn id="60" idx="3"/>
              <a:endCxn id="72" idx="1"/>
            </p:cNvCxnSpPr>
            <p:nvPr/>
          </p:nvCxnSpPr>
          <p:spPr bwMode="auto">
            <a:xfrm>
              <a:off x="2104073" y="5000466"/>
              <a:ext cx="1567855" cy="0"/>
            </a:xfrm>
            <a:prstGeom prst="straightConnector1">
              <a:avLst/>
            </a:prstGeom>
            <a:noFill/>
            <a:ln w="41275" algn="ctr">
              <a:solidFill>
                <a:srgbClr val="C00000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Straight Arrow Connector 2"/>
            <p:cNvCxnSpPr>
              <a:cxnSpLocks noChangeShapeType="1"/>
              <a:stCxn id="61" idx="3"/>
              <a:endCxn id="73" idx="1"/>
            </p:cNvCxnSpPr>
            <p:nvPr/>
          </p:nvCxnSpPr>
          <p:spPr bwMode="auto">
            <a:xfrm>
              <a:off x="2104073" y="5426022"/>
              <a:ext cx="1567855" cy="0"/>
            </a:xfrm>
            <a:prstGeom prst="straightConnector1">
              <a:avLst/>
            </a:prstGeom>
            <a:noFill/>
            <a:ln w="41275" algn="ctr">
              <a:solidFill>
                <a:srgbClr val="C00000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82" name="Straight Arrow Connector 2" hidden="1"/>
          <p:cNvCxnSpPr>
            <a:cxnSpLocks noChangeShapeType="1"/>
            <a:stCxn id="75" idx="3"/>
            <a:endCxn id="76" idx="1"/>
          </p:cNvCxnSpPr>
          <p:nvPr/>
        </p:nvCxnSpPr>
        <p:spPr bwMode="auto">
          <a:xfrm>
            <a:off x="4372363" y="3381995"/>
            <a:ext cx="465490" cy="343761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rgbClr val="C00000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Straight Arrow Connector 2" hidden="1"/>
          <p:cNvCxnSpPr>
            <a:cxnSpLocks noChangeShapeType="1"/>
            <a:stCxn id="71" idx="3"/>
            <a:endCxn id="76" idx="1"/>
          </p:cNvCxnSpPr>
          <p:nvPr/>
        </p:nvCxnSpPr>
        <p:spPr bwMode="auto">
          <a:xfrm>
            <a:off x="4372363" y="3566172"/>
            <a:ext cx="465490" cy="159584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rgbClr val="C00000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Straight Arrow Connector 2" hidden="1"/>
          <p:cNvCxnSpPr>
            <a:cxnSpLocks noChangeShapeType="1"/>
            <a:stCxn id="72" idx="3"/>
            <a:endCxn id="76" idx="1"/>
          </p:cNvCxnSpPr>
          <p:nvPr/>
        </p:nvCxnSpPr>
        <p:spPr bwMode="auto">
          <a:xfrm flipV="1">
            <a:off x="4372363" y="3725756"/>
            <a:ext cx="465490" cy="24594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rgbClr val="C00000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5" name="Straight Arrow Connector 2" hidden="1"/>
          <p:cNvCxnSpPr>
            <a:cxnSpLocks noChangeShapeType="1"/>
            <a:stCxn id="73" idx="3"/>
            <a:endCxn id="76" idx="1"/>
          </p:cNvCxnSpPr>
          <p:nvPr/>
        </p:nvCxnSpPr>
        <p:spPr bwMode="auto">
          <a:xfrm flipV="1">
            <a:off x="4372363" y="3725756"/>
            <a:ext cx="465490" cy="343761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rgbClr val="C00000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6" name="Straight Arrow Connector 2" hidden="1"/>
          <p:cNvCxnSpPr>
            <a:cxnSpLocks noChangeShapeType="1"/>
            <a:stCxn id="76" idx="3"/>
            <a:endCxn id="56" idx="2"/>
          </p:cNvCxnSpPr>
          <p:nvPr/>
        </p:nvCxnSpPr>
        <p:spPr bwMode="auto">
          <a:xfrm flipV="1">
            <a:off x="5386493" y="3654585"/>
            <a:ext cx="766777" cy="71171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rgbClr val="C00000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E15E07D9-572C-B7EA-71FA-61E887EBC15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5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how many passes it takes to sort 108 pages with 5 buffer pool pages: </a:t>
            </a:r>
            <a:r>
              <a:rPr lang="en-US" b="1" i="1" dirty="0">
                <a:solidFill>
                  <a:schemeClr val="accent1"/>
                </a:solidFill>
              </a:rPr>
              <a:t>N</a:t>
            </a:r>
            <a:r>
              <a:rPr lang="en-US" b="1" dirty="0">
                <a:solidFill>
                  <a:schemeClr val="accent1"/>
                </a:solidFill>
              </a:rPr>
              <a:t>=108</a:t>
            </a:r>
            <a:r>
              <a:rPr lang="en-US" dirty="0"/>
              <a:t>, </a:t>
            </a:r>
            <a:r>
              <a:rPr lang="en-US" b="1" i="1" dirty="0">
                <a:solidFill>
                  <a:schemeClr val="accent1"/>
                </a:solidFill>
              </a:rPr>
              <a:t>B</a:t>
            </a:r>
            <a:r>
              <a:rPr lang="en-US" b="1" dirty="0">
                <a:solidFill>
                  <a:schemeClr val="accent1"/>
                </a:solidFill>
              </a:rPr>
              <a:t>=5</a:t>
            </a:r>
          </a:p>
          <a:p>
            <a:pPr lvl="1"/>
            <a:r>
              <a:rPr lang="en-US" sz="1900" b="1" dirty="0"/>
              <a:t>Pass #0:</a:t>
            </a:r>
            <a:r>
              <a:rPr lang="en-US" sz="1900" dirty="0"/>
              <a:t> </a:t>
            </a:r>
            <a:r>
              <a:rPr lang="en-US" sz="1900" b="1" dirty="0">
                <a:solidFill>
                  <a:schemeClr val="accent1"/>
                </a:solidFill>
              </a:rPr>
              <a:t>⌈</a:t>
            </a:r>
            <a:r>
              <a:rPr lang="en-US" sz="1900" b="1" i="1" dirty="0">
                <a:solidFill>
                  <a:schemeClr val="accent1"/>
                </a:solidFill>
              </a:rPr>
              <a:t>N</a:t>
            </a:r>
            <a:r>
              <a:rPr lang="en-US" sz="1900" b="1" dirty="0">
                <a:solidFill>
                  <a:schemeClr val="accent1"/>
                </a:solidFill>
              </a:rPr>
              <a:t> / </a:t>
            </a:r>
            <a:r>
              <a:rPr lang="en-US" sz="1900" b="1" i="1" dirty="0">
                <a:solidFill>
                  <a:schemeClr val="accent1"/>
                </a:solidFill>
              </a:rPr>
              <a:t>B</a:t>
            </a:r>
            <a:r>
              <a:rPr lang="en-US" sz="1900" b="1" dirty="0">
                <a:solidFill>
                  <a:schemeClr val="accent1"/>
                </a:solidFill>
              </a:rPr>
              <a:t>⌉</a:t>
            </a:r>
            <a:r>
              <a:rPr lang="en-US" sz="1900" dirty="0"/>
              <a:t> = ⌈108 / 5⌉ = 22 sorted runs of 5 pages each (last run is only 3 pages).</a:t>
            </a:r>
          </a:p>
          <a:p>
            <a:pPr lvl="1"/>
            <a:r>
              <a:rPr lang="en-US" sz="1900" b="1" dirty="0"/>
              <a:t>Pass #1:</a:t>
            </a:r>
            <a:r>
              <a:rPr lang="en-US" sz="1900" dirty="0"/>
              <a:t> </a:t>
            </a:r>
            <a:r>
              <a:rPr lang="en-US" sz="1900" b="1" dirty="0">
                <a:solidFill>
                  <a:schemeClr val="accent1"/>
                </a:solidFill>
              </a:rPr>
              <a:t>⌈</a:t>
            </a:r>
            <a:r>
              <a:rPr lang="en-US" sz="1900" b="1" i="1" dirty="0">
                <a:solidFill>
                  <a:schemeClr val="accent1"/>
                </a:solidFill>
              </a:rPr>
              <a:t>N’</a:t>
            </a:r>
            <a:r>
              <a:rPr lang="en-US" sz="1900" b="1" dirty="0">
                <a:solidFill>
                  <a:schemeClr val="accent1"/>
                </a:solidFill>
              </a:rPr>
              <a:t> / </a:t>
            </a:r>
            <a:r>
              <a:rPr lang="en-US" sz="1900" b="1" i="1" dirty="0">
                <a:solidFill>
                  <a:schemeClr val="accent1"/>
                </a:solidFill>
              </a:rPr>
              <a:t>B</a:t>
            </a:r>
            <a:r>
              <a:rPr lang="en-US" sz="1900" b="1" dirty="0">
                <a:solidFill>
                  <a:schemeClr val="accent1"/>
                </a:solidFill>
              </a:rPr>
              <a:t>-1⌉</a:t>
            </a:r>
            <a:r>
              <a:rPr lang="en-US" sz="1900" dirty="0"/>
              <a:t> = ⌈22 / 4⌉ = 6 sorted runs of 20 pages each (last run is only 8 pages).</a:t>
            </a:r>
          </a:p>
          <a:p>
            <a:pPr lvl="1"/>
            <a:r>
              <a:rPr lang="en-US" sz="1900" b="1" dirty="0"/>
              <a:t>Pass #2:</a:t>
            </a:r>
            <a:r>
              <a:rPr lang="en-US" sz="1900" dirty="0"/>
              <a:t> </a:t>
            </a:r>
            <a:r>
              <a:rPr lang="en-US" sz="1900" b="1" dirty="0">
                <a:solidFill>
                  <a:schemeClr val="accent1"/>
                </a:solidFill>
              </a:rPr>
              <a:t>⌈</a:t>
            </a:r>
            <a:r>
              <a:rPr lang="en-US" sz="1900" b="1" i="1" dirty="0">
                <a:solidFill>
                  <a:schemeClr val="accent1"/>
                </a:solidFill>
              </a:rPr>
              <a:t>N’’</a:t>
            </a:r>
            <a:r>
              <a:rPr lang="en-US" sz="1900" b="1" dirty="0">
                <a:solidFill>
                  <a:schemeClr val="accent1"/>
                </a:solidFill>
              </a:rPr>
              <a:t> / </a:t>
            </a:r>
            <a:r>
              <a:rPr lang="en-US" sz="1900" b="1" i="1" dirty="0">
                <a:solidFill>
                  <a:schemeClr val="accent1"/>
                </a:solidFill>
              </a:rPr>
              <a:t>B</a:t>
            </a:r>
            <a:r>
              <a:rPr lang="en-US" sz="1900" b="1" dirty="0">
                <a:solidFill>
                  <a:schemeClr val="accent1"/>
                </a:solidFill>
              </a:rPr>
              <a:t>-1⌉</a:t>
            </a:r>
            <a:r>
              <a:rPr lang="en-US" sz="1900" dirty="0"/>
              <a:t> = ⌈6 / 4⌉ = 2 sorted runs, first one has 80 pages and second one has 28 pages.</a:t>
            </a:r>
          </a:p>
          <a:p>
            <a:pPr lvl="1"/>
            <a:r>
              <a:rPr lang="en-US" sz="1900" b="1" dirty="0"/>
              <a:t>Pass #3:</a:t>
            </a:r>
            <a:r>
              <a:rPr lang="en-US" sz="1900" dirty="0"/>
              <a:t> Sorted file of 108 pages.</a:t>
            </a:r>
            <a:endParaRPr lang="en-US" sz="200" dirty="0"/>
          </a:p>
          <a:p>
            <a:r>
              <a:rPr lang="en-US" b="1" dirty="0">
                <a:solidFill>
                  <a:schemeClr val="accent1"/>
                </a:solidFill>
                <a:ea typeface="Proxima Nova Regular" charset="0"/>
              </a:rPr>
              <a:t>1+⌈ log</a:t>
            </a:r>
            <a:r>
              <a:rPr lang="en-US" b="1" i="1" baseline="-25000" dirty="0">
                <a:solidFill>
                  <a:schemeClr val="accent1"/>
                </a:solidFill>
                <a:ea typeface="Proxima Nova Regular" charset="0"/>
              </a:rPr>
              <a:t>B</a:t>
            </a:r>
            <a:r>
              <a:rPr lang="en-US" b="1" baseline="-25000" dirty="0">
                <a:solidFill>
                  <a:schemeClr val="accent1"/>
                </a:solidFill>
                <a:ea typeface="Proxima Nova Regular" charset="0"/>
              </a:rPr>
              <a:t>-1</a:t>
            </a:r>
            <a:r>
              <a:rPr lang="en-US" b="1" dirty="0">
                <a:solidFill>
                  <a:schemeClr val="accent1"/>
                </a:solidFill>
                <a:ea typeface="Proxima Nova Regular" charset="0"/>
              </a:rPr>
              <a:t>⌈</a:t>
            </a:r>
            <a:r>
              <a:rPr lang="en-US" b="1" i="1" dirty="0">
                <a:solidFill>
                  <a:schemeClr val="accent1"/>
                </a:solidFill>
                <a:ea typeface="Proxima Nova Regular" charset="0"/>
              </a:rPr>
              <a:t>N</a:t>
            </a:r>
            <a:r>
              <a:rPr lang="en-US" b="1" dirty="0">
                <a:solidFill>
                  <a:schemeClr val="accent1"/>
                </a:solidFill>
                <a:ea typeface="Proxima Nova Regular" charset="0"/>
              </a:rPr>
              <a:t> / </a:t>
            </a:r>
            <a:r>
              <a:rPr lang="en-US" b="1" i="1" dirty="0">
                <a:solidFill>
                  <a:schemeClr val="accent1"/>
                </a:solidFill>
                <a:ea typeface="Proxima Nova Regular" charset="0"/>
              </a:rPr>
              <a:t>B</a:t>
            </a:r>
            <a:r>
              <a:rPr lang="en-US" b="1" dirty="0">
                <a:solidFill>
                  <a:schemeClr val="accent1"/>
                </a:solidFill>
                <a:ea typeface="Proxima Nova Regular" charset="0"/>
              </a:rPr>
              <a:t>⌉ ⌉</a:t>
            </a:r>
            <a:r>
              <a:rPr lang="en-US" dirty="0">
                <a:solidFill>
                  <a:srgbClr val="F86D6D"/>
                </a:solidFill>
                <a:ea typeface="Proxima Nova Regular" charset="0"/>
              </a:rPr>
              <a:t> </a:t>
            </a:r>
            <a:r>
              <a:rPr lang="en-US" dirty="0">
                <a:solidFill>
                  <a:srgbClr val="646464"/>
                </a:solidFill>
                <a:ea typeface="Proxima Nova Regular" charset="0"/>
              </a:rPr>
              <a:t>= 1+⌈log</a:t>
            </a:r>
            <a:r>
              <a:rPr lang="en-US" baseline="-25000" dirty="0">
                <a:solidFill>
                  <a:srgbClr val="646464"/>
                </a:solidFill>
                <a:ea typeface="Proxima Nova Regular" charset="0"/>
              </a:rPr>
              <a:t>4</a:t>
            </a:r>
            <a:r>
              <a:rPr lang="en-US" dirty="0">
                <a:solidFill>
                  <a:srgbClr val="646464"/>
                </a:solidFill>
                <a:ea typeface="Proxima Nova Regular" charset="0"/>
              </a:rPr>
              <a:t> 22⌉ = 1+⌈2.229...⌉</a:t>
            </a:r>
            <a:br>
              <a:rPr lang="en-US" dirty="0">
                <a:solidFill>
                  <a:srgbClr val="646464"/>
                </a:solidFill>
                <a:ea typeface="Proxima Nova Regular" charset="0"/>
              </a:rPr>
            </a:br>
            <a:r>
              <a:rPr lang="en-US" dirty="0">
                <a:solidFill>
                  <a:srgbClr val="646464"/>
                </a:solidFill>
                <a:ea typeface="Proxima Nova Regular" charset="0"/>
                <a:sym typeface="Wingdings" charset="2"/>
              </a:rPr>
              <a:t>                                = </a:t>
            </a:r>
            <a:r>
              <a:rPr lang="en-US" b="1" dirty="0">
                <a:solidFill>
                  <a:srgbClr val="646464"/>
                </a:solidFill>
                <a:ea typeface="Proxima Nova Regular" charset="0"/>
                <a:sym typeface="Wingdings" charset="2"/>
              </a:rPr>
              <a:t>4 passes</a:t>
            </a:r>
            <a:endParaRPr lang="en-US" b="1" dirty="0">
              <a:solidFill>
                <a:srgbClr val="646464"/>
              </a:solidFill>
              <a:ea typeface="Proxima Nova Regular" charset="0"/>
            </a:endParaRP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6E356145-32EF-6D7D-58A3-1B5337EDA3B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19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2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34763E-C468-4339-BE24-7AD06439F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Buffering Optimization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D9292-F7E5-4598-B2B8-21A477445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Prefetch the next run in the background and store it in a second buffer while the system is processing the current run.</a:t>
            </a:r>
          </a:p>
          <a:p>
            <a:pPr lvl="1"/>
            <a:r>
              <a:rPr lang="en-US" dirty="0"/>
              <a:t>Reduces the wait time for I/O requests at each step by continuously utilizing the disk.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75413C24-6244-FA8B-2115-2BC83B388AF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452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lowchart: Magnetic Disk 6">
            <a:extLst>
              <a:ext uri="{FF2B5EF4-FFF2-40B4-BE49-F238E27FC236}">
                <a16:creationId xmlns:a16="http://schemas.microsoft.com/office/drawing/2014/main" id="{3EC9A654-5C7A-88C1-C320-EA70875FCA3A}"/>
              </a:ext>
            </a:extLst>
          </p:cNvPr>
          <p:cNvSpPr>
            <a:spLocks noChangeAspect="1"/>
          </p:cNvSpPr>
          <p:nvPr/>
        </p:nvSpPr>
        <p:spPr bwMode="auto">
          <a:xfrm>
            <a:off x="1219200" y="2952750"/>
            <a:ext cx="1967386" cy="1905000"/>
          </a:xfrm>
          <a:prstGeom prst="flowChartMagneticDisk">
            <a:avLst/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100" u="sng" dirty="0">
              <a:latin typeface="Proxima Nova Regular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751511C-8683-E379-5485-C152397F9320}"/>
              </a:ext>
            </a:extLst>
          </p:cNvPr>
          <p:cNvSpPr/>
          <p:nvPr/>
        </p:nvSpPr>
        <p:spPr>
          <a:xfrm>
            <a:off x="1905248" y="3118495"/>
            <a:ext cx="595291" cy="400110"/>
          </a:xfrm>
          <a:prstGeom prst="rect">
            <a:avLst/>
          </a:prstGeom>
        </p:spPr>
        <p:txBody>
          <a:bodyPr wrap="square" lIns="45720" tIns="45720" rIns="45720" bIns="45720" anchor="ctr" anchorCtr="0">
            <a:spAutoFit/>
          </a:bodyPr>
          <a:lstStyle/>
          <a:p>
            <a:pPr eaLnBrk="0" hangingPunct="0"/>
            <a:r>
              <a:rPr lang="en-US" sz="2000" b="1" i="1" dirty="0">
                <a:solidFill>
                  <a:srgbClr val="646464"/>
                </a:solidFill>
                <a:latin typeface="Crimson Text" panose="02000503000000000000" pitchFamily="2" charset="0"/>
                <a:ea typeface="Proxima Nova Regular" charset="0"/>
                <a:cs typeface="Proxima Nova Regular" charset="0"/>
              </a:rPr>
              <a:t>Disk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734763E-C468-4339-BE24-7AD06439F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Buffering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D9292-F7E5-4598-B2B8-21A477445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Prefetch next run in the background and store in a second buffer while processing the current run.</a:t>
            </a:r>
          </a:p>
          <a:p>
            <a:pPr lvl="1"/>
            <a:r>
              <a:rPr lang="en-US" dirty="0"/>
              <a:t>Overlap CPU and I/O operations</a:t>
            </a:r>
          </a:p>
          <a:p>
            <a:pPr lvl="1"/>
            <a:r>
              <a:rPr lang="en-US" dirty="0"/>
              <a:t>Reduces effective buffers available by half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75413C24-6244-FA8B-2115-2BC83B388AF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4AFBD4C0-30BD-3042-60EB-014D106298FB}"/>
              </a:ext>
            </a:extLst>
          </p:cNvPr>
          <p:cNvSpPr/>
          <p:nvPr/>
        </p:nvSpPr>
        <p:spPr>
          <a:xfrm>
            <a:off x="3488863" y="2762250"/>
            <a:ext cx="2743200" cy="20955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endParaRPr lang="en-US" sz="2400" dirty="0">
              <a:solidFill>
                <a:schemeClr val="tx1"/>
              </a:solidFill>
              <a:latin typeface="DejaVu Sans Mono" pitchFamily="49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7839BE-0C3F-D5BA-90F3-3E0BA001260A}"/>
              </a:ext>
            </a:extLst>
          </p:cNvPr>
          <p:cNvSpPr/>
          <p:nvPr/>
        </p:nvSpPr>
        <p:spPr>
          <a:xfrm>
            <a:off x="3565063" y="2885214"/>
            <a:ext cx="838200" cy="22555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Buffer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559FBBE-9183-0B12-4C72-5B8DF2BAEB82}"/>
              </a:ext>
            </a:extLst>
          </p:cNvPr>
          <p:cNvSpPr/>
          <p:nvPr/>
        </p:nvSpPr>
        <p:spPr>
          <a:xfrm>
            <a:off x="3565063" y="3494286"/>
            <a:ext cx="838200" cy="22555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Buffer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3628065-FB7F-64FB-D06B-C5F8D42D4093}"/>
              </a:ext>
            </a:extLst>
          </p:cNvPr>
          <p:cNvSpPr/>
          <p:nvPr/>
        </p:nvSpPr>
        <p:spPr>
          <a:xfrm>
            <a:off x="3565063" y="4286250"/>
            <a:ext cx="838200" cy="22555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Buffer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5782228-A2A0-51BA-F847-B2AFCD568349}"/>
              </a:ext>
            </a:extLst>
          </p:cNvPr>
          <p:cNvSpPr/>
          <p:nvPr/>
        </p:nvSpPr>
        <p:spPr>
          <a:xfrm>
            <a:off x="5241463" y="3510398"/>
            <a:ext cx="838200" cy="22555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Buffer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03C01D7-5D34-DBB0-43D3-0D1AD434E7B3}"/>
              </a:ext>
            </a:extLst>
          </p:cNvPr>
          <p:cNvSpPr txBox="1"/>
          <p:nvPr/>
        </p:nvSpPr>
        <p:spPr>
          <a:xfrm>
            <a:off x="5258298" y="3204746"/>
            <a:ext cx="806887" cy="338554"/>
          </a:xfrm>
          <a:prstGeom prst="rect">
            <a:avLst/>
          </a:prstGeom>
          <a:noFill/>
        </p:spPr>
        <p:txBody>
          <a:bodyPr wrap="square" lIns="45720" tIns="45720" rIns="45720" bIns="45720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output</a:t>
            </a:r>
          </a:p>
        </p:txBody>
      </p: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09E02717-14C5-6E7A-39B3-42E2D0924722}"/>
              </a:ext>
            </a:extLst>
          </p:cNvPr>
          <p:cNvCxnSpPr>
            <a:cxnSpLocks/>
            <a:stCxn id="125" idx="3"/>
            <a:endCxn id="25" idx="1"/>
          </p:cNvCxnSpPr>
          <p:nvPr/>
        </p:nvCxnSpPr>
        <p:spPr>
          <a:xfrm>
            <a:off x="4403263" y="2997993"/>
            <a:ext cx="838200" cy="625184"/>
          </a:xfrm>
          <a:prstGeom prst="curved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86C46274-76AD-EAE7-6AE2-E81442AB475F}"/>
              </a:ext>
            </a:extLst>
          </p:cNvPr>
          <p:cNvCxnSpPr>
            <a:cxnSpLocks/>
            <a:stCxn id="127" idx="3"/>
            <a:endCxn id="25" idx="1"/>
          </p:cNvCxnSpPr>
          <p:nvPr/>
        </p:nvCxnSpPr>
        <p:spPr>
          <a:xfrm>
            <a:off x="4403263" y="3607065"/>
            <a:ext cx="838200" cy="16112"/>
          </a:xfrm>
          <a:prstGeom prst="curved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0517113B-9AD6-339B-71FF-040E6B354BEB}"/>
              </a:ext>
            </a:extLst>
          </p:cNvPr>
          <p:cNvCxnSpPr>
            <a:cxnSpLocks/>
            <a:stCxn id="129" idx="3"/>
            <a:endCxn id="25" idx="1"/>
          </p:cNvCxnSpPr>
          <p:nvPr/>
        </p:nvCxnSpPr>
        <p:spPr>
          <a:xfrm flipV="1">
            <a:off x="4403263" y="3623177"/>
            <a:ext cx="838200" cy="775852"/>
          </a:xfrm>
          <a:prstGeom prst="curved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erge-page1">
            <a:extLst>
              <a:ext uri="{FF2B5EF4-FFF2-40B4-BE49-F238E27FC236}">
                <a16:creationId xmlns:a16="http://schemas.microsoft.com/office/drawing/2014/main" id="{4431EBC8-9B2C-F009-0DB5-0A9290DA7BE2}"/>
              </a:ext>
            </a:extLst>
          </p:cNvPr>
          <p:cNvSpPr/>
          <p:nvPr/>
        </p:nvSpPr>
        <p:spPr>
          <a:xfrm>
            <a:off x="5241463" y="3510398"/>
            <a:ext cx="838200" cy="22555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Merged</a:t>
            </a:r>
            <a:r>
              <a:rPr lang="en-US" sz="1050" b="1" spc="-300" dirty="0">
                <a:solidFill>
                  <a:schemeClr val="bg1"/>
                </a:solidFill>
                <a:latin typeface="Inconsolata" panose="00000509000000000000" pitchFamily="49" charset="0"/>
              </a:rPr>
              <a:t> </a:t>
            </a:r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B5E6E76-2A87-821C-8B4F-0F9FE9701981}"/>
              </a:ext>
            </a:extLst>
          </p:cNvPr>
          <p:cNvSpPr/>
          <p:nvPr/>
        </p:nvSpPr>
        <p:spPr>
          <a:xfrm>
            <a:off x="3565063" y="3143250"/>
            <a:ext cx="838200" cy="22555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Buffer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AF59540-7AF0-2EF0-93D0-5BE0770ABCD6}"/>
              </a:ext>
            </a:extLst>
          </p:cNvPr>
          <p:cNvSpPr/>
          <p:nvPr/>
        </p:nvSpPr>
        <p:spPr>
          <a:xfrm>
            <a:off x="3565063" y="3752322"/>
            <a:ext cx="838200" cy="22555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Buffer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CC43F84-46FF-57AF-A293-AC3EE5EC832F}"/>
              </a:ext>
            </a:extLst>
          </p:cNvPr>
          <p:cNvSpPr/>
          <p:nvPr/>
        </p:nvSpPr>
        <p:spPr>
          <a:xfrm>
            <a:off x="3565063" y="4544286"/>
            <a:ext cx="838200" cy="22555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Buffer</a:t>
            </a:r>
          </a:p>
        </p:txBody>
      </p:sp>
      <p:sp>
        <p:nvSpPr>
          <p:cNvPr id="50" name="output2">
            <a:extLst>
              <a:ext uri="{FF2B5EF4-FFF2-40B4-BE49-F238E27FC236}">
                <a16:creationId xmlns:a16="http://schemas.microsoft.com/office/drawing/2014/main" id="{A1F3B7D8-00EF-8A8D-FB66-39C7185B9725}"/>
              </a:ext>
            </a:extLst>
          </p:cNvPr>
          <p:cNvSpPr/>
          <p:nvPr/>
        </p:nvSpPr>
        <p:spPr>
          <a:xfrm>
            <a:off x="5241463" y="3781134"/>
            <a:ext cx="838200" cy="22555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Buffer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2309D4B-B31B-E445-8C76-7EB005ED056A}"/>
              </a:ext>
            </a:extLst>
          </p:cNvPr>
          <p:cNvGrpSpPr/>
          <p:nvPr/>
        </p:nvGrpSpPr>
        <p:grpSpPr>
          <a:xfrm>
            <a:off x="4403263" y="3256029"/>
            <a:ext cx="838200" cy="1401036"/>
            <a:chOff x="4403263" y="3256029"/>
            <a:chExt cx="838200" cy="1401036"/>
          </a:xfrm>
        </p:grpSpPr>
        <p:cxnSp>
          <p:nvCxnSpPr>
            <p:cNvPr id="59" name="Curved Connector 58">
              <a:extLst>
                <a:ext uri="{FF2B5EF4-FFF2-40B4-BE49-F238E27FC236}">
                  <a16:creationId xmlns:a16="http://schemas.microsoft.com/office/drawing/2014/main" id="{6F7A34EF-6A65-5DE8-3408-B92C6FFF8A0C}"/>
                </a:ext>
              </a:extLst>
            </p:cNvPr>
            <p:cNvCxnSpPr>
              <a:cxnSpLocks/>
              <a:stCxn id="46" idx="3"/>
              <a:endCxn id="62" idx="1"/>
            </p:cNvCxnSpPr>
            <p:nvPr/>
          </p:nvCxnSpPr>
          <p:spPr>
            <a:xfrm>
              <a:off x="4403263" y="3256029"/>
              <a:ext cx="838200" cy="637884"/>
            </a:xfrm>
            <a:prstGeom prst="curvedConnector3">
              <a:avLst/>
            </a:prstGeom>
            <a:ln w="19050">
              <a:solidFill>
                <a:srgbClr val="2C6BD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urved Connector 59">
              <a:extLst>
                <a:ext uri="{FF2B5EF4-FFF2-40B4-BE49-F238E27FC236}">
                  <a16:creationId xmlns:a16="http://schemas.microsoft.com/office/drawing/2014/main" id="{7AD76358-B8A7-7232-2370-786C0CF15A00}"/>
                </a:ext>
              </a:extLst>
            </p:cNvPr>
            <p:cNvCxnSpPr>
              <a:cxnSpLocks/>
              <a:stCxn id="47" idx="3"/>
              <a:endCxn id="62" idx="1"/>
            </p:cNvCxnSpPr>
            <p:nvPr/>
          </p:nvCxnSpPr>
          <p:spPr>
            <a:xfrm>
              <a:off x="4403263" y="3865101"/>
              <a:ext cx="838200" cy="28812"/>
            </a:xfrm>
            <a:prstGeom prst="curvedConnector3">
              <a:avLst/>
            </a:prstGeom>
            <a:ln w="19050">
              <a:solidFill>
                <a:srgbClr val="2C6BD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urved Connector 60">
              <a:extLst>
                <a:ext uri="{FF2B5EF4-FFF2-40B4-BE49-F238E27FC236}">
                  <a16:creationId xmlns:a16="http://schemas.microsoft.com/office/drawing/2014/main" id="{81060BE1-2258-70F2-B8D9-D868FED078B4}"/>
                </a:ext>
              </a:extLst>
            </p:cNvPr>
            <p:cNvCxnSpPr>
              <a:cxnSpLocks/>
              <a:stCxn id="48" idx="3"/>
              <a:endCxn id="62" idx="1"/>
            </p:cNvCxnSpPr>
            <p:nvPr/>
          </p:nvCxnSpPr>
          <p:spPr>
            <a:xfrm flipV="1">
              <a:off x="4403263" y="3893913"/>
              <a:ext cx="838200" cy="763152"/>
            </a:xfrm>
            <a:prstGeom prst="curvedConnector3">
              <a:avLst/>
            </a:prstGeom>
            <a:ln w="19050">
              <a:solidFill>
                <a:srgbClr val="2C6BD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merge-page2">
            <a:extLst>
              <a:ext uri="{FF2B5EF4-FFF2-40B4-BE49-F238E27FC236}">
                <a16:creationId xmlns:a16="http://schemas.microsoft.com/office/drawing/2014/main" id="{F25AA547-98CD-3997-79B4-35783A1A12B9}"/>
              </a:ext>
            </a:extLst>
          </p:cNvPr>
          <p:cNvSpPr/>
          <p:nvPr/>
        </p:nvSpPr>
        <p:spPr>
          <a:xfrm>
            <a:off x="5241463" y="3781134"/>
            <a:ext cx="838200" cy="225557"/>
          </a:xfrm>
          <a:prstGeom prst="rect">
            <a:avLst/>
          </a:prstGeom>
          <a:solidFill>
            <a:srgbClr val="2C6BD8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Merged</a:t>
            </a:r>
            <a:r>
              <a:rPr lang="en-US" sz="1050" b="1" spc="-300" dirty="0">
                <a:solidFill>
                  <a:schemeClr val="bg1"/>
                </a:solidFill>
                <a:latin typeface="Inconsolata" panose="00000509000000000000" pitchFamily="49" charset="0"/>
              </a:rPr>
              <a:t> </a:t>
            </a:r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66" name="todisk-arrow1">
            <a:extLst>
              <a:ext uri="{FF2B5EF4-FFF2-40B4-BE49-F238E27FC236}">
                <a16:creationId xmlns:a16="http://schemas.microsoft.com/office/drawing/2014/main" id="{65033618-F842-546A-9783-8F7018DF1E39}"/>
              </a:ext>
            </a:extLst>
          </p:cNvPr>
          <p:cNvSpPr/>
          <p:nvPr/>
        </p:nvSpPr>
        <p:spPr>
          <a:xfrm>
            <a:off x="6132354" y="3464553"/>
            <a:ext cx="914400" cy="29394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i="1" dirty="0"/>
              <a:t>To Disk</a:t>
            </a:r>
          </a:p>
        </p:txBody>
      </p:sp>
      <p:sp>
        <p:nvSpPr>
          <p:cNvPr id="67" name="todisk-arrow2">
            <a:extLst>
              <a:ext uri="{FF2B5EF4-FFF2-40B4-BE49-F238E27FC236}">
                <a16:creationId xmlns:a16="http://schemas.microsoft.com/office/drawing/2014/main" id="{BE65C73D-722E-F1F0-65DA-4E1CA183FD7B}"/>
              </a:ext>
            </a:extLst>
          </p:cNvPr>
          <p:cNvSpPr/>
          <p:nvPr/>
        </p:nvSpPr>
        <p:spPr>
          <a:xfrm>
            <a:off x="6134181" y="3750237"/>
            <a:ext cx="914400" cy="293944"/>
          </a:xfrm>
          <a:prstGeom prst="rightArrow">
            <a:avLst/>
          </a:prstGeom>
          <a:solidFill>
            <a:srgbClr val="2C6B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i="1" dirty="0"/>
              <a:t>To Disk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7C14835-B4BC-B5D6-F6E1-3D83B6CA8EAE}"/>
              </a:ext>
            </a:extLst>
          </p:cNvPr>
          <p:cNvSpPr/>
          <p:nvPr/>
        </p:nvSpPr>
        <p:spPr>
          <a:xfrm>
            <a:off x="3511830" y="2438340"/>
            <a:ext cx="1179362" cy="400110"/>
          </a:xfrm>
          <a:prstGeom prst="rect">
            <a:avLst/>
          </a:prstGeom>
        </p:spPr>
        <p:txBody>
          <a:bodyPr wrap="none" lIns="0" rIns="0" anchor="ctr" anchorCtr="0">
            <a:spAutoFit/>
          </a:bodyPr>
          <a:lstStyle/>
          <a:p>
            <a:pPr eaLnBrk="0" hangingPunct="0"/>
            <a:r>
              <a:rPr lang="en-US" sz="2000" b="1" i="1" dirty="0">
                <a:solidFill>
                  <a:srgbClr val="646464"/>
                </a:solidFill>
                <a:latin typeface="Crimson Text" panose="02000503000000000000" pitchFamily="2" charset="0"/>
                <a:ea typeface="Proxima Nova Regular" charset="0"/>
                <a:cs typeface="Proxima Nova Regular" charset="0"/>
              </a:rPr>
              <a:t>Buffer Pool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88F9E73-37C3-4FD6-1012-04225B92E353}"/>
              </a:ext>
            </a:extLst>
          </p:cNvPr>
          <p:cNvSpPr/>
          <p:nvPr/>
        </p:nvSpPr>
        <p:spPr>
          <a:xfrm>
            <a:off x="7301419" y="3312153"/>
            <a:ext cx="838200" cy="22555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Sorted run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B449BDE-C451-926D-9B3F-A897B6EC692A}"/>
              </a:ext>
            </a:extLst>
          </p:cNvPr>
          <p:cNvSpPr/>
          <p:nvPr/>
        </p:nvSpPr>
        <p:spPr>
          <a:xfrm>
            <a:off x="7240352" y="3388353"/>
            <a:ext cx="838200" cy="22555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Sorted run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8E3F916-23DC-DC4F-945C-FF0F32F6E84E}"/>
              </a:ext>
            </a:extLst>
          </p:cNvPr>
          <p:cNvSpPr/>
          <p:nvPr/>
        </p:nvSpPr>
        <p:spPr>
          <a:xfrm>
            <a:off x="7179286" y="3464553"/>
            <a:ext cx="838200" cy="22555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Sorted Run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141D766-794A-A72D-FBEC-292428B88F67}"/>
              </a:ext>
            </a:extLst>
          </p:cNvPr>
          <p:cNvSpPr/>
          <p:nvPr/>
        </p:nvSpPr>
        <p:spPr>
          <a:xfrm>
            <a:off x="7315200" y="3781876"/>
            <a:ext cx="838200" cy="225557"/>
          </a:xfrm>
          <a:prstGeom prst="rect">
            <a:avLst/>
          </a:prstGeom>
          <a:solidFill>
            <a:srgbClr val="2C6BD8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Sorted run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5F1CF4B-3D7D-B152-E9B5-1186DCB482A0}"/>
              </a:ext>
            </a:extLst>
          </p:cNvPr>
          <p:cNvSpPr/>
          <p:nvPr/>
        </p:nvSpPr>
        <p:spPr>
          <a:xfrm>
            <a:off x="7254133" y="3858076"/>
            <a:ext cx="838200" cy="225557"/>
          </a:xfrm>
          <a:prstGeom prst="rect">
            <a:avLst/>
          </a:prstGeom>
          <a:solidFill>
            <a:srgbClr val="2C6BD8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Sorted run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78D3560-9AC7-05C8-4E0E-D74F5512ED54}"/>
              </a:ext>
            </a:extLst>
          </p:cNvPr>
          <p:cNvSpPr/>
          <p:nvPr/>
        </p:nvSpPr>
        <p:spPr>
          <a:xfrm>
            <a:off x="7193067" y="3934276"/>
            <a:ext cx="838200" cy="225557"/>
          </a:xfrm>
          <a:prstGeom prst="rect">
            <a:avLst/>
          </a:prstGeom>
          <a:solidFill>
            <a:srgbClr val="2C6BD8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Sorted Run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45020A-BCAF-1C36-432E-796C63DF02B7}"/>
              </a:ext>
            </a:extLst>
          </p:cNvPr>
          <p:cNvSpPr/>
          <p:nvPr/>
        </p:nvSpPr>
        <p:spPr>
          <a:xfrm>
            <a:off x="1703111" y="4145038"/>
            <a:ext cx="70532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⋮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82003C-4B33-0418-847A-651F1E0C6B68}"/>
              </a:ext>
            </a:extLst>
          </p:cNvPr>
          <p:cNvSpPr/>
          <p:nvPr/>
        </p:nvSpPr>
        <p:spPr>
          <a:xfrm>
            <a:off x="2632143" y="4145038"/>
            <a:ext cx="70532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⋮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0F6D59-5FEB-14BC-A94E-C167B259BEFE}"/>
              </a:ext>
            </a:extLst>
          </p:cNvPr>
          <p:cNvSpPr/>
          <p:nvPr/>
        </p:nvSpPr>
        <p:spPr>
          <a:xfrm>
            <a:off x="3935732" y="3993991"/>
            <a:ext cx="70532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⋮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</a:endParaRPr>
          </a:p>
        </p:txBody>
      </p:sp>
      <p:sp>
        <p:nvSpPr>
          <p:cNvPr id="14" name="page2-3">
            <a:extLst>
              <a:ext uri="{FF2B5EF4-FFF2-40B4-BE49-F238E27FC236}">
                <a16:creationId xmlns:a16="http://schemas.microsoft.com/office/drawing/2014/main" id="{F329617C-5D0A-3DCE-E7AF-68AE4EB53FAA}"/>
              </a:ext>
            </a:extLst>
          </p:cNvPr>
          <p:cNvSpPr/>
          <p:nvPr/>
        </p:nvSpPr>
        <p:spPr>
          <a:xfrm>
            <a:off x="2248309" y="3681742"/>
            <a:ext cx="838200" cy="2255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16" name="page2-3">
            <a:extLst>
              <a:ext uri="{FF2B5EF4-FFF2-40B4-BE49-F238E27FC236}">
                <a16:creationId xmlns:a16="http://schemas.microsoft.com/office/drawing/2014/main" id="{E7DDB60F-83F8-657B-ECBE-297A7D278B44}"/>
              </a:ext>
            </a:extLst>
          </p:cNvPr>
          <p:cNvSpPr/>
          <p:nvPr/>
        </p:nvSpPr>
        <p:spPr>
          <a:xfrm>
            <a:off x="2248309" y="3973253"/>
            <a:ext cx="838200" cy="2255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17" name="page2-3">
            <a:extLst>
              <a:ext uri="{FF2B5EF4-FFF2-40B4-BE49-F238E27FC236}">
                <a16:creationId xmlns:a16="http://schemas.microsoft.com/office/drawing/2014/main" id="{A6931F17-7D6B-DF4D-49A8-81C7400BBCE4}"/>
              </a:ext>
            </a:extLst>
          </p:cNvPr>
          <p:cNvSpPr/>
          <p:nvPr/>
        </p:nvSpPr>
        <p:spPr>
          <a:xfrm>
            <a:off x="2248309" y="4385735"/>
            <a:ext cx="838200" cy="2255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18" name="page2-3">
            <a:extLst>
              <a:ext uri="{FF2B5EF4-FFF2-40B4-BE49-F238E27FC236}">
                <a16:creationId xmlns:a16="http://schemas.microsoft.com/office/drawing/2014/main" id="{9D7935BD-E2DB-697F-BE72-DEB92FE6F13F}"/>
              </a:ext>
            </a:extLst>
          </p:cNvPr>
          <p:cNvSpPr/>
          <p:nvPr/>
        </p:nvSpPr>
        <p:spPr>
          <a:xfrm>
            <a:off x="2248309" y="3681742"/>
            <a:ext cx="838200" cy="2255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19" name="page2-1">
            <a:extLst>
              <a:ext uri="{FF2B5EF4-FFF2-40B4-BE49-F238E27FC236}">
                <a16:creationId xmlns:a16="http://schemas.microsoft.com/office/drawing/2014/main" id="{522C280F-362B-D3CA-2278-6633BF52A4BE}"/>
              </a:ext>
            </a:extLst>
          </p:cNvPr>
          <p:cNvSpPr/>
          <p:nvPr/>
        </p:nvSpPr>
        <p:spPr>
          <a:xfrm>
            <a:off x="2248309" y="3973253"/>
            <a:ext cx="838200" cy="2255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20" name="page2-2">
            <a:extLst>
              <a:ext uri="{FF2B5EF4-FFF2-40B4-BE49-F238E27FC236}">
                <a16:creationId xmlns:a16="http://schemas.microsoft.com/office/drawing/2014/main" id="{A682FB42-7C85-92F4-5E71-99C58FD3DA14}"/>
              </a:ext>
            </a:extLst>
          </p:cNvPr>
          <p:cNvSpPr/>
          <p:nvPr/>
        </p:nvSpPr>
        <p:spPr>
          <a:xfrm>
            <a:off x="2248309" y="4385735"/>
            <a:ext cx="838200" cy="2255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26" name="page1-3">
            <a:extLst>
              <a:ext uri="{FF2B5EF4-FFF2-40B4-BE49-F238E27FC236}">
                <a16:creationId xmlns:a16="http://schemas.microsoft.com/office/drawing/2014/main" id="{4F0C8E12-3E6D-81F1-4D62-E1DB01BAC95F}"/>
              </a:ext>
            </a:extLst>
          </p:cNvPr>
          <p:cNvSpPr/>
          <p:nvPr/>
        </p:nvSpPr>
        <p:spPr>
          <a:xfrm>
            <a:off x="1311048" y="3681742"/>
            <a:ext cx="838200" cy="2255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27" name="page1-3">
            <a:extLst>
              <a:ext uri="{FF2B5EF4-FFF2-40B4-BE49-F238E27FC236}">
                <a16:creationId xmlns:a16="http://schemas.microsoft.com/office/drawing/2014/main" id="{A856F0ED-4167-FF4B-F6D6-046922404821}"/>
              </a:ext>
            </a:extLst>
          </p:cNvPr>
          <p:cNvSpPr/>
          <p:nvPr/>
        </p:nvSpPr>
        <p:spPr>
          <a:xfrm>
            <a:off x="1311048" y="3973253"/>
            <a:ext cx="838200" cy="2255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31" name="page1-3">
            <a:extLst>
              <a:ext uri="{FF2B5EF4-FFF2-40B4-BE49-F238E27FC236}">
                <a16:creationId xmlns:a16="http://schemas.microsoft.com/office/drawing/2014/main" id="{DEBC3441-9D73-43E0-B411-EAB850FA4CF0}"/>
              </a:ext>
            </a:extLst>
          </p:cNvPr>
          <p:cNvSpPr/>
          <p:nvPr/>
        </p:nvSpPr>
        <p:spPr>
          <a:xfrm>
            <a:off x="1311048" y="4385735"/>
            <a:ext cx="838200" cy="2255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49" name="page1-2">
            <a:extLst>
              <a:ext uri="{FF2B5EF4-FFF2-40B4-BE49-F238E27FC236}">
                <a16:creationId xmlns:a16="http://schemas.microsoft.com/office/drawing/2014/main" id="{B5BC42AC-8EB6-B6E7-C667-60A3B5BD5C6E}"/>
              </a:ext>
            </a:extLst>
          </p:cNvPr>
          <p:cNvSpPr/>
          <p:nvPr/>
        </p:nvSpPr>
        <p:spPr>
          <a:xfrm>
            <a:off x="1311048" y="3681742"/>
            <a:ext cx="838200" cy="2255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51" name="page1-2">
            <a:extLst>
              <a:ext uri="{FF2B5EF4-FFF2-40B4-BE49-F238E27FC236}">
                <a16:creationId xmlns:a16="http://schemas.microsoft.com/office/drawing/2014/main" id="{4DD3A3F8-A996-2788-9BE3-9341EB117FF2}"/>
              </a:ext>
            </a:extLst>
          </p:cNvPr>
          <p:cNvSpPr/>
          <p:nvPr/>
        </p:nvSpPr>
        <p:spPr>
          <a:xfrm>
            <a:off x="1311048" y="3973253"/>
            <a:ext cx="838200" cy="2255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52" name="page1-2">
            <a:extLst>
              <a:ext uri="{FF2B5EF4-FFF2-40B4-BE49-F238E27FC236}">
                <a16:creationId xmlns:a16="http://schemas.microsoft.com/office/drawing/2014/main" id="{07153128-F8FD-E5FA-C952-EE0451777C4A}"/>
              </a:ext>
            </a:extLst>
          </p:cNvPr>
          <p:cNvSpPr/>
          <p:nvPr/>
        </p:nvSpPr>
        <p:spPr>
          <a:xfrm>
            <a:off x="1311048" y="4385735"/>
            <a:ext cx="838200" cy="2255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113" name="page1-1">
            <a:extLst>
              <a:ext uri="{FF2B5EF4-FFF2-40B4-BE49-F238E27FC236}">
                <a16:creationId xmlns:a16="http://schemas.microsoft.com/office/drawing/2014/main" id="{4B4F20F5-65D5-4F32-CB86-103D84F6DE40}"/>
              </a:ext>
            </a:extLst>
          </p:cNvPr>
          <p:cNvSpPr/>
          <p:nvPr/>
        </p:nvSpPr>
        <p:spPr>
          <a:xfrm>
            <a:off x="1311048" y="3681742"/>
            <a:ext cx="838200" cy="2255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114" name="page1-1">
            <a:extLst>
              <a:ext uri="{FF2B5EF4-FFF2-40B4-BE49-F238E27FC236}">
                <a16:creationId xmlns:a16="http://schemas.microsoft.com/office/drawing/2014/main" id="{2A0C2A0F-9616-D22E-CBE3-D6D399EDA057}"/>
              </a:ext>
            </a:extLst>
          </p:cNvPr>
          <p:cNvSpPr/>
          <p:nvPr/>
        </p:nvSpPr>
        <p:spPr>
          <a:xfrm>
            <a:off x="1311048" y="3973253"/>
            <a:ext cx="838200" cy="2255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Page</a:t>
            </a:r>
          </a:p>
        </p:txBody>
      </p:sp>
      <p:sp>
        <p:nvSpPr>
          <p:cNvPr id="116" name="page1-1">
            <a:extLst>
              <a:ext uri="{FF2B5EF4-FFF2-40B4-BE49-F238E27FC236}">
                <a16:creationId xmlns:a16="http://schemas.microsoft.com/office/drawing/2014/main" id="{EF5251D8-BD79-6905-0B47-B7A31EBAD902}"/>
              </a:ext>
            </a:extLst>
          </p:cNvPr>
          <p:cNvSpPr/>
          <p:nvPr/>
        </p:nvSpPr>
        <p:spPr>
          <a:xfrm>
            <a:off x="1311048" y="4385735"/>
            <a:ext cx="838200" cy="22555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316926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46914E-6 L 0.24671 -0.1540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26" y="-77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6 -2.59259E-6 L 0.24671 -0.09105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26" y="-456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6 -1.35802E-6 L 0.24601 -0.0179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-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11111E-6 L 0.2474 -0.15432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61" y="-77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0" presetClass="path" presetSubtype="0" accel="50000" decel="5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6 -3.08642E-6 L 0.24584 -0.09382 " pathEditMode="relative" rAng="0" ptsTypes="AA">
                                      <p:cBhvr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-4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50"/>
                            </p:stCondLst>
                            <p:childTnLst>
                              <p:par>
                                <p:cTn id="101" presetID="0" presetClass="path" presetSubtype="0" accel="50000" decel="5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6 -1.35802E-6 L 0.24601 -0.01913 " pathEditMode="relative" rAng="0" ptsTypes="AA">
                                      <p:cBhvr>
                                        <p:cTn id="10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-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5 -0.00216 L 0.14479 -0.1037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06" y="-5093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750"/>
                            </p:stCondLst>
                            <p:childTnLst>
                              <p:par>
                                <p:cTn id="12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0.14514 -0.04413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-2222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35802E-6 L 0.14444 0.03025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2" y="151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5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75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25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46" grpId="0" animBg="1"/>
      <p:bldP spid="47" grpId="0" animBg="1"/>
      <p:bldP spid="48" grpId="0" animBg="1"/>
      <p:bldP spid="50" grpId="0" animBg="1"/>
      <p:bldP spid="62" grpId="0" animBg="1"/>
      <p:bldP spid="66" grpId="0" animBg="1"/>
      <p:bldP spid="66" grpId="1" animBg="1"/>
      <p:bldP spid="66" grpId="2" animBg="1"/>
      <p:bldP spid="67" grpId="0" animBg="1"/>
      <p:bldP spid="35" grpId="0" animBg="1"/>
      <p:bldP spid="35" grpId="1" animBg="1"/>
      <p:bldP spid="35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4" grpId="0" animBg="1"/>
      <p:bldP spid="45" grpId="0" animBg="1"/>
      <p:bldP spid="18" grpId="0" animBg="1"/>
      <p:bldP spid="19" grpId="0" animBg="1"/>
      <p:bldP spid="20" grpId="0" animBg="1"/>
      <p:bldP spid="49" grpId="0" animBg="1"/>
      <p:bldP spid="51" grpId="0" animBg="1"/>
      <p:bldP spid="52" grpId="0" animBg="1"/>
      <p:bldP spid="113" grpId="1" animBg="1"/>
      <p:bldP spid="113" grpId="2" animBg="1"/>
      <p:bldP spid="114" grpId="1" animBg="1"/>
      <p:bldP spid="114" grpId="2" animBg="1"/>
      <p:bldP spid="116" grpId="1" animBg="1"/>
      <p:bldP spid="116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K-WAY MERGE ALGORITHM</a:t>
            </a:r>
            <a:endParaRPr lang="en-US" dirty="0"/>
          </a:p>
        </p:txBody>
      </p:sp>
      <p:sp>
        <p:nvSpPr>
          <p:cNvPr id="4199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Input: </a:t>
            </a:r>
            <a:r>
              <a:rPr lang="en-US" b="1" i="1" dirty="0">
                <a:solidFill>
                  <a:schemeClr val="accent1"/>
                </a:solidFill>
              </a:rPr>
              <a:t>K</a:t>
            </a:r>
            <a:r>
              <a:rPr lang="en-US" dirty="0"/>
              <a:t> sorted sub-arrays</a:t>
            </a:r>
          </a:p>
          <a:p>
            <a:pPr lvl="1"/>
            <a:r>
              <a:rPr lang="en-US" dirty="0"/>
              <a:t>Efficiently computes the minimum element of all </a:t>
            </a:r>
            <a:r>
              <a:rPr lang="en-US" b="1" i="1" dirty="0">
                <a:solidFill>
                  <a:schemeClr val="accent1"/>
                </a:solidFill>
              </a:rPr>
              <a:t>K</a:t>
            </a:r>
            <a:r>
              <a:rPr lang="en-US" dirty="0"/>
              <a:t> sub-arrays</a:t>
            </a:r>
          </a:p>
          <a:p>
            <a:pPr lvl="1"/>
            <a:r>
              <a:rPr lang="en-US" dirty="0"/>
              <a:t>Repeatedly transfers that element to output array</a:t>
            </a:r>
          </a:p>
          <a:p>
            <a:endParaRPr lang="en-US" dirty="0"/>
          </a:p>
          <a:p>
            <a:r>
              <a:rPr lang="en-US" dirty="0"/>
              <a:t>Internally maintains a heap to efficiently compute minimum element.</a:t>
            </a:r>
          </a:p>
          <a:p>
            <a:r>
              <a:rPr lang="en-US" dirty="0"/>
              <a:t>Time Complexity = </a:t>
            </a:r>
            <a:r>
              <a:rPr lang="en-US" b="1" dirty="0">
                <a:solidFill>
                  <a:schemeClr val="accent1"/>
                </a:solidFill>
              </a:rPr>
              <a:t>O(N log</a:t>
            </a:r>
            <a:r>
              <a:rPr lang="en-US" b="1" baseline="-25000" dirty="0">
                <a:solidFill>
                  <a:schemeClr val="accent1"/>
                </a:solidFill>
              </a:rPr>
              <a:t>2</a:t>
            </a:r>
            <a:r>
              <a:rPr lang="en-US" b="1" dirty="0">
                <a:solidFill>
                  <a:schemeClr val="accent1"/>
                </a:solidFill>
              </a:rPr>
              <a:t>K)</a:t>
            </a:r>
          </a:p>
        </p:txBody>
      </p:sp>
      <p:grpSp>
        <p:nvGrpSpPr>
          <p:cNvPr id="49" name="Group 48" hidden="1"/>
          <p:cNvGrpSpPr/>
          <p:nvPr/>
        </p:nvGrpSpPr>
        <p:grpSpPr>
          <a:xfrm>
            <a:off x="3657600" y="2968784"/>
            <a:ext cx="1828800" cy="1371600"/>
            <a:chOff x="2422269" y="3580224"/>
            <a:chExt cx="2438400" cy="1828800"/>
          </a:xfrm>
        </p:grpSpPr>
        <p:sp>
          <p:nvSpPr>
            <p:cNvPr id="50" name="Rectangle 49"/>
            <p:cNvSpPr/>
            <p:nvPr/>
          </p:nvSpPr>
          <p:spPr bwMode="auto">
            <a:xfrm>
              <a:off x="2422269" y="3580224"/>
              <a:ext cx="2438400" cy="1828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100" u="sng">
                <a:latin typeface="Proxima Nova Regular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889658" y="3594064"/>
              <a:ext cx="1333699" cy="338555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pPr eaLnBrk="0" hangingPunct="0"/>
              <a:r>
                <a:rPr lang="en-US" sz="1050" dirty="0">
                  <a:solidFill>
                    <a:srgbClr val="C00000"/>
                  </a:solidFill>
                  <a:latin typeface="Proxima Nova Regular" charset="0"/>
                  <a:ea typeface="Proxima Nova Regular" charset="0"/>
                  <a:cs typeface="Proxima Nova Regular" charset="0"/>
                </a:rPr>
                <a:t>B</a:t>
              </a:r>
              <a:r>
                <a:rPr lang="en-US" sz="1050" dirty="0">
                  <a:latin typeface="Proxima Nova Regular" charset="0"/>
                  <a:ea typeface="Proxima Nova Regular" charset="0"/>
                  <a:cs typeface="Proxima Nova Regular" charset="0"/>
                </a:rPr>
                <a:t> Memory Pages</a:t>
              </a:r>
            </a:p>
          </p:txBody>
        </p:sp>
      </p:grpSp>
      <p:grpSp>
        <p:nvGrpSpPr>
          <p:cNvPr id="52" name="Group 51" hidden="1"/>
          <p:cNvGrpSpPr/>
          <p:nvPr/>
        </p:nvGrpSpPr>
        <p:grpSpPr>
          <a:xfrm>
            <a:off x="1756292" y="3060224"/>
            <a:ext cx="1234440" cy="1526208"/>
            <a:chOff x="915353" y="4080299"/>
            <a:chExt cx="1645920" cy="2034945"/>
          </a:xfrm>
        </p:grpSpPr>
        <p:sp>
          <p:nvSpPr>
            <p:cNvPr id="53" name="Flowchart: Magnetic Disk 52"/>
            <p:cNvSpPr>
              <a:spLocks noChangeAspect="1"/>
            </p:cNvSpPr>
            <p:nvPr/>
          </p:nvSpPr>
          <p:spPr bwMode="auto">
            <a:xfrm>
              <a:off x="915353" y="4080299"/>
              <a:ext cx="1645920" cy="1584959"/>
            </a:xfrm>
            <a:prstGeom prst="flowChartMagneticDisk">
              <a:avLst/>
            </a:pr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100" u="sng">
                <a:latin typeface="Proxima Nova Regular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459392" y="5715135"/>
              <a:ext cx="448841" cy="400109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pPr eaLnBrk="0" hangingPunct="0"/>
              <a:r>
                <a:rPr lang="en-US" sz="1350" dirty="0">
                  <a:latin typeface="Proxima Nova Regular" charset="0"/>
                  <a:ea typeface="Proxima Nova Regular" charset="0"/>
                  <a:cs typeface="Proxima Nova Regular" charset="0"/>
                </a:rPr>
                <a:t>Disk</a:t>
              </a:r>
            </a:p>
          </p:txBody>
        </p:sp>
      </p:grpSp>
      <p:grpSp>
        <p:nvGrpSpPr>
          <p:cNvPr id="58" name="Group 57" hidden="1"/>
          <p:cNvGrpSpPr/>
          <p:nvPr/>
        </p:nvGrpSpPr>
        <p:grpSpPr>
          <a:xfrm>
            <a:off x="2099192" y="3313415"/>
            <a:ext cx="548640" cy="824682"/>
            <a:chOff x="1372553" y="4569704"/>
            <a:chExt cx="731520" cy="1099576"/>
          </a:xfrm>
        </p:grpSpPr>
        <p:sp>
          <p:nvSpPr>
            <p:cNvPr id="59" name="Rectangle 58"/>
            <p:cNvSpPr/>
            <p:nvPr/>
          </p:nvSpPr>
          <p:spPr bwMode="auto">
            <a:xfrm>
              <a:off x="1372553" y="4815274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900" dirty="0">
                <a:latin typeface="Proxima Nova Regular" charset="0"/>
                <a:ea typeface="Proxima Nova Regular" charset="0"/>
                <a:cs typeface="Proxima Nova Regular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1372553" y="5060844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900" dirty="0">
                <a:latin typeface="Proxima Nova Regular" charset="0"/>
                <a:ea typeface="Proxima Nova Regular" charset="0"/>
                <a:cs typeface="Proxima Nova Regular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1372553" y="5486400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900" dirty="0">
                <a:latin typeface="Proxima Nova Regular" charset="0"/>
                <a:ea typeface="Proxima Nova Regular" charset="0"/>
                <a:cs typeface="Proxima Nova Regular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691024" y="5106328"/>
              <a:ext cx="153888" cy="492443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r>
                <a:rPr lang="en-US" dirty="0">
                  <a:latin typeface="Proxima Nova Regular" charset="0"/>
                  <a:ea typeface="Proxima Nova Regular" charset="0"/>
                  <a:cs typeface="Proxima Nova Regular" charset="0"/>
                </a:rPr>
                <a:t>⋮</a:t>
              </a: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1372553" y="4569704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900" dirty="0">
                <a:latin typeface="Proxima Nova Regular" charset="0"/>
                <a:ea typeface="Proxima Nova Regular" charset="0"/>
                <a:cs typeface="Proxima Nova Regular" charset="0"/>
              </a:endParaRPr>
            </a:p>
          </p:txBody>
        </p:sp>
      </p:grpSp>
      <p:grpSp>
        <p:nvGrpSpPr>
          <p:cNvPr id="2" name="Group 1" hidden="1"/>
          <p:cNvGrpSpPr/>
          <p:nvPr/>
        </p:nvGrpSpPr>
        <p:grpSpPr>
          <a:xfrm>
            <a:off x="6153269" y="3060224"/>
            <a:ext cx="1234440" cy="1526208"/>
            <a:chOff x="6680359" y="4080299"/>
            <a:chExt cx="1645920" cy="2034945"/>
          </a:xfrm>
        </p:grpSpPr>
        <p:grpSp>
          <p:nvGrpSpPr>
            <p:cNvPr id="55" name="Group 54"/>
            <p:cNvGrpSpPr/>
            <p:nvPr/>
          </p:nvGrpSpPr>
          <p:grpSpPr>
            <a:xfrm>
              <a:off x="6680359" y="4080299"/>
              <a:ext cx="1645920" cy="2034945"/>
              <a:chOff x="6777990" y="4080299"/>
              <a:chExt cx="1645920" cy="2034945"/>
            </a:xfrm>
          </p:grpSpPr>
          <p:sp>
            <p:nvSpPr>
              <p:cNvPr id="56" name="Flowchart: Magnetic Disk 55"/>
              <p:cNvSpPr>
                <a:spLocks noChangeAspect="1"/>
              </p:cNvSpPr>
              <p:nvPr/>
            </p:nvSpPr>
            <p:spPr bwMode="auto">
              <a:xfrm>
                <a:off x="6777990" y="4080299"/>
                <a:ext cx="1645920" cy="1584959"/>
              </a:xfrm>
              <a:prstGeom prst="flowChartMagneticDisk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100" u="sng">
                  <a:latin typeface="Proxima Nova Regular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7322029" y="5715135"/>
                <a:ext cx="448841" cy="400109"/>
              </a:xfrm>
              <a:prstGeom prst="rect">
                <a:avLst/>
              </a:prstGeom>
            </p:spPr>
            <p:txBody>
              <a:bodyPr wrap="none" lIns="0" rIns="0" anchor="ctr" anchorCtr="0">
                <a:spAutoFit/>
              </a:bodyPr>
              <a:lstStyle/>
              <a:p>
                <a:pPr eaLnBrk="0" hangingPunct="0"/>
                <a:r>
                  <a:rPr lang="en-US" sz="1350" dirty="0">
                    <a:latin typeface="Proxima Nova Regular" charset="0"/>
                    <a:ea typeface="Proxima Nova Regular" charset="0"/>
                    <a:cs typeface="Proxima Nova Regular" charset="0"/>
                  </a:rPr>
                  <a:t>Disk</a:t>
                </a: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7137559" y="4423062"/>
              <a:ext cx="731520" cy="1099576"/>
              <a:chOff x="1372553" y="4569704"/>
              <a:chExt cx="731520" cy="1099576"/>
            </a:xfrm>
          </p:grpSpPr>
          <p:sp>
            <p:nvSpPr>
              <p:cNvPr id="65" name="Rectangle 64"/>
              <p:cNvSpPr/>
              <p:nvPr/>
            </p:nvSpPr>
            <p:spPr bwMode="auto">
              <a:xfrm>
                <a:off x="1372553" y="4815274"/>
                <a:ext cx="731520" cy="182880"/>
              </a:xfrm>
              <a:prstGeom prst="rect">
                <a:avLst/>
              </a:prstGeom>
              <a:solidFill>
                <a:schemeClr val="accent4">
                  <a:lumMod val="10000"/>
                  <a:lumOff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00" dirty="0">
                  <a:latin typeface="Proxima Nova Regular" charset="0"/>
                  <a:ea typeface="Proxima Nova Regular" charset="0"/>
                  <a:cs typeface="Proxima Nova Regular" charset="0"/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 bwMode="auto">
              <a:xfrm>
                <a:off x="1372553" y="5060844"/>
                <a:ext cx="731520" cy="182880"/>
              </a:xfrm>
              <a:prstGeom prst="rect">
                <a:avLst/>
              </a:prstGeom>
              <a:solidFill>
                <a:schemeClr val="accent4">
                  <a:lumMod val="10000"/>
                  <a:lumOff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00" dirty="0">
                  <a:latin typeface="Proxima Nova Regular" charset="0"/>
                  <a:ea typeface="Proxima Nova Regular" charset="0"/>
                  <a:cs typeface="Proxima Nova Regular" charset="0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 bwMode="auto">
              <a:xfrm>
                <a:off x="1372553" y="5486400"/>
                <a:ext cx="731520" cy="182880"/>
              </a:xfrm>
              <a:prstGeom prst="rect">
                <a:avLst/>
              </a:prstGeom>
              <a:solidFill>
                <a:schemeClr val="accent4">
                  <a:lumMod val="10000"/>
                  <a:lumOff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00" dirty="0">
                  <a:latin typeface="Proxima Nova Regular" charset="0"/>
                  <a:ea typeface="Proxima Nova Regular" charset="0"/>
                  <a:cs typeface="Proxima Nova Regular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691024" y="5106328"/>
                <a:ext cx="153888" cy="492443"/>
              </a:xfrm>
              <a:prstGeom prst="rect">
                <a:avLst/>
              </a:prstGeom>
            </p:spPr>
            <p:txBody>
              <a:bodyPr wrap="none" lIns="0" rIns="0" anchor="ctr" anchorCtr="0">
                <a:spAutoFit/>
              </a:bodyPr>
              <a:lstStyle/>
              <a:p>
                <a:r>
                  <a:rPr lang="en-US" dirty="0">
                    <a:latin typeface="Proxima Nova Regular" charset="0"/>
                    <a:ea typeface="Proxima Nova Regular" charset="0"/>
                    <a:cs typeface="Proxima Nova Regular" charset="0"/>
                  </a:rPr>
                  <a:t>⋮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 bwMode="auto">
              <a:xfrm>
                <a:off x="1372553" y="4569704"/>
                <a:ext cx="731520" cy="182880"/>
              </a:xfrm>
              <a:prstGeom prst="rect">
                <a:avLst/>
              </a:prstGeom>
              <a:solidFill>
                <a:schemeClr val="accent4">
                  <a:lumMod val="10000"/>
                  <a:lumOff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900" dirty="0">
                  <a:latin typeface="Proxima Nova Regular" charset="0"/>
                  <a:ea typeface="Proxima Nova Regular" charset="0"/>
                  <a:cs typeface="Proxima Nova Regular" charset="0"/>
                </a:endParaRPr>
              </a:p>
            </p:txBody>
          </p:sp>
        </p:grpSp>
      </p:grpSp>
      <p:grpSp>
        <p:nvGrpSpPr>
          <p:cNvPr id="70" name="Group 69" hidden="1"/>
          <p:cNvGrpSpPr/>
          <p:nvPr/>
        </p:nvGrpSpPr>
        <p:grpSpPr>
          <a:xfrm>
            <a:off x="3823723" y="3313415"/>
            <a:ext cx="548640" cy="824682"/>
            <a:chOff x="3671928" y="4417886"/>
            <a:chExt cx="731520" cy="1099576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671928" y="4663456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88" dirty="0">
                  <a:latin typeface="Proxima Nova Regular" charset="0"/>
                  <a:ea typeface="Proxima Nova Regular" charset="0"/>
                  <a:cs typeface="Proxima Nova Regular" charset="0"/>
                </a:rPr>
                <a:t>Page 2</a:t>
              </a: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3671928" y="4909026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88" dirty="0">
                  <a:latin typeface="Proxima Nova Regular" charset="0"/>
                  <a:ea typeface="Proxima Nova Regular" charset="0"/>
                  <a:cs typeface="Proxima Nova Regular" charset="0"/>
                </a:rPr>
                <a:t>Page 3</a:t>
              </a: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3671928" y="5334582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88" dirty="0">
                  <a:latin typeface="Proxima Nova Regular" charset="0"/>
                  <a:ea typeface="Proxima Nova Regular" charset="0"/>
                  <a:cs typeface="Proxima Nova Regular" charset="0"/>
                </a:rPr>
                <a:t>Page B-1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990399" y="4954510"/>
              <a:ext cx="153888" cy="492443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r>
                <a:rPr lang="en-US" dirty="0">
                  <a:latin typeface="Proxima Nova Regular" charset="0"/>
                  <a:ea typeface="Proxima Nova Regular" charset="0"/>
                  <a:cs typeface="Proxima Nova Regular" charset="0"/>
                </a:rPr>
                <a:t>⋮</a:t>
              </a: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3671928" y="4417886"/>
              <a:ext cx="731520" cy="182880"/>
            </a:xfrm>
            <a:prstGeom prst="rect">
              <a:avLst/>
            </a:prstGeom>
            <a:solidFill>
              <a:schemeClr val="accent4">
                <a:lumMod val="10000"/>
                <a:lumOff val="9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788" dirty="0">
                  <a:latin typeface="Proxima Nova Regular" charset="0"/>
                  <a:ea typeface="Proxima Nova Regular" charset="0"/>
                  <a:cs typeface="Proxima Nova Regular" charset="0"/>
                </a:rPr>
                <a:t>Page 1</a:t>
              </a:r>
            </a:p>
          </p:txBody>
        </p:sp>
      </p:grpSp>
      <p:sp>
        <p:nvSpPr>
          <p:cNvPr id="76" name="Rectangle 75" hidden="1"/>
          <p:cNvSpPr/>
          <p:nvPr/>
        </p:nvSpPr>
        <p:spPr bwMode="auto">
          <a:xfrm>
            <a:off x="4837853" y="3657176"/>
            <a:ext cx="548640" cy="137160"/>
          </a:xfrm>
          <a:prstGeom prst="rect">
            <a:avLst/>
          </a:prstGeom>
          <a:solidFill>
            <a:schemeClr val="accent4">
              <a:lumMod val="10000"/>
              <a:lumOff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788" dirty="0">
                <a:latin typeface="Proxima Nova Regular" charset="0"/>
                <a:ea typeface="Proxima Nova Regular" charset="0"/>
                <a:cs typeface="Proxima Nova Regular" charset="0"/>
              </a:rPr>
              <a:t>Output</a:t>
            </a:r>
          </a:p>
        </p:txBody>
      </p:sp>
      <p:grpSp>
        <p:nvGrpSpPr>
          <p:cNvPr id="77" name="Group 76" hidden="1"/>
          <p:cNvGrpSpPr/>
          <p:nvPr/>
        </p:nvGrpSpPr>
        <p:grpSpPr>
          <a:xfrm>
            <a:off x="2647832" y="3381995"/>
            <a:ext cx="1175891" cy="687522"/>
            <a:chOff x="2104073" y="4509326"/>
            <a:chExt cx="1567855" cy="916696"/>
          </a:xfrm>
        </p:grpSpPr>
        <p:cxnSp>
          <p:nvCxnSpPr>
            <p:cNvPr id="78" name="Straight Arrow Connector 2"/>
            <p:cNvCxnSpPr>
              <a:cxnSpLocks noChangeShapeType="1"/>
              <a:stCxn id="63" idx="3"/>
              <a:endCxn id="75" idx="1"/>
            </p:cNvCxnSpPr>
            <p:nvPr/>
          </p:nvCxnSpPr>
          <p:spPr bwMode="auto">
            <a:xfrm>
              <a:off x="2104073" y="4509326"/>
              <a:ext cx="1567855" cy="0"/>
            </a:xfrm>
            <a:prstGeom prst="straightConnector1">
              <a:avLst/>
            </a:prstGeom>
            <a:noFill/>
            <a:ln w="41275" algn="ctr">
              <a:solidFill>
                <a:srgbClr val="C00000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Straight Arrow Connector 2"/>
            <p:cNvCxnSpPr>
              <a:cxnSpLocks noChangeShapeType="1"/>
              <a:stCxn id="59" idx="3"/>
              <a:endCxn id="71" idx="1"/>
            </p:cNvCxnSpPr>
            <p:nvPr/>
          </p:nvCxnSpPr>
          <p:spPr bwMode="auto">
            <a:xfrm>
              <a:off x="2104073" y="4754896"/>
              <a:ext cx="1567855" cy="0"/>
            </a:xfrm>
            <a:prstGeom prst="straightConnector1">
              <a:avLst/>
            </a:prstGeom>
            <a:noFill/>
            <a:ln w="41275" algn="ctr">
              <a:solidFill>
                <a:srgbClr val="C00000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" name="Straight Arrow Connector 2"/>
            <p:cNvCxnSpPr>
              <a:cxnSpLocks noChangeShapeType="1"/>
              <a:stCxn id="60" idx="3"/>
              <a:endCxn id="72" idx="1"/>
            </p:cNvCxnSpPr>
            <p:nvPr/>
          </p:nvCxnSpPr>
          <p:spPr bwMode="auto">
            <a:xfrm>
              <a:off x="2104073" y="5000466"/>
              <a:ext cx="1567855" cy="0"/>
            </a:xfrm>
            <a:prstGeom prst="straightConnector1">
              <a:avLst/>
            </a:prstGeom>
            <a:noFill/>
            <a:ln w="41275" algn="ctr">
              <a:solidFill>
                <a:srgbClr val="C00000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Straight Arrow Connector 2"/>
            <p:cNvCxnSpPr>
              <a:cxnSpLocks noChangeShapeType="1"/>
              <a:stCxn id="61" idx="3"/>
              <a:endCxn id="73" idx="1"/>
            </p:cNvCxnSpPr>
            <p:nvPr/>
          </p:nvCxnSpPr>
          <p:spPr bwMode="auto">
            <a:xfrm>
              <a:off x="2104073" y="5426022"/>
              <a:ext cx="1567855" cy="0"/>
            </a:xfrm>
            <a:prstGeom prst="straightConnector1">
              <a:avLst/>
            </a:prstGeom>
            <a:noFill/>
            <a:ln w="41275" algn="ctr">
              <a:solidFill>
                <a:srgbClr val="C00000"/>
              </a:solidFill>
              <a:round/>
              <a:headEnd type="none" w="sm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82" name="Straight Arrow Connector 2" hidden="1"/>
          <p:cNvCxnSpPr>
            <a:cxnSpLocks noChangeShapeType="1"/>
            <a:stCxn id="75" idx="3"/>
            <a:endCxn id="76" idx="1"/>
          </p:cNvCxnSpPr>
          <p:nvPr/>
        </p:nvCxnSpPr>
        <p:spPr bwMode="auto">
          <a:xfrm>
            <a:off x="4372363" y="3381995"/>
            <a:ext cx="465490" cy="343761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rgbClr val="C00000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Straight Arrow Connector 2" hidden="1"/>
          <p:cNvCxnSpPr>
            <a:cxnSpLocks noChangeShapeType="1"/>
            <a:stCxn id="71" idx="3"/>
            <a:endCxn id="76" idx="1"/>
          </p:cNvCxnSpPr>
          <p:nvPr/>
        </p:nvCxnSpPr>
        <p:spPr bwMode="auto">
          <a:xfrm>
            <a:off x="4372363" y="3566172"/>
            <a:ext cx="465490" cy="159584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rgbClr val="C00000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Straight Arrow Connector 2" hidden="1"/>
          <p:cNvCxnSpPr>
            <a:cxnSpLocks noChangeShapeType="1"/>
            <a:stCxn id="72" idx="3"/>
            <a:endCxn id="76" idx="1"/>
          </p:cNvCxnSpPr>
          <p:nvPr/>
        </p:nvCxnSpPr>
        <p:spPr bwMode="auto">
          <a:xfrm flipV="1">
            <a:off x="4372363" y="3725756"/>
            <a:ext cx="465490" cy="24594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rgbClr val="C00000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5" name="Straight Arrow Connector 2" hidden="1"/>
          <p:cNvCxnSpPr>
            <a:cxnSpLocks noChangeShapeType="1"/>
            <a:stCxn id="73" idx="3"/>
            <a:endCxn id="76" idx="1"/>
          </p:cNvCxnSpPr>
          <p:nvPr/>
        </p:nvCxnSpPr>
        <p:spPr bwMode="auto">
          <a:xfrm flipV="1">
            <a:off x="4372363" y="3725756"/>
            <a:ext cx="465490" cy="343761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rgbClr val="C00000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6" name="Straight Arrow Connector 2" hidden="1"/>
          <p:cNvCxnSpPr>
            <a:cxnSpLocks noChangeShapeType="1"/>
            <a:stCxn id="76" idx="3"/>
            <a:endCxn id="56" idx="2"/>
          </p:cNvCxnSpPr>
          <p:nvPr/>
        </p:nvCxnSpPr>
        <p:spPr bwMode="auto">
          <a:xfrm flipV="1">
            <a:off x="5386493" y="3654585"/>
            <a:ext cx="766777" cy="71171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rgbClr val="C00000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1CB9BAA1-1CA3-3405-21BE-6ECD2553579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36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405AF-8F4D-A6CC-6FE2-20B7061B8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9D389-6AF2-324A-7C44-115941B46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Code Specialization</a:t>
            </a:r>
          </a:p>
          <a:p>
            <a:pPr lvl="1"/>
            <a:r>
              <a:rPr lang="en-US" dirty="0"/>
              <a:t>Instead of providing a comparison function as a pointer to sorting algorithm, create a hardcoded version of sort that is specific to a key type.</a:t>
            </a:r>
          </a:p>
          <a:p>
            <a:endParaRPr lang="en-US" dirty="0"/>
          </a:p>
          <a:p>
            <a:r>
              <a:rPr lang="en-US" b="1" dirty="0"/>
              <a:t>Approach #2: Suffix Truncation</a:t>
            </a:r>
          </a:p>
          <a:p>
            <a:pPr lvl="1"/>
            <a:r>
              <a:rPr lang="en-US" dirty="0"/>
              <a:t>First compare a binary prefix of long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VARCHAR</a:t>
            </a:r>
            <a:r>
              <a:rPr lang="en-US" dirty="0"/>
              <a:t> keys instead of slower string comparison. Fallback to slower version if prefixes are equal.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B2309D8E-2922-BB2F-9985-CA33ED44CAB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4173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</a:t>
            </a:r>
            <a:r>
              <a:rPr lang="en-US" dirty="0" err="1"/>
              <a:t>B+Trees</a:t>
            </a:r>
            <a:r>
              <a:rPr lang="en-US" dirty="0"/>
              <a:t> For Sorting</a:t>
            </a:r>
          </a:p>
        </p:txBody>
      </p:sp>
      <p:sp>
        <p:nvSpPr>
          <p:cNvPr id="52227" name="Rectangle 102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table that must be sorted already has a B+Tree index on the sort attribute(s), then we can use that to accelerate sorting.</a:t>
            </a:r>
          </a:p>
          <a:p>
            <a:pPr lvl="1"/>
            <a:r>
              <a:rPr lang="en-US" dirty="0"/>
              <a:t>Some DBMSs support prefix key scans for sorting.</a:t>
            </a:r>
          </a:p>
          <a:p>
            <a:endParaRPr lang="en-US" sz="1200" dirty="0"/>
          </a:p>
          <a:p>
            <a:r>
              <a:rPr lang="en-US" dirty="0"/>
              <a:t>Retrieve tuples in desired sort order by simply traversing the leaf pages of the tree.</a:t>
            </a:r>
          </a:p>
          <a:p>
            <a:r>
              <a:rPr lang="en-US" dirty="0"/>
              <a:t>Cases to consider:</a:t>
            </a:r>
          </a:p>
          <a:p>
            <a:pPr lvl="1"/>
            <a:r>
              <a:rPr lang="en-US" dirty="0"/>
              <a:t>Clustered B+Tree</a:t>
            </a:r>
          </a:p>
          <a:p>
            <a:pPr lvl="1"/>
            <a:r>
              <a:rPr lang="en-US" dirty="0" err="1"/>
              <a:t>Unclustered</a:t>
            </a:r>
            <a:r>
              <a:rPr lang="en-US" dirty="0"/>
              <a:t> </a:t>
            </a:r>
            <a:r>
              <a:rPr lang="en-US" dirty="0" err="1"/>
              <a:t>B+Tree</a:t>
            </a:r>
            <a:r>
              <a:rPr lang="en-US" dirty="0"/>
              <a:t>	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46EB55D2-B063-3F6E-0FE6-626CBDB1336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176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6AE19-A9C6-5C8A-B1F2-38EF1BE50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Clustered </a:t>
            </a:r>
            <a:r>
              <a:rPr lang="en-US" dirty="0" err="1"/>
              <a:t>B+Trees</a:t>
            </a:r>
            <a:r>
              <a:rPr lang="en-US" dirty="0"/>
              <a:t> For Sorting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1BD7B-A53A-1CDA-9D52-5D0DF6CEAF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C8BDD8-DA97-E66B-155D-7A5803A9C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</p:spPr>
        <p:txBody>
          <a:bodyPr/>
          <a:lstStyle/>
          <a:p>
            <a:r>
              <a:rPr lang="en-US" dirty="0">
                <a:ea typeface="Proxima Nova Regular" charset="0"/>
              </a:rPr>
              <a:t>Traverse to the left-most leaf page, and then retrieve tuples from all leaf pages.</a:t>
            </a:r>
          </a:p>
          <a:p>
            <a:endParaRPr lang="en-US" sz="1600" dirty="0">
              <a:ea typeface="Proxima Nova Regular" charset="0"/>
            </a:endParaRPr>
          </a:p>
          <a:p>
            <a:r>
              <a:rPr lang="en-US" dirty="0"/>
              <a:t>This is always better than external sorting because there is no computational cost, and all disk access is sequential.</a:t>
            </a:r>
          </a:p>
        </p:txBody>
      </p:sp>
      <p:sp>
        <p:nvSpPr>
          <p:cNvPr id="6" name="Rectangle 1376">
            <a:extLst>
              <a:ext uri="{FF2B5EF4-FFF2-40B4-BE49-F238E27FC236}">
                <a16:creationId xmlns:a16="http://schemas.microsoft.com/office/drawing/2014/main" id="{D26C2EB4-32F2-94BA-5D1C-A62CA0831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200150"/>
            <a:ext cx="1449917" cy="375104"/>
          </a:xfrm>
          <a:prstGeom prst="rect">
            <a:avLst/>
          </a:prstGeom>
          <a:noFill/>
          <a:ln>
            <a:noFill/>
          </a:ln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sz="2000" b="1" i="1" dirty="0" err="1">
                <a:solidFill>
                  <a:srgbClr val="646464"/>
                </a:solidFill>
                <a:latin typeface="Crimson Text" panose="02000503000000000000" pitchFamily="2" charset="0"/>
              </a:rPr>
              <a:t>B+Tree</a:t>
            </a:r>
            <a:r>
              <a:rPr lang="en-US" sz="20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 Index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9DEA44-E62D-45D5-3DA2-5D6DF6B0162E}"/>
              </a:ext>
            </a:extLst>
          </p:cNvPr>
          <p:cNvGrpSpPr/>
          <p:nvPr/>
        </p:nvGrpSpPr>
        <p:grpSpPr>
          <a:xfrm>
            <a:off x="6286389" y="1340644"/>
            <a:ext cx="1600422" cy="752568"/>
            <a:chOff x="1771539" y="1885950"/>
            <a:chExt cx="1600422" cy="752568"/>
          </a:xfrm>
        </p:grpSpPr>
        <p:sp>
          <p:nvSpPr>
            <p:cNvPr id="8" name="Isosceles Triangle 43">
              <a:extLst>
                <a:ext uri="{FF2B5EF4-FFF2-40B4-BE49-F238E27FC236}">
                  <a16:creationId xmlns:a16="http://schemas.microsoft.com/office/drawing/2014/main" id="{C0091373-7BE9-069C-6F7A-7B3DEAC7FA0F}"/>
                </a:ext>
              </a:extLst>
            </p:cNvPr>
            <p:cNvSpPr/>
            <p:nvPr/>
          </p:nvSpPr>
          <p:spPr bwMode="auto">
            <a:xfrm>
              <a:off x="1771650" y="1885950"/>
              <a:ext cx="1600200" cy="62865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350">
                <a:latin typeface="Times New Roman" pitchFamily="-112" charset="0"/>
              </a:endParaRPr>
            </a:p>
          </p:txBody>
        </p:sp>
        <p:grpSp>
          <p:nvGrpSpPr>
            <p:cNvPr id="9" name="Group 4">
              <a:extLst>
                <a:ext uri="{FF2B5EF4-FFF2-40B4-BE49-F238E27FC236}">
                  <a16:creationId xmlns:a16="http://schemas.microsoft.com/office/drawing/2014/main" id="{4AC30584-CB97-958A-4B65-9A06228873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539" y="2524188"/>
              <a:ext cx="342947" cy="114330"/>
              <a:chOff x="609600" y="3827324"/>
              <a:chExt cx="457200" cy="152400"/>
            </a:xfrm>
          </p:grpSpPr>
          <p:sp>
            <p:nvSpPr>
              <p:cNvPr id="22" name="Rectangle 3">
                <a:extLst>
                  <a:ext uri="{FF2B5EF4-FFF2-40B4-BE49-F238E27FC236}">
                    <a16:creationId xmlns:a16="http://schemas.microsoft.com/office/drawing/2014/main" id="{D7417700-54C9-FC9E-CA73-36AD60E74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3" name="Rectangle 12">
                <a:extLst>
                  <a:ext uri="{FF2B5EF4-FFF2-40B4-BE49-F238E27FC236}">
                    <a16:creationId xmlns:a16="http://schemas.microsoft.com/office/drawing/2014/main" id="{649EF057-9739-EE14-DA11-EADAE11D4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4" name="Rectangle 13">
                <a:extLst>
                  <a:ext uri="{FF2B5EF4-FFF2-40B4-BE49-F238E27FC236}">
                    <a16:creationId xmlns:a16="http://schemas.microsoft.com/office/drawing/2014/main" id="{C571CF04-9D64-6625-F0CC-A4C269B063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0" name="Group 15">
              <a:extLst>
                <a:ext uri="{FF2B5EF4-FFF2-40B4-BE49-F238E27FC236}">
                  <a16:creationId xmlns:a16="http://schemas.microsoft.com/office/drawing/2014/main" id="{D746C003-95B4-172F-D62E-4328431908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0697" y="2524188"/>
              <a:ext cx="342947" cy="114330"/>
              <a:chOff x="609600" y="3827324"/>
              <a:chExt cx="457200" cy="15240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1DBE0BE-4F31-5D11-0F92-293202BD9A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84F8BD2-786E-3A4E-7203-9480E70FD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A7E674D-B7AD-6F1A-C42E-22D2BB5C4C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542D1C92-ADED-E08D-C7D8-71EF079246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9855" y="2524188"/>
              <a:ext cx="342947" cy="114330"/>
              <a:chOff x="609600" y="3827324"/>
              <a:chExt cx="457200" cy="152400"/>
            </a:xfrm>
          </p:grpSpPr>
          <p:sp>
            <p:nvSpPr>
              <p:cNvPr id="16" name="Rectangle 20">
                <a:extLst>
                  <a:ext uri="{FF2B5EF4-FFF2-40B4-BE49-F238E27FC236}">
                    <a16:creationId xmlns:a16="http://schemas.microsoft.com/office/drawing/2014/main" id="{40B29304-C773-D4D5-0682-98A4B55388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12520D2F-123B-00DD-6936-5C3B6ABA7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8" name="Rectangle 22">
                <a:extLst>
                  <a:ext uri="{FF2B5EF4-FFF2-40B4-BE49-F238E27FC236}">
                    <a16:creationId xmlns:a16="http://schemas.microsoft.com/office/drawing/2014/main" id="{45C0B654-0934-64E0-67FC-4907D5C1EC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2" name="Group 23">
              <a:extLst>
                <a:ext uri="{FF2B5EF4-FFF2-40B4-BE49-F238E27FC236}">
                  <a16:creationId xmlns:a16="http://schemas.microsoft.com/office/drawing/2014/main" id="{3C01591D-F53B-1C86-E8DD-E74D095FDF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9014" y="2524188"/>
              <a:ext cx="342947" cy="114330"/>
              <a:chOff x="609600" y="3827324"/>
              <a:chExt cx="457200" cy="152400"/>
            </a:xfrm>
          </p:grpSpPr>
          <p:sp>
            <p:nvSpPr>
              <p:cNvPr id="13" name="Rectangle 24">
                <a:extLst>
                  <a:ext uri="{FF2B5EF4-FFF2-40B4-BE49-F238E27FC236}">
                    <a16:creationId xmlns:a16="http://schemas.microsoft.com/office/drawing/2014/main" id="{BB2A2EB9-7422-F573-F855-6766FF17E9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4" name="Rectangle 25">
                <a:extLst>
                  <a:ext uri="{FF2B5EF4-FFF2-40B4-BE49-F238E27FC236}">
                    <a16:creationId xmlns:a16="http://schemas.microsoft.com/office/drawing/2014/main" id="{C67E1274-D460-F095-39BF-C589C92E78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5" name="Rectangle 26">
                <a:extLst>
                  <a:ext uri="{FF2B5EF4-FFF2-40B4-BE49-F238E27FC236}">
                    <a16:creationId xmlns:a16="http://schemas.microsoft.com/office/drawing/2014/main" id="{FAD57FDC-A38D-55C3-E570-2A0D8358DE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31BB03D-F313-A5C6-6DD7-408A006B6489}"/>
              </a:ext>
            </a:extLst>
          </p:cNvPr>
          <p:cNvCxnSpPr/>
          <p:nvPr/>
        </p:nvCxnSpPr>
        <p:spPr>
          <a:xfrm>
            <a:off x="5257800" y="2368408"/>
            <a:ext cx="3657600" cy="0"/>
          </a:xfrm>
          <a:prstGeom prst="line">
            <a:avLst/>
          </a:prstGeom>
          <a:ln w="34925">
            <a:solidFill>
              <a:srgbClr val="4748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6">
            <a:extLst>
              <a:ext uri="{FF2B5EF4-FFF2-40B4-BE49-F238E27FC236}">
                <a16:creationId xmlns:a16="http://schemas.microsoft.com/office/drawing/2014/main" id="{269AF544-0091-47EC-3A9C-893F29A03AAF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5571863" y="1867497"/>
            <a:ext cx="550391" cy="100182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7A66702-04F5-9E08-4413-2FB3D0246565}"/>
              </a:ext>
            </a:extLst>
          </p:cNvPr>
          <p:cNvGrpSpPr/>
          <p:nvPr/>
        </p:nvGrpSpPr>
        <p:grpSpPr>
          <a:xfrm>
            <a:off x="5257916" y="2643603"/>
            <a:ext cx="3657368" cy="457200"/>
            <a:chOff x="5105516" y="2643603"/>
            <a:chExt cx="3657368" cy="45720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3B07EFF-61EB-BE7C-ACE3-EEE309F26266}"/>
                </a:ext>
              </a:extLst>
            </p:cNvPr>
            <p:cNvGrpSpPr/>
            <p:nvPr/>
          </p:nvGrpSpPr>
          <p:grpSpPr>
            <a:xfrm>
              <a:off x="5105516" y="2643603"/>
              <a:ext cx="838084" cy="457200"/>
              <a:chOff x="2585831" y="4219980"/>
              <a:chExt cx="457200" cy="457200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3BAC2F8F-B85A-A393-94E5-0FD5F9EE034A}"/>
                  </a:ext>
                </a:extLst>
              </p:cNvPr>
              <p:cNvGrpSpPr/>
              <p:nvPr/>
            </p:nvGrpSpPr>
            <p:grpSpPr>
              <a:xfrm>
                <a:off x="2585831" y="4219980"/>
                <a:ext cx="457200" cy="91440"/>
                <a:chOff x="3352800" y="3851910"/>
                <a:chExt cx="457200" cy="91440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CD1CD596-12FA-D059-4C8D-30BACE4B0220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2B65BCEE-1054-F7D2-E767-7FE412E80DC6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2E3AD58D-CDF2-5BCE-0C73-3BB62F7FFE09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978B17A2-BD15-B07D-6A4B-EE04DA5E3417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3B85A557-3989-A823-3FBE-770A89B7E38A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117C11C-C9D2-4D13-C40D-FF460440113C}"/>
                  </a:ext>
                </a:extLst>
              </p:cNvPr>
              <p:cNvSpPr/>
              <p:nvPr/>
            </p:nvSpPr>
            <p:spPr>
              <a:xfrm>
                <a:off x="2585831" y="4219980"/>
                <a:ext cx="457200" cy="4572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Inconsolata" panose="00000509000000000000" pitchFamily="49" charset="0"/>
                  </a:rPr>
                  <a:t>101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2C074C1-D6FB-E605-FDB0-854D51577AC9}"/>
                </a:ext>
              </a:extLst>
            </p:cNvPr>
            <p:cNvGrpSpPr/>
            <p:nvPr/>
          </p:nvGrpSpPr>
          <p:grpSpPr>
            <a:xfrm>
              <a:off x="6045277" y="2643603"/>
              <a:ext cx="838084" cy="457200"/>
              <a:chOff x="3304484" y="4208458"/>
              <a:chExt cx="457200" cy="457200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EA499BD0-ADB3-AF59-D82C-042157998EB3}"/>
                  </a:ext>
                </a:extLst>
              </p:cNvPr>
              <p:cNvGrpSpPr/>
              <p:nvPr/>
            </p:nvGrpSpPr>
            <p:grpSpPr>
              <a:xfrm>
                <a:off x="3304484" y="4208458"/>
                <a:ext cx="457200" cy="91440"/>
                <a:chOff x="3352800" y="3851910"/>
                <a:chExt cx="457200" cy="91440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8347E92C-380E-3236-B7AB-98BD92C3A035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93634067-903D-6761-75E1-F045C1B028B6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80CDDFBA-84DD-5D94-7933-86D97C25C780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E1D3C655-BC4D-DD92-69C7-E9F02D02188A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5F5C9AD3-8011-6701-F92F-7181DAA141C8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B3A37D4-06BD-6FB5-25AB-490E536B1395}"/>
                  </a:ext>
                </a:extLst>
              </p:cNvPr>
              <p:cNvSpPr/>
              <p:nvPr/>
            </p:nvSpPr>
            <p:spPr>
              <a:xfrm>
                <a:off x="3304484" y="4208458"/>
                <a:ext cx="457200" cy="4572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Inconsolata" panose="00000509000000000000" pitchFamily="49" charset="0"/>
                  </a:rPr>
                  <a:t>102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3943D87-55ED-C786-16D5-8BAA28DDA988}"/>
                </a:ext>
              </a:extLst>
            </p:cNvPr>
            <p:cNvGrpSpPr/>
            <p:nvPr/>
          </p:nvGrpSpPr>
          <p:grpSpPr>
            <a:xfrm>
              <a:off x="6985038" y="2643603"/>
              <a:ext cx="838084" cy="457200"/>
              <a:chOff x="5364113" y="4200463"/>
              <a:chExt cx="457200" cy="457200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35E22E09-443C-8215-64ED-8FD344BBCFF5}"/>
                  </a:ext>
                </a:extLst>
              </p:cNvPr>
              <p:cNvGrpSpPr/>
              <p:nvPr/>
            </p:nvGrpSpPr>
            <p:grpSpPr>
              <a:xfrm>
                <a:off x="5364113" y="4200463"/>
                <a:ext cx="457200" cy="91440"/>
                <a:chOff x="3352800" y="3851910"/>
                <a:chExt cx="457200" cy="91440"/>
              </a:xfrm>
            </p:grpSpPr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2350E374-6A6A-3D97-0328-8240D7D3AEF6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1EB2CF31-473D-A1ED-55BD-583013F753DA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26AF1F5-4A23-A938-E083-7B7AA5476EA6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5BD0FE7-180F-16F1-4446-E88AEE29D7BE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0C2430E0-A971-51E9-3F68-95288C13D4EC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0199751-9EE8-5638-4209-7FE6FEF6F598}"/>
                  </a:ext>
                </a:extLst>
              </p:cNvPr>
              <p:cNvSpPr/>
              <p:nvPr/>
            </p:nvSpPr>
            <p:spPr>
              <a:xfrm>
                <a:off x="5364113" y="4200463"/>
                <a:ext cx="457200" cy="4572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Inconsolata" panose="00000509000000000000" pitchFamily="49" charset="0"/>
                  </a:rPr>
                  <a:t>103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1F05D78-5EB0-AD27-D9ED-22F890F3629A}"/>
                </a:ext>
              </a:extLst>
            </p:cNvPr>
            <p:cNvGrpSpPr/>
            <p:nvPr/>
          </p:nvGrpSpPr>
          <p:grpSpPr>
            <a:xfrm>
              <a:off x="7924800" y="2643603"/>
              <a:ext cx="838084" cy="457200"/>
              <a:chOff x="6082766" y="4188941"/>
              <a:chExt cx="457200" cy="45720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2EE5C447-300F-4B5D-D3ED-426CC2BD8E10}"/>
                  </a:ext>
                </a:extLst>
              </p:cNvPr>
              <p:cNvGrpSpPr/>
              <p:nvPr/>
            </p:nvGrpSpPr>
            <p:grpSpPr>
              <a:xfrm>
                <a:off x="6082766" y="4188941"/>
                <a:ext cx="457200" cy="91440"/>
                <a:chOff x="3352800" y="3851910"/>
                <a:chExt cx="457200" cy="91440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9B852191-904D-B089-AAFD-97ADEAE785CB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E66A0CB-9504-57DA-FAA7-4B40AC91930A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C6826F1-D7A6-5880-9C16-9D81A3F3C00C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D33D0D13-3B19-0446-7A78-2F6B7B40D3FB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7207BDB7-A9D9-4C9D-9E7E-0FACF30782A8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60A3D07-2D9C-42B1-5FE2-A4DA52DE257D}"/>
                  </a:ext>
                </a:extLst>
              </p:cNvPr>
              <p:cNvSpPr/>
              <p:nvPr/>
            </p:nvSpPr>
            <p:spPr>
              <a:xfrm>
                <a:off x="6082766" y="4188941"/>
                <a:ext cx="457200" cy="4572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Inconsolata" panose="00000509000000000000" pitchFamily="49" charset="0"/>
                  </a:rPr>
                  <a:t>104</a:t>
                </a:r>
              </a:p>
            </p:txBody>
          </p:sp>
        </p:grpSp>
      </p:grpSp>
      <p:cxnSp>
        <p:nvCxnSpPr>
          <p:cNvPr id="60" name="Straight Arrow Connector 6">
            <a:extLst>
              <a:ext uri="{FF2B5EF4-FFF2-40B4-BE49-F238E27FC236}">
                <a16:creationId xmlns:a16="http://schemas.microsoft.com/office/drawing/2014/main" id="{B7356D17-2BE0-7E65-98F9-32BAC2A7C842}"/>
              </a:ext>
            </a:extLst>
          </p:cNvPr>
          <p:cNvCxnSpPr>
            <a:cxnSpLocks/>
            <a:stCxn id="23" idx="2"/>
            <a:endCxn id="57" idx="0"/>
          </p:cNvCxnSpPr>
          <p:nvPr/>
        </p:nvCxnSpPr>
        <p:spPr bwMode="auto">
          <a:xfrm rot="5400000">
            <a:off x="5792216" y="1977955"/>
            <a:ext cx="550391" cy="78090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1" name="Straight Arrow Connector 6">
            <a:extLst>
              <a:ext uri="{FF2B5EF4-FFF2-40B4-BE49-F238E27FC236}">
                <a16:creationId xmlns:a16="http://schemas.microsoft.com/office/drawing/2014/main" id="{BB2EFF30-E532-840B-CC6E-E80EBC731566}"/>
              </a:ext>
            </a:extLst>
          </p:cNvPr>
          <p:cNvCxnSpPr>
            <a:cxnSpLocks/>
            <a:stCxn id="24" idx="2"/>
            <a:endCxn id="59" idx="0"/>
          </p:cNvCxnSpPr>
          <p:nvPr/>
        </p:nvCxnSpPr>
        <p:spPr bwMode="auto">
          <a:xfrm rot="5400000">
            <a:off x="6016990" y="2088414"/>
            <a:ext cx="550391" cy="55998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2" name="Straight Arrow Connector 6">
            <a:extLst>
              <a:ext uri="{FF2B5EF4-FFF2-40B4-BE49-F238E27FC236}">
                <a16:creationId xmlns:a16="http://schemas.microsoft.com/office/drawing/2014/main" id="{1E2B37E7-CFCF-0D14-11C8-CCB1C882626B}"/>
              </a:ext>
            </a:extLst>
          </p:cNvPr>
          <p:cNvCxnSpPr>
            <a:cxnSpLocks/>
            <a:stCxn id="21" idx="2"/>
            <a:endCxn id="52" idx="0"/>
          </p:cNvCxnSpPr>
          <p:nvPr/>
        </p:nvCxnSpPr>
        <p:spPr bwMode="auto">
          <a:xfrm rot="5400000">
            <a:off x="6696450" y="2348716"/>
            <a:ext cx="550391" cy="3938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3" name="Straight Arrow Connector 6">
            <a:extLst>
              <a:ext uri="{FF2B5EF4-FFF2-40B4-BE49-F238E27FC236}">
                <a16:creationId xmlns:a16="http://schemas.microsoft.com/office/drawing/2014/main" id="{14E585EB-C270-FD21-968F-4B96F1416F7E}"/>
              </a:ext>
            </a:extLst>
          </p:cNvPr>
          <p:cNvCxnSpPr>
            <a:cxnSpLocks/>
            <a:stCxn id="20" idx="2"/>
            <a:endCxn id="50" idx="0"/>
          </p:cNvCxnSpPr>
          <p:nvPr/>
        </p:nvCxnSpPr>
        <p:spPr bwMode="auto">
          <a:xfrm rot="5400000">
            <a:off x="6471676" y="2238257"/>
            <a:ext cx="550391" cy="2603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4" name="Straight Arrow Connector 6">
            <a:extLst>
              <a:ext uri="{FF2B5EF4-FFF2-40B4-BE49-F238E27FC236}">
                <a16:creationId xmlns:a16="http://schemas.microsoft.com/office/drawing/2014/main" id="{D75F943A-579E-E75F-FF75-215893146343}"/>
              </a:ext>
            </a:extLst>
          </p:cNvPr>
          <p:cNvCxnSpPr>
            <a:cxnSpLocks/>
            <a:stCxn id="19" idx="2"/>
            <a:endCxn id="48" idx="0"/>
          </p:cNvCxnSpPr>
          <p:nvPr/>
        </p:nvCxnSpPr>
        <p:spPr bwMode="auto">
          <a:xfrm rot="5400000">
            <a:off x="6246901" y="2127798"/>
            <a:ext cx="550391" cy="48121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5" name="Straight Arrow Connector 6">
            <a:extLst>
              <a:ext uri="{FF2B5EF4-FFF2-40B4-BE49-F238E27FC236}">
                <a16:creationId xmlns:a16="http://schemas.microsoft.com/office/drawing/2014/main" id="{6305AB65-AE8F-09A5-ECA3-BC88856DD699}"/>
              </a:ext>
            </a:extLst>
          </p:cNvPr>
          <p:cNvCxnSpPr>
            <a:cxnSpLocks/>
            <a:stCxn id="15" idx="2"/>
            <a:endCxn id="38" idx="0"/>
          </p:cNvCxnSpPr>
          <p:nvPr/>
        </p:nvCxnSpPr>
        <p:spPr bwMode="auto">
          <a:xfrm rot="16200000" flipH="1">
            <a:off x="8055369" y="1867495"/>
            <a:ext cx="550391" cy="100182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6" name="Straight Arrow Connector 6">
            <a:extLst>
              <a:ext uri="{FF2B5EF4-FFF2-40B4-BE49-F238E27FC236}">
                <a16:creationId xmlns:a16="http://schemas.microsoft.com/office/drawing/2014/main" id="{1A8E6A60-AE2D-5365-C1E8-B32A9637996B}"/>
              </a:ext>
            </a:extLst>
          </p:cNvPr>
          <p:cNvCxnSpPr>
            <a:cxnSpLocks/>
            <a:stCxn id="14" idx="2"/>
            <a:endCxn id="36" idx="0"/>
          </p:cNvCxnSpPr>
          <p:nvPr/>
        </p:nvCxnSpPr>
        <p:spPr bwMode="auto">
          <a:xfrm rot="16200000" flipH="1">
            <a:off x="7830595" y="1977954"/>
            <a:ext cx="550391" cy="78090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7" name="Straight Arrow Connector 6">
            <a:extLst>
              <a:ext uri="{FF2B5EF4-FFF2-40B4-BE49-F238E27FC236}">
                <a16:creationId xmlns:a16="http://schemas.microsoft.com/office/drawing/2014/main" id="{542375EC-C375-D0DA-8AE4-252BF32C2F6E}"/>
              </a:ext>
            </a:extLst>
          </p:cNvPr>
          <p:cNvCxnSpPr>
            <a:cxnSpLocks/>
            <a:stCxn id="13" idx="2"/>
            <a:endCxn id="34" idx="0"/>
          </p:cNvCxnSpPr>
          <p:nvPr/>
        </p:nvCxnSpPr>
        <p:spPr bwMode="auto">
          <a:xfrm rot="16200000" flipH="1">
            <a:off x="7605820" y="2088413"/>
            <a:ext cx="550391" cy="55998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8" name="Straight Arrow Connector 6">
            <a:extLst>
              <a:ext uri="{FF2B5EF4-FFF2-40B4-BE49-F238E27FC236}">
                <a16:creationId xmlns:a16="http://schemas.microsoft.com/office/drawing/2014/main" id="{EF5F68CA-BF12-F75F-0A3F-B103B4906BB3}"/>
              </a:ext>
            </a:extLst>
          </p:cNvPr>
          <p:cNvCxnSpPr>
            <a:cxnSpLocks/>
            <a:stCxn id="18" idx="2"/>
            <a:endCxn id="45" idx="0"/>
          </p:cNvCxnSpPr>
          <p:nvPr/>
        </p:nvCxnSpPr>
        <p:spPr bwMode="auto">
          <a:xfrm rot="16200000" flipH="1">
            <a:off x="7375909" y="2127797"/>
            <a:ext cx="550391" cy="48122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9" name="Straight Arrow Connector 6">
            <a:extLst>
              <a:ext uri="{FF2B5EF4-FFF2-40B4-BE49-F238E27FC236}">
                <a16:creationId xmlns:a16="http://schemas.microsoft.com/office/drawing/2014/main" id="{21379FE9-0A3D-885F-AAF7-7F5F88DF248B}"/>
              </a:ext>
            </a:extLst>
          </p:cNvPr>
          <p:cNvCxnSpPr>
            <a:cxnSpLocks/>
            <a:stCxn id="17" idx="2"/>
            <a:endCxn id="43" idx="0"/>
          </p:cNvCxnSpPr>
          <p:nvPr/>
        </p:nvCxnSpPr>
        <p:spPr bwMode="auto">
          <a:xfrm rot="16200000" flipH="1">
            <a:off x="7151135" y="2238256"/>
            <a:ext cx="550391" cy="26030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70" name="Straight Arrow Connector 6">
            <a:extLst>
              <a:ext uri="{FF2B5EF4-FFF2-40B4-BE49-F238E27FC236}">
                <a16:creationId xmlns:a16="http://schemas.microsoft.com/office/drawing/2014/main" id="{86409EBA-129E-D097-3D76-AF88CFDC5050}"/>
              </a:ext>
            </a:extLst>
          </p:cNvPr>
          <p:cNvCxnSpPr>
            <a:cxnSpLocks/>
            <a:stCxn id="16" idx="2"/>
            <a:endCxn id="41" idx="0"/>
          </p:cNvCxnSpPr>
          <p:nvPr/>
        </p:nvCxnSpPr>
        <p:spPr bwMode="auto">
          <a:xfrm rot="16200000" flipH="1">
            <a:off x="6926360" y="2348715"/>
            <a:ext cx="550391" cy="3938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sp>
        <p:nvSpPr>
          <p:cNvPr id="71" name="Rectangle 1375">
            <a:extLst>
              <a:ext uri="{FF2B5EF4-FFF2-40B4-BE49-F238E27FC236}">
                <a16:creationId xmlns:a16="http://schemas.microsoft.com/office/drawing/2014/main" id="{E4C9D23A-75DC-8E85-A7F4-A911A652A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0320" y="3181350"/>
            <a:ext cx="1283205" cy="375104"/>
          </a:xfrm>
          <a:prstGeom prst="rect">
            <a:avLst/>
          </a:prstGeom>
          <a:noFill/>
          <a:ln>
            <a:noFill/>
          </a:ln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sz="20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Tuple Pages</a:t>
            </a:r>
          </a:p>
        </p:txBody>
      </p:sp>
    </p:spTree>
    <p:extLst>
      <p:ext uri="{BB962C8B-B14F-4D97-AF65-F5344CB8AC3E}">
        <p14:creationId xmlns:p14="http://schemas.microsoft.com/office/powerpoint/2010/main" val="299832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9EAF4-0EEF-4921-E374-F662F45B7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</a:t>
            </a:r>
            <a:r>
              <a:rPr lang="en-US" dirty="0" err="1"/>
              <a:t>Unclustered</a:t>
            </a:r>
            <a:r>
              <a:rPr lang="en-US" dirty="0"/>
              <a:t> </a:t>
            </a:r>
            <a:r>
              <a:rPr lang="en-US" dirty="0" err="1"/>
              <a:t>B+Trees</a:t>
            </a:r>
            <a:r>
              <a:rPr lang="en-US" dirty="0"/>
              <a:t> For Sorting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84E71-2BE6-282B-E25D-C3C286472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49C07A3-D0C1-28D5-6158-A07C5C3C1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</p:spPr>
        <p:txBody>
          <a:bodyPr/>
          <a:lstStyle/>
          <a:p>
            <a:r>
              <a:rPr lang="en-US" dirty="0">
                <a:ea typeface="Proxima Nova Regular" charset="0"/>
              </a:rPr>
              <a:t>Chase each pointer to the page that contains the data.</a:t>
            </a:r>
          </a:p>
          <a:p>
            <a:endParaRPr lang="en-US" sz="1600" dirty="0">
              <a:ea typeface="Proxima Nova Regular" charset="0"/>
            </a:endParaRPr>
          </a:p>
          <a:p>
            <a:r>
              <a:rPr lang="it-IT" dirty="0"/>
              <a:t>This is almost always a bad idea except for Top-N queries where N is small enough relative to total number of tuples in table.</a:t>
            </a:r>
          </a:p>
          <a:p>
            <a:pPr lvl="1"/>
            <a:r>
              <a:rPr lang="it-IT" dirty="0"/>
              <a:t>In general, one I/O per data record. 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375CB7-024A-7EC2-9044-D1914357FC11}"/>
              </a:ext>
            </a:extLst>
          </p:cNvPr>
          <p:cNvGrpSpPr/>
          <p:nvPr/>
        </p:nvGrpSpPr>
        <p:grpSpPr>
          <a:xfrm>
            <a:off x="6286389" y="1337176"/>
            <a:ext cx="1600422" cy="752568"/>
            <a:chOff x="1771539" y="1885950"/>
            <a:chExt cx="1600422" cy="752568"/>
          </a:xfrm>
        </p:grpSpPr>
        <p:sp>
          <p:nvSpPr>
            <p:cNvPr id="7" name="Isosceles Triangle 40">
              <a:extLst>
                <a:ext uri="{FF2B5EF4-FFF2-40B4-BE49-F238E27FC236}">
                  <a16:creationId xmlns:a16="http://schemas.microsoft.com/office/drawing/2014/main" id="{2B3B36F7-D9DC-C451-BCD5-EA7DABF91DA9}"/>
                </a:ext>
              </a:extLst>
            </p:cNvPr>
            <p:cNvSpPr/>
            <p:nvPr/>
          </p:nvSpPr>
          <p:spPr bwMode="auto">
            <a:xfrm>
              <a:off x="1771650" y="1885950"/>
              <a:ext cx="1600200" cy="62865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350">
                <a:latin typeface="Times New Roman" pitchFamily="-112" charset="0"/>
              </a:endParaRPr>
            </a:p>
          </p:txBody>
        </p:sp>
        <p:grpSp>
          <p:nvGrpSpPr>
            <p:cNvPr id="8" name="Group 4">
              <a:extLst>
                <a:ext uri="{FF2B5EF4-FFF2-40B4-BE49-F238E27FC236}">
                  <a16:creationId xmlns:a16="http://schemas.microsoft.com/office/drawing/2014/main" id="{0633F180-962C-A383-2033-26D91BE663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539" y="2524188"/>
              <a:ext cx="342947" cy="114330"/>
              <a:chOff x="609600" y="3827324"/>
              <a:chExt cx="457200" cy="152400"/>
            </a:xfrm>
          </p:grpSpPr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4EB14953-C79D-0F55-63B0-C4AFD24E8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2" name="Rectangle 12">
                <a:extLst>
                  <a:ext uri="{FF2B5EF4-FFF2-40B4-BE49-F238E27FC236}">
                    <a16:creationId xmlns:a16="http://schemas.microsoft.com/office/drawing/2014/main" id="{6536C8E0-F78A-C596-15B7-E6475386D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3" name="Rectangle 13">
                <a:extLst>
                  <a:ext uri="{FF2B5EF4-FFF2-40B4-BE49-F238E27FC236}">
                    <a16:creationId xmlns:a16="http://schemas.microsoft.com/office/drawing/2014/main" id="{C9DDD7D4-C2AC-DD33-1C6C-72A9145D3D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B6D746DA-980C-C8DF-116F-3235678F7C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0697" y="2524188"/>
              <a:ext cx="342947" cy="114330"/>
              <a:chOff x="609600" y="3827324"/>
              <a:chExt cx="457200" cy="1524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89877F6-933B-7852-1F18-A2B83F174C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AE35C1C-4C54-0417-0035-8E3C5334EE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2BB08B0-C93A-BF62-2085-4E5105086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06AA246E-D9FA-4270-A0E8-6AD9ACAA7C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9855" y="2524188"/>
              <a:ext cx="342947" cy="114330"/>
              <a:chOff x="609600" y="3827324"/>
              <a:chExt cx="457200" cy="152400"/>
            </a:xfrm>
          </p:grpSpPr>
          <p:sp>
            <p:nvSpPr>
              <p:cNvPr id="15" name="Rectangle 20">
                <a:extLst>
                  <a:ext uri="{FF2B5EF4-FFF2-40B4-BE49-F238E27FC236}">
                    <a16:creationId xmlns:a16="http://schemas.microsoft.com/office/drawing/2014/main" id="{F60BDBD9-216C-F6BB-5560-AB1E731A0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C3AEE86F-C57B-601E-9D54-A449FB3C3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7" name="Rectangle 22">
                <a:extLst>
                  <a:ext uri="{FF2B5EF4-FFF2-40B4-BE49-F238E27FC236}">
                    <a16:creationId xmlns:a16="http://schemas.microsoft.com/office/drawing/2014/main" id="{D53D8175-F67F-99C3-5C08-F57CC7D813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1" name="Group 23">
              <a:extLst>
                <a:ext uri="{FF2B5EF4-FFF2-40B4-BE49-F238E27FC236}">
                  <a16:creationId xmlns:a16="http://schemas.microsoft.com/office/drawing/2014/main" id="{61BA550F-453C-512C-2429-31EA704AB4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9014" y="2524188"/>
              <a:ext cx="342947" cy="114330"/>
              <a:chOff x="609600" y="3827324"/>
              <a:chExt cx="457200" cy="152400"/>
            </a:xfrm>
          </p:grpSpPr>
          <p:sp>
            <p:nvSpPr>
              <p:cNvPr id="12" name="Rectangle 24">
                <a:extLst>
                  <a:ext uri="{FF2B5EF4-FFF2-40B4-BE49-F238E27FC236}">
                    <a16:creationId xmlns:a16="http://schemas.microsoft.com/office/drawing/2014/main" id="{27D87763-2F24-B367-C6A8-B86898DC3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3" name="Rectangle 25">
                <a:extLst>
                  <a:ext uri="{FF2B5EF4-FFF2-40B4-BE49-F238E27FC236}">
                    <a16:creationId xmlns:a16="http://schemas.microsoft.com/office/drawing/2014/main" id="{ECE88E2D-504E-1A1F-00A7-3739AF7BEB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4" name="Rectangle 26">
                <a:extLst>
                  <a:ext uri="{FF2B5EF4-FFF2-40B4-BE49-F238E27FC236}">
                    <a16:creationId xmlns:a16="http://schemas.microsoft.com/office/drawing/2014/main" id="{2BF361A7-852B-3B5B-B256-8B7714D3F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088AF1F-412B-A30F-0F7C-1FFDC7E46ADC}"/>
              </a:ext>
            </a:extLst>
          </p:cNvPr>
          <p:cNvCxnSpPr/>
          <p:nvPr/>
        </p:nvCxnSpPr>
        <p:spPr>
          <a:xfrm>
            <a:off x="5257800" y="2364940"/>
            <a:ext cx="3657600" cy="0"/>
          </a:xfrm>
          <a:prstGeom prst="line">
            <a:avLst/>
          </a:prstGeom>
          <a:ln w="34925">
            <a:solidFill>
              <a:srgbClr val="4748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6">
            <a:extLst>
              <a:ext uri="{FF2B5EF4-FFF2-40B4-BE49-F238E27FC236}">
                <a16:creationId xmlns:a16="http://schemas.microsoft.com/office/drawing/2014/main" id="{25B1E637-39BF-2F9E-DD1E-0DEA57163788}"/>
              </a:ext>
            </a:extLst>
          </p:cNvPr>
          <p:cNvCxnSpPr>
            <a:cxnSpLocks/>
            <a:stCxn id="21" idx="2"/>
            <a:endCxn id="49" idx="0"/>
          </p:cNvCxnSpPr>
          <p:nvPr/>
        </p:nvCxnSpPr>
        <p:spPr bwMode="auto">
          <a:xfrm rot="16200000" flipH="1">
            <a:off x="6204938" y="2228352"/>
            <a:ext cx="550391" cy="27317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8136731-68BA-2F75-8A65-28349C349D15}"/>
              </a:ext>
            </a:extLst>
          </p:cNvPr>
          <p:cNvGrpSpPr/>
          <p:nvPr/>
        </p:nvGrpSpPr>
        <p:grpSpPr>
          <a:xfrm>
            <a:off x="5257916" y="2640135"/>
            <a:ext cx="3657368" cy="457200"/>
            <a:chOff x="5105516" y="2643603"/>
            <a:chExt cx="3657368" cy="457200"/>
          </a:xfrm>
          <a:solidFill>
            <a:srgbClr val="84BCDA"/>
          </a:solidFill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F49E1AF-E069-9422-3358-B0444E253F78}"/>
                </a:ext>
              </a:extLst>
            </p:cNvPr>
            <p:cNvGrpSpPr/>
            <p:nvPr/>
          </p:nvGrpSpPr>
          <p:grpSpPr>
            <a:xfrm>
              <a:off x="5105516" y="2643603"/>
              <a:ext cx="838084" cy="457200"/>
              <a:chOff x="2585831" y="4219980"/>
              <a:chExt cx="457200" cy="457200"/>
            </a:xfrm>
            <a:grpFill/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C42B9040-DC1A-4812-4E3A-906B7801BED4}"/>
                  </a:ext>
                </a:extLst>
              </p:cNvPr>
              <p:cNvGrpSpPr/>
              <p:nvPr/>
            </p:nvGrpSpPr>
            <p:grpSpPr>
              <a:xfrm>
                <a:off x="2585831" y="4219980"/>
                <a:ext cx="457200" cy="91440"/>
                <a:chOff x="3352800" y="3851910"/>
                <a:chExt cx="457200" cy="91440"/>
              </a:xfrm>
              <a:grpFill/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89125364-8306-1EDF-0BD4-63A7AF5BA1EA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D732A58F-5B8D-8507-6C51-C2E5268199AB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670C0066-E5B3-57DD-2832-2E60A6AB7253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FACB3C6-6ED5-5C36-0C50-A6E0A5025238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3B130A28-E048-D392-97CF-8CA02F6D7905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DB89531-A72C-C751-50EE-D5540B9A951F}"/>
                  </a:ext>
                </a:extLst>
              </p:cNvPr>
              <p:cNvSpPr/>
              <p:nvPr/>
            </p:nvSpPr>
            <p:spPr>
              <a:xfrm>
                <a:off x="2585831" y="4219980"/>
                <a:ext cx="457200" cy="4572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Inconsolata" panose="00000509000000000000" pitchFamily="49" charset="0"/>
                  </a:rPr>
                  <a:t>101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DA9A383-1466-3DC9-7303-2471ECE6AD45}"/>
                </a:ext>
              </a:extLst>
            </p:cNvPr>
            <p:cNvGrpSpPr/>
            <p:nvPr/>
          </p:nvGrpSpPr>
          <p:grpSpPr>
            <a:xfrm>
              <a:off x="6045277" y="2643603"/>
              <a:ext cx="838084" cy="457200"/>
              <a:chOff x="3304484" y="4208458"/>
              <a:chExt cx="457200" cy="457200"/>
            </a:xfrm>
            <a:grpFill/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8FC1EE5F-EE23-B83C-09C9-222388CA7293}"/>
                  </a:ext>
                </a:extLst>
              </p:cNvPr>
              <p:cNvGrpSpPr/>
              <p:nvPr/>
            </p:nvGrpSpPr>
            <p:grpSpPr>
              <a:xfrm>
                <a:off x="3304484" y="4208458"/>
                <a:ext cx="457200" cy="91440"/>
                <a:chOff x="3352800" y="3851910"/>
                <a:chExt cx="457200" cy="91440"/>
              </a:xfrm>
              <a:grpFill/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23E41A12-6679-B351-FBC0-A9B0DBB7ECD6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3C54B685-9B04-2800-0283-F77DCEA7AF8A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EEB98410-D72F-F2BE-2BEF-249F8D6B7D06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3A8A9F75-81A4-5FC7-97F6-CC544D0ACE30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11B0132-D1F3-6FA8-EEBA-3DC466CEB709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0F0790A-9052-7495-6759-4DAF7CB0FABD}"/>
                  </a:ext>
                </a:extLst>
              </p:cNvPr>
              <p:cNvSpPr/>
              <p:nvPr/>
            </p:nvSpPr>
            <p:spPr>
              <a:xfrm>
                <a:off x="3304484" y="4208458"/>
                <a:ext cx="457200" cy="4572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Inconsolata" panose="00000509000000000000" pitchFamily="49" charset="0"/>
                  </a:rPr>
                  <a:t>102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F60B63E-802A-AA57-FA69-75148CAD4109}"/>
                </a:ext>
              </a:extLst>
            </p:cNvPr>
            <p:cNvGrpSpPr/>
            <p:nvPr/>
          </p:nvGrpSpPr>
          <p:grpSpPr>
            <a:xfrm>
              <a:off x="6985038" y="2643603"/>
              <a:ext cx="838084" cy="457200"/>
              <a:chOff x="5364113" y="4200463"/>
              <a:chExt cx="457200" cy="457200"/>
            </a:xfrm>
            <a:grpFill/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B6DF5B2B-5C9E-7DAD-4F88-533EEB7CE219}"/>
                  </a:ext>
                </a:extLst>
              </p:cNvPr>
              <p:cNvGrpSpPr/>
              <p:nvPr/>
            </p:nvGrpSpPr>
            <p:grpSpPr>
              <a:xfrm>
                <a:off x="5364113" y="4200463"/>
                <a:ext cx="457200" cy="91440"/>
                <a:chOff x="3352800" y="3851910"/>
                <a:chExt cx="457200" cy="91440"/>
              </a:xfrm>
              <a:grpFill/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76B8409-9A36-2F3F-01D4-D7FCD8E63EE0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C6315051-DBEF-7C3E-FDEA-6AA2E8E48F61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633A5BC-605F-B454-7F0E-F88A9C2DBA3C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D4E5F44B-069A-8F67-27E1-990F04B4EA07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3DE0210F-2DD5-1F11-4A97-451BDFB0D89D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B268F14-0563-3FA5-0C24-AB4647928A5D}"/>
                  </a:ext>
                </a:extLst>
              </p:cNvPr>
              <p:cNvSpPr/>
              <p:nvPr/>
            </p:nvSpPr>
            <p:spPr>
              <a:xfrm>
                <a:off x="5364113" y="4200463"/>
                <a:ext cx="457200" cy="4572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Inconsolata" panose="00000509000000000000" pitchFamily="49" charset="0"/>
                  </a:rPr>
                  <a:t>103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A6A9674-7697-4B59-5B85-21748F848334}"/>
                </a:ext>
              </a:extLst>
            </p:cNvPr>
            <p:cNvGrpSpPr/>
            <p:nvPr/>
          </p:nvGrpSpPr>
          <p:grpSpPr>
            <a:xfrm>
              <a:off x="7924800" y="2643603"/>
              <a:ext cx="838084" cy="457200"/>
              <a:chOff x="6082766" y="4188941"/>
              <a:chExt cx="457200" cy="457200"/>
            </a:xfrm>
            <a:grpFill/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CA11164-961E-31CE-1157-65A93361DB52}"/>
                  </a:ext>
                </a:extLst>
              </p:cNvPr>
              <p:cNvGrpSpPr/>
              <p:nvPr/>
            </p:nvGrpSpPr>
            <p:grpSpPr>
              <a:xfrm>
                <a:off x="6082766" y="4188941"/>
                <a:ext cx="457200" cy="91440"/>
                <a:chOff x="3352800" y="3851910"/>
                <a:chExt cx="457200" cy="91440"/>
              </a:xfrm>
              <a:grpFill/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B718543-3E60-7668-28C6-AFFEA9433CF2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BF58CB9-C444-AD82-45F5-4769D2706760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31CBB6C-6386-A810-7BB4-45593DD3874E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CD2256F4-B3E0-19D0-9245-A2BBFC0A3447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7A09DD1D-18D5-4434-61BB-6AFD0F6472D0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661BFE0-DD2B-2568-3126-D4E92FB1A10A}"/>
                  </a:ext>
                </a:extLst>
              </p:cNvPr>
              <p:cNvSpPr/>
              <p:nvPr/>
            </p:nvSpPr>
            <p:spPr>
              <a:xfrm>
                <a:off x="6082766" y="4188941"/>
                <a:ext cx="457200" cy="4572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Inconsolata" panose="00000509000000000000" pitchFamily="49" charset="0"/>
                  </a:rPr>
                  <a:t>104</a:t>
                </a:r>
              </a:p>
            </p:txBody>
          </p:sp>
        </p:grpSp>
      </p:grpSp>
      <p:cxnSp>
        <p:nvCxnSpPr>
          <p:cNvPr id="59" name="Straight Arrow Connector 6">
            <a:extLst>
              <a:ext uri="{FF2B5EF4-FFF2-40B4-BE49-F238E27FC236}">
                <a16:creationId xmlns:a16="http://schemas.microsoft.com/office/drawing/2014/main" id="{2EBC85A0-CED8-E098-BC67-9E25C1E5067C}"/>
              </a:ext>
            </a:extLst>
          </p:cNvPr>
          <p:cNvCxnSpPr>
            <a:cxnSpLocks/>
            <a:stCxn id="22" idx="2"/>
            <a:endCxn id="41" idx="0"/>
          </p:cNvCxnSpPr>
          <p:nvPr/>
        </p:nvCxnSpPr>
        <p:spPr bwMode="auto">
          <a:xfrm rot="16200000" flipH="1">
            <a:off x="6648168" y="1899438"/>
            <a:ext cx="550391" cy="9310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0" name="Straight Arrow Connector 6">
            <a:extLst>
              <a:ext uri="{FF2B5EF4-FFF2-40B4-BE49-F238E27FC236}">
                <a16:creationId xmlns:a16="http://schemas.microsoft.com/office/drawing/2014/main" id="{3F1E1447-29F0-2FFF-E90A-73FD096F3977}"/>
              </a:ext>
            </a:extLst>
          </p:cNvPr>
          <p:cNvCxnSpPr>
            <a:cxnSpLocks/>
            <a:stCxn id="23" idx="2"/>
            <a:endCxn id="37" idx="0"/>
          </p:cNvCxnSpPr>
          <p:nvPr/>
        </p:nvCxnSpPr>
        <p:spPr bwMode="auto">
          <a:xfrm rot="16200000" flipH="1">
            <a:off x="7426632" y="1235290"/>
            <a:ext cx="550391" cy="225929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1" name="Straight Arrow Connector 6">
            <a:extLst>
              <a:ext uri="{FF2B5EF4-FFF2-40B4-BE49-F238E27FC236}">
                <a16:creationId xmlns:a16="http://schemas.microsoft.com/office/drawing/2014/main" id="{ADB4C68A-161F-AB00-7228-C6FCC4196DE9}"/>
              </a:ext>
            </a:extLst>
          </p:cNvPr>
          <p:cNvCxnSpPr>
            <a:cxnSpLocks/>
            <a:stCxn id="20" idx="2"/>
            <a:endCxn id="44" idx="0"/>
          </p:cNvCxnSpPr>
          <p:nvPr/>
        </p:nvCxnSpPr>
        <p:spPr bwMode="auto">
          <a:xfrm rot="16200000" flipH="1">
            <a:off x="7166330" y="1914750"/>
            <a:ext cx="550391" cy="90037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2" name="Straight Arrow Connector 6">
            <a:extLst>
              <a:ext uri="{FF2B5EF4-FFF2-40B4-BE49-F238E27FC236}">
                <a16:creationId xmlns:a16="http://schemas.microsoft.com/office/drawing/2014/main" id="{34C07F49-6BBE-AF1B-0F1D-6104A0D496E6}"/>
              </a:ext>
            </a:extLst>
          </p:cNvPr>
          <p:cNvCxnSpPr>
            <a:cxnSpLocks/>
            <a:stCxn id="19" idx="2"/>
            <a:endCxn id="54" idx="0"/>
          </p:cNvCxnSpPr>
          <p:nvPr/>
        </p:nvCxnSpPr>
        <p:spPr bwMode="auto">
          <a:xfrm rot="5400000">
            <a:off x="5834178" y="1597291"/>
            <a:ext cx="550391" cy="153529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3" name="Straight Arrow Connector 6">
            <a:extLst>
              <a:ext uri="{FF2B5EF4-FFF2-40B4-BE49-F238E27FC236}">
                <a16:creationId xmlns:a16="http://schemas.microsoft.com/office/drawing/2014/main" id="{3EBC204D-8181-4F18-2DF9-E8A7E7023163}"/>
              </a:ext>
            </a:extLst>
          </p:cNvPr>
          <p:cNvCxnSpPr>
            <a:cxnSpLocks/>
            <a:stCxn id="18" idx="2"/>
            <a:endCxn id="35" idx="0"/>
          </p:cNvCxnSpPr>
          <p:nvPr/>
        </p:nvCxnSpPr>
        <p:spPr bwMode="auto">
          <a:xfrm rot="16200000" flipH="1">
            <a:off x="7354279" y="1498170"/>
            <a:ext cx="550391" cy="173353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4" name="Straight Arrow Connector 6">
            <a:extLst>
              <a:ext uri="{FF2B5EF4-FFF2-40B4-BE49-F238E27FC236}">
                <a16:creationId xmlns:a16="http://schemas.microsoft.com/office/drawing/2014/main" id="{97BE5CC3-14C8-CE13-5E20-E716936B586F}"/>
              </a:ext>
            </a:extLst>
          </p:cNvPr>
          <p:cNvCxnSpPr>
            <a:cxnSpLocks/>
            <a:stCxn id="14" idx="2"/>
            <a:endCxn id="40" idx="0"/>
          </p:cNvCxnSpPr>
          <p:nvPr/>
        </p:nvCxnSpPr>
        <p:spPr bwMode="auto">
          <a:xfrm rot="5400000">
            <a:off x="7250255" y="2060736"/>
            <a:ext cx="550391" cy="60840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5" name="Straight Arrow Connector 6">
            <a:extLst>
              <a:ext uri="{FF2B5EF4-FFF2-40B4-BE49-F238E27FC236}">
                <a16:creationId xmlns:a16="http://schemas.microsoft.com/office/drawing/2014/main" id="{8C4D6F83-7F8C-98F6-FFEE-51E3FE7A6377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974642" y="1899439"/>
            <a:ext cx="550391" cy="93100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6" name="Straight Arrow Connector 6">
            <a:extLst>
              <a:ext uri="{FF2B5EF4-FFF2-40B4-BE49-F238E27FC236}">
                <a16:creationId xmlns:a16="http://schemas.microsoft.com/office/drawing/2014/main" id="{5EF5CC17-2C00-D8FA-DF7A-BBBB72E28DF8}"/>
              </a:ext>
            </a:extLst>
          </p:cNvPr>
          <p:cNvCxnSpPr>
            <a:cxnSpLocks/>
            <a:stCxn id="12" idx="2"/>
            <a:endCxn id="42" idx="0"/>
          </p:cNvCxnSpPr>
          <p:nvPr/>
        </p:nvCxnSpPr>
        <p:spPr bwMode="auto">
          <a:xfrm rot="5400000">
            <a:off x="7303557" y="2342669"/>
            <a:ext cx="550391" cy="4454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7" name="Straight Arrow Connector 6">
            <a:extLst>
              <a:ext uri="{FF2B5EF4-FFF2-40B4-BE49-F238E27FC236}">
                <a16:creationId xmlns:a16="http://schemas.microsoft.com/office/drawing/2014/main" id="{949DF4A2-0E1A-2B8A-BC20-A37117B0EDB6}"/>
              </a:ext>
            </a:extLst>
          </p:cNvPr>
          <p:cNvCxnSpPr>
            <a:cxnSpLocks/>
            <a:stCxn id="17" idx="2"/>
            <a:endCxn id="33" idx="0"/>
          </p:cNvCxnSpPr>
          <p:nvPr/>
        </p:nvCxnSpPr>
        <p:spPr bwMode="auto">
          <a:xfrm rot="16200000" flipH="1">
            <a:off x="7510556" y="1989681"/>
            <a:ext cx="550391" cy="75051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8" name="Straight Arrow Connector 6">
            <a:extLst>
              <a:ext uri="{FF2B5EF4-FFF2-40B4-BE49-F238E27FC236}">
                <a16:creationId xmlns:a16="http://schemas.microsoft.com/office/drawing/2014/main" id="{87D0E6AC-B0B9-7266-8575-7A3B4547C1DA}"/>
              </a:ext>
            </a:extLst>
          </p:cNvPr>
          <p:cNvCxnSpPr>
            <a:cxnSpLocks/>
            <a:stCxn id="16" idx="2"/>
            <a:endCxn id="56" idx="0"/>
          </p:cNvCxnSpPr>
          <p:nvPr/>
        </p:nvCxnSpPr>
        <p:spPr bwMode="auto">
          <a:xfrm rot="5400000">
            <a:off x="6211374" y="1555329"/>
            <a:ext cx="550391" cy="161922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9" name="Straight Arrow Connector 6">
            <a:extLst>
              <a:ext uri="{FF2B5EF4-FFF2-40B4-BE49-F238E27FC236}">
                <a16:creationId xmlns:a16="http://schemas.microsoft.com/office/drawing/2014/main" id="{89E053EF-8D48-EDF0-363F-5942C0AD84C3}"/>
              </a:ext>
            </a:extLst>
          </p:cNvPr>
          <p:cNvCxnSpPr>
            <a:cxnSpLocks/>
            <a:stCxn id="15" idx="2"/>
            <a:endCxn id="47" idx="0"/>
          </p:cNvCxnSpPr>
          <p:nvPr/>
        </p:nvCxnSpPr>
        <p:spPr bwMode="auto">
          <a:xfrm rot="5400000">
            <a:off x="6456480" y="1914751"/>
            <a:ext cx="550391" cy="90037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sp>
        <p:nvSpPr>
          <p:cNvPr id="70" name="Rectangle 1375">
            <a:extLst>
              <a:ext uri="{FF2B5EF4-FFF2-40B4-BE49-F238E27FC236}">
                <a16:creationId xmlns:a16="http://schemas.microsoft.com/office/drawing/2014/main" id="{AA676DBF-2A19-EB6A-BCF7-FA56F97EC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0320" y="3181350"/>
            <a:ext cx="1283205" cy="375104"/>
          </a:xfrm>
          <a:prstGeom prst="rect">
            <a:avLst/>
          </a:prstGeom>
          <a:noFill/>
          <a:ln>
            <a:noFill/>
          </a:ln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sz="20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Tuple Pages</a:t>
            </a:r>
          </a:p>
        </p:txBody>
      </p:sp>
      <p:sp>
        <p:nvSpPr>
          <p:cNvPr id="71" name="Rectangle 1376">
            <a:extLst>
              <a:ext uri="{FF2B5EF4-FFF2-40B4-BE49-F238E27FC236}">
                <a16:creationId xmlns:a16="http://schemas.microsoft.com/office/drawing/2014/main" id="{FD36D52B-83FD-98ED-0BD0-C4B6C5B75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200150"/>
            <a:ext cx="1449917" cy="375104"/>
          </a:xfrm>
          <a:prstGeom prst="rect">
            <a:avLst/>
          </a:prstGeom>
          <a:noFill/>
          <a:ln>
            <a:noFill/>
          </a:ln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sz="2000" b="1" i="1" dirty="0" err="1">
                <a:solidFill>
                  <a:srgbClr val="646464"/>
                </a:solidFill>
                <a:latin typeface="Crimson Text" panose="02000503000000000000" pitchFamily="2" charset="0"/>
              </a:rPr>
              <a:t>B+Tree</a:t>
            </a:r>
            <a:r>
              <a:rPr lang="en-US" sz="20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 Index</a:t>
            </a:r>
          </a:p>
        </p:txBody>
      </p:sp>
    </p:spTree>
    <p:extLst>
      <p:ext uri="{BB962C8B-B14F-4D97-AF65-F5344CB8AC3E}">
        <p14:creationId xmlns:p14="http://schemas.microsoft.com/office/powerpoint/2010/main" val="376158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5A5C38-F366-474C-BFF3-76319654F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Aggregations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5D13B8-ACDC-49AA-8F81-BF5E4D40D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Collapse values for a single attribute from multiple tuples into a single scalar value.</a:t>
            </a:r>
          </a:p>
          <a:p>
            <a:endParaRPr lang="en-US" sz="1200" dirty="0"/>
          </a:p>
          <a:p>
            <a:r>
              <a:rPr lang="en-US" dirty="0"/>
              <a:t>The DBMS needs a way to quickly find tuples with the same distinguishing attributes for grouping.</a:t>
            </a:r>
          </a:p>
          <a:p>
            <a:endParaRPr lang="en-US" sz="1200" dirty="0"/>
          </a:p>
          <a:p>
            <a:r>
              <a:rPr lang="en-US" dirty="0"/>
              <a:t>Two implementation choices:</a:t>
            </a:r>
          </a:p>
          <a:p>
            <a:pPr lvl="1"/>
            <a:r>
              <a:rPr lang="en-US" dirty="0"/>
              <a:t>Sorting</a:t>
            </a:r>
          </a:p>
          <a:p>
            <a:pPr lvl="1"/>
            <a:r>
              <a:rPr lang="en-US" dirty="0"/>
              <a:t>Hashing</a:t>
            </a:r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9155A8FA-A6DA-6843-FF0F-E26BEEF7743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256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973121"/>
              </p:ext>
            </p:extLst>
          </p:nvPr>
        </p:nvGraphicFramePr>
        <p:xfrm>
          <a:off x="6828273" y="3049421"/>
          <a:ext cx="731520" cy="113536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04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cid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68580" marR="68580" marT="34282" marB="342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15-721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15-826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Aggregation</a:t>
            </a:r>
          </a:p>
        </p:txBody>
      </p:sp>
      <p:sp>
        <p:nvSpPr>
          <p:cNvPr id="45" name="Right Arrow 6"/>
          <p:cNvSpPr>
            <a:spLocks noChangeArrowheads="1"/>
          </p:cNvSpPr>
          <p:nvPr/>
        </p:nvSpPr>
        <p:spPr bwMode="auto">
          <a:xfrm>
            <a:off x="3695700" y="3410144"/>
            <a:ext cx="685800" cy="417909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358915" y="3827695"/>
            <a:ext cx="1269898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600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  <a:t>Remove</a:t>
            </a:r>
            <a:br>
              <a:rPr lang="en-US" sz="2600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</a:br>
            <a:r>
              <a:rPr lang="en-US" sz="2600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  <a:t>Columns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780912" y="3759812"/>
            <a:ext cx="700833" cy="43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600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  <a:t>Sort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6354019" y="4195471"/>
            <a:ext cx="1629805" cy="74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600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  <a:t>Eliminate</a:t>
            </a:r>
          </a:p>
          <a:p>
            <a:pPr algn="ctr">
              <a:lnSpc>
                <a:spcPct val="80000"/>
              </a:lnSpc>
            </a:pPr>
            <a:r>
              <a:rPr lang="en-US" sz="2600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  <a:t>Duplicates</a:t>
            </a:r>
          </a:p>
        </p:txBody>
      </p:sp>
      <p:sp>
        <p:nvSpPr>
          <p:cNvPr id="56" name="Right Arrow 6"/>
          <p:cNvSpPr>
            <a:spLocks noChangeArrowheads="1"/>
          </p:cNvSpPr>
          <p:nvPr/>
        </p:nvSpPr>
        <p:spPr bwMode="auto">
          <a:xfrm>
            <a:off x="5842930" y="3372025"/>
            <a:ext cx="685800" cy="417909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381000" y="3797931"/>
            <a:ext cx="896399" cy="43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600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  <a:t>Filter</a:t>
            </a:r>
          </a:p>
        </p:txBody>
      </p:sp>
      <p:sp>
        <p:nvSpPr>
          <p:cNvPr id="61" name="Right Arrow 6"/>
          <p:cNvSpPr>
            <a:spLocks noChangeArrowheads="1"/>
          </p:cNvSpPr>
          <p:nvPr/>
        </p:nvSpPr>
        <p:spPr bwMode="auto">
          <a:xfrm>
            <a:off x="519161" y="3410143"/>
            <a:ext cx="685800" cy="417910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 sz="1350"/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146055"/>
              </p:ext>
            </p:extLst>
          </p:nvPr>
        </p:nvGraphicFramePr>
        <p:xfrm>
          <a:off x="1349740" y="3007135"/>
          <a:ext cx="1872041" cy="12496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683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121">
                  <a:extLst>
                    <a:ext uri="{9D8B030D-6E8A-4147-A177-3AD203B41FA5}">
                      <a16:colId xmlns:a16="http://schemas.microsoft.com/office/drawing/2014/main" val="2038549124"/>
                    </a:ext>
                  </a:extLst>
                </a:gridCol>
              </a:tblGrid>
              <a:tr h="9511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sid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Inconsolata" panose="00000509000000000000" pitchFamily="49" charset="0"/>
                        </a:rPr>
                        <a:t>cid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Inconsolata" panose="00000509000000000000" pitchFamily="49" charset="0"/>
                        </a:rPr>
                        <a:t>grade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53666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53688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15-826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B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53666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53655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592551"/>
              </p:ext>
            </p:extLst>
          </p:nvPr>
        </p:nvGraphicFramePr>
        <p:xfrm>
          <a:off x="4811867" y="3103120"/>
          <a:ext cx="731520" cy="113536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04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cid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68580" marR="68580" marT="34282" marB="342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15-826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15-721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15-445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" name="Text Box 4">
            <a:extLst>
              <a:ext uri="{FF2B5EF4-FFF2-40B4-BE49-F238E27FC236}">
                <a16:creationId xmlns:a16="http://schemas.microsoft.com/office/drawing/2014/main" id="{2D8BF765-6D2A-47F1-9247-503F71351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971550"/>
            <a:ext cx="3298339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DISTINCT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cid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enrolled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grade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('B','C')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ORDER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cid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ight Arrow 6">
            <a:extLst>
              <a:ext uri="{FF2B5EF4-FFF2-40B4-BE49-F238E27FC236}">
                <a16:creationId xmlns:a16="http://schemas.microsoft.com/office/drawing/2014/main" id="{77D4107E-E6D6-4E76-995B-430A53F3AA52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7575983" y="3264220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pic>
        <p:nvPicPr>
          <p:cNvPr id="22" name="X">
            <a:extLst>
              <a:ext uri="{FF2B5EF4-FFF2-40B4-BE49-F238E27FC236}">
                <a16:creationId xmlns:a16="http://schemas.microsoft.com/office/drawing/2014/main" id="{47616B2C-9791-4FA6-A86B-C60006FDB4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9293" y="3544478"/>
            <a:ext cx="219456" cy="219456"/>
          </a:xfrm>
          <a:prstGeom prst="rect">
            <a:avLst/>
          </a:prstGeom>
        </p:spPr>
      </p:pic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EA4426D7-4F81-B904-6FED-B1D8B1A8D4A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2C81CBC-4907-DACB-3278-43FA81CDA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338861"/>
              </p:ext>
            </p:extLst>
          </p:nvPr>
        </p:nvGraphicFramePr>
        <p:xfrm>
          <a:off x="6102970" y="1082223"/>
          <a:ext cx="2065734" cy="149961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688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578">
                  <a:extLst>
                    <a:ext uri="{9D8B030D-6E8A-4147-A177-3AD203B41FA5}">
                      <a16:colId xmlns:a16="http://schemas.microsoft.com/office/drawing/2014/main" val="3789622283"/>
                    </a:ext>
                  </a:extLst>
                </a:gridCol>
                <a:gridCol w="688578">
                  <a:extLst>
                    <a:ext uri="{9D8B030D-6E8A-4147-A177-3AD203B41FA5}">
                      <a16:colId xmlns:a16="http://schemas.microsoft.com/office/drawing/2014/main" val="2646332343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sid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cid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grade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53666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53688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A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53688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15-826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B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14521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53666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5303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53655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327441"/>
                  </a:ext>
                </a:extLst>
              </a:tr>
            </a:tbl>
          </a:graphicData>
        </a:graphic>
      </p:graphicFrame>
      <p:sp>
        <p:nvSpPr>
          <p:cNvPr id="6" name="Text Box 10">
            <a:extLst>
              <a:ext uri="{FF2B5EF4-FFF2-40B4-BE49-F238E27FC236}">
                <a16:creationId xmlns:a16="http://schemas.microsoft.com/office/drawing/2014/main" id="{282021EA-F5C6-68EB-5FE1-DA106189F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3819" y="742950"/>
            <a:ext cx="2564036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2"/>
                </a:solidFill>
                <a:latin typeface="Inconsolata" panose="00000509000000000000" pitchFamily="49" charset="0"/>
              </a:defRPr>
            </a:lvl1pPr>
            <a:lvl2pPr marL="742950" indent="-28575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enrolled (</a:t>
            </a:r>
            <a:r>
              <a:rPr lang="en-US" dirty="0" err="1">
                <a:solidFill>
                  <a:schemeClr val="accent1"/>
                </a:solidFill>
              </a:rPr>
              <a:t>sid</a:t>
            </a:r>
            <a:r>
              <a:rPr lang="en-US" dirty="0">
                <a:solidFill>
                  <a:schemeClr val="accent1"/>
                </a:solidFill>
              </a:rPr>
              <a:t>, </a:t>
            </a:r>
            <a:r>
              <a:rPr lang="en-US" dirty="0" err="1">
                <a:solidFill>
                  <a:schemeClr val="accent1"/>
                </a:solidFill>
              </a:rPr>
              <a:t>cid</a:t>
            </a:r>
            <a:r>
              <a:rPr lang="en-US" dirty="0">
                <a:solidFill>
                  <a:schemeClr val="accent1"/>
                </a:solidFill>
              </a:rPr>
              <a:t>, grade)</a:t>
            </a:r>
          </a:p>
        </p:txBody>
      </p:sp>
    </p:spTree>
    <p:extLst>
      <p:ext uri="{BB962C8B-B14F-4D97-AF65-F5344CB8AC3E}">
        <p14:creationId xmlns:p14="http://schemas.microsoft.com/office/powerpoint/2010/main" val="357554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7 L 4.72222E-6 0.12222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11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" grpId="0"/>
      <p:bldP spid="50" grpId="0"/>
      <p:bldP spid="51" grpId="0"/>
      <p:bldP spid="56" grpId="0" animBg="1"/>
      <p:bldP spid="60" grpId="0"/>
      <p:bldP spid="61" grpId="0" animBg="1"/>
      <p:bldP spid="19" grpId="0" animBg="1"/>
      <p:bldP spid="19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Sorting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we do </a:t>
            </a:r>
            <a:r>
              <a:rPr lang="en-US" u="sng" dirty="0"/>
              <a:t>no</a:t>
            </a:r>
            <a:r>
              <a:rPr lang="en-US" altLang="ja-JP" u="sng" dirty="0"/>
              <a:t>t</a:t>
            </a:r>
            <a:r>
              <a:rPr lang="en-US" altLang="ja-JP" dirty="0"/>
              <a:t> need the data to be ordered?</a:t>
            </a:r>
          </a:p>
          <a:p>
            <a:pPr lvl="1"/>
            <a:r>
              <a:rPr lang="en-US" dirty="0"/>
              <a:t>Forming groups in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GROUP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BY</a:t>
            </a:r>
            <a:r>
              <a:rPr lang="en-US" dirty="0"/>
              <a:t> (no ordering)</a:t>
            </a:r>
          </a:p>
          <a:p>
            <a:pPr lvl="1"/>
            <a:r>
              <a:rPr lang="en-US" dirty="0"/>
              <a:t>Removing duplicates in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DISTINCT</a:t>
            </a:r>
            <a:r>
              <a:rPr lang="en-US" dirty="0"/>
              <a:t> (no ordering)</a:t>
            </a:r>
          </a:p>
          <a:p>
            <a:pPr lvl="1"/>
            <a:endParaRPr lang="en-US" dirty="0"/>
          </a:p>
          <a:p>
            <a:r>
              <a:rPr lang="en-US" dirty="0"/>
              <a:t>Hashing is a better alternative in this scenario.</a:t>
            </a:r>
          </a:p>
          <a:p>
            <a:pPr lvl="1"/>
            <a:r>
              <a:rPr lang="en-US" dirty="0"/>
              <a:t>Only need to remove duplicates, no need for ordering.</a:t>
            </a:r>
          </a:p>
          <a:p>
            <a:pPr lvl="1"/>
            <a:r>
              <a:rPr lang="en-US" dirty="0"/>
              <a:t>Can be computationally cheaper than sorting.</a:t>
            </a:r>
          </a:p>
          <a:p>
            <a:pPr lvl="1"/>
            <a:endParaRPr lang="en-US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74E8AAD7-B25E-3925-9ECA-1777C5664E2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93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 Aggregate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Populate an ephemeral hash table as the DBMS scans the table. For each record, check whether there is already an entry in the hash table:</a:t>
            </a:r>
          </a:p>
          <a:p>
            <a:pPr lvl="1"/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DISTINCT</a:t>
            </a:r>
            <a:r>
              <a:rPr lang="en-US" dirty="0"/>
              <a:t>: Discard duplicate</a:t>
            </a:r>
          </a:p>
          <a:p>
            <a:pPr lvl="1"/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GROUP</a:t>
            </a:r>
            <a:r>
              <a:rPr lang="en-US" b="1" spc="-300" dirty="0">
                <a:solidFill>
                  <a:schemeClr val="accent1"/>
                </a:solidFill>
                <a:latin typeface="Inconsolata" panose="00000509000000000000" pitchFamily="49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BY</a:t>
            </a:r>
            <a:r>
              <a:rPr lang="en-US" dirty="0"/>
              <a:t>: Perform aggregate computation</a:t>
            </a:r>
          </a:p>
          <a:p>
            <a:endParaRPr lang="en-US" sz="600" dirty="0"/>
          </a:p>
          <a:p>
            <a:r>
              <a:rPr lang="en-US" dirty="0"/>
              <a:t>If everything fits in memory, then this is easy.</a:t>
            </a:r>
          </a:p>
          <a:p>
            <a:endParaRPr lang="en-US" sz="600" dirty="0"/>
          </a:p>
          <a:p>
            <a:r>
              <a:rPr lang="en-US" dirty="0"/>
              <a:t>If the DBMS must spill data to disk, then we need to be smarter…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B03F9CE7-A091-E488-B5DA-E5DC0FFB51A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6562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Hashing Aggregate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Divide-and-conquer approach to computing an aggregation when data does not fit in memory.</a:t>
            </a:r>
          </a:p>
          <a:p>
            <a:endParaRPr lang="en-US" b="1" dirty="0"/>
          </a:p>
          <a:p>
            <a:r>
              <a:rPr lang="en-US" b="1" dirty="0"/>
              <a:t>Phase #1 – Partition</a:t>
            </a:r>
            <a:endParaRPr lang="en-US" dirty="0"/>
          </a:p>
          <a:p>
            <a:pPr lvl="1"/>
            <a:r>
              <a:rPr lang="en-US" dirty="0"/>
              <a:t>Split tuples into buckets based on hash key</a:t>
            </a:r>
          </a:p>
          <a:p>
            <a:pPr lvl="1"/>
            <a:r>
              <a:rPr lang="en-US" dirty="0"/>
              <a:t>Write them out to disk when they get full</a:t>
            </a:r>
          </a:p>
          <a:p>
            <a:endParaRPr lang="en-US" sz="1200" b="1" dirty="0"/>
          </a:p>
          <a:p>
            <a:r>
              <a:rPr lang="en-US" b="1" dirty="0"/>
              <a:t>Phase #2 – </a:t>
            </a:r>
            <a:r>
              <a:rPr lang="en-US" b="1" dirty="0" err="1"/>
              <a:t>ReHash</a:t>
            </a:r>
            <a:endParaRPr lang="en-US" b="1" dirty="0"/>
          </a:p>
          <a:p>
            <a:pPr lvl="1"/>
            <a:r>
              <a:rPr lang="en-US" dirty="0"/>
              <a:t>Build in-memory hash table for each partition and compute the aggregation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0F39AC68-CA8B-42B5-1681-C735D28C5EC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31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49299"/>
    </mc:Choice>
    <mc:Fallback xmlns="">
      <p:transition advTm="249299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#1 – Partition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 hash function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h</a:t>
            </a:r>
            <a:r>
              <a:rPr lang="en-US" b="1" baseline="-25000" dirty="0">
                <a:solidFill>
                  <a:schemeClr val="accent1"/>
                </a:solidFill>
                <a:latin typeface="Inconsolata" panose="00000509000000000000" pitchFamily="49" charset="0"/>
              </a:rPr>
              <a:t>1</a:t>
            </a:r>
            <a:r>
              <a:rPr lang="en-US" dirty="0"/>
              <a:t> to split tuples into </a:t>
            </a:r>
            <a:r>
              <a:rPr lang="en-US" b="1" u="sng" dirty="0"/>
              <a:t>partitions</a:t>
            </a:r>
            <a:r>
              <a:rPr lang="en-US" dirty="0"/>
              <a:t> on disk.</a:t>
            </a:r>
          </a:p>
          <a:p>
            <a:pPr lvl="1"/>
            <a:r>
              <a:rPr lang="en-US" dirty="0"/>
              <a:t>A partition is one or more pages that contain the set of keys with the same hash value. </a:t>
            </a:r>
          </a:p>
          <a:p>
            <a:pPr lvl="1"/>
            <a:r>
              <a:rPr lang="en-US" dirty="0"/>
              <a:t>Partitions are “</a:t>
            </a:r>
            <a:r>
              <a:rPr lang="en-US" altLang="ja-JP" dirty="0"/>
              <a:t>spilled” to disk via output buffers.</a:t>
            </a:r>
          </a:p>
          <a:p>
            <a:endParaRPr lang="en-US" sz="1200" dirty="0"/>
          </a:p>
          <a:p>
            <a:r>
              <a:rPr lang="en-US" dirty="0"/>
              <a:t>Assume that we have </a:t>
            </a:r>
            <a:r>
              <a:rPr lang="en-US" b="1" i="1" dirty="0">
                <a:solidFill>
                  <a:schemeClr val="accent1"/>
                </a:solidFill>
              </a:rPr>
              <a:t>B</a:t>
            </a:r>
            <a:r>
              <a:rPr lang="en-US" dirty="0"/>
              <a:t> buffers.</a:t>
            </a:r>
          </a:p>
          <a:p>
            <a:r>
              <a:rPr lang="en-US" dirty="0"/>
              <a:t>We will use </a:t>
            </a:r>
            <a:r>
              <a:rPr lang="en-US" b="1" i="1" dirty="0">
                <a:solidFill>
                  <a:schemeClr val="accent1"/>
                </a:solidFill>
              </a:rPr>
              <a:t>B-1</a:t>
            </a:r>
            <a:r>
              <a:rPr lang="en-US" dirty="0"/>
              <a:t> buffers for the partitions and </a:t>
            </a:r>
            <a:r>
              <a:rPr lang="en-US" b="1" i="1" dirty="0">
                <a:solidFill>
                  <a:schemeClr val="accent1"/>
                </a:solidFill>
              </a:rPr>
              <a:t>1</a:t>
            </a:r>
            <a:r>
              <a:rPr lang="en-US" dirty="0"/>
              <a:t> buffer for the input data.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82441B26-2374-A5A8-2680-94041BF6F26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3231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#1 – Partition</a:t>
            </a:r>
          </a:p>
        </p:txBody>
      </p:sp>
      <p:pic>
        <p:nvPicPr>
          <p:cNvPr id="9" name="disk">
            <a:extLst>
              <a:ext uri="{FF2B5EF4-FFF2-40B4-BE49-F238E27FC236}">
                <a16:creationId xmlns:a16="http://schemas.microsoft.com/office/drawing/2014/main" id="{D2E92464-EC08-70B8-2A97-1DCC6B3826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33659" y="3196224"/>
            <a:ext cx="349343" cy="482426"/>
          </a:xfrm>
          <a:prstGeom prst="rect">
            <a:avLst/>
          </a:prstGeom>
        </p:spPr>
      </p:pic>
      <p:sp>
        <p:nvSpPr>
          <p:cNvPr id="45" name="Right Arrow 6"/>
          <p:cNvSpPr>
            <a:spLocks noChangeArrowheads="1"/>
          </p:cNvSpPr>
          <p:nvPr/>
        </p:nvSpPr>
        <p:spPr bwMode="auto">
          <a:xfrm>
            <a:off x="3597208" y="3582247"/>
            <a:ext cx="685800" cy="417909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18744" y="3999798"/>
            <a:ext cx="1353256" cy="80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  <a:t>Remove</a:t>
            </a:r>
            <a:br>
              <a:rPr lang="en-US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</a:br>
            <a:r>
              <a:rPr lang="en-US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  <a:t>Columns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228600" y="3970034"/>
            <a:ext cx="950901" cy="45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b="1" i="1" u="none" dirty="0">
                <a:solidFill>
                  <a:schemeClr val="accent1"/>
                </a:solidFill>
                <a:latin typeface="Crimson Text" panose="02000503000000000000" pitchFamily="2" charset="0"/>
              </a:rPr>
              <a:t>Filter</a:t>
            </a:r>
          </a:p>
        </p:txBody>
      </p:sp>
      <p:sp>
        <p:nvSpPr>
          <p:cNvPr id="61" name="Right Arrow 6"/>
          <p:cNvSpPr>
            <a:spLocks noChangeArrowheads="1"/>
          </p:cNvSpPr>
          <p:nvPr/>
        </p:nvSpPr>
        <p:spPr bwMode="auto">
          <a:xfrm>
            <a:off x="453438" y="3582246"/>
            <a:ext cx="685800" cy="417910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 sz="1350" dirty="0"/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717222"/>
              </p:ext>
            </p:extLst>
          </p:nvPr>
        </p:nvGraphicFramePr>
        <p:xfrm>
          <a:off x="1229000" y="3166361"/>
          <a:ext cx="1872041" cy="12496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683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121">
                  <a:extLst>
                    <a:ext uri="{9D8B030D-6E8A-4147-A177-3AD203B41FA5}">
                      <a16:colId xmlns:a16="http://schemas.microsoft.com/office/drawing/2014/main" val="2038549124"/>
                    </a:ext>
                  </a:extLst>
                </a:gridCol>
              </a:tblGrid>
              <a:tr h="9511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sid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Inconsolata" panose="00000509000000000000" pitchFamily="49" charset="0"/>
                        </a:rPr>
                        <a:t>cid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Inconsolata" panose="00000509000000000000" pitchFamily="49" charset="0"/>
                        </a:rPr>
                        <a:t>grade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53666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53688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15-826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B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53666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53655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55462"/>
              </p:ext>
            </p:extLst>
          </p:nvPr>
        </p:nvGraphicFramePr>
        <p:xfrm>
          <a:off x="4648200" y="3223519"/>
          <a:ext cx="731520" cy="113536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04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cid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68580" marR="68580" marT="34282" marB="342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15-826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15-721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15-445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" name="Text Box 4">
            <a:extLst>
              <a:ext uri="{FF2B5EF4-FFF2-40B4-BE49-F238E27FC236}">
                <a16:creationId xmlns:a16="http://schemas.microsoft.com/office/drawing/2014/main" id="{2D8BF765-6D2A-47F1-9247-503F71351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104" y="1040713"/>
            <a:ext cx="3733800" cy="9164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DISTINCT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cid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enrolled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grade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('B','C')</a:t>
            </a:r>
          </a:p>
        </p:txBody>
      </p:sp>
      <p:grpSp>
        <p:nvGrpSpPr>
          <p:cNvPr id="17" name="partitions">
            <a:extLst>
              <a:ext uri="{FF2B5EF4-FFF2-40B4-BE49-F238E27FC236}">
                <a16:creationId xmlns:a16="http://schemas.microsoft.com/office/drawing/2014/main" id="{A78D517B-50EB-4877-B75A-E008CEF61F20}"/>
              </a:ext>
            </a:extLst>
          </p:cNvPr>
          <p:cNvGrpSpPr/>
          <p:nvPr/>
        </p:nvGrpSpPr>
        <p:grpSpPr>
          <a:xfrm>
            <a:off x="6859588" y="3693633"/>
            <a:ext cx="836612" cy="1164120"/>
            <a:chOff x="4070292" y="3846412"/>
            <a:chExt cx="500063" cy="69582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5B82C81-313A-4282-82C2-498275B39908}"/>
                </a:ext>
              </a:extLst>
            </p:cNvPr>
            <p:cNvSpPr/>
            <p:nvPr/>
          </p:nvSpPr>
          <p:spPr bwMode="auto">
            <a:xfrm>
              <a:off x="4070292" y="3846412"/>
              <a:ext cx="500063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wrap="none" lIns="36576" tIns="0" rIns="36576" bIns="0" anchor="t" anchorCtr="0"/>
            <a:lstStyle/>
            <a:p>
              <a:r>
                <a:rPr lang="en-US" sz="900" dirty="0">
                  <a:solidFill>
                    <a:srgbClr val="101010"/>
                  </a:solidFill>
                  <a:latin typeface="Inconsolata" panose="00000509000000000000" pitchFamily="49" charset="0"/>
                </a:rPr>
                <a:t>15-826</a:t>
              </a:r>
            </a:p>
            <a:p>
              <a:r>
                <a:rPr lang="en-US" sz="900" dirty="0">
                  <a:solidFill>
                    <a:srgbClr val="101010"/>
                  </a:solidFill>
                  <a:latin typeface="Inconsolata" panose="00000509000000000000" pitchFamily="49" charset="0"/>
                </a:rPr>
                <a:t>15-210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093891D-E704-4E08-B28B-DF76B5C82521}"/>
                </a:ext>
              </a:extLst>
            </p:cNvPr>
            <p:cNvSpPr/>
            <p:nvPr/>
          </p:nvSpPr>
          <p:spPr bwMode="auto">
            <a:xfrm>
              <a:off x="4070292" y="4313634"/>
              <a:ext cx="500063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wrap="none" lIns="36576" tIns="0" rIns="36576" bIns="0" anchor="t" anchorCtr="0"/>
            <a:lstStyle/>
            <a:p>
              <a:r>
                <a:rPr lang="en-US" sz="900" dirty="0">
                  <a:solidFill>
                    <a:srgbClr val="101010"/>
                  </a:solidFill>
                  <a:latin typeface="Inconsolata" panose="00000509000000000000" pitchFamily="49" charset="0"/>
                </a:rPr>
                <a:t>15-721</a:t>
              </a:r>
            </a:p>
            <a:p>
              <a:endParaRPr lang="en-US" sz="900" dirty="0">
                <a:solidFill>
                  <a:srgbClr val="101010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86482109-9C39-4006-B390-F319A9038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8334" y="4118856"/>
              <a:ext cx="243978" cy="1509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/>
            <a:p>
              <a:pPr algn="ctr"/>
              <a:r>
                <a:rPr lang="en-US" sz="1350" dirty="0">
                  <a:solidFill>
                    <a:srgbClr val="101010"/>
                  </a:solidFill>
                  <a:latin typeface="Proxima Nova Rg" panose="02000506030000020004" pitchFamily="50" charset="0"/>
                </a:rPr>
                <a:t>⋮</a:t>
              </a:r>
            </a:p>
          </p:txBody>
        </p:sp>
      </p:grpSp>
      <p:sp>
        <p:nvSpPr>
          <p:cNvPr id="23" name="Oval 7">
            <a:extLst>
              <a:ext uri="{FF2B5EF4-FFF2-40B4-BE49-F238E27FC236}">
                <a16:creationId xmlns:a16="http://schemas.microsoft.com/office/drawing/2014/main" id="{7DA0CE3E-CA9E-4E36-A530-B3BACAF5A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737" y="3569983"/>
            <a:ext cx="428625" cy="429815"/>
          </a:xfrm>
          <a:prstGeom prst="ellipse">
            <a:avLst/>
          </a:prstGeom>
          <a:solidFill>
            <a:schemeClr val="bg1"/>
          </a:solidFill>
          <a:ln w="82550" cmpd="dbl">
            <a:solidFill>
              <a:schemeClr val="accent1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pPr algn="ctr"/>
            <a:r>
              <a:rPr lang="en-US" b="1" i="1" dirty="0">
                <a:solidFill>
                  <a:schemeClr val="accent1"/>
                </a:solidFill>
                <a:latin typeface="Inconsolata" panose="00000509000000000000" pitchFamily="49" charset="0"/>
              </a:rPr>
              <a:t>h</a:t>
            </a:r>
            <a:r>
              <a:rPr lang="en-US" b="1" i="1" baseline="-25000" dirty="0">
                <a:solidFill>
                  <a:schemeClr val="accent1"/>
                </a:solidFill>
                <a:latin typeface="Inconsolata" panose="00000509000000000000" pitchFamily="49" charset="0"/>
              </a:rPr>
              <a:t>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B33DB3E-7ED9-430F-A925-EB9E7C4C426A}"/>
              </a:ext>
            </a:extLst>
          </p:cNvPr>
          <p:cNvCxnSpPr>
            <a:cxnSpLocks noChangeShapeType="1"/>
            <a:stCxn id="23" idx="6"/>
          </p:cNvCxnSpPr>
          <p:nvPr/>
        </p:nvCxnSpPr>
        <p:spPr bwMode="auto">
          <a:xfrm flipV="1">
            <a:off x="5969362" y="3429058"/>
            <a:ext cx="890226" cy="35583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641516B-8150-4434-9F87-56904DF8EFE0}"/>
              </a:ext>
            </a:extLst>
          </p:cNvPr>
          <p:cNvCxnSpPr>
            <a:cxnSpLocks noChangeShapeType="1"/>
            <a:stCxn id="23" idx="6"/>
            <a:endCxn id="20" idx="1"/>
          </p:cNvCxnSpPr>
          <p:nvPr/>
        </p:nvCxnSpPr>
        <p:spPr bwMode="auto">
          <a:xfrm>
            <a:off x="5969362" y="3784891"/>
            <a:ext cx="890226" cy="9997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C22B5C4-A6EA-4C01-93F3-56A5074AF8BE}"/>
              </a:ext>
            </a:extLst>
          </p:cNvPr>
          <p:cNvCxnSpPr>
            <a:cxnSpLocks noChangeShapeType="1"/>
            <a:stCxn id="23" idx="6"/>
            <a:endCxn id="21" idx="1"/>
          </p:cNvCxnSpPr>
          <p:nvPr/>
        </p:nvCxnSpPr>
        <p:spPr bwMode="auto">
          <a:xfrm>
            <a:off x="5969362" y="3784891"/>
            <a:ext cx="890226" cy="8816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5" name="Rectangle 5">
            <a:extLst>
              <a:ext uri="{FF2B5EF4-FFF2-40B4-BE49-F238E27FC236}">
                <a16:creationId xmlns:a16="http://schemas.microsoft.com/office/drawing/2014/main" id="{7F746245-45FC-4CA7-884C-81866A918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9871" y="4371583"/>
            <a:ext cx="408178" cy="2525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en-US" sz="1350" dirty="0">
                <a:solidFill>
                  <a:srgbClr val="101010"/>
                </a:solidFill>
                <a:latin typeface="Proxima Nova Rg" panose="02000506030000020004" pitchFamily="50" charset="0"/>
              </a:rPr>
              <a:t>⋮</a:t>
            </a:r>
          </a:p>
        </p:txBody>
      </p:sp>
      <p:sp>
        <p:nvSpPr>
          <p:cNvPr id="4" name="partition2">
            <a:extLst>
              <a:ext uri="{FF2B5EF4-FFF2-40B4-BE49-F238E27FC236}">
                <a16:creationId xmlns:a16="http://schemas.microsoft.com/office/drawing/2014/main" id="{83D5C836-AB5C-4D9B-B07B-37C5BF2C7B06}"/>
              </a:ext>
            </a:extLst>
          </p:cNvPr>
          <p:cNvSpPr/>
          <p:nvPr/>
        </p:nvSpPr>
        <p:spPr bwMode="auto">
          <a:xfrm>
            <a:off x="6869907" y="3246212"/>
            <a:ext cx="836612" cy="38245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lIns="36576" tIns="0" rIns="36576" bIns="0" anchor="t" anchorCtr="0"/>
          <a:lstStyle/>
          <a:p>
            <a:r>
              <a:rPr lang="en-US" sz="900" dirty="0">
                <a:solidFill>
                  <a:srgbClr val="101010"/>
                </a:solidFill>
                <a:latin typeface="Inconsolata" panose="00000509000000000000" pitchFamily="49" charset="0"/>
              </a:rPr>
              <a:t>15-445</a:t>
            </a:r>
          </a:p>
          <a:p>
            <a:r>
              <a:rPr lang="en-US" sz="900" dirty="0">
                <a:solidFill>
                  <a:srgbClr val="101010"/>
                </a:solidFill>
                <a:latin typeface="Inconsolata" panose="00000509000000000000" pitchFamily="49" charset="0"/>
              </a:rPr>
              <a:t>15-312</a:t>
            </a:r>
          </a:p>
          <a:p>
            <a:endParaRPr lang="en-US" sz="900" dirty="0">
              <a:solidFill>
                <a:srgbClr val="101010"/>
              </a:solidFill>
              <a:latin typeface="Inconsolata" panose="00000509000000000000" pitchFamily="49" charset="0"/>
            </a:endParaRPr>
          </a:p>
        </p:txBody>
      </p:sp>
      <p:sp>
        <p:nvSpPr>
          <p:cNvPr id="3" name="partition1">
            <a:extLst>
              <a:ext uri="{FF2B5EF4-FFF2-40B4-BE49-F238E27FC236}">
                <a16:creationId xmlns:a16="http://schemas.microsoft.com/office/drawing/2014/main" id="{926D23AD-5875-0F91-9BB8-7FED2D1A501F}"/>
              </a:ext>
            </a:extLst>
          </p:cNvPr>
          <p:cNvSpPr/>
          <p:nvPr/>
        </p:nvSpPr>
        <p:spPr bwMode="auto">
          <a:xfrm>
            <a:off x="6859588" y="3237832"/>
            <a:ext cx="836612" cy="38245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lIns="36576" tIns="0" rIns="36576" bIns="0" anchor="t" anchorCtr="0"/>
          <a:lstStyle/>
          <a:p>
            <a:pPr>
              <a:lnSpc>
                <a:spcPct val="90000"/>
              </a:lnSpc>
            </a:pPr>
            <a:r>
              <a:rPr lang="en-US" sz="900" dirty="0">
                <a:solidFill>
                  <a:srgbClr val="101010"/>
                </a:solidFill>
                <a:latin typeface="Inconsolata" panose="00000509000000000000" pitchFamily="49" charset="0"/>
              </a:rPr>
              <a:t>15-445 15-445</a:t>
            </a:r>
            <a:br>
              <a:rPr lang="en-US" sz="900" dirty="0">
                <a:solidFill>
                  <a:srgbClr val="101010"/>
                </a:solidFill>
                <a:latin typeface="Inconsolata" panose="00000509000000000000" pitchFamily="49" charset="0"/>
              </a:rPr>
            </a:br>
            <a:r>
              <a:rPr lang="en-US" sz="900" dirty="0">
                <a:solidFill>
                  <a:srgbClr val="101010"/>
                </a:solidFill>
                <a:latin typeface="Inconsolata" panose="00000509000000000000" pitchFamily="49" charset="0"/>
              </a:rPr>
              <a:t>15-445 15-312</a:t>
            </a:r>
          </a:p>
          <a:p>
            <a:pPr>
              <a:lnSpc>
                <a:spcPct val="90000"/>
              </a:lnSpc>
            </a:pPr>
            <a:r>
              <a:rPr lang="en-US" sz="900" dirty="0">
                <a:solidFill>
                  <a:srgbClr val="101010"/>
                </a:solidFill>
                <a:latin typeface="Inconsolata" panose="00000509000000000000" pitchFamily="49" charset="0"/>
              </a:rPr>
              <a:t>15-312 15-445</a:t>
            </a:r>
          </a:p>
          <a:p>
            <a:pPr>
              <a:lnSpc>
                <a:spcPct val="90000"/>
              </a:lnSpc>
            </a:pPr>
            <a:endParaRPr lang="en-US" sz="900" dirty="0">
              <a:solidFill>
                <a:srgbClr val="101010"/>
              </a:solidFill>
              <a:latin typeface="Inconsolata" panose="00000509000000000000" pitchFamily="49" charset="0"/>
            </a:endParaRPr>
          </a:p>
        </p:txBody>
      </p:sp>
      <p:sp>
        <p:nvSpPr>
          <p:cNvPr id="32" name="Highlight Box">
            <a:extLst>
              <a:ext uri="{FF2B5EF4-FFF2-40B4-BE49-F238E27FC236}">
                <a16:creationId xmlns:a16="http://schemas.microsoft.com/office/drawing/2014/main" id="{00BFC63A-34A1-4D6E-8BB2-1BD76DE3C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9588" y="3241551"/>
            <a:ext cx="836612" cy="37872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26EB0F-8796-54B5-7AD7-E5AEBF4E78B4}"/>
              </a:ext>
            </a:extLst>
          </p:cNvPr>
          <p:cNvSpPr txBox="1"/>
          <p:nvPr/>
        </p:nvSpPr>
        <p:spPr>
          <a:xfrm rot="5400000">
            <a:off x="1942192" y="4403057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93C30D-4713-CFAF-FC6F-944EA92F46EF}"/>
              </a:ext>
            </a:extLst>
          </p:cNvPr>
          <p:cNvSpPr txBox="1"/>
          <p:nvPr/>
        </p:nvSpPr>
        <p:spPr>
          <a:xfrm>
            <a:off x="1066800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8" name="Slide Number Placeholder 3" descr=" 5">
            <a:extLst>
              <a:ext uri="{FF2B5EF4-FFF2-40B4-BE49-F238E27FC236}">
                <a16:creationId xmlns:a16="http://schemas.microsoft.com/office/drawing/2014/main" id="{E041BCAD-CE9D-479A-6BFC-54D95A34EC8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5BD67D-6BD2-C783-CC9F-6F5EAD3A5F94}"/>
              </a:ext>
            </a:extLst>
          </p:cNvPr>
          <p:cNvGrpSpPr/>
          <p:nvPr/>
        </p:nvGrpSpPr>
        <p:grpSpPr>
          <a:xfrm>
            <a:off x="6433482" y="2884311"/>
            <a:ext cx="1451630" cy="274320"/>
            <a:chOff x="6433482" y="2884311"/>
            <a:chExt cx="1451630" cy="274320"/>
          </a:xfrm>
        </p:grpSpPr>
        <p:sp>
          <p:nvSpPr>
            <p:cNvPr id="33" name="Text Box 5">
              <a:extLst>
                <a:ext uri="{FF2B5EF4-FFF2-40B4-BE49-F238E27FC236}">
                  <a16:creationId xmlns:a16="http://schemas.microsoft.com/office/drawing/2014/main" id="{525A7F1E-2894-457E-A0E3-027DD94DC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0674" y="2891281"/>
              <a:ext cx="1214438" cy="26038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>
                <a:defRPr sz="1350">
                  <a:latin typeface="Times New Roman" pitchFamily="-112" charset="0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anose="02000503000000000000" pitchFamily="2" charset="0"/>
                </a:rPr>
                <a:t>B-1 partitions</a:t>
              </a:r>
            </a:p>
          </p:txBody>
        </p:sp>
        <p:pic>
          <p:nvPicPr>
            <p:cNvPr id="10" name="memory">
              <a:extLst>
                <a:ext uri="{FF2B5EF4-FFF2-40B4-BE49-F238E27FC236}">
                  <a16:creationId xmlns:a16="http://schemas.microsoft.com/office/drawing/2014/main" id="{8D53BC22-C238-84C0-4EC8-39340E7779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33482" y="2884311"/>
              <a:ext cx="141890" cy="274320"/>
            </a:xfrm>
            <a:prstGeom prst="rect">
              <a:avLst/>
            </a:prstGeom>
          </p:spPr>
        </p:pic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0A2C027-BB92-F834-3EC7-4BC03FCB7B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895739"/>
              </p:ext>
            </p:extLst>
          </p:nvPr>
        </p:nvGraphicFramePr>
        <p:xfrm>
          <a:off x="6102970" y="1082223"/>
          <a:ext cx="2065734" cy="149961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688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578">
                  <a:extLst>
                    <a:ext uri="{9D8B030D-6E8A-4147-A177-3AD203B41FA5}">
                      <a16:colId xmlns:a16="http://schemas.microsoft.com/office/drawing/2014/main" val="3789622283"/>
                    </a:ext>
                  </a:extLst>
                </a:gridCol>
                <a:gridCol w="688578">
                  <a:extLst>
                    <a:ext uri="{9D8B030D-6E8A-4147-A177-3AD203B41FA5}">
                      <a16:colId xmlns:a16="http://schemas.microsoft.com/office/drawing/2014/main" val="2646332343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sid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cid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grade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53666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53688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A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53688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15-826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B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14521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53666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5303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53655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327441"/>
                  </a:ext>
                </a:extLst>
              </a:tr>
            </a:tbl>
          </a:graphicData>
        </a:graphic>
      </p:graphicFrame>
      <p:sp>
        <p:nvSpPr>
          <p:cNvPr id="13" name="Text Box 10">
            <a:extLst>
              <a:ext uri="{FF2B5EF4-FFF2-40B4-BE49-F238E27FC236}">
                <a16:creationId xmlns:a16="http://schemas.microsoft.com/office/drawing/2014/main" id="{3F3613CD-0AAE-36C6-18B4-6EEC998C2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3819" y="742950"/>
            <a:ext cx="2564036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2"/>
                </a:solidFill>
                <a:latin typeface="Inconsolata" panose="00000509000000000000" pitchFamily="49" charset="0"/>
              </a:defRPr>
            </a:lvl1pPr>
            <a:lvl2pPr marL="742950" indent="-28575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enrolled (</a:t>
            </a:r>
            <a:r>
              <a:rPr lang="en-US" dirty="0" err="1">
                <a:solidFill>
                  <a:schemeClr val="accent1"/>
                </a:solidFill>
              </a:rPr>
              <a:t>sid</a:t>
            </a:r>
            <a:r>
              <a:rPr lang="en-US" dirty="0">
                <a:solidFill>
                  <a:schemeClr val="accent1"/>
                </a:solidFill>
              </a:rPr>
              <a:t>, </a:t>
            </a:r>
            <a:r>
              <a:rPr lang="en-US" dirty="0" err="1">
                <a:solidFill>
                  <a:schemeClr val="accent1"/>
                </a:solidFill>
              </a:rPr>
              <a:t>cid</a:t>
            </a:r>
            <a:r>
              <a:rPr lang="en-US" dirty="0">
                <a:solidFill>
                  <a:schemeClr val="accent1"/>
                </a:solidFill>
              </a:rPr>
              <a:t>, grade)</a:t>
            </a:r>
          </a:p>
        </p:txBody>
      </p:sp>
    </p:spTree>
    <p:extLst>
      <p:ext uri="{BB962C8B-B14F-4D97-AF65-F5344CB8AC3E}">
        <p14:creationId xmlns:p14="http://schemas.microsoft.com/office/powerpoint/2010/main" val="92024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"/>
                            </p:stCondLst>
                            <p:childTnLst>
                              <p:par>
                                <p:cTn id="76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12917 3.33333E-6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"/>
                            </p:stCondLst>
                            <p:childTnLst>
                              <p:par>
                                <p:cTn id="79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" grpId="0"/>
      <p:bldP spid="60" grpId="0"/>
      <p:bldP spid="61" grpId="0" animBg="1"/>
      <p:bldP spid="23" grpId="0" animBg="1"/>
      <p:bldP spid="25" grpId="0"/>
      <p:bldP spid="4" grpId="0" animBg="1"/>
      <p:bldP spid="3" grpId="0" animBg="1"/>
      <p:bldP spid="3" grpId="1" animBg="1"/>
      <p:bldP spid="3" grpId="2" animBg="1"/>
      <p:bldP spid="32" grpId="0" animBg="1"/>
      <p:bldP spid="32" grpId="1" animBg="1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#2 – Rehash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partition on disk:</a:t>
            </a:r>
          </a:p>
          <a:p>
            <a:pPr lvl="1"/>
            <a:r>
              <a:rPr lang="en-US" dirty="0"/>
              <a:t>Read it into memory and build an in-memory hash table based on a second hash function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h</a:t>
            </a:r>
            <a:r>
              <a:rPr lang="en-US" b="1" baseline="-25000" dirty="0">
                <a:solidFill>
                  <a:schemeClr val="accent1"/>
                </a:solidFill>
                <a:latin typeface="Inconsolata" panose="00000509000000000000" pitchFamily="49" charset="0"/>
              </a:rPr>
              <a:t>2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Then go through each bucket of this hash table to bring together matching tuples.</a:t>
            </a:r>
          </a:p>
          <a:p>
            <a:endParaRPr lang="en-US" sz="1200" dirty="0"/>
          </a:p>
          <a:p>
            <a:r>
              <a:rPr lang="en-US" dirty="0"/>
              <a:t>This assumes that each partition fits in memory.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79464196-9152-9C42-C022-0AA50CB05E6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834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#2 – Rehash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93891D-E704-4E08-B28B-DF76B5C82521}"/>
              </a:ext>
            </a:extLst>
          </p:cNvPr>
          <p:cNvSpPr/>
          <p:nvPr/>
        </p:nvSpPr>
        <p:spPr bwMode="auto">
          <a:xfrm>
            <a:off x="1103314" y="4475299"/>
            <a:ext cx="836612" cy="38245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lIns="18288" tIns="0" rIns="18288" bIns="0" anchor="t" anchorCtr="0"/>
          <a:lstStyle/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15-721</a:t>
            </a:r>
          </a:p>
          <a:p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872E058-7511-4E3E-ACB6-C5EE5DEA2A9B}"/>
              </a:ext>
            </a:extLst>
          </p:cNvPr>
          <p:cNvGrpSpPr/>
          <p:nvPr/>
        </p:nvGrpSpPr>
        <p:grpSpPr>
          <a:xfrm>
            <a:off x="1103314" y="2786457"/>
            <a:ext cx="836612" cy="1636610"/>
            <a:chOff x="1103314" y="2786457"/>
            <a:chExt cx="836612" cy="163661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C0D3953-1879-446D-9371-56F1A5E26170}"/>
                </a:ext>
              </a:extLst>
            </p:cNvPr>
            <p:cNvSpPr/>
            <p:nvPr/>
          </p:nvSpPr>
          <p:spPr bwMode="auto">
            <a:xfrm>
              <a:off x="1103314" y="3250603"/>
              <a:ext cx="836612" cy="3824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wrap="none" lIns="18288" tIns="18288" rIns="18288" bIns="0" anchor="t" anchorCtr="0"/>
            <a:lstStyle/>
            <a:p>
              <a:pPr>
                <a:lnSpc>
                  <a:spcPct val="85000"/>
                </a:lnSpc>
              </a:pP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15-445 15-445</a:t>
              </a:r>
              <a:b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</a:b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15-445 15-445</a:t>
              </a:r>
            </a:p>
            <a:p>
              <a:pPr>
                <a:lnSpc>
                  <a:spcPct val="85000"/>
                </a:lnSpc>
              </a:pP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15-445 15-445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5CE61BA-0C47-40B9-9FE2-CCD79B3BA6C1}"/>
                </a:ext>
              </a:extLst>
            </p:cNvPr>
            <p:cNvSpPr/>
            <p:nvPr/>
          </p:nvSpPr>
          <p:spPr bwMode="auto">
            <a:xfrm>
              <a:off x="1103314" y="2786457"/>
              <a:ext cx="836612" cy="3824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wrap="none" lIns="18288" tIns="18288" rIns="18288" bIns="0" anchor="t" anchorCtr="0"/>
            <a:lstStyle/>
            <a:p>
              <a:pPr>
                <a:lnSpc>
                  <a:spcPct val="85000"/>
                </a:lnSpc>
              </a:pP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15-445 15-445</a:t>
              </a:r>
              <a:b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</a:b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15-445 15-445</a:t>
              </a:r>
            </a:p>
            <a:p>
              <a:pPr>
                <a:lnSpc>
                  <a:spcPct val="85000"/>
                </a:lnSpc>
              </a:pP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15-445 15-445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5B82C81-313A-4282-82C2-498275B39908}"/>
                </a:ext>
              </a:extLst>
            </p:cNvPr>
            <p:cNvSpPr/>
            <p:nvPr/>
          </p:nvSpPr>
          <p:spPr bwMode="auto">
            <a:xfrm>
              <a:off x="1103314" y="3714750"/>
              <a:ext cx="836612" cy="38245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wrap="none" lIns="18288" tIns="0" rIns="18288" bIns="0" anchor="t" anchorCtr="0"/>
            <a:lstStyle/>
            <a:p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15-826</a:t>
              </a:r>
            </a:p>
            <a:p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15-826</a:t>
              </a:r>
            </a:p>
          </p:txBody>
        </p:sp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86482109-9C39-4006-B390-F319A9038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7530" y="4170554"/>
              <a:ext cx="408178" cy="25251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/>
            <a:p>
              <a:pPr algn="ctr"/>
              <a:r>
                <a:rPr lang="en-US" sz="13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roxima Nova Rg" panose="02000506030000020004" pitchFamily="50" charset="0"/>
                </a:rPr>
                <a:t>⋮</a:t>
              </a:r>
            </a:p>
          </p:txBody>
        </p:sp>
      </p:grpSp>
      <p:sp>
        <p:nvSpPr>
          <p:cNvPr id="23" name="Oval 7">
            <a:extLst>
              <a:ext uri="{FF2B5EF4-FFF2-40B4-BE49-F238E27FC236}">
                <a16:creationId xmlns:a16="http://schemas.microsoft.com/office/drawing/2014/main" id="{7DA0CE3E-CA9E-4E36-A530-B3BACAF5A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4304" y="3389855"/>
            <a:ext cx="428625" cy="429815"/>
          </a:xfrm>
          <a:prstGeom prst="ellipse">
            <a:avLst/>
          </a:prstGeom>
          <a:solidFill>
            <a:schemeClr val="bg1"/>
          </a:solidFill>
          <a:ln w="82550" cmpd="dbl">
            <a:solidFill>
              <a:schemeClr val="accent1"/>
            </a:solidFill>
            <a:round/>
            <a:headEnd type="none" w="sm" len="sm"/>
            <a:tailEnd type="triangle" w="med" len="med"/>
          </a:ln>
        </p:spPr>
        <p:txBody>
          <a:bodyPr wrap="none" lIns="0" tIns="0" rIns="0" bIns="0" anchor="ctr"/>
          <a:lstStyle/>
          <a:p>
            <a:pPr algn="ctr"/>
            <a:r>
              <a:rPr lang="en-US" b="1" i="1" dirty="0">
                <a:solidFill>
                  <a:schemeClr val="accent1"/>
                </a:solidFill>
                <a:latin typeface="Inconsolata" panose="00000509000000000000" pitchFamily="49" charset="0"/>
              </a:rPr>
              <a:t>h</a:t>
            </a:r>
            <a:r>
              <a:rPr lang="en-US" b="1" i="1" baseline="-25000" dirty="0">
                <a:solidFill>
                  <a:schemeClr val="accent1"/>
                </a:solidFill>
                <a:latin typeface="Inconsolata" panose="00000509000000000000" pitchFamily="49" charset="0"/>
              </a:rPr>
              <a:t>2</a:t>
            </a:r>
          </a:p>
        </p:txBody>
      </p:sp>
      <p:sp>
        <p:nvSpPr>
          <p:cNvPr id="26" name="Oval 7">
            <a:extLst>
              <a:ext uri="{FF2B5EF4-FFF2-40B4-BE49-F238E27FC236}">
                <a16:creationId xmlns:a16="http://schemas.microsoft.com/office/drawing/2014/main" id="{61352658-1161-47B3-B9BC-35C84E141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4304" y="4070616"/>
            <a:ext cx="428625" cy="429815"/>
          </a:xfrm>
          <a:prstGeom prst="ellipse">
            <a:avLst/>
          </a:prstGeom>
          <a:solidFill>
            <a:schemeClr val="bg1"/>
          </a:solidFill>
          <a:ln w="82550" cmpd="dbl">
            <a:solidFill>
              <a:schemeClr val="accent1"/>
            </a:solidFill>
            <a:round/>
            <a:headEnd type="none" w="sm" len="sm"/>
            <a:tailEnd type="triangle" w="med" len="med"/>
          </a:ln>
        </p:spPr>
        <p:txBody>
          <a:bodyPr wrap="none" lIns="0" tIns="0" rIns="0" bIns="0" anchor="ctr"/>
          <a:lstStyle/>
          <a:p>
            <a:pPr algn="ctr"/>
            <a:r>
              <a:rPr lang="en-US" b="1" i="1" dirty="0">
                <a:solidFill>
                  <a:schemeClr val="accent1"/>
                </a:solidFill>
                <a:latin typeface="Inconsolata" panose="00000509000000000000" pitchFamily="49" charset="0"/>
              </a:rPr>
              <a:t>h</a:t>
            </a:r>
            <a:r>
              <a:rPr lang="en-US" b="1" i="1" baseline="-25000" dirty="0">
                <a:solidFill>
                  <a:schemeClr val="accent1"/>
                </a:solidFill>
                <a:latin typeface="Inconsolata" panose="00000509000000000000" pitchFamily="49" charset="0"/>
              </a:rPr>
              <a:t>2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9A5C4B2-5A7A-4585-B2F0-9D0AFD1744AB}"/>
              </a:ext>
            </a:extLst>
          </p:cNvPr>
          <p:cNvCxnSpPr>
            <a:cxnSpLocks noChangeShapeType="1"/>
            <a:stCxn id="19" idx="3"/>
            <a:endCxn id="23" idx="1"/>
          </p:cNvCxnSpPr>
          <p:nvPr/>
        </p:nvCxnSpPr>
        <p:spPr bwMode="auto">
          <a:xfrm>
            <a:off x="1939926" y="2977683"/>
            <a:ext cx="817149" cy="47511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9905DE0-90A6-41F3-9A21-FEC2A205CD4E}"/>
              </a:ext>
            </a:extLst>
          </p:cNvPr>
          <p:cNvCxnSpPr>
            <a:cxnSpLocks noChangeShapeType="1"/>
            <a:stCxn id="2" idx="3"/>
            <a:endCxn id="23" idx="2"/>
          </p:cNvCxnSpPr>
          <p:nvPr/>
        </p:nvCxnSpPr>
        <p:spPr bwMode="auto">
          <a:xfrm>
            <a:off x="1939926" y="3441829"/>
            <a:ext cx="754378" cy="16293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88A20C5-6C98-4D0A-A2D1-62DED30F8EEB}"/>
              </a:ext>
            </a:extLst>
          </p:cNvPr>
          <p:cNvCxnSpPr>
            <a:cxnSpLocks noChangeShapeType="1"/>
            <a:stCxn id="21" idx="3"/>
            <a:endCxn id="26" idx="2"/>
          </p:cNvCxnSpPr>
          <p:nvPr/>
        </p:nvCxnSpPr>
        <p:spPr bwMode="auto">
          <a:xfrm flipV="1">
            <a:off x="1939926" y="4285524"/>
            <a:ext cx="754378" cy="38100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8" name="Right Brace 37">
            <a:extLst>
              <a:ext uri="{FF2B5EF4-FFF2-40B4-BE49-F238E27FC236}">
                <a16:creationId xmlns:a16="http://schemas.microsoft.com/office/drawing/2014/main" id="{C33C5B45-90E1-4DEC-8B8A-735313F1207E}"/>
              </a:ext>
            </a:extLst>
          </p:cNvPr>
          <p:cNvSpPr>
            <a:spLocks/>
          </p:cNvSpPr>
          <p:nvPr/>
        </p:nvSpPr>
        <p:spPr bwMode="auto">
          <a:xfrm rot="10800000">
            <a:off x="900113" y="2757796"/>
            <a:ext cx="171450" cy="138994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 i="1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2445563-E383-4685-8C35-27C868828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09" y="2347124"/>
            <a:ext cx="1745991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Phase #1 Buckets</a:t>
            </a:r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6663C8CC-6508-49FA-86D0-0C38771B1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997049"/>
              </p:ext>
            </p:extLst>
          </p:nvPr>
        </p:nvGraphicFramePr>
        <p:xfrm>
          <a:off x="4060291" y="2702317"/>
          <a:ext cx="733194" cy="999744"/>
        </p:xfrm>
        <a:graphic>
          <a:graphicData uri="http://schemas.openxmlformats.org/drawingml/2006/table">
            <a:tbl>
              <a:tblPr bandRow="1">
                <a:tableStyleId>{793D81CF-94F2-401A-BA57-92F5A7B2D0C5}</a:tableStyleId>
              </a:tblPr>
              <a:tblGrid>
                <a:gridCol w="733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116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8528179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368D1794-B5A5-48D7-89EE-D5217B7019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532212"/>
              </p:ext>
            </p:extLst>
          </p:nvPr>
        </p:nvGraphicFramePr>
        <p:xfrm>
          <a:off x="6021073" y="3686734"/>
          <a:ext cx="731520" cy="92200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04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cid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68580" marR="68580" marT="34282" marB="342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15-826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86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" name="Text Box 5">
            <a:extLst>
              <a:ext uri="{FF2B5EF4-FFF2-40B4-BE49-F238E27FC236}">
                <a16:creationId xmlns:a16="http://schemas.microsoft.com/office/drawing/2014/main" id="{D74982B8-AF0A-4184-8794-5F450ECC1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6147" y="2419350"/>
            <a:ext cx="1214438" cy="26038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defPPr>
              <a:defRPr lang="en-US"/>
            </a:defPPr>
            <a:lvl1pPr>
              <a:defRPr sz="1350">
                <a:latin typeface="Times New Roman" pitchFamily="-112" charset="0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/>
            <a:r>
              <a:rPr lang="en-US" sz="20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Hash Table</a:t>
            </a:r>
          </a:p>
        </p:txBody>
      </p:sp>
      <p:sp>
        <p:nvSpPr>
          <p:cNvPr id="44" name="Text Box 5">
            <a:extLst>
              <a:ext uri="{FF2B5EF4-FFF2-40B4-BE49-F238E27FC236}">
                <a16:creationId xmlns:a16="http://schemas.microsoft.com/office/drawing/2014/main" id="{2A8D1E98-5A0D-441A-9CC7-9710965BC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47" y="3373663"/>
            <a:ext cx="1214438" cy="26038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defPPr>
              <a:defRPr lang="en-US"/>
            </a:defPPr>
            <a:lvl1pPr>
              <a:defRPr sz="1350">
                <a:latin typeface="Times New Roman" pitchFamily="-112" charset="0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/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Final Result</a:t>
            </a:r>
          </a:p>
        </p:txBody>
      </p:sp>
      <p:cxnSp>
        <p:nvCxnSpPr>
          <p:cNvPr id="45" name="Straight Arrow Connector 2">
            <a:extLst>
              <a:ext uri="{FF2B5EF4-FFF2-40B4-BE49-F238E27FC236}">
                <a16:creationId xmlns:a16="http://schemas.microsoft.com/office/drawing/2014/main" id="{DBC4D499-787B-4BB5-8010-B50A9A1D1B91}"/>
              </a:ext>
            </a:extLst>
          </p:cNvPr>
          <p:cNvCxnSpPr>
            <a:cxnSpLocks noChangeShapeType="1"/>
            <a:stCxn id="40" idx="3"/>
            <a:endCxn id="43" idx="1"/>
          </p:cNvCxnSpPr>
          <p:nvPr/>
        </p:nvCxnSpPr>
        <p:spPr bwMode="auto">
          <a:xfrm>
            <a:off x="4793485" y="3202189"/>
            <a:ext cx="1227588" cy="945547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chemeClr val="accent1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 Box 5">
            <a:extLst>
              <a:ext uri="{FF2B5EF4-FFF2-40B4-BE49-F238E27FC236}">
                <a16:creationId xmlns:a16="http://schemas.microsoft.com/office/drawing/2014/main" id="{672D17D4-7719-4775-919F-8753AB71E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" y="3333750"/>
            <a:ext cx="835980" cy="26038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defPPr>
              <a:defRPr lang="en-US"/>
            </a:defPPr>
            <a:lvl1pPr>
              <a:defRPr sz="1350">
                <a:latin typeface="Times New Roman" pitchFamily="-112" charset="0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6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B-1 </a:t>
            </a:r>
          </a:p>
          <a:p>
            <a:pPr algn="ctr">
              <a:lnSpc>
                <a:spcPct val="80000"/>
              </a:lnSpc>
            </a:pPr>
            <a:r>
              <a:rPr lang="en-US" sz="16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Partitions</a:t>
            </a:r>
          </a:p>
        </p:txBody>
      </p: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51F234D5-5370-4FC8-9467-5FC26AB94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471389"/>
              </p:ext>
            </p:extLst>
          </p:nvPr>
        </p:nvGraphicFramePr>
        <p:xfrm>
          <a:off x="4066866" y="4020946"/>
          <a:ext cx="733194" cy="999744"/>
        </p:xfrm>
        <a:graphic>
          <a:graphicData uri="http://schemas.openxmlformats.org/drawingml/2006/table">
            <a:tbl>
              <a:tblPr bandRow="1">
                <a:tableStyleId>{793D81CF-94F2-401A-BA57-92F5A7B2D0C5}</a:tableStyleId>
              </a:tblPr>
              <a:tblGrid>
                <a:gridCol w="733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116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0438139"/>
                  </a:ext>
                </a:extLst>
              </a:tr>
            </a:tbl>
          </a:graphicData>
        </a:graphic>
      </p:graphicFrame>
      <p:sp>
        <p:nvSpPr>
          <p:cNvPr id="48" name="Text Box 5">
            <a:extLst>
              <a:ext uri="{FF2B5EF4-FFF2-40B4-BE49-F238E27FC236}">
                <a16:creationId xmlns:a16="http://schemas.microsoft.com/office/drawing/2014/main" id="{050D5E7B-8F87-4B1E-AD8D-4CA7C6EA7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2722" y="3737979"/>
            <a:ext cx="1214438" cy="26038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defPPr>
              <a:defRPr lang="en-US"/>
            </a:defPPr>
            <a:lvl1pPr>
              <a:defRPr sz="1350">
                <a:latin typeface="Times New Roman" pitchFamily="-112" charset="0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/>
            <a:r>
              <a:rPr lang="en-US" sz="20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Hash Table</a:t>
            </a:r>
          </a:p>
        </p:txBody>
      </p:sp>
      <p:cxnSp>
        <p:nvCxnSpPr>
          <p:cNvPr id="49" name="Straight Arrow Connector 2">
            <a:extLst>
              <a:ext uri="{FF2B5EF4-FFF2-40B4-BE49-F238E27FC236}">
                <a16:creationId xmlns:a16="http://schemas.microsoft.com/office/drawing/2014/main" id="{5596F512-553C-4E27-8085-834FC29F489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00060" y="4468403"/>
            <a:ext cx="1221013" cy="160747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chemeClr val="accent1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Right Arrow 6">
            <a:extLst>
              <a:ext uri="{FF2B5EF4-FFF2-40B4-BE49-F238E27FC236}">
                <a16:creationId xmlns:a16="http://schemas.microsoft.com/office/drawing/2014/main" id="{369489E2-CEE9-424D-B430-8B3AA206B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" y="2786457"/>
            <a:ext cx="342900" cy="36576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 sz="1350"/>
          </a:p>
        </p:txBody>
      </p:sp>
      <p:cxnSp>
        <p:nvCxnSpPr>
          <p:cNvPr id="51" name="Straight Arrow Connector 2">
            <a:extLst>
              <a:ext uri="{FF2B5EF4-FFF2-40B4-BE49-F238E27FC236}">
                <a16:creationId xmlns:a16="http://schemas.microsoft.com/office/drawing/2014/main" id="{BF223AEA-A034-4A2C-AB52-98813FF544CC}"/>
              </a:ext>
            </a:extLst>
          </p:cNvPr>
          <p:cNvCxnSpPr>
            <a:cxnSpLocks noChangeShapeType="1"/>
            <a:stCxn id="23" idx="6"/>
          </p:cNvCxnSpPr>
          <p:nvPr/>
        </p:nvCxnSpPr>
        <p:spPr bwMode="auto">
          <a:xfrm flipV="1">
            <a:off x="3122929" y="3105150"/>
            <a:ext cx="937362" cy="499613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chemeClr val="accent1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Straight Arrow Connector 2">
            <a:extLst>
              <a:ext uri="{FF2B5EF4-FFF2-40B4-BE49-F238E27FC236}">
                <a16:creationId xmlns:a16="http://schemas.microsoft.com/office/drawing/2014/main" id="{912ADBF9-D155-4D70-BB3D-F3925386BE2F}"/>
              </a:ext>
            </a:extLst>
          </p:cNvPr>
          <p:cNvCxnSpPr>
            <a:cxnSpLocks noChangeShapeType="1"/>
            <a:stCxn id="23" idx="6"/>
          </p:cNvCxnSpPr>
          <p:nvPr/>
        </p:nvCxnSpPr>
        <p:spPr bwMode="auto">
          <a:xfrm flipV="1">
            <a:off x="3122929" y="3594131"/>
            <a:ext cx="937362" cy="10632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chemeClr val="accent1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1643B01-3125-43F3-85F9-BB3B98552555}"/>
              </a:ext>
            </a:extLst>
          </p:cNvPr>
          <p:cNvSpPr/>
          <p:nvPr/>
        </p:nvSpPr>
        <p:spPr>
          <a:xfrm>
            <a:off x="4089020" y="3477251"/>
            <a:ext cx="649440" cy="1928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hangingPunct="0"/>
            <a:r>
              <a:rPr lang="en-US" sz="1400" dirty="0">
                <a:solidFill>
                  <a:prstClr val="black"/>
                </a:solidFill>
                <a:latin typeface="Inconsolata" panose="00000509000000000000" pitchFamily="49" charset="0"/>
              </a:rPr>
              <a:t>15-826</a:t>
            </a:r>
            <a:endParaRPr lang="en-US" sz="1400" dirty="0">
              <a:solidFill>
                <a:prstClr val="black"/>
              </a:solidFill>
              <a:latin typeface="Inconsolata" panose="00000509000000000000" pitchFamily="49" charset="0"/>
              <a:ea typeface="Times New Roman"/>
              <a:cs typeface="Times New Roman"/>
            </a:endParaRPr>
          </a:p>
        </p:txBody>
      </p:sp>
      <p:cxnSp>
        <p:nvCxnSpPr>
          <p:cNvPr id="53" name="Straight Arrow Connector 2">
            <a:extLst>
              <a:ext uri="{FF2B5EF4-FFF2-40B4-BE49-F238E27FC236}">
                <a16:creationId xmlns:a16="http://schemas.microsoft.com/office/drawing/2014/main" id="{230B05C9-A1C2-416B-8AB1-6B59864B3321}"/>
              </a:ext>
            </a:extLst>
          </p:cNvPr>
          <p:cNvCxnSpPr>
            <a:cxnSpLocks noChangeShapeType="1"/>
            <a:stCxn id="26" idx="6"/>
            <a:endCxn id="47" idx="1"/>
          </p:cNvCxnSpPr>
          <p:nvPr/>
        </p:nvCxnSpPr>
        <p:spPr bwMode="auto">
          <a:xfrm>
            <a:off x="3122929" y="4285524"/>
            <a:ext cx="943937" cy="235294"/>
          </a:xfrm>
          <a:prstGeom prst="curvedConnector3">
            <a:avLst>
              <a:gd name="adj1" fmla="val 50000"/>
            </a:avLst>
          </a:prstGeom>
          <a:noFill/>
          <a:ln w="41275" algn="ctr">
            <a:solidFill>
              <a:schemeClr val="accent1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A7276CA9-0066-4FD1-9815-5288A27A8CD2}"/>
              </a:ext>
            </a:extLst>
          </p:cNvPr>
          <p:cNvSpPr/>
          <p:nvPr/>
        </p:nvSpPr>
        <p:spPr>
          <a:xfrm>
            <a:off x="6062113" y="4445000"/>
            <a:ext cx="649440" cy="91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hangingPunct="0"/>
            <a:r>
              <a:rPr lang="en-US" sz="1400" dirty="0">
                <a:solidFill>
                  <a:prstClr val="black"/>
                </a:solidFill>
                <a:latin typeface="Inconsolata" panose="00000509000000000000" pitchFamily="49" charset="0"/>
              </a:rPr>
              <a:t>15-721</a:t>
            </a:r>
            <a:endParaRPr lang="en-US" sz="1400" dirty="0">
              <a:solidFill>
                <a:prstClr val="black"/>
              </a:solidFill>
              <a:latin typeface="Inconsolata" panose="00000509000000000000" pitchFamily="49" charset="0"/>
              <a:ea typeface="Times New Roman"/>
              <a:cs typeface="Times New Roman"/>
            </a:endParaRP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E251912F-D10F-31C0-6727-27D80A5D3EF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9D86742-31EB-67D0-0CD5-4020DAE17879}"/>
              </a:ext>
            </a:extLst>
          </p:cNvPr>
          <p:cNvCxnSpPr>
            <a:cxnSpLocks noChangeShapeType="1"/>
            <a:stCxn id="20" idx="3"/>
            <a:endCxn id="23" idx="3"/>
          </p:cNvCxnSpPr>
          <p:nvPr/>
        </p:nvCxnSpPr>
        <p:spPr bwMode="auto">
          <a:xfrm flipV="1">
            <a:off x="1939926" y="3756725"/>
            <a:ext cx="817149" cy="14925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Text Box 4">
            <a:extLst>
              <a:ext uri="{FF2B5EF4-FFF2-40B4-BE49-F238E27FC236}">
                <a16:creationId xmlns:a16="http://schemas.microsoft.com/office/drawing/2014/main" id="{EE908BF7-4ABF-60E9-BC8D-D7217711C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516" y="969974"/>
            <a:ext cx="3886200" cy="9164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DISTINCT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cid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enrolled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grade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('B','C')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06AF806-FC49-2959-0190-BE383C70B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338861"/>
              </p:ext>
            </p:extLst>
          </p:nvPr>
        </p:nvGraphicFramePr>
        <p:xfrm>
          <a:off x="6102970" y="1082223"/>
          <a:ext cx="2065734" cy="149961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688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578">
                  <a:extLst>
                    <a:ext uri="{9D8B030D-6E8A-4147-A177-3AD203B41FA5}">
                      <a16:colId xmlns:a16="http://schemas.microsoft.com/office/drawing/2014/main" val="3789622283"/>
                    </a:ext>
                  </a:extLst>
                </a:gridCol>
                <a:gridCol w="688578">
                  <a:extLst>
                    <a:ext uri="{9D8B030D-6E8A-4147-A177-3AD203B41FA5}">
                      <a16:colId xmlns:a16="http://schemas.microsoft.com/office/drawing/2014/main" val="2646332343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sid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cid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grade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53666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53688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A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53688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15-826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B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14521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53666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5303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53655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Inconsolata" panose="00000509000000000000" pitchFamily="49" charset="0"/>
                        </a:rPr>
                        <a:t>C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9327441"/>
                  </a:ext>
                </a:extLst>
              </a:tr>
            </a:tbl>
          </a:graphicData>
        </a:graphic>
      </p:graphicFrame>
      <p:sp>
        <p:nvSpPr>
          <p:cNvPr id="14" name="Text Box 10">
            <a:extLst>
              <a:ext uri="{FF2B5EF4-FFF2-40B4-BE49-F238E27FC236}">
                <a16:creationId xmlns:a16="http://schemas.microsoft.com/office/drawing/2014/main" id="{35EE0154-BFCD-5FBD-52EE-4E78C3ABC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3819" y="742950"/>
            <a:ext cx="2564036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2"/>
                </a:solidFill>
                <a:latin typeface="Inconsolata" panose="00000509000000000000" pitchFamily="49" charset="0"/>
              </a:defRPr>
            </a:lvl1pPr>
            <a:lvl2pPr marL="742950" indent="-28575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enrolled (</a:t>
            </a:r>
            <a:r>
              <a:rPr lang="en-US" dirty="0" err="1">
                <a:solidFill>
                  <a:schemeClr val="accent1"/>
                </a:solidFill>
              </a:rPr>
              <a:t>sid</a:t>
            </a:r>
            <a:r>
              <a:rPr lang="en-US" dirty="0">
                <a:solidFill>
                  <a:schemeClr val="accent1"/>
                </a:solidFill>
              </a:rPr>
              <a:t>, </a:t>
            </a:r>
            <a:r>
              <a:rPr lang="en-US" dirty="0" err="1">
                <a:solidFill>
                  <a:schemeClr val="accent1"/>
                </a:solidFill>
              </a:rPr>
              <a:t>cid</a:t>
            </a:r>
            <a:r>
              <a:rPr lang="en-US" dirty="0">
                <a:solidFill>
                  <a:schemeClr val="accent1"/>
                </a:solidFill>
              </a:rPr>
              <a:t>, grade)</a:t>
            </a:r>
          </a:p>
        </p:txBody>
      </p:sp>
    </p:spTree>
    <p:extLst>
      <p:ext uri="{BB962C8B-B14F-4D97-AF65-F5344CB8AC3E}">
        <p14:creationId xmlns:p14="http://schemas.microsoft.com/office/powerpoint/2010/main" val="398635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93827E-7 L 3.33333E-6 0.10401 " pathEditMode="relative" rAng="0" ptsTypes="AA">
                                      <p:cBhvr>
                                        <p:cTn id="6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5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"/>
                            </p:stCondLst>
                            <p:childTnLst>
                              <p:par>
                                <p:cTn id="81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10401 L 3.33333E-6 0.1821 " pathEditMode="relative" rAng="0" ptsTypes="AA">
                                      <p:cBhvr>
                                        <p:cTn id="8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5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"/>
                            </p:stCondLst>
                            <p:childTnLst>
                              <p:par>
                                <p:cTn id="137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1821 L 3.33333E-6 0.33025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"/>
                            </p:stCondLst>
                            <p:childTnLst>
                              <p:par>
                                <p:cTn id="1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75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5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3" grpId="1" animBg="1"/>
      <p:bldP spid="26" grpId="0" animBg="1"/>
      <p:bldP spid="38" grpId="0" animBg="1"/>
      <p:bldP spid="38" grpId="1" animBg="1"/>
      <p:bldP spid="39" grpId="0"/>
      <p:bldP spid="27" grpId="0"/>
      <p:bldP spid="27" grpId="1"/>
      <p:bldP spid="44" grpId="0"/>
      <p:bldP spid="46" grpId="0"/>
      <p:bldP spid="46" grpId="1"/>
      <p:bldP spid="48" grpId="0"/>
      <p:bldP spid="50" grpId="0" animBg="1"/>
      <p:bldP spid="50" grpId="1" animBg="1"/>
      <p:bldP spid="50" grpId="2" animBg="1"/>
      <p:bldP spid="50" grpId="3" animBg="1"/>
      <p:bldP spid="24" grpId="0"/>
      <p:bldP spid="24" grpId="1"/>
      <p:bldP spid="5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 Summarization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During the rehash phase, store pairs of the form (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GroupKey</a:t>
            </a:r>
            <a:r>
              <a:rPr lang="en-US" b="1" dirty="0" err="1">
                <a:solidFill>
                  <a:srgbClr val="646464"/>
                </a:solidFill>
                <a:latin typeface="Inconsolata" panose="00000509000000000000" pitchFamily="49" charset="0"/>
              </a:rPr>
              <a:t>→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RunningVal</a:t>
            </a:r>
            <a:r>
              <a:rPr lang="en-US" dirty="0"/>
              <a:t>)</a:t>
            </a:r>
          </a:p>
          <a:p>
            <a:endParaRPr lang="en-US" sz="1200" dirty="0"/>
          </a:p>
          <a:p>
            <a:r>
              <a:rPr lang="en-US" dirty="0"/>
              <a:t>When we want to insert a new tuple into the hash table as we compute the aggregate:</a:t>
            </a:r>
          </a:p>
          <a:p>
            <a:pPr lvl="1"/>
            <a:r>
              <a:rPr lang="en-US" dirty="0"/>
              <a:t>If we find a matching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GroupKey</a:t>
            </a:r>
            <a:r>
              <a:rPr lang="en-US" dirty="0"/>
              <a:t>, just update the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RunningVal</a:t>
            </a:r>
            <a:r>
              <a:rPr lang="en-US" dirty="0"/>
              <a:t> appropriately</a:t>
            </a:r>
          </a:p>
          <a:p>
            <a:pPr lvl="1"/>
            <a:r>
              <a:rPr lang="en-US" dirty="0"/>
              <a:t>Else insert a new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GroupKey</a:t>
            </a:r>
            <a:r>
              <a:rPr lang="en-US" b="1" dirty="0" err="1">
                <a:solidFill>
                  <a:srgbClr val="646464"/>
                </a:solidFill>
                <a:latin typeface="Inconsolata" panose="00000509000000000000" pitchFamily="49" charset="0"/>
              </a:rPr>
              <a:t>→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RunningVal</a:t>
            </a:r>
            <a:endParaRPr lang="en-US" b="1" dirty="0">
              <a:solidFill>
                <a:schemeClr val="accent1"/>
              </a:solidFill>
              <a:latin typeface="Inconsolata" panose="00000509000000000000" pitchFamily="49" charset="0"/>
            </a:endParaRPr>
          </a:p>
          <a:p>
            <a:endParaRPr lang="en-US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79CDBE2A-6E5E-A138-F7A0-AA8B77E4E8A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69315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 Summarization</a:t>
            </a:r>
          </a:p>
        </p:txBody>
      </p:sp>
      <p:sp>
        <p:nvSpPr>
          <p:cNvPr id="32" name="Text Box 4">
            <a:extLst>
              <a:ext uri="{FF2B5EF4-FFF2-40B4-BE49-F238E27FC236}">
                <a16:creationId xmlns:a16="http://schemas.microsoft.com/office/drawing/2014/main" id="{7B7085C3-A8FD-4B55-A406-28769C277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71550"/>
            <a:ext cx="4452501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cid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AVG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s.gpa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student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s, enrolled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s.sid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e.sid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GROUP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cid</a:t>
            </a:r>
            <a:endParaRPr lang="en-U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6E214C-E375-4671-B1D5-21700E5D9C31}"/>
              </a:ext>
            </a:extLst>
          </p:cNvPr>
          <p:cNvSpPr/>
          <p:nvPr/>
        </p:nvSpPr>
        <p:spPr bwMode="auto">
          <a:xfrm>
            <a:off x="1103314" y="2786457"/>
            <a:ext cx="836612" cy="38245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lIns="18288" tIns="18288" rIns="18288" bIns="0" anchor="t" anchorCtr="0"/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rgbClr val="101010"/>
                </a:solidFill>
                <a:latin typeface="Inconsolata" panose="00000509000000000000" pitchFamily="49" charset="0"/>
              </a:rPr>
              <a:t>15-445</a:t>
            </a:r>
          </a:p>
          <a:p>
            <a:pPr>
              <a:lnSpc>
                <a:spcPct val="80000"/>
              </a:lnSpc>
            </a:pPr>
            <a:r>
              <a:rPr lang="en-US" sz="1400" dirty="0">
                <a:solidFill>
                  <a:srgbClr val="101010"/>
                </a:solidFill>
                <a:latin typeface="Inconsolata" panose="00000509000000000000" pitchFamily="49" charset="0"/>
              </a:rPr>
              <a:t>15-445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359AF27-1FDC-47C1-A038-483884F5983A}"/>
              </a:ext>
            </a:extLst>
          </p:cNvPr>
          <p:cNvSpPr/>
          <p:nvPr/>
        </p:nvSpPr>
        <p:spPr bwMode="auto">
          <a:xfrm>
            <a:off x="1103314" y="3312629"/>
            <a:ext cx="836612" cy="38245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lIns="18288" tIns="18288" rIns="18288" bIns="0" anchor="t" anchorCtr="0"/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rgbClr val="101010"/>
                </a:solidFill>
                <a:latin typeface="Inconsolata" panose="00000509000000000000" pitchFamily="49" charset="0"/>
              </a:rPr>
              <a:t>15-826</a:t>
            </a:r>
          </a:p>
          <a:p>
            <a:pPr>
              <a:lnSpc>
                <a:spcPct val="80000"/>
              </a:lnSpc>
            </a:pPr>
            <a:endParaRPr lang="en-US" sz="1400" dirty="0">
              <a:solidFill>
                <a:srgbClr val="101010"/>
              </a:solidFill>
              <a:latin typeface="Inconsolata" panose="00000509000000000000" pitchFamily="49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A7A4942-F109-4213-BBB4-55DE7BD98858}"/>
              </a:ext>
            </a:extLst>
          </p:cNvPr>
          <p:cNvSpPr/>
          <p:nvPr/>
        </p:nvSpPr>
        <p:spPr bwMode="auto">
          <a:xfrm>
            <a:off x="1103314" y="4094298"/>
            <a:ext cx="836612" cy="38245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lIns="18288" tIns="18288" rIns="18288" bIns="0" anchor="t" anchorCtr="0"/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rgbClr val="101010"/>
                </a:solidFill>
                <a:latin typeface="Inconsolata" panose="00000509000000000000" pitchFamily="49" charset="0"/>
              </a:rPr>
              <a:t>15-721</a:t>
            </a:r>
          </a:p>
          <a:p>
            <a:pPr>
              <a:lnSpc>
                <a:spcPct val="80000"/>
              </a:lnSpc>
            </a:pPr>
            <a:endParaRPr lang="en-US" sz="1400" dirty="0">
              <a:solidFill>
                <a:srgbClr val="101010"/>
              </a:solidFill>
              <a:latin typeface="Inconsolata" panose="00000509000000000000" pitchFamily="49" charset="0"/>
            </a:endParaRP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36C3B337-A809-4EC2-88DA-FC6653E19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530" y="3768433"/>
            <a:ext cx="408178" cy="2525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en-US" sz="1350" dirty="0">
                <a:solidFill>
                  <a:srgbClr val="101010"/>
                </a:solidFill>
                <a:latin typeface="Proxima Nova Rg" panose="02000506030000020004" pitchFamily="50" charset="0"/>
              </a:rPr>
              <a:t>⋮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4C8E709-18EA-4C1B-B7D0-2DEBB3ECDC2F}"/>
              </a:ext>
            </a:extLst>
          </p:cNvPr>
          <p:cNvGrpSpPr/>
          <p:nvPr/>
        </p:nvGrpSpPr>
        <p:grpSpPr>
          <a:xfrm>
            <a:off x="2694304" y="2762775"/>
            <a:ext cx="428625" cy="1737656"/>
            <a:chOff x="2694304" y="2762775"/>
            <a:chExt cx="428625" cy="1737656"/>
          </a:xfrm>
        </p:grpSpPr>
        <p:sp>
          <p:nvSpPr>
            <p:cNvPr id="41" name="Oval 7">
              <a:extLst>
                <a:ext uri="{FF2B5EF4-FFF2-40B4-BE49-F238E27FC236}">
                  <a16:creationId xmlns:a16="http://schemas.microsoft.com/office/drawing/2014/main" id="{533AEE09-741F-4AD6-BBC7-E207E5611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4304" y="2762775"/>
              <a:ext cx="428625" cy="429815"/>
            </a:xfrm>
            <a:prstGeom prst="ellipse">
              <a:avLst/>
            </a:prstGeom>
            <a:solidFill>
              <a:schemeClr val="bg1"/>
            </a:solidFill>
            <a:ln w="82550" cmpd="dbl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</a:t>
              </a:r>
              <a:r>
                <a:rPr lang="en-US" b="1" i="1" baseline="-250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42" name="Oval 7">
              <a:extLst>
                <a:ext uri="{FF2B5EF4-FFF2-40B4-BE49-F238E27FC236}">
                  <a16:creationId xmlns:a16="http://schemas.microsoft.com/office/drawing/2014/main" id="{36C9757A-ECD0-4990-8655-48AB8318E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4304" y="3288947"/>
              <a:ext cx="428625" cy="429815"/>
            </a:xfrm>
            <a:prstGeom prst="ellipse">
              <a:avLst/>
            </a:prstGeom>
            <a:solidFill>
              <a:schemeClr val="bg1"/>
            </a:solidFill>
            <a:ln w="82550" cmpd="dbl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</a:t>
              </a:r>
              <a:r>
                <a:rPr lang="en-US" b="1" i="1" baseline="-250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43" name="Oval 7">
              <a:extLst>
                <a:ext uri="{FF2B5EF4-FFF2-40B4-BE49-F238E27FC236}">
                  <a16:creationId xmlns:a16="http://schemas.microsoft.com/office/drawing/2014/main" id="{36674B75-4C78-45DA-8A59-B0355BF0A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4304" y="4070616"/>
              <a:ext cx="428625" cy="429815"/>
            </a:xfrm>
            <a:prstGeom prst="ellipse">
              <a:avLst/>
            </a:prstGeom>
            <a:solidFill>
              <a:schemeClr val="bg1"/>
            </a:solidFill>
            <a:ln w="82550" cmpd="dbl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</a:t>
              </a:r>
              <a:r>
                <a:rPr lang="en-US" b="1" i="1" baseline="-250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98C5AD9-957A-46B3-986D-CD7FAA3247EE}"/>
              </a:ext>
            </a:extLst>
          </p:cNvPr>
          <p:cNvGrpSpPr/>
          <p:nvPr/>
        </p:nvGrpSpPr>
        <p:grpSpPr>
          <a:xfrm>
            <a:off x="1939926" y="2977683"/>
            <a:ext cx="754378" cy="1307841"/>
            <a:chOff x="1939926" y="2977683"/>
            <a:chExt cx="754378" cy="1307841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C25CB98-D4EC-4E1D-B627-2071073EB834}"/>
                </a:ext>
              </a:extLst>
            </p:cNvPr>
            <p:cNvCxnSpPr>
              <a:cxnSpLocks noChangeShapeType="1"/>
              <a:stCxn id="34" idx="3"/>
              <a:endCxn id="41" idx="2"/>
            </p:cNvCxnSpPr>
            <p:nvPr/>
          </p:nvCxnSpPr>
          <p:spPr bwMode="auto">
            <a:xfrm>
              <a:off x="1939926" y="2977683"/>
              <a:ext cx="754378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D00B7C79-FC33-43DC-9E6B-F1768C644065}"/>
                </a:ext>
              </a:extLst>
            </p:cNvPr>
            <p:cNvCxnSpPr>
              <a:cxnSpLocks noChangeShapeType="1"/>
              <a:stCxn id="35" idx="3"/>
              <a:endCxn id="42" idx="2"/>
            </p:cNvCxnSpPr>
            <p:nvPr/>
          </p:nvCxnSpPr>
          <p:spPr bwMode="auto">
            <a:xfrm>
              <a:off x="1939926" y="3503855"/>
              <a:ext cx="754378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62F4687-EA0B-4502-8D1F-48CCB1757AF0}"/>
                </a:ext>
              </a:extLst>
            </p:cNvPr>
            <p:cNvCxnSpPr>
              <a:cxnSpLocks noChangeShapeType="1"/>
              <a:stCxn id="36" idx="3"/>
              <a:endCxn id="43" idx="2"/>
            </p:cNvCxnSpPr>
            <p:nvPr/>
          </p:nvCxnSpPr>
          <p:spPr bwMode="auto">
            <a:xfrm>
              <a:off x="1939926" y="4285524"/>
              <a:ext cx="754378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66C1412-98DE-49B1-8966-C41D3B72147B}"/>
              </a:ext>
            </a:extLst>
          </p:cNvPr>
          <p:cNvGrpSpPr/>
          <p:nvPr/>
        </p:nvGrpSpPr>
        <p:grpSpPr>
          <a:xfrm>
            <a:off x="3277234" y="2794802"/>
            <a:ext cx="342900" cy="1673601"/>
            <a:chOff x="3277234" y="2794802"/>
            <a:chExt cx="342900" cy="1673601"/>
          </a:xfrm>
          <a:solidFill>
            <a:schemeClr val="accent1"/>
          </a:solidFill>
        </p:grpSpPr>
        <p:sp>
          <p:nvSpPr>
            <p:cNvPr id="49" name="Right Arrow 6">
              <a:extLst>
                <a:ext uri="{FF2B5EF4-FFF2-40B4-BE49-F238E27FC236}">
                  <a16:creationId xmlns:a16="http://schemas.microsoft.com/office/drawing/2014/main" id="{B33BDA5F-B08A-4828-ADFC-97EAD98FA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234" y="2794802"/>
              <a:ext cx="342900" cy="365760"/>
            </a:xfrm>
            <a:prstGeom prst="rightArrow">
              <a:avLst>
                <a:gd name="adj1" fmla="val 50000"/>
                <a:gd name="adj2" fmla="val 50000"/>
              </a:avLst>
            </a:prstGeom>
            <a:grpFill/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0" name="Right Arrow 6">
              <a:extLst>
                <a:ext uri="{FF2B5EF4-FFF2-40B4-BE49-F238E27FC236}">
                  <a16:creationId xmlns:a16="http://schemas.microsoft.com/office/drawing/2014/main" id="{A30737CA-11B7-4337-96C3-EE9F4E91A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234" y="3320974"/>
              <a:ext cx="342900" cy="365760"/>
            </a:xfrm>
            <a:prstGeom prst="rightArrow">
              <a:avLst>
                <a:gd name="adj1" fmla="val 50000"/>
                <a:gd name="adj2" fmla="val 50000"/>
              </a:avLst>
            </a:prstGeom>
            <a:grpFill/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1" name="Right Arrow 6">
              <a:extLst>
                <a:ext uri="{FF2B5EF4-FFF2-40B4-BE49-F238E27FC236}">
                  <a16:creationId xmlns:a16="http://schemas.microsoft.com/office/drawing/2014/main" id="{7AA811E6-8206-4333-AC5F-95E15E68D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234" y="4102643"/>
              <a:ext cx="342900" cy="365760"/>
            </a:xfrm>
            <a:prstGeom prst="rightArrow">
              <a:avLst>
                <a:gd name="adj1" fmla="val 50000"/>
                <a:gd name="adj2" fmla="val 50000"/>
              </a:avLst>
            </a:prstGeom>
            <a:grpFill/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endParaRPr lang="en-US" sz="1350"/>
            </a:p>
          </p:txBody>
        </p:sp>
      </p:grpSp>
      <p:sp>
        <p:nvSpPr>
          <p:cNvPr id="52" name="Right Brace 51">
            <a:extLst>
              <a:ext uri="{FF2B5EF4-FFF2-40B4-BE49-F238E27FC236}">
                <a16:creationId xmlns:a16="http://schemas.microsoft.com/office/drawing/2014/main" id="{20E863B0-2332-4654-B6E8-0C67D45378BB}"/>
              </a:ext>
            </a:extLst>
          </p:cNvPr>
          <p:cNvSpPr>
            <a:spLocks/>
          </p:cNvSpPr>
          <p:nvPr/>
        </p:nvSpPr>
        <p:spPr bwMode="auto">
          <a:xfrm rot="10800000">
            <a:off x="900113" y="2647950"/>
            <a:ext cx="171450" cy="1919288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 i="1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9F1DE07-5775-400A-B174-B5B01439F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243" y="3369434"/>
            <a:ext cx="736099" cy="48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Phase #1</a:t>
            </a:r>
          </a:p>
          <a:p>
            <a:pPr algn="r">
              <a:lnSpc>
                <a:spcPct val="90000"/>
              </a:lnSpc>
            </a:pPr>
            <a:r>
              <a:rPr lang="en-US" sz="14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Buckets</a:t>
            </a:r>
          </a:p>
        </p:txBody>
      </p:sp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698974DA-07E4-471F-A75A-73AB2446CB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785670"/>
              </p:ext>
            </p:extLst>
          </p:nvPr>
        </p:nvGraphicFramePr>
        <p:xfrm>
          <a:off x="4038600" y="3244548"/>
          <a:ext cx="1752600" cy="99974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116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Inconsolata" panose="00000509000000000000" pitchFamily="49" charset="0"/>
                        </a:rPr>
                        <a:t>key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Inconsolata" panose="00000509000000000000" pitchFamily="49" charset="0"/>
                        </a:rPr>
                        <a:t>value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(</a:t>
                      </a:r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Inconsolata" panose="00000509000000000000" pitchFamily="49" charset="0"/>
                        </a:rPr>
                        <a:t>2</a:t>
                      </a:r>
                      <a:r>
                        <a:rPr lang="en-US" sz="1400" dirty="0">
                          <a:latin typeface="Inconsolata" panose="00000509000000000000" pitchFamily="49" charset="0"/>
                        </a:rPr>
                        <a:t>, </a:t>
                      </a:r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Inconsolata" panose="00000509000000000000" pitchFamily="49" charset="0"/>
                        </a:rPr>
                        <a:t>7.32</a:t>
                      </a:r>
                      <a:r>
                        <a:rPr lang="en-US" sz="1400" dirty="0">
                          <a:latin typeface="Inconsolata" panose="00000509000000000000" pitchFamily="49" charset="0"/>
                        </a:rPr>
                        <a:t>)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15-826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(</a:t>
                      </a:r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Inconsolata" panose="00000509000000000000" pitchFamily="49" charset="0"/>
                        </a:rPr>
                        <a:t>1</a:t>
                      </a:r>
                      <a:r>
                        <a:rPr lang="en-US" sz="1400" dirty="0">
                          <a:latin typeface="Inconsolata" panose="00000509000000000000" pitchFamily="49" charset="0"/>
                        </a:rPr>
                        <a:t>, </a:t>
                      </a:r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Inconsolata" panose="00000509000000000000" pitchFamily="49" charset="0"/>
                        </a:rPr>
                        <a:t>3.33</a:t>
                      </a:r>
                      <a:r>
                        <a:rPr lang="en-US" sz="1400" dirty="0">
                          <a:latin typeface="Inconsolata" panose="00000509000000000000" pitchFamily="49" charset="0"/>
                        </a:rPr>
                        <a:t>)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(</a:t>
                      </a:r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Inconsolata" panose="00000509000000000000" pitchFamily="49" charset="0"/>
                        </a:rPr>
                        <a:t>1</a:t>
                      </a:r>
                      <a:r>
                        <a:rPr lang="en-US" sz="1400" dirty="0">
                          <a:latin typeface="Inconsolata" panose="00000509000000000000" pitchFamily="49" charset="0"/>
                        </a:rPr>
                        <a:t>, </a:t>
                      </a:r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Inconsolata" panose="00000509000000000000" pitchFamily="49" charset="0"/>
                        </a:rPr>
                        <a:t>2.89</a:t>
                      </a:r>
                      <a:r>
                        <a:rPr lang="en-US" sz="1400" b="0" dirty="0">
                          <a:solidFill>
                            <a:srgbClr val="101010"/>
                          </a:solidFill>
                          <a:latin typeface="Inconsolata" panose="00000509000000000000" pitchFamily="49" charset="0"/>
                        </a:rPr>
                        <a:t>)</a:t>
                      </a:r>
                      <a:endParaRPr lang="en-US" sz="1400" b="0" dirty="0">
                        <a:solidFill>
                          <a:srgbClr val="101010"/>
                        </a:solidFill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5" name="Text Box 5">
            <a:extLst>
              <a:ext uri="{FF2B5EF4-FFF2-40B4-BE49-F238E27FC236}">
                <a16:creationId xmlns:a16="http://schemas.microsoft.com/office/drawing/2014/main" id="{D2C58879-CBB6-466D-A6C2-DF58D6B7A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377" y="2920969"/>
            <a:ext cx="1214438" cy="26038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defPPr>
              <a:defRPr lang="en-US"/>
            </a:defPPr>
            <a:lvl1pPr algn="ctr"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  <a:lvl2pPr marL="742950" indent="-285750">
              <a:defRPr sz="2800" u="sng"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sz="2800" u="sng"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sz="2800" u="sng"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sz="2800" u="sng"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 charset="-128"/>
              </a:defRPr>
            </a:lvl9pPr>
          </a:lstStyle>
          <a:p>
            <a:r>
              <a:rPr lang="en-US" dirty="0"/>
              <a:t>Hash Table</a:t>
            </a:r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DDF9A47C-AD73-4C40-83C1-B8AAB62A1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525737"/>
              </p:ext>
            </p:extLst>
          </p:nvPr>
        </p:nvGraphicFramePr>
        <p:xfrm>
          <a:off x="6725150" y="3274609"/>
          <a:ext cx="1613322" cy="99974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698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11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cid</a:t>
                      </a:r>
                      <a:endParaRPr lang="en-US" sz="1400" dirty="0">
                        <a:latin typeface="Inconsolata" panose="00000509000000000000" pitchFamily="49" charset="0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Inconsolata" panose="00000509000000000000" pitchFamily="49" charset="0"/>
                        </a:rPr>
                        <a:t>AVG(</a:t>
                      </a:r>
                      <a:r>
                        <a:rPr lang="en-US" sz="1400" dirty="0" err="1">
                          <a:latin typeface="Inconsolata" panose="00000509000000000000" pitchFamily="49" charset="0"/>
                        </a:rPr>
                        <a:t>gpa</a:t>
                      </a:r>
                      <a:r>
                        <a:rPr lang="en-US" sz="1400" dirty="0">
                          <a:latin typeface="Inconsolata" panose="00000509000000000000" pitchFamily="49" charset="0"/>
                        </a:rPr>
                        <a:t>)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Inconsolata" panose="00000509000000000000" pitchFamily="49" charset="0"/>
                        </a:rPr>
                        <a:t>15-445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3.66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15-826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3.33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84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</a:rPr>
                        <a:t>15-721</a:t>
                      </a:r>
                      <a:endParaRPr lang="en-US" sz="1400" dirty="0">
                        <a:latin typeface="Inconsolata" panose="00000509000000000000" pitchFamily="49" charset="0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Inconsolata" panose="00000509000000000000" pitchFamily="49" charset="0"/>
                          <a:ea typeface="Times New Roman"/>
                          <a:cs typeface="Times New Roman"/>
                        </a:rPr>
                        <a:t>2.89</a:t>
                      </a:r>
                    </a:p>
                  </a:txBody>
                  <a:tcPr marL="27432" marR="27432" marT="18288" marB="182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7" name="Right Arrow 6">
            <a:extLst>
              <a:ext uri="{FF2B5EF4-FFF2-40B4-BE49-F238E27FC236}">
                <a16:creationId xmlns:a16="http://schemas.microsoft.com/office/drawing/2014/main" id="{78069E9D-5A0D-4B9B-A385-FCC88EA0A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2926" y="3559478"/>
            <a:ext cx="548640" cy="417909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58" name="Text Box 5">
            <a:extLst>
              <a:ext uri="{FF2B5EF4-FFF2-40B4-BE49-F238E27FC236}">
                <a16:creationId xmlns:a16="http://schemas.microsoft.com/office/drawing/2014/main" id="{B168EB80-E2BF-4BA0-9AE0-E3DE9BF01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8727" y="2954408"/>
            <a:ext cx="1214438" cy="26038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defPPr>
              <a:defRPr lang="en-US"/>
            </a:defPPr>
            <a:lvl1pPr algn="ctr"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  <a:lvl2pPr marL="742950" indent="-285750">
              <a:defRPr sz="2800" u="sng"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sz="2800" u="sng"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sz="2800" u="sng"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sz="2800" u="sng"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 charset="-128"/>
              </a:defRPr>
            </a:lvl9pPr>
          </a:lstStyle>
          <a:p>
            <a:r>
              <a:rPr lang="en-US" dirty="0"/>
              <a:t>Final Result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1C1E92-EEF1-46F1-B248-CD9D54175BC8}"/>
              </a:ext>
            </a:extLst>
          </p:cNvPr>
          <p:cNvSpPr/>
          <p:nvPr/>
        </p:nvSpPr>
        <p:spPr>
          <a:xfrm>
            <a:off x="5565506" y="1123950"/>
            <a:ext cx="33498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AVG(</a:t>
            </a:r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col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)   → (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COUNT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,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SUM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)</a:t>
            </a:r>
          </a:p>
          <a:p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MIN(</a:t>
            </a:r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col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)   → (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MIN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)</a:t>
            </a:r>
          </a:p>
          <a:p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MAX(</a:t>
            </a:r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col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)   → (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MAX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)</a:t>
            </a:r>
          </a:p>
          <a:p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SUM(</a:t>
            </a:r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col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)   → (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SUM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)</a:t>
            </a:r>
          </a:p>
          <a:p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COUNT(</a:t>
            </a:r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col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) → (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COUNT</a:t>
            </a:r>
            <a:r>
              <a:rPr lang="en-US" b="1" dirty="0">
                <a:solidFill>
                  <a:srgbClr val="646464"/>
                </a:solidFill>
                <a:latin typeface="Inconsolata" panose="00000509000000000000" pitchFamily="49" charset="0"/>
              </a:rPr>
              <a:t>)</a:t>
            </a:r>
          </a:p>
        </p:txBody>
      </p:sp>
      <p:sp>
        <p:nvSpPr>
          <p:cNvPr id="59" name="Text Box 5">
            <a:extLst>
              <a:ext uri="{FF2B5EF4-FFF2-40B4-BE49-F238E27FC236}">
                <a16:creationId xmlns:a16="http://schemas.microsoft.com/office/drawing/2014/main" id="{1B6C4CFF-5C87-4B02-B709-B02DE3B0F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6380" y="819150"/>
            <a:ext cx="1744240" cy="26038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defPPr>
              <a:defRPr lang="en-US"/>
            </a:defPPr>
            <a:lvl1pPr>
              <a:defRPr sz="1350">
                <a:latin typeface="Times New Roman" pitchFamily="-112" charset="0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/>
            <a:r>
              <a:rPr lang="en-US" sz="24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Running Totals</a:t>
            </a:r>
          </a:p>
        </p:txBody>
      </p:sp>
      <p:sp>
        <p:nvSpPr>
          <p:cNvPr id="60" name="Highlight Box">
            <a:extLst>
              <a:ext uri="{FF2B5EF4-FFF2-40B4-BE49-F238E27FC236}">
                <a16:creationId xmlns:a16="http://schemas.microsoft.com/office/drawing/2014/main" id="{ECDA46BD-3DF0-4D1F-B291-482E0DED1942}"/>
              </a:ext>
            </a:extLst>
          </p:cNvPr>
          <p:cNvSpPr/>
          <p:nvPr/>
        </p:nvSpPr>
        <p:spPr>
          <a:xfrm>
            <a:off x="4646865" y="3245842"/>
            <a:ext cx="1135749" cy="1006980"/>
          </a:xfrm>
          <a:prstGeom prst="roundRect">
            <a:avLst>
              <a:gd name="adj" fmla="val 467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CBF6404D-3A3A-094F-729E-F475729F4F8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48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7" grpId="0" animBg="1"/>
      <p:bldP spid="58" grpId="0"/>
      <p:bldP spid="2" grpId="0"/>
      <p:bldP spid="59" grpId="0"/>
      <p:bldP spid="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1295400" y="971550"/>
            <a:ext cx="6781800" cy="3657600"/>
          </a:xfrm>
        </p:spPr>
        <p:txBody>
          <a:bodyPr/>
          <a:lstStyle/>
          <a:p>
            <a:r>
              <a:rPr lang="en-US" dirty="0"/>
              <a:t>Choice of sorting vs. hashing is subtle and depends on optimizations done in each case.</a:t>
            </a:r>
          </a:p>
          <a:p>
            <a:endParaRPr lang="en-US" sz="1200" dirty="0"/>
          </a:p>
          <a:p>
            <a:r>
              <a:rPr lang="en-US" dirty="0"/>
              <a:t>We already discussed the optimizations for sorting:</a:t>
            </a:r>
          </a:p>
          <a:p>
            <a:pPr lvl="1"/>
            <a:r>
              <a:rPr lang="en-US" dirty="0"/>
              <a:t>Chunk I/O into large blocks to amortize costs</a:t>
            </a:r>
          </a:p>
          <a:p>
            <a:pPr lvl="1"/>
            <a:r>
              <a:rPr lang="en-US" dirty="0"/>
              <a:t>Double-buffering to overlap CPU and I/O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7DE31838-21AE-00EB-EA9C-A5969333AFB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45080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515B16-D2E3-4D6F-ABDC-AA5E5F24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2332B-C28E-4CEC-8083-D21E02977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Miscellaneous data structures, and how to make them thread-safe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B61AE43E-1206-3410-DF14-56DAD4BB9C0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6158386"/>
      </p:ext>
    </p:extLst>
  </p:cSld>
  <p:clrMapOvr>
    <a:masterClrMapping/>
  </p:clrMapOvr>
</p:sld>
</file>

<file path=ppt/theme/theme1.xml><?xml version="1.0" encoding="utf-8"?>
<a:theme xmlns:a="http://schemas.openxmlformats.org/drawingml/2006/main" name="421-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21-theme" id="{8266886C-00C5-0E41-B657-C3D05B8200D6}" vid="{2B8BD0A5-B052-7545-BBE7-7583420439F3}"/>
    </a:ext>
  </a:extLst>
</a:theme>
</file>

<file path=ppt/theme/theme2.xml><?xml version="1.0" encoding="utf-8"?>
<a:theme xmlns:a="http://schemas.openxmlformats.org/drawingml/2006/main" name="1_F2024 Theme">
  <a:themeElements>
    <a:clrScheme name="CMU-DB F20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4123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D9D9D9"/>
      </a:accent6>
      <a:hlink>
        <a:srgbClr val="C41230"/>
      </a:hlink>
      <a:folHlink>
        <a:srgbClr val="C412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77396</TotalTime>
  <Words>3606</Words>
  <Application>Microsoft Macintosh PowerPoint</Application>
  <PresentationFormat>On-screen Show (16:9)</PresentationFormat>
  <Paragraphs>731</Paragraphs>
  <Slides>40</Slides>
  <Notes>26</Notes>
  <HiddenSlides>1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6" baseType="lpstr">
      <vt:lpstr>Arial</vt:lpstr>
      <vt:lpstr>Calibri</vt:lpstr>
      <vt:lpstr>Cambria Math</vt:lpstr>
      <vt:lpstr>Consolas</vt:lpstr>
      <vt:lpstr>Crimson Text</vt:lpstr>
      <vt:lpstr>Crimson Text</vt:lpstr>
      <vt:lpstr>DejaVu Sans Mono</vt:lpstr>
      <vt:lpstr>Gentium Book Basic</vt:lpstr>
      <vt:lpstr>Inconsolata</vt:lpstr>
      <vt:lpstr>Proxima Nova</vt:lpstr>
      <vt:lpstr>Proxima Nova Regular</vt:lpstr>
      <vt:lpstr>Proxima Nova Rg</vt:lpstr>
      <vt:lpstr>System Font Regular</vt:lpstr>
      <vt:lpstr>Times New Roman</vt:lpstr>
      <vt:lpstr>421-theme</vt:lpstr>
      <vt:lpstr>1_F2024 Theme</vt:lpstr>
      <vt:lpstr>PowerPoint Presentation</vt:lpstr>
      <vt:lpstr>Code Review 1</vt:lpstr>
      <vt:lpstr>Code Review 1</vt:lpstr>
      <vt:lpstr>Code Review 1</vt:lpstr>
      <vt:lpstr>Canonical Interview Question</vt:lpstr>
      <vt:lpstr>In-memory Sorting</vt:lpstr>
      <vt:lpstr>The Justin Timberlake Problem</vt:lpstr>
      <vt:lpstr>Interesting Question</vt:lpstr>
      <vt:lpstr>Algorithms for a Disk-Oriented DBMS</vt:lpstr>
      <vt:lpstr>Why Do We Need To Sort?</vt:lpstr>
      <vt:lpstr>Today's Agenda</vt:lpstr>
      <vt:lpstr>Top-N Heap Sort</vt:lpstr>
      <vt:lpstr>External Merge Sort</vt:lpstr>
      <vt:lpstr>Sorted Run</vt:lpstr>
      <vt:lpstr>2-Way External Merge Sort</vt:lpstr>
      <vt:lpstr>Simplified 2-Way External Merge Sort</vt:lpstr>
      <vt:lpstr>Simplified 2-Way External Merge Sort</vt:lpstr>
      <vt:lpstr>Simplified 2-Way External Merge Sort</vt:lpstr>
      <vt:lpstr>General External Merge Sort</vt:lpstr>
      <vt:lpstr>Example</vt:lpstr>
      <vt:lpstr>Double Buffering Optimization</vt:lpstr>
      <vt:lpstr>Double Buffering</vt:lpstr>
      <vt:lpstr>K-WAY MERGE ALGORITHM</vt:lpstr>
      <vt:lpstr>Comparison Optimizations</vt:lpstr>
      <vt:lpstr>Using B+Trees For Sorting</vt:lpstr>
      <vt:lpstr>Case 1: Clustered B+Trees For Sorting</vt:lpstr>
      <vt:lpstr>Case 2: Unclustered B+Trees For Sorting</vt:lpstr>
      <vt:lpstr>Aggregations</vt:lpstr>
      <vt:lpstr>Sorting Aggregation</vt:lpstr>
      <vt:lpstr>Alternatives To Sorting</vt:lpstr>
      <vt:lpstr>Hashing Aggregate</vt:lpstr>
      <vt:lpstr>External Hashing Aggregate</vt:lpstr>
      <vt:lpstr>Phase #1 – Partition</vt:lpstr>
      <vt:lpstr>Phase #1 – Partition</vt:lpstr>
      <vt:lpstr>Phase #2 – Rehash</vt:lpstr>
      <vt:lpstr>Phase #2 – Rehash</vt:lpstr>
      <vt:lpstr>Hashing Summarization</vt:lpstr>
      <vt:lpstr>Hashing Summarization</vt:lpstr>
      <vt:lpstr>Conclusion</vt:lpstr>
      <vt:lpstr>Next Class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15-445/645 Database Systems (Fall 2024) :: Sorting &amp; Aggregations</dc:title>
  <dc:creator>Andy Pavlo</dc:creator>
  <cp:keywords>Databases, Carnegie Mellon University</cp:keywords>
  <cp:lastModifiedBy>Benjamin S. Berg</cp:lastModifiedBy>
  <cp:revision>6372</cp:revision>
  <cp:lastPrinted>2017-10-04T15:42:35Z</cp:lastPrinted>
  <dcterms:created xsi:type="dcterms:W3CDTF">2015-12-22T16:36:30Z</dcterms:created>
  <dcterms:modified xsi:type="dcterms:W3CDTF">2026-09-30T15:08:13Z</dcterms:modified>
</cp:coreProperties>
</file>