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4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1" r:id="rId1"/>
    <p:sldMasterId id="2147483734" r:id="rId2"/>
  </p:sldMasterIdLst>
  <p:notesMasterIdLst>
    <p:notesMasterId r:id="rId69"/>
  </p:notesMasterIdLst>
  <p:sldIdLst>
    <p:sldId id="1965" r:id="rId3"/>
    <p:sldId id="1956" r:id="rId4"/>
    <p:sldId id="961" r:id="rId5"/>
    <p:sldId id="953" r:id="rId6"/>
    <p:sldId id="1957" r:id="rId7"/>
    <p:sldId id="955" r:id="rId8"/>
    <p:sldId id="810" r:id="rId9"/>
    <p:sldId id="957" r:id="rId10"/>
    <p:sldId id="958" r:id="rId11"/>
    <p:sldId id="959" r:id="rId12"/>
    <p:sldId id="964" r:id="rId13"/>
    <p:sldId id="896" r:id="rId14"/>
    <p:sldId id="897" r:id="rId15"/>
    <p:sldId id="898" r:id="rId16"/>
    <p:sldId id="899" r:id="rId17"/>
    <p:sldId id="900" r:id="rId18"/>
    <p:sldId id="901" r:id="rId19"/>
    <p:sldId id="902" r:id="rId20"/>
    <p:sldId id="903" r:id="rId21"/>
    <p:sldId id="904" r:id="rId22"/>
    <p:sldId id="905" r:id="rId23"/>
    <p:sldId id="906" r:id="rId24"/>
    <p:sldId id="907" r:id="rId25"/>
    <p:sldId id="908" r:id="rId26"/>
    <p:sldId id="1958" r:id="rId27"/>
    <p:sldId id="1929" r:id="rId28"/>
    <p:sldId id="911" r:id="rId29"/>
    <p:sldId id="912" r:id="rId30"/>
    <p:sldId id="913" r:id="rId31"/>
    <p:sldId id="914" r:id="rId32"/>
    <p:sldId id="916" r:id="rId33"/>
    <p:sldId id="917" r:id="rId34"/>
    <p:sldId id="918" r:id="rId35"/>
    <p:sldId id="919" r:id="rId36"/>
    <p:sldId id="920" r:id="rId37"/>
    <p:sldId id="921" r:id="rId38"/>
    <p:sldId id="922" r:id="rId39"/>
    <p:sldId id="1967" r:id="rId40"/>
    <p:sldId id="1968" r:id="rId41"/>
    <p:sldId id="1966" r:id="rId42"/>
    <p:sldId id="966" r:id="rId43"/>
    <p:sldId id="924" r:id="rId44"/>
    <p:sldId id="925" r:id="rId45"/>
    <p:sldId id="928" r:id="rId46"/>
    <p:sldId id="929" r:id="rId47"/>
    <p:sldId id="931" r:id="rId48"/>
    <p:sldId id="967" r:id="rId49"/>
    <p:sldId id="926" r:id="rId50"/>
    <p:sldId id="932" r:id="rId51"/>
    <p:sldId id="933" r:id="rId52"/>
    <p:sldId id="934" r:id="rId53"/>
    <p:sldId id="968" r:id="rId54"/>
    <p:sldId id="936" r:id="rId55"/>
    <p:sldId id="1930" r:id="rId56"/>
    <p:sldId id="1964" r:id="rId57"/>
    <p:sldId id="842" r:id="rId58"/>
    <p:sldId id="894" r:id="rId59"/>
    <p:sldId id="1937" r:id="rId60"/>
    <p:sldId id="1938" r:id="rId61"/>
    <p:sldId id="1939" r:id="rId62"/>
    <p:sldId id="1940" r:id="rId63"/>
    <p:sldId id="1941" r:id="rId64"/>
    <p:sldId id="1942" r:id="rId65"/>
    <p:sldId id="874" r:id="rId66"/>
    <p:sldId id="875" r:id="rId67"/>
    <p:sldId id="876" r:id="rId6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1755B3B8-7F58-478B-A231-0FE90BFAB063}">
          <p14:sldIdLst>
            <p14:sldId id="1965"/>
            <p14:sldId id="1956"/>
            <p14:sldId id="961"/>
            <p14:sldId id="953"/>
            <p14:sldId id="1957"/>
            <p14:sldId id="955"/>
            <p14:sldId id="810"/>
          </p14:sldIdLst>
        </p14:section>
        <p14:section name="Lock Types" id="{685AC9BD-1101-4CDE-A0C4-2E1715F810B5}">
          <p14:sldIdLst>
            <p14:sldId id="957"/>
            <p14:sldId id="958"/>
            <p14:sldId id="959"/>
          </p14:sldIdLst>
        </p14:section>
        <p14:section name="Two-Phase Locking" id="{F832A0DA-9813-424A-8263-2C3AC0E22974}">
          <p14:sldIdLst>
            <p14:sldId id="964"/>
            <p14:sldId id="896"/>
            <p14:sldId id="897"/>
            <p14:sldId id="898"/>
            <p14:sldId id="899"/>
            <p14:sldId id="900"/>
            <p14:sldId id="901"/>
            <p14:sldId id="902"/>
            <p14:sldId id="903"/>
            <p14:sldId id="904"/>
            <p14:sldId id="905"/>
            <p14:sldId id="906"/>
            <p14:sldId id="907"/>
            <p14:sldId id="908"/>
            <p14:sldId id="1958"/>
            <p14:sldId id="1929"/>
          </p14:sldIdLst>
        </p14:section>
        <p14:section name="Deadlocks" id="{F6328497-DCD0-48E3-AAAC-46CAA24A8C8C}">
          <p14:sldIdLst>
            <p14:sldId id="911"/>
            <p14:sldId id="912"/>
            <p14:sldId id="913"/>
            <p14:sldId id="914"/>
            <p14:sldId id="916"/>
            <p14:sldId id="917"/>
            <p14:sldId id="918"/>
            <p14:sldId id="919"/>
            <p14:sldId id="920"/>
            <p14:sldId id="921"/>
            <p14:sldId id="922"/>
            <p14:sldId id="1967"/>
            <p14:sldId id="1968"/>
            <p14:sldId id="1966"/>
            <p14:sldId id="966"/>
          </p14:sldIdLst>
        </p14:section>
        <p14:section name="Lock Granularities" id="{BDF9BB9E-D88B-4FE4-8C61-20D940F8D84E}">
          <p14:sldIdLst>
            <p14:sldId id="924"/>
            <p14:sldId id="925"/>
            <p14:sldId id="928"/>
            <p14:sldId id="929"/>
            <p14:sldId id="931"/>
            <p14:sldId id="967"/>
            <p14:sldId id="926"/>
            <p14:sldId id="932"/>
            <p14:sldId id="933"/>
            <p14:sldId id="934"/>
            <p14:sldId id="968"/>
          </p14:sldIdLst>
        </p14:section>
        <p14:section name="Locking in Pratice" id="{92F22824-E71B-4874-8769-A4BC3C66FF94}">
          <p14:sldIdLst>
            <p14:sldId id="936"/>
            <p14:sldId id="1930"/>
            <p14:sldId id="1964"/>
          </p14:sldIdLst>
        </p14:section>
        <p14:section name="Conclusion" id="{DEB9626B-B8CD-44DA-BE8F-C04D2D73E369}">
          <p14:sldIdLst>
            <p14:sldId id="842"/>
            <p14:sldId id="894"/>
          </p14:sldIdLst>
        </p14:section>
        <p14:section name="Project #3" id="{3EB9BEAF-11C1-4B09-AF2E-7E37A5672181}">
          <p14:sldIdLst>
            <p14:sldId id="1937"/>
            <p14:sldId id="1938"/>
            <p14:sldId id="1939"/>
            <p14:sldId id="1940"/>
            <p14:sldId id="1941"/>
            <p14:sldId id="1942"/>
          </p14:sldIdLst>
        </p14:section>
        <p14:section name="OLD" id="{AD6F76EB-F351-43F4-B655-F68D415E309A}">
          <p14:sldIdLst>
            <p14:sldId id="874"/>
            <p14:sldId id="875"/>
            <p14:sldId id="87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D9D9D9"/>
    <a:srgbClr val="EF3E42"/>
    <a:srgbClr val="646464"/>
    <a:srgbClr val="474866"/>
    <a:srgbClr val="F76D6D"/>
    <a:srgbClr val="F3F3F3"/>
    <a:srgbClr val="F2F2F2"/>
    <a:srgbClr val="9E7C8B"/>
    <a:srgbClr val="101010"/>
    <a:srgbClr val="2563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541" autoAdjust="0"/>
    <p:restoredTop sz="83896" autoAdjust="0"/>
  </p:normalViewPr>
  <p:slideViewPr>
    <p:cSldViewPr>
      <p:cViewPr>
        <p:scale>
          <a:sx n="137" d="100"/>
          <a:sy n="137" d="100"/>
        </p:scale>
        <p:origin x="408" y="28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482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300" d="100"/>
          <a:sy n="300" d="100"/>
        </p:scale>
        <p:origin x="216" y="-1003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71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image" Target="../media/image28.svg"/><Relationship Id="rId1" Type="http://schemas.openxmlformats.org/officeDocument/2006/relationships/image" Target="../media/image27.png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openxmlformats.org/officeDocument/2006/relationships/image" Target="../media/image30.svg"/><Relationship Id="rId1" Type="http://schemas.openxmlformats.org/officeDocument/2006/relationships/image" Target="../media/image29.png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openxmlformats.org/officeDocument/2006/relationships/image" Target="../media/image28.svg"/><Relationship Id="rId1" Type="http://schemas.openxmlformats.org/officeDocument/2006/relationships/image" Target="../media/image27.png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openxmlformats.org/officeDocument/2006/relationships/image" Target="../media/image30.svg"/><Relationship Id="rId1" Type="http://schemas.openxmlformats.org/officeDocument/2006/relationships/image" Target="../media/image29.png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openxmlformats.org/officeDocument/2006/relationships/image" Target="../media/image28.svg"/><Relationship Id="rId1" Type="http://schemas.openxmlformats.org/officeDocument/2006/relationships/image" Target="../media/image27.png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openxmlformats.org/officeDocument/2006/relationships/image" Target="../media/image30.svg"/><Relationship Id="rId1" Type="http://schemas.openxmlformats.org/officeDocument/2006/relationships/image" Target="../media/image29.png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blipFill dpi="0" rotWithShape="1">
              <a:blip xmlns:r="http://schemas.openxmlformats.org/officeDocument/2006/relationships" r:embed="rId1"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rcRect/>
              <a:tile tx="0" ty="0" sx="100000" sy="100000" flip="none" algn="tl"/>
            </a:blipFill>
          </c:spPr>
          <c:cat>
            <c:numRef>
              <c:f>Sheet1!$A$2:$A$6</c:f>
              <c:numCache>
                <c:formatCode>0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0</c:v>
                </c:pt>
                <c:pt idx="1">
                  <c:v>2</c:v>
                </c:pt>
                <c:pt idx="2">
                  <c:v>5</c:v>
                </c:pt>
                <c:pt idx="3">
                  <c:v>9</c:v>
                </c:pt>
                <c:pt idx="4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43-4C0A-952C-96F3BC20D0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9872200"/>
        <c:axId val="1"/>
      </c:areaChart>
      <c:catAx>
        <c:axId val="79872200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one"/>
        <c:crossAx val="1"/>
        <c:crosses val="autoZero"/>
        <c:auto val="0"/>
        <c:lblAlgn val="ctr"/>
        <c:lblOffset val="100"/>
        <c:tickLblSkip val="10"/>
        <c:tickMarkSkip val="1"/>
        <c:noMultiLvlLbl val="0"/>
      </c:catAx>
      <c:valAx>
        <c:axId val="1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800" b="1" i="0" u="none" strike="noStrike" baseline="0">
                    <a:solidFill>
                      <a:srgbClr val="646464"/>
                    </a:solidFill>
                    <a:latin typeface="Crimson Text" panose="02000503000000000000" pitchFamily="2" charset="0"/>
                    <a:ea typeface="Times New Roman"/>
                    <a:cs typeface="Times New Roman"/>
                  </a:defRPr>
                </a:pPr>
                <a:r>
                  <a:rPr lang="en-US" sz="1800">
                    <a:solidFill>
                      <a:srgbClr val="646464"/>
                    </a:solidFill>
                    <a:latin typeface="Crimson Text" panose="02000503000000000000" pitchFamily="2" charset="0"/>
                  </a:rPr>
                  <a:t># of Locks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one"/>
        <c:crossAx val="79872200"/>
        <c:crosses val="autoZero"/>
        <c:crossBetween val="midCat"/>
      </c:valAx>
      <c:spPr>
        <a:noFill/>
        <a:ln w="17370">
          <a:noFill/>
        </a:ln>
      </c:spPr>
    </c:plotArea>
    <c:plotVisOnly val="1"/>
    <c:dispBlanksAs val="zero"/>
    <c:showDLblsOverMax val="0"/>
  </c:chart>
  <c:txPr>
    <a:bodyPr/>
    <a:lstStyle/>
    <a:p>
      <a:pPr>
        <a:defRPr sz="1231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blipFill>
              <a:blip xmlns:r="http://schemas.openxmlformats.org/officeDocument/2006/relationships" r:embed="rId1"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tile tx="0" ty="0" sx="100000" sy="100000" flip="none" algn="tl"/>
            </a:blipFill>
          </c:spPr>
          <c:cat>
            <c:numRef>
              <c:f>Sheet1!$A$2:$A$6</c:f>
              <c:numCache>
                <c:formatCode>0</c:formatCode>
                <c:ptCount val="5"/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0</c:v>
                </c:pt>
                <c:pt idx="1">
                  <c:v>6</c:v>
                </c:pt>
                <c:pt idx="2">
                  <c:v>6</c:v>
                </c:pt>
                <c:pt idx="3">
                  <c:v>16</c:v>
                </c:pt>
                <c:pt idx="4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2E-4AD8-9573-C8CAF83B91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6640192"/>
        <c:axId val="1"/>
      </c:areaChart>
      <c:catAx>
        <c:axId val="166640192"/>
        <c:scaling>
          <c:orientation val="maxMin"/>
        </c:scaling>
        <c:delete val="0"/>
        <c:axPos val="b"/>
        <c:numFmt formatCode="0" sourceLinked="1"/>
        <c:majorTickMark val="none"/>
        <c:minorTickMark val="none"/>
        <c:tickLblPos val="none"/>
        <c:crossAx val="1"/>
        <c:crosses val="autoZero"/>
        <c:auto val="0"/>
        <c:lblAlgn val="ctr"/>
        <c:lblOffset val="100"/>
        <c:tickLblSkip val="10"/>
        <c:tickMarkSkip val="1"/>
        <c:noMultiLvlLbl val="0"/>
      </c:catAx>
      <c:valAx>
        <c:axId val="1"/>
        <c:scaling>
          <c:orientation val="minMax"/>
        </c:scaling>
        <c:delete val="1"/>
        <c:axPos val="r"/>
        <c:numFmt formatCode="General" sourceLinked="1"/>
        <c:majorTickMark val="out"/>
        <c:minorTickMark val="none"/>
        <c:tickLblPos val="nextTo"/>
        <c:crossAx val="166640192"/>
        <c:crosses val="autoZero"/>
        <c:crossBetween val="midCat"/>
      </c:valAx>
      <c:spPr>
        <a:noFill/>
        <a:ln w="17370">
          <a:noFill/>
        </a:ln>
      </c:spPr>
    </c:plotArea>
    <c:plotVisOnly val="1"/>
    <c:dispBlanksAs val="zero"/>
    <c:showDLblsOverMax val="0"/>
  </c:chart>
  <c:txPr>
    <a:bodyPr/>
    <a:lstStyle/>
    <a:p>
      <a:pPr>
        <a:defRPr sz="1231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blipFill dpi="0" rotWithShape="1">
              <a:blip xmlns:r="http://schemas.openxmlformats.org/officeDocument/2006/relationships" r:embed="rId1"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rcRect/>
              <a:tile tx="0" ty="0" sx="100000" sy="100000" flip="none" algn="tl"/>
            </a:blipFill>
          </c:spPr>
          <c:cat>
            <c:numRef>
              <c:f>Sheet1!$A$2:$A$6</c:f>
              <c:numCache>
                <c:formatCode>0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0</c:v>
                </c:pt>
                <c:pt idx="1">
                  <c:v>2</c:v>
                </c:pt>
                <c:pt idx="2">
                  <c:v>5</c:v>
                </c:pt>
                <c:pt idx="3">
                  <c:v>9</c:v>
                </c:pt>
                <c:pt idx="4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B2-49D4-BF38-8949C844F1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8335368"/>
        <c:axId val="1"/>
      </c:areaChart>
      <c:catAx>
        <c:axId val="158335368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one"/>
        <c:crossAx val="1"/>
        <c:crosses val="autoZero"/>
        <c:auto val="0"/>
        <c:lblAlgn val="ctr"/>
        <c:lblOffset val="100"/>
        <c:tickLblSkip val="10"/>
        <c:tickMarkSkip val="1"/>
        <c:noMultiLvlLbl val="0"/>
      </c:catAx>
      <c:valAx>
        <c:axId val="1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800" b="1" i="0" u="none" strike="noStrike" baseline="0">
                    <a:solidFill>
                      <a:srgbClr val="646464"/>
                    </a:solidFill>
                    <a:latin typeface="Crimson Text" panose="02000503000000000000" pitchFamily="2" charset="0"/>
                    <a:ea typeface="Times New Roman"/>
                    <a:cs typeface="Times New Roman"/>
                  </a:defRPr>
                </a:pPr>
                <a:r>
                  <a:rPr lang="en-US" sz="1800" dirty="0">
                    <a:solidFill>
                      <a:srgbClr val="646464"/>
                    </a:solidFill>
                    <a:latin typeface="Crimson Text" panose="02000503000000000000" pitchFamily="2" charset="0"/>
                  </a:rPr>
                  <a:t># of Locks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one"/>
        <c:crossAx val="158335368"/>
        <c:crosses val="autoZero"/>
        <c:crossBetween val="midCat"/>
      </c:valAx>
      <c:spPr>
        <a:noFill/>
        <a:ln w="17370">
          <a:noFill/>
        </a:ln>
      </c:spPr>
    </c:plotArea>
    <c:plotVisOnly val="1"/>
    <c:dispBlanksAs val="zero"/>
    <c:showDLblsOverMax val="0"/>
  </c:chart>
  <c:txPr>
    <a:bodyPr/>
    <a:lstStyle/>
    <a:p>
      <a:pPr>
        <a:defRPr sz="1231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blipFill>
              <a:blip xmlns:r="http://schemas.openxmlformats.org/officeDocument/2006/relationships" r:embed="rId1"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tile tx="0" ty="0" sx="100000" sy="100000" flip="none" algn="tl"/>
            </a:blipFill>
          </c:spPr>
          <c:cat>
            <c:numRef>
              <c:f>Sheet1!$A$2:$A$6</c:f>
              <c:numCache>
                <c:formatCode>0</c:formatCode>
                <c:ptCount val="5"/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0</c:v>
                </c:pt>
                <c:pt idx="1">
                  <c:v>4</c:v>
                </c:pt>
                <c:pt idx="2">
                  <c:v>14</c:v>
                </c:pt>
                <c:pt idx="3">
                  <c:v>6</c:v>
                </c:pt>
                <c:pt idx="4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29-470F-A20F-D9695CEC99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6884968"/>
        <c:axId val="1"/>
      </c:areaChart>
      <c:catAx>
        <c:axId val="156884968"/>
        <c:scaling>
          <c:orientation val="maxMin"/>
        </c:scaling>
        <c:delete val="0"/>
        <c:axPos val="b"/>
        <c:numFmt formatCode="0" sourceLinked="1"/>
        <c:majorTickMark val="none"/>
        <c:minorTickMark val="none"/>
        <c:tickLblPos val="none"/>
        <c:crossAx val="1"/>
        <c:crosses val="autoZero"/>
        <c:auto val="0"/>
        <c:lblAlgn val="ctr"/>
        <c:lblOffset val="100"/>
        <c:tickLblSkip val="10"/>
        <c:tickMarkSkip val="1"/>
        <c:noMultiLvlLbl val="0"/>
      </c:catAx>
      <c:valAx>
        <c:axId val="1"/>
        <c:scaling>
          <c:orientation val="minMax"/>
        </c:scaling>
        <c:delete val="1"/>
        <c:axPos val="r"/>
        <c:numFmt formatCode="General" sourceLinked="1"/>
        <c:majorTickMark val="out"/>
        <c:minorTickMark val="none"/>
        <c:tickLblPos val="nextTo"/>
        <c:crossAx val="156884968"/>
        <c:crosses val="autoZero"/>
        <c:crossBetween val="midCat"/>
      </c:valAx>
      <c:spPr>
        <a:noFill/>
        <a:ln w="17370">
          <a:noFill/>
        </a:ln>
      </c:spPr>
    </c:plotArea>
    <c:plotVisOnly val="1"/>
    <c:dispBlanksAs val="zero"/>
    <c:showDLblsOverMax val="0"/>
  </c:chart>
  <c:txPr>
    <a:bodyPr/>
    <a:lstStyle/>
    <a:p>
      <a:pPr>
        <a:defRPr sz="1231"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blipFill dpi="0" rotWithShape="1">
              <a:blip xmlns:r="http://schemas.openxmlformats.org/officeDocument/2006/relationships" r:embed="rId1"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rcRect/>
              <a:tile tx="0" ty="0" sx="100000" sy="100000" flip="none" algn="tl"/>
            </a:blipFill>
          </c:spPr>
          <c:cat>
            <c:numRef>
              <c:f>Sheet1!$A$2:$A$6</c:f>
              <c:numCache>
                <c:formatCode>0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0</c:v>
                </c:pt>
                <c:pt idx="1">
                  <c:v>2</c:v>
                </c:pt>
                <c:pt idx="2">
                  <c:v>5</c:v>
                </c:pt>
                <c:pt idx="3">
                  <c:v>9</c:v>
                </c:pt>
                <c:pt idx="4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40-4E0B-9FF6-EEA6C3549B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8335368"/>
        <c:axId val="1"/>
      </c:areaChart>
      <c:catAx>
        <c:axId val="158335368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one"/>
        <c:crossAx val="1"/>
        <c:crosses val="autoZero"/>
        <c:auto val="0"/>
        <c:lblAlgn val="ctr"/>
        <c:lblOffset val="100"/>
        <c:tickLblSkip val="10"/>
        <c:tickMarkSkip val="1"/>
        <c:noMultiLvlLbl val="0"/>
      </c:catAx>
      <c:valAx>
        <c:axId val="1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800" b="1" i="0" u="none" strike="noStrike" baseline="0">
                    <a:solidFill>
                      <a:srgbClr val="646464"/>
                    </a:solidFill>
                    <a:latin typeface="Crimson Text" panose="02000503000000000000" pitchFamily="2" charset="0"/>
                    <a:ea typeface="Times New Roman"/>
                    <a:cs typeface="Times New Roman"/>
                  </a:defRPr>
                </a:pPr>
                <a:r>
                  <a:rPr lang="en-US" sz="1800" dirty="0">
                    <a:solidFill>
                      <a:srgbClr val="646464"/>
                    </a:solidFill>
                    <a:latin typeface="Crimson Text" panose="02000503000000000000" pitchFamily="2" charset="0"/>
                  </a:rPr>
                  <a:t># of Locks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one"/>
        <c:crossAx val="158335368"/>
        <c:crosses val="autoZero"/>
        <c:crossBetween val="midCat"/>
      </c:valAx>
      <c:spPr>
        <a:noFill/>
        <a:ln w="17370">
          <a:noFill/>
        </a:ln>
      </c:spPr>
    </c:plotArea>
    <c:plotVisOnly val="1"/>
    <c:dispBlanksAs val="zero"/>
    <c:showDLblsOverMax val="0"/>
  </c:chart>
  <c:txPr>
    <a:bodyPr/>
    <a:lstStyle/>
    <a:p>
      <a:pPr>
        <a:defRPr sz="1231"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blipFill dpi="0" rotWithShape="1">
              <a:blip xmlns:r="http://schemas.openxmlformats.org/officeDocument/2006/relationships" r:embed="rId1"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rcRect/>
              <a:tile tx="0" ty="0" sx="100000" sy="100000" flip="none" algn="tl"/>
            </a:blipFill>
          </c:spPr>
          <c:cat>
            <c:numRef>
              <c:f>Sheet1!$A$2:$A$6</c:f>
              <c:numCache>
                <c:formatCode>0</c:formatCode>
                <c:ptCount val="5"/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16</c:v>
                </c:pt>
                <c:pt idx="1">
                  <c:v>16</c:v>
                </c:pt>
                <c:pt idx="2">
                  <c:v>16</c:v>
                </c:pt>
                <c:pt idx="3">
                  <c:v>16</c:v>
                </c:pt>
                <c:pt idx="4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6D-49F6-942B-34D00C9A6F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6884968"/>
        <c:axId val="1"/>
      </c:areaChart>
      <c:catAx>
        <c:axId val="156884968"/>
        <c:scaling>
          <c:orientation val="maxMin"/>
        </c:scaling>
        <c:delete val="0"/>
        <c:axPos val="b"/>
        <c:numFmt formatCode="0" sourceLinked="1"/>
        <c:majorTickMark val="none"/>
        <c:minorTickMark val="none"/>
        <c:tickLblPos val="none"/>
        <c:crossAx val="1"/>
        <c:crosses val="autoZero"/>
        <c:auto val="0"/>
        <c:lblAlgn val="ctr"/>
        <c:lblOffset val="100"/>
        <c:tickLblSkip val="10"/>
        <c:tickMarkSkip val="1"/>
        <c:noMultiLvlLbl val="0"/>
      </c:catAx>
      <c:valAx>
        <c:axId val="1"/>
        <c:scaling>
          <c:orientation val="minMax"/>
        </c:scaling>
        <c:delete val="1"/>
        <c:axPos val="r"/>
        <c:numFmt formatCode="General" sourceLinked="1"/>
        <c:majorTickMark val="out"/>
        <c:minorTickMark val="none"/>
        <c:tickLblPos val="nextTo"/>
        <c:crossAx val="156884968"/>
        <c:crosses val="autoZero"/>
        <c:crossBetween val="midCat"/>
      </c:valAx>
      <c:spPr>
        <a:noFill/>
        <a:ln w="17370">
          <a:noFill/>
        </a:ln>
      </c:spPr>
    </c:plotArea>
    <c:plotVisOnly val="1"/>
    <c:dispBlanksAs val="zero"/>
    <c:showDLblsOverMax val="0"/>
  </c:chart>
  <c:txPr>
    <a:bodyPr/>
    <a:lstStyle/>
    <a:p>
      <a:pPr>
        <a:defRPr sz="1231"/>
      </a:pPr>
      <a:endParaRPr lang="en-US"/>
    </a:p>
  </c:txPr>
  <c:externalData r:id="rId3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DF30A1-66E6-451E-8A7F-24EDBB733F02}" type="datetimeFigureOut">
              <a:rPr lang="en-US" smtClean="0"/>
              <a:t>11/12/25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BB2FDE-2E55-4B3D-B7EA-09D0CC1080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185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8474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91142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0758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67646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64985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0274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8256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6712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8722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101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5704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5256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8827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CMU - 15-415/615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A17E00-FF55-458C-BA9D-2CC67CD968AA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003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4003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98380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53689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47362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986434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436902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34915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4873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383625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latin typeface="Times New Roman" pitchFamily="18" charset="0"/>
              <a:ea typeface="ＭＳ Ｐゴシック"/>
              <a:cs typeface="ＭＳ Ｐゴシック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Faloutsos/Pavlo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CMU - 15-415/615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B54B17E-52CB-4D39-AEEA-D45A8DD1C2A2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50443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0759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57384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601656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812850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0312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62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latin typeface="Times New Roman" pitchFamily="18" charset="0"/>
              <a:ea typeface="ＭＳ Ｐゴシック"/>
              <a:cs typeface="ＭＳ Ｐゴシック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Faloutsos/Pavlo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CMU - 15-415/615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CE8C65E-EA4F-4A90-9897-3784077E3069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61291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35182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87381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00065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376821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574728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71864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61688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29166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27557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10134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433674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95488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355841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06208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37875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287615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096682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360393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2533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466936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FCBD6-EC07-DD71-36A8-0EF81D321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4F0FA0-505A-5CAD-618D-7F1D6E046A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4B3275-93FB-8204-29A2-868EB7B377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F87520-B374-5E6A-4D26-1D0DDFAC45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0113644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84240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4814258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42766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11002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0576438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5999039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64525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861343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878879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64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8604882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726736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9804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58031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39048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5822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db.cs.cmu.edu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CMU LOGO" hidden="1">
            <a:extLst>
              <a:ext uri="{FF2B5EF4-FFF2-40B4-BE49-F238E27FC236}">
                <a16:creationId xmlns:a16="http://schemas.microsoft.com/office/drawing/2014/main" id="{A6279927-EE9F-8A29-2CCB-28AAACD5E8C1}"/>
              </a:ext>
            </a:extLst>
          </p:cNvPr>
          <p:cNvGrpSpPr/>
          <p:nvPr/>
        </p:nvGrpSpPr>
        <p:grpSpPr>
          <a:xfrm>
            <a:off x="325636" y="471153"/>
            <a:ext cx="914400" cy="548640"/>
            <a:chOff x="325636" y="760714"/>
            <a:chExt cx="914400" cy="548640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AEBE596A-5B25-6A4A-3895-76D6B8649774}"/>
                </a:ext>
              </a:extLst>
            </p:cNvPr>
            <p:cNvSpPr/>
            <p:nvPr/>
          </p:nvSpPr>
          <p:spPr>
            <a:xfrm>
              <a:off x="325636" y="760714"/>
              <a:ext cx="914400" cy="548640"/>
            </a:xfrm>
            <a:prstGeom prst="roundRect">
              <a:avLst>
                <a:gd name="adj" fmla="val 1910"/>
              </a:avLst>
            </a:prstGeom>
            <a:solidFill>
              <a:srgbClr val="C3003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US" dirty="0"/>
            </a:p>
          </p:txBody>
        </p:sp>
        <p:pic>
          <p:nvPicPr>
            <p:cNvPr id="34" name="Graphic 33">
              <a:hlinkClick r:id="rId2"/>
              <a:extLst>
                <a:ext uri="{FF2B5EF4-FFF2-40B4-BE49-F238E27FC236}">
                  <a16:creationId xmlns:a16="http://schemas.microsoft.com/office/drawing/2014/main" id="{42BCC96F-C450-CF5C-629F-09937B0D1D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417076" y="797240"/>
              <a:ext cx="731520" cy="475588"/>
            </a:xfrm>
            <a:prstGeom prst="rect">
              <a:avLst/>
            </a:prstGeom>
          </p:spPr>
        </p:pic>
      </p:grpSp>
      <p:pic>
        <p:nvPicPr>
          <p:cNvPr id="12" name="Graphic 11">
            <a:extLst>
              <a:ext uri="{FF2B5EF4-FFF2-40B4-BE49-F238E27FC236}">
                <a16:creationId xmlns:a16="http://schemas.microsoft.com/office/drawing/2014/main" id="{2852B086-E288-CBD2-C5C5-DFEC76D968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3922" y="240601"/>
            <a:ext cx="3291840" cy="29155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B3D0993A-BF60-CE79-0F1C-786FEAAE2891}"/>
              </a:ext>
            </a:extLst>
          </p:cNvPr>
          <p:cNvSpPr txBox="1">
            <a:spLocks/>
          </p:cNvSpPr>
          <p:nvPr/>
        </p:nvSpPr>
        <p:spPr>
          <a:xfrm>
            <a:off x="0" y="1790327"/>
            <a:ext cx="9144000" cy="1470025"/>
          </a:xfrm>
          <a:prstGeom prst="rect">
            <a:avLst/>
          </a:prstGeom>
          <a:solidFill>
            <a:srgbClr val="4B9CD3"/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b="0" dirty="0">
              <a:solidFill>
                <a:schemeClr val="bg1"/>
              </a:solidFill>
              <a:effectLst/>
              <a:latin typeface="+mj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0" dirty="0">
                <a:solidFill>
                  <a:schemeClr val="bg1"/>
                </a:solidFill>
                <a:effectLst/>
                <a:latin typeface="+mj-lt"/>
              </a:rPr>
              <a:t>COMP 421: Files &amp; Databases</a:t>
            </a:r>
            <a:endParaRPr lang="en-US" sz="440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ACDE41B-5E08-2993-AFF2-8F1706E561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76400" y="3260725"/>
            <a:ext cx="6019800" cy="10636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en-US" dirty="0"/>
              <a:t>Lecture Name!</a:t>
            </a:r>
          </a:p>
        </p:txBody>
      </p:sp>
    </p:spTree>
    <p:extLst>
      <p:ext uri="{BB962C8B-B14F-4D97-AF65-F5344CB8AC3E}">
        <p14:creationId xmlns:p14="http://schemas.microsoft.com/office/powerpoint/2010/main" val="960823681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d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71550"/>
            <a:ext cx="4754880" cy="365760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2400"/>
            </a:lvl1pPr>
            <a:lvl2pPr>
              <a:lnSpc>
                <a:spcPct val="90000"/>
              </a:lnSpc>
              <a:defRPr sz="20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4A738A1-3F8B-F678-C69C-FFB31A0D00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7210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igh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73880" y="971550"/>
            <a:ext cx="4389120" cy="3657600"/>
          </a:xfrm>
        </p:spPr>
        <p:txBody>
          <a:bodyPr/>
          <a:lstStyle>
            <a:lvl1pPr>
              <a:lnSpc>
                <a:spcPct val="90000"/>
              </a:lnSpc>
              <a:defRPr sz="2400"/>
            </a:lvl1pPr>
            <a:lvl2pPr>
              <a:lnSpc>
                <a:spcPct val="90000"/>
              </a:lnSpc>
              <a:defRPr sz="20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A6CF122-5223-8FC2-39AE-F66176D119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5476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AA415270-53F7-23E6-805D-9160C949F8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7445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92707E67-347D-98D8-549D-5A30708955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605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C68C0F3-3232-CB1F-B9FF-BCF57414174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8650" y="971550"/>
            <a:ext cx="7886700" cy="381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defRPr sz="28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1pPr>
            <a:lvl2pPr marL="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2pPr>
            <a:lvl3pPr marL="91440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3pPr>
            <a:lvl4pPr marL="137160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4pPr>
            <a:lvl5pPr marL="182880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D26A410E-1393-BE00-D124-9AC4FEA35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9"/>
            <a:ext cx="7886700" cy="5984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9E75BC5-5E05-9EB9-A2CF-34ADD0499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9429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-19050"/>
            <a:ext cx="9144000" cy="689371"/>
          </a:xfrm>
        </p:spPr>
        <p:txBody>
          <a:bodyPr lIns="0" rIns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971550"/>
            <a:ext cx="6400800" cy="365760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2400"/>
            </a:lvl1pPr>
            <a:lvl2pPr>
              <a:lnSpc>
                <a:spcPct val="90000"/>
              </a:lnSpc>
              <a:defRPr sz="20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625DEA1-F8C4-6E87-1A5B-8EC9E0A200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94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Why Choose Unc For A Graduate Degree In Computer Science - Unc Chapel Hill (1287x369), Png Download">
            <a:extLst>
              <a:ext uri="{FF2B5EF4-FFF2-40B4-BE49-F238E27FC236}">
                <a16:creationId xmlns:a16="http://schemas.microsoft.com/office/drawing/2014/main" id="{88E8CE7D-D053-708D-6190-70AECFF14D9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768313"/>
            <a:ext cx="1066800" cy="305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3080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-19050"/>
            <a:ext cx="9144000" cy="689371"/>
          </a:xfrm>
          <a:prstGeom prst="rect">
            <a:avLst/>
          </a:prstGeom>
          <a:solidFill>
            <a:srgbClr val="4C9DD2"/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971550"/>
            <a:ext cx="6400800" cy="3657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lnSpc>
                <a:spcPct val="90000"/>
              </a:lnSpc>
            </a:pPr>
            <a:r>
              <a:rPr lang="en-US" dirty="0"/>
              <a:t>Click to edit Master text styles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Second level</a:t>
            </a:r>
          </a:p>
        </p:txBody>
      </p:sp>
      <p:pic>
        <p:nvPicPr>
          <p:cNvPr id="7" name="Picture 2" descr="Why Choose Unc For A Graduate Degree In Computer Science - Unc Chapel Hill (1287x369), Png Download">
            <a:extLst>
              <a:ext uri="{FF2B5EF4-FFF2-40B4-BE49-F238E27FC236}">
                <a16:creationId xmlns:a16="http://schemas.microsoft.com/office/drawing/2014/main" id="{90BB534A-2FFF-458A-936D-5FA907B17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768313"/>
            <a:ext cx="1066800" cy="305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184061F-78F2-C458-0FBD-F39CC26BA2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2657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200" b="1" kern="1200" spc="0">
          <a:solidFill>
            <a:schemeClr val="bg1"/>
          </a:solidFill>
          <a:latin typeface="+mj-lt"/>
          <a:ea typeface="Open Sans" pitchFamily="34" charset="0"/>
          <a:cs typeface="Open Sans" pitchFamily="34" charset="0"/>
        </a:defRPr>
      </a:lvl1pPr>
    </p:titleStyle>
    <p:bodyStyle>
      <a:lvl1pPr marL="0" indent="0" algn="l" defTabSz="914400" rtl="0" eaLnBrk="1" latinLnBrk="0" hangingPunct="1">
        <a:spcBef>
          <a:spcPts val="600"/>
        </a:spcBef>
        <a:spcAft>
          <a:spcPts val="0"/>
        </a:spcAft>
        <a:buFont typeface="Arial" pitchFamily="34" charset="0"/>
        <a:buNone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342900" algn="l" defTabSz="914400" rtl="0" eaLnBrk="1" latinLnBrk="0" hangingPunct="1">
        <a:spcBef>
          <a:spcPts val="0"/>
        </a:spcBef>
        <a:buFont typeface="Times New Roman" pitchFamily="18" charset="0"/>
        <a:buChar char="→"/>
        <a:defRPr lang="en-US" sz="20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itchFamily="34" charset="0"/>
        <a:buNone/>
        <a:defRPr sz="2400" kern="1200">
          <a:solidFill>
            <a:schemeClr val="tx1">
              <a:lumMod val="65000"/>
              <a:lumOff val="35000"/>
            </a:schemeClr>
          </a:solidFill>
          <a:latin typeface="Gentium Book Basic" pitchFamily="2" charset="0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>
              <a:lumMod val="65000"/>
              <a:lumOff val="35000"/>
            </a:schemeClr>
          </a:solidFill>
          <a:latin typeface="Gentium Book Basic" pitchFamily="2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>
              <a:lumMod val="65000"/>
              <a:lumOff val="35000"/>
            </a:schemeClr>
          </a:solidFill>
          <a:latin typeface="Gentium Book Basic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7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Two-phase_locking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chart" Target="../charts/char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sv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sv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6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sv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sv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sv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3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15721.courses.cs.cmu.edu/spring2019/papers/06-indexes/a16-graefe.pdf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34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38.sv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https://15445.courses.cs.cmu.edu/fall2024/bustub/" TargetMode="External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sv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7.png"/><Relationship Id="rId18" Type="http://schemas.openxmlformats.org/officeDocument/2006/relationships/image" Target="../media/image21.svg"/><Relationship Id="rId3" Type="http://schemas.openxmlformats.org/officeDocument/2006/relationships/hyperlink" Target="https://www.ibm.com/docs/en/db2-for-zos/13?topic=locks-lock-modes-compatibility" TargetMode="External"/><Relationship Id="rId21" Type="http://schemas.openxmlformats.org/officeDocument/2006/relationships/image" Target="../media/image23.png"/><Relationship Id="rId7" Type="http://schemas.openxmlformats.org/officeDocument/2006/relationships/hyperlink" Target="https://learn.microsoft.com/en-us/sql/relational-databases/sql-server-transaction-locking-and-row-versioning-guide?view=sql-server-ver16#lock_modes" TargetMode="External"/><Relationship Id="rId12" Type="http://schemas.openxmlformats.org/officeDocument/2006/relationships/image" Target="../media/image16.pn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9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hyperlink" Target="https://docs.oracle.com/cd/B19306_01/server.102/b14220/consist.htm#i5242" TargetMode="External"/><Relationship Id="rId5" Type="http://schemas.openxmlformats.org/officeDocument/2006/relationships/image" Target="../media/image11.png"/><Relationship Id="rId15" Type="http://schemas.openxmlformats.org/officeDocument/2006/relationships/hyperlink" Target="https://www.postgresql.org/docs/current/explicit-locking.html#LOCKING-TABLES" TargetMode="External"/><Relationship Id="rId10" Type="http://schemas.openxmlformats.org/officeDocument/2006/relationships/image" Target="../media/image15.svg"/><Relationship Id="rId19" Type="http://schemas.openxmlformats.org/officeDocument/2006/relationships/hyperlink" Target="https://dev.mysql.com/doc/refman/8.0/en/innodb-locking.html#innodb-intention-locks" TargetMode="External"/><Relationship Id="rId4" Type="http://schemas.openxmlformats.org/officeDocument/2006/relationships/image" Target="../media/image10.png"/><Relationship Id="rId9" Type="http://schemas.openxmlformats.org/officeDocument/2006/relationships/image" Target="../media/image14.png"/><Relationship Id="rId14" Type="http://schemas.openxmlformats.org/officeDocument/2006/relationships/image" Target="../media/image18.svg"/><Relationship Id="rId22" Type="http://schemas.openxmlformats.org/officeDocument/2006/relationships/image" Target="../media/image24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034643-79E5-096D-7F78-6F703587E9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Lecture 17: 2 Phase, 2 Locking</a:t>
            </a:r>
          </a:p>
        </p:txBody>
      </p:sp>
    </p:spTree>
    <p:extLst>
      <p:ext uri="{BB962C8B-B14F-4D97-AF65-F5344CB8AC3E}">
        <p14:creationId xmlns:p14="http://schemas.microsoft.com/office/powerpoint/2010/main" val="11982321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ounded Rectangle 27">
            <a:extLst>
              <a:ext uri="{FF2B5EF4-FFF2-40B4-BE49-F238E27FC236}">
                <a16:creationId xmlns:a16="http://schemas.microsoft.com/office/drawing/2014/main" id="{1219ABD6-DAD0-4643-A725-6B19F613CDC6}"/>
              </a:ext>
            </a:extLst>
          </p:cNvPr>
          <p:cNvSpPr/>
          <p:nvPr/>
        </p:nvSpPr>
        <p:spPr bwMode="auto">
          <a:xfrm>
            <a:off x="1695451" y="1127521"/>
            <a:ext cx="2469356" cy="347472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 cap="flat" cmpd="sng" algn="ctr">
            <a:noFill/>
            <a:prstDash val="sysDash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/>
            <a:endParaRPr lang="en-US" sz="1350">
              <a:latin typeface="Times New Roman" pitchFamily="-112" charset="0"/>
            </a:endParaRPr>
          </a:p>
        </p:txBody>
      </p:sp>
      <p:sp>
        <p:nvSpPr>
          <p:cNvPr id="56" name="TextBox 15">
            <a:extLst>
              <a:ext uri="{FF2B5EF4-FFF2-40B4-BE49-F238E27FC236}">
                <a16:creationId xmlns:a16="http://schemas.microsoft.com/office/drawing/2014/main" id="{02669DC6-56C2-48CA-8682-56DF862E53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5451" y="746521"/>
            <a:ext cx="11753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  <a:ea typeface="Crimson Text" pitchFamily="2" charset="0"/>
              </a:defRPr>
            </a:lvl1pPr>
          </a:lstStyle>
          <a:p>
            <a:r>
              <a:rPr lang="en-US" dirty="0"/>
              <a:t>Schedule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388C1E1D-03E9-43EC-9D06-341BF439F40A}"/>
              </a:ext>
            </a:extLst>
          </p:cNvPr>
          <p:cNvGrpSpPr/>
          <p:nvPr/>
        </p:nvGrpSpPr>
        <p:grpSpPr>
          <a:xfrm>
            <a:off x="5656183" y="746521"/>
            <a:ext cx="2468880" cy="3855720"/>
            <a:chOff x="5656183" y="819150"/>
            <a:chExt cx="2468880" cy="3855720"/>
          </a:xfrm>
        </p:grpSpPr>
        <p:sp>
          <p:nvSpPr>
            <p:cNvPr id="52" name="Rounded Rectangle 1">
              <a:extLst>
                <a:ext uri="{FF2B5EF4-FFF2-40B4-BE49-F238E27FC236}">
                  <a16:creationId xmlns:a16="http://schemas.microsoft.com/office/drawing/2014/main" id="{384E2D1B-DAE3-40F4-9649-11A497A347F2}"/>
                </a:ext>
              </a:extLst>
            </p:cNvPr>
            <p:cNvSpPr/>
            <p:nvPr/>
          </p:nvSpPr>
          <p:spPr bwMode="auto">
            <a:xfrm>
              <a:off x="5656183" y="1200150"/>
              <a:ext cx="2468880" cy="3474720"/>
            </a:xfrm>
            <a:prstGeom prst="rect">
              <a:avLst/>
            </a:prstGeom>
            <a:solidFill>
              <a:srgbClr val="D9D9D9"/>
            </a:solidFill>
            <a:ln w="28575" cap="flat" cmpd="sng" algn="ctr">
              <a:noFill/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/>
            <a:lstStyle/>
            <a:p>
              <a:pPr algn="ctr" eaLnBrk="0" hangingPunct="0">
                <a:defRPr/>
              </a:pPr>
              <a:endParaRPr lang="en-US" b="1" dirty="0">
                <a:latin typeface="Times New Roman" pitchFamily="-112" charset="0"/>
              </a:endParaRPr>
            </a:p>
          </p:txBody>
        </p: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A7DA7B9B-7CC3-47F1-AC17-5C0D9B15AF5D}"/>
                </a:ext>
              </a:extLst>
            </p:cNvPr>
            <p:cNvGrpSpPr/>
            <p:nvPr/>
          </p:nvGrpSpPr>
          <p:grpSpPr>
            <a:xfrm>
              <a:off x="5656183" y="819150"/>
              <a:ext cx="2116217" cy="461665"/>
              <a:chOff x="5668349" y="899428"/>
              <a:chExt cx="2116217" cy="461665"/>
            </a:xfrm>
          </p:grpSpPr>
          <p:sp>
            <p:nvSpPr>
              <p:cNvPr id="54" name="TextBox 15">
                <a:extLst>
                  <a:ext uri="{FF2B5EF4-FFF2-40B4-BE49-F238E27FC236}">
                    <a16:creationId xmlns:a16="http://schemas.microsoft.com/office/drawing/2014/main" id="{B603EC66-73E5-4D70-8EFC-8E608A99B3E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931174" y="899428"/>
                <a:ext cx="1853392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 anchorCtr="0">
                <a:noAutofit/>
              </a:bodyPr>
              <a:lstStyle>
                <a:defPPr>
                  <a:defRPr lang="en-US"/>
                </a:defPPr>
                <a:lvl1pPr eaLnBrk="0" hangingPunct="0">
                  <a:defRPr sz="2400" b="1" i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itchFamily="2" charset="0"/>
                    <a:ea typeface="Crimson Text" pitchFamily="2" charset="0"/>
                  </a:defRPr>
                </a:lvl1pPr>
              </a:lstStyle>
              <a:p>
                <a:r>
                  <a:rPr lang="en-US" dirty="0"/>
                  <a:t>Lock Manager</a:t>
                </a:r>
              </a:p>
            </p:txBody>
          </p:sp>
          <p:pic>
            <p:nvPicPr>
              <p:cNvPr id="59" name="Picture 31">
                <a:extLst>
                  <a:ext uri="{FF2B5EF4-FFF2-40B4-BE49-F238E27FC236}">
                    <a16:creationId xmlns:a16="http://schemas.microsoft.com/office/drawing/2014/main" id="{96E6693D-0EE9-438A-A499-B6252CE82C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 bwMode="auto">
              <a:xfrm>
                <a:off x="5668349" y="980416"/>
                <a:ext cx="182880" cy="238135"/>
              </a:xfrm>
              <a:prstGeom prst="rect">
                <a:avLst/>
              </a:prstGeom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68610" name="Group 35"/>
          <p:cNvGrpSpPr>
            <a:grpSpLocks/>
          </p:cNvGrpSpPr>
          <p:nvPr/>
        </p:nvGrpSpPr>
        <p:grpSpPr bwMode="auto">
          <a:xfrm>
            <a:off x="1789592" y="1514044"/>
            <a:ext cx="2266337" cy="2926080"/>
            <a:chOff x="862868" y="2209205"/>
            <a:chExt cx="3023343" cy="3901953"/>
          </a:xfrm>
        </p:grpSpPr>
        <p:sp>
          <p:nvSpPr>
            <p:cNvPr id="30" name="Text Box 4"/>
            <p:cNvSpPr txBox="1">
              <a:spLocks noChangeArrowheads="1"/>
            </p:cNvSpPr>
            <p:nvPr/>
          </p:nvSpPr>
          <p:spPr bwMode="auto">
            <a:xfrm>
              <a:off x="862868" y="2209205"/>
              <a:ext cx="1515326" cy="390195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</a:lstStyle>
            <a:p>
              <a:r>
                <a:rPr lang="en-US" b="1" dirty="0"/>
                <a:t>BEGIN</a:t>
              </a:r>
            </a:p>
            <a:p>
              <a:r>
                <a:rPr lang="en-US" b="1" dirty="0">
                  <a:solidFill>
                    <a:schemeClr val="accent1"/>
                  </a:solidFill>
                </a:rPr>
                <a:t>X-LOCK</a:t>
              </a:r>
              <a:r>
                <a:rPr lang="en-US" dirty="0"/>
                <a:t>(A)</a:t>
              </a:r>
            </a:p>
            <a:p>
              <a:r>
                <a:rPr lang="en-US" dirty="0"/>
                <a:t>R(A)</a:t>
              </a:r>
            </a:p>
            <a:p>
              <a:r>
                <a:rPr lang="en-US" dirty="0"/>
                <a:t>W(A)</a:t>
              </a:r>
            </a:p>
            <a:p>
              <a:r>
                <a:rPr lang="en-US" b="1" dirty="0">
                  <a:solidFill>
                    <a:schemeClr val="accent1"/>
                  </a:solidFill>
                </a:rPr>
                <a:t>UNLOCK</a:t>
              </a:r>
              <a:r>
                <a:rPr lang="en-US" dirty="0"/>
                <a:t>(A)</a:t>
              </a:r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r>
                <a:rPr lang="en-US" b="1" dirty="0">
                  <a:solidFill>
                    <a:schemeClr val="accent1"/>
                  </a:solidFill>
                </a:rPr>
                <a:t>S-LOCK</a:t>
              </a:r>
              <a:r>
                <a:rPr lang="en-US" dirty="0"/>
                <a:t>(A)</a:t>
              </a:r>
            </a:p>
            <a:p>
              <a:r>
                <a:rPr lang="en-US" dirty="0"/>
                <a:t>R(A)</a:t>
              </a:r>
            </a:p>
            <a:p>
              <a:r>
                <a:rPr lang="en-US" b="1" dirty="0">
                  <a:solidFill>
                    <a:schemeClr val="accent1"/>
                  </a:solidFill>
                </a:rPr>
                <a:t>UNLOCK</a:t>
              </a:r>
              <a:r>
                <a:rPr lang="en-US" dirty="0"/>
                <a:t>(A)</a:t>
              </a:r>
            </a:p>
            <a:p>
              <a:r>
                <a:rPr lang="en-US" b="1" dirty="0"/>
                <a:t>COMMIT</a:t>
              </a:r>
            </a:p>
          </p:txBody>
        </p:sp>
        <p:sp>
          <p:nvSpPr>
            <p:cNvPr id="33" name="Text Box 4"/>
            <p:cNvSpPr txBox="1">
              <a:spLocks noChangeArrowheads="1"/>
            </p:cNvSpPr>
            <p:nvPr/>
          </p:nvSpPr>
          <p:spPr bwMode="auto">
            <a:xfrm>
              <a:off x="2370886" y="2209205"/>
              <a:ext cx="1515325" cy="390195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</a:lstStyle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r>
                <a:rPr lang="en-US" b="1" dirty="0"/>
                <a:t>BEGIN</a:t>
              </a:r>
            </a:p>
            <a:p>
              <a:r>
                <a:rPr lang="en-US" b="1" dirty="0">
                  <a:solidFill>
                    <a:schemeClr val="accent1"/>
                  </a:solidFill>
                </a:rPr>
                <a:t>X-LOCK</a:t>
              </a:r>
              <a:r>
                <a:rPr lang="en-US" dirty="0"/>
                <a:t>(A)</a:t>
              </a:r>
            </a:p>
            <a:p>
              <a:r>
                <a:rPr lang="en-US" dirty="0"/>
                <a:t>W(A)</a:t>
              </a:r>
            </a:p>
            <a:p>
              <a:r>
                <a:rPr lang="en-US" b="1" dirty="0">
                  <a:solidFill>
                    <a:schemeClr val="accent1"/>
                  </a:solidFill>
                </a:rPr>
                <a:t>UNLOCK</a:t>
              </a:r>
              <a:r>
                <a:rPr lang="en-US" dirty="0"/>
                <a:t>(A)</a:t>
              </a:r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r>
                <a:rPr lang="en-US" b="1" dirty="0"/>
                <a:t>COMMIT</a:t>
              </a:r>
            </a:p>
          </p:txBody>
        </p:sp>
      </p:grpSp>
      <p:sp>
        <p:nvSpPr>
          <p:cNvPr id="6861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Executing With Locks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5FB01674-81C4-93FC-D767-4175182C1B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10</a:t>
            </a:fld>
            <a:endParaRPr lang="en-US" dirty="0"/>
          </a:p>
        </p:txBody>
      </p:sp>
      <p:cxnSp>
        <p:nvCxnSpPr>
          <p:cNvPr id="26" name="Straight Arrow Connector 2"/>
          <p:cNvCxnSpPr>
            <a:cxnSpLocks noChangeShapeType="1"/>
          </p:cNvCxnSpPr>
          <p:nvPr/>
        </p:nvCxnSpPr>
        <p:spPr bwMode="auto">
          <a:xfrm>
            <a:off x="2872740" y="1810032"/>
            <a:ext cx="2926080" cy="0"/>
          </a:xfrm>
          <a:prstGeom prst="straightConnector1">
            <a:avLst/>
          </a:prstGeom>
          <a:noFill/>
          <a:ln w="57150" algn="ctr">
            <a:solidFill>
              <a:schemeClr val="accent1"/>
            </a:solidFill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" name="Straight Arrow Connector 2"/>
          <p:cNvCxnSpPr>
            <a:cxnSpLocks noChangeShapeType="1"/>
          </p:cNvCxnSpPr>
          <p:nvPr/>
        </p:nvCxnSpPr>
        <p:spPr bwMode="auto">
          <a:xfrm flipH="1">
            <a:off x="2872740" y="1943382"/>
            <a:ext cx="2926080" cy="0"/>
          </a:xfrm>
          <a:prstGeom prst="straightConnector1">
            <a:avLst/>
          </a:prstGeom>
          <a:noFill/>
          <a:ln w="57150" algn="ctr">
            <a:solidFill>
              <a:schemeClr val="accent1"/>
            </a:solidFill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866080" y="1733550"/>
            <a:ext cx="1645920" cy="26776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lIns="45720" tIns="18288" rIns="45720" bIns="18288">
            <a:noAutofit/>
          </a:bodyPr>
          <a:lstStyle>
            <a:defPPr>
              <a:defRPr lang="en-US"/>
            </a:defPPr>
            <a:lvl1pPr eaLnBrk="0" hangingPunct="0">
              <a:defRPr sz="1500" b="1" u="none">
                <a:solidFill>
                  <a:srgbClr val="646464"/>
                </a:solidFill>
                <a:latin typeface="Inconsolata" panose="00000509000000000000" pitchFamily="49" charset="0"/>
                <a:ea typeface="ＭＳ Ｐゴシック" charset="-128"/>
              </a:defRPr>
            </a:lvl1pPr>
            <a:lvl2pPr marL="742950" indent="-285750" eaLnBrk="0" hangingPunct="0">
              <a:defRPr sz="2800" u="sng"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 u="sng"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 u="sng"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 u="sng"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9pPr>
          </a:lstStyle>
          <a:p>
            <a:r>
              <a:rPr lang="en-US" dirty="0"/>
              <a:t>Granted (T</a:t>
            </a:r>
            <a:r>
              <a:rPr lang="en-US" baseline="-25000" dirty="0"/>
              <a:t>1</a:t>
            </a:r>
            <a:r>
              <a:rPr lang="en-US" dirty="0"/>
              <a:t>→A)</a:t>
            </a:r>
          </a:p>
        </p:txBody>
      </p:sp>
      <p:cxnSp>
        <p:nvCxnSpPr>
          <p:cNvPr id="35" name="Straight Arrow Connector 2"/>
          <p:cNvCxnSpPr>
            <a:cxnSpLocks noChangeShapeType="1"/>
          </p:cNvCxnSpPr>
          <p:nvPr/>
        </p:nvCxnSpPr>
        <p:spPr bwMode="auto">
          <a:xfrm>
            <a:off x="3970020" y="2905883"/>
            <a:ext cx="1828800" cy="0"/>
          </a:xfrm>
          <a:prstGeom prst="straightConnector1">
            <a:avLst/>
          </a:prstGeom>
          <a:noFill/>
          <a:ln w="57150" algn="ctr">
            <a:solidFill>
              <a:schemeClr val="accent1"/>
            </a:solidFill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5866080" y="2822426"/>
            <a:ext cx="1645920" cy="26776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lIns="45720" tIns="18288" rIns="45720" bIns="18288">
            <a:noAutofit/>
          </a:bodyPr>
          <a:lstStyle>
            <a:defPPr>
              <a:defRPr lang="en-US"/>
            </a:defPPr>
            <a:lvl1pPr eaLnBrk="0" hangingPunct="0">
              <a:defRPr sz="1500" b="1" u="none">
                <a:solidFill>
                  <a:srgbClr val="646464"/>
                </a:solidFill>
                <a:latin typeface="Inconsolata" panose="00000509000000000000" pitchFamily="49" charset="0"/>
                <a:ea typeface="ＭＳ Ｐゴシック" charset="-128"/>
              </a:defRPr>
            </a:lvl1pPr>
            <a:lvl2pPr marL="742950" indent="-285750" eaLnBrk="0" hangingPunct="0">
              <a:defRPr sz="2800" u="sng"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 u="sng"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 u="sng"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 u="sng"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9pPr>
          </a:lstStyle>
          <a:p>
            <a:r>
              <a:rPr lang="en-US" dirty="0"/>
              <a:t>Granted (T</a:t>
            </a:r>
            <a:r>
              <a:rPr lang="en-US" baseline="-25000" dirty="0"/>
              <a:t>2</a:t>
            </a:r>
            <a:r>
              <a:rPr lang="en-US" dirty="0"/>
              <a:t>→A)</a:t>
            </a: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5866081" y="2382485"/>
            <a:ext cx="1645920" cy="26776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lIns="45720" tIns="18288" rIns="45720" bIns="18288">
            <a:noAutofit/>
          </a:bodyPr>
          <a:lstStyle>
            <a:defPPr>
              <a:defRPr lang="en-US"/>
            </a:defPPr>
            <a:lvl1pPr eaLnBrk="0" hangingPunct="0">
              <a:defRPr sz="1500" b="1" u="none">
                <a:solidFill>
                  <a:srgbClr val="646464"/>
                </a:solidFill>
                <a:latin typeface="Inconsolata" panose="00000509000000000000" pitchFamily="49" charset="0"/>
                <a:ea typeface="ＭＳ Ｐゴシック" charset="-128"/>
              </a:defRPr>
            </a:lvl1pPr>
            <a:lvl2pPr marL="742950" indent="-285750" eaLnBrk="0" hangingPunct="0">
              <a:defRPr sz="2800" u="sng"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 u="sng"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 u="sng"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 u="sng"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9pPr>
          </a:lstStyle>
          <a:p>
            <a:r>
              <a:rPr lang="en-US" dirty="0"/>
              <a:t>Released (T</a:t>
            </a:r>
            <a:r>
              <a:rPr lang="en-US" baseline="-25000" dirty="0"/>
              <a:t>1</a:t>
            </a:r>
            <a:r>
              <a:rPr lang="en-US" dirty="0"/>
              <a:t>→A)</a:t>
            </a:r>
          </a:p>
        </p:txBody>
      </p:sp>
      <p:cxnSp>
        <p:nvCxnSpPr>
          <p:cNvPr id="39" name="Straight Arrow Connector 2"/>
          <p:cNvCxnSpPr>
            <a:cxnSpLocks noChangeShapeType="1"/>
          </p:cNvCxnSpPr>
          <p:nvPr/>
        </p:nvCxnSpPr>
        <p:spPr bwMode="auto">
          <a:xfrm>
            <a:off x="3970020" y="3364512"/>
            <a:ext cx="1828800" cy="0"/>
          </a:xfrm>
          <a:prstGeom prst="straightConnector1">
            <a:avLst/>
          </a:prstGeom>
          <a:noFill/>
          <a:ln w="57150" algn="ctr">
            <a:solidFill>
              <a:schemeClr val="accent1"/>
            </a:solidFill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5866081" y="3196872"/>
            <a:ext cx="1645920" cy="26776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lIns="45720" tIns="18288" rIns="45720" bIns="18288">
            <a:noAutofit/>
          </a:bodyPr>
          <a:lstStyle>
            <a:defPPr>
              <a:defRPr lang="en-US"/>
            </a:defPPr>
            <a:lvl1pPr eaLnBrk="0" hangingPunct="0">
              <a:defRPr sz="1500" b="1" u="none">
                <a:solidFill>
                  <a:srgbClr val="646464"/>
                </a:solidFill>
                <a:latin typeface="Inconsolata" panose="00000509000000000000" pitchFamily="49" charset="0"/>
                <a:ea typeface="ＭＳ Ｐゴシック" charset="-128"/>
              </a:defRPr>
            </a:lvl1pPr>
            <a:lvl2pPr marL="742950" indent="-285750" eaLnBrk="0" hangingPunct="0">
              <a:defRPr sz="2800" u="sng"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 u="sng"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 u="sng"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 u="sng"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9pPr>
          </a:lstStyle>
          <a:p>
            <a:r>
              <a:rPr lang="en-US" dirty="0"/>
              <a:t>Released (T</a:t>
            </a:r>
            <a:r>
              <a:rPr lang="en-US" baseline="-25000" dirty="0"/>
              <a:t>2</a:t>
            </a:r>
            <a:r>
              <a:rPr lang="en-US" dirty="0"/>
              <a:t>→A)</a:t>
            </a:r>
          </a:p>
        </p:txBody>
      </p:sp>
      <p:cxnSp>
        <p:nvCxnSpPr>
          <p:cNvPr id="37" name="Straight Arrow Connector 2"/>
          <p:cNvCxnSpPr>
            <a:cxnSpLocks noChangeShapeType="1"/>
          </p:cNvCxnSpPr>
          <p:nvPr/>
        </p:nvCxnSpPr>
        <p:spPr bwMode="auto">
          <a:xfrm>
            <a:off x="2872740" y="2516368"/>
            <a:ext cx="2926080" cy="0"/>
          </a:xfrm>
          <a:prstGeom prst="straightConnector1">
            <a:avLst/>
          </a:prstGeom>
          <a:noFill/>
          <a:ln w="57150" algn="ctr">
            <a:solidFill>
              <a:schemeClr val="accent1"/>
            </a:solidFill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" name="Straight Arrow Connector 2"/>
          <p:cNvCxnSpPr>
            <a:cxnSpLocks noChangeShapeType="1"/>
          </p:cNvCxnSpPr>
          <p:nvPr/>
        </p:nvCxnSpPr>
        <p:spPr bwMode="auto">
          <a:xfrm flipH="1">
            <a:off x="3970020" y="3021612"/>
            <a:ext cx="1828800" cy="0"/>
          </a:xfrm>
          <a:prstGeom prst="straightConnector1">
            <a:avLst/>
          </a:prstGeom>
          <a:noFill/>
          <a:ln w="57150" algn="ctr">
            <a:solidFill>
              <a:schemeClr val="accent1"/>
            </a:solidFill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4" name="Straight Arrow Connector 2"/>
          <p:cNvCxnSpPr>
            <a:cxnSpLocks noChangeShapeType="1"/>
          </p:cNvCxnSpPr>
          <p:nvPr/>
        </p:nvCxnSpPr>
        <p:spPr bwMode="auto">
          <a:xfrm flipV="1">
            <a:off x="2872740" y="3591684"/>
            <a:ext cx="2926080" cy="0"/>
          </a:xfrm>
          <a:prstGeom prst="straightConnector1">
            <a:avLst/>
          </a:prstGeom>
          <a:noFill/>
          <a:ln w="57150" algn="ctr">
            <a:solidFill>
              <a:schemeClr val="accent1"/>
            </a:solidFill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5" name="Straight Arrow Connector 2"/>
          <p:cNvCxnSpPr>
            <a:cxnSpLocks noChangeShapeType="1"/>
          </p:cNvCxnSpPr>
          <p:nvPr/>
        </p:nvCxnSpPr>
        <p:spPr bwMode="auto">
          <a:xfrm flipH="1" flipV="1">
            <a:off x="2872740" y="3715032"/>
            <a:ext cx="2926080" cy="0"/>
          </a:xfrm>
          <a:prstGeom prst="straightConnector1">
            <a:avLst/>
          </a:prstGeom>
          <a:noFill/>
          <a:ln w="57150" algn="ctr">
            <a:solidFill>
              <a:schemeClr val="accent1"/>
            </a:solidFill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6" name="TextBox 45"/>
          <p:cNvSpPr txBox="1">
            <a:spLocks noChangeArrowheads="1"/>
          </p:cNvSpPr>
          <p:nvPr/>
        </p:nvSpPr>
        <p:spPr bwMode="auto">
          <a:xfrm>
            <a:off x="5866080" y="3532152"/>
            <a:ext cx="1645920" cy="26776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lIns="45720" tIns="18288" rIns="45720" bIns="18288">
            <a:noAutofit/>
          </a:bodyPr>
          <a:lstStyle>
            <a:defPPr>
              <a:defRPr lang="en-US"/>
            </a:defPPr>
            <a:lvl1pPr eaLnBrk="0" hangingPunct="0">
              <a:defRPr sz="1500" b="1" u="none">
                <a:solidFill>
                  <a:srgbClr val="646464"/>
                </a:solidFill>
                <a:latin typeface="Inconsolata" panose="00000509000000000000" pitchFamily="49" charset="0"/>
                <a:ea typeface="ＭＳ Ｐゴシック" charset="-128"/>
              </a:defRPr>
            </a:lvl1pPr>
            <a:lvl2pPr marL="742950" indent="-285750" eaLnBrk="0" hangingPunct="0">
              <a:defRPr sz="2800" u="sng"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 u="sng"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 u="sng"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 u="sng"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9pPr>
          </a:lstStyle>
          <a:p>
            <a:r>
              <a:rPr lang="en-US" dirty="0"/>
              <a:t>Granted (T</a:t>
            </a:r>
            <a:r>
              <a:rPr lang="en-US" baseline="-25000" dirty="0"/>
              <a:t>1</a:t>
            </a:r>
            <a:r>
              <a:rPr lang="en-US" dirty="0"/>
              <a:t>→A)</a:t>
            </a:r>
          </a:p>
        </p:txBody>
      </p:sp>
      <p:sp>
        <p:nvSpPr>
          <p:cNvPr id="47" name="TextBox 46"/>
          <p:cNvSpPr txBox="1">
            <a:spLocks noChangeArrowheads="1"/>
          </p:cNvSpPr>
          <p:nvPr/>
        </p:nvSpPr>
        <p:spPr bwMode="auto">
          <a:xfrm>
            <a:off x="5866081" y="3927326"/>
            <a:ext cx="1645920" cy="26776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lIns="45720" tIns="18288" rIns="45720" bIns="18288">
            <a:noAutofit/>
          </a:bodyPr>
          <a:lstStyle>
            <a:defPPr>
              <a:defRPr lang="en-US"/>
            </a:defPPr>
            <a:lvl1pPr eaLnBrk="0" hangingPunct="0">
              <a:defRPr sz="1500" b="1" u="none">
                <a:solidFill>
                  <a:srgbClr val="646464"/>
                </a:solidFill>
                <a:latin typeface="Inconsolata" panose="00000509000000000000" pitchFamily="49" charset="0"/>
                <a:ea typeface="ＭＳ Ｐゴシック" charset="-128"/>
              </a:defRPr>
            </a:lvl1pPr>
            <a:lvl2pPr marL="742950" indent="-285750" eaLnBrk="0" hangingPunct="0">
              <a:defRPr sz="2800" u="sng"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 u="sng"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 u="sng"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 u="sng"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9pPr>
          </a:lstStyle>
          <a:p>
            <a:r>
              <a:rPr lang="en-US" dirty="0"/>
              <a:t>Released (T</a:t>
            </a:r>
            <a:r>
              <a:rPr lang="en-US" baseline="-25000" dirty="0"/>
              <a:t>1</a:t>
            </a:r>
            <a:r>
              <a:rPr lang="en-US" dirty="0"/>
              <a:t>→A)</a:t>
            </a:r>
          </a:p>
        </p:txBody>
      </p:sp>
      <p:cxnSp>
        <p:nvCxnSpPr>
          <p:cNvPr id="48" name="Straight Arrow Connector 2"/>
          <p:cNvCxnSpPr>
            <a:cxnSpLocks noChangeShapeType="1"/>
          </p:cNvCxnSpPr>
          <p:nvPr/>
        </p:nvCxnSpPr>
        <p:spPr bwMode="auto">
          <a:xfrm flipV="1">
            <a:off x="2872740" y="4061209"/>
            <a:ext cx="2926080" cy="0"/>
          </a:xfrm>
          <a:prstGeom prst="straightConnector1">
            <a:avLst/>
          </a:prstGeom>
          <a:noFill/>
          <a:ln w="57150" algn="ctr">
            <a:solidFill>
              <a:schemeClr val="accent1"/>
            </a:solidFill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49" name="Picture 48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 bwMode="auto">
          <a:xfrm>
            <a:off x="2075502" y="2822426"/>
            <a:ext cx="497681" cy="497681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3" name="Straight Arrow Connector 2"/>
          <p:cNvCxnSpPr>
            <a:cxnSpLocks noChangeShapeType="1"/>
          </p:cNvCxnSpPr>
          <p:nvPr/>
        </p:nvCxnSpPr>
        <p:spPr bwMode="auto">
          <a:xfrm flipH="1">
            <a:off x="2337571" y="3231162"/>
            <a:ext cx="657089" cy="554593"/>
          </a:xfrm>
          <a:prstGeom prst="straightConnector1">
            <a:avLst/>
          </a:prstGeom>
          <a:noFill/>
          <a:ln w="57150" algn="ctr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7" name="TextBox 15">
            <a:extLst>
              <a:ext uri="{FF2B5EF4-FFF2-40B4-BE49-F238E27FC236}">
                <a16:creationId xmlns:a16="http://schemas.microsoft.com/office/drawing/2014/main" id="{54CC3D44-A0D1-47C0-AB17-707AFCDA8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355" y="1146571"/>
            <a:ext cx="3770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</a:p>
        </p:txBody>
      </p:sp>
      <p:sp>
        <p:nvSpPr>
          <p:cNvPr id="58" name="TextBox 15">
            <a:extLst>
              <a:ext uri="{FF2B5EF4-FFF2-40B4-BE49-F238E27FC236}">
                <a16:creationId xmlns:a16="http://schemas.microsoft.com/office/drawing/2014/main" id="{195DBCDB-0524-4987-BEF1-76BE52975A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0968" y="1146571"/>
            <a:ext cx="3770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</a:p>
        </p:txBody>
      </p:sp>
      <p:cxnSp>
        <p:nvCxnSpPr>
          <p:cNvPr id="62" name="Straight Arrow Connector 2">
            <a:extLst>
              <a:ext uri="{FF2B5EF4-FFF2-40B4-BE49-F238E27FC236}">
                <a16:creationId xmlns:a16="http://schemas.microsoft.com/office/drawing/2014/main" id="{BD72A8EF-3F59-46FE-82E9-26A15F516A03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977370" y="2382485"/>
            <a:ext cx="0" cy="1332547"/>
          </a:xfrm>
          <a:prstGeom prst="straightConnector1">
            <a:avLst/>
          </a:prstGeom>
          <a:noFill/>
          <a:ln w="57150" algn="ctr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" name="Left Arrow 33">
            <a:extLst>
              <a:ext uri="{FF2B5EF4-FFF2-40B4-BE49-F238E27FC236}">
                <a16:creationId xmlns:a16="http://schemas.microsoft.com/office/drawing/2014/main" id="{C81156BC-401A-B6CC-9BCD-D11A1305F990}"/>
              </a:ext>
            </a:extLst>
          </p:cNvPr>
          <p:cNvSpPr/>
          <p:nvPr/>
        </p:nvSpPr>
        <p:spPr bwMode="auto">
          <a:xfrm rot="16200000">
            <a:off x="-342900" y="2392441"/>
            <a:ext cx="3314700" cy="647700"/>
          </a:xfrm>
          <a:prstGeom prst="leftArrow">
            <a:avLst/>
          </a:prstGeom>
          <a:solidFill>
            <a:schemeClr val="accent1"/>
          </a:solidFill>
          <a:ln w="28575" cap="flat" cmpd="sng" algn="ctr">
            <a:noFill/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400" b="1" i="1" spc="225" dirty="0">
                <a:solidFill>
                  <a:schemeClr val="bg1">
                    <a:lumMod val="95000"/>
                  </a:schemeClr>
                </a:solidFill>
                <a:latin typeface="Lato Black" panose="020F0A02020204030203" pitchFamily="34" charset="0"/>
              </a:rPr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236432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3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5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5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750"/>
                            </p:stCondLst>
                            <p:childTnLst>
                              <p:par>
                                <p:cTn id="10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6" grpId="0" animBg="1"/>
      <p:bldP spid="38" grpId="0" animBg="1"/>
      <p:bldP spid="41" grpId="0" animBg="1"/>
      <p:bldP spid="46" grpId="0" animBg="1"/>
      <p:bldP spid="4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434EDC1-25B2-44C6-8342-553A08F398BC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Concurrency Control Protocol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80DBC0-9049-48AC-A7F5-6E185139541B}"/>
              </a:ext>
            </a:extLst>
          </p:cNvPr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b="1" dirty="0">
                <a:hlinkClick r:id="rId3"/>
              </a:rPr>
              <a:t>Two-phase locking</a:t>
            </a:r>
            <a:r>
              <a:rPr lang="en-US" dirty="0"/>
              <a:t> (2PL) is a concurrency control protocol that determines whether a </a:t>
            </a:r>
            <a:r>
              <a:rPr lang="en-US" dirty="0" err="1"/>
              <a:t>txn</a:t>
            </a:r>
            <a:r>
              <a:rPr lang="en-US" dirty="0"/>
              <a:t> can access an object in the database at runtime.</a:t>
            </a:r>
          </a:p>
          <a:p>
            <a:endParaRPr lang="en-US" sz="1200" dirty="0"/>
          </a:p>
          <a:p>
            <a:r>
              <a:rPr lang="en-US" dirty="0"/>
              <a:t>The protocol does </a:t>
            </a:r>
            <a:r>
              <a:rPr lang="en-US" u="sng" dirty="0"/>
              <a:t>not</a:t>
            </a:r>
            <a:r>
              <a:rPr lang="en-US" dirty="0"/>
              <a:t> need to know all the queries that a </a:t>
            </a:r>
            <a:r>
              <a:rPr lang="en-US" dirty="0" err="1"/>
              <a:t>txn</a:t>
            </a:r>
            <a:r>
              <a:rPr lang="en-US" dirty="0"/>
              <a:t> will execute ahead of time.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CAB5CEF5-4CDE-341E-5FE7-D2F7CB55FD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63920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Two-Phase Locking</a:t>
            </a:r>
          </a:p>
        </p:txBody>
      </p:sp>
      <p:sp>
        <p:nvSpPr>
          <p:cNvPr id="47107" name="Content Placeholder 5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b="1" dirty="0"/>
              <a:t>Phase #1: Growing</a:t>
            </a:r>
          </a:p>
          <a:p>
            <a:pPr lvl="1"/>
            <a:r>
              <a:rPr lang="en-US" dirty="0"/>
              <a:t>Each </a:t>
            </a:r>
            <a:r>
              <a:rPr lang="en-US" dirty="0" err="1"/>
              <a:t>txn</a:t>
            </a:r>
            <a:r>
              <a:rPr lang="en-US" dirty="0"/>
              <a:t> requests the locks that it needs from the DBMS’s lock manager.</a:t>
            </a:r>
          </a:p>
          <a:p>
            <a:pPr lvl="1"/>
            <a:r>
              <a:rPr lang="en-US" dirty="0"/>
              <a:t>The lock manager grants/denies lock requests.</a:t>
            </a:r>
          </a:p>
          <a:p>
            <a:endParaRPr lang="en-US" sz="1200" b="1" dirty="0"/>
          </a:p>
          <a:p>
            <a:r>
              <a:rPr lang="en-US" b="1" dirty="0"/>
              <a:t>Phase #2: Shrinking</a:t>
            </a:r>
          </a:p>
          <a:p>
            <a:pPr lvl="1"/>
            <a:r>
              <a:rPr lang="en-US" dirty="0"/>
              <a:t>The </a:t>
            </a:r>
            <a:r>
              <a:rPr lang="en-US" dirty="0" err="1"/>
              <a:t>txn</a:t>
            </a:r>
            <a:r>
              <a:rPr lang="en-US" dirty="0"/>
              <a:t> is allowed to only release/downgrade locks that it previously acquired. It cannot acquire new locks.</a:t>
            </a:r>
          </a:p>
          <a:p>
            <a:pPr lvl="1"/>
            <a:endParaRPr lang="en-US" dirty="0"/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BD8A27A1-B992-8168-1EA9-19821F25DF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58760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Two-Phase Locking</a:t>
            </a:r>
          </a:p>
        </p:txBody>
      </p:sp>
      <p:sp>
        <p:nvSpPr>
          <p:cNvPr id="48131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/>
              <a:t>The txn is not allowed to acquire/upgrade locks after the growing phase finishes.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597380E8-5550-233C-79B3-C9C0A4970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13</a:t>
            </a:fld>
            <a:endParaRPr lang="en-US" dirty="0"/>
          </a:p>
        </p:txBody>
      </p:sp>
      <p:grpSp>
        <p:nvGrpSpPr>
          <p:cNvPr id="48140" name="Group 1"/>
          <p:cNvGrpSpPr>
            <a:grpSpLocks/>
          </p:cNvGrpSpPr>
          <p:nvPr/>
        </p:nvGrpSpPr>
        <p:grpSpPr bwMode="auto">
          <a:xfrm>
            <a:off x="1276374" y="2335530"/>
            <a:ext cx="6267426" cy="1645920"/>
            <a:chOff x="177832" y="3135345"/>
            <a:chExt cx="8356568" cy="2605023"/>
          </a:xfrm>
        </p:grpSpPr>
        <p:grpSp>
          <p:nvGrpSpPr>
            <p:cNvPr id="48141" name="Group 20"/>
            <p:cNvGrpSpPr>
              <a:grpSpLocks/>
            </p:cNvGrpSpPr>
            <p:nvPr/>
          </p:nvGrpSpPr>
          <p:grpSpPr bwMode="auto">
            <a:xfrm>
              <a:off x="177832" y="3135348"/>
              <a:ext cx="8356568" cy="2605017"/>
              <a:chOff x="177832" y="3146834"/>
              <a:chExt cx="8356567" cy="2748731"/>
            </a:xfrm>
          </p:grpSpPr>
          <p:grpSp>
            <p:nvGrpSpPr>
              <p:cNvPr id="48144" name="Group 19"/>
              <p:cNvGrpSpPr>
                <a:grpSpLocks/>
              </p:cNvGrpSpPr>
              <p:nvPr/>
            </p:nvGrpSpPr>
            <p:grpSpPr bwMode="auto">
              <a:xfrm>
                <a:off x="671519" y="3338286"/>
                <a:ext cx="7862880" cy="2357771"/>
                <a:chOff x="671519" y="3338286"/>
                <a:chExt cx="7862880" cy="2357771"/>
              </a:xfrm>
            </p:grpSpPr>
            <p:cxnSp>
              <p:nvCxnSpPr>
                <p:cNvPr id="13" name="Straight Connector 12"/>
                <p:cNvCxnSpPr/>
                <p:nvPr/>
              </p:nvCxnSpPr>
              <p:spPr bwMode="auto">
                <a:xfrm>
                  <a:off x="671513" y="3926665"/>
                  <a:ext cx="7862886" cy="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65000"/>
                    </a:schemeClr>
                  </a:solidFill>
                  <a:prstDash val="solid"/>
                  <a:round/>
                  <a:headEnd type="none" w="sm" len="sm"/>
                  <a:tailEnd type="none" w="med" len="med"/>
                </a:ln>
                <a:effectLst/>
              </p:spPr>
            </p:cxnSp>
            <p:cxnSp>
              <p:nvCxnSpPr>
                <p:cNvPr id="16" name="Straight Connector 15"/>
                <p:cNvCxnSpPr/>
                <p:nvPr/>
              </p:nvCxnSpPr>
              <p:spPr bwMode="auto">
                <a:xfrm>
                  <a:off x="671513" y="3337636"/>
                  <a:ext cx="7862886" cy="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65000"/>
                    </a:schemeClr>
                  </a:solidFill>
                  <a:prstDash val="solid"/>
                  <a:round/>
                  <a:headEnd type="none" w="sm" len="sm"/>
                  <a:tailEnd type="none" w="med" len="med"/>
                </a:ln>
                <a:effectLst/>
              </p:spPr>
            </p:cxnSp>
            <p:cxnSp>
              <p:nvCxnSpPr>
                <p:cNvPr id="17" name="Straight Connector 16"/>
                <p:cNvCxnSpPr/>
                <p:nvPr/>
              </p:nvCxnSpPr>
              <p:spPr bwMode="auto">
                <a:xfrm>
                  <a:off x="671513" y="5106560"/>
                  <a:ext cx="7862886" cy="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65000"/>
                    </a:schemeClr>
                  </a:solidFill>
                  <a:prstDash val="solid"/>
                  <a:round/>
                  <a:headEnd type="none" w="sm" len="sm"/>
                  <a:tailEnd type="none" w="med" len="med"/>
                </a:ln>
                <a:effectLst/>
              </p:spPr>
            </p:cxnSp>
            <p:cxnSp>
              <p:nvCxnSpPr>
                <p:cNvPr id="18" name="Straight Connector 17"/>
                <p:cNvCxnSpPr/>
                <p:nvPr/>
              </p:nvCxnSpPr>
              <p:spPr bwMode="auto">
                <a:xfrm>
                  <a:off x="671513" y="4515695"/>
                  <a:ext cx="7862886" cy="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65000"/>
                    </a:schemeClr>
                  </a:solidFill>
                  <a:prstDash val="solid"/>
                  <a:round/>
                  <a:headEnd type="none" w="sm" len="sm"/>
                  <a:tailEnd type="none" w="med" len="med"/>
                </a:ln>
                <a:effectLst/>
              </p:spPr>
            </p:cxnSp>
            <p:cxnSp>
              <p:nvCxnSpPr>
                <p:cNvPr id="19" name="Straight Connector 18"/>
                <p:cNvCxnSpPr/>
                <p:nvPr/>
              </p:nvCxnSpPr>
              <p:spPr bwMode="auto">
                <a:xfrm>
                  <a:off x="671513" y="5695589"/>
                  <a:ext cx="7862886" cy="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65000"/>
                    </a:schemeClr>
                  </a:solidFill>
                  <a:prstDash val="solid"/>
                  <a:round/>
                  <a:headEnd type="none" w="sm" len="sm"/>
                  <a:tailEnd type="none" w="med" len="med"/>
                </a:ln>
                <a:effectLst/>
              </p:spPr>
            </p:cxnSp>
          </p:grpSp>
          <p:graphicFrame>
            <p:nvGraphicFramePr>
              <p:cNvPr id="5" name="Chart 9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019419414"/>
                  </p:ext>
                </p:extLst>
              </p:nvPr>
            </p:nvGraphicFramePr>
            <p:xfrm>
              <a:off x="177832" y="3146834"/>
              <a:ext cx="4597336" cy="274873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</p:grpSp>
        <p:graphicFrame>
          <p:nvGraphicFramePr>
            <p:cNvPr id="6" name="Chart 28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23433294"/>
                </p:ext>
              </p:extLst>
            </p:nvPr>
          </p:nvGraphicFramePr>
          <p:xfrm>
            <a:off x="4398360" y="3135345"/>
            <a:ext cx="4125848" cy="260502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cxnSp>
          <p:nvCxnSpPr>
            <p:cNvPr id="48143" name="Straight Connector 22"/>
            <p:cNvCxnSpPr>
              <a:cxnSpLocks noChangeShapeType="1"/>
            </p:cNvCxnSpPr>
            <p:nvPr/>
          </p:nvCxnSpPr>
          <p:spPr bwMode="auto">
            <a:xfrm flipV="1">
              <a:off x="4593591" y="3316287"/>
              <a:ext cx="0" cy="2249487"/>
            </a:xfrm>
            <a:prstGeom prst="line">
              <a:avLst/>
            </a:prstGeom>
            <a:noFill/>
            <a:ln w="28575" algn="ctr">
              <a:solidFill>
                <a:srgbClr val="EF3E42"/>
              </a:solidFill>
              <a:prstDash val="sysDot"/>
              <a:round/>
              <a:headEnd type="none" w="sm" len="sm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0" name="Left Arrow 27">
            <a:extLst>
              <a:ext uri="{FF2B5EF4-FFF2-40B4-BE49-F238E27FC236}">
                <a16:creationId xmlns:a16="http://schemas.microsoft.com/office/drawing/2014/main" id="{79557766-658A-4C5A-911A-4B6BE3A18611}"/>
              </a:ext>
            </a:extLst>
          </p:cNvPr>
          <p:cNvSpPr/>
          <p:nvPr/>
        </p:nvSpPr>
        <p:spPr bwMode="auto">
          <a:xfrm rot="10800000" flipV="1">
            <a:off x="2857500" y="4114799"/>
            <a:ext cx="3314700" cy="647700"/>
          </a:xfrm>
          <a:prstGeom prst="leftArrow">
            <a:avLst/>
          </a:prstGeom>
          <a:solidFill>
            <a:schemeClr val="accent1"/>
          </a:solidFill>
          <a:ln w="28575" cap="flat" cmpd="sng" algn="ctr">
            <a:noFill/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400" b="1" i="1" spc="225" dirty="0">
                <a:solidFill>
                  <a:schemeClr val="bg1">
                    <a:lumMod val="95000"/>
                  </a:schemeClr>
                </a:solidFill>
                <a:latin typeface="Lato Black" panose="020F0A02020204030203" pitchFamily="34" charset="0"/>
              </a:rPr>
              <a:t>TIME</a:t>
            </a:r>
          </a:p>
        </p:txBody>
      </p:sp>
      <p:sp>
        <p:nvSpPr>
          <p:cNvPr id="21" name="TextBox 24">
            <a:extLst>
              <a:ext uri="{FF2B5EF4-FFF2-40B4-BE49-F238E27FC236}">
                <a16:creationId xmlns:a16="http://schemas.microsoft.com/office/drawing/2014/main" id="{4B490BE6-1FB1-40F5-99E2-21631583F0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0041" y="3789760"/>
            <a:ext cx="148951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algn="ctr"/>
            <a:r>
              <a:rPr lang="en-US" sz="1800" b="1" i="1" u="none" dirty="0">
                <a:solidFill>
                  <a:srgbClr val="646464"/>
                </a:solidFill>
                <a:latin typeface="Crimson Text" panose="02000503000000000000" pitchFamily="2" charset="0"/>
              </a:rPr>
              <a:t>Growing Phase</a:t>
            </a:r>
          </a:p>
        </p:txBody>
      </p:sp>
      <p:sp>
        <p:nvSpPr>
          <p:cNvPr id="22" name="TextBox 25">
            <a:extLst>
              <a:ext uri="{FF2B5EF4-FFF2-40B4-BE49-F238E27FC236}">
                <a16:creationId xmlns:a16="http://schemas.microsoft.com/office/drawing/2014/main" id="{AC6E6C7C-B348-4494-8439-C3A6D4754C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8941" y="3789760"/>
            <a:ext cx="159531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algn="ctr"/>
            <a:r>
              <a:rPr lang="en-US" sz="1800" b="1" i="1" u="none">
                <a:solidFill>
                  <a:srgbClr val="646464"/>
                </a:solidFill>
                <a:latin typeface="Crimson Text" panose="02000503000000000000" pitchFamily="2" charset="0"/>
              </a:rPr>
              <a:t>Shrinking Phase</a:t>
            </a:r>
          </a:p>
        </p:txBody>
      </p:sp>
      <p:sp>
        <p:nvSpPr>
          <p:cNvPr id="23" name="TextBox 29">
            <a:extLst>
              <a:ext uri="{FF2B5EF4-FFF2-40B4-BE49-F238E27FC236}">
                <a16:creationId xmlns:a16="http://schemas.microsoft.com/office/drawing/2014/main" id="{2B78FEC3-0C23-4FC0-A503-6E7B295C26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1767" y="1962150"/>
            <a:ext cx="264046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ctr" eaLnBrk="0" hangingPunct="0">
              <a:defRPr sz="2000" b="1" u="none">
                <a:solidFill>
                  <a:srgbClr val="646464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sz="2400" i="1" dirty="0">
                <a:latin typeface="Crimson Text" panose="02000503000000000000" pitchFamily="2" charset="0"/>
              </a:rPr>
              <a:t>Transaction Lifetime</a:t>
            </a:r>
          </a:p>
        </p:txBody>
      </p:sp>
    </p:spTree>
    <p:extLst>
      <p:ext uri="{BB962C8B-B14F-4D97-AF65-F5344CB8AC3E}">
        <p14:creationId xmlns:p14="http://schemas.microsoft.com/office/powerpoint/2010/main" val="35533395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Two-Phase Locking</a:t>
            </a:r>
          </a:p>
        </p:txBody>
      </p:sp>
      <p:sp>
        <p:nvSpPr>
          <p:cNvPr id="49155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/>
              <a:t>The txn is not allowed to acquire/upgrade locks after the growing phase finishes.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44248726-B9DE-A685-7CDC-55B8C3DFFB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14</a:t>
            </a:fld>
            <a:endParaRPr lang="en-US" dirty="0"/>
          </a:p>
        </p:txBody>
      </p:sp>
      <p:sp>
        <p:nvSpPr>
          <p:cNvPr id="28" name="Left Arrow 27"/>
          <p:cNvSpPr/>
          <p:nvPr/>
        </p:nvSpPr>
        <p:spPr bwMode="auto">
          <a:xfrm rot="10800000" flipV="1">
            <a:off x="2857500" y="4114799"/>
            <a:ext cx="3314700" cy="647700"/>
          </a:xfrm>
          <a:prstGeom prst="leftArrow">
            <a:avLst/>
          </a:prstGeom>
          <a:solidFill>
            <a:schemeClr val="accent1"/>
          </a:solidFill>
          <a:ln w="28575" cap="flat" cmpd="sng" algn="ctr">
            <a:noFill/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400" b="1" i="1" spc="225" dirty="0">
                <a:solidFill>
                  <a:schemeClr val="bg1">
                    <a:lumMod val="95000"/>
                  </a:schemeClr>
                </a:solidFill>
                <a:latin typeface="Lato Black" panose="020F0A02020204030203" pitchFamily="34" charset="0"/>
              </a:rPr>
              <a:t>TIME</a:t>
            </a:r>
          </a:p>
        </p:txBody>
      </p:sp>
      <p:sp>
        <p:nvSpPr>
          <p:cNvPr id="49163" name="TextBox 29"/>
          <p:cNvSpPr txBox="1">
            <a:spLocks noChangeArrowheads="1"/>
          </p:cNvSpPr>
          <p:nvPr/>
        </p:nvSpPr>
        <p:spPr bwMode="auto">
          <a:xfrm>
            <a:off x="3251767" y="1962150"/>
            <a:ext cx="264046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ctr" eaLnBrk="0" hangingPunct="0">
              <a:defRPr sz="2000" b="1" u="none">
                <a:solidFill>
                  <a:srgbClr val="646464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sz="2400" i="1" dirty="0">
                <a:latin typeface="Crimson Text" panose="02000503000000000000" pitchFamily="2" charset="0"/>
              </a:rPr>
              <a:t>Transaction Lifetime</a:t>
            </a:r>
          </a:p>
        </p:txBody>
      </p:sp>
      <p:grpSp>
        <p:nvGrpSpPr>
          <p:cNvPr id="49164" name="Group 1"/>
          <p:cNvGrpSpPr>
            <a:grpSpLocks/>
          </p:cNvGrpSpPr>
          <p:nvPr/>
        </p:nvGrpSpPr>
        <p:grpSpPr bwMode="auto">
          <a:xfrm>
            <a:off x="1276374" y="2335530"/>
            <a:ext cx="6267426" cy="1645920"/>
            <a:chOff x="177832" y="3135345"/>
            <a:chExt cx="8356568" cy="2605023"/>
          </a:xfrm>
        </p:grpSpPr>
        <p:grpSp>
          <p:nvGrpSpPr>
            <p:cNvPr id="49167" name="Group 20"/>
            <p:cNvGrpSpPr>
              <a:grpSpLocks/>
            </p:cNvGrpSpPr>
            <p:nvPr/>
          </p:nvGrpSpPr>
          <p:grpSpPr bwMode="auto">
            <a:xfrm>
              <a:off x="177832" y="3135348"/>
              <a:ext cx="8356568" cy="2605017"/>
              <a:chOff x="177832" y="3146834"/>
              <a:chExt cx="8356567" cy="2748731"/>
            </a:xfrm>
          </p:grpSpPr>
          <p:grpSp>
            <p:nvGrpSpPr>
              <p:cNvPr id="49170" name="Group 19"/>
              <p:cNvGrpSpPr>
                <a:grpSpLocks/>
              </p:cNvGrpSpPr>
              <p:nvPr/>
            </p:nvGrpSpPr>
            <p:grpSpPr bwMode="auto">
              <a:xfrm>
                <a:off x="671519" y="3338286"/>
                <a:ext cx="7862880" cy="2357771"/>
                <a:chOff x="671519" y="3338286"/>
                <a:chExt cx="7862880" cy="2357771"/>
              </a:xfrm>
            </p:grpSpPr>
            <p:cxnSp>
              <p:nvCxnSpPr>
                <p:cNvPr id="13" name="Straight Connector 12"/>
                <p:cNvCxnSpPr/>
                <p:nvPr/>
              </p:nvCxnSpPr>
              <p:spPr bwMode="auto">
                <a:xfrm>
                  <a:off x="671513" y="3926665"/>
                  <a:ext cx="7862886" cy="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65000"/>
                    </a:schemeClr>
                  </a:solidFill>
                  <a:prstDash val="solid"/>
                  <a:round/>
                  <a:headEnd type="none" w="sm" len="sm"/>
                  <a:tailEnd type="none" w="med" len="med"/>
                </a:ln>
                <a:effectLst/>
              </p:spPr>
            </p:cxnSp>
            <p:cxnSp>
              <p:nvCxnSpPr>
                <p:cNvPr id="16" name="Straight Connector 15"/>
                <p:cNvCxnSpPr/>
                <p:nvPr/>
              </p:nvCxnSpPr>
              <p:spPr bwMode="auto">
                <a:xfrm>
                  <a:off x="671513" y="3337636"/>
                  <a:ext cx="7862886" cy="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65000"/>
                    </a:schemeClr>
                  </a:solidFill>
                  <a:prstDash val="solid"/>
                  <a:round/>
                  <a:headEnd type="none" w="sm" len="sm"/>
                  <a:tailEnd type="none" w="med" len="med"/>
                </a:ln>
                <a:effectLst/>
              </p:spPr>
            </p:cxnSp>
            <p:cxnSp>
              <p:nvCxnSpPr>
                <p:cNvPr id="17" name="Straight Connector 16"/>
                <p:cNvCxnSpPr/>
                <p:nvPr/>
              </p:nvCxnSpPr>
              <p:spPr bwMode="auto">
                <a:xfrm>
                  <a:off x="671513" y="5106560"/>
                  <a:ext cx="7862886" cy="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65000"/>
                    </a:schemeClr>
                  </a:solidFill>
                  <a:prstDash val="solid"/>
                  <a:round/>
                  <a:headEnd type="none" w="sm" len="sm"/>
                  <a:tailEnd type="none" w="med" len="med"/>
                </a:ln>
                <a:effectLst/>
              </p:spPr>
            </p:cxnSp>
            <p:cxnSp>
              <p:nvCxnSpPr>
                <p:cNvPr id="18" name="Straight Connector 17"/>
                <p:cNvCxnSpPr/>
                <p:nvPr/>
              </p:nvCxnSpPr>
              <p:spPr bwMode="auto">
                <a:xfrm>
                  <a:off x="671513" y="4515695"/>
                  <a:ext cx="7862886" cy="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65000"/>
                    </a:schemeClr>
                  </a:solidFill>
                  <a:prstDash val="solid"/>
                  <a:round/>
                  <a:headEnd type="none" w="sm" len="sm"/>
                  <a:tailEnd type="none" w="med" len="med"/>
                </a:ln>
                <a:effectLst/>
              </p:spPr>
            </p:cxnSp>
            <p:cxnSp>
              <p:nvCxnSpPr>
                <p:cNvPr id="19" name="Straight Connector 18"/>
                <p:cNvCxnSpPr/>
                <p:nvPr/>
              </p:nvCxnSpPr>
              <p:spPr bwMode="auto">
                <a:xfrm>
                  <a:off x="671513" y="5695589"/>
                  <a:ext cx="7862886" cy="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65000"/>
                    </a:schemeClr>
                  </a:solidFill>
                  <a:prstDash val="solid"/>
                  <a:round/>
                  <a:headEnd type="none" w="sm" len="sm"/>
                  <a:tailEnd type="none" w="med" len="med"/>
                </a:ln>
                <a:effectLst/>
              </p:spPr>
            </p:cxnSp>
          </p:grpSp>
          <p:graphicFrame>
            <p:nvGraphicFramePr>
              <p:cNvPr id="5" name="Chart 9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082254156"/>
                  </p:ext>
                </p:extLst>
              </p:nvPr>
            </p:nvGraphicFramePr>
            <p:xfrm>
              <a:off x="177832" y="3146834"/>
              <a:ext cx="4597336" cy="274873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</p:grpSp>
        <p:graphicFrame>
          <p:nvGraphicFramePr>
            <p:cNvPr id="6" name="Chart 28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82121797"/>
                </p:ext>
              </p:extLst>
            </p:nvPr>
          </p:nvGraphicFramePr>
          <p:xfrm>
            <a:off x="4398360" y="3135345"/>
            <a:ext cx="4125848" cy="260502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cxnSp>
          <p:nvCxnSpPr>
            <p:cNvPr id="49169" name="Straight Connector 22"/>
            <p:cNvCxnSpPr>
              <a:cxnSpLocks noChangeShapeType="1"/>
            </p:cNvCxnSpPr>
            <p:nvPr/>
          </p:nvCxnSpPr>
          <p:spPr bwMode="auto">
            <a:xfrm flipV="1">
              <a:off x="4593591" y="3316287"/>
              <a:ext cx="0" cy="2249487"/>
            </a:xfrm>
            <a:prstGeom prst="line">
              <a:avLst/>
            </a:prstGeom>
            <a:noFill/>
            <a:ln w="28575" algn="ctr">
              <a:solidFill>
                <a:srgbClr val="EF3E42"/>
              </a:solidFill>
              <a:prstDash val="sysDot"/>
              <a:round/>
              <a:headEnd type="none" w="sm" len="sm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7" name="Rounded Rectangular Callout 26"/>
          <p:cNvSpPr/>
          <p:nvPr/>
        </p:nvSpPr>
        <p:spPr bwMode="auto">
          <a:xfrm flipH="1">
            <a:off x="6469380" y="1909815"/>
            <a:ext cx="2457450" cy="364755"/>
          </a:xfrm>
          <a:prstGeom prst="wedgeRoundRectCallout">
            <a:avLst>
              <a:gd name="adj1" fmla="val 67099"/>
              <a:gd name="adj2" fmla="val 203376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0" tIns="67414" rIns="0" bIns="0" anchor="b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2PL Violation!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 bwMode="auto">
          <a:xfrm>
            <a:off x="5655270" y="3162381"/>
            <a:ext cx="638174" cy="63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TextBox 24">
            <a:extLst>
              <a:ext uri="{FF2B5EF4-FFF2-40B4-BE49-F238E27FC236}">
                <a16:creationId xmlns:a16="http://schemas.microsoft.com/office/drawing/2014/main" id="{EBE233A2-FFF2-4471-931D-960D2269F2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0041" y="3789760"/>
            <a:ext cx="148951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algn="ctr"/>
            <a:r>
              <a:rPr lang="en-US" sz="1800" b="1" i="1" u="none" dirty="0">
                <a:solidFill>
                  <a:srgbClr val="646464"/>
                </a:solidFill>
                <a:latin typeface="Crimson Text" panose="02000503000000000000" pitchFamily="2" charset="0"/>
              </a:rPr>
              <a:t>Growing Phase</a:t>
            </a:r>
          </a:p>
        </p:txBody>
      </p:sp>
      <p:sp>
        <p:nvSpPr>
          <p:cNvPr id="38" name="TextBox 25">
            <a:extLst>
              <a:ext uri="{FF2B5EF4-FFF2-40B4-BE49-F238E27FC236}">
                <a16:creationId xmlns:a16="http://schemas.microsoft.com/office/drawing/2014/main" id="{AE7D627A-9225-4331-9FEA-623DBA22C9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8941" y="3789760"/>
            <a:ext cx="159531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algn="ctr"/>
            <a:r>
              <a:rPr lang="en-US" sz="1800" b="1" i="1" u="none">
                <a:solidFill>
                  <a:srgbClr val="646464"/>
                </a:solidFill>
                <a:latin typeface="Crimson Text" panose="02000503000000000000" pitchFamily="2" charset="0"/>
              </a:rPr>
              <a:t>Shrinking Phase</a:t>
            </a:r>
          </a:p>
        </p:txBody>
      </p:sp>
    </p:spTree>
    <p:extLst>
      <p:ext uri="{BB962C8B-B14F-4D97-AF65-F5344CB8AC3E}">
        <p14:creationId xmlns:p14="http://schemas.microsoft.com/office/powerpoint/2010/main" val="592836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E2102BD-4B83-4F67-8BB2-792E5A050917}"/>
              </a:ext>
            </a:extLst>
          </p:cNvPr>
          <p:cNvGrpSpPr/>
          <p:nvPr/>
        </p:nvGrpSpPr>
        <p:grpSpPr>
          <a:xfrm>
            <a:off x="1695451" y="746521"/>
            <a:ext cx="2469356" cy="3855720"/>
            <a:chOff x="1695451" y="819150"/>
            <a:chExt cx="2469356" cy="3855720"/>
          </a:xfrm>
        </p:grpSpPr>
        <p:sp>
          <p:nvSpPr>
            <p:cNvPr id="29" name="Rounded Rectangle 27">
              <a:extLst>
                <a:ext uri="{FF2B5EF4-FFF2-40B4-BE49-F238E27FC236}">
                  <a16:creationId xmlns:a16="http://schemas.microsoft.com/office/drawing/2014/main" id="{EB816C74-97CE-4717-A6F4-1B7A58C5B368}"/>
                </a:ext>
              </a:extLst>
            </p:cNvPr>
            <p:cNvSpPr/>
            <p:nvPr/>
          </p:nvSpPr>
          <p:spPr bwMode="auto">
            <a:xfrm>
              <a:off x="1695451" y="1200150"/>
              <a:ext cx="2469356" cy="347472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8100" cap="flat" cmpd="sng" algn="ctr">
              <a:noFill/>
              <a:prstDash val="sysDash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31" name="TextBox 15">
              <a:extLst>
                <a:ext uri="{FF2B5EF4-FFF2-40B4-BE49-F238E27FC236}">
                  <a16:creationId xmlns:a16="http://schemas.microsoft.com/office/drawing/2014/main" id="{2D835629-F3E3-4393-B5FF-928C62D356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95451" y="819150"/>
              <a:ext cx="117532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no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ea typeface="Crimson Text" pitchFamily="2" charset="0"/>
                </a:defRPr>
              </a:lvl1pPr>
            </a:lstStyle>
            <a:p>
              <a:r>
                <a:rPr lang="en-US" dirty="0"/>
                <a:t>Schedule</a:t>
              </a:r>
            </a:p>
          </p:txBody>
        </p:sp>
        <p:sp>
          <p:nvSpPr>
            <p:cNvPr id="32" name="TextBox 15">
              <a:extLst>
                <a:ext uri="{FF2B5EF4-FFF2-40B4-BE49-F238E27FC236}">
                  <a16:creationId xmlns:a16="http://schemas.microsoft.com/office/drawing/2014/main" id="{3BED5229-963E-41C7-887F-E7DCD7DF50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0355" y="1219200"/>
              <a:ext cx="37702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T</a:t>
              </a:r>
              <a:r>
                <a:rPr lang="en-US" b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1</a:t>
              </a:r>
            </a:p>
          </p:txBody>
        </p:sp>
        <p:sp>
          <p:nvSpPr>
            <p:cNvPr id="34" name="TextBox 15">
              <a:extLst>
                <a:ext uri="{FF2B5EF4-FFF2-40B4-BE49-F238E27FC236}">
                  <a16:creationId xmlns:a16="http://schemas.microsoft.com/office/drawing/2014/main" id="{F3C8B65F-FD44-4726-B5F6-D1F4793A2CF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80968" y="1240631"/>
              <a:ext cx="37702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T</a:t>
              </a:r>
              <a:r>
                <a:rPr lang="en-US" b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2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8B967B48-633A-4483-BEB6-10BAFF753041}"/>
              </a:ext>
            </a:extLst>
          </p:cNvPr>
          <p:cNvGrpSpPr/>
          <p:nvPr/>
        </p:nvGrpSpPr>
        <p:grpSpPr>
          <a:xfrm>
            <a:off x="5656183" y="746521"/>
            <a:ext cx="2468880" cy="3855720"/>
            <a:chOff x="5638800" y="819150"/>
            <a:chExt cx="2468880" cy="3855720"/>
          </a:xfrm>
        </p:grpSpPr>
        <p:sp>
          <p:nvSpPr>
            <p:cNvPr id="58" name="Rounded Rectangle 1">
              <a:extLst>
                <a:ext uri="{FF2B5EF4-FFF2-40B4-BE49-F238E27FC236}">
                  <a16:creationId xmlns:a16="http://schemas.microsoft.com/office/drawing/2014/main" id="{037BDC4D-F977-4388-87E8-702F3F8D50F0}"/>
                </a:ext>
              </a:extLst>
            </p:cNvPr>
            <p:cNvSpPr/>
            <p:nvPr/>
          </p:nvSpPr>
          <p:spPr bwMode="auto">
            <a:xfrm>
              <a:off x="5638800" y="1200150"/>
              <a:ext cx="2468880" cy="3474720"/>
            </a:xfrm>
            <a:prstGeom prst="rect">
              <a:avLst/>
            </a:prstGeom>
            <a:solidFill>
              <a:srgbClr val="D9D9D9"/>
            </a:solidFill>
            <a:ln w="28575" cap="flat" cmpd="sng" algn="ctr">
              <a:noFill/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/>
            <a:lstStyle/>
            <a:p>
              <a:pPr algn="ctr" eaLnBrk="0" hangingPunct="0">
                <a:defRPr/>
              </a:pPr>
              <a:endParaRPr lang="en-US" b="1" dirty="0">
                <a:latin typeface="Times New Roman" pitchFamily="-112" charset="0"/>
              </a:endParaRPr>
            </a:p>
          </p:txBody>
        </p: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0DB0A2AF-D52C-4802-8356-A8E7A7AF4BDC}"/>
                </a:ext>
              </a:extLst>
            </p:cNvPr>
            <p:cNvGrpSpPr/>
            <p:nvPr/>
          </p:nvGrpSpPr>
          <p:grpSpPr>
            <a:xfrm>
              <a:off x="5638800" y="819150"/>
              <a:ext cx="2116217" cy="461665"/>
              <a:chOff x="5650966" y="899428"/>
              <a:chExt cx="2116217" cy="461665"/>
            </a:xfrm>
          </p:grpSpPr>
          <p:sp>
            <p:nvSpPr>
              <p:cNvPr id="60" name="TextBox 15">
                <a:extLst>
                  <a:ext uri="{FF2B5EF4-FFF2-40B4-BE49-F238E27FC236}">
                    <a16:creationId xmlns:a16="http://schemas.microsoft.com/office/drawing/2014/main" id="{557632C1-93C2-4C7C-8570-FFCAEE20710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913791" y="899428"/>
                <a:ext cx="1853392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 anchorCtr="0">
                <a:noAutofit/>
              </a:bodyPr>
              <a:lstStyle>
                <a:defPPr>
                  <a:defRPr lang="en-US"/>
                </a:defPPr>
                <a:lvl1pPr eaLnBrk="0" hangingPunct="0">
                  <a:defRPr sz="2400" b="1" i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itchFamily="2" charset="0"/>
                    <a:ea typeface="Crimson Text" pitchFamily="2" charset="0"/>
                  </a:defRPr>
                </a:lvl1pPr>
              </a:lstStyle>
              <a:p>
                <a:r>
                  <a:rPr lang="en-US" dirty="0"/>
                  <a:t>Lock Manager</a:t>
                </a:r>
              </a:p>
            </p:txBody>
          </p:sp>
          <p:pic>
            <p:nvPicPr>
              <p:cNvPr id="61" name="Picture 31">
                <a:extLst>
                  <a:ext uri="{FF2B5EF4-FFF2-40B4-BE49-F238E27FC236}">
                    <a16:creationId xmlns:a16="http://schemas.microsoft.com/office/drawing/2014/main" id="{303C6E92-CDD4-423A-A302-2F0A25A26B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 bwMode="auto">
              <a:xfrm>
                <a:off x="5650966" y="980416"/>
                <a:ext cx="182880" cy="238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50178" name="Group 35"/>
          <p:cNvGrpSpPr>
            <a:grpSpLocks/>
          </p:cNvGrpSpPr>
          <p:nvPr/>
        </p:nvGrpSpPr>
        <p:grpSpPr bwMode="auto">
          <a:xfrm>
            <a:off x="1752600" y="1514044"/>
            <a:ext cx="2340323" cy="2926080"/>
            <a:chOff x="813520" y="2209205"/>
            <a:chExt cx="3122042" cy="3901953"/>
          </a:xfrm>
        </p:grpSpPr>
        <p:sp>
          <p:nvSpPr>
            <p:cNvPr id="30" name="Text Box 4"/>
            <p:cNvSpPr txBox="1">
              <a:spLocks noChangeArrowheads="1"/>
            </p:cNvSpPr>
            <p:nvPr/>
          </p:nvSpPr>
          <p:spPr bwMode="auto">
            <a:xfrm>
              <a:off x="813520" y="2209205"/>
              <a:ext cx="1564674" cy="390195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</a:lstStyle>
            <a:p>
              <a:r>
                <a:rPr lang="en-US" dirty="0"/>
                <a:t>BEGIN</a:t>
              </a:r>
            </a:p>
            <a:p>
              <a:r>
                <a:rPr lang="en-US" dirty="0">
                  <a:solidFill>
                    <a:schemeClr val="accent1"/>
                  </a:solidFill>
                </a:rPr>
                <a:t>X-LOCK</a:t>
              </a:r>
              <a:r>
                <a:rPr lang="en-US" b="0" dirty="0"/>
                <a:t>(A)</a:t>
              </a:r>
            </a:p>
            <a:p>
              <a:r>
                <a:rPr lang="en-US" b="0" dirty="0"/>
                <a:t>R(A)</a:t>
              </a:r>
            </a:p>
            <a:p>
              <a:r>
                <a:rPr lang="en-US" b="0" dirty="0"/>
                <a:t>W(A)</a:t>
              </a:r>
            </a:p>
            <a:p>
              <a:endParaRPr lang="en-US" b="0" dirty="0"/>
            </a:p>
            <a:p>
              <a:endParaRPr lang="en-US" b="0" dirty="0"/>
            </a:p>
            <a:p>
              <a:r>
                <a:rPr lang="en-US" b="0" dirty="0"/>
                <a:t>R(A)</a:t>
              </a:r>
            </a:p>
            <a:p>
              <a:r>
                <a:rPr lang="en-US" dirty="0">
                  <a:solidFill>
                    <a:schemeClr val="accent1"/>
                  </a:solidFill>
                </a:rPr>
                <a:t>UNLOCK</a:t>
              </a:r>
              <a:r>
                <a:rPr lang="en-US" b="0" dirty="0"/>
                <a:t>(A)</a:t>
              </a:r>
            </a:p>
            <a:p>
              <a:r>
                <a:rPr lang="en-US" dirty="0"/>
                <a:t>COMMIT</a:t>
              </a:r>
            </a:p>
          </p:txBody>
        </p:sp>
        <p:sp>
          <p:nvSpPr>
            <p:cNvPr id="33" name="Text Box 4"/>
            <p:cNvSpPr txBox="1">
              <a:spLocks noChangeArrowheads="1"/>
            </p:cNvSpPr>
            <p:nvPr/>
          </p:nvSpPr>
          <p:spPr bwMode="auto">
            <a:xfrm>
              <a:off x="2370888" y="2209205"/>
              <a:ext cx="1564674" cy="390195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</a:lstStyle>
            <a:p>
              <a:endParaRPr lang="en-US" b="0" dirty="0"/>
            </a:p>
            <a:p>
              <a:endParaRPr lang="en-US" b="0" dirty="0"/>
            </a:p>
            <a:p>
              <a:endParaRPr lang="en-US" b="0" dirty="0"/>
            </a:p>
            <a:p>
              <a:endParaRPr lang="en-US" b="0" dirty="0"/>
            </a:p>
            <a:p>
              <a:r>
                <a:rPr lang="en-US" dirty="0"/>
                <a:t>BEGIN</a:t>
              </a:r>
            </a:p>
            <a:p>
              <a:r>
                <a:rPr lang="en-US" dirty="0">
                  <a:solidFill>
                    <a:schemeClr val="accent1"/>
                  </a:solidFill>
                </a:rPr>
                <a:t>X-LOCK</a:t>
              </a:r>
              <a:r>
                <a:rPr lang="en-US" b="0" dirty="0"/>
                <a:t>(A)</a:t>
              </a:r>
            </a:p>
            <a:p>
              <a:endParaRPr lang="en-US" b="0" dirty="0"/>
            </a:p>
            <a:p>
              <a:endParaRPr lang="en-US" b="0" dirty="0"/>
            </a:p>
            <a:p>
              <a:endParaRPr lang="en-US" b="0" dirty="0"/>
            </a:p>
            <a:p>
              <a:r>
                <a:rPr lang="en-US" b="0" dirty="0"/>
                <a:t>W(A)</a:t>
              </a:r>
            </a:p>
            <a:p>
              <a:r>
                <a:rPr lang="en-US" dirty="0">
                  <a:solidFill>
                    <a:schemeClr val="accent1"/>
                  </a:solidFill>
                </a:rPr>
                <a:t>UNLOCK</a:t>
              </a:r>
              <a:r>
                <a:rPr lang="en-US" b="0" dirty="0"/>
                <a:t>(A)</a:t>
              </a:r>
            </a:p>
            <a:p>
              <a:r>
                <a:rPr lang="en-US" dirty="0"/>
                <a:t>COMMIT</a:t>
              </a:r>
            </a:p>
          </p:txBody>
        </p:sp>
      </p:grpSp>
      <p:sp>
        <p:nvSpPr>
          <p:cNvPr id="50180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Executing With 2PL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15A12877-C8DD-F51D-D41C-A2C2799545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15</a:t>
            </a:fld>
            <a:endParaRPr lang="en-US" dirty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866080" y="1767319"/>
            <a:ext cx="1645920" cy="26517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lIns="45720" tIns="18288" rIns="45720" bIns="18288">
            <a:noAutofit/>
          </a:bodyPr>
          <a:lstStyle>
            <a:defPPr>
              <a:defRPr lang="en-US"/>
            </a:defPPr>
            <a:lvl1pPr eaLnBrk="0" hangingPunct="0">
              <a:defRPr sz="1500" b="1" u="none">
                <a:solidFill>
                  <a:srgbClr val="646464"/>
                </a:solidFill>
                <a:latin typeface="Inconsolata" panose="00000509000000000000" pitchFamily="49" charset="0"/>
                <a:ea typeface="ＭＳ Ｐゴシック" charset="-128"/>
              </a:defRPr>
            </a:lvl1pPr>
            <a:lvl2pPr marL="742950" indent="-285750" eaLnBrk="0" hangingPunct="0">
              <a:defRPr sz="2800" u="sng"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 u="sng"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 u="sng"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 u="sng"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9pPr>
          </a:lstStyle>
          <a:p>
            <a:r>
              <a:rPr lang="en-US" dirty="0"/>
              <a:t>Granted (T</a:t>
            </a:r>
            <a:r>
              <a:rPr lang="en-US" baseline="-25000" dirty="0"/>
              <a:t>1</a:t>
            </a:r>
            <a:r>
              <a:rPr lang="en-US" dirty="0"/>
              <a:t>→A)</a:t>
            </a: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5866080" y="2623403"/>
            <a:ext cx="1645920" cy="26517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lIns="45720" tIns="18288" rIns="45720" bIns="18288">
            <a:noAutofit/>
          </a:bodyPr>
          <a:lstStyle>
            <a:defPPr>
              <a:defRPr lang="en-US"/>
            </a:defPPr>
            <a:lvl1pPr eaLnBrk="0" hangingPunct="0">
              <a:defRPr sz="1500" b="1" u="none">
                <a:solidFill>
                  <a:srgbClr val="646464"/>
                </a:solidFill>
                <a:latin typeface="Inconsolata" panose="00000509000000000000" pitchFamily="49" charset="0"/>
                <a:ea typeface="ＭＳ Ｐゴシック" charset="-128"/>
              </a:defRPr>
            </a:lvl1pPr>
            <a:lvl2pPr marL="742950" indent="-285750" eaLnBrk="0" hangingPunct="0">
              <a:defRPr sz="2800" u="sng"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 u="sng"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 u="sng"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 u="sng"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9pPr>
          </a:lstStyle>
          <a:p>
            <a:r>
              <a:rPr lang="en-US" i="1" dirty="0"/>
              <a:t>Denied!</a:t>
            </a: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5866080" y="3776995"/>
            <a:ext cx="1645920" cy="26517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lIns="45720" tIns="18288" rIns="45720" bIns="18288">
            <a:noAutofit/>
          </a:bodyPr>
          <a:lstStyle>
            <a:defPPr>
              <a:defRPr lang="en-US"/>
            </a:defPPr>
            <a:lvl1pPr eaLnBrk="0" hangingPunct="0">
              <a:defRPr sz="1500" b="1" u="none">
                <a:solidFill>
                  <a:srgbClr val="646464"/>
                </a:solidFill>
                <a:latin typeface="Inconsolata" panose="00000509000000000000" pitchFamily="49" charset="0"/>
                <a:ea typeface="ＭＳ Ｐゴシック" charset="-128"/>
              </a:defRPr>
            </a:lvl1pPr>
            <a:lvl2pPr marL="742950" indent="-285750" eaLnBrk="0" hangingPunct="0">
              <a:defRPr sz="2800" u="sng"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 u="sng"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 u="sng"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 u="sng"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9pPr>
          </a:lstStyle>
          <a:p>
            <a:r>
              <a:rPr lang="en-US" dirty="0"/>
              <a:t>Released (T</a:t>
            </a:r>
            <a:r>
              <a:rPr lang="en-US" baseline="-25000" dirty="0"/>
              <a:t>2</a:t>
            </a:r>
            <a:r>
              <a:rPr lang="en-US" dirty="0"/>
              <a:t>→A)</a:t>
            </a:r>
          </a:p>
        </p:txBody>
      </p:sp>
      <p:sp>
        <p:nvSpPr>
          <p:cNvPr id="47" name="TextBox 46"/>
          <p:cNvSpPr txBox="1">
            <a:spLocks noChangeArrowheads="1"/>
          </p:cNvSpPr>
          <p:nvPr/>
        </p:nvSpPr>
        <p:spPr bwMode="auto">
          <a:xfrm>
            <a:off x="5866080" y="3056194"/>
            <a:ext cx="1645920" cy="26517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lIns="45720" tIns="18288" rIns="45720" bIns="18288">
            <a:noAutofit/>
          </a:bodyPr>
          <a:lstStyle>
            <a:defPPr>
              <a:defRPr lang="en-US"/>
            </a:defPPr>
            <a:lvl1pPr eaLnBrk="0" hangingPunct="0">
              <a:defRPr sz="1500" b="1" u="none">
                <a:solidFill>
                  <a:srgbClr val="646464"/>
                </a:solidFill>
                <a:latin typeface="Inconsolata" panose="00000509000000000000" pitchFamily="49" charset="0"/>
                <a:ea typeface="ＭＳ Ｐゴシック" charset="-128"/>
              </a:defRPr>
            </a:lvl1pPr>
            <a:lvl2pPr marL="742950" indent="-285750" eaLnBrk="0" hangingPunct="0">
              <a:defRPr sz="2800" u="sng"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 u="sng"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 u="sng"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 u="sng"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9pPr>
          </a:lstStyle>
          <a:p>
            <a:r>
              <a:rPr lang="en-US" dirty="0"/>
              <a:t>Released (T</a:t>
            </a:r>
            <a:r>
              <a:rPr lang="en-US" baseline="-25000" dirty="0"/>
              <a:t>1</a:t>
            </a:r>
            <a:r>
              <a:rPr lang="en-US" dirty="0"/>
              <a:t>→A)</a:t>
            </a:r>
          </a:p>
        </p:txBody>
      </p: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5866080" y="3478971"/>
            <a:ext cx="1645920" cy="26517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lIns="45720" tIns="18288" rIns="45720" bIns="18288">
            <a:noAutofit/>
          </a:bodyPr>
          <a:lstStyle>
            <a:defPPr>
              <a:defRPr lang="en-US"/>
            </a:defPPr>
            <a:lvl1pPr eaLnBrk="0" hangingPunct="0">
              <a:defRPr sz="1500" b="1" u="none">
                <a:solidFill>
                  <a:srgbClr val="646464"/>
                </a:solidFill>
                <a:latin typeface="Inconsolata" panose="00000509000000000000" pitchFamily="49" charset="0"/>
                <a:ea typeface="ＭＳ Ｐゴシック" charset="-128"/>
              </a:defRPr>
            </a:lvl1pPr>
            <a:lvl2pPr marL="742950" indent="-285750" eaLnBrk="0" hangingPunct="0">
              <a:defRPr sz="2800" u="sng"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 u="sng"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 u="sng"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 u="sng"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9pPr>
          </a:lstStyle>
          <a:p>
            <a:r>
              <a:rPr lang="en-US" dirty="0"/>
              <a:t>Granted (T</a:t>
            </a:r>
            <a:r>
              <a:rPr lang="en-US" baseline="-25000" dirty="0"/>
              <a:t>2</a:t>
            </a:r>
            <a:r>
              <a:rPr lang="en-US" dirty="0"/>
              <a:t>→A)</a:t>
            </a:r>
          </a:p>
        </p:txBody>
      </p:sp>
      <p:cxnSp>
        <p:nvCxnSpPr>
          <p:cNvPr id="43" name="Straight Arrow Connector 2"/>
          <p:cNvCxnSpPr>
            <a:cxnSpLocks noChangeShapeType="1"/>
          </p:cNvCxnSpPr>
          <p:nvPr/>
        </p:nvCxnSpPr>
        <p:spPr bwMode="auto">
          <a:xfrm>
            <a:off x="3266416" y="2920602"/>
            <a:ext cx="0" cy="548879"/>
          </a:xfrm>
          <a:prstGeom prst="straightConnector1">
            <a:avLst/>
          </a:prstGeom>
          <a:noFill/>
          <a:ln w="92075" algn="ctr">
            <a:solidFill>
              <a:srgbClr val="646464"/>
            </a:solidFill>
            <a:prstDash val="sysDot"/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37" name="Picture 36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 bwMode="auto">
          <a:xfrm>
            <a:off x="3437469" y="3009901"/>
            <a:ext cx="321731" cy="457196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6" name="Straight Arrow Connector 2"/>
          <p:cNvCxnSpPr>
            <a:cxnSpLocks noChangeShapeType="1"/>
          </p:cNvCxnSpPr>
          <p:nvPr/>
        </p:nvCxnSpPr>
        <p:spPr bwMode="auto">
          <a:xfrm flipV="1">
            <a:off x="2872740" y="1843801"/>
            <a:ext cx="2926080" cy="0"/>
          </a:xfrm>
          <a:prstGeom prst="straightConnector1">
            <a:avLst/>
          </a:prstGeom>
          <a:noFill/>
          <a:ln w="57150" algn="ctr">
            <a:solidFill>
              <a:schemeClr val="accent1"/>
            </a:solidFill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" name="Straight Arrow Connector 2"/>
          <p:cNvCxnSpPr>
            <a:cxnSpLocks noChangeShapeType="1"/>
          </p:cNvCxnSpPr>
          <p:nvPr/>
        </p:nvCxnSpPr>
        <p:spPr bwMode="auto">
          <a:xfrm flipH="1" flipV="1">
            <a:off x="2872740" y="1977151"/>
            <a:ext cx="2926080" cy="0"/>
          </a:xfrm>
          <a:prstGeom prst="straightConnector1">
            <a:avLst/>
          </a:prstGeom>
          <a:noFill/>
          <a:ln w="57150" algn="ctr">
            <a:solidFill>
              <a:schemeClr val="accent1"/>
            </a:solidFill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" name="Straight Arrow Connector 2"/>
          <p:cNvCxnSpPr>
            <a:cxnSpLocks noChangeShapeType="1"/>
          </p:cNvCxnSpPr>
          <p:nvPr/>
        </p:nvCxnSpPr>
        <p:spPr bwMode="auto">
          <a:xfrm>
            <a:off x="3970020" y="2773422"/>
            <a:ext cx="1828800" cy="0"/>
          </a:xfrm>
          <a:prstGeom prst="straightConnector1">
            <a:avLst/>
          </a:prstGeom>
          <a:noFill/>
          <a:ln w="57150" algn="ctr">
            <a:solidFill>
              <a:schemeClr val="accent1"/>
            </a:solidFill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9" name="Straight Arrow Connector 2"/>
          <p:cNvCxnSpPr>
            <a:cxnSpLocks noChangeShapeType="1"/>
          </p:cNvCxnSpPr>
          <p:nvPr/>
        </p:nvCxnSpPr>
        <p:spPr bwMode="auto">
          <a:xfrm>
            <a:off x="3970020" y="3879829"/>
            <a:ext cx="1828800" cy="0"/>
          </a:xfrm>
          <a:prstGeom prst="straightConnector1">
            <a:avLst/>
          </a:prstGeom>
          <a:noFill/>
          <a:ln w="57150" algn="ctr">
            <a:solidFill>
              <a:schemeClr val="accent1"/>
            </a:solidFill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" name="Straight Arrow Connector 2"/>
          <p:cNvCxnSpPr>
            <a:cxnSpLocks noChangeShapeType="1"/>
          </p:cNvCxnSpPr>
          <p:nvPr/>
        </p:nvCxnSpPr>
        <p:spPr bwMode="auto">
          <a:xfrm flipH="1">
            <a:off x="3421380" y="3628975"/>
            <a:ext cx="2377440" cy="0"/>
          </a:xfrm>
          <a:prstGeom prst="straightConnector1">
            <a:avLst/>
          </a:prstGeom>
          <a:noFill/>
          <a:ln w="57150" algn="ctr">
            <a:solidFill>
              <a:schemeClr val="accent1"/>
            </a:solidFill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8" name="Straight Arrow Connector 2"/>
          <p:cNvCxnSpPr>
            <a:cxnSpLocks noChangeShapeType="1"/>
          </p:cNvCxnSpPr>
          <p:nvPr/>
        </p:nvCxnSpPr>
        <p:spPr bwMode="auto">
          <a:xfrm flipV="1">
            <a:off x="2872740" y="3206213"/>
            <a:ext cx="2926080" cy="0"/>
          </a:xfrm>
          <a:prstGeom prst="straightConnector1">
            <a:avLst/>
          </a:prstGeom>
          <a:noFill/>
          <a:ln w="57150" algn="ctr">
            <a:solidFill>
              <a:schemeClr val="accent1"/>
            </a:solidFill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" name="Left Arrow 33">
            <a:extLst>
              <a:ext uri="{FF2B5EF4-FFF2-40B4-BE49-F238E27FC236}">
                <a16:creationId xmlns:a16="http://schemas.microsoft.com/office/drawing/2014/main" id="{49B75D9E-EED6-9814-C786-475C35693F88}"/>
              </a:ext>
            </a:extLst>
          </p:cNvPr>
          <p:cNvSpPr/>
          <p:nvPr/>
        </p:nvSpPr>
        <p:spPr bwMode="auto">
          <a:xfrm rot="16200000">
            <a:off x="-342900" y="2392441"/>
            <a:ext cx="3314700" cy="647700"/>
          </a:xfrm>
          <a:prstGeom prst="leftArrow">
            <a:avLst/>
          </a:prstGeom>
          <a:solidFill>
            <a:schemeClr val="accent1"/>
          </a:solidFill>
          <a:ln w="28575" cap="flat" cmpd="sng" algn="ctr">
            <a:noFill/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400" b="1" i="1" spc="225" dirty="0">
                <a:solidFill>
                  <a:schemeClr val="bg1">
                    <a:lumMod val="95000"/>
                  </a:schemeClr>
                </a:solidFill>
                <a:latin typeface="Lato Black" panose="020F0A02020204030203" pitchFamily="34" charset="0"/>
              </a:rPr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2032571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5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6" grpId="0" animBg="1"/>
      <p:bldP spid="41" grpId="0" animBg="1"/>
      <p:bldP spid="47" grpId="0" animBg="1"/>
      <p:bldP spid="5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Two-Phase Locking</a:t>
            </a:r>
          </a:p>
        </p:txBody>
      </p:sp>
      <p:sp>
        <p:nvSpPr>
          <p:cNvPr id="54275" name="Content Placeholder 5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2PL on its own is sufficient to guarantee conflict serializability because it generates schedules whose precedence graph is acyclic.</a:t>
            </a:r>
          </a:p>
          <a:p>
            <a:pPr lvl="1"/>
            <a:endParaRPr lang="en-US" dirty="0"/>
          </a:p>
          <a:p>
            <a:r>
              <a:rPr lang="en-US" dirty="0"/>
              <a:t>But it is subject to </a:t>
            </a:r>
            <a:r>
              <a:rPr lang="en-US" b="1" u="sng" dirty="0"/>
              <a:t>cascading aborts</a:t>
            </a:r>
            <a:r>
              <a:rPr lang="en-US" dirty="0"/>
              <a:t>.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39E6FF07-2EFD-FB69-6A7F-0D17BC663B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4759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3775F80-1F30-4D67-8810-F9B26C4A8E42}"/>
              </a:ext>
            </a:extLst>
          </p:cNvPr>
          <p:cNvGrpSpPr/>
          <p:nvPr/>
        </p:nvGrpSpPr>
        <p:grpSpPr>
          <a:xfrm>
            <a:off x="1695451" y="751717"/>
            <a:ext cx="2469356" cy="3850524"/>
            <a:chOff x="1695451" y="641466"/>
            <a:chExt cx="2469356" cy="3850524"/>
          </a:xfrm>
        </p:grpSpPr>
        <p:sp>
          <p:nvSpPr>
            <p:cNvPr id="12" name="Rounded Rectangle 27">
              <a:extLst>
                <a:ext uri="{FF2B5EF4-FFF2-40B4-BE49-F238E27FC236}">
                  <a16:creationId xmlns:a16="http://schemas.microsoft.com/office/drawing/2014/main" id="{08119498-00C2-4981-9E66-D448A7454B3D}"/>
                </a:ext>
              </a:extLst>
            </p:cNvPr>
            <p:cNvSpPr/>
            <p:nvPr/>
          </p:nvSpPr>
          <p:spPr bwMode="auto">
            <a:xfrm>
              <a:off x="1695451" y="1017270"/>
              <a:ext cx="2469356" cy="3474720"/>
            </a:xfrm>
            <a:prstGeom prst="rect">
              <a:avLst/>
            </a:prstGeom>
            <a:solidFill>
              <a:srgbClr val="D9D9D9"/>
            </a:solidFill>
            <a:ln w="38100" cap="flat" cmpd="sng" algn="ctr">
              <a:noFill/>
              <a:prstDash val="sysDash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14" name="TextBox 15">
              <a:extLst>
                <a:ext uri="{FF2B5EF4-FFF2-40B4-BE49-F238E27FC236}">
                  <a16:creationId xmlns:a16="http://schemas.microsoft.com/office/drawing/2014/main" id="{A7101A76-4072-4B05-BED9-64235D3A39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95451" y="641466"/>
              <a:ext cx="117532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no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ea typeface="Crimson Text" pitchFamily="2" charset="0"/>
                </a:defRPr>
              </a:lvl1pPr>
            </a:lstStyle>
            <a:p>
              <a:r>
                <a:rPr lang="en-US" dirty="0"/>
                <a:t>Schedule</a:t>
              </a:r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B4A3EB3A-C03F-4FE9-A360-6143B741B8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83955" y="1034343"/>
              <a:ext cx="37702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T</a:t>
              </a:r>
              <a:r>
                <a:rPr lang="en-US" b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1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604691D-A135-4FFE-AEE8-BAA04AAB1F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74568" y="1034343"/>
              <a:ext cx="37702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T</a:t>
              </a:r>
              <a:r>
                <a:rPr lang="en-US" b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2</a:t>
              </a:r>
            </a:p>
          </p:txBody>
        </p:sp>
      </p:grpSp>
      <p:sp>
        <p:nvSpPr>
          <p:cNvPr id="55298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2PL: Cascading Aborts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B1C2A3C-F4FA-4D0F-BF82-EA592934A5C9}"/>
              </a:ext>
            </a:extLst>
          </p:cNvPr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This is a permissible schedule in 2PL, but the DBMS has to also abort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  <a:r>
              <a:rPr lang="en-US" dirty="0"/>
              <a:t> when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  <a:r>
              <a:rPr lang="en-US" dirty="0"/>
              <a:t> aborts.</a:t>
            </a:r>
          </a:p>
          <a:p>
            <a:endParaRPr lang="en-US" sz="1200" dirty="0"/>
          </a:p>
          <a:p>
            <a:r>
              <a:rPr lang="en-US" dirty="0"/>
              <a:t>Any information about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  <a:r>
              <a:rPr lang="en-US" dirty="0"/>
              <a:t> cannot be “leaked” to the outside world.</a:t>
            </a:r>
          </a:p>
          <a:p>
            <a:endParaRPr lang="en-US" sz="1200" dirty="0"/>
          </a:p>
          <a:p>
            <a:r>
              <a:rPr lang="en-US" dirty="0"/>
              <a:t>Any computation performed must be rolled back.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F1123-BF8F-6218-E6A0-CF41B35D23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17</a:t>
            </a:fld>
            <a:endParaRPr lang="en-US" dirty="0"/>
          </a:p>
        </p:txBody>
      </p:sp>
      <p:grpSp>
        <p:nvGrpSpPr>
          <p:cNvPr id="55303" name="Group 35"/>
          <p:cNvGrpSpPr>
            <a:grpSpLocks/>
          </p:cNvGrpSpPr>
          <p:nvPr/>
        </p:nvGrpSpPr>
        <p:grpSpPr bwMode="auto">
          <a:xfrm>
            <a:off x="1752600" y="1514044"/>
            <a:ext cx="2311487" cy="2926080"/>
            <a:chOff x="813520" y="2209191"/>
            <a:chExt cx="3083574" cy="3901823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813520" y="2209191"/>
              <a:ext cx="1564674" cy="390182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</a:lstStyle>
            <a:p>
              <a:r>
                <a:rPr lang="en-US" dirty="0"/>
                <a:t>BEGIN</a:t>
              </a:r>
            </a:p>
            <a:p>
              <a:r>
                <a:rPr lang="en-US" dirty="0">
                  <a:solidFill>
                    <a:schemeClr val="accent1"/>
                  </a:solidFill>
                </a:rPr>
                <a:t>X-LOCK</a:t>
              </a:r>
              <a:r>
                <a:rPr lang="en-US" b="0" dirty="0"/>
                <a:t>(A)</a:t>
              </a:r>
            </a:p>
            <a:p>
              <a:r>
                <a:rPr lang="en-US" dirty="0">
                  <a:solidFill>
                    <a:schemeClr val="accent1"/>
                  </a:solidFill>
                </a:rPr>
                <a:t>X-LOCK</a:t>
              </a:r>
              <a:r>
                <a:rPr lang="en-US" b="0" dirty="0"/>
                <a:t>(B)</a:t>
              </a:r>
            </a:p>
            <a:p>
              <a:r>
                <a:rPr lang="en-US" b="0" dirty="0"/>
                <a:t>R(A)</a:t>
              </a:r>
            </a:p>
            <a:p>
              <a:r>
                <a:rPr lang="en-US" b="0" dirty="0"/>
                <a:t>W(A)</a:t>
              </a:r>
            </a:p>
            <a:p>
              <a:r>
                <a:rPr lang="en-US" dirty="0">
                  <a:solidFill>
                    <a:schemeClr val="accent1"/>
                  </a:solidFill>
                </a:rPr>
                <a:t>UNLOCK</a:t>
              </a:r>
              <a:r>
                <a:rPr lang="en-US" b="0" dirty="0"/>
                <a:t>(A)</a:t>
              </a:r>
            </a:p>
            <a:p>
              <a:endParaRPr lang="en-US" b="0" dirty="0"/>
            </a:p>
            <a:p>
              <a:endParaRPr lang="en-US" b="0" dirty="0"/>
            </a:p>
            <a:p>
              <a:endParaRPr lang="en-US" b="0" dirty="0"/>
            </a:p>
            <a:p>
              <a:r>
                <a:rPr lang="en-US" b="0" dirty="0"/>
                <a:t>R(B)</a:t>
              </a:r>
            </a:p>
            <a:p>
              <a:r>
                <a:rPr lang="en-US" b="0" dirty="0"/>
                <a:t>W(B)</a:t>
              </a:r>
            </a:p>
            <a:p>
              <a:r>
                <a:rPr lang="en-US" b="0" dirty="0"/>
                <a:t>  ⋮</a:t>
              </a:r>
            </a:p>
          </p:txBody>
        </p:sp>
        <p:sp>
          <p:nvSpPr>
            <p:cNvPr id="13" name="Text Box 4"/>
            <p:cNvSpPr txBox="1">
              <a:spLocks noChangeArrowheads="1"/>
            </p:cNvSpPr>
            <p:nvPr/>
          </p:nvSpPr>
          <p:spPr bwMode="auto">
            <a:xfrm>
              <a:off x="2370886" y="2209191"/>
              <a:ext cx="1526208" cy="390182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</a:lstStyle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r>
                <a:rPr lang="en-US" dirty="0"/>
                <a:t>BEGIN</a:t>
              </a:r>
            </a:p>
            <a:p>
              <a:r>
                <a:rPr lang="en-US" dirty="0">
                  <a:solidFill>
                    <a:schemeClr val="accent1"/>
                  </a:solidFill>
                </a:rPr>
                <a:t>X-LOCK</a:t>
              </a:r>
              <a:r>
                <a:rPr lang="en-US" b="0" dirty="0"/>
                <a:t>(A)</a:t>
              </a:r>
            </a:p>
            <a:p>
              <a:r>
                <a:rPr lang="en-US" b="0" dirty="0"/>
                <a:t>R(A)</a:t>
              </a:r>
            </a:p>
            <a:p>
              <a:r>
                <a:rPr lang="en-US" b="0" dirty="0"/>
                <a:t>W(A)</a:t>
              </a:r>
            </a:p>
            <a:p>
              <a:r>
                <a:rPr lang="en-US" b="0" dirty="0"/>
                <a:t>  ⋮</a:t>
              </a:r>
            </a:p>
            <a:p>
              <a:endParaRPr lang="en-US" b="0" dirty="0"/>
            </a:p>
            <a:p>
              <a:endParaRPr lang="en-US" b="0" dirty="0"/>
            </a:p>
            <a:p>
              <a:endParaRPr lang="en-US" b="0" dirty="0"/>
            </a:p>
            <a:p>
              <a:endParaRPr lang="en-US" b="0" dirty="0"/>
            </a:p>
            <a:p>
              <a:endParaRPr lang="en-US" b="0" dirty="0"/>
            </a:p>
            <a:p>
              <a:endParaRPr lang="en-US" b="0" dirty="0"/>
            </a:p>
          </p:txBody>
        </p:sp>
      </p:grpSp>
      <p:sp>
        <p:nvSpPr>
          <p:cNvPr id="28" name="Rounded Rectangular Callout 27"/>
          <p:cNvSpPr/>
          <p:nvPr/>
        </p:nvSpPr>
        <p:spPr bwMode="auto">
          <a:xfrm flipH="1">
            <a:off x="3657599" y="3578595"/>
            <a:ext cx="1573909" cy="364755"/>
          </a:xfrm>
          <a:prstGeom prst="wedgeRoundRectCallout">
            <a:avLst>
              <a:gd name="adj1" fmla="val 60111"/>
              <a:gd name="adj2" fmla="val -127190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0" tIns="67414" rIns="0" bIns="0" anchor="b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Wasted work!</a:t>
            </a:r>
          </a:p>
        </p:txBody>
      </p:sp>
      <p:cxnSp>
        <p:nvCxnSpPr>
          <p:cNvPr id="18" name="Straight Arrow Connector 2">
            <a:extLst>
              <a:ext uri="{FF2B5EF4-FFF2-40B4-BE49-F238E27FC236}">
                <a16:creationId xmlns:a16="http://schemas.microsoft.com/office/drawing/2014/main" id="{60DBA5F8-4DB3-490B-89DF-884A288BC820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2321575" y="2590800"/>
            <a:ext cx="736585" cy="518160"/>
          </a:xfrm>
          <a:prstGeom prst="straightConnector1">
            <a:avLst/>
          </a:prstGeom>
          <a:noFill/>
          <a:ln w="57150" algn="ctr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0" name="Skull">
            <a:extLst>
              <a:ext uri="{FF2B5EF4-FFF2-40B4-BE49-F238E27FC236}">
                <a16:creationId xmlns:a16="http://schemas.microsoft.com/office/drawing/2014/main" id="{35E6C54E-B932-4DA6-86B4-783EA2B830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2971800" y="3712368"/>
            <a:ext cx="640080" cy="64008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92D7315-103A-578B-D997-4ED06CBF6877}"/>
              </a:ext>
            </a:extLst>
          </p:cNvPr>
          <p:cNvSpPr txBox="1"/>
          <p:nvPr/>
        </p:nvSpPr>
        <p:spPr>
          <a:xfrm>
            <a:off x="1919286" y="4171950"/>
            <a:ext cx="753779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ABORT</a:t>
            </a:r>
          </a:p>
        </p:txBody>
      </p:sp>
      <p:sp>
        <p:nvSpPr>
          <p:cNvPr id="30" name="Left Arrow 33">
            <a:extLst>
              <a:ext uri="{FF2B5EF4-FFF2-40B4-BE49-F238E27FC236}">
                <a16:creationId xmlns:a16="http://schemas.microsoft.com/office/drawing/2014/main" id="{46630CAF-F931-9F9C-0CE3-08FDCABBC785}"/>
              </a:ext>
            </a:extLst>
          </p:cNvPr>
          <p:cNvSpPr/>
          <p:nvPr/>
        </p:nvSpPr>
        <p:spPr bwMode="auto">
          <a:xfrm rot="16200000">
            <a:off x="-342900" y="2392441"/>
            <a:ext cx="3314700" cy="647700"/>
          </a:xfrm>
          <a:prstGeom prst="leftArrow">
            <a:avLst/>
          </a:prstGeom>
          <a:solidFill>
            <a:schemeClr val="accent1"/>
          </a:solidFill>
          <a:ln w="28575" cap="flat" cmpd="sng" algn="ctr">
            <a:noFill/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400" b="1" i="1" spc="225" dirty="0">
                <a:solidFill>
                  <a:schemeClr val="bg1">
                    <a:lumMod val="95000"/>
                  </a:schemeClr>
                </a:solidFill>
                <a:latin typeface="Lato Black" panose="020F0A02020204030203" pitchFamily="34" charset="0"/>
              </a:rPr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3361709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8" grpId="0" animBg="1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2PL Observations</a:t>
            </a:r>
          </a:p>
        </p:txBody>
      </p:sp>
      <p:sp>
        <p:nvSpPr>
          <p:cNvPr id="56323" name="Content Placeholder 5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There are potential schedules that are serializable but would not be allowed by 2PL because locking limits concurrency.</a:t>
            </a:r>
          </a:p>
          <a:p>
            <a:pPr lvl="1"/>
            <a:r>
              <a:rPr lang="en-US" dirty="0"/>
              <a:t>Most DBMSs prefer correctness before performance.</a:t>
            </a:r>
          </a:p>
          <a:p>
            <a:endParaRPr lang="en-US" sz="1200" dirty="0"/>
          </a:p>
          <a:p>
            <a:r>
              <a:rPr lang="en-US" dirty="0"/>
              <a:t>May still have “dirty reads”.</a:t>
            </a:r>
          </a:p>
          <a:p>
            <a:pPr lvl="1"/>
            <a:r>
              <a:rPr lang="en-US" dirty="0"/>
              <a:t>Solution: </a:t>
            </a:r>
            <a:r>
              <a:rPr lang="en-US" b="1" dirty="0"/>
              <a:t>Strong Strict 2PL (aka Rigorous 2PL)</a:t>
            </a:r>
          </a:p>
          <a:p>
            <a:endParaRPr lang="en-US" sz="1200" dirty="0"/>
          </a:p>
          <a:p>
            <a:r>
              <a:rPr lang="en-US" dirty="0"/>
              <a:t>May lead to deadlocks.</a:t>
            </a:r>
          </a:p>
          <a:p>
            <a:pPr lvl="1"/>
            <a:r>
              <a:rPr lang="en-US" dirty="0"/>
              <a:t>Solution: </a:t>
            </a:r>
            <a:r>
              <a:rPr lang="en-US" b="1" dirty="0"/>
              <a:t>Detection</a:t>
            </a:r>
            <a:r>
              <a:rPr lang="en-US" dirty="0"/>
              <a:t> or </a:t>
            </a:r>
            <a:r>
              <a:rPr lang="en-US" b="1" dirty="0"/>
              <a:t>Prevention</a:t>
            </a:r>
            <a:endParaRPr lang="en-US" dirty="0"/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C0E8B248-E781-65A5-E28E-8D4722144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18</a:t>
            </a:fld>
            <a:endParaRPr lang="en-US" dirty="0"/>
          </a:p>
        </p:txBody>
      </p:sp>
      <p:sp>
        <p:nvSpPr>
          <p:cNvPr id="5" name="Highlight Box">
            <a:extLst>
              <a:ext uri="{FF2B5EF4-FFF2-40B4-BE49-F238E27FC236}">
                <a16:creationId xmlns:a16="http://schemas.microsoft.com/office/drawing/2014/main" id="{1E0E8DD4-B6AE-4842-86BE-3CC13D0E0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3480" y="2495550"/>
            <a:ext cx="5989320" cy="822960"/>
          </a:xfrm>
          <a:prstGeom prst="roundRect">
            <a:avLst>
              <a:gd name="adj" fmla="val 1802"/>
            </a:avLst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</p:spTree>
    <p:extLst>
      <p:ext uri="{BB962C8B-B14F-4D97-AF65-F5344CB8AC3E}">
        <p14:creationId xmlns:p14="http://schemas.microsoft.com/office/powerpoint/2010/main" val="1770099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Strong Strict Two-Phase Locking</a:t>
            </a:r>
          </a:p>
        </p:txBody>
      </p:sp>
      <p:sp>
        <p:nvSpPr>
          <p:cNvPr id="57347" name="Content Placeholder 5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The </a:t>
            </a:r>
            <a:r>
              <a:rPr lang="en-US" dirty="0" err="1"/>
              <a:t>txn</a:t>
            </a:r>
            <a:r>
              <a:rPr lang="en-US" dirty="0"/>
              <a:t> is only allowed to release locks after it has ended (i.e., committed or aborted).</a:t>
            </a:r>
          </a:p>
          <a:p>
            <a:r>
              <a:rPr lang="en-US" dirty="0"/>
              <a:t>Allows only conflict serializable schedules, but it is often stronger than needed for some apps.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746A67E7-8C67-9BD3-CE03-61E405ECE2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19</a:t>
            </a:fld>
            <a:endParaRPr lang="en-US" dirty="0"/>
          </a:p>
        </p:txBody>
      </p:sp>
      <p:sp>
        <p:nvSpPr>
          <p:cNvPr id="23" name="Left Arrow 27">
            <a:extLst>
              <a:ext uri="{FF2B5EF4-FFF2-40B4-BE49-F238E27FC236}">
                <a16:creationId xmlns:a16="http://schemas.microsoft.com/office/drawing/2014/main" id="{16391B14-1067-4D05-8CB0-A3CDB62D80C9}"/>
              </a:ext>
            </a:extLst>
          </p:cNvPr>
          <p:cNvSpPr/>
          <p:nvPr/>
        </p:nvSpPr>
        <p:spPr bwMode="auto">
          <a:xfrm rot="10800000" flipV="1">
            <a:off x="2857500" y="4362449"/>
            <a:ext cx="3314700" cy="647700"/>
          </a:xfrm>
          <a:prstGeom prst="leftArrow">
            <a:avLst/>
          </a:prstGeom>
          <a:solidFill>
            <a:schemeClr val="accent1"/>
          </a:solidFill>
          <a:ln w="28575" cap="flat" cmpd="sng" algn="ctr">
            <a:noFill/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400" b="1" i="1" spc="225" dirty="0">
                <a:solidFill>
                  <a:schemeClr val="bg1">
                    <a:lumMod val="95000"/>
                  </a:schemeClr>
                </a:solidFill>
                <a:latin typeface="Lato Black" panose="020F0A02020204030203" pitchFamily="34" charset="0"/>
              </a:rPr>
              <a:t>TIME</a:t>
            </a:r>
          </a:p>
        </p:txBody>
      </p:sp>
      <p:grpSp>
        <p:nvGrpSpPr>
          <p:cNvPr id="25" name="Group 1">
            <a:extLst>
              <a:ext uri="{FF2B5EF4-FFF2-40B4-BE49-F238E27FC236}">
                <a16:creationId xmlns:a16="http://schemas.microsoft.com/office/drawing/2014/main" id="{1A7BB704-4405-4A9B-9215-E8937E2C4FE9}"/>
              </a:ext>
            </a:extLst>
          </p:cNvPr>
          <p:cNvGrpSpPr>
            <a:grpSpLocks/>
          </p:cNvGrpSpPr>
          <p:nvPr/>
        </p:nvGrpSpPr>
        <p:grpSpPr bwMode="auto">
          <a:xfrm>
            <a:off x="1276374" y="2495550"/>
            <a:ext cx="6267426" cy="1645920"/>
            <a:chOff x="177832" y="3135345"/>
            <a:chExt cx="8356568" cy="2605023"/>
          </a:xfrm>
        </p:grpSpPr>
        <p:grpSp>
          <p:nvGrpSpPr>
            <p:cNvPr id="26" name="Group 20">
              <a:extLst>
                <a:ext uri="{FF2B5EF4-FFF2-40B4-BE49-F238E27FC236}">
                  <a16:creationId xmlns:a16="http://schemas.microsoft.com/office/drawing/2014/main" id="{18E7DDDA-C240-417E-A262-9899BF6CF5A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7832" y="3135348"/>
              <a:ext cx="8356568" cy="2605017"/>
              <a:chOff x="177832" y="3146834"/>
              <a:chExt cx="8356567" cy="2748731"/>
            </a:xfrm>
          </p:grpSpPr>
          <p:grpSp>
            <p:nvGrpSpPr>
              <p:cNvPr id="29" name="Group 19">
                <a:extLst>
                  <a:ext uri="{FF2B5EF4-FFF2-40B4-BE49-F238E27FC236}">
                    <a16:creationId xmlns:a16="http://schemas.microsoft.com/office/drawing/2014/main" id="{707B6788-4171-4FA4-AAD1-019890F69BA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71519" y="3338286"/>
                <a:ext cx="7862880" cy="2357771"/>
                <a:chOff x="671519" y="3338286"/>
                <a:chExt cx="7862880" cy="2357771"/>
              </a:xfrm>
            </p:grpSpPr>
            <p:cxnSp>
              <p:nvCxnSpPr>
                <p:cNvPr id="31" name="Straight Connector 30">
                  <a:extLst>
                    <a:ext uri="{FF2B5EF4-FFF2-40B4-BE49-F238E27FC236}">
                      <a16:creationId xmlns:a16="http://schemas.microsoft.com/office/drawing/2014/main" id="{20C89A21-BAF0-4A73-81F1-79549C5EE93F}"/>
                    </a:ext>
                  </a:extLst>
                </p:cNvPr>
                <p:cNvCxnSpPr/>
                <p:nvPr/>
              </p:nvCxnSpPr>
              <p:spPr bwMode="auto">
                <a:xfrm>
                  <a:off x="671513" y="3926665"/>
                  <a:ext cx="7862886" cy="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65000"/>
                    </a:schemeClr>
                  </a:solidFill>
                  <a:prstDash val="solid"/>
                  <a:round/>
                  <a:headEnd type="none" w="sm" len="sm"/>
                  <a:tailEnd type="none" w="med" len="med"/>
                </a:ln>
                <a:effectLst/>
              </p:spPr>
            </p:cxnSp>
            <p:cxnSp>
              <p:nvCxnSpPr>
                <p:cNvPr id="32" name="Straight Connector 31">
                  <a:extLst>
                    <a:ext uri="{FF2B5EF4-FFF2-40B4-BE49-F238E27FC236}">
                      <a16:creationId xmlns:a16="http://schemas.microsoft.com/office/drawing/2014/main" id="{D12F8EDA-CCDE-4675-8A37-D5BAECAD1A81}"/>
                    </a:ext>
                  </a:extLst>
                </p:cNvPr>
                <p:cNvCxnSpPr/>
                <p:nvPr/>
              </p:nvCxnSpPr>
              <p:spPr bwMode="auto">
                <a:xfrm>
                  <a:off x="671513" y="3337636"/>
                  <a:ext cx="7862886" cy="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65000"/>
                    </a:schemeClr>
                  </a:solidFill>
                  <a:prstDash val="solid"/>
                  <a:round/>
                  <a:headEnd type="none" w="sm" len="sm"/>
                  <a:tailEnd type="none" w="med" len="med"/>
                </a:ln>
                <a:effectLst/>
              </p:spPr>
            </p:cxnSp>
            <p:cxnSp>
              <p:nvCxnSpPr>
                <p:cNvPr id="33" name="Straight Connector 32">
                  <a:extLst>
                    <a:ext uri="{FF2B5EF4-FFF2-40B4-BE49-F238E27FC236}">
                      <a16:creationId xmlns:a16="http://schemas.microsoft.com/office/drawing/2014/main" id="{0CE03839-6B85-402B-8335-7E3C92E16C27}"/>
                    </a:ext>
                  </a:extLst>
                </p:cNvPr>
                <p:cNvCxnSpPr/>
                <p:nvPr/>
              </p:nvCxnSpPr>
              <p:spPr bwMode="auto">
                <a:xfrm>
                  <a:off x="671513" y="5106560"/>
                  <a:ext cx="7862886" cy="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65000"/>
                    </a:schemeClr>
                  </a:solidFill>
                  <a:prstDash val="solid"/>
                  <a:round/>
                  <a:headEnd type="none" w="sm" len="sm"/>
                  <a:tailEnd type="none" w="med" len="med"/>
                </a:ln>
                <a:effectLst/>
              </p:spPr>
            </p:cxnSp>
            <p:cxnSp>
              <p:nvCxnSpPr>
                <p:cNvPr id="34" name="Straight Connector 33">
                  <a:extLst>
                    <a:ext uri="{FF2B5EF4-FFF2-40B4-BE49-F238E27FC236}">
                      <a16:creationId xmlns:a16="http://schemas.microsoft.com/office/drawing/2014/main" id="{EDE9355C-2BC5-4ED0-9430-E60C80A0C1F7}"/>
                    </a:ext>
                  </a:extLst>
                </p:cNvPr>
                <p:cNvCxnSpPr/>
                <p:nvPr/>
              </p:nvCxnSpPr>
              <p:spPr bwMode="auto">
                <a:xfrm>
                  <a:off x="671513" y="4515695"/>
                  <a:ext cx="7862886" cy="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65000"/>
                    </a:schemeClr>
                  </a:solidFill>
                  <a:prstDash val="solid"/>
                  <a:round/>
                  <a:headEnd type="none" w="sm" len="sm"/>
                  <a:tailEnd type="none" w="med" len="med"/>
                </a:ln>
                <a:effectLst/>
              </p:spPr>
            </p:cxnSp>
            <p:cxnSp>
              <p:nvCxnSpPr>
                <p:cNvPr id="35" name="Straight Connector 34">
                  <a:extLst>
                    <a:ext uri="{FF2B5EF4-FFF2-40B4-BE49-F238E27FC236}">
                      <a16:creationId xmlns:a16="http://schemas.microsoft.com/office/drawing/2014/main" id="{C6415D0B-1B57-405A-822A-BB473EE8B79F}"/>
                    </a:ext>
                  </a:extLst>
                </p:cNvPr>
                <p:cNvCxnSpPr/>
                <p:nvPr/>
              </p:nvCxnSpPr>
              <p:spPr bwMode="auto">
                <a:xfrm>
                  <a:off x="671513" y="5695589"/>
                  <a:ext cx="7862886" cy="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bg1">
                      <a:lumMod val="65000"/>
                    </a:schemeClr>
                  </a:solidFill>
                  <a:prstDash val="solid"/>
                  <a:round/>
                  <a:headEnd type="none" w="sm" len="sm"/>
                  <a:tailEnd type="none" w="med" len="med"/>
                </a:ln>
                <a:effectLst/>
              </p:spPr>
            </p:cxnSp>
          </p:grpSp>
          <p:graphicFrame>
            <p:nvGraphicFramePr>
              <p:cNvPr id="30" name="Chart 9">
                <a:extLst>
                  <a:ext uri="{FF2B5EF4-FFF2-40B4-BE49-F238E27FC236}">
                    <a16:creationId xmlns:a16="http://schemas.microsoft.com/office/drawing/2014/main" id="{E299DC54-7C0C-487D-B075-AF57E9D93D5E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488740778"/>
                  </p:ext>
                </p:extLst>
              </p:nvPr>
            </p:nvGraphicFramePr>
            <p:xfrm>
              <a:off x="177832" y="3146834"/>
              <a:ext cx="4597336" cy="274873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</p:grpSp>
        <p:graphicFrame>
          <p:nvGraphicFramePr>
            <p:cNvPr id="27" name="Chart 28">
              <a:extLst>
                <a:ext uri="{FF2B5EF4-FFF2-40B4-BE49-F238E27FC236}">
                  <a16:creationId xmlns:a16="http://schemas.microsoft.com/office/drawing/2014/main" id="{5D3DEB1C-8FE0-4D0D-9434-291467272DB5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326947093"/>
                </p:ext>
              </p:extLst>
            </p:nvPr>
          </p:nvGraphicFramePr>
          <p:xfrm>
            <a:off x="4398360" y="3135345"/>
            <a:ext cx="4125848" cy="260502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cxnSp>
          <p:nvCxnSpPr>
            <p:cNvPr id="28" name="Straight Connector 22">
              <a:extLst>
                <a:ext uri="{FF2B5EF4-FFF2-40B4-BE49-F238E27FC236}">
                  <a16:creationId xmlns:a16="http://schemas.microsoft.com/office/drawing/2014/main" id="{33710F27-25A2-4C34-B59B-EEE29234CBC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593591" y="3316287"/>
              <a:ext cx="0" cy="2249487"/>
            </a:xfrm>
            <a:prstGeom prst="line">
              <a:avLst/>
            </a:prstGeom>
            <a:noFill/>
            <a:ln w="28575" algn="ctr">
              <a:solidFill>
                <a:schemeClr val="accent1"/>
              </a:solidFill>
              <a:prstDash val="sysDot"/>
              <a:round/>
              <a:headEnd type="none" w="sm" len="sm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43" name="Rounded Rectangular Callout 42"/>
          <p:cNvSpPr/>
          <p:nvPr/>
        </p:nvSpPr>
        <p:spPr bwMode="auto">
          <a:xfrm flipH="1">
            <a:off x="7048500" y="3028950"/>
            <a:ext cx="2057400" cy="637170"/>
          </a:xfrm>
          <a:prstGeom prst="wedgeRoundRectCallout">
            <a:avLst>
              <a:gd name="adj1" fmla="val 32214"/>
              <a:gd name="adj2" fmla="val 93322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0" tIns="67414" rIns="0" bIns="0" anchor="b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Release all locks at end of </a:t>
            </a:r>
            <a:r>
              <a:rPr lang="en-US" sz="2000" b="1" i="1" dirty="0" err="1">
                <a:solidFill>
                  <a:schemeClr val="accent1"/>
                </a:solidFill>
                <a:latin typeface="Crimson Text" panose="02000503000000000000" pitchFamily="2" charset="0"/>
              </a:rPr>
              <a:t>txn</a:t>
            </a: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.</a:t>
            </a:r>
          </a:p>
        </p:txBody>
      </p:sp>
      <p:sp>
        <p:nvSpPr>
          <p:cNvPr id="21" name="TextBox 24">
            <a:extLst>
              <a:ext uri="{FF2B5EF4-FFF2-40B4-BE49-F238E27FC236}">
                <a16:creationId xmlns:a16="http://schemas.microsoft.com/office/drawing/2014/main" id="{3E8349AC-479C-4BFA-AF9D-2A82AFC0AC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0041" y="4019550"/>
            <a:ext cx="148951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algn="ctr"/>
            <a:r>
              <a:rPr lang="en-US" sz="1800" b="1" i="1" u="none" dirty="0">
                <a:solidFill>
                  <a:srgbClr val="646464"/>
                </a:solidFill>
                <a:latin typeface="Crimson Text" panose="02000503000000000000" pitchFamily="2" charset="0"/>
              </a:rPr>
              <a:t>Growing Phase</a:t>
            </a:r>
          </a:p>
        </p:txBody>
      </p:sp>
      <p:sp>
        <p:nvSpPr>
          <p:cNvPr id="22" name="TextBox 25">
            <a:extLst>
              <a:ext uri="{FF2B5EF4-FFF2-40B4-BE49-F238E27FC236}">
                <a16:creationId xmlns:a16="http://schemas.microsoft.com/office/drawing/2014/main" id="{99528996-0BB4-471C-9555-58A6C52788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8941" y="4019550"/>
            <a:ext cx="159531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algn="ctr"/>
            <a:r>
              <a:rPr lang="en-US" sz="1800" b="1" i="1" u="none">
                <a:solidFill>
                  <a:srgbClr val="646464"/>
                </a:solidFill>
                <a:latin typeface="Crimson Text" panose="02000503000000000000" pitchFamily="2" charset="0"/>
              </a:rPr>
              <a:t>Shrinking Phase</a:t>
            </a:r>
          </a:p>
        </p:txBody>
      </p:sp>
    </p:spTree>
    <p:extLst>
      <p:ext uri="{BB962C8B-B14F-4D97-AF65-F5344CB8AC3E}">
        <p14:creationId xmlns:p14="http://schemas.microsoft.com/office/powerpoint/2010/main" val="3692849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EE046087-4A0B-44FD-A01E-D5D1AE3B9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Announcements</a:t>
            </a:r>
          </a:p>
        </p:txBody>
      </p:sp>
      <p:sp>
        <p:nvSpPr>
          <p:cNvPr id="8195" name="Content Placeholder 2">
            <a:extLst>
              <a:ext uri="{FF2B5EF4-FFF2-40B4-BE49-F238E27FC236}">
                <a16:creationId xmlns:a16="http://schemas.microsoft.com/office/drawing/2014/main" id="{889DBE1E-E6AE-42EA-A60D-1CEC3BCDF8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>
                <a:solidFill>
                  <a:schemeClr val="tx1"/>
                </a:solidFill>
              </a:rPr>
              <a:t>Leaderboard policy: mostly, defer to original course policy, 5 bonus slots taken from "Test Only" at end of day today</a:t>
            </a:r>
          </a:p>
          <a:p>
            <a:endParaRPr lang="en-US" altLang="en-US" dirty="0">
              <a:solidFill>
                <a:schemeClr val="tx1"/>
              </a:solidFill>
            </a:endParaRPr>
          </a:p>
          <a:p>
            <a:r>
              <a:rPr lang="en-US" altLang="en-US" dirty="0">
                <a:solidFill>
                  <a:schemeClr val="tx1"/>
                </a:solidFill>
              </a:rPr>
              <a:t>Project 3 releases later today</a:t>
            </a:r>
          </a:p>
          <a:p>
            <a:endParaRPr lang="en-US" altLang="en-US" dirty="0">
              <a:solidFill>
                <a:schemeClr val="tx1"/>
              </a:solidFill>
            </a:endParaRPr>
          </a:p>
          <a:p>
            <a:r>
              <a:rPr lang="en-US" altLang="en-US" dirty="0">
                <a:solidFill>
                  <a:schemeClr val="tx1"/>
                </a:solidFill>
              </a:rPr>
              <a:t>Project 2 scores/leaderboard... next week</a:t>
            </a:r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8D939524-0A91-9925-040F-D182CB5D870A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7770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Strong Strict Two-Phase Locking</a:t>
            </a:r>
          </a:p>
        </p:txBody>
      </p:sp>
      <p:sp>
        <p:nvSpPr>
          <p:cNvPr id="58371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A schedule is </a:t>
            </a:r>
            <a:r>
              <a:rPr lang="en-US" b="1" u="sng" dirty="0"/>
              <a:t>strict</a:t>
            </a:r>
            <a:r>
              <a:rPr lang="en-US" dirty="0"/>
              <a:t> if a value written by a </a:t>
            </a:r>
            <a:r>
              <a:rPr lang="en-US" dirty="0" err="1"/>
              <a:t>txn</a:t>
            </a:r>
            <a:r>
              <a:rPr lang="en-US" dirty="0"/>
              <a:t> is not read or overwritten by other </a:t>
            </a:r>
            <a:r>
              <a:rPr lang="en-US" dirty="0" err="1"/>
              <a:t>txns</a:t>
            </a:r>
            <a:r>
              <a:rPr lang="en-US" dirty="0"/>
              <a:t> until that </a:t>
            </a:r>
            <a:r>
              <a:rPr lang="en-US" dirty="0" err="1"/>
              <a:t>txn</a:t>
            </a:r>
            <a:r>
              <a:rPr lang="en-US" dirty="0"/>
              <a:t> finishes.</a:t>
            </a:r>
          </a:p>
          <a:p>
            <a:endParaRPr lang="en-US" sz="1200" dirty="0"/>
          </a:p>
          <a:p>
            <a:r>
              <a:rPr lang="en-US" dirty="0"/>
              <a:t>Advantages:</a:t>
            </a:r>
          </a:p>
          <a:p>
            <a:pPr lvl="1"/>
            <a:r>
              <a:rPr lang="en-US" dirty="0"/>
              <a:t>Does not incur cascading aborts.</a:t>
            </a:r>
          </a:p>
          <a:p>
            <a:pPr lvl="1"/>
            <a:r>
              <a:rPr lang="en-US" dirty="0"/>
              <a:t>Aborted </a:t>
            </a:r>
            <a:r>
              <a:rPr lang="en-US" dirty="0" err="1"/>
              <a:t>txns</a:t>
            </a:r>
            <a:r>
              <a:rPr lang="en-US" dirty="0"/>
              <a:t> can be undone by just restoring original values of modified tuples.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CD99A0EB-85A5-2D31-A971-B51ADD44A3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9179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  <a:r>
              <a:rPr lang="en-US" dirty="0"/>
              <a:t> – Move $100 from Angela’s account (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A</a:t>
            </a:r>
            <a:r>
              <a:rPr lang="en-US" dirty="0"/>
              <a:t>) to Ben's account (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B</a:t>
            </a:r>
            <a:r>
              <a:rPr lang="en-US" dirty="0"/>
              <a:t>).</a:t>
            </a:r>
          </a:p>
          <a:p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  <a:r>
              <a:rPr lang="en-US" dirty="0"/>
              <a:t> – Compute the total amount in all accounts and return it to the application.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0B202B-04B9-8AD2-3CE8-3210329D3F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21</a:t>
            </a:fld>
            <a:endParaRPr lang="en-US" dirty="0"/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A5F6F1FD-0A9C-4C57-B92D-FDD07C6B3C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3124021"/>
            <a:ext cx="1600200" cy="1200329"/>
          </a:xfrm>
          <a:prstGeom prst="rect">
            <a:avLst/>
          </a:prstGeom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>
                <a:solidFill>
                  <a:srgbClr val="646464"/>
                </a:solidFill>
              </a:rPr>
              <a:t>BEGIN</a:t>
            </a:r>
          </a:p>
          <a:p>
            <a:r>
              <a:rPr lang="en-US" b="0" dirty="0">
                <a:solidFill>
                  <a:srgbClr val="646464"/>
                </a:solidFill>
              </a:rPr>
              <a:t>A=A-100</a:t>
            </a:r>
          </a:p>
          <a:p>
            <a:r>
              <a:rPr lang="en-US" b="0" dirty="0">
                <a:solidFill>
                  <a:srgbClr val="646464"/>
                </a:solidFill>
              </a:rPr>
              <a:t>B=B+100</a:t>
            </a:r>
          </a:p>
          <a:p>
            <a:r>
              <a:rPr lang="en-US" dirty="0">
                <a:solidFill>
                  <a:srgbClr val="646464"/>
                </a:solidFill>
              </a:rPr>
              <a:t>COMMIT</a:t>
            </a: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23E611C7-A42C-46AB-82DF-B4B6423171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3124021"/>
            <a:ext cx="1600200" cy="923330"/>
          </a:xfrm>
          <a:prstGeom prst="rect">
            <a:avLst/>
          </a:prstGeom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>
                <a:solidFill>
                  <a:srgbClr val="646464"/>
                </a:solidFill>
              </a:rPr>
              <a:t>BEGIN</a:t>
            </a:r>
          </a:p>
          <a:p>
            <a:r>
              <a:rPr lang="en-US" b="0" dirty="0">
                <a:solidFill>
                  <a:srgbClr val="646464"/>
                </a:solidFill>
              </a:rPr>
              <a:t>ECHO A+B</a:t>
            </a:r>
          </a:p>
          <a:p>
            <a:r>
              <a:rPr lang="en-US" dirty="0">
                <a:solidFill>
                  <a:srgbClr val="646464"/>
                </a:solidFill>
              </a:rPr>
              <a:t>COMMIT</a:t>
            </a:r>
          </a:p>
        </p:txBody>
      </p:sp>
      <p:sp>
        <p:nvSpPr>
          <p:cNvPr id="7" name="TextBox 15">
            <a:extLst>
              <a:ext uri="{FF2B5EF4-FFF2-40B4-BE49-F238E27FC236}">
                <a16:creationId xmlns:a16="http://schemas.microsoft.com/office/drawing/2014/main" id="{25C81436-956C-41FC-B3A7-F5100ADD90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0087" y="2609850"/>
            <a:ext cx="48442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sz="28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sz="2800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</a:p>
        </p:txBody>
      </p:sp>
      <p:sp>
        <p:nvSpPr>
          <p:cNvPr id="8" name="TextBox 15">
            <a:extLst>
              <a:ext uri="{FF2B5EF4-FFF2-40B4-BE49-F238E27FC236}">
                <a16:creationId xmlns:a16="http://schemas.microsoft.com/office/drawing/2014/main" id="{6C44A0C9-D297-4EE0-9746-FBECFCBC5F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9486" y="2609850"/>
            <a:ext cx="48442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sz="28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sz="2800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</a:p>
        </p:txBody>
      </p:sp>
      <p:sp>
        <p:nvSpPr>
          <p:cNvPr id="9" name="Oval 23">
            <a:extLst>
              <a:ext uri="{FF2B5EF4-FFF2-40B4-BE49-F238E27FC236}">
                <a16:creationId xmlns:a16="http://schemas.microsoft.com/office/drawing/2014/main" id="{EA38D51F-CE47-4F1B-B95D-51326E9F25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9680" y="3425190"/>
            <a:ext cx="800100" cy="317420"/>
          </a:xfrm>
          <a:prstGeom prst="ellipse">
            <a:avLst/>
          </a:prstGeom>
          <a:noFill/>
          <a:ln w="28575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0" hangingPunct="0"/>
            <a:endParaRPr lang="en-US" sz="135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247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F8E2B63B-986B-4BA2-BB23-9C695800921F}"/>
              </a:ext>
            </a:extLst>
          </p:cNvPr>
          <p:cNvGrpSpPr/>
          <p:nvPr/>
        </p:nvGrpSpPr>
        <p:grpSpPr>
          <a:xfrm>
            <a:off x="1695451" y="746521"/>
            <a:ext cx="2469356" cy="3855720"/>
            <a:chOff x="1695451" y="819150"/>
            <a:chExt cx="2469356" cy="3855720"/>
          </a:xfrm>
        </p:grpSpPr>
        <p:sp>
          <p:nvSpPr>
            <p:cNvPr id="25" name="Rounded Rectangle 27">
              <a:extLst>
                <a:ext uri="{FF2B5EF4-FFF2-40B4-BE49-F238E27FC236}">
                  <a16:creationId xmlns:a16="http://schemas.microsoft.com/office/drawing/2014/main" id="{586C2F6E-78CA-4DDE-885A-1F45575D1B1B}"/>
                </a:ext>
              </a:extLst>
            </p:cNvPr>
            <p:cNvSpPr/>
            <p:nvPr/>
          </p:nvSpPr>
          <p:spPr bwMode="auto">
            <a:xfrm>
              <a:off x="1695451" y="1200150"/>
              <a:ext cx="2469356" cy="3474720"/>
            </a:xfrm>
            <a:prstGeom prst="rect">
              <a:avLst/>
            </a:prstGeom>
            <a:solidFill>
              <a:srgbClr val="D9D9D9"/>
            </a:solidFill>
            <a:ln w="38100" cap="flat" cmpd="sng" algn="ctr">
              <a:noFill/>
              <a:prstDash val="sysDash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 sz="1350" dirty="0">
                <a:latin typeface="Times New Roman" pitchFamily="-112" charset="0"/>
              </a:endParaRPr>
            </a:p>
          </p:txBody>
        </p:sp>
        <p:sp>
          <p:nvSpPr>
            <p:cNvPr id="27" name="TextBox 15">
              <a:extLst>
                <a:ext uri="{FF2B5EF4-FFF2-40B4-BE49-F238E27FC236}">
                  <a16:creationId xmlns:a16="http://schemas.microsoft.com/office/drawing/2014/main" id="{CBC505EB-A09C-432A-B6B1-C9431A4E3B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95451" y="819150"/>
              <a:ext cx="117532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no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ea typeface="Crimson Text" pitchFamily="2" charset="0"/>
                </a:defRPr>
              </a:lvl1pPr>
            </a:lstStyle>
            <a:p>
              <a:r>
                <a:rPr lang="en-US" dirty="0"/>
                <a:t>Schedule</a:t>
              </a:r>
            </a:p>
          </p:txBody>
        </p:sp>
        <p:sp>
          <p:nvSpPr>
            <p:cNvPr id="28" name="TextBox 15">
              <a:extLst>
                <a:ext uri="{FF2B5EF4-FFF2-40B4-BE49-F238E27FC236}">
                  <a16:creationId xmlns:a16="http://schemas.microsoft.com/office/drawing/2014/main" id="{DF8D0C3D-DE7F-4753-A2DE-262BAA8B6E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0355" y="1219200"/>
              <a:ext cx="37702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T</a:t>
              </a:r>
              <a:r>
                <a:rPr lang="en-US" b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1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E2DD120-59B3-4269-91B5-3FA4EF777F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80968" y="1219200"/>
              <a:ext cx="37702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T</a:t>
              </a:r>
              <a:r>
                <a:rPr lang="en-US" b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2</a:t>
              </a:r>
            </a:p>
          </p:txBody>
        </p:sp>
      </p:grpSp>
      <p:sp>
        <p:nvSpPr>
          <p:cNvPr id="60418" name="Title 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Non-2PL Example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1AB96841-DABD-03AB-C417-65086447C9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22</a:t>
            </a:fld>
            <a:endParaRPr lang="en-US" dirty="0"/>
          </a:p>
        </p:txBody>
      </p:sp>
      <p:grpSp>
        <p:nvGrpSpPr>
          <p:cNvPr id="60421" name="Group 38"/>
          <p:cNvGrpSpPr>
            <a:grpSpLocks/>
          </p:cNvGrpSpPr>
          <p:nvPr/>
        </p:nvGrpSpPr>
        <p:grpSpPr bwMode="auto">
          <a:xfrm>
            <a:off x="5324475" y="902970"/>
            <a:ext cx="2828925" cy="857250"/>
            <a:chOff x="4876799" y="1219200"/>
            <a:chExt cx="3771900" cy="1143000"/>
          </a:xfrm>
        </p:grpSpPr>
        <p:sp>
          <p:nvSpPr>
            <p:cNvPr id="60437" name="Rectangle 31"/>
            <p:cNvSpPr>
              <a:spLocks noChangeArrowheads="1"/>
            </p:cNvSpPr>
            <p:nvPr/>
          </p:nvSpPr>
          <p:spPr bwMode="auto">
            <a:xfrm>
              <a:off x="5691004" y="1819245"/>
              <a:ext cx="1635491" cy="400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20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A</a:t>
              </a:r>
              <a:r>
                <a:rPr lang="en-US" sz="20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=1000, </a:t>
              </a:r>
              <a:r>
                <a:rPr lang="en-US" sz="20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B</a:t>
              </a:r>
              <a:r>
                <a:rPr lang="en-US" sz="20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=1000</a:t>
              </a:r>
            </a:p>
          </p:txBody>
        </p:sp>
        <p:sp>
          <p:nvSpPr>
            <p:cNvPr id="41" name="TextBox 15"/>
            <p:cNvSpPr txBox="1">
              <a:spLocks noChangeArrowheads="1"/>
            </p:cNvSpPr>
            <p:nvPr/>
          </p:nvSpPr>
          <p:spPr bwMode="auto">
            <a:xfrm>
              <a:off x="4876799" y="1219200"/>
              <a:ext cx="3771900" cy="4001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no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ea typeface="Crimson Text" pitchFamily="2" charset="0"/>
                </a:defRPr>
              </a:lvl1pPr>
            </a:lstStyle>
            <a:p>
              <a:r>
                <a:rPr lang="en-US" dirty="0"/>
                <a:t>Initial Database State</a:t>
              </a:r>
            </a:p>
          </p:txBody>
        </p:sp>
        <p:sp>
          <p:nvSpPr>
            <p:cNvPr id="42" name="Rounded Rectangle 41"/>
            <p:cNvSpPr/>
            <p:nvPr/>
          </p:nvSpPr>
          <p:spPr bwMode="auto">
            <a:xfrm>
              <a:off x="4876800" y="1676400"/>
              <a:ext cx="3263900" cy="685800"/>
            </a:xfrm>
            <a:prstGeom prst="roundRect">
              <a:avLst>
                <a:gd name="adj" fmla="val 7670"/>
              </a:avLst>
            </a:prstGeom>
            <a:noFill/>
            <a:ln w="38100" cap="flat" cmpd="sng" algn="ctr">
              <a:solidFill>
                <a:srgbClr val="646464"/>
              </a:solidFill>
              <a:prstDash val="sysDash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sz="1350">
                <a:latin typeface="Times New Roman" pitchFamily="-112" charset="0"/>
              </a:endParaRPr>
            </a:p>
          </p:txBody>
        </p:sp>
      </p:grpSp>
      <p:grpSp>
        <p:nvGrpSpPr>
          <p:cNvPr id="60422" name="Group 42"/>
          <p:cNvGrpSpPr>
            <a:grpSpLocks/>
          </p:cNvGrpSpPr>
          <p:nvPr/>
        </p:nvGrpSpPr>
        <p:grpSpPr bwMode="auto">
          <a:xfrm>
            <a:off x="5324475" y="2190750"/>
            <a:ext cx="2447925" cy="887491"/>
            <a:chOff x="4876800" y="1178879"/>
            <a:chExt cx="3263900" cy="1183321"/>
          </a:xfrm>
        </p:grpSpPr>
        <p:sp>
          <p:nvSpPr>
            <p:cNvPr id="60434" name="Rectangle 31"/>
            <p:cNvSpPr>
              <a:spLocks noChangeArrowheads="1"/>
            </p:cNvSpPr>
            <p:nvPr/>
          </p:nvSpPr>
          <p:spPr bwMode="auto">
            <a:xfrm>
              <a:off x="6209308" y="1819245"/>
              <a:ext cx="598883" cy="400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20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A</a:t>
              </a:r>
              <a:r>
                <a:rPr lang="en-US" sz="20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+</a:t>
              </a:r>
              <a:r>
                <a:rPr lang="en-US" sz="20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B</a:t>
              </a:r>
              <a:r>
                <a:rPr lang="en-US" sz="20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=1900</a:t>
              </a:r>
            </a:p>
          </p:txBody>
        </p:sp>
        <p:sp>
          <p:nvSpPr>
            <p:cNvPr id="45" name="TextBox 15"/>
            <p:cNvSpPr txBox="1">
              <a:spLocks noChangeArrowheads="1"/>
            </p:cNvSpPr>
            <p:nvPr/>
          </p:nvSpPr>
          <p:spPr bwMode="auto">
            <a:xfrm>
              <a:off x="4876801" y="1178879"/>
              <a:ext cx="3263899" cy="4001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no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ea typeface="Crimson Text" pitchFamily="2" charset="0"/>
                </a:defRPr>
              </a:lvl1pPr>
            </a:lstStyle>
            <a:p>
              <a:r>
                <a:rPr lang="en-US" dirty="0"/>
                <a:t>T</a:t>
              </a:r>
              <a:r>
                <a:rPr lang="en-US" baseline="-25000" dirty="0"/>
                <a:t>2</a:t>
              </a:r>
              <a:r>
                <a:rPr lang="en-US" dirty="0"/>
                <a:t> Output</a:t>
              </a:r>
            </a:p>
          </p:txBody>
        </p:sp>
        <p:sp>
          <p:nvSpPr>
            <p:cNvPr id="46" name="Rounded Rectangle 45"/>
            <p:cNvSpPr/>
            <p:nvPr/>
          </p:nvSpPr>
          <p:spPr bwMode="auto">
            <a:xfrm>
              <a:off x="4876800" y="1676400"/>
              <a:ext cx="3263900" cy="685800"/>
            </a:xfrm>
            <a:prstGeom prst="roundRect">
              <a:avLst>
                <a:gd name="adj" fmla="val 7670"/>
              </a:avLst>
            </a:prstGeom>
            <a:noFill/>
            <a:ln w="38100" cap="flat" cmpd="sng" algn="ctr">
              <a:solidFill>
                <a:srgbClr val="646464"/>
              </a:solidFill>
              <a:prstDash val="sysDash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sz="1350">
                <a:latin typeface="Times New Roman" pitchFamily="-112" charset="0"/>
              </a:endParaRPr>
            </a:p>
          </p:txBody>
        </p:sp>
      </p:grpSp>
      <p:grpSp>
        <p:nvGrpSpPr>
          <p:cNvPr id="60423" name="Group 35"/>
          <p:cNvGrpSpPr>
            <a:grpSpLocks/>
          </p:cNvGrpSpPr>
          <p:nvPr/>
        </p:nvGrpSpPr>
        <p:grpSpPr bwMode="auto">
          <a:xfrm>
            <a:off x="1828220" y="1514044"/>
            <a:ext cx="2189083" cy="2926080"/>
            <a:chOff x="914399" y="2209191"/>
            <a:chExt cx="2920284" cy="3901824"/>
          </a:xfrm>
        </p:grpSpPr>
        <p:sp>
          <p:nvSpPr>
            <p:cNvPr id="49" name="Text Box 4"/>
            <p:cNvSpPr txBox="1">
              <a:spLocks noChangeArrowheads="1"/>
            </p:cNvSpPr>
            <p:nvPr/>
          </p:nvSpPr>
          <p:spPr bwMode="auto">
            <a:xfrm>
              <a:off x="914399" y="2209191"/>
              <a:ext cx="1463795" cy="390182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</a:lstStyle>
            <a:p>
              <a:pPr>
                <a:lnSpc>
                  <a:spcPct val="75000"/>
                </a:lnSpc>
              </a:pPr>
              <a:r>
                <a:rPr lang="en-US" sz="1400" dirty="0"/>
                <a:t>BEGIN</a:t>
              </a:r>
            </a:p>
            <a:p>
              <a:pPr>
                <a:lnSpc>
                  <a:spcPct val="75000"/>
                </a:lnSpc>
              </a:pPr>
              <a:r>
                <a:rPr lang="en-US" sz="1400" dirty="0">
                  <a:solidFill>
                    <a:schemeClr val="accent1"/>
                  </a:solidFill>
                </a:rPr>
                <a:t>X-LOCK</a:t>
              </a:r>
              <a:r>
                <a:rPr lang="en-US" sz="1400" b="0" dirty="0"/>
                <a:t>(A)</a:t>
              </a:r>
            </a:p>
            <a:p>
              <a:pPr>
                <a:lnSpc>
                  <a:spcPct val="75000"/>
                </a:lnSpc>
              </a:pPr>
              <a:r>
                <a:rPr lang="en-US" sz="1400" b="0" dirty="0"/>
                <a:t>R(A)</a:t>
              </a:r>
            </a:p>
            <a:p>
              <a:pPr>
                <a:lnSpc>
                  <a:spcPct val="75000"/>
                </a:lnSpc>
              </a:pPr>
              <a:endParaRPr lang="en-US" sz="1400" b="0" dirty="0"/>
            </a:p>
            <a:p>
              <a:pPr>
                <a:lnSpc>
                  <a:spcPct val="75000"/>
                </a:lnSpc>
              </a:pPr>
              <a:r>
                <a:rPr lang="en-US" sz="1400" b="0" dirty="0"/>
                <a:t>A=A-100</a:t>
              </a:r>
            </a:p>
            <a:p>
              <a:pPr>
                <a:lnSpc>
                  <a:spcPct val="75000"/>
                </a:lnSpc>
              </a:pPr>
              <a:r>
                <a:rPr lang="en-US" sz="1400" b="0" dirty="0"/>
                <a:t>W(A)</a:t>
              </a:r>
            </a:p>
            <a:p>
              <a:pPr>
                <a:lnSpc>
                  <a:spcPct val="75000"/>
                </a:lnSpc>
              </a:pPr>
              <a:r>
                <a:rPr lang="en-US" sz="1400" dirty="0">
                  <a:solidFill>
                    <a:schemeClr val="accent1"/>
                  </a:solidFill>
                </a:rPr>
                <a:t>UNLOCK</a:t>
              </a:r>
              <a:r>
                <a:rPr lang="en-US" sz="1400" b="0" dirty="0"/>
                <a:t>(A)</a:t>
              </a:r>
            </a:p>
            <a:p>
              <a:pPr>
                <a:lnSpc>
                  <a:spcPct val="75000"/>
                </a:lnSpc>
              </a:pPr>
              <a:endParaRPr lang="en-US" sz="1400" b="0" dirty="0"/>
            </a:p>
            <a:p>
              <a:pPr>
                <a:lnSpc>
                  <a:spcPct val="75000"/>
                </a:lnSpc>
              </a:pPr>
              <a:endParaRPr lang="en-US" sz="1400" b="0" dirty="0"/>
            </a:p>
            <a:p>
              <a:pPr>
                <a:lnSpc>
                  <a:spcPct val="75000"/>
                </a:lnSpc>
              </a:pPr>
              <a:endParaRPr lang="en-US" sz="1400" b="0" dirty="0"/>
            </a:p>
            <a:p>
              <a:pPr>
                <a:lnSpc>
                  <a:spcPct val="75000"/>
                </a:lnSpc>
              </a:pPr>
              <a:r>
                <a:rPr lang="en-US" sz="1400" dirty="0">
                  <a:solidFill>
                    <a:schemeClr val="accent1"/>
                  </a:solidFill>
                </a:rPr>
                <a:t>X-LOCK</a:t>
              </a:r>
              <a:r>
                <a:rPr lang="en-US" sz="1400" b="0" dirty="0"/>
                <a:t>(B)</a:t>
              </a:r>
            </a:p>
            <a:p>
              <a:pPr>
                <a:lnSpc>
                  <a:spcPct val="75000"/>
                </a:lnSpc>
              </a:pPr>
              <a:endParaRPr lang="en-US" sz="1400" b="0" dirty="0"/>
            </a:p>
            <a:p>
              <a:pPr>
                <a:lnSpc>
                  <a:spcPct val="75000"/>
                </a:lnSpc>
              </a:pPr>
              <a:endParaRPr lang="en-US" sz="1400" b="0" dirty="0"/>
            </a:p>
            <a:p>
              <a:pPr>
                <a:lnSpc>
                  <a:spcPct val="75000"/>
                </a:lnSpc>
              </a:pPr>
              <a:r>
                <a:rPr lang="en-US" sz="1400" b="0" dirty="0"/>
                <a:t>R(B)</a:t>
              </a:r>
            </a:p>
            <a:p>
              <a:pPr>
                <a:lnSpc>
                  <a:spcPct val="75000"/>
                </a:lnSpc>
              </a:pPr>
              <a:r>
                <a:rPr lang="en-US" sz="1400" b="0" dirty="0"/>
                <a:t>B=B+100</a:t>
              </a:r>
            </a:p>
            <a:p>
              <a:pPr>
                <a:lnSpc>
                  <a:spcPct val="75000"/>
                </a:lnSpc>
              </a:pPr>
              <a:r>
                <a:rPr lang="en-US" sz="1400" b="0" dirty="0"/>
                <a:t>W(B)</a:t>
              </a:r>
            </a:p>
            <a:p>
              <a:pPr>
                <a:lnSpc>
                  <a:spcPct val="75000"/>
                </a:lnSpc>
              </a:pPr>
              <a:r>
                <a:rPr lang="en-US" sz="1400" dirty="0">
                  <a:solidFill>
                    <a:schemeClr val="accent1"/>
                  </a:solidFill>
                </a:rPr>
                <a:t>UNLOCK</a:t>
              </a:r>
              <a:r>
                <a:rPr lang="en-US" sz="1400" b="0" dirty="0"/>
                <a:t>(B)</a:t>
              </a:r>
            </a:p>
            <a:p>
              <a:pPr>
                <a:lnSpc>
                  <a:spcPct val="75000"/>
                </a:lnSpc>
              </a:pPr>
              <a:r>
                <a:rPr lang="en-US" sz="1400" dirty="0"/>
                <a:t>COMMIT</a:t>
              </a:r>
            </a:p>
          </p:txBody>
        </p:sp>
        <p:sp>
          <p:nvSpPr>
            <p:cNvPr id="52" name="Text Box 4"/>
            <p:cNvSpPr txBox="1">
              <a:spLocks noChangeArrowheads="1"/>
            </p:cNvSpPr>
            <p:nvPr/>
          </p:nvSpPr>
          <p:spPr bwMode="auto">
            <a:xfrm>
              <a:off x="2370888" y="2209191"/>
              <a:ext cx="1463795" cy="390182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</a:lstStyle>
            <a:p>
              <a:pPr>
                <a:lnSpc>
                  <a:spcPct val="75000"/>
                </a:lnSpc>
              </a:pPr>
              <a:r>
                <a:rPr lang="en-US" sz="1400" dirty="0"/>
                <a:t>BEGIN</a:t>
              </a:r>
            </a:p>
            <a:p>
              <a:pPr>
                <a:lnSpc>
                  <a:spcPct val="75000"/>
                </a:lnSpc>
              </a:pPr>
              <a:endParaRPr lang="en-US" sz="1400" b="0" dirty="0"/>
            </a:p>
            <a:p>
              <a:pPr>
                <a:lnSpc>
                  <a:spcPct val="75000"/>
                </a:lnSpc>
              </a:pPr>
              <a:endParaRPr lang="en-US" sz="1400" b="0" dirty="0"/>
            </a:p>
            <a:p>
              <a:pPr>
                <a:lnSpc>
                  <a:spcPct val="75000"/>
                </a:lnSpc>
              </a:pPr>
              <a:r>
                <a:rPr lang="en-US" sz="1400" dirty="0">
                  <a:solidFill>
                    <a:schemeClr val="accent1"/>
                  </a:solidFill>
                </a:rPr>
                <a:t>S-LOCK</a:t>
              </a:r>
              <a:r>
                <a:rPr lang="en-US" sz="1400" b="0" dirty="0"/>
                <a:t>(A)</a:t>
              </a:r>
            </a:p>
            <a:p>
              <a:pPr>
                <a:lnSpc>
                  <a:spcPct val="75000"/>
                </a:lnSpc>
              </a:pPr>
              <a:endParaRPr lang="en-US" sz="1400" b="0" dirty="0"/>
            </a:p>
            <a:p>
              <a:pPr>
                <a:lnSpc>
                  <a:spcPct val="75000"/>
                </a:lnSpc>
              </a:pPr>
              <a:endParaRPr lang="en-US" sz="1400" b="0" dirty="0"/>
            </a:p>
            <a:p>
              <a:pPr>
                <a:lnSpc>
                  <a:spcPct val="75000"/>
                </a:lnSpc>
              </a:pPr>
              <a:endParaRPr lang="en-US" sz="1400" b="0" dirty="0"/>
            </a:p>
            <a:p>
              <a:pPr>
                <a:lnSpc>
                  <a:spcPct val="75000"/>
                </a:lnSpc>
              </a:pPr>
              <a:r>
                <a:rPr lang="en-US" sz="1400" b="0" dirty="0"/>
                <a:t>R(A)</a:t>
              </a:r>
            </a:p>
            <a:p>
              <a:pPr>
                <a:lnSpc>
                  <a:spcPct val="75000"/>
                </a:lnSpc>
              </a:pPr>
              <a:r>
                <a:rPr lang="en-US" sz="1400" dirty="0">
                  <a:solidFill>
                    <a:schemeClr val="accent1"/>
                  </a:solidFill>
                </a:rPr>
                <a:t>UNLOCK</a:t>
              </a:r>
              <a:r>
                <a:rPr lang="en-US" sz="1400" b="0" dirty="0"/>
                <a:t>(A)</a:t>
              </a:r>
            </a:p>
            <a:p>
              <a:pPr>
                <a:lnSpc>
                  <a:spcPct val="75000"/>
                </a:lnSpc>
              </a:pPr>
              <a:r>
                <a:rPr lang="en-US" sz="1400" dirty="0">
                  <a:solidFill>
                    <a:schemeClr val="accent1"/>
                  </a:solidFill>
                </a:rPr>
                <a:t>S-LOCK</a:t>
              </a:r>
              <a:r>
                <a:rPr lang="en-US" sz="1400" b="0" dirty="0"/>
                <a:t>(B)</a:t>
              </a:r>
            </a:p>
            <a:p>
              <a:pPr>
                <a:lnSpc>
                  <a:spcPct val="75000"/>
                </a:lnSpc>
              </a:pPr>
              <a:endParaRPr lang="en-US" sz="1400" b="0" dirty="0"/>
            </a:p>
            <a:p>
              <a:pPr>
                <a:lnSpc>
                  <a:spcPct val="75000"/>
                </a:lnSpc>
              </a:pPr>
              <a:r>
                <a:rPr lang="en-US" sz="1400" b="0" dirty="0"/>
                <a:t>R(B)</a:t>
              </a:r>
            </a:p>
            <a:p>
              <a:pPr>
                <a:lnSpc>
                  <a:spcPct val="75000"/>
                </a:lnSpc>
              </a:pPr>
              <a:r>
                <a:rPr lang="en-US" sz="1400" dirty="0">
                  <a:solidFill>
                    <a:schemeClr val="accent1"/>
                  </a:solidFill>
                </a:rPr>
                <a:t>UNLOCK</a:t>
              </a:r>
              <a:r>
                <a:rPr lang="en-US" sz="1400" b="0" dirty="0"/>
                <a:t>(B)</a:t>
              </a:r>
            </a:p>
            <a:p>
              <a:pPr>
                <a:lnSpc>
                  <a:spcPct val="75000"/>
                </a:lnSpc>
              </a:pPr>
              <a:r>
                <a:rPr lang="en-US" sz="1400" dirty="0">
                  <a:solidFill>
                    <a:srgbClr val="474866"/>
                  </a:solidFill>
                </a:rPr>
                <a:t>ECHO A+B</a:t>
              </a:r>
            </a:p>
            <a:p>
              <a:pPr>
                <a:lnSpc>
                  <a:spcPct val="75000"/>
                </a:lnSpc>
              </a:pPr>
              <a:r>
                <a:rPr lang="en-US" sz="1400" dirty="0"/>
                <a:t>COMMIT</a:t>
              </a:r>
            </a:p>
          </p:txBody>
        </p:sp>
      </p:grpSp>
      <p:cxnSp>
        <p:nvCxnSpPr>
          <p:cNvPr id="20" name="Straight Arrow Connector 2"/>
          <p:cNvCxnSpPr>
            <a:cxnSpLocks noChangeShapeType="1"/>
          </p:cNvCxnSpPr>
          <p:nvPr/>
        </p:nvCxnSpPr>
        <p:spPr bwMode="auto">
          <a:xfrm>
            <a:off x="3280968" y="2187156"/>
            <a:ext cx="0" cy="413169"/>
          </a:xfrm>
          <a:prstGeom prst="straightConnector1">
            <a:avLst/>
          </a:prstGeom>
          <a:noFill/>
          <a:ln w="57150" algn="ctr">
            <a:solidFill>
              <a:srgbClr val="646464"/>
            </a:solidFill>
            <a:prstDash val="sysDot"/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auto">
          <a:xfrm>
            <a:off x="3464266" y="2211061"/>
            <a:ext cx="257385" cy="365757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2" name="Straight Arrow Connector 2"/>
          <p:cNvCxnSpPr>
            <a:cxnSpLocks noChangeShapeType="1"/>
          </p:cNvCxnSpPr>
          <p:nvPr/>
        </p:nvCxnSpPr>
        <p:spPr bwMode="auto">
          <a:xfrm>
            <a:off x="2152650" y="3322101"/>
            <a:ext cx="0" cy="306924"/>
          </a:xfrm>
          <a:prstGeom prst="straightConnector1">
            <a:avLst/>
          </a:prstGeom>
          <a:noFill/>
          <a:ln w="57150" algn="ctr">
            <a:solidFill>
              <a:srgbClr val="646464"/>
            </a:solidFill>
            <a:prstDash val="sysDot"/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3" name="Picture 22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auto">
          <a:xfrm>
            <a:off x="2362200" y="3346006"/>
            <a:ext cx="257385" cy="365757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Left Arrow 33">
            <a:extLst>
              <a:ext uri="{FF2B5EF4-FFF2-40B4-BE49-F238E27FC236}">
                <a16:creationId xmlns:a16="http://schemas.microsoft.com/office/drawing/2014/main" id="{F705258C-595F-D9E5-F143-BA4D87F1E4F6}"/>
              </a:ext>
            </a:extLst>
          </p:cNvPr>
          <p:cNvSpPr/>
          <p:nvPr/>
        </p:nvSpPr>
        <p:spPr bwMode="auto">
          <a:xfrm rot="16200000">
            <a:off x="-342900" y="2392441"/>
            <a:ext cx="3314700" cy="647700"/>
          </a:xfrm>
          <a:prstGeom prst="leftArrow">
            <a:avLst/>
          </a:prstGeom>
          <a:solidFill>
            <a:schemeClr val="accent1"/>
          </a:solidFill>
          <a:ln w="28575" cap="flat" cmpd="sng" algn="ctr">
            <a:noFill/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400" b="1" i="1" spc="225" dirty="0">
                <a:solidFill>
                  <a:schemeClr val="bg1">
                    <a:lumMod val="95000"/>
                  </a:schemeClr>
                </a:solidFill>
                <a:latin typeface="Lato Black" panose="020F0A02020204030203" pitchFamily="34" charset="0"/>
              </a:rPr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255509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60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6684EA53-E482-42A9-AD9E-21082AAF2CF8}"/>
              </a:ext>
            </a:extLst>
          </p:cNvPr>
          <p:cNvGrpSpPr/>
          <p:nvPr/>
        </p:nvGrpSpPr>
        <p:grpSpPr>
          <a:xfrm>
            <a:off x="1695451" y="746521"/>
            <a:ext cx="2469356" cy="3855720"/>
            <a:chOff x="1695451" y="819150"/>
            <a:chExt cx="2469356" cy="3855720"/>
          </a:xfrm>
        </p:grpSpPr>
        <p:sp>
          <p:nvSpPr>
            <p:cNvPr id="23" name="Rounded Rectangle 27">
              <a:extLst>
                <a:ext uri="{FF2B5EF4-FFF2-40B4-BE49-F238E27FC236}">
                  <a16:creationId xmlns:a16="http://schemas.microsoft.com/office/drawing/2014/main" id="{68598988-6C90-4793-96CC-E21E1C5D3412}"/>
                </a:ext>
              </a:extLst>
            </p:cNvPr>
            <p:cNvSpPr/>
            <p:nvPr/>
          </p:nvSpPr>
          <p:spPr bwMode="auto">
            <a:xfrm>
              <a:off x="1695451" y="1200150"/>
              <a:ext cx="2469356" cy="3474720"/>
            </a:xfrm>
            <a:prstGeom prst="rect">
              <a:avLst/>
            </a:prstGeom>
            <a:solidFill>
              <a:srgbClr val="D9D9D9"/>
            </a:solidFill>
            <a:ln w="38100" cap="flat" cmpd="sng" algn="ctr">
              <a:noFill/>
              <a:prstDash val="sysDash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 sz="1350" dirty="0">
                <a:latin typeface="Times New Roman" pitchFamily="-112" charset="0"/>
              </a:endParaRPr>
            </a:p>
          </p:txBody>
        </p:sp>
        <p:sp>
          <p:nvSpPr>
            <p:cNvPr id="25" name="TextBox 15">
              <a:extLst>
                <a:ext uri="{FF2B5EF4-FFF2-40B4-BE49-F238E27FC236}">
                  <a16:creationId xmlns:a16="http://schemas.microsoft.com/office/drawing/2014/main" id="{9FD2EFC9-0866-4789-8D7D-87C453692E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95451" y="819150"/>
              <a:ext cx="117532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no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ea typeface="Crimson Text" pitchFamily="2" charset="0"/>
                </a:defRPr>
              </a:lvl1pPr>
            </a:lstStyle>
            <a:p>
              <a:r>
                <a:rPr lang="en-US" dirty="0"/>
                <a:t>Schedule</a:t>
              </a:r>
            </a:p>
          </p:txBody>
        </p:sp>
        <p:sp>
          <p:nvSpPr>
            <p:cNvPr id="29" name="TextBox 15">
              <a:extLst>
                <a:ext uri="{FF2B5EF4-FFF2-40B4-BE49-F238E27FC236}">
                  <a16:creationId xmlns:a16="http://schemas.microsoft.com/office/drawing/2014/main" id="{1F629979-7C37-49BC-98C6-AFFDD263DA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0355" y="1219200"/>
              <a:ext cx="37702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T</a:t>
              </a:r>
              <a:r>
                <a:rPr lang="en-US" b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1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D93DD87-C805-40E7-9DB6-381183B7FF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80968" y="1219200"/>
              <a:ext cx="37702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T</a:t>
              </a:r>
              <a:r>
                <a:rPr lang="en-US" b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2</a:t>
              </a:r>
            </a:p>
          </p:txBody>
        </p:sp>
      </p:grpSp>
      <p:sp>
        <p:nvSpPr>
          <p:cNvPr id="61442" name="Title 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2PL Example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7F9AFD3E-5A7A-C0AD-199A-77C11D558A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23</a:t>
            </a:fld>
            <a:endParaRPr lang="en-US" dirty="0"/>
          </a:p>
        </p:txBody>
      </p:sp>
      <p:grpSp>
        <p:nvGrpSpPr>
          <p:cNvPr id="61445" name="Group 35"/>
          <p:cNvGrpSpPr>
            <a:grpSpLocks/>
          </p:cNvGrpSpPr>
          <p:nvPr/>
        </p:nvGrpSpPr>
        <p:grpSpPr bwMode="auto">
          <a:xfrm>
            <a:off x="1828220" y="1514044"/>
            <a:ext cx="2189083" cy="2926080"/>
            <a:chOff x="914399" y="2209191"/>
            <a:chExt cx="2920284" cy="3901824"/>
          </a:xfrm>
        </p:grpSpPr>
        <p:sp>
          <p:nvSpPr>
            <p:cNvPr id="21" name="Text Box 4"/>
            <p:cNvSpPr txBox="1">
              <a:spLocks noChangeArrowheads="1"/>
            </p:cNvSpPr>
            <p:nvPr/>
          </p:nvSpPr>
          <p:spPr bwMode="auto">
            <a:xfrm>
              <a:off x="914399" y="2209191"/>
              <a:ext cx="1463795" cy="390182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75000"/>
                </a:lnSpc>
                <a:defRPr sz="14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</a:lstStyle>
            <a:p>
              <a:r>
                <a:rPr lang="en-US" dirty="0"/>
                <a:t>BEGIN</a:t>
              </a:r>
            </a:p>
            <a:p>
              <a:r>
                <a:rPr lang="en-US" dirty="0">
                  <a:solidFill>
                    <a:schemeClr val="accent1"/>
                  </a:solidFill>
                </a:rPr>
                <a:t>X-LOCK</a:t>
              </a:r>
              <a:r>
                <a:rPr lang="en-US" b="0" dirty="0"/>
                <a:t>(A)</a:t>
              </a:r>
            </a:p>
            <a:p>
              <a:r>
                <a:rPr lang="en-US" b="0" dirty="0"/>
                <a:t>R(A)</a:t>
              </a:r>
            </a:p>
            <a:p>
              <a:endParaRPr lang="en-US" b="0" dirty="0"/>
            </a:p>
            <a:p>
              <a:r>
                <a:rPr lang="en-US" b="0" dirty="0"/>
                <a:t>A=A-100</a:t>
              </a:r>
            </a:p>
            <a:p>
              <a:r>
                <a:rPr lang="en-US" b="0" dirty="0"/>
                <a:t>W(A)</a:t>
              </a:r>
            </a:p>
            <a:p>
              <a:r>
                <a:rPr lang="en-US" dirty="0">
                  <a:solidFill>
                    <a:schemeClr val="accent1"/>
                  </a:solidFill>
                </a:rPr>
                <a:t>X-LOCK</a:t>
              </a:r>
              <a:r>
                <a:rPr lang="en-US" b="0" dirty="0"/>
                <a:t>(B)</a:t>
              </a:r>
            </a:p>
            <a:p>
              <a:r>
                <a:rPr lang="en-US" dirty="0">
                  <a:solidFill>
                    <a:schemeClr val="accent1"/>
                  </a:solidFill>
                </a:rPr>
                <a:t>UNLOCK</a:t>
              </a:r>
              <a:r>
                <a:rPr lang="en-US" b="0" dirty="0"/>
                <a:t>(A)</a:t>
              </a:r>
            </a:p>
            <a:p>
              <a:endParaRPr lang="en-US" b="0" dirty="0"/>
            </a:p>
            <a:p>
              <a:endParaRPr lang="en-US" b="0" dirty="0"/>
            </a:p>
            <a:p>
              <a:r>
                <a:rPr lang="en-US" b="0" dirty="0"/>
                <a:t>R(B)</a:t>
              </a:r>
            </a:p>
            <a:p>
              <a:r>
                <a:rPr lang="en-US" b="0" dirty="0"/>
                <a:t>B=B+100</a:t>
              </a:r>
            </a:p>
            <a:p>
              <a:r>
                <a:rPr lang="en-US" b="0" dirty="0"/>
                <a:t>W(B)</a:t>
              </a:r>
            </a:p>
            <a:p>
              <a:r>
                <a:rPr lang="en-US" dirty="0">
                  <a:solidFill>
                    <a:schemeClr val="accent1"/>
                  </a:solidFill>
                </a:rPr>
                <a:t>UNLOCK</a:t>
              </a:r>
              <a:r>
                <a:rPr lang="en-US" b="0" dirty="0"/>
                <a:t>(B)</a:t>
              </a:r>
            </a:p>
            <a:p>
              <a:r>
                <a:rPr lang="en-US" dirty="0"/>
                <a:t>COMMIT</a:t>
              </a:r>
            </a:p>
          </p:txBody>
        </p:sp>
        <p:sp>
          <p:nvSpPr>
            <p:cNvPr id="24" name="Text Box 4"/>
            <p:cNvSpPr txBox="1">
              <a:spLocks noChangeArrowheads="1"/>
            </p:cNvSpPr>
            <p:nvPr/>
          </p:nvSpPr>
          <p:spPr bwMode="auto">
            <a:xfrm>
              <a:off x="2370888" y="2209191"/>
              <a:ext cx="1463795" cy="390182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75000"/>
                </a:lnSpc>
                <a:defRPr sz="14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</a:lstStyle>
            <a:p>
              <a:r>
                <a:rPr lang="en-US" dirty="0"/>
                <a:t>BEGIN</a:t>
              </a:r>
            </a:p>
            <a:p>
              <a:endParaRPr lang="en-US" b="0" dirty="0"/>
            </a:p>
            <a:p>
              <a:r>
                <a:rPr lang="en-US" dirty="0">
                  <a:solidFill>
                    <a:schemeClr val="accent1"/>
                  </a:solidFill>
                </a:rPr>
                <a:t>S-LOCK</a:t>
              </a:r>
              <a:r>
                <a:rPr lang="en-US" b="0" dirty="0"/>
                <a:t>(A)</a:t>
              </a:r>
            </a:p>
            <a:p>
              <a:endParaRPr lang="en-US" b="0" dirty="0"/>
            </a:p>
            <a:p>
              <a:endParaRPr lang="en-US" b="0" dirty="0"/>
            </a:p>
            <a:p>
              <a:endParaRPr lang="en-US" b="0" dirty="0"/>
            </a:p>
            <a:p>
              <a:endParaRPr lang="en-US" b="0" dirty="0"/>
            </a:p>
            <a:p>
              <a:r>
                <a:rPr lang="en-US" b="0" dirty="0"/>
                <a:t>R(A)</a:t>
              </a:r>
            </a:p>
            <a:p>
              <a:r>
                <a:rPr lang="en-US" dirty="0">
                  <a:solidFill>
                    <a:schemeClr val="accent1"/>
                  </a:solidFill>
                </a:rPr>
                <a:t>S-LOCK</a:t>
              </a:r>
              <a:r>
                <a:rPr lang="en-US" b="0" dirty="0"/>
                <a:t>(B)</a:t>
              </a:r>
            </a:p>
            <a:p>
              <a:endParaRPr lang="en-US" b="0" dirty="0"/>
            </a:p>
            <a:p>
              <a:endParaRPr lang="en-US" b="0" dirty="0"/>
            </a:p>
            <a:p>
              <a:endParaRPr lang="en-US" b="0" dirty="0"/>
            </a:p>
            <a:p>
              <a:endParaRPr lang="en-US" b="0" dirty="0"/>
            </a:p>
            <a:p>
              <a:r>
                <a:rPr lang="en-US" b="0" dirty="0"/>
                <a:t>R(B)</a:t>
              </a:r>
            </a:p>
            <a:p>
              <a:r>
                <a:rPr lang="en-US" dirty="0">
                  <a:solidFill>
                    <a:schemeClr val="accent1"/>
                  </a:solidFill>
                </a:rPr>
                <a:t>UNLOCK</a:t>
              </a:r>
              <a:r>
                <a:rPr lang="en-US" b="0" dirty="0"/>
                <a:t>(A)</a:t>
              </a:r>
            </a:p>
            <a:p>
              <a:r>
                <a:rPr lang="en-US" dirty="0">
                  <a:solidFill>
                    <a:schemeClr val="accent1"/>
                  </a:solidFill>
                </a:rPr>
                <a:t>UNLOCK</a:t>
              </a:r>
              <a:r>
                <a:rPr lang="en-US" b="0" dirty="0"/>
                <a:t>(B)</a:t>
              </a:r>
            </a:p>
            <a:p>
              <a:r>
                <a:rPr lang="en-US" dirty="0">
                  <a:solidFill>
                    <a:srgbClr val="474866"/>
                  </a:solidFill>
                </a:rPr>
                <a:t>ECHO A+B</a:t>
              </a:r>
            </a:p>
            <a:p>
              <a:r>
                <a:rPr lang="en-US" dirty="0"/>
                <a:t>COMMIT</a:t>
              </a:r>
            </a:p>
          </p:txBody>
        </p:sp>
      </p:grpSp>
      <p:cxnSp>
        <p:nvCxnSpPr>
          <p:cNvPr id="19" name="Straight Arrow Connector 2"/>
          <p:cNvCxnSpPr>
            <a:cxnSpLocks noChangeShapeType="1"/>
          </p:cNvCxnSpPr>
          <p:nvPr/>
        </p:nvCxnSpPr>
        <p:spPr bwMode="auto">
          <a:xfrm>
            <a:off x="3280968" y="2045969"/>
            <a:ext cx="0" cy="594360"/>
          </a:xfrm>
          <a:prstGeom prst="straightConnector1">
            <a:avLst/>
          </a:prstGeom>
          <a:noFill/>
          <a:ln w="57150" algn="ctr">
            <a:solidFill>
              <a:srgbClr val="646464"/>
            </a:solidFill>
            <a:prstDash val="sysDot"/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auto">
          <a:xfrm>
            <a:off x="3464266" y="2114550"/>
            <a:ext cx="257385" cy="36575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6" name="Straight Arrow Connector 2"/>
          <p:cNvCxnSpPr>
            <a:cxnSpLocks noChangeShapeType="1"/>
          </p:cNvCxnSpPr>
          <p:nvPr/>
        </p:nvCxnSpPr>
        <p:spPr bwMode="auto">
          <a:xfrm>
            <a:off x="3280968" y="3043713"/>
            <a:ext cx="0" cy="548640"/>
          </a:xfrm>
          <a:prstGeom prst="straightConnector1">
            <a:avLst/>
          </a:prstGeom>
          <a:noFill/>
          <a:ln w="57150" algn="ctr">
            <a:solidFill>
              <a:srgbClr val="646464"/>
            </a:solidFill>
            <a:prstDash val="sysDot"/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auto">
          <a:xfrm>
            <a:off x="3464266" y="3112294"/>
            <a:ext cx="274320" cy="38982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5" name="Group 42">
            <a:extLst>
              <a:ext uri="{FF2B5EF4-FFF2-40B4-BE49-F238E27FC236}">
                <a16:creationId xmlns:a16="http://schemas.microsoft.com/office/drawing/2014/main" id="{59C39F4A-BAA0-4CDE-BE9E-B3AD47F0659F}"/>
              </a:ext>
            </a:extLst>
          </p:cNvPr>
          <p:cNvGrpSpPr>
            <a:grpSpLocks/>
          </p:cNvGrpSpPr>
          <p:nvPr/>
        </p:nvGrpSpPr>
        <p:grpSpPr bwMode="auto">
          <a:xfrm>
            <a:off x="5324475" y="2195469"/>
            <a:ext cx="2447925" cy="882773"/>
            <a:chOff x="4876800" y="1185170"/>
            <a:chExt cx="3263900" cy="1177030"/>
          </a:xfrm>
        </p:grpSpPr>
        <p:sp>
          <p:nvSpPr>
            <p:cNvPr id="46" name="Rectangle 31">
              <a:extLst>
                <a:ext uri="{FF2B5EF4-FFF2-40B4-BE49-F238E27FC236}">
                  <a16:creationId xmlns:a16="http://schemas.microsoft.com/office/drawing/2014/main" id="{8BC6E38A-7F8B-41B0-9A1E-0B648C9102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9308" y="1819245"/>
              <a:ext cx="598883" cy="400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20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A</a:t>
              </a:r>
              <a:r>
                <a:rPr lang="en-US" sz="20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+</a:t>
              </a:r>
              <a:r>
                <a:rPr lang="en-US" sz="20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B</a:t>
              </a:r>
              <a:r>
                <a:rPr lang="en-US" sz="20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=2000</a:t>
              </a:r>
            </a:p>
          </p:txBody>
        </p:sp>
        <p:sp>
          <p:nvSpPr>
            <p:cNvPr id="47" name="TextBox 15">
              <a:extLst>
                <a:ext uri="{FF2B5EF4-FFF2-40B4-BE49-F238E27FC236}">
                  <a16:creationId xmlns:a16="http://schemas.microsoft.com/office/drawing/2014/main" id="{739289E1-D257-4EFD-A400-34F1250712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76800" y="1185170"/>
              <a:ext cx="2232756" cy="4001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no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ea typeface="Crimson Text" pitchFamily="2" charset="0"/>
                </a:defRPr>
              </a:lvl1pPr>
            </a:lstStyle>
            <a:p>
              <a:r>
                <a:rPr lang="en-US" dirty="0"/>
                <a:t>T</a:t>
              </a:r>
              <a:r>
                <a:rPr lang="en-US" baseline="-25000" dirty="0"/>
                <a:t>2</a:t>
              </a:r>
              <a:r>
                <a:rPr lang="en-US" dirty="0"/>
                <a:t> Output</a:t>
              </a:r>
            </a:p>
          </p:txBody>
        </p:sp>
        <p:sp>
          <p:nvSpPr>
            <p:cNvPr id="48" name="Rounded Rectangle 45">
              <a:extLst>
                <a:ext uri="{FF2B5EF4-FFF2-40B4-BE49-F238E27FC236}">
                  <a16:creationId xmlns:a16="http://schemas.microsoft.com/office/drawing/2014/main" id="{5CA3ACAE-9842-48CB-BA56-2DEF12A39437}"/>
                </a:ext>
              </a:extLst>
            </p:cNvPr>
            <p:cNvSpPr/>
            <p:nvPr/>
          </p:nvSpPr>
          <p:spPr bwMode="auto">
            <a:xfrm>
              <a:off x="4876800" y="1676400"/>
              <a:ext cx="3263900" cy="685800"/>
            </a:xfrm>
            <a:prstGeom prst="roundRect">
              <a:avLst>
                <a:gd name="adj" fmla="val 7670"/>
              </a:avLst>
            </a:prstGeom>
            <a:noFill/>
            <a:ln w="38100" cap="flat" cmpd="sng" algn="ctr">
              <a:solidFill>
                <a:srgbClr val="646464"/>
              </a:solidFill>
              <a:prstDash val="sysDash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sz="1350">
                <a:latin typeface="Times New Roman" pitchFamily="-112" charset="0"/>
              </a:endParaRPr>
            </a:p>
          </p:txBody>
        </p:sp>
      </p:grpSp>
      <p:sp>
        <p:nvSpPr>
          <p:cNvPr id="9" name="Left Arrow 33">
            <a:extLst>
              <a:ext uri="{FF2B5EF4-FFF2-40B4-BE49-F238E27FC236}">
                <a16:creationId xmlns:a16="http://schemas.microsoft.com/office/drawing/2014/main" id="{77F283DC-4866-CEA6-7D32-5622F0F00B4A}"/>
              </a:ext>
            </a:extLst>
          </p:cNvPr>
          <p:cNvSpPr/>
          <p:nvPr/>
        </p:nvSpPr>
        <p:spPr bwMode="auto">
          <a:xfrm rot="16200000">
            <a:off x="-342900" y="2392441"/>
            <a:ext cx="3314700" cy="647700"/>
          </a:xfrm>
          <a:prstGeom prst="leftArrow">
            <a:avLst/>
          </a:prstGeom>
          <a:solidFill>
            <a:schemeClr val="accent1"/>
          </a:solidFill>
          <a:ln w="28575" cap="flat" cmpd="sng" algn="ctr">
            <a:noFill/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400" b="1" i="1" spc="225" dirty="0">
                <a:solidFill>
                  <a:schemeClr val="bg1">
                    <a:lumMod val="95000"/>
                  </a:schemeClr>
                </a:solidFill>
                <a:latin typeface="Lato Black" panose="020F0A02020204030203" pitchFamily="34" charset="0"/>
              </a:rPr>
              <a:t>TIME</a:t>
            </a:r>
          </a:p>
        </p:txBody>
      </p:sp>
      <p:grpSp>
        <p:nvGrpSpPr>
          <p:cNvPr id="15" name="Group 38">
            <a:extLst>
              <a:ext uri="{FF2B5EF4-FFF2-40B4-BE49-F238E27FC236}">
                <a16:creationId xmlns:a16="http://schemas.microsoft.com/office/drawing/2014/main" id="{153F2674-9917-F0F2-2CB8-1604F4F06217}"/>
              </a:ext>
            </a:extLst>
          </p:cNvPr>
          <p:cNvGrpSpPr>
            <a:grpSpLocks/>
          </p:cNvGrpSpPr>
          <p:nvPr/>
        </p:nvGrpSpPr>
        <p:grpSpPr bwMode="auto">
          <a:xfrm>
            <a:off x="5324475" y="902970"/>
            <a:ext cx="2828925" cy="857250"/>
            <a:chOff x="4876799" y="1219200"/>
            <a:chExt cx="3771900" cy="1143000"/>
          </a:xfrm>
        </p:grpSpPr>
        <p:sp>
          <p:nvSpPr>
            <p:cNvPr id="16" name="Rectangle 31">
              <a:extLst>
                <a:ext uri="{FF2B5EF4-FFF2-40B4-BE49-F238E27FC236}">
                  <a16:creationId xmlns:a16="http://schemas.microsoft.com/office/drawing/2014/main" id="{2CB35504-2A3A-6EC9-EF5F-D0EA549918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91004" y="1819245"/>
              <a:ext cx="1635491" cy="400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20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A</a:t>
              </a:r>
              <a:r>
                <a:rPr lang="en-US" sz="20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=1000, </a:t>
              </a:r>
              <a:r>
                <a:rPr lang="en-US" sz="20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B</a:t>
              </a:r>
              <a:r>
                <a:rPr lang="en-US" sz="20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=1000</a:t>
              </a:r>
            </a:p>
          </p:txBody>
        </p:sp>
        <p:sp>
          <p:nvSpPr>
            <p:cNvPr id="17" name="TextBox 15">
              <a:extLst>
                <a:ext uri="{FF2B5EF4-FFF2-40B4-BE49-F238E27FC236}">
                  <a16:creationId xmlns:a16="http://schemas.microsoft.com/office/drawing/2014/main" id="{7EEF0774-516B-7F12-2C0B-B51AECE2F3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76799" y="1219200"/>
              <a:ext cx="3771900" cy="4001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no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ea typeface="Crimson Text" pitchFamily="2" charset="0"/>
                </a:defRPr>
              </a:lvl1pPr>
            </a:lstStyle>
            <a:p>
              <a:r>
                <a:rPr lang="en-US" dirty="0"/>
                <a:t>Initial Database State</a:t>
              </a:r>
            </a:p>
          </p:txBody>
        </p:sp>
        <p:sp>
          <p:nvSpPr>
            <p:cNvPr id="18" name="Rounded Rectangle 41">
              <a:extLst>
                <a:ext uri="{FF2B5EF4-FFF2-40B4-BE49-F238E27FC236}">
                  <a16:creationId xmlns:a16="http://schemas.microsoft.com/office/drawing/2014/main" id="{FFF81031-F339-6093-940A-94A783C5693F}"/>
                </a:ext>
              </a:extLst>
            </p:cNvPr>
            <p:cNvSpPr/>
            <p:nvPr/>
          </p:nvSpPr>
          <p:spPr bwMode="auto">
            <a:xfrm>
              <a:off x="4876800" y="1676400"/>
              <a:ext cx="3263900" cy="685800"/>
            </a:xfrm>
            <a:prstGeom prst="roundRect">
              <a:avLst>
                <a:gd name="adj" fmla="val 7670"/>
              </a:avLst>
            </a:prstGeom>
            <a:noFill/>
            <a:ln w="38100" cap="flat" cmpd="sng" algn="ctr">
              <a:solidFill>
                <a:srgbClr val="646464"/>
              </a:solidFill>
              <a:prstDash val="sysDash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sz="1350">
                <a:latin typeface="Times New Roman" pitchFamily="-11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53453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BE973C76-AEF1-4C61-8DC0-5F287BFA5E72}"/>
              </a:ext>
            </a:extLst>
          </p:cNvPr>
          <p:cNvGrpSpPr/>
          <p:nvPr/>
        </p:nvGrpSpPr>
        <p:grpSpPr>
          <a:xfrm>
            <a:off x="1695451" y="746521"/>
            <a:ext cx="2469356" cy="3855720"/>
            <a:chOff x="1695451" y="819150"/>
            <a:chExt cx="2469356" cy="3855720"/>
          </a:xfrm>
        </p:grpSpPr>
        <p:sp>
          <p:nvSpPr>
            <p:cNvPr id="27" name="Rounded Rectangle 27">
              <a:extLst>
                <a:ext uri="{FF2B5EF4-FFF2-40B4-BE49-F238E27FC236}">
                  <a16:creationId xmlns:a16="http://schemas.microsoft.com/office/drawing/2014/main" id="{ACEBF55A-6E6F-4438-993E-9AFD0CFE912E}"/>
                </a:ext>
              </a:extLst>
            </p:cNvPr>
            <p:cNvSpPr/>
            <p:nvPr/>
          </p:nvSpPr>
          <p:spPr bwMode="auto">
            <a:xfrm>
              <a:off x="1695451" y="1200150"/>
              <a:ext cx="2469356" cy="3474720"/>
            </a:xfrm>
            <a:prstGeom prst="rect">
              <a:avLst/>
            </a:prstGeom>
            <a:solidFill>
              <a:srgbClr val="D9D9D9"/>
            </a:solidFill>
            <a:ln w="38100" cap="flat" cmpd="sng" algn="ctr">
              <a:noFill/>
              <a:prstDash val="sysDash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 sz="1350" dirty="0">
                <a:latin typeface="Times New Roman" pitchFamily="-112" charset="0"/>
              </a:endParaRPr>
            </a:p>
          </p:txBody>
        </p:sp>
        <p:sp>
          <p:nvSpPr>
            <p:cNvPr id="28" name="TextBox 15">
              <a:extLst>
                <a:ext uri="{FF2B5EF4-FFF2-40B4-BE49-F238E27FC236}">
                  <a16:creationId xmlns:a16="http://schemas.microsoft.com/office/drawing/2014/main" id="{44FB52A7-928D-4CE9-9CB7-F5E14DCE3A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95451" y="819150"/>
              <a:ext cx="117532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no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ea typeface="Crimson Text" pitchFamily="2" charset="0"/>
                </a:defRPr>
              </a:lvl1pPr>
            </a:lstStyle>
            <a:p>
              <a:r>
                <a:rPr lang="en-US" dirty="0"/>
                <a:t>Schedule</a:t>
              </a:r>
            </a:p>
          </p:txBody>
        </p:sp>
        <p:sp>
          <p:nvSpPr>
            <p:cNvPr id="31" name="TextBox 15">
              <a:extLst>
                <a:ext uri="{FF2B5EF4-FFF2-40B4-BE49-F238E27FC236}">
                  <a16:creationId xmlns:a16="http://schemas.microsoft.com/office/drawing/2014/main" id="{108BB0AD-18EF-4126-A428-1661486AAF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0355" y="1219200"/>
              <a:ext cx="37702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T</a:t>
              </a:r>
              <a:r>
                <a:rPr lang="en-US" b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1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5368122-781B-4D66-8316-1E5FFA7013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80968" y="1219200"/>
              <a:ext cx="37702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T</a:t>
              </a:r>
              <a:r>
                <a:rPr lang="en-US" b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2</a:t>
              </a:r>
            </a:p>
          </p:txBody>
        </p:sp>
      </p:grpSp>
      <p:sp>
        <p:nvSpPr>
          <p:cNvPr id="62466" name="Title 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Strong Strict 2PL Example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A65D9BF8-0887-68E3-7AB6-6CA04A83AF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24</a:t>
            </a:fld>
            <a:endParaRPr lang="en-US" dirty="0"/>
          </a:p>
        </p:txBody>
      </p:sp>
      <p:grpSp>
        <p:nvGrpSpPr>
          <p:cNvPr id="62469" name="Group 35"/>
          <p:cNvGrpSpPr>
            <a:grpSpLocks/>
          </p:cNvGrpSpPr>
          <p:nvPr/>
        </p:nvGrpSpPr>
        <p:grpSpPr bwMode="auto">
          <a:xfrm>
            <a:off x="1828220" y="1514044"/>
            <a:ext cx="2189083" cy="2926080"/>
            <a:chOff x="914399" y="2209191"/>
            <a:chExt cx="2920284" cy="3901824"/>
          </a:xfrm>
        </p:grpSpPr>
        <p:sp>
          <p:nvSpPr>
            <p:cNvPr id="20" name="Text Box 4"/>
            <p:cNvSpPr txBox="1">
              <a:spLocks noChangeArrowheads="1"/>
            </p:cNvSpPr>
            <p:nvPr/>
          </p:nvSpPr>
          <p:spPr bwMode="auto">
            <a:xfrm>
              <a:off x="914399" y="2209191"/>
              <a:ext cx="1463795" cy="390182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75000"/>
                </a:lnSpc>
                <a:defRPr sz="14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</a:lstStyle>
            <a:p>
              <a:r>
                <a:rPr lang="en-US" dirty="0"/>
                <a:t>BEGIN</a:t>
              </a:r>
            </a:p>
            <a:p>
              <a:r>
                <a:rPr lang="en-US" dirty="0">
                  <a:solidFill>
                    <a:schemeClr val="accent1"/>
                  </a:solidFill>
                </a:rPr>
                <a:t>X-LOCK</a:t>
              </a:r>
              <a:r>
                <a:rPr lang="en-US" b="0" dirty="0"/>
                <a:t>(A)</a:t>
              </a:r>
            </a:p>
            <a:p>
              <a:r>
                <a:rPr lang="en-US" b="0" dirty="0"/>
                <a:t>R(A)</a:t>
              </a:r>
            </a:p>
            <a:p>
              <a:r>
                <a:rPr lang="en-US" b="0" dirty="0"/>
                <a:t>A=A-100</a:t>
              </a:r>
            </a:p>
            <a:p>
              <a:r>
                <a:rPr lang="en-US" b="0" dirty="0"/>
                <a:t>W(A)</a:t>
              </a:r>
            </a:p>
            <a:p>
              <a:r>
                <a:rPr lang="en-US" dirty="0">
                  <a:solidFill>
                    <a:schemeClr val="accent1"/>
                  </a:solidFill>
                </a:rPr>
                <a:t>X-LOCK</a:t>
              </a:r>
              <a:r>
                <a:rPr lang="en-US" b="0" dirty="0"/>
                <a:t>(B)</a:t>
              </a:r>
            </a:p>
            <a:p>
              <a:r>
                <a:rPr lang="en-US" b="0" dirty="0"/>
                <a:t>R(B)</a:t>
              </a:r>
            </a:p>
            <a:p>
              <a:r>
                <a:rPr lang="en-US" b="0" dirty="0"/>
                <a:t>B=B+100</a:t>
              </a:r>
            </a:p>
            <a:p>
              <a:r>
                <a:rPr lang="en-US" b="0" dirty="0"/>
                <a:t>W(B)</a:t>
              </a:r>
            </a:p>
            <a:p>
              <a:r>
                <a:rPr lang="en-US" dirty="0">
                  <a:solidFill>
                    <a:schemeClr val="accent1"/>
                  </a:solidFill>
                </a:rPr>
                <a:t>UNLOCK</a:t>
              </a:r>
              <a:r>
                <a:rPr lang="en-US" b="0" dirty="0"/>
                <a:t>(A)</a:t>
              </a:r>
            </a:p>
            <a:p>
              <a:r>
                <a:rPr lang="en-US" dirty="0">
                  <a:solidFill>
                    <a:schemeClr val="accent1"/>
                  </a:solidFill>
                </a:rPr>
                <a:t>UNLOCK</a:t>
              </a:r>
              <a:r>
                <a:rPr lang="en-US" b="0" dirty="0"/>
                <a:t>(B)</a:t>
              </a:r>
            </a:p>
            <a:p>
              <a:r>
                <a:rPr lang="en-US" dirty="0"/>
                <a:t>COMMIT</a:t>
              </a:r>
            </a:p>
          </p:txBody>
        </p:sp>
        <p:sp>
          <p:nvSpPr>
            <p:cNvPr id="23" name="Text Box 4"/>
            <p:cNvSpPr txBox="1">
              <a:spLocks noChangeArrowheads="1"/>
            </p:cNvSpPr>
            <p:nvPr/>
          </p:nvSpPr>
          <p:spPr bwMode="auto">
            <a:xfrm>
              <a:off x="2370888" y="2209191"/>
              <a:ext cx="1463795" cy="390182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75000"/>
                </a:lnSpc>
                <a:defRPr sz="14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</a:lstStyle>
            <a:p>
              <a:r>
                <a:rPr lang="en-US" dirty="0"/>
                <a:t>BEGIN</a:t>
              </a:r>
            </a:p>
            <a:p>
              <a:endParaRPr lang="en-US" b="0" dirty="0"/>
            </a:p>
            <a:p>
              <a:r>
                <a:rPr lang="en-US" dirty="0">
                  <a:solidFill>
                    <a:schemeClr val="accent1"/>
                  </a:solidFill>
                </a:rPr>
                <a:t>S-LOCK</a:t>
              </a:r>
              <a:r>
                <a:rPr lang="en-US" b="0" dirty="0"/>
                <a:t>(A)</a:t>
              </a:r>
            </a:p>
            <a:p>
              <a:endParaRPr lang="en-US" b="0" dirty="0"/>
            </a:p>
            <a:p>
              <a:endParaRPr lang="en-US" b="0" dirty="0"/>
            </a:p>
            <a:p>
              <a:endParaRPr lang="en-US" b="0" dirty="0"/>
            </a:p>
            <a:p>
              <a:endParaRPr lang="en-US" b="0" dirty="0"/>
            </a:p>
            <a:p>
              <a:endParaRPr lang="en-US" b="0" dirty="0"/>
            </a:p>
            <a:p>
              <a:endParaRPr lang="en-US" b="0" dirty="0"/>
            </a:p>
            <a:p>
              <a:endParaRPr lang="en-US" b="0" dirty="0"/>
            </a:p>
            <a:p>
              <a:r>
                <a:rPr lang="en-US" b="0" dirty="0"/>
                <a:t>R(A)</a:t>
              </a:r>
            </a:p>
            <a:p>
              <a:r>
                <a:rPr lang="en-US" dirty="0">
                  <a:solidFill>
                    <a:schemeClr val="accent1"/>
                  </a:solidFill>
                </a:rPr>
                <a:t>S-LOCK</a:t>
              </a:r>
              <a:r>
                <a:rPr lang="en-US" b="0" dirty="0"/>
                <a:t>(B)</a:t>
              </a:r>
            </a:p>
            <a:p>
              <a:r>
                <a:rPr lang="en-US" b="0" dirty="0"/>
                <a:t>R(B)</a:t>
              </a:r>
            </a:p>
            <a:p>
              <a:r>
                <a:rPr lang="en-US" dirty="0">
                  <a:solidFill>
                    <a:srgbClr val="474866"/>
                  </a:solidFill>
                </a:rPr>
                <a:t>ECHO A+B</a:t>
              </a:r>
            </a:p>
            <a:p>
              <a:r>
                <a:rPr lang="en-US" dirty="0">
                  <a:solidFill>
                    <a:schemeClr val="accent1"/>
                  </a:solidFill>
                </a:rPr>
                <a:t>UNLOCK</a:t>
              </a:r>
              <a:r>
                <a:rPr lang="en-US" b="0" dirty="0"/>
                <a:t>(A)</a:t>
              </a:r>
            </a:p>
            <a:p>
              <a:r>
                <a:rPr lang="en-US" dirty="0">
                  <a:solidFill>
                    <a:schemeClr val="accent1"/>
                  </a:solidFill>
                </a:rPr>
                <a:t>UNLOCK</a:t>
              </a:r>
              <a:r>
                <a:rPr lang="en-US" b="0" dirty="0"/>
                <a:t>(B)</a:t>
              </a:r>
            </a:p>
            <a:p>
              <a:r>
                <a:rPr lang="en-US" dirty="0"/>
                <a:t>COMMIT</a:t>
              </a:r>
            </a:p>
          </p:txBody>
        </p:sp>
      </p:grpSp>
      <p:cxnSp>
        <p:nvCxnSpPr>
          <p:cNvPr id="19" name="Straight Arrow Connector 2"/>
          <p:cNvCxnSpPr>
            <a:cxnSpLocks noChangeShapeType="1"/>
          </p:cNvCxnSpPr>
          <p:nvPr/>
        </p:nvCxnSpPr>
        <p:spPr bwMode="auto">
          <a:xfrm>
            <a:off x="3280968" y="2038350"/>
            <a:ext cx="0" cy="1097280"/>
          </a:xfrm>
          <a:prstGeom prst="straightConnector1">
            <a:avLst/>
          </a:prstGeom>
          <a:noFill/>
          <a:ln w="57150" algn="ctr">
            <a:solidFill>
              <a:srgbClr val="646464"/>
            </a:solidFill>
            <a:prstDash val="sysDot"/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5" name="Picture 24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auto">
          <a:xfrm>
            <a:off x="3464266" y="2194323"/>
            <a:ext cx="257385" cy="365757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Left Arrow 33">
            <a:extLst>
              <a:ext uri="{FF2B5EF4-FFF2-40B4-BE49-F238E27FC236}">
                <a16:creationId xmlns:a16="http://schemas.microsoft.com/office/drawing/2014/main" id="{8F1C941E-1E9F-0321-DC7D-C4AD62B7F695}"/>
              </a:ext>
            </a:extLst>
          </p:cNvPr>
          <p:cNvSpPr/>
          <p:nvPr/>
        </p:nvSpPr>
        <p:spPr bwMode="auto">
          <a:xfrm rot="16200000">
            <a:off x="-342900" y="2392441"/>
            <a:ext cx="3314700" cy="647700"/>
          </a:xfrm>
          <a:prstGeom prst="leftArrow">
            <a:avLst/>
          </a:prstGeom>
          <a:solidFill>
            <a:schemeClr val="accent1"/>
          </a:solidFill>
          <a:ln w="28575" cap="flat" cmpd="sng" algn="ctr">
            <a:noFill/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400" b="1" i="1" spc="225" dirty="0">
                <a:solidFill>
                  <a:schemeClr val="bg1">
                    <a:lumMod val="95000"/>
                  </a:schemeClr>
                </a:solidFill>
                <a:latin typeface="Lato Black" panose="020F0A02020204030203" pitchFamily="34" charset="0"/>
              </a:rPr>
              <a:t>TIME</a:t>
            </a:r>
          </a:p>
        </p:txBody>
      </p:sp>
      <p:grpSp>
        <p:nvGrpSpPr>
          <p:cNvPr id="10" name="Group 38">
            <a:extLst>
              <a:ext uri="{FF2B5EF4-FFF2-40B4-BE49-F238E27FC236}">
                <a16:creationId xmlns:a16="http://schemas.microsoft.com/office/drawing/2014/main" id="{72C1C729-87DE-9B7A-16D5-4FE3B76B8F20}"/>
              </a:ext>
            </a:extLst>
          </p:cNvPr>
          <p:cNvGrpSpPr>
            <a:grpSpLocks/>
          </p:cNvGrpSpPr>
          <p:nvPr/>
        </p:nvGrpSpPr>
        <p:grpSpPr bwMode="auto">
          <a:xfrm>
            <a:off x="5324475" y="902970"/>
            <a:ext cx="2828925" cy="857250"/>
            <a:chOff x="4876799" y="1219200"/>
            <a:chExt cx="3771900" cy="1143000"/>
          </a:xfrm>
        </p:grpSpPr>
        <p:sp>
          <p:nvSpPr>
            <p:cNvPr id="11" name="Rectangle 31">
              <a:extLst>
                <a:ext uri="{FF2B5EF4-FFF2-40B4-BE49-F238E27FC236}">
                  <a16:creationId xmlns:a16="http://schemas.microsoft.com/office/drawing/2014/main" id="{6A0A118F-17FF-A2A0-EAB5-C0398964CB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91004" y="1819245"/>
              <a:ext cx="1635491" cy="400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20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A</a:t>
              </a:r>
              <a:r>
                <a:rPr lang="en-US" sz="20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=1000, </a:t>
              </a:r>
              <a:r>
                <a:rPr lang="en-US" sz="20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B</a:t>
              </a:r>
              <a:r>
                <a:rPr lang="en-US" sz="20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=1000</a:t>
              </a:r>
            </a:p>
          </p:txBody>
        </p:sp>
        <p:sp>
          <p:nvSpPr>
            <p:cNvPr id="12" name="TextBox 15">
              <a:extLst>
                <a:ext uri="{FF2B5EF4-FFF2-40B4-BE49-F238E27FC236}">
                  <a16:creationId xmlns:a16="http://schemas.microsoft.com/office/drawing/2014/main" id="{AD5E88F9-29AF-FE63-E5B1-F314F24AFB6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76799" y="1219200"/>
              <a:ext cx="3771900" cy="4001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no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ea typeface="Crimson Text" pitchFamily="2" charset="0"/>
                </a:defRPr>
              </a:lvl1pPr>
            </a:lstStyle>
            <a:p>
              <a:r>
                <a:rPr lang="en-US" dirty="0"/>
                <a:t>Initial Database State</a:t>
              </a:r>
            </a:p>
          </p:txBody>
        </p:sp>
        <p:sp>
          <p:nvSpPr>
            <p:cNvPr id="13" name="Rounded Rectangle 41">
              <a:extLst>
                <a:ext uri="{FF2B5EF4-FFF2-40B4-BE49-F238E27FC236}">
                  <a16:creationId xmlns:a16="http://schemas.microsoft.com/office/drawing/2014/main" id="{8C4B27FF-E265-87AD-F65A-0351AEB79803}"/>
                </a:ext>
              </a:extLst>
            </p:cNvPr>
            <p:cNvSpPr/>
            <p:nvPr/>
          </p:nvSpPr>
          <p:spPr bwMode="auto">
            <a:xfrm>
              <a:off x="4876800" y="1676400"/>
              <a:ext cx="3263900" cy="685800"/>
            </a:xfrm>
            <a:prstGeom prst="roundRect">
              <a:avLst>
                <a:gd name="adj" fmla="val 7670"/>
              </a:avLst>
            </a:prstGeom>
            <a:noFill/>
            <a:ln w="38100" cap="flat" cmpd="sng" algn="ctr">
              <a:solidFill>
                <a:srgbClr val="646464"/>
              </a:solidFill>
              <a:prstDash val="sysDash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sz="1350">
                <a:latin typeface="Times New Roman" pitchFamily="-112" charset="0"/>
              </a:endParaRPr>
            </a:p>
          </p:txBody>
        </p:sp>
      </p:grpSp>
      <p:grpSp>
        <p:nvGrpSpPr>
          <p:cNvPr id="18" name="Group 42">
            <a:extLst>
              <a:ext uri="{FF2B5EF4-FFF2-40B4-BE49-F238E27FC236}">
                <a16:creationId xmlns:a16="http://schemas.microsoft.com/office/drawing/2014/main" id="{2D7B8FE7-A1B7-8451-D3CB-3935C549A290}"/>
              </a:ext>
            </a:extLst>
          </p:cNvPr>
          <p:cNvGrpSpPr>
            <a:grpSpLocks/>
          </p:cNvGrpSpPr>
          <p:nvPr/>
        </p:nvGrpSpPr>
        <p:grpSpPr bwMode="auto">
          <a:xfrm>
            <a:off x="5324475" y="2190750"/>
            <a:ext cx="2447925" cy="887491"/>
            <a:chOff x="4876800" y="1178879"/>
            <a:chExt cx="3263900" cy="1183321"/>
          </a:xfrm>
        </p:grpSpPr>
        <p:sp>
          <p:nvSpPr>
            <p:cNvPr id="21" name="Rectangle 31">
              <a:extLst>
                <a:ext uri="{FF2B5EF4-FFF2-40B4-BE49-F238E27FC236}">
                  <a16:creationId xmlns:a16="http://schemas.microsoft.com/office/drawing/2014/main" id="{C36DB62C-5C73-74C0-C24D-8CF80B061E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9308" y="1819245"/>
              <a:ext cx="598883" cy="400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20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A</a:t>
              </a:r>
              <a:r>
                <a:rPr lang="en-US" sz="20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+</a:t>
              </a:r>
              <a:r>
                <a:rPr lang="en-US" sz="20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B</a:t>
              </a:r>
              <a:r>
                <a:rPr lang="en-US" sz="20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=2000</a:t>
              </a:r>
            </a:p>
          </p:txBody>
        </p:sp>
        <p:sp>
          <p:nvSpPr>
            <p:cNvPr id="22" name="TextBox 15">
              <a:extLst>
                <a:ext uri="{FF2B5EF4-FFF2-40B4-BE49-F238E27FC236}">
                  <a16:creationId xmlns:a16="http://schemas.microsoft.com/office/drawing/2014/main" id="{9E2A1E60-5098-36DC-CD2E-00CEFFDFD2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76800" y="1178879"/>
              <a:ext cx="2232756" cy="4001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no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ea typeface="Crimson Text" pitchFamily="2" charset="0"/>
                </a:defRPr>
              </a:lvl1pPr>
            </a:lstStyle>
            <a:p>
              <a:r>
                <a:rPr lang="en-US" dirty="0"/>
                <a:t>T</a:t>
              </a:r>
              <a:r>
                <a:rPr lang="en-US" baseline="-25000" dirty="0"/>
                <a:t>2</a:t>
              </a:r>
              <a:r>
                <a:rPr lang="en-US" dirty="0"/>
                <a:t> Output</a:t>
              </a:r>
            </a:p>
          </p:txBody>
        </p:sp>
        <p:sp>
          <p:nvSpPr>
            <p:cNvPr id="26" name="Rounded Rectangle 45">
              <a:extLst>
                <a:ext uri="{FF2B5EF4-FFF2-40B4-BE49-F238E27FC236}">
                  <a16:creationId xmlns:a16="http://schemas.microsoft.com/office/drawing/2014/main" id="{BF160528-31E7-3298-37AE-834EC35D3EB0}"/>
                </a:ext>
              </a:extLst>
            </p:cNvPr>
            <p:cNvSpPr/>
            <p:nvPr/>
          </p:nvSpPr>
          <p:spPr bwMode="auto">
            <a:xfrm>
              <a:off x="4876800" y="1676400"/>
              <a:ext cx="3263900" cy="685800"/>
            </a:xfrm>
            <a:prstGeom prst="roundRect">
              <a:avLst>
                <a:gd name="adj" fmla="val 7670"/>
              </a:avLst>
            </a:prstGeom>
            <a:noFill/>
            <a:ln w="38100" cap="flat" cmpd="sng" algn="ctr">
              <a:solidFill>
                <a:srgbClr val="646464"/>
              </a:solidFill>
              <a:prstDash val="sysDash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sz="1350">
                <a:latin typeface="Times New Roman" pitchFamily="-11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2086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ll"/>
          <p:cNvSpPr>
            <a:spLocks noChangeArrowheads="1"/>
          </p:cNvSpPr>
          <p:nvPr/>
        </p:nvSpPr>
        <p:spPr bwMode="auto">
          <a:xfrm>
            <a:off x="1371600" y="742950"/>
            <a:ext cx="6400800" cy="4023360"/>
          </a:xfrm>
          <a:prstGeom prst="roundRect">
            <a:avLst>
              <a:gd name="adj" fmla="val 1420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r>
              <a:rPr lang="en-US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Crimson Text" panose="02000503000000000000" pitchFamily="2" charset="0"/>
                <a:cs typeface="Times New Roman" pitchFamily="18" charset="0"/>
              </a:rPr>
              <a:t>All Schedules</a:t>
            </a:r>
          </a:p>
        </p:txBody>
      </p:sp>
      <p:sp>
        <p:nvSpPr>
          <p:cNvPr id="3891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Universe of Schedules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B3A47184-EADF-5CE8-9FBA-5F6B41E95F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25</a:t>
            </a:fld>
            <a:endParaRPr lang="en-US" dirty="0"/>
          </a:p>
        </p:txBody>
      </p:sp>
      <p:sp>
        <p:nvSpPr>
          <p:cNvPr id="45063" name="View S"/>
          <p:cNvSpPr>
            <a:spLocks noChangeArrowheads="1"/>
          </p:cNvSpPr>
          <p:nvPr/>
        </p:nvSpPr>
        <p:spPr bwMode="auto">
          <a:xfrm>
            <a:off x="3832622" y="1123950"/>
            <a:ext cx="3330178" cy="3227785"/>
          </a:xfrm>
          <a:prstGeom prst="roundRect">
            <a:avLst>
              <a:gd name="adj" fmla="val 2133"/>
            </a:avLst>
          </a:prstGeom>
          <a:solidFill>
            <a:schemeClr val="bg1">
              <a:lumMod val="65000"/>
              <a:alpha val="20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round/>
            <a:headEnd type="none" w="sm" len="sm"/>
            <a:tailEnd type="none" w="sm" len="sm"/>
          </a:ln>
        </p:spPr>
        <p:txBody>
          <a:bodyPr wrap="none" tIns="0"/>
          <a:lstStyle/>
          <a:p>
            <a:pPr algn="ctr"/>
            <a:r>
              <a:rPr lang="en-US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Crimson Text" panose="02000503000000000000" pitchFamily="2" charset="0"/>
                <a:cs typeface="Times New Roman" pitchFamily="18" charset="0"/>
              </a:rPr>
              <a:t>View Serializable</a:t>
            </a:r>
          </a:p>
        </p:txBody>
      </p:sp>
      <p:sp>
        <p:nvSpPr>
          <p:cNvPr id="45065" name="Conflict S"/>
          <p:cNvSpPr>
            <a:spLocks noChangeArrowheads="1"/>
          </p:cNvSpPr>
          <p:nvPr/>
        </p:nvSpPr>
        <p:spPr bwMode="auto">
          <a:xfrm>
            <a:off x="4080212" y="1752600"/>
            <a:ext cx="2834998" cy="2420541"/>
          </a:xfrm>
          <a:prstGeom prst="roundRect">
            <a:avLst>
              <a:gd name="adj" fmla="val 2688"/>
            </a:avLst>
          </a:prstGeom>
          <a:solidFill>
            <a:schemeClr val="tx1">
              <a:lumMod val="65000"/>
              <a:lumOff val="35000"/>
              <a:alpha val="20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pPr algn="ctr"/>
            <a:r>
              <a:rPr lang="en-US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Crimson Text" panose="02000503000000000000" pitchFamily="2" charset="0"/>
                <a:cs typeface="Times New Roman" pitchFamily="18" charset="0"/>
              </a:rPr>
              <a:t>Conflict Serializable</a:t>
            </a:r>
          </a:p>
        </p:txBody>
      </p:sp>
      <p:sp>
        <p:nvSpPr>
          <p:cNvPr id="2" name="Avoid">
            <a:extLst>
              <a:ext uri="{FF2B5EF4-FFF2-40B4-BE49-F238E27FC236}">
                <a16:creationId xmlns:a16="http://schemas.microsoft.com/office/drawing/2014/main" id="{8DC7AFC1-1BBE-8DE9-667F-21A571DD8C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0973" y="2346721"/>
            <a:ext cx="5330427" cy="1447800"/>
          </a:xfrm>
          <a:prstGeom prst="roundRect">
            <a:avLst>
              <a:gd name="adj" fmla="val 9442"/>
            </a:avLst>
          </a:prstGeom>
          <a:solidFill>
            <a:srgbClr val="FF0000">
              <a:alpha val="20000"/>
            </a:srgbClr>
          </a:solidFill>
          <a:ln w="38100">
            <a:solidFill>
              <a:srgbClr val="646464"/>
            </a:solidFill>
            <a:round/>
            <a:headEnd type="none" w="sm" len="sm"/>
            <a:tailEnd type="none" w="sm" len="sm"/>
          </a:ln>
        </p:spPr>
        <p:txBody>
          <a:bodyPr wrap="none" tIns="0"/>
          <a:lstStyle/>
          <a:p>
            <a:pPr>
              <a:lnSpc>
                <a:spcPct val="90000"/>
              </a:lnSpc>
            </a:pPr>
            <a:r>
              <a:rPr lang="en-US" sz="2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Crimson Text" panose="02000503000000000000" pitchFamily="2" charset="0"/>
                <a:cs typeface="Times New Roman" pitchFamily="18" charset="0"/>
              </a:rPr>
              <a:t>No Cascading</a:t>
            </a:r>
          </a:p>
          <a:p>
            <a:pPr>
              <a:lnSpc>
                <a:spcPct val="90000"/>
              </a:lnSpc>
            </a:pPr>
            <a:r>
              <a:rPr lang="en-US" sz="2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Crimson Text" panose="02000503000000000000" pitchFamily="2" charset="0"/>
                <a:cs typeface="Times New Roman" pitchFamily="18" charset="0"/>
              </a:rPr>
              <a:t>Aborts</a:t>
            </a:r>
          </a:p>
        </p:txBody>
      </p:sp>
      <p:sp>
        <p:nvSpPr>
          <p:cNvPr id="6" name="Strong Strict 2PL">
            <a:extLst>
              <a:ext uri="{FF2B5EF4-FFF2-40B4-BE49-F238E27FC236}">
                <a16:creationId xmlns:a16="http://schemas.microsoft.com/office/drawing/2014/main" id="{B3A45EEE-4DD8-07D3-5194-E840ACB529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7586" y="2460230"/>
            <a:ext cx="2000250" cy="1254520"/>
          </a:xfrm>
          <a:prstGeom prst="roundRect">
            <a:avLst>
              <a:gd name="adj" fmla="val 9433"/>
            </a:avLst>
          </a:prstGeom>
          <a:solidFill>
            <a:schemeClr val="tx1">
              <a:lumMod val="65000"/>
              <a:lumOff val="35000"/>
              <a:alpha val="20000"/>
            </a:schemeClr>
          </a:solidFill>
          <a:ln w="38100">
            <a:solidFill>
              <a:srgbClr val="646464"/>
            </a:solidFill>
            <a:round/>
            <a:headEnd type="none" w="sm" len="sm"/>
            <a:tailEnd type="none" w="sm" len="sm"/>
          </a:ln>
          <a:effectLst/>
        </p:spPr>
        <p:txBody>
          <a:bodyPr wrap="square">
            <a:noAutofit/>
          </a:bodyPr>
          <a:lstStyle/>
          <a:p>
            <a:pPr algn="ctr"/>
            <a:r>
              <a:rPr lang="en-US" sz="2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Crimson Text" panose="02000503000000000000" pitchFamily="2" charset="0"/>
                <a:cs typeface="Times New Roman" pitchFamily="18" charset="0"/>
              </a:rPr>
              <a:t>Strong Strict 2PL</a:t>
            </a:r>
          </a:p>
        </p:txBody>
      </p:sp>
      <p:sp>
        <p:nvSpPr>
          <p:cNvPr id="38922" name="Serial"/>
          <p:cNvSpPr>
            <a:spLocks noChangeArrowheads="1"/>
          </p:cNvSpPr>
          <p:nvPr/>
        </p:nvSpPr>
        <p:spPr bwMode="auto">
          <a:xfrm>
            <a:off x="4825856" y="2895600"/>
            <a:ext cx="1343710" cy="645319"/>
          </a:xfrm>
          <a:prstGeom prst="roundRect">
            <a:avLst>
              <a:gd name="adj" fmla="val 14928"/>
            </a:avLst>
          </a:prstGeom>
          <a:solidFill>
            <a:schemeClr val="tx1">
              <a:lumMod val="95000"/>
              <a:lumOff val="5000"/>
              <a:alpha val="20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Crimson Text" panose="02000503000000000000" pitchFamily="2" charset="0"/>
                <a:cs typeface="Times New Roman" pitchFamily="18" charset="0"/>
              </a:rPr>
              <a:t>Serial</a:t>
            </a:r>
          </a:p>
        </p:txBody>
      </p:sp>
    </p:spTree>
    <p:extLst>
      <p:ext uri="{BB962C8B-B14F-4D97-AF65-F5344CB8AC3E}">
        <p14:creationId xmlns:p14="http://schemas.microsoft.com/office/powerpoint/2010/main" val="1376442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8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45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45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3" grpId="0" animBg="1"/>
      <p:bldP spid="45065" grpId="0" animBg="1"/>
      <p:bldP spid="2" grpId="0" animBg="1"/>
      <p:bldP spid="6" grpId="0" animBg="1"/>
      <p:bldP spid="3892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2PL Observations</a:t>
            </a:r>
          </a:p>
        </p:txBody>
      </p:sp>
      <p:sp>
        <p:nvSpPr>
          <p:cNvPr id="56323" name="Content Placeholder 5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There are potential schedules that are serializable but would not be allowed by 2PL because locking limits concurrency.</a:t>
            </a:r>
          </a:p>
          <a:p>
            <a:pPr lvl="1"/>
            <a:r>
              <a:rPr lang="en-US" dirty="0"/>
              <a:t>Most DBMSs prefer correctness before performance.</a:t>
            </a:r>
          </a:p>
          <a:p>
            <a:endParaRPr lang="en-US" sz="1200" dirty="0"/>
          </a:p>
          <a:p>
            <a:r>
              <a:rPr lang="en-US" dirty="0"/>
              <a:t>May still have “dirty reads”.</a:t>
            </a:r>
          </a:p>
          <a:p>
            <a:pPr lvl="1"/>
            <a:r>
              <a:rPr lang="en-US" dirty="0"/>
              <a:t>Solution: </a:t>
            </a:r>
            <a:r>
              <a:rPr lang="en-US" b="1" dirty="0"/>
              <a:t>Strong Strict 2PL (aka Rigorous 2PL)</a:t>
            </a:r>
          </a:p>
          <a:p>
            <a:endParaRPr lang="en-US" sz="1200" dirty="0"/>
          </a:p>
          <a:p>
            <a:r>
              <a:rPr lang="en-US" dirty="0"/>
              <a:t>May lead to deadlocks.</a:t>
            </a:r>
          </a:p>
          <a:p>
            <a:pPr lvl="1"/>
            <a:r>
              <a:rPr lang="en-US" dirty="0"/>
              <a:t>Solution: </a:t>
            </a:r>
            <a:r>
              <a:rPr lang="en-US" b="1" dirty="0"/>
              <a:t>Detection</a:t>
            </a:r>
            <a:r>
              <a:rPr lang="en-US" dirty="0"/>
              <a:t> or </a:t>
            </a:r>
            <a:r>
              <a:rPr lang="en-US" b="1" dirty="0"/>
              <a:t>Prevention</a:t>
            </a:r>
            <a:endParaRPr lang="en-US" dirty="0"/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C0952B9C-1E10-9409-E620-67E350DD05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26</a:t>
            </a:fld>
            <a:endParaRPr lang="en-US" dirty="0"/>
          </a:p>
        </p:txBody>
      </p:sp>
      <p:sp>
        <p:nvSpPr>
          <p:cNvPr id="5" name="Highlight Box">
            <a:extLst>
              <a:ext uri="{FF2B5EF4-FFF2-40B4-BE49-F238E27FC236}">
                <a16:creationId xmlns:a16="http://schemas.microsoft.com/office/drawing/2014/main" id="{1E0E8DD4-B6AE-4842-86BE-3CC13D0E0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3486150"/>
            <a:ext cx="5669280" cy="731520"/>
          </a:xfrm>
          <a:prstGeom prst="roundRect">
            <a:avLst>
              <a:gd name="adj" fmla="val 1802"/>
            </a:avLst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</p:spTree>
    <p:extLst>
      <p:ext uri="{BB962C8B-B14F-4D97-AF65-F5344CB8AC3E}">
        <p14:creationId xmlns:p14="http://schemas.microsoft.com/office/powerpoint/2010/main" val="924651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CEEF5F44-B100-4B18-A28A-4EDAED2B2876}"/>
              </a:ext>
            </a:extLst>
          </p:cNvPr>
          <p:cNvGrpSpPr/>
          <p:nvPr/>
        </p:nvGrpSpPr>
        <p:grpSpPr>
          <a:xfrm>
            <a:off x="1695451" y="746521"/>
            <a:ext cx="2469356" cy="3855720"/>
            <a:chOff x="1695451" y="819150"/>
            <a:chExt cx="2469356" cy="3855720"/>
          </a:xfrm>
        </p:grpSpPr>
        <p:sp>
          <p:nvSpPr>
            <p:cNvPr id="72" name="Rounded Rectangle 27">
              <a:extLst>
                <a:ext uri="{FF2B5EF4-FFF2-40B4-BE49-F238E27FC236}">
                  <a16:creationId xmlns:a16="http://schemas.microsoft.com/office/drawing/2014/main" id="{7D311BB8-886B-419C-9AC2-F7B548BE0CCA}"/>
                </a:ext>
              </a:extLst>
            </p:cNvPr>
            <p:cNvSpPr/>
            <p:nvPr/>
          </p:nvSpPr>
          <p:spPr bwMode="auto">
            <a:xfrm>
              <a:off x="1695451" y="1200150"/>
              <a:ext cx="2469356" cy="3474720"/>
            </a:xfrm>
            <a:prstGeom prst="rect">
              <a:avLst/>
            </a:prstGeom>
            <a:solidFill>
              <a:srgbClr val="D9D9D9"/>
            </a:solidFill>
            <a:ln w="38100" cap="flat" cmpd="sng" algn="ctr">
              <a:noFill/>
              <a:prstDash val="sysDash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73" name="TextBox 15">
              <a:extLst>
                <a:ext uri="{FF2B5EF4-FFF2-40B4-BE49-F238E27FC236}">
                  <a16:creationId xmlns:a16="http://schemas.microsoft.com/office/drawing/2014/main" id="{0184DB55-15F4-4B34-BD82-13EF4BA894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95451" y="819150"/>
              <a:ext cx="117532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no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ea typeface="Crimson Text" pitchFamily="2" charset="0"/>
                </a:defRPr>
              </a:lvl1pPr>
            </a:lstStyle>
            <a:p>
              <a:r>
                <a:rPr lang="en-US" dirty="0"/>
                <a:t>Schedule</a:t>
              </a:r>
            </a:p>
          </p:txBody>
        </p:sp>
        <p:sp>
          <p:nvSpPr>
            <p:cNvPr id="74" name="TextBox 15">
              <a:extLst>
                <a:ext uri="{FF2B5EF4-FFF2-40B4-BE49-F238E27FC236}">
                  <a16:creationId xmlns:a16="http://schemas.microsoft.com/office/drawing/2014/main" id="{593BCEC6-86E9-43E4-A669-86F79FBB57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0355" y="1219200"/>
              <a:ext cx="37702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T</a:t>
              </a:r>
              <a:r>
                <a:rPr lang="en-US" b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1</a:t>
              </a:r>
            </a:p>
          </p:txBody>
        </p:sp>
        <p:sp>
          <p:nvSpPr>
            <p:cNvPr id="75" name="TextBox 15">
              <a:extLst>
                <a:ext uri="{FF2B5EF4-FFF2-40B4-BE49-F238E27FC236}">
                  <a16:creationId xmlns:a16="http://schemas.microsoft.com/office/drawing/2014/main" id="{D025B0A5-0F1C-4836-8D46-DF7F589D4E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80968" y="1219200"/>
              <a:ext cx="37702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T</a:t>
              </a:r>
              <a:r>
                <a:rPr lang="en-US" b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2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16AB8944-41AC-49CC-9D51-DCB0A82636B3}"/>
              </a:ext>
            </a:extLst>
          </p:cNvPr>
          <p:cNvGrpSpPr/>
          <p:nvPr/>
        </p:nvGrpSpPr>
        <p:grpSpPr>
          <a:xfrm>
            <a:off x="5656183" y="746521"/>
            <a:ext cx="2468880" cy="3855720"/>
            <a:chOff x="5638800" y="819150"/>
            <a:chExt cx="2468880" cy="3855720"/>
          </a:xfrm>
        </p:grpSpPr>
        <p:sp>
          <p:nvSpPr>
            <p:cNvPr id="64" name="Rounded Rectangle 1">
              <a:extLst>
                <a:ext uri="{FF2B5EF4-FFF2-40B4-BE49-F238E27FC236}">
                  <a16:creationId xmlns:a16="http://schemas.microsoft.com/office/drawing/2014/main" id="{57A46125-E679-4B2D-AC14-A3FDA693DA1C}"/>
                </a:ext>
              </a:extLst>
            </p:cNvPr>
            <p:cNvSpPr/>
            <p:nvPr/>
          </p:nvSpPr>
          <p:spPr bwMode="auto">
            <a:xfrm>
              <a:off x="5638800" y="1200150"/>
              <a:ext cx="2468880" cy="3474720"/>
            </a:xfrm>
            <a:prstGeom prst="rect">
              <a:avLst/>
            </a:prstGeom>
            <a:solidFill>
              <a:srgbClr val="D9D9D9"/>
            </a:solidFill>
            <a:ln w="28575" cap="flat" cmpd="sng" algn="ctr">
              <a:noFill/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/>
            <a:lstStyle/>
            <a:p>
              <a:pPr algn="ctr" eaLnBrk="0" hangingPunct="0">
                <a:defRPr/>
              </a:pPr>
              <a:endParaRPr lang="en-US" b="1" dirty="0">
                <a:latin typeface="Times New Roman" pitchFamily="-112" charset="0"/>
              </a:endParaRPr>
            </a:p>
          </p:txBody>
        </p: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650746DA-1F58-43C5-938C-C26891B8C6DF}"/>
                </a:ext>
              </a:extLst>
            </p:cNvPr>
            <p:cNvGrpSpPr/>
            <p:nvPr/>
          </p:nvGrpSpPr>
          <p:grpSpPr>
            <a:xfrm>
              <a:off x="5638800" y="819150"/>
              <a:ext cx="2116217" cy="461665"/>
              <a:chOff x="5650966" y="899428"/>
              <a:chExt cx="2116217" cy="461665"/>
            </a:xfrm>
          </p:grpSpPr>
          <p:sp>
            <p:nvSpPr>
              <p:cNvPr id="66" name="TextBox 15">
                <a:extLst>
                  <a:ext uri="{FF2B5EF4-FFF2-40B4-BE49-F238E27FC236}">
                    <a16:creationId xmlns:a16="http://schemas.microsoft.com/office/drawing/2014/main" id="{72BD8B73-F0F3-4C49-A2E2-F90ED4A66B2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913791" y="899428"/>
                <a:ext cx="1853392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 anchorCtr="0">
                <a:noAutofit/>
              </a:bodyPr>
              <a:lstStyle>
                <a:defPPr>
                  <a:defRPr lang="en-US"/>
                </a:defPPr>
                <a:lvl1pPr eaLnBrk="0" hangingPunct="0">
                  <a:defRPr sz="2400" b="1" i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itchFamily="2" charset="0"/>
                    <a:ea typeface="Crimson Text" pitchFamily="2" charset="0"/>
                  </a:defRPr>
                </a:lvl1pPr>
              </a:lstStyle>
              <a:p>
                <a:r>
                  <a:rPr lang="en-US" dirty="0"/>
                  <a:t>Lock Manager</a:t>
                </a:r>
              </a:p>
            </p:txBody>
          </p:sp>
          <p:pic>
            <p:nvPicPr>
              <p:cNvPr id="67" name="Picture 31">
                <a:extLst>
                  <a:ext uri="{FF2B5EF4-FFF2-40B4-BE49-F238E27FC236}">
                    <a16:creationId xmlns:a16="http://schemas.microsoft.com/office/drawing/2014/main" id="{D3019537-267E-4054-9C93-5A4DBE12445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 bwMode="auto">
              <a:xfrm>
                <a:off x="5650966" y="980416"/>
                <a:ext cx="182880" cy="238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68610" name="Group 35"/>
          <p:cNvGrpSpPr>
            <a:grpSpLocks/>
          </p:cNvGrpSpPr>
          <p:nvPr/>
        </p:nvGrpSpPr>
        <p:grpSpPr bwMode="auto">
          <a:xfrm>
            <a:off x="1750178" y="1514044"/>
            <a:ext cx="2377917" cy="2926080"/>
            <a:chOff x="810289" y="2209205"/>
            <a:chExt cx="3172193" cy="3901953"/>
          </a:xfrm>
        </p:grpSpPr>
        <p:sp>
          <p:nvSpPr>
            <p:cNvPr id="30" name="Text Box 4"/>
            <p:cNvSpPr txBox="1">
              <a:spLocks noChangeArrowheads="1"/>
            </p:cNvSpPr>
            <p:nvPr/>
          </p:nvSpPr>
          <p:spPr bwMode="auto">
            <a:xfrm>
              <a:off x="810289" y="2209205"/>
              <a:ext cx="1567905" cy="390195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</a:lstStyle>
            <a:p>
              <a:r>
                <a:rPr lang="en-US" dirty="0"/>
                <a:t>BEGIN</a:t>
              </a:r>
            </a:p>
            <a:p>
              <a:r>
                <a:rPr lang="en-US" dirty="0">
                  <a:solidFill>
                    <a:schemeClr val="accent1"/>
                  </a:solidFill>
                </a:rPr>
                <a:t>X-LOCK</a:t>
              </a:r>
              <a:r>
                <a:rPr lang="en-US" b="0" dirty="0"/>
                <a:t>(A)</a:t>
              </a:r>
            </a:p>
            <a:p>
              <a:endParaRPr lang="en-US" b="0" dirty="0"/>
            </a:p>
            <a:p>
              <a:endParaRPr lang="en-US" b="0" dirty="0"/>
            </a:p>
            <a:p>
              <a:endParaRPr lang="en-US" b="0" dirty="0"/>
            </a:p>
            <a:p>
              <a:r>
                <a:rPr lang="en-US" b="0" dirty="0"/>
                <a:t>R(A)</a:t>
              </a:r>
            </a:p>
            <a:p>
              <a:r>
                <a:rPr lang="en-US" dirty="0">
                  <a:solidFill>
                    <a:schemeClr val="accent1"/>
                  </a:solidFill>
                </a:rPr>
                <a:t>X-LOCK</a:t>
              </a:r>
              <a:r>
                <a:rPr lang="en-US" b="0" dirty="0"/>
                <a:t>(B)</a:t>
              </a:r>
            </a:p>
            <a:p>
              <a:endParaRPr lang="en-US" b="0" dirty="0"/>
            </a:p>
            <a:p>
              <a:endParaRPr lang="en-US" b="0" dirty="0"/>
            </a:p>
          </p:txBody>
        </p:sp>
        <p:sp>
          <p:nvSpPr>
            <p:cNvPr id="33" name="Text Box 4"/>
            <p:cNvSpPr txBox="1">
              <a:spLocks noChangeArrowheads="1"/>
            </p:cNvSpPr>
            <p:nvPr/>
          </p:nvSpPr>
          <p:spPr bwMode="auto">
            <a:xfrm>
              <a:off x="2370886" y="2209205"/>
              <a:ext cx="1611596" cy="390195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</a:lstStyle>
            <a:p>
              <a:r>
                <a:rPr lang="en-US" dirty="0"/>
                <a:t>BEGIN</a:t>
              </a:r>
            </a:p>
            <a:p>
              <a:endParaRPr lang="en-US" b="0" dirty="0"/>
            </a:p>
            <a:p>
              <a:r>
                <a:rPr lang="en-US" dirty="0">
                  <a:solidFill>
                    <a:schemeClr val="accent1"/>
                  </a:solidFill>
                </a:rPr>
                <a:t>S-LOCK</a:t>
              </a:r>
              <a:r>
                <a:rPr lang="en-US" b="0" dirty="0"/>
                <a:t>(B)</a:t>
              </a:r>
            </a:p>
            <a:p>
              <a:r>
                <a:rPr lang="en-US" b="0" dirty="0"/>
                <a:t>R(B)</a:t>
              </a:r>
            </a:p>
            <a:p>
              <a:r>
                <a:rPr lang="en-US" dirty="0">
                  <a:solidFill>
                    <a:schemeClr val="accent1"/>
                  </a:solidFill>
                </a:rPr>
                <a:t>S-LOCK</a:t>
              </a:r>
              <a:r>
                <a:rPr lang="en-US" b="0" dirty="0"/>
                <a:t>(A)</a:t>
              </a:r>
            </a:p>
            <a:p>
              <a:endParaRPr lang="en-US" b="0" dirty="0"/>
            </a:p>
          </p:txBody>
        </p:sp>
      </p:grpSp>
      <p:sp>
        <p:nvSpPr>
          <p:cNvPr id="6861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It Just Got Real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E435481E-F89D-141B-113D-07F33E728F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27</a:t>
            </a:fld>
            <a:endParaRPr lang="en-US" dirty="0"/>
          </a:p>
        </p:txBody>
      </p:sp>
      <p:cxnSp>
        <p:nvCxnSpPr>
          <p:cNvPr id="26" name="Straight Arrow Connector 2"/>
          <p:cNvCxnSpPr>
            <a:cxnSpLocks noChangeShapeType="1"/>
          </p:cNvCxnSpPr>
          <p:nvPr/>
        </p:nvCxnSpPr>
        <p:spPr bwMode="auto">
          <a:xfrm flipV="1">
            <a:off x="2872740" y="1829816"/>
            <a:ext cx="2926080" cy="0"/>
          </a:xfrm>
          <a:prstGeom prst="straightConnector1">
            <a:avLst/>
          </a:prstGeom>
          <a:noFill/>
          <a:ln w="57150" algn="ctr">
            <a:solidFill>
              <a:schemeClr val="accent1"/>
            </a:solidFill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" name="Straight Arrow Connector 2"/>
          <p:cNvCxnSpPr>
            <a:cxnSpLocks noChangeShapeType="1"/>
          </p:cNvCxnSpPr>
          <p:nvPr/>
        </p:nvCxnSpPr>
        <p:spPr bwMode="auto">
          <a:xfrm flipH="1" flipV="1">
            <a:off x="2872740" y="1950466"/>
            <a:ext cx="2926080" cy="0"/>
          </a:xfrm>
          <a:prstGeom prst="straightConnector1">
            <a:avLst/>
          </a:prstGeom>
          <a:noFill/>
          <a:ln w="57150" algn="ctr">
            <a:solidFill>
              <a:schemeClr val="accent1"/>
            </a:solidFill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866080" y="1718310"/>
            <a:ext cx="1645920" cy="26517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lIns="45720" tIns="18288" rIns="45720" bIns="18288">
            <a:noAutofit/>
          </a:bodyPr>
          <a:lstStyle>
            <a:defPPr>
              <a:defRPr lang="en-US"/>
            </a:defPPr>
            <a:lvl1pPr eaLnBrk="0" hangingPunct="0">
              <a:defRPr sz="1500" b="1" u="none">
                <a:solidFill>
                  <a:srgbClr val="646464"/>
                </a:solidFill>
                <a:latin typeface="Inconsolata" panose="00000509000000000000" pitchFamily="49" charset="0"/>
                <a:ea typeface="ＭＳ Ｐゴシック" charset="-128"/>
              </a:defRPr>
            </a:lvl1pPr>
            <a:lvl2pPr marL="742950" indent="-285750" eaLnBrk="0" hangingPunct="0">
              <a:defRPr sz="2800" u="sng"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 u="sng"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 u="sng"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 u="sng"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9pPr>
          </a:lstStyle>
          <a:p>
            <a:r>
              <a:rPr lang="en-US" dirty="0"/>
              <a:t>Granted (T</a:t>
            </a:r>
            <a:r>
              <a:rPr lang="en-US" baseline="-25000" dirty="0"/>
              <a:t>1</a:t>
            </a:r>
            <a:r>
              <a:rPr lang="en-US" dirty="0"/>
              <a:t>→A)</a:t>
            </a:r>
          </a:p>
        </p:txBody>
      </p:sp>
      <p:cxnSp>
        <p:nvCxnSpPr>
          <p:cNvPr id="35" name="Straight Arrow Connector 2"/>
          <p:cNvCxnSpPr>
            <a:cxnSpLocks noChangeShapeType="1"/>
          </p:cNvCxnSpPr>
          <p:nvPr/>
        </p:nvCxnSpPr>
        <p:spPr bwMode="auto">
          <a:xfrm>
            <a:off x="3970020" y="2538905"/>
            <a:ext cx="1828800" cy="0"/>
          </a:xfrm>
          <a:prstGeom prst="straightConnector1">
            <a:avLst/>
          </a:prstGeom>
          <a:noFill/>
          <a:ln w="57150" algn="ctr">
            <a:solidFill>
              <a:schemeClr val="accent1"/>
            </a:solidFill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5866079" y="2406317"/>
            <a:ext cx="1645920" cy="26517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lIns="45720" tIns="18288" rIns="45720" bIns="18288">
            <a:noAutofit/>
          </a:bodyPr>
          <a:lstStyle>
            <a:defPPr>
              <a:defRPr lang="en-US"/>
            </a:defPPr>
            <a:lvl1pPr eaLnBrk="0" hangingPunct="0">
              <a:defRPr sz="1500" b="1" u="none">
                <a:solidFill>
                  <a:srgbClr val="646464"/>
                </a:solidFill>
                <a:latin typeface="Inconsolata" panose="00000509000000000000" pitchFamily="49" charset="0"/>
                <a:ea typeface="ＭＳ Ｐゴシック" charset="-128"/>
              </a:defRPr>
            </a:lvl1pPr>
            <a:lvl2pPr marL="742950" indent="-285750" eaLnBrk="0" hangingPunct="0">
              <a:defRPr sz="2800" u="sng"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 u="sng"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 u="sng"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 u="sng"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9pPr>
          </a:lstStyle>
          <a:p>
            <a:r>
              <a:rPr lang="en-US" i="1" dirty="0"/>
              <a:t>Denied!</a:t>
            </a:r>
          </a:p>
        </p:txBody>
      </p:sp>
      <p:cxnSp>
        <p:nvCxnSpPr>
          <p:cNvPr id="43" name="Straight Arrow Connector 2"/>
          <p:cNvCxnSpPr>
            <a:cxnSpLocks noChangeShapeType="1"/>
          </p:cNvCxnSpPr>
          <p:nvPr/>
        </p:nvCxnSpPr>
        <p:spPr bwMode="auto">
          <a:xfrm>
            <a:off x="2206381" y="3119501"/>
            <a:ext cx="0" cy="1143000"/>
          </a:xfrm>
          <a:prstGeom prst="straightConnector1">
            <a:avLst/>
          </a:prstGeom>
          <a:noFill/>
          <a:ln w="92075" algn="ctr">
            <a:solidFill>
              <a:srgbClr val="646464"/>
            </a:solidFill>
            <a:prstDash val="sysDot"/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37" name="Hourglass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 bwMode="auto">
          <a:xfrm>
            <a:off x="2413682" y="3795778"/>
            <a:ext cx="321731" cy="457196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9" name="Straight Arrow Connector 2"/>
          <p:cNvCxnSpPr>
            <a:cxnSpLocks noChangeShapeType="1"/>
          </p:cNvCxnSpPr>
          <p:nvPr/>
        </p:nvCxnSpPr>
        <p:spPr bwMode="auto">
          <a:xfrm>
            <a:off x="3280968" y="2693258"/>
            <a:ext cx="0" cy="1569243"/>
          </a:xfrm>
          <a:prstGeom prst="straightConnector1">
            <a:avLst/>
          </a:prstGeom>
          <a:noFill/>
          <a:ln w="92075" algn="ctr">
            <a:solidFill>
              <a:srgbClr val="646464"/>
            </a:solidFill>
            <a:prstDash val="sysDot"/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38" name="Hourglass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 bwMode="auto">
          <a:xfrm>
            <a:off x="3488269" y="3795778"/>
            <a:ext cx="321731" cy="457196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2" name="Straight Arrow Connector 2"/>
          <p:cNvCxnSpPr>
            <a:cxnSpLocks noChangeShapeType="1"/>
          </p:cNvCxnSpPr>
          <p:nvPr/>
        </p:nvCxnSpPr>
        <p:spPr bwMode="auto">
          <a:xfrm flipV="1">
            <a:off x="3970020" y="2093580"/>
            <a:ext cx="1828800" cy="0"/>
          </a:xfrm>
          <a:prstGeom prst="straightConnector1">
            <a:avLst/>
          </a:prstGeom>
          <a:noFill/>
          <a:ln w="57150" algn="ctr">
            <a:solidFill>
              <a:schemeClr val="accent1"/>
            </a:solidFill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4" name="Straight Arrow Connector 2"/>
          <p:cNvCxnSpPr>
            <a:cxnSpLocks noChangeShapeType="1"/>
          </p:cNvCxnSpPr>
          <p:nvPr/>
        </p:nvCxnSpPr>
        <p:spPr bwMode="auto">
          <a:xfrm flipH="1" flipV="1">
            <a:off x="3970020" y="2213039"/>
            <a:ext cx="1828800" cy="0"/>
          </a:xfrm>
          <a:prstGeom prst="straightConnector1">
            <a:avLst/>
          </a:prstGeom>
          <a:noFill/>
          <a:ln w="57150" algn="ctr">
            <a:solidFill>
              <a:schemeClr val="accent1"/>
            </a:solidFill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5866080" y="2044700"/>
            <a:ext cx="1645920" cy="26517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lIns="45720" tIns="18288" rIns="45720" bIns="18288">
            <a:noAutofit/>
          </a:bodyPr>
          <a:lstStyle>
            <a:defPPr>
              <a:defRPr lang="en-US"/>
            </a:defPPr>
            <a:lvl1pPr eaLnBrk="0" hangingPunct="0">
              <a:defRPr sz="1500" b="1" u="none">
                <a:solidFill>
                  <a:srgbClr val="646464"/>
                </a:solidFill>
                <a:latin typeface="Inconsolata" panose="00000509000000000000" pitchFamily="49" charset="0"/>
                <a:ea typeface="ＭＳ Ｐゴシック" charset="-128"/>
              </a:defRPr>
            </a:lvl1pPr>
            <a:lvl2pPr marL="742950" indent="-285750" eaLnBrk="0" hangingPunct="0">
              <a:defRPr sz="2800" u="sng"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 u="sng"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 u="sng"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 u="sng"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9pPr>
          </a:lstStyle>
          <a:p>
            <a:r>
              <a:rPr lang="en-US" dirty="0"/>
              <a:t>Granted (T</a:t>
            </a:r>
            <a:r>
              <a:rPr lang="en-US" baseline="-25000" dirty="0"/>
              <a:t>2</a:t>
            </a:r>
            <a:r>
              <a:rPr lang="en-US" dirty="0"/>
              <a:t>→B)</a:t>
            </a:r>
          </a:p>
        </p:txBody>
      </p:sp>
      <p:cxnSp>
        <p:nvCxnSpPr>
          <p:cNvPr id="46" name="Straight Arrow Connector 2"/>
          <p:cNvCxnSpPr>
            <a:cxnSpLocks noChangeShapeType="1"/>
          </p:cNvCxnSpPr>
          <p:nvPr/>
        </p:nvCxnSpPr>
        <p:spPr bwMode="auto">
          <a:xfrm>
            <a:off x="2872740" y="2990152"/>
            <a:ext cx="2926080" cy="0"/>
          </a:xfrm>
          <a:prstGeom prst="straightConnector1">
            <a:avLst/>
          </a:prstGeom>
          <a:noFill/>
          <a:ln w="57150" algn="ctr">
            <a:solidFill>
              <a:schemeClr val="accent1"/>
            </a:solidFill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9" name="TextBox 48"/>
          <p:cNvSpPr txBox="1">
            <a:spLocks noChangeArrowheads="1"/>
          </p:cNvSpPr>
          <p:nvPr/>
        </p:nvSpPr>
        <p:spPr bwMode="auto">
          <a:xfrm>
            <a:off x="5866079" y="2857564"/>
            <a:ext cx="1645920" cy="26517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lIns="45720" tIns="18288" rIns="45720" bIns="18288">
            <a:noAutofit/>
          </a:bodyPr>
          <a:lstStyle>
            <a:defPPr>
              <a:defRPr lang="en-US"/>
            </a:defPPr>
            <a:lvl1pPr eaLnBrk="0" hangingPunct="0">
              <a:defRPr sz="1500" b="1" i="1" u="none">
                <a:solidFill>
                  <a:srgbClr val="646464"/>
                </a:solidFill>
                <a:latin typeface="Inconsolata" panose="00000509000000000000" pitchFamily="49" charset="0"/>
                <a:ea typeface="ＭＳ Ｐゴシック" charset="-128"/>
              </a:defRPr>
            </a:lvl1pPr>
            <a:lvl2pPr marL="742950" indent="-285750" eaLnBrk="0" hangingPunct="0">
              <a:defRPr sz="2800" u="sng"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 u="sng"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 u="sng"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 u="sng"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9pPr>
          </a:lstStyle>
          <a:p>
            <a:r>
              <a:rPr lang="en-US" dirty="0"/>
              <a:t>Denied!</a:t>
            </a:r>
          </a:p>
        </p:txBody>
      </p:sp>
      <p:cxnSp>
        <p:nvCxnSpPr>
          <p:cNvPr id="50" name="Straight Arrow Connector 2"/>
          <p:cNvCxnSpPr>
            <a:cxnSpLocks noChangeShapeType="1"/>
          </p:cNvCxnSpPr>
          <p:nvPr/>
        </p:nvCxnSpPr>
        <p:spPr bwMode="auto">
          <a:xfrm>
            <a:off x="2416175" y="1990392"/>
            <a:ext cx="589359" cy="511969"/>
          </a:xfrm>
          <a:prstGeom prst="straightConnector1">
            <a:avLst/>
          </a:prstGeom>
          <a:noFill/>
          <a:ln w="57150" algn="ctr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53" name="Picture 52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 bwMode="auto">
          <a:xfrm>
            <a:off x="1816100" y="2035636"/>
            <a:ext cx="640080" cy="64008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4" name="Straight Arrow Connector 2"/>
          <p:cNvCxnSpPr>
            <a:cxnSpLocks noChangeShapeType="1"/>
          </p:cNvCxnSpPr>
          <p:nvPr/>
        </p:nvCxnSpPr>
        <p:spPr bwMode="auto">
          <a:xfrm flipH="1">
            <a:off x="2393950" y="2125726"/>
            <a:ext cx="603250" cy="762000"/>
          </a:xfrm>
          <a:prstGeom prst="straightConnector1">
            <a:avLst/>
          </a:prstGeom>
          <a:noFill/>
          <a:ln w="57150" algn="ctr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" name="Left Arrow 33">
            <a:extLst>
              <a:ext uri="{FF2B5EF4-FFF2-40B4-BE49-F238E27FC236}">
                <a16:creationId xmlns:a16="http://schemas.microsoft.com/office/drawing/2014/main" id="{B74BE947-A826-FCE6-7781-536074F971CE}"/>
              </a:ext>
            </a:extLst>
          </p:cNvPr>
          <p:cNvSpPr/>
          <p:nvPr/>
        </p:nvSpPr>
        <p:spPr bwMode="auto">
          <a:xfrm rot="16200000">
            <a:off x="-342900" y="2392441"/>
            <a:ext cx="3314700" cy="647700"/>
          </a:xfrm>
          <a:prstGeom prst="leftArrow">
            <a:avLst/>
          </a:prstGeom>
          <a:solidFill>
            <a:schemeClr val="accent1"/>
          </a:solidFill>
          <a:ln w="28575" cap="flat" cmpd="sng" algn="ctr">
            <a:noFill/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400" b="1" i="1" spc="225" dirty="0">
                <a:solidFill>
                  <a:schemeClr val="bg1">
                    <a:lumMod val="95000"/>
                  </a:schemeClr>
                </a:solidFill>
                <a:latin typeface="Lato Black" panose="020F0A02020204030203" pitchFamily="34" charset="0"/>
              </a:rPr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2655116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5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6" grpId="0" animBg="1"/>
      <p:bldP spid="45" grpId="0" animBg="1"/>
      <p:bldP spid="4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2PL Deadlocks</a:t>
            </a:r>
          </a:p>
        </p:txBody>
      </p:sp>
      <p:sp>
        <p:nvSpPr>
          <p:cNvPr id="69635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A </a:t>
            </a:r>
            <a:r>
              <a:rPr lang="en-US" b="1" u="sng" dirty="0"/>
              <a:t>deadlock</a:t>
            </a:r>
            <a:r>
              <a:rPr lang="en-US" dirty="0"/>
              <a:t> is a cycle of transactions waiting for locks to be released by each other.</a:t>
            </a:r>
          </a:p>
          <a:p>
            <a:endParaRPr lang="en-US" sz="1200" dirty="0"/>
          </a:p>
          <a:p>
            <a:r>
              <a:rPr lang="en-US" dirty="0"/>
              <a:t>Two ways of dealing with deadlocks:</a:t>
            </a:r>
          </a:p>
          <a:p>
            <a:pPr lvl="1"/>
            <a:r>
              <a:rPr lang="en-US" b="1" dirty="0"/>
              <a:t>Approach #1: Deadlock Detection</a:t>
            </a:r>
          </a:p>
          <a:p>
            <a:pPr lvl="1"/>
            <a:r>
              <a:rPr lang="en-US" b="1" dirty="0"/>
              <a:t>Approach #2: Deadlock Prevention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CEE68FF1-D4E0-A573-23CD-FA143D6DE6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73320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Deadlock Detection</a:t>
            </a:r>
          </a:p>
        </p:txBody>
      </p:sp>
      <p:sp>
        <p:nvSpPr>
          <p:cNvPr id="71683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The DBMS creates a </a:t>
            </a:r>
            <a:r>
              <a:rPr lang="en-US" b="1" u="sng" dirty="0"/>
              <a:t>waits-for</a:t>
            </a:r>
            <a:r>
              <a:rPr lang="en-US" dirty="0"/>
              <a:t> graph to keep track of what locks each </a:t>
            </a:r>
            <a:r>
              <a:rPr lang="en-US" dirty="0" err="1"/>
              <a:t>txn</a:t>
            </a:r>
            <a:r>
              <a:rPr lang="en-US" dirty="0"/>
              <a:t> is waiting to acquire:</a:t>
            </a:r>
          </a:p>
          <a:p>
            <a:pPr lvl="1"/>
            <a:r>
              <a:rPr lang="en-US" dirty="0"/>
              <a:t>Nodes are transactions</a:t>
            </a:r>
          </a:p>
          <a:p>
            <a:pPr lvl="1"/>
            <a:r>
              <a:rPr lang="en-US" dirty="0"/>
              <a:t>Edge from </a:t>
            </a:r>
            <a:r>
              <a:rPr lang="en-US" b="1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i</a:t>
            </a:r>
            <a:r>
              <a:rPr lang="en-US" dirty="0"/>
              <a:t> to </a:t>
            </a:r>
            <a:r>
              <a:rPr lang="en-US" b="1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j</a:t>
            </a:r>
            <a:r>
              <a:rPr lang="en-US" dirty="0"/>
              <a:t> if </a:t>
            </a:r>
            <a:r>
              <a:rPr lang="en-US" b="1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i</a:t>
            </a:r>
            <a:r>
              <a:rPr lang="en-US" dirty="0"/>
              <a:t> is waiting for </a:t>
            </a:r>
            <a:r>
              <a:rPr lang="en-US" b="1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j</a:t>
            </a:r>
            <a:r>
              <a:rPr lang="en-US" dirty="0"/>
              <a:t> to release a lock.</a:t>
            </a:r>
          </a:p>
          <a:p>
            <a:endParaRPr lang="en-US" sz="1200" dirty="0"/>
          </a:p>
          <a:p>
            <a:r>
              <a:rPr lang="en-US" dirty="0"/>
              <a:t>The system periodically checks for cycles in </a:t>
            </a:r>
            <a:r>
              <a:rPr lang="en-US" b="1" i="1" dirty="0"/>
              <a:t>waits-for</a:t>
            </a:r>
            <a:r>
              <a:rPr lang="en-US" dirty="0"/>
              <a:t> graph and then decides how to break it.</a:t>
            </a:r>
          </a:p>
          <a:p>
            <a:endParaRPr lang="en-US" dirty="0"/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6547A3EE-7E21-E145-5F8A-BD9C64E0A1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874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B4DCADB-FC63-4932-B6CB-E78472C8792A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Last Class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ABD8A61-3DFC-493D-A95A-5D3D752CB961}"/>
              </a:ext>
            </a:extLst>
          </p:cNvPr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b="1" dirty="0"/>
              <a:t>Conflict Serializable</a:t>
            </a:r>
          </a:p>
          <a:p>
            <a:pPr lvl="1"/>
            <a:r>
              <a:rPr lang="en-US" dirty="0"/>
              <a:t>Verify using either the “swapping” method or dependency graphs.</a:t>
            </a:r>
          </a:p>
          <a:p>
            <a:pPr lvl="1"/>
            <a:r>
              <a:rPr lang="en-US" dirty="0"/>
              <a:t>Any DBMS that says that they support “serializable” isolation does this.</a:t>
            </a:r>
          </a:p>
          <a:p>
            <a:endParaRPr lang="en-US" sz="1200" b="1" dirty="0"/>
          </a:p>
          <a:p>
            <a:r>
              <a:rPr lang="en-US" b="1" dirty="0"/>
              <a:t>View Serializable</a:t>
            </a:r>
          </a:p>
          <a:p>
            <a:pPr lvl="1"/>
            <a:r>
              <a:rPr lang="en-US" dirty="0"/>
              <a:t>No efficient way to verify.</a:t>
            </a:r>
          </a:p>
          <a:p>
            <a:pPr lvl="1"/>
            <a:r>
              <a:rPr lang="en-US" dirty="0"/>
              <a:t>No DBMS that supports this.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F7B1DAEA-26EA-77B9-1910-13A1758DE9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5603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30">
            <a:extLst>
              <a:ext uri="{FF2B5EF4-FFF2-40B4-BE49-F238E27FC236}">
                <a16:creationId xmlns:a16="http://schemas.microsoft.com/office/drawing/2014/main" id="{D7CD8BB5-033C-4E8F-B9E4-A28BE913C8F9}"/>
              </a:ext>
            </a:extLst>
          </p:cNvPr>
          <p:cNvSpPr/>
          <p:nvPr/>
        </p:nvSpPr>
        <p:spPr bwMode="auto">
          <a:xfrm>
            <a:off x="6044954" y="1127521"/>
            <a:ext cx="2743200" cy="2011680"/>
          </a:xfrm>
          <a:prstGeom prst="rect">
            <a:avLst/>
          </a:prstGeom>
          <a:solidFill>
            <a:srgbClr val="D9D9D9"/>
          </a:solidFill>
          <a:ln w="38100" cap="flat" cmpd="sng" algn="ctr">
            <a:noFill/>
            <a:prstDash val="sysDash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1350">
              <a:latin typeface="Times New Roman" pitchFamily="-112" charset="0"/>
              <a:ea typeface="ＭＳ Ｐゴシック" charset="-128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007B589-E893-4FAD-9925-9E3059899749}"/>
              </a:ext>
            </a:extLst>
          </p:cNvPr>
          <p:cNvGrpSpPr/>
          <p:nvPr/>
        </p:nvGrpSpPr>
        <p:grpSpPr>
          <a:xfrm>
            <a:off x="1695451" y="746521"/>
            <a:ext cx="3566160" cy="3855720"/>
            <a:chOff x="1695451" y="819150"/>
            <a:chExt cx="3566160" cy="3855720"/>
          </a:xfrm>
        </p:grpSpPr>
        <p:sp>
          <p:nvSpPr>
            <p:cNvPr id="25" name="Rounded Rectangle 27">
              <a:extLst>
                <a:ext uri="{FF2B5EF4-FFF2-40B4-BE49-F238E27FC236}">
                  <a16:creationId xmlns:a16="http://schemas.microsoft.com/office/drawing/2014/main" id="{32D0D95E-9327-43AA-9F60-9197D0B90091}"/>
                </a:ext>
              </a:extLst>
            </p:cNvPr>
            <p:cNvSpPr/>
            <p:nvPr/>
          </p:nvSpPr>
          <p:spPr bwMode="auto">
            <a:xfrm>
              <a:off x="1695451" y="1200150"/>
              <a:ext cx="3566160" cy="3474720"/>
            </a:xfrm>
            <a:prstGeom prst="rect">
              <a:avLst/>
            </a:prstGeom>
            <a:solidFill>
              <a:srgbClr val="D9D9D9"/>
            </a:solidFill>
            <a:ln w="38100" cap="flat" cmpd="sng" algn="ctr">
              <a:noFill/>
              <a:prstDash val="sysDash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26" name="TextBox 15">
              <a:extLst>
                <a:ext uri="{FF2B5EF4-FFF2-40B4-BE49-F238E27FC236}">
                  <a16:creationId xmlns:a16="http://schemas.microsoft.com/office/drawing/2014/main" id="{AA9E596E-37D3-4E85-8B9D-0DD925DBD7D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95451" y="819150"/>
              <a:ext cx="117532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no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ea typeface="Crimson Text" pitchFamily="2" charset="0"/>
                </a:defRPr>
              </a:lvl1pPr>
            </a:lstStyle>
            <a:p>
              <a:r>
                <a:rPr lang="en-US" dirty="0"/>
                <a:t>Schedule</a:t>
              </a:r>
            </a:p>
          </p:txBody>
        </p:sp>
        <p:sp>
          <p:nvSpPr>
            <p:cNvPr id="28" name="TextBox 15">
              <a:extLst>
                <a:ext uri="{FF2B5EF4-FFF2-40B4-BE49-F238E27FC236}">
                  <a16:creationId xmlns:a16="http://schemas.microsoft.com/office/drawing/2014/main" id="{9E72BB16-2F66-4E4E-8FCD-3E0D29B587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0355" y="1219200"/>
              <a:ext cx="37702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T</a:t>
              </a:r>
              <a:r>
                <a:rPr lang="en-US" b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1</a:t>
              </a:r>
            </a:p>
          </p:txBody>
        </p:sp>
        <p:sp>
          <p:nvSpPr>
            <p:cNvPr id="30" name="TextBox 15">
              <a:extLst>
                <a:ext uri="{FF2B5EF4-FFF2-40B4-BE49-F238E27FC236}">
                  <a16:creationId xmlns:a16="http://schemas.microsoft.com/office/drawing/2014/main" id="{9731E55E-FA17-4D92-B1D7-8566E25060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80968" y="1219200"/>
              <a:ext cx="37702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T</a:t>
              </a:r>
              <a:r>
                <a:rPr lang="en-US" b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2</a:t>
              </a:r>
            </a:p>
          </p:txBody>
        </p:sp>
        <p:sp>
          <p:nvSpPr>
            <p:cNvPr id="42" name="TextBox 15">
              <a:extLst>
                <a:ext uri="{FF2B5EF4-FFF2-40B4-BE49-F238E27FC236}">
                  <a16:creationId xmlns:a16="http://schemas.microsoft.com/office/drawing/2014/main" id="{59BBC02B-C5CB-4E70-B5CD-3C7389C205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86158" y="1219200"/>
              <a:ext cx="37702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T</a:t>
              </a:r>
              <a:r>
                <a:rPr lang="en-US" b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3</a:t>
              </a:r>
            </a:p>
          </p:txBody>
        </p:sp>
      </p:grpSp>
      <p:sp>
        <p:nvSpPr>
          <p:cNvPr id="72706" name="Title 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Deadlock Detection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61DECC-9CBF-BB2A-DDD6-74E0EACD5B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30</a:t>
            </a:fld>
            <a:endParaRPr lang="en-US" dirty="0"/>
          </a:p>
        </p:txBody>
      </p:sp>
      <p:cxnSp>
        <p:nvCxnSpPr>
          <p:cNvPr id="8" name="Straight Arrow Connector 20"/>
          <p:cNvCxnSpPr>
            <a:cxnSpLocks noChangeShapeType="1"/>
            <a:stCxn id="10" idx="7"/>
            <a:endCxn id="11" idx="1"/>
          </p:cNvCxnSpPr>
          <p:nvPr/>
        </p:nvCxnSpPr>
        <p:spPr bwMode="auto">
          <a:xfrm rot="5400000" flipH="1" flipV="1">
            <a:off x="7400925" y="1057275"/>
            <a:ext cx="9525" cy="1595438"/>
          </a:xfrm>
          <a:prstGeom prst="curvedConnector3">
            <a:avLst>
              <a:gd name="adj1" fmla="val 2576167"/>
            </a:avLst>
          </a:prstGeom>
          <a:noFill/>
          <a:ln w="28575" algn="ctr">
            <a:solidFill>
              <a:schemeClr val="accent1"/>
            </a:solidFill>
            <a:round/>
            <a:headEnd type="none" w="sm" len="sm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" name="Oval 4"/>
          <p:cNvSpPr>
            <a:spLocks noChangeArrowheads="1"/>
          </p:cNvSpPr>
          <p:nvPr/>
        </p:nvSpPr>
        <p:spPr bwMode="auto">
          <a:xfrm>
            <a:off x="6172200" y="1781175"/>
            <a:ext cx="504825" cy="50482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rgbClr val="64646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sz="2000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</a:p>
        </p:txBody>
      </p:sp>
      <p:sp>
        <p:nvSpPr>
          <p:cNvPr id="11" name="Oval 5"/>
          <p:cNvSpPr>
            <a:spLocks noChangeArrowheads="1"/>
          </p:cNvSpPr>
          <p:nvPr/>
        </p:nvSpPr>
        <p:spPr bwMode="auto">
          <a:xfrm>
            <a:off x="8124825" y="1781175"/>
            <a:ext cx="504825" cy="50482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rgbClr val="64646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sz="2000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</a:p>
        </p:txBody>
      </p:sp>
      <p:sp>
        <p:nvSpPr>
          <p:cNvPr id="27" name="Oval 5"/>
          <p:cNvSpPr>
            <a:spLocks noChangeArrowheads="1"/>
          </p:cNvSpPr>
          <p:nvPr/>
        </p:nvSpPr>
        <p:spPr bwMode="auto">
          <a:xfrm>
            <a:off x="7148513" y="2447925"/>
            <a:ext cx="504825" cy="50482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rgbClr val="64646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sz="2000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3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B8EAE65-60EA-45B3-B15F-C436ECCF556B}"/>
              </a:ext>
            </a:extLst>
          </p:cNvPr>
          <p:cNvGrpSpPr/>
          <p:nvPr/>
        </p:nvGrpSpPr>
        <p:grpSpPr>
          <a:xfrm>
            <a:off x="1793935" y="1514044"/>
            <a:ext cx="3418308" cy="2926080"/>
            <a:chOff x="1793935" y="1586672"/>
            <a:chExt cx="3418308" cy="2926080"/>
          </a:xfrm>
        </p:grpSpPr>
        <p:sp>
          <p:nvSpPr>
            <p:cNvPr id="32" name="Text Box 4"/>
            <p:cNvSpPr txBox="1">
              <a:spLocks noChangeArrowheads="1"/>
            </p:cNvSpPr>
            <p:nvPr/>
          </p:nvSpPr>
          <p:spPr bwMode="auto">
            <a:xfrm>
              <a:off x="1793935" y="1586672"/>
              <a:ext cx="1131565" cy="292608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</a:lstStyle>
            <a:p>
              <a:r>
                <a:rPr lang="en-US" dirty="0"/>
                <a:t>BEGIN</a:t>
              </a:r>
            </a:p>
            <a:p>
              <a:r>
                <a:rPr lang="en-US" dirty="0">
                  <a:solidFill>
                    <a:schemeClr val="accent1"/>
                  </a:solidFill>
                </a:rPr>
                <a:t>S-LOCK</a:t>
              </a:r>
              <a:r>
                <a:rPr lang="en-US" b="0" dirty="0"/>
                <a:t>(A)</a:t>
              </a:r>
            </a:p>
            <a:p>
              <a:endParaRPr lang="en-US" b="0" dirty="0"/>
            </a:p>
            <a:p>
              <a:endParaRPr lang="en-US" b="0" dirty="0"/>
            </a:p>
            <a:p>
              <a:endParaRPr lang="en-US" b="0" dirty="0"/>
            </a:p>
            <a:p>
              <a:r>
                <a:rPr lang="en-US" dirty="0">
                  <a:solidFill>
                    <a:schemeClr val="accent1"/>
                  </a:solidFill>
                </a:rPr>
                <a:t>S-LOCK</a:t>
              </a:r>
              <a:r>
                <a:rPr lang="en-US" b="0" dirty="0"/>
                <a:t>(B)</a:t>
              </a:r>
            </a:p>
          </p:txBody>
        </p:sp>
        <p:sp>
          <p:nvSpPr>
            <p:cNvPr id="35" name="Text Box 4"/>
            <p:cNvSpPr txBox="1">
              <a:spLocks noChangeArrowheads="1"/>
            </p:cNvSpPr>
            <p:nvPr/>
          </p:nvSpPr>
          <p:spPr bwMode="auto">
            <a:xfrm>
              <a:off x="2928750" y="1586672"/>
              <a:ext cx="1127453" cy="292608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</a:lstStyle>
            <a:p>
              <a:r>
                <a:rPr lang="en-US" dirty="0"/>
                <a:t>BEGIN</a:t>
              </a:r>
            </a:p>
            <a:p>
              <a:endParaRPr lang="en-US" b="0" dirty="0"/>
            </a:p>
            <a:p>
              <a:endParaRPr lang="en-US" b="0" dirty="0"/>
            </a:p>
            <a:p>
              <a:r>
                <a:rPr lang="en-US" dirty="0">
                  <a:solidFill>
                    <a:schemeClr val="accent1"/>
                  </a:solidFill>
                </a:rPr>
                <a:t>X-LOCK</a:t>
              </a:r>
              <a:r>
                <a:rPr lang="en-US" b="0" dirty="0"/>
                <a:t>(B)</a:t>
              </a:r>
            </a:p>
            <a:p>
              <a:endParaRPr lang="en-US" b="0" dirty="0"/>
            </a:p>
            <a:p>
              <a:endParaRPr lang="en-US" b="0" dirty="0"/>
            </a:p>
            <a:p>
              <a:endParaRPr lang="en-US" b="0" dirty="0"/>
            </a:p>
            <a:p>
              <a:r>
                <a:rPr lang="en-US" dirty="0">
                  <a:solidFill>
                    <a:schemeClr val="accent1"/>
                  </a:solidFill>
                </a:rPr>
                <a:t>X-LOCK</a:t>
              </a:r>
              <a:r>
                <a:rPr lang="en-US" b="0" dirty="0"/>
                <a:t>(C)</a:t>
              </a:r>
            </a:p>
          </p:txBody>
        </p:sp>
        <p:sp>
          <p:nvSpPr>
            <p:cNvPr id="39" name="Text Box 4"/>
            <p:cNvSpPr txBox="1">
              <a:spLocks noChangeArrowheads="1"/>
            </p:cNvSpPr>
            <p:nvPr/>
          </p:nvSpPr>
          <p:spPr bwMode="auto">
            <a:xfrm>
              <a:off x="4026030" y="1586672"/>
              <a:ext cx="1186213" cy="292608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</a:lstStyle>
            <a:p>
              <a:r>
                <a:rPr lang="en-US" dirty="0"/>
                <a:t>BEGIN</a:t>
              </a:r>
            </a:p>
            <a:p>
              <a:endParaRPr lang="en-US" b="0" dirty="0"/>
            </a:p>
            <a:p>
              <a:endParaRPr lang="en-US" b="0" dirty="0"/>
            </a:p>
            <a:p>
              <a:endParaRPr lang="en-US" b="0" dirty="0"/>
            </a:p>
            <a:p>
              <a:r>
                <a:rPr lang="en-US" dirty="0">
                  <a:solidFill>
                    <a:schemeClr val="accent1"/>
                  </a:solidFill>
                </a:rPr>
                <a:t>S-LOCK</a:t>
              </a:r>
              <a:r>
                <a:rPr lang="en-US" b="0" dirty="0"/>
                <a:t>(C)</a:t>
              </a:r>
            </a:p>
            <a:p>
              <a:endParaRPr lang="en-US" b="0" dirty="0"/>
            </a:p>
            <a:p>
              <a:endParaRPr lang="en-US" b="0" dirty="0"/>
            </a:p>
            <a:p>
              <a:endParaRPr lang="en-US" b="0" dirty="0"/>
            </a:p>
            <a:p>
              <a:r>
                <a:rPr lang="en-US" dirty="0">
                  <a:solidFill>
                    <a:schemeClr val="accent1"/>
                  </a:solidFill>
                </a:rPr>
                <a:t>X-LOCK</a:t>
              </a:r>
              <a:r>
                <a:rPr lang="en-US" b="0" dirty="0"/>
                <a:t>(A)</a:t>
              </a:r>
            </a:p>
          </p:txBody>
        </p:sp>
      </p:grpSp>
      <p:cxnSp>
        <p:nvCxnSpPr>
          <p:cNvPr id="41" name="Straight Arrow Connector 20"/>
          <p:cNvCxnSpPr>
            <a:cxnSpLocks noChangeShapeType="1"/>
            <a:stCxn id="11" idx="4"/>
            <a:endCxn id="27" idx="6"/>
          </p:cNvCxnSpPr>
          <p:nvPr/>
        </p:nvCxnSpPr>
        <p:spPr bwMode="auto">
          <a:xfrm rot="5400000">
            <a:off x="7808119" y="2131219"/>
            <a:ext cx="414338" cy="723900"/>
          </a:xfrm>
          <a:prstGeom prst="curvedConnector2">
            <a:avLst/>
          </a:prstGeom>
          <a:noFill/>
          <a:ln w="28575" algn="ctr">
            <a:solidFill>
              <a:schemeClr val="accent1"/>
            </a:solidFill>
            <a:round/>
            <a:headEnd type="none" w="sm" len="sm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5" name="Straight Arrow Connector 20"/>
          <p:cNvCxnSpPr>
            <a:cxnSpLocks noChangeShapeType="1"/>
            <a:stCxn id="27" idx="2"/>
            <a:endCxn id="10" idx="4"/>
          </p:cNvCxnSpPr>
          <p:nvPr/>
        </p:nvCxnSpPr>
        <p:spPr bwMode="auto">
          <a:xfrm rot="10800000">
            <a:off x="6424613" y="2286000"/>
            <a:ext cx="723900" cy="414338"/>
          </a:xfrm>
          <a:prstGeom prst="curvedConnector2">
            <a:avLst/>
          </a:prstGeom>
          <a:noFill/>
          <a:ln w="28575" algn="ctr">
            <a:solidFill>
              <a:schemeClr val="accent1"/>
            </a:solidFill>
            <a:round/>
            <a:headEnd type="none" w="sm" len="sm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9" name="Straight Arrow Connector 2"/>
          <p:cNvCxnSpPr>
            <a:cxnSpLocks noChangeShapeType="1"/>
          </p:cNvCxnSpPr>
          <p:nvPr/>
        </p:nvCxnSpPr>
        <p:spPr bwMode="auto">
          <a:xfrm>
            <a:off x="2853813" y="1918403"/>
            <a:ext cx="1954161" cy="1408471"/>
          </a:xfrm>
          <a:prstGeom prst="straightConnector1">
            <a:avLst/>
          </a:prstGeom>
          <a:noFill/>
          <a:ln w="57150" algn="ctr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5" name="Straight Arrow Connector 2"/>
          <p:cNvCxnSpPr>
            <a:cxnSpLocks noChangeShapeType="1"/>
          </p:cNvCxnSpPr>
          <p:nvPr/>
        </p:nvCxnSpPr>
        <p:spPr bwMode="auto">
          <a:xfrm flipH="1">
            <a:off x="3848019" y="2633700"/>
            <a:ext cx="517504" cy="458352"/>
          </a:xfrm>
          <a:prstGeom prst="straightConnector1">
            <a:avLst/>
          </a:prstGeom>
          <a:noFill/>
          <a:ln w="57150" algn="ctr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" name="Straight Arrow Connector 2"/>
          <p:cNvCxnSpPr>
            <a:cxnSpLocks noChangeShapeType="1"/>
          </p:cNvCxnSpPr>
          <p:nvPr/>
        </p:nvCxnSpPr>
        <p:spPr bwMode="auto">
          <a:xfrm flipH="1">
            <a:off x="2765323" y="2390352"/>
            <a:ext cx="235975" cy="280219"/>
          </a:xfrm>
          <a:prstGeom prst="straightConnector1">
            <a:avLst/>
          </a:prstGeom>
          <a:noFill/>
          <a:ln w="57150" algn="ctr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65" name="Picture 64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7137798" y="1869877"/>
            <a:ext cx="496490" cy="496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" name="TextBox 15">
            <a:extLst>
              <a:ext uri="{FF2B5EF4-FFF2-40B4-BE49-F238E27FC236}">
                <a16:creationId xmlns:a16="http://schemas.microsoft.com/office/drawing/2014/main" id="{008B29C0-8A04-443C-9824-29A91FF9DB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4955" y="746521"/>
            <a:ext cx="221246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  <a:ea typeface="Crimson Text" pitchFamily="2" charset="0"/>
              </a:defRPr>
            </a:lvl1pPr>
          </a:lstStyle>
          <a:p>
            <a:r>
              <a:rPr lang="en-US" dirty="0"/>
              <a:t>Waits-For Graph</a:t>
            </a:r>
          </a:p>
        </p:txBody>
      </p:sp>
      <p:pic>
        <p:nvPicPr>
          <p:cNvPr id="13" name="LOCK T2-&gt;T3">
            <a:extLst>
              <a:ext uri="{FF2B5EF4-FFF2-40B4-BE49-F238E27FC236}">
                <a16:creationId xmlns:a16="http://schemas.microsoft.com/office/drawing/2014/main" id="{FD948993-604B-386F-5D1A-149AF38359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 bwMode="auto">
          <a:xfrm>
            <a:off x="8275320" y="2495550"/>
            <a:ext cx="182880" cy="238135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LOCK T3-&gt;T1">
            <a:extLst>
              <a:ext uri="{FF2B5EF4-FFF2-40B4-BE49-F238E27FC236}">
                <a16:creationId xmlns:a16="http://schemas.microsoft.com/office/drawing/2014/main" id="{1C405938-9DE5-A593-C047-552D0D319A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 bwMode="auto">
          <a:xfrm>
            <a:off x="6553200" y="2647950"/>
            <a:ext cx="182880" cy="238135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LOCK T1-&gt;T2">
            <a:extLst>
              <a:ext uri="{FF2B5EF4-FFF2-40B4-BE49-F238E27FC236}">
                <a16:creationId xmlns:a16="http://schemas.microsoft.com/office/drawing/2014/main" id="{52560A97-750F-C0A7-1B87-A69D7B5135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 bwMode="auto">
          <a:xfrm>
            <a:off x="7309485" y="1337658"/>
            <a:ext cx="182880" cy="238135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Left Arrow 33">
            <a:extLst>
              <a:ext uri="{FF2B5EF4-FFF2-40B4-BE49-F238E27FC236}">
                <a16:creationId xmlns:a16="http://schemas.microsoft.com/office/drawing/2014/main" id="{AEAABA46-2187-9095-23AE-68D36CDA6F38}"/>
              </a:ext>
            </a:extLst>
          </p:cNvPr>
          <p:cNvSpPr/>
          <p:nvPr/>
        </p:nvSpPr>
        <p:spPr bwMode="auto">
          <a:xfrm rot="16200000">
            <a:off x="-342900" y="2392441"/>
            <a:ext cx="3314700" cy="647700"/>
          </a:xfrm>
          <a:prstGeom prst="leftArrow">
            <a:avLst/>
          </a:prstGeom>
          <a:solidFill>
            <a:schemeClr val="accent1"/>
          </a:solidFill>
          <a:ln w="28575" cap="flat" cmpd="sng" algn="ctr">
            <a:noFill/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400" b="1" i="1" spc="225" dirty="0">
                <a:solidFill>
                  <a:schemeClr val="bg1">
                    <a:lumMod val="95000"/>
                  </a:schemeClr>
                </a:solidFill>
                <a:latin typeface="Lato Black" panose="020F0A02020204030203" pitchFamily="34" charset="0"/>
              </a:rPr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1555226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Deadlock Handling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When the DBMS detects a deadlock, it will select a “victim” </a:t>
            </a:r>
            <a:r>
              <a:rPr lang="en-US" dirty="0" err="1"/>
              <a:t>txn</a:t>
            </a:r>
            <a:r>
              <a:rPr lang="en-US" dirty="0"/>
              <a:t> to rollback to break the cycle.</a:t>
            </a:r>
          </a:p>
          <a:p>
            <a:endParaRPr lang="en-US" sz="1200" dirty="0"/>
          </a:p>
          <a:p>
            <a:r>
              <a:rPr lang="en-US" dirty="0"/>
              <a:t>The victim </a:t>
            </a:r>
            <a:r>
              <a:rPr lang="en-US" dirty="0" err="1"/>
              <a:t>txn</a:t>
            </a:r>
            <a:r>
              <a:rPr lang="en-US" dirty="0"/>
              <a:t> will either restart or abort (more common) depending on how it was invoked.</a:t>
            </a:r>
          </a:p>
          <a:p>
            <a:endParaRPr lang="en-US" sz="1400" dirty="0"/>
          </a:p>
          <a:p>
            <a:r>
              <a:rPr lang="en-US" dirty="0"/>
              <a:t>There is a trade-off between the frequency of checking for deadlocks and how long </a:t>
            </a:r>
            <a:r>
              <a:rPr lang="en-US" dirty="0" err="1"/>
              <a:t>txns</a:t>
            </a:r>
            <a:r>
              <a:rPr lang="en-US" dirty="0"/>
              <a:t> wait before deadlocks are broken.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AFE1ACEA-E206-DF0F-CC99-18BCA140A1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1631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Deadlock Handling: Victim Selection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Selecting the proper victim depends on a lot of different variables….</a:t>
            </a:r>
          </a:p>
          <a:p>
            <a:pPr lvl="1"/>
            <a:r>
              <a:rPr lang="en-US" dirty="0"/>
              <a:t>By age (lowest timestamp)</a:t>
            </a:r>
          </a:p>
          <a:p>
            <a:pPr lvl="1"/>
            <a:r>
              <a:rPr lang="en-US" dirty="0"/>
              <a:t>By progress (least/most queries executed)</a:t>
            </a:r>
          </a:p>
          <a:p>
            <a:pPr lvl="1"/>
            <a:r>
              <a:rPr lang="en-US" dirty="0"/>
              <a:t>By the # of items already locked</a:t>
            </a:r>
          </a:p>
          <a:p>
            <a:pPr lvl="1"/>
            <a:r>
              <a:rPr lang="en-US" dirty="0"/>
              <a:t>By the # of </a:t>
            </a:r>
            <a:r>
              <a:rPr lang="en-US" dirty="0" err="1"/>
              <a:t>txns</a:t>
            </a:r>
            <a:r>
              <a:rPr lang="en-US" dirty="0"/>
              <a:t> that we have to rollback with it</a:t>
            </a:r>
          </a:p>
          <a:p>
            <a:endParaRPr lang="en-US" sz="1200" dirty="0"/>
          </a:p>
          <a:p>
            <a:r>
              <a:rPr lang="en-US" dirty="0"/>
              <a:t>We also should consider the # of times a </a:t>
            </a:r>
            <a:r>
              <a:rPr lang="en-US" dirty="0" err="1"/>
              <a:t>txn</a:t>
            </a:r>
            <a:r>
              <a:rPr lang="en-US" dirty="0"/>
              <a:t> has been restarted in the past to prevent starvation.</a:t>
            </a:r>
          </a:p>
          <a:p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E7D69046-D4D4-9253-78F6-0F279146C2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1802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Deadlock Handling: Rollback Length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After selecting a victim </a:t>
            </a:r>
            <a:r>
              <a:rPr lang="en-US" dirty="0" err="1"/>
              <a:t>txn</a:t>
            </a:r>
            <a:r>
              <a:rPr lang="en-US" dirty="0"/>
              <a:t> to abort, the DBMS can also decide on how far to rollback the </a:t>
            </a:r>
            <a:r>
              <a:rPr lang="en-US" dirty="0" err="1"/>
              <a:t>txn's</a:t>
            </a:r>
            <a:r>
              <a:rPr lang="en-US" dirty="0"/>
              <a:t> changes.</a:t>
            </a:r>
          </a:p>
          <a:p>
            <a:pPr>
              <a:spcBef>
                <a:spcPts val="1800"/>
              </a:spcBef>
            </a:pPr>
            <a:r>
              <a:rPr lang="en-US" b="1" dirty="0"/>
              <a:t>Approach #1: Completely</a:t>
            </a:r>
          </a:p>
          <a:p>
            <a:pPr lvl="1"/>
            <a:r>
              <a:rPr lang="en-US" dirty="0"/>
              <a:t>Rollback entire </a:t>
            </a:r>
            <a:r>
              <a:rPr lang="en-US" dirty="0" err="1"/>
              <a:t>txn</a:t>
            </a:r>
            <a:r>
              <a:rPr lang="en-US" dirty="0"/>
              <a:t> and tell the application it was aborted.</a:t>
            </a:r>
            <a:endParaRPr lang="en-US" sz="1200" b="1" dirty="0"/>
          </a:p>
          <a:p>
            <a:pPr>
              <a:spcBef>
                <a:spcPts val="1800"/>
              </a:spcBef>
            </a:pPr>
            <a:r>
              <a:rPr lang="en-US" b="1" dirty="0"/>
              <a:t>Approach #2: Partial (</a:t>
            </a:r>
            <a:r>
              <a:rPr lang="en-US" b="1" dirty="0" err="1"/>
              <a:t>Savepoints</a:t>
            </a:r>
            <a:r>
              <a:rPr lang="en-US" b="1" dirty="0"/>
              <a:t>)</a:t>
            </a:r>
          </a:p>
          <a:p>
            <a:pPr lvl="1"/>
            <a:r>
              <a:rPr lang="en-US" dirty="0"/>
              <a:t>DBMS rolls back a portion of a </a:t>
            </a:r>
            <a:r>
              <a:rPr lang="en-US" dirty="0" err="1"/>
              <a:t>txn</a:t>
            </a:r>
            <a:r>
              <a:rPr lang="en-US" dirty="0"/>
              <a:t> (to break deadlock) and then attempts to re-execute the undone queries.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69789341-360C-E199-1DBA-C285FFBD3D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61146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Deadlock Prevention</a:t>
            </a:r>
          </a:p>
        </p:txBody>
      </p:sp>
      <p:sp>
        <p:nvSpPr>
          <p:cNvPr id="78851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When a </a:t>
            </a:r>
            <a:r>
              <a:rPr lang="en-US" dirty="0" err="1"/>
              <a:t>txn</a:t>
            </a:r>
            <a:r>
              <a:rPr lang="en-US" dirty="0"/>
              <a:t> tries to acquire a lock that is held by another </a:t>
            </a:r>
            <a:r>
              <a:rPr lang="en-US" dirty="0" err="1"/>
              <a:t>txn</a:t>
            </a:r>
            <a:r>
              <a:rPr lang="en-US" dirty="0"/>
              <a:t>, the DBMS kills one of them to prevent a deadlock.</a:t>
            </a:r>
          </a:p>
          <a:p>
            <a:endParaRPr lang="en-US" sz="1200" dirty="0"/>
          </a:p>
          <a:p>
            <a:r>
              <a:rPr lang="en-US" dirty="0"/>
              <a:t>This approach does </a:t>
            </a:r>
            <a:r>
              <a:rPr lang="en-US" u="sng" dirty="0"/>
              <a:t>not</a:t>
            </a:r>
            <a:r>
              <a:rPr lang="en-US" dirty="0"/>
              <a:t> require a </a:t>
            </a:r>
            <a:r>
              <a:rPr lang="en-US" b="1" i="1" dirty="0"/>
              <a:t>waits-for</a:t>
            </a:r>
            <a:r>
              <a:rPr lang="en-US" dirty="0"/>
              <a:t> graph or detection algorithm.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D875076E-D09F-36F4-1E02-51D64286FB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62811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Deadlock Prevention</a:t>
            </a:r>
          </a:p>
        </p:txBody>
      </p:sp>
      <p:sp>
        <p:nvSpPr>
          <p:cNvPr id="79875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Assign priorities based on timestamps: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Older Timestamp = Higher Priority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en-US" b="1" dirty="0"/>
              <a:t>Wait-Die (“Old Waits for Young”)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If </a:t>
            </a:r>
            <a:r>
              <a:rPr lang="en-US" i="1" dirty="0"/>
              <a:t>requesting </a:t>
            </a:r>
            <a:r>
              <a:rPr lang="en-US" i="1" dirty="0" err="1"/>
              <a:t>txn</a:t>
            </a:r>
            <a:r>
              <a:rPr lang="en-US" dirty="0"/>
              <a:t> has higher priority than </a:t>
            </a:r>
            <a:r>
              <a:rPr lang="en-US" i="1" dirty="0"/>
              <a:t>holding </a:t>
            </a:r>
            <a:r>
              <a:rPr lang="en-US" i="1" dirty="0" err="1"/>
              <a:t>txn</a:t>
            </a:r>
            <a:r>
              <a:rPr lang="en-US" dirty="0"/>
              <a:t>, then </a:t>
            </a:r>
            <a:r>
              <a:rPr lang="en-US" i="1" dirty="0"/>
              <a:t>requesting </a:t>
            </a:r>
            <a:r>
              <a:rPr lang="en-US" i="1" dirty="0" err="1"/>
              <a:t>txn</a:t>
            </a:r>
            <a:r>
              <a:rPr lang="en-US" dirty="0"/>
              <a:t> waits for </a:t>
            </a:r>
            <a:r>
              <a:rPr lang="en-US" i="1" dirty="0"/>
              <a:t>holding </a:t>
            </a:r>
            <a:r>
              <a:rPr lang="en-US" i="1" dirty="0" err="1"/>
              <a:t>txn</a:t>
            </a:r>
            <a:r>
              <a:rPr lang="en-US" dirty="0"/>
              <a:t>. 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Otherwise </a:t>
            </a:r>
            <a:r>
              <a:rPr lang="en-US" i="1" dirty="0"/>
              <a:t>requesting </a:t>
            </a:r>
            <a:r>
              <a:rPr lang="en-US" i="1" dirty="0" err="1"/>
              <a:t>txn</a:t>
            </a:r>
            <a:r>
              <a:rPr lang="en-US" dirty="0"/>
              <a:t> aborts.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en-US" b="1" dirty="0"/>
              <a:t>Wound-Wait (“Young Waits for Old”)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If </a:t>
            </a:r>
            <a:r>
              <a:rPr lang="en-US" i="1" dirty="0"/>
              <a:t>requesting </a:t>
            </a:r>
            <a:r>
              <a:rPr lang="en-US" i="1" dirty="0" err="1"/>
              <a:t>txn</a:t>
            </a:r>
            <a:r>
              <a:rPr lang="en-US" dirty="0"/>
              <a:t> has higher priority than </a:t>
            </a:r>
            <a:r>
              <a:rPr lang="en-US" i="1" dirty="0"/>
              <a:t>holding </a:t>
            </a:r>
            <a:r>
              <a:rPr lang="en-US" i="1" dirty="0" err="1"/>
              <a:t>txn</a:t>
            </a:r>
            <a:r>
              <a:rPr lang="en-US" dirty="0"/>
              <a:t>, then </a:t>
            </a:r>
            <a:r>
              <a:rPr lang="en-US" i="1" dirty="0"/>
              <a:t>holding </a:t>
            </a:r>
            <a:r>
              <a:rPr lang="en-US" i="1" dirty="0" err="1"/>
              <a:t>txn</a:t>
            </a:r>
            <a:r>
              <a:rPr lang="en-US" dirty="0"/>
              <a:t> aborts and releases lock.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Otherwise </a:t>
            </a:r>
            <a:r>
              <a:rPr lang="en-US" i="1" dirty="0"/>
              <a:t>requesting </a:t>
            </a:r>
            <a:r>
              <a:rPr lang="en-US" i="1" dirty="0" err="1"/>
              <a:t>txn</a:t>
            </a:r>
            <a:r>
              <a:rPr lang="en-US" dirty="0"/>
              <a:t> waits.</a:t>
            </a:r>
          </a:p>
          <a:p>
            <a:pPr>
              <a:lnSpc>
                <a:spcPct val="100000"/>
              </a:lnSpc>
            </a:pPr>
            <a:endParaRPr lang="en-US" dirty="0"/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E31A2F8A-3B9E-5F19-EA82-E0DC96FB00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6885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ounded Rectangle 27">
            <a:extLst>
              <a:ext uri="{FF2B5EF4-FFF2-40B4-BE49-F238E27FC236}">
                <a16:creationId xmlns:a16="http://schemas.microsoft.com/office/drawing/2014/main" id="{85E3A7DA-C247-44DE-B08E-D2C1400AC5BA}"/>
              </a:ext>
            </a:extLst>
          </p:cNvPr>
          <p:cNvSpPr/>
          <p:nvPr/>
        </p:nvSpPr>
        <p:spPr bwMode="auto">
          <a:xfrm>
            <a:off x="1371600" y="1057275"/>
            <a:ext cx="2469356" cy="1600200"/>
          </a:xfrm>
          <a:prstGeom prst="rect">
            <a:avLst/>
          </a:prstGeom>
          <a:solidFill>
            <a:srgbClr val="D9D9D9"/>
          </a:solidFill>
          <a:ln w="38100" cap="flat" cmpd="sng" algn="ctr">
            <a:noFill/>
            <a:prstDash val="sysDash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1350">
              <a:latin typeface="Times New Roman" pitchFamily="-112" charset="0"/>
            </a:endParaRPr>
          </a:p>
        </p:txBody>
      </p:sp>
      <p:sp>
        <p:nvSpPr>
          <p:cNvPr id="33" name="Rounded Rectangle 27">
            <a:extLst>
              <a:ext uri="{FF2B5EF4-FFF2-40B4-BE49-F238E27FC236}">
                <a16:creationId xmlns:a16="http://schemas.microsoft.com/office/drawing/2014/main" id="{B50EF7FC-4329-4CB9-AB26-B1523A10BA0B}"/>
              </a:ext>
            </a:extLst>
          </p:cNvPr>
          <p:cNvSpPr/>
          <p:nvPr/>
        </p:nvSpPr>
        <p:spPr bwMode="auto">
          <a:xfrm>
            <a:off x="1371600" y="2992041"/>
            <a:ext cx="2469356" cy="1600200"/>
          </a:xfrm>
          <a:prstGeom prst="rect">
            <a:avLst/>
          </a:prstGeom>
          <a:solidFill>
            <a:srgbClr val="D9D9D9"/>
          </a:solidFill>
          <a:ln w="38100" cap="flat" cmpd="sng" algn="ctr">
            <a:noFill/>
            <a:prstDash val="sysDash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1350">
              <a:latin typeface="Times New Roman" pitchFamily="-112" charset="0"/>
            </a:endParaRPr>
          </a:p>
        </p:txBody>
      </p:sp>
      <p:sp>
        <p:nvSpPr>
          <p:cNvPr id="80898" name="Title 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Deadlock Prevention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F6DCA352-3897-EBAA-BBA1-68D9C9C0AE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36</a:t>
            </a:fld>
            <a:endParaRPr lang="en-US" dirty="0"/>
          </a:p>
        </p:txBody>
      </p:sp>
      <p:grpSp>
        <p:nvGrpSpPr>
          <p:cNvPr id="80902" name="Group 35"/>
          <p:cNvGrpSpPr>
            <a:grpSpLocks/>
          </p:cNvGrpSpPr>
          <p:nvPr/>
        </p:nvGrpSpPr>
        <p:grpSpPr bwMode="auto">
          <a:xfrm>
            <a:off x="1506140" y="1400175"/>
            <a:ext cx="2298622" cy="1135856"/>
            <a:chOff x="914398" y="2209191"/>
            <a:chExt cx="3066411" cy="1514624"/>
          </a:xfrm>
        </p:grpSpPr>
        <p:sp>
          <p:nvSpPr>
            <p:cNvPr id="30" name="Text Box 4"/>
            <p:cNvSpPr txBox="1">
              <a:spLocks noChangeArrowheads="1"/>
            </p:cNvSpPr>
            <p:nvPr/>
          </p:nvSpPr>
          <p:spPr bwMode="auto">
            <a:xfrm>
              <a:off x="914398" y="2209191"/>
              <a:ext cx="1548611" cy="151462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r>
                <a:rPr lang="en-US" dirty="0"/>
                <a:t>BEGIN</a:t>
              </a:r>
            </a:p>
            <a:p>
              <a:endParaRPr lang="en-US" b="0" dirty="0"/>
            </a:p>
            <a:p>
              <a:endParaRPr lang="en-US" b="0" dirty="0"/>
            </a:p>
            <a:p>
              <a:r>
                <a:rPr lang="en-US" dirty="0">
                  <a:solidFill>
                    <a:schemeClr val="accent1"/>
                  </a:solidFill>
                </a:rPr>
                <a:t>X-LOCK</a:t>
              </a:r>
              <a:r>
                <a:rPr lang="en-US" b="0" dirty="0"/>
                <a:t>(A)</a:t>
              </a:r>
            </a:p>
            <a:p>
              <a:r>
                <a:rPr lang="en-US" b="0" dirty="0"/>
                <a:t>   </a:t>
              </a:r>
              <a:r>
                <a:rPr lang="en-US" dirty="0"/>
                <a:t>⋮</a:t>
              </a:r>
            </a:p>
            <a:p>
              <a:endParaRPr lang="en-US" b="0" dirty="0"/>
            </a:p>
          </p:txBody>
        </p:sp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2370886" y="2209191"/>
              <a:ext cx="1609923" cy="151462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  <a:lvl2pPr marL="742950" indent="-28575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endParaRPr lang="en-US" dirty="0"/>
            </a:p>
            <a:p>
              <a:r>
                <a:rPr lang="en-US" dirty="0"/>
                <a:t>BEGIN</a:t>
              </a:r>
            </a:p>
            <a:p>
              <a:r>
                <a:rPr lang="en-US" dirty="0">
                  <a:solidFill>
                    <a:schemeClr val="accent1"/>
                  </a:solidFill>
                </a:rPr>
                <a:t>X-LOCK</a:t>
              </a:r>
              <a:r>
                <a:rPr lang="en-US" dirty="0"/>
                <a:t>(A)</a:t>
              </a:r>
            </a:p>
            <a:p>
              <a:r>
                <a:rPr lang="en-US" dirty="0"/>
                <a:t>   ⋮</a:t>
              </a:r>
            </a:p>
          </p:txBody>
        </p:sp>
      </p:grpSp>
      <p:cxnSp>
        <p:nvCxnSpPr>
          <p:cNvPr id="47" name="Straight Arrow Connector 2"/>
          <p:cNvCxnSpPr>
            <a:cxnSpLocks noChangeShapeType="1"/>
          </p:cNvCxnSpPr>
          <p:nvPr/>
        </p:nvCxnSpPr>
        <p:spPr bwMode="auto">
          <a:xfrm flipH="1">
            <a:off x="2499122" y="2082165"/>
            <a:ext cx="274558" cy="151210"/>
          </a:xfrm>
          <a:prstGeom prst="straightConnector1">
            <a:avLst/>
          </a:prstGeom>
          <a:noFill/>
          <a:ln w="57150" algn="ctr">
            <a:solidFill>
              <a:schemeClr val="accent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80905" name="Group 35"/>
          <p:cNvGrpSpPr>
            <a:grpSpLocks/>
          </p:cNvGrpSpPr>
          <p:nvPr/>
        </p:nvGrpSpPr>
        <p:grpSpPr bwMode="auto">
          <a:xfrm>
            <a:off x="1501379" y="3343274"/>
            <a:ext cx="2257423" cy="1135856"/>
            <a:chOff x="914399" y="2209191"/>
            <a:chExt cx="3011451" cy="1514624"/>
          </a:xfrm>
        </p:grpSpPr>
        <p:sp>
          <p:nvSpPr>
            <p:cNvPr id="50" name="Text Box 4"/>
            <p:cNvSpPr txBox="1">
              <a:spLocks noChangeArrowheads="1"/>
            </p:cNvSpPr>
            <p:nvPr/>
          </p:nvSpPr>
          <p:spPr bwMode="auto">
            <a:xfrm>
              <a:off x="914399" y="2209191"/>
              <a:ext cx="1554962" cy="151462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r>
                <a:rPr lang="en-US" dirty="0"/>
                <a:t>BEGIN</a:t>
              </a:r>
            </a:p>
            <a:p>
              <a:r>
                <a:rPr lang="en-US" dirty="0">
                  <a:solidFill>
                    <a:schemeClr val="accent1"/>
                  </a:solidFill>
                </a:rPr>
                <a:t>X-LOCK</a:t>
              </a:r>
              <a:r>
                <a:rPr lang="en-US" b="0" dirty="0"/>
                <a:t>(A)</a:t>
              </a:r>
            </a:p>
            <a:p>
              <a:r>
                <a:rPr lang="en-US" b="0" dirty="0"/>
                <a:t>   ⋮</a:t>
              </a:r>
            </a:p>
            <a:p>
              <a:endParaRPr lang="en-US" b="0" dirty="0"/>
            </a:p>
          </p:txBody>
        </p:sp>
        <p:sp>
          <p:nvSpPr>
            <p:cNvPr id="53" name="Text Box 4"/>
            <p:cNvSpPr txBox="1">
              <a:spLocks noChangeArrowheads="1"/>
            </p:cNvSpPr>
            <p:nvPr/>
          </p:nvSpPr>
          <p:spPr bwMode="auto">
            <a:xfrm>
              <a:off x="2370888" y="2209191"/>
              <a:ext cx="1554962" cy="151462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  <a:lvl2pPr marL="742950" indent="-28575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endParaRPr lang="en-US" b="0" dirty="0"/>
            </a:p>
            <a:p>
              <a:endParaRPr lang="en-US" b="0" dirty="0"/>
            </a:p>
            <a:p>
              <a:r>
                <a:rPr lang="en-US" dirty="0"/>
                <a:t>BEGIN</a:t>
              </a:r>
            </a:p>
            <a:p>
              <a:r>
                <a:rPr lang="en-US" dirty="0">
                  <a:solidFill>
                    <a:schemeClr val="accent1"/>
                  </a:solidFill>
                </a:rPr>
                <a:t>X-LOCK</a:t>
              </a:r>
              <a:r>
                <a:rPr lang="en-US" b="0" dirty="0"/>
                <a:t>(A)</a:t>
              </a:r>
            </a:p>
            <a:p>
              <a:r>
                <a:rPr lang="en-US" b="0" dirty="0"/>
                <a:t>   ⋮</a:t>
              </a:r>
            </a:p>
          </p:txBody>
        </p:sp>
      </p:grpSp>
      <p:cxnSp>
        <p:nvCxnSpPr>
          <p:cNvPr id="56" name="Straight Arrow Connector 2"/>
          <p:cNvCxnSpPr>
            <a:cxnSpLocks noChangeShapeType="1"/>
          </p:cNvCxnSpPr>
          <p:nvPr/>
        </p:nvCxnSpPr>
        <p:spPr bwMode="auto">
          <a:xfrm>
            <a:off x="2286000" y="3815001"/>
            <a:ext cx="381000" cy="304800"/>
          </a:xfrm>
          <a:prstGeom prst="straightConnector1">
            <a:avLst/>
          </a:prstGeom>
          <a:noFill/>
          <a:ln w="57150" algn="ctr">
            <a:solidFill>
              <a:schemeClr val="accent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23" name="Group 22"/>
          <p:cNvGrpSpPr>
            <a:grpSpLocks/>
          </p:cNvGrpSpPr>
          <p:nvPr/>
        </p:nvGrpSpPr>
        <p:grpSpPr bwMode="auto">
          <a:xfrm>
            <a:off x="4772024" y="1340644"/>
            <a:ext cx="1476375" cy="857250"/>
            <a:chOff x="4508500" y="1371600"/>
            <a:chExt cx="1968500" cy="1143000"/>
          </a:xfrm>
        </p:grpSpPr>
        <p:sp>
          <p:nvSpPr>
            <p:cNvPr id="59" name="TextBox 15"/>
            <p:cNvSpPr txBox="1">
              <a:spLocks noChangeArrowheads="1"/>
            </p:cNvSpPr>
            <p:nvPr/>
          </p:nvSpPr>
          <p:spPr bwMode="auto">
            <a:xfrm>
              <a:off x="4508500" y="1371600"/>
              <a:ext cx="1550517" cy="4001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no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ea typeface="Crimson Text" pitchFamily="2" charset="0"/>
                </a:defRPr>
              </a:lvl1pPr>
            </a:lstStyle>
            <a:p>
              <a:r>
                <a:rPr lang="en-US" dirty="0"/>
                <a:t>Wait-Die</a:t>
              </a:r>
            </a:p>
          </p:txBody>
        </p:sp>
        <p:sp>
          <p:nvSpPr>
            <p:cNvPr id="60" name="Rounded Rectangle 59"/>
            <p:cNvSpPr/>
            <p:nvPr/>
          </p:nvSpPr>
          <p:spPr bwMode="auto">
            <a:xfrm>
              <a:off x="4508500" y="1828800"/>
              <a:ext cx="1968500" cy="685800"/>
            </a:xfrm>
            <a:prstGeom prst="roundRect">
              <a:avLst>
                <a:gd name="adj" fmla="val 7670"/>
              </a:avLst>
            </a:prstGeom>
            <a:noFill/>
            <a:ln w="38100" cap="flat" cmpd="sng" algn="ctr">
              <a:solidFill>
                <a:srgbClr val="646464"/>
              </a:solidFill>
              <a:prstDash val="sysDash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T</a:t>
              </a:r>
              <a:r>
                <a:rPr lang="en-US" b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1</a:t>
              </a:r>
              <a:r>
                <a:rPr lang="en-US" dirty="0">
                  <a:solidFill>
                    <a:srgbClr val="646464"/>
                  </a:solidFill>
                  <a:latin typeface="Proxima Nova Rg" panose="02000506030000020004" pitchFamily="50" charset="0"/>
                </a:rPr>
                <a:t> waits</a:t>
              </a:r>
            </a:p>
          </p:txBody>
        </p:sp>
      </p:grpSp>
      <p:sp>
        <p:nvSpPr>
          <p:cNvPr id="61" name="Right Arrow 6"/>
          <p:cNvSpPr>
            <a:spLocks noChangeArrowheads="1"/>
          </p:cNvSpPr>
          <p:nvPr/>
        </p:nvSpPr>
        <p:spPr bwMode="auto">
          <a:xfrm>
            <a:off x="4066937" y="1767483"/>
            <a:ext cx="442913" cy="401241"/>
          </a:xfrm>
          <a:prstGeom prst="rightArrow">
            <a:avLst>
              <a:gd name="adj1" fmla="val 50000"/>
              <a:gd name="adj2" fmla="val 50011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grpSp>
        <p:nvGrpSpPr>
          <p:cNvPr id="22" name="Group 21"/>
          <p:cNvGrpSpPr>
            <a:grpSpLocks/>
          </p:cNvGrpSpPr>
          <p:nvPr/>
        </p:nvGrpSpPr>
        <p:grpSpPr bwMode="auto">
          <a:xfrm>
            <a:off x="6715124" y="1340644"/>
            <a:ext cx="1666876" cy="857250"/>
            <a:chOff x="6794031" y="1371600"/>
            <a:chExt cx="2223577" cy="1143000"/>
          </a:xfrm>
        </p:grpSpPr>
        <p:sp>
          <p:nvSpPr>
            <p:cNvPr id="66" name="TextBox 15"/>
            <p:cNvSpPr txBox="1">
              <a:spLocks noChangeArrowheads="1"/>
            </p:cNvSpPr>
            <p:nvPr/>
          </p:nvSpPr>
          <p:spPr bwMode="auto">
            <a:xfrm>
              <a:off x="6794031" y="1371600"/>
              <a:ext cx="2223577" cy="4001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no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ea typeface="Crimson Text" pitchFamily="2" charset="0"/>
                </a:defRPr>
              </a:lvl1pPr>
            </a:lstStyle>
            <a:p>
              <a:r>
                <a:rPr lang="en-US" dirty="0"/>
                <a:t>Wound-Wait</a:t>
              </a:r>
            </a:p>
          </p:txBody>
        </p:sp>
        <p:sp>
          <p:nvSpPr>
            <p:cNvPr id="67" name="Rounded Rectangle 66"/>
            <p:cNvSpPr/>
            <p:nvPr/>
          </p:nvSpPr>
          <p:spPr bwMode="auto">
            <a:xfrm>
              <a:off x="6794031" y="1828800"/>
              <a:ext cx="1969452" cy="685800"/>
            </a:xfrm>
            <a:prstGeom prst="roundRect">
              <a:avLst>
                <a:gd name="adj" fmla="val 7670"/>
              </a:avLst>
            </a:prstGeom>
            <a:noFill/>
            <a:ln w="38100" cap="flat" cmpd="sng" algn="ctr">
              <a:solidFill>
                <a:srgbClr val="646464"/>
              </a:solidFill>
              <a:prstDash val="sysDash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T</a:t>
              </a:r>
              <a:r>
                <a:rPr lang="en-US" b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2</a:t>
              </a:r>
              <a:r>
                <a:rPr lang="en-US" dirty="0">
                  <a:solidFill>
                    <a:srgbClr val="646464"/>
                  </a:solidFill>
                  <a:latin typeface="Proxima Nova Rg" panose="02000506030000020004" pitchFamily="50" charset="0"/>
                </a:rPr>
                <a:t> aborts</a:t>
              </a:r>
            </a:p>
          </p:txBody>
        </p:sp>
      </p:grpSp>
      <p:grpSp>
        <p:nvGrpSpPr>
          <p:cNvPr id="74" name="Group 73"/>
          <p:cNvGrpSpPr>
            <a:grpSpLocks/>
          </p:cNvGrpSpPr>
          <p:nvPr/>
        </p:nvGrpSpPr>
        <p:grpSpPr bwMode="auto">
          <a:xfrm>
            <a:off x="4772024" y="3283743"/>
            <a:ext cx="1476375" cy="857250"/>
            <a:chOff x="4508500" y="1371600"/>
            <a:chExt cx="1968500" cy="1143000"/>
          </a:xfrm>
        </p:grpSpPr>
        <p:sp>
          <p:nvSpPr>
            <p:cNvPr id="75" name="TextBox 15"/>
            <p:cNvSpPr txBox="1">
              <a:spLocks noChangeArrowheads="1"/>
            </p:cNvSpPr>
            <p:nvPr/>
          </p:nvSpPr>
          <p:spPr bwMode="auto">
            <a:xfrm>
              <a:off x="4508500" y="1371600"/>
              <a:ext cx="1905315" cy="4001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no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ea typeface="Crimson Text" pitchFamily="2" charset="0"/>
                </a:defRPr>
              </a:lvl1pPr>
            </a:lstStyle>
            <a:p>
              <a:r>
                <a:rPr lang="en-US" dirty="0"/>
                <a:t>Wait-Die</a:t>
              </a:r>
            </a:p>
          </p:txBody>
        </p:sp>
        <p:sp>
          <p:nvSpPr>
            <p:cNvPr id="76" name="Rounded Rectangle 75"/>
            <p:cNvSpPr/>
            <p:nvPr/>
          </p:nvSpPr>
          <p:spPr bwMode="auto">
            <a:xfrm>
              <a:off x="4508500" y="1828800"/>
              <a:ext cx="1968500" cy="685800"/>
            </a:xfrm>
            <a:prstGeom prst="roundRect">
              <a:avLst>
                <a:gd name="adj" fmla="val 7670"/>
              </a:avLst>
            </a:prstGeom>
            <a:noFill/>
            <a:ln w="38100" cap="flat" cmpd="sng" algn="ctr">
              <a:solidFill>
                <a:srgbClr val="646464"/>
              </a:solidFill>
              <a:prstDash val="sysDash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T</a:t>
              </a:r>
              <a:r>
                <a:rPr lang="en-US" b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2</a:t>
              </a:r>
              <a:r>
                <a:rPr lang="en-US" dirty="0">
                  <a:solidFill>
                    <a:srgbClr val="646464"/>
                  </a:solidFill>
                  <a:latin typeface="Proxima Nova Rg" panose="02000506030000020004" pitchFamily="50" charset="0"/>
                </a:rPr>
                <a:t> aborts</a:t>
              </a:r>
            </a:p>
          </p:txBody>
        </p:sp>
      </p:grpSp>
      <p:sp>
        <p:nvSpPr>
          <p:cNvPr id="77" name="Right Arrow 6"/>
          <p:cNvSpPr>
            <a:spLocks noChangeArrowheads="1"/>
          </p:cNvSpPr>
          <p:nvPr/>
        </p:nvSpPr>
        <p:spPr bwMode="auto">
          <a:xfrm>
            <a:off x="4066937" y="3711177"/>
            <a:ext cx="442913" cy="400050"/>
          </a:xfrm>
          <a:prstGeom prst="rightArrow">
            <a:avLst>
              <a:gd name="adj1" fmla="val 50000"/>
              <a:gd name="adj2" fmla="val 50160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grpSp>
        <p:nvGrpSpPr>
          <p:cNvPr id="78" name="Group 77"/>
          <p:cNvGrpSpPr>
            <a:grpSpLocks/>
          </p:cNvGrpSpPr>
          <p:nvPr/>
        </p:nvGrpSpPr>
        <p:grpSpPr bwMode="auto">
          <a:xfrm>
            <a:off x="6715124" y="3283743"/>
            <a:ext cx="1666875" cy="857250"/>
            <a:chOff x="6794030" y="1371600"/>
            <a:chExt cx="2223575" cy="1143000"/>
          </a:xfrm>
        </p:grpSpPr>
        <p:sp>
          <p:nvSpPr>
            <p:cNvPr id="79" name="TextBox 15"/>
            <p:cNvSpPr txBox="1">
              <a:spLocks noChangeArrowheads="1"/>
            </p:cNvSpPr>
            <p:nvPr/>
          </p:nvSpPr>
          <p:spPr bwMode="auto">
            <a:xfrm>
              <a:off x="6794030" y="1371600"/>
              <a:ext cx="2223575" cy="4001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no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ea typeface="Crimson Text" pitchFamily="2" charset="0"/>
                </a:defRPr>
              </a:lvl1pPr>
            </a:lstStyle>
            <a:p>
              <a:r>
                <a:rPr lang="en-US" dirty="0"/>
                <a:t>Wound-Wait</a:t>
              </a:r>
            </a:p>
          </p:txBody>
        </p:sp>
        <p:sp>
          <p:nvSpPr>
            <p:cNvPr id="80" name="Rounded Rectangle 79"/>
            <p:cNvSpPr/>
            <p:nvPr/>
          </p:nvSpPr>
          <p:spPr bwMode="auto">
            <a:xfrm>
              <a:off x="6794031" y="1828800"/>
              <a:ext cx="1969452" cy="685800"/>
            </a:xfrm>
            <a:prstGeom prst="roundRect">
              <a:avLst>
                <a:gd name="adj" fmla="val 7670"/>
              </a:avLst>
            </a:prstGeom>
            <a:noFill/>
            <a:ln w="38100" cap="flat" cmpd="sng" algn="ctr">
              <a:solidFill>
                <a:srgbClr val="646464"/>
              </a:solidFill>
              <a:prstDash val="sysDash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T</a:t>
              </a:r>
              <a:r>
                <a:rPr lang="en-US" b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2</a:t>
              </a:r>
              <a:r>
                <a:rPr lang="en-US" dirty="0">
                  <a:solidFill>
                    <a:srgbClr val="646464"/>
                  </a:solidFill>
                  <a:latin typeface="Proxima Nova Rg" panose="02000506030000020004" pitchFamily="50" charset="0"/>
                </a:rPr>
                <a:t> waits</a:t>
              </a:r>
            </a:p>
          </p:txBody>
        </p:sp>
      </p:grpSp>
      <p:sp>
        <p:nvSpPr>
          <p:cNvPr id="37" name="TextBox 15">
            <a:extLst>
              <a:ext uri="{FF2B5EF4-FFF2-40B4-BE49-F238E27FC236}">
                <a16:creationId xmlns:a16="http://schemas.microsoft.com/office/drawing/2014/main" id="{EE617FAD-6B69-4728-82C0-45305DB446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6504" y="1047750"/>
            <a:ext cx="3770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</a:p>
        </p:txBody>
      </p:sp>
      <p:sp>
        <p:nvSpPr>
          <p:cNvPr id="38" name="TextBox 15">
            <a:extLst>
              <a:ext uri="{FF2B5EF4-FFF2-40B4-BE49-F238E27FC236}">
                <a16:creationId xmlns:a16="http://schemas.microsoft.com/office/drawing/2014/main" id="{3C8EFD74-5B85-4F1B-B00D-C6A711C28A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7117" y="1047750"/>
            <a:ext cx="3770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</a:p>
        </p:txBody>
      </p:sp>
      <p:sp>
        <p:nvSpPr>
          <p:cNvPr id="34" name="TextBox 15">
            <a:extLst>
              <a:ext uri="{FF2B5EF4-FFF2-40B4-BE49-F238E27FC236}">
                <a16:creationId xmlns:a16="http://schemas.microsoft.com/office/drawing/2014/main" id="{920C4BF2-585D-4A43-BAD8-F634BA502E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6504" y="2982516"/>
            <a:ext cx="3770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</a:p>
        </p:txBody>
      </p:sp>
      <p:sp>
        <p:nvSpPr>
          <p:cNvPr id="35" name="TextBox 15">
            <a:extLst>
              <a:ext uri="{FF2B5EF4-FFF2-40B4-BE49-F238E27FC236}">
                <a16:creationId xmlns:a16="http://schemas.microsoft.com/office/drawing/2014/main" id="{6E2C2671-3A17-4D6C-9F4E-EA88EBAD10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7117" y="2982516"/>
            <a:ext cx="3770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CB6E7A4-EB27-849C-7B2A-B179C1B12BA9}"/>
              </a:ext>
            </a:extLst>
          </p:cNvPr>
          <p:cNvSpPr txBox="1"/>
          <p:nvPr/>
        </p:nvSpPr>
        <p:spPr>
          <a:xfrm>
            <a:off x="1662478" y="679584"/>
            <a:ext cx="1861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  <a:r>
              <a:rPr lang="en-US" dirty="0"/>
              <a:t> older than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2855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7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Deadlock Prevention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371600" y="971550"/>
            <a:ext cx="6934200" cy="4171950"/>
          </a:xfrm>
          <a:prstGeom prst="rect">
            <a:avLst/>
          </a:prstGeom>
        </p:spPr>
        <p:txBody>
          <a:bodyPr/>
          <a:lstStyle/>
          <a:p>
            <a:r>
              <a:rPr lang="en-US" b="1" i="1" dirty="0"/>
              <a:t>Why do these schemes guarantee no deadlocks?</a:t>
            </a:r>
          </a:p>
          <a:p>
            <a:r>
              <a:rPr lang="en-US" dirty="0"/>
              <a:t>Timestamps define a total ordering on transactions.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50F00956-720F-1265-D7BD-CEEFD01788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37</a:t>
            </a:fld>
            <a:endParaRPr lang="en-US" dirty="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AEABF96-EEF7-120D-E55C-82EF7947B566}"/>
              </a:ext>
            </a:extLst>
          </p:cNvPr>
          <p:cNvGrpSpPr/>
          <p:nvPr/>
        </p:nvGrpSpPr>
        <p:grpSpPr>
          <a:xfrm>
            <a:off x="1524000" y="1779270"/>
            <a:ext cx="2743200" cy="2392680"/>
            <a:chOff x="1524000" y="1779270"/>
            <a:chExt cx="2743200" cy="2392680"/>
          </a:xfrm>
        </p:grpSpPr>
        <p:sp>
          <p:nvSpPr>
            <p:cNvPr id="3" name="Rounded Rectangle 30">
              <a:extLst>
                <a:ext uri="{FF2B5EF4-FFF2-40B4-BE49-F238E27FC236}">
                  <a16:creationId xmlns:a16="http://schemas.microsoft.com/office/drawing/2014/main" id="{B6A26530-9A9D-89D0-8A1F-C6A611CD0FE4}"/>
                </a:ext>
              </a:extLst>
            </p:cNvPr>
            <p:cNvSpPr/>
            <p:nvPr/>
          </p:nvSpPr>
          <p:spPr bwMode="auto">
            <a:xfrm>
              <a:off x="1524000" y="2160270"/>
              <a:ext cx="2743200" cy="2011680"/>
            </a:xfrm>
            <a:prstGeom prst="rect">
              <a:avLst/>
            </a:prstGeom>
            <a:solidFill>
              <a:srgbClr val="D9D9D9"/>
            </a:solidFill>
            <a:ln w="38100" cap="flat" cmpd="sng" algn="ctr">
              <a:noFill/>
              <a:prstDash val="sysDash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 sz="1350">
                <a:latin typeface="Times New Roman" pitchFamily="-112" charset="0"/>
                <a:ea typeface="ＭＳ Ｐゴシック" charset="-128"/>
              </a:endParaRPr>
            </a:p>
          </p:txBody>
        </p:sp>
        <p:cxnSp>
          <p:nvCxnSpPr>
            <p:cNvPr id="4" name="Straight Arrow Connector 20">
              <a:extLst>
                <a:ext uri="{FF2B5EF4-FFF2-40B4-BE49-F238E27FC236}">
                  <a16:creationId xmlns:a16="http://schemas.microsoft.com/office/drawing/2014/main" id="{2BFE0243-01F3-E697-5143-5B52E89A4985}"/>
                </a:ext>
              </a:extLst>
            </p:cNvPr>
            <p:cNvCxnSpPr>
              <a:cxnSpLocks noChangeShapeType="1"/>
              <a:stCxn id="5" idx="7"/>
              <a:endCxn id="7" idx="1"/>
            </p:cNvCxnSpPr>
            <p:nvPr/>
          </p:nvCxnSpPr>
          <p:spPr bwMode="auto">
            <a:xfrm rot="5400000" flipH="1" flipV="1">
              <a:off x="2879971" y="2090024"/>
              <a:ext cx="9525" cy="1595438"/>
            </a:xfrm>
            <a:prstGeom prst="curvedConnector3">
              <a:avLst>
                <a:gd name="adj1" fmla="val 2576167"/>
              </a:avLst>
            </a:prstGeom>
            <a:noFill/>
            <a:ln w="28575" algn="ctr">
              <a:solidFill>
                <a:schemeClr val="accent1"/>
              </a:solidFill>
              <a:round/>
              <a:headEnd type="none" w="sm" len="sm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F4055B9-F799-3EFF-BD99-4D5DC6C09D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1246" y="2813924"/>
              <a:ext cx="504825" cy="504825"/>
            </a:xfrm>
            <a:prstGeom prst="ellipse">
              <a:avLst/>
            </a:prstGeom>
            <a:solidFill>
              <a:schemeClr val="bg2">
                <a:lumMod val="20000"/>
                <a:lumOff val="80000"/>
              </a:schemeClr>
            </a:solidFill>
            <a:ln w="19050">
              <a:solidFill>
                <a:srgbClr val="646464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T</a:t>
              </a:r>
              <a:r>
                <a:rPr lang="en-US" sz="2000" b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1</a:t>
              </a:r>
            </a:p>
          </p:txBody>
        </p:sp>
        <p:sp>
          <p:nvSpPr>
            <p:cNvPr id="7" name="Oval 5">
              <a:extLst>
                <a:ext uri="{FF2B5EF4-FFF2-40B4-BE49-F238E27FC236}">
                  <a16:creationId xmlns:a16="http://schemas.microsoft.com/office/drawing/2014/main" id="{D9847AD0-89A6-A505-84AC-66C4AEDB26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3871" y="2813924"/>
              <a:ext cx="504825" cy="504825"/>
            </a:xfrm>
            <a:prstGeom prst="ellipse">
              <a:avLst/>
            </a:prstGeom>
            <a:solidFill>
              <a:schemeClr val="bg2">
                <a:lumMod val="20000"/>
                <a:lumOff val="80000"/>
              </a:schemeClr>
            </a:solidFill>
            <a:ln w="19050">
              <a:solidFill>
                <a:srgbClr val="646464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T</a:t>
              </a:r>
              <a:r>
                <a:rPr lang="en-US" sz="2000" b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2</a:t>
              </a:r>
            </a:p>
          </p:txBody>
        </p:sp>
        <p:sp>
          <p:nvSpPr>
            <p:cNvPr id="8" name="Oval 5">
              <a:extLst>
                <a:ext uri="{FF2B5EF4-FFF2-40B4-BE49-F238E27FC236}">
                  <a16:creationId xmlns:a16="http://schemas.microsoft.com/office/drawing/2014/main" id="{CE98D42B-D302-9F8D-2604-4E1E9BDC4B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7559" y="3480674"/>
              <a:ext cx="504825" cy="504825"/>
            </a:xfrm>
            <a:prstGeom prst="ellipse">
              <a:avLst/>
            </a:prstGeom>
            <a:solidFill>
              <a:schemeClr val="bg2">
                <a:lumMod val="20000"/>
                <a:lumOff val="80000"/>
              </a:schemeClr>
            </a:solidFill>
            <a:ln w="19050">
              <a:solidFill>
                <a:srgbClr val="646464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T</a:t>
              </a:r>
              <a:r>
                <a:rPr lang="en-US" sz="2000" b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3</a:t>
              </a:r>
            </a:p>
          </p:txBody>
        </p:sp>
        <p:cxnSp>
          <p:nvCxnSpPr>
            <p:cNvPr id="9" name="Straight Arrow Connector 20">
              <a:extLst>
                <a:ext uri="{FF2B5EF4-FFF2-40B4-BE49-F238E27FC236}">
                  <a16:creationId xmlns:a16="http://schemas.microsoft.com/office/drawing/2014/main" id="{188117D2-71A1-534F-664F-76AE0D49621E}"/>
                </a:ext>
              </a:extLst>
            </p:cNvPr>
            <p:cNvCxnSpPr>
              <a:cxnSpLocks noChangeShapeType="1"/>
              <a:stCxn id="7" idx="4"/>
              <a:endCxn id="8" idx="6"/>
            </p:cNvCxnSpPr>
            <p:nvPr/>
          </p:nvCxnSpPr>
          <p:spPr bwMode="auto">
            <a:xfrm rot="5400000">
              <a:off x="3287165" y="3163968"/>
              <a:ext cx="414338" cy="723900"/>
            </a:xfrm>
            <a:prstGeom prst="curvedConnector2">
              <a:avLst/>
            </a:prstGeom>
            <a:noFill/>
            <a:ln w="28575" algn="ctr">
              <a:solidFill>
                <a:schemeClr val="accent1"/>
              </a:solidFill>
              <a:round/>
              <a:headEnd type="none" w="sm" len="sm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" name="Straight Arrow Connector 20">
              <a:extLst>
                <a:ext uri="{FF2B5EF4-FFF2-40B4-BE49-F238E27FC236}">
                  <a16:creationId xmlns:a16="http://schemas.microsoft.com/office/drawing/2014/main" id="{9B61AB74-5189-547E-5ACF-C536E02931E2}"/>
                </a:ext>
              </a:extLst>
            </p:cNvPr>
            <p:cNvCxnSpPr>
              <a:cxnSpLocks noChangeShapeType="1"/>
              <a:stCxn id="8" idx="2"/>
              <a:endCxn id="5" idx="4"/>
            </p:cNvCxnSpPr>
            <p:nvPr/>
          </p:nvCxnSpPr>
          <p:spPr bwMode="auto">
            <a:xfrm rot="10800000">
              <a:off x="1903659" y="3318749"/>
              <a:ext cx="723900" cy="414338"/>
            </a:xfrm>
            <a:prstGeom prst="curvedConnector2">
              <a:avLst/>
            </a:prstGeom>
            <a:noFill/>
            <a:ln w="28575" algn="ctr">
              <a:solidFill>
                <a:schemeClr val="accent1"/>
              </a:solidFill>
              <a:round/>
              <a:headEnd type="none" w="sm" len="sm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pic>
          <p:nvPicPr>
            <p:cNvPr id="11" name="Picture 64">
              <a:extLst>
                <a:ext uri="{FF2B5EF4-FFF2-40B4-BE49-F238E27FC236}">
                  <a16:creationId xmlns:a16="http://schemas.microsoft.com/office/drawing/2014/main" id="{E4F29B47-B4B7-BE1C-E801-A20F615E8D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 bwMode="auto">
            <a:xfrm>
              <a:off x="2616844" y="2902626"/>
              <a:ext cx="496490" cy="4964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Box 15">
              <a:extLst>
                <a:ext uri="{FF2B5EF4-FFF2-40B4-BE49-F238E27FC236}">
                  <a16:creationId xmlns:a16="http://schemas.microsoft.com/office/drawing/2014/main" id="{24AA7121-80EB-8DD7-2481-D969C1BE3E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4001" y="1779270"/>
              <a:ext cx="221246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no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ea typeface="Crimson Text" pitchFamily="2" charset="0"/>
                </a:defRPr>
              </a:lvl1pPr>
            </a:lstStyle>
            <a:p>
              <a:r>
                <a:rPr lang="en-US" dirty="0"/>
                <a:t>Waits-For Graph</a:t>
              </a:r>
            </a:p>
          </p:txBody>
        </p:sp>
        <p:pic>
          <p:nvPicPr>
            <p:cNvPr id="13" name="LOCK T2-&gt;T3">
              <a:extLst>
                <a:ext uri="{FF2B5EF4-FFF2-40B4-BE49-F238E27FC236}">
                  <a16:creationId xmlns:a16="http://schemas.microsoft.com/office/drawing/2014/main" id="{CCF20633-8C38-314F-D914-40AB83425A3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 bwMode="auto">
            <a:xfrm>
              <a:off x="3754366" y="3528299"/>
              <a:ext cx="182880" cy="238135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LOCK T3-&gt;T1">
              <a:extLst>
                <a:ext uri="{FF2B5EF4-FFF2-40B4-BE49-F238E27FC236}">
                  <a16:creationId xmlns:a16="http://schemas.microsoft.com/office/drawing/2014/main" id="{64C39AAF-E9B8-1156-25DF-B08FA1D72D2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 bwMode="auto">
            <a:xfrm>
              <a:off x="2032246" y="3680699"/>
              <a:ext cx="182880" cy="238135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LOCK T1-&gt;T2">
              <a:extLst>
                <a:ext uri="{FF2B5EF4-FFF2-40B4-BE49-F238E27FC236}">
                  <a16:creationId xmlns:a16="http://schemas.microsoft.com/office/drawing/2014/main" id="{1E5EFF27-A70F-C115-11E7-BF2FF70BA8F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 bwMode="auto">
            <a:xfrm>
              <a:off x="2788531" y="2370407"/>
              <a:ext cx="182880" cy="238135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4D857AB-5505-4B20-0B0F-8F1AB907D321}"/>
              </a:ext>
            </a:extLst>
          </p:cNvPr>
          <p:cNvGrpSpPr/>
          <p:nvPr/>
        </p:nvGrpSpPr>
        <p:grpSpPr>
          <a:xfrm>
            <a:off x="5304084" y="1779270"/>
            <a:ext cx="2743200" cy="2392680"/>
            <a:chOff x="5304084" y="1779270"/>
            <a:chExt cx="2743200" cy="2392680"/>
          </a:xfrm>
        </p:grpSpPr>
        <p:sp>
          <p:nvSpPr>
            <p:cNvPr id="16" name="Rounded Rectangle 30">
              <a:extLst>
                <a:ext uri="{FF2B5EF4-FFF2-40B4-BE49-F238E27FC236}">
                  <a16:creationId xmlns:a16="http://schemas.microsoft.com/office/drawing/2014/main" id="{4FAF9634-0BF7-47CA-4E06-FA23ED495E88}"/>
                </a:ext>
              </a:extLst>
            </p:cNvPr>
            <p:cNvSpPr/>
            <p:nvPr/>
          </p:nvSpPr>
          <p:spPr bwMode="auto">
            <a:xfrm>
              <a:off x="5304084" y="2160270"/>
              <a:ext cx="2743200" cy="2011680"/>
            </a:xfrm>
            <a:prstGeom prst="rect">
              <a:avLst/>
            </a:prstGeom>
            <a:solidFill>
              <a:srgbClr val="D9D9D9"/>
            </a:solidFill>
            <a:ln w="38100" cap="flat" cmpd="sng" algn="ctr">
              <a:noFill/>
              <a:prstDash val="sysDash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 sz="1350">
                <a:latin typeface="Times New Roman" pitchFamily="-112" charset="0"/>
                <a:ea typeface="ＭＳ Ｐゴシック" charset="-128"/>
              </a:endParaRPr>
            </a:p>
          </p:txBody>
        </p:sp>
        <p:cxnSp>
          <p:nvCxnSpPr>
            <p:cNvPr id="17" name="Straight Arrow Connector 20">
              <a:extLst>
                <a:ext uri="{FF2B5EF4-FFF2-40B4-BE49-F238E27FC236}">
                  <a16:creationId xmlns:a16="http://schemas.microsoft.com/office/drawing/2014/main" id="{632994C0-C0E5-31AC-0B28-7C63113D08B7}"/>
                </a:ext>
              </a:extLst>
            </p:cNvPr>
            <p:cNvCxnSpPr>
              <a:cxnSpLocks noChangeShapeType="1"/>
              <a:stCxn id="18" idx="7"/>
              <a:endCxn id="19" idx="1"/>
            </p:cNvCxnSpPr>
            <p:nvPr/>
          </p:nvCxnSpPr>
          <p:spPr bwMode="auto">
            <a:xfrm rot="5400000" flipH="1" flipV="1">
              <a:off x="6660055" y="2090024"/>
              <a:ext cx="9525" cy="1595438"/>
            </a:xfrm>
            <a:prstGeom prst="curvedConnector3">
              <a:avLst>
                <a:gd name="adj1" fmla="val 2576167"/>
              </a:avLst>
            </a:prstGeom>
            <a:noFill/>
            <a:ln w="28575" algn="ctr">
              <a:solidFill>
                <a:schemeClr val="accent1"/>
              </a:solidFill>
              <a:round/>
              <a:headEnd type="none" w="sm" len="sm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BDDFF6CF-83A5-6C3D-D745-8BACA8849A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31330" y="2813924"/>
              <a:ext cx="504825" cy="504825"/>
            </a:xfrm>
            <a:prstGeom prst="ellipse">
              <a:avLst/>
            </a:prstGeom>
            <a:solidFill>
              <a:schemeClr val="bg2">
                <a:lumMod val="20000"/>
                <a:lumOff val="80000"/>
              </a:schemeClr>
            </a:solidFill>
            <a:ln w="19050">
              <a:solidFill>
                <a:srgbClr val="646464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T</a:t>
              </a:r>
              <a:r>
                <a:rPr lang="en-US" sz="2000" b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1</a:t>
              </a:r>
            </a:p>
          </p:txBody>
        </p:sp>
        <p:sp>
          <p:nvSpPr>
            <p:cNvPr id="19" name="Oval 5">
              <a:extLst>
                <a:ext uri="{FF2B5EF4-FFF2-40B4-BE49-F238E27FC236}">
                  <a16:creationId xmlns:a16="http://schemas.microsoft.com/office/drawing/2014/main" id="{7398B6C0-0AA4-34EC-503B-DC746DF013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83955" y="2813924"/>
              <a:ext cx="504825" cy="504825"/>
            </a:xfrm>
            <a:prstGeom prst="ellipse">
              <a:avLst/>
            </a:prstGeom>
            <a:solidFill>
              <a:schemeClr val="bg2">
                <a:lumMod val="20000"/>
                <a:lumOff val="80000"/>
              </a:schemeClr>
            </a:solidFill>
            <a:ln w="19050">
              <a:solidFill>
                <a:srgbClr val="646464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T</a:t>
              </a:r>
              <a:r>
                <a:rPr lang="en-US" sz="2000" b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2</a:t>
              </a:r>
            </a:p>
          </p:txBody>
        </p:sp>
        <p:sp>
          <p:nvSpPr>
            <p:cNvPr id="20" name="Oval 5">
              <a:extLst>
                <a:ext uri="{FF2B5EF4-FFF2-40B4-BE49-F238E27FC236}">
                  <a16:creationId xmlns:a16="http://schemas.microsoft.com/office/drawing/2014/main" id="{82ADC56D-D3D4-E6D7-86E4-83B7D201C5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7643" y="3480674"/>
              <a:ext cx="504825" cy="504825"/>
            </a:xfrm>
            <a:prstGeom prst="ellipse">
              <a:avLst/>
            </a:prstGeom>
            <a:solidFill>
              <a:schemeClr val="bg2">
                <a:lumMod val="20000"/>
                <a:lumOff val="80000"/>
              </a:schemeClr>
            </a:solidFill>
            <a:ln w="19050">
              <a:solidFill>
                <a:srgbClr val="646464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T</a:t>
              </a:r>
              <a:r>
                <a:rPr lang="en-US" sz="2000" b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3</a:t>
              </a:r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86379DF1-9D20-83DC-12F8-1A7F1EED65B7}"/>
                </a:ext>
              </a:extLst>
            </p:cNvPr>
            <p:cNvCxnSpPr>
              <a:cxnSpLocks noChangeShapeType="1"/>
              <a:stCxn id="19" idx="4"/>
              <a:endCxn id="20" idx="6"/>
            </p:cNvCxnSpPr>
            <p:nvPr/>
          </p:nvCxnSpPr>
          <p:spPr bwMode="auto">
            <a:xfrm rot="5400000">
              <a:off x="7067249" y="3163968"/>
              <a:ext cx="414338" cy="723900"/>
            </a:xfrm>
            <a:prstGeom prst="curvedConnector2">
              <a:avLst/>
            </a:prstGeom>
            <a:noFill/>
            <a:ln w="28575" algn="ctr">
              <a:solidFill>
                <a:schemeClr val="accent1"/>
              </a:solidFill>
              <a:round/>
              <a:headEnd type="none" w="sm" len="sm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4" name="TextBox 15">
              <a:extLst>
                <a:ext uri="{FF2B5EF4-FFF2-40B4-BE49-F238E27FC236}">
                  <a16:creationId xmlns:a16="http://schemas.microsoft.com/office/drawing/2014/main" id="{565C6EB4-214B-635A-03B1-0DB7A11C5D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04085" y="1779270"/>
              <a:ext cx="221246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no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ea typeface="Crimson Text" pitchFamily="2" charset="0"/>
                </a:defRPr>
              </a:lvl1pPr>
            </a:lstStyle>
            <a:p>
              <a:r>
                <a:rPr lang="en-US" dirty="0"/>
                <a:t>Age Graph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78C7F22D-5626-A6E6-CD9E-5E490092624F}"/>
              </a:ext>
            </a:extLst>
          </p:cNvPr>
          <p:cNvSpPr txBox="1"/>
          <p:nvPr/>
        </p:nvSpPr>
        <p:spPr>
          <a:xfrm>
            <a:off x="5795668" y="2282431"/>
            <a:ext cx="1648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</a:t>
            </a:r>
            <a:r>
              <a:rPr lang="en-US" baseline="-25000" dirty="0"/>
              <a:t>1</a:t>
            </a:r>
            <a:r>
              <a:rPr lang="en-US" dirty="0"/>
              <a:t> older than T</a:t>
            </a:r>
            <a:r>
              <a:rPr lang="en-US" baseline="-25000" dirty="0"/>
              <a:t>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5625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9E728D-953C-B709-C7B9-1D04880FF6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itle 1">
            <a:extLst>
              <a:ext uri="{FF2B5EF4-FFF2-40B4-BE49-F238E27FC236}">
                <a16:creationId xmlns:a16="http://schemas.microsoft.com/office/drawing/2014/main" id="{F1266788-CAF9-372E-5245-2A02C020591E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Deadlock Prevention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DB23FD-184B-12F4-C9D0-2268C3DBF5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971550"/>
            <a:ext cx="6934200" cy="4171950"/>
          </a:xfrm>
          <a:prstGeom prst="rect">
            <a:avLst/>
          </a:prstGeom>
        </p:spPr>
        <p:txBody>
          <a:bodyPr/>
          <a:lstStyle/>
          <a:p>
            <a:r>
              <a:rPr lang="en-US" b="1" i="1" dirty="0"/>
              <a:t>Why do these schemes guarantee no deadlocks?</a:t>
            </a:r>
          </a:p>
          <a:p>
            <a:r>
              <a:rPr lang="en-US" dirty="0"/>
              <a:t>Timestamps define a total ordering on transactions.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In both schemes, arrows in "wait-for" only point in one direction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C0A1687-470F-969E-B50E-2EAE31D0C7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38</a:t>
            </a:fld>
            <a:endParaRPr lang="en-US" dirty="0"/>
          </a:p>
        </p:txBody>
      </p:sp>
      <p:sp>
        <p:nvSpPr>
          <p:cNvPr id="3" name="Rounded Rectangle 30">
            <a:extLst>
              <a:ext uri="{FF2B5EF4-FFF2-40B4-BE49-F238E27FC236}">
                <a16:creationId xmlns:a16="http://schemas.microsoft.com/office/drawing/2014/main" id="{C9574100-C6D4-C285-CFC3-95CDE9710406}"/>
              </a:ext>
            </a:extLst>
          </p:cNvPr>
          <p:cNvSpPr/>
          <p:nvPr/>
        </p:nvSpPr>
        <p:spPr bwMode="auto">
          <a:xfrm>
            <a:off x="1524000" y="2160270"/>
            <a:ext cx="2743200" cy="2011680"/>
          </a:xfrm>
          <a:prstGeom prst="rect">
            <a:avLst/>
          </a:prstGeom>
          <a:solidFill>
            <a:srgbClr val="D9D9D9"/>
          </a:solidFill>
          <a:ln w="38100" cap="flat" cmpd="sng" algn="ctr">
            <a:noFill/>
            <a:prstDash val="sysDash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1350">
              <a:latin typeface="Times New Roman" pitchFamily="-112" charset="0"/>
              <a:ea typeface="ＭＳ Ｐゴシック" charset="-128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1EBB00E-86A6-F220-AB70-F09A19B233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1246" y="2813924"/>
            <a:ext cx="504825" cy="50482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rgbClr val="64646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sz="2000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</a:p>
        </p:txBody>
      </p:sp>
      <p:sp>
        <p:nvSpPr>
          <p:cNvPr id="7" name="Oval 5">
            <a:extLst>
              <a:ext uri="{FF2B5EF4-FFF2-40B4-BE49-F238E27FC236}">
                <a16:creationId xmlns:a16="http://schemas.microsoft.com/office/drawing/2014/main" id="{EA6D8D70-5B32-E08C-1128-C40D025CD3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871" y="2813924"/>
            <a:ext cx="504825" cy="50482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rgbClr val="64646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sz="2000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</a:p>
        </p:txBody>
      </p:sp>
      <p:sp>
        <p:nvSpPr>
          <p:cNvPr id="8" name="Oval 5">
            <a:extLst>
              <a:ext uri="{FF2B5EF4-FFF2-40B4-BE49-F238E27FC236}">
                <a16:creationId xmlns:a16="http://schemas.microsoft.com/office/drawing/2014/main" id="{82C8E58C-C2BA-0A5D-9CE9-70AD246AED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7559" y="3480674"/>
            <a:ext cx="504825" cy="50482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rgbClr val="64646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sz="2000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3</a:t>
            </a:r>
          </a:p>
        </p:txBody>
      </p:sp>
      <p:sp>
        <p:nvSpPr>
          <p:cNvPr id="12" name="TextBox 15">
            <a:extLst>
              <a:ext uri="{FF2B5EF4-FFF2-40B4-BE49-F238E27FC236}">
                <a16:creationId xmlns:a16="http://schemas.microsoft.com/office/drawing/2014/main" id="{12FF7139-3076-71D0-2392-F14A1F3948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1" y="1779270"/>
            <a:ext cx="221246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  <a:ea typeface="Crimson Text" pitchFamily="2" charset="0"/>
              </a:defRPr>
            </a:lvl1pPr>
          </a:lstStyle>
          <a:p>
            <a:r>
              <a:rPr lang="en-US" dirty="0"/>
              <a:t>Waits-For Graph</a:t>
            </a:r>
          </a:p>
        </p:txBody>
      </p:sp>
      <p:sp>
        <p:nvSpPr>
          <p:cNvPr id="16" name="Rounded Rectangle 30">
            <a:extLst>
              <a:ext uri="{FF2B5EF4-FFF2-40B4-BE49-F238E27FC236}">
                <a16:creationId xmlns:a16="http://schemas.microsoft.com/office/drawing/2014/main" id="{CF1B8940-68CF-FD9F-9895-CFE47552E157}"/>
              </a:ext>
            </a:extLst>
          </p:cNvPr>
          <p:cNvSpPr/>
          <p:nvPr/>
        </p:nvSpPr>
        <p:spPr bwMode="auto">
          <a:xfrm>
            <a:off x="5304084" y="2160270"/>
            <a:ext cx="2743200" cy="2011680"/>
          </a:xfrm>
          <a:prstGeom prst="rect">
            <a:avLst/>
          </a:prstGeom>
          <a:solidFill>
            <a:srgbClr val="D9D9D9"/>
          </a:solidFill>
          <a:ln w="38100" cap="flat" cmpd="sng" algn="ctr">
            <a:noFill/>
            <a:prstDash val="sysDash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1350">
              <a:latin typeface="Times New Roman" pitchFamily="-112" charset="0"/>
              <a:ea typeface="ＭＳ Ｐゴシック" charset="-128"/>
            </a:endParaRPr>
          </a:p>
        </p:txBody>
      </p:sp>
      <p:cxnSp>
        <p:nvCxnSpPr>
          <p:cNvPr id="17" name="Straight Arrow Connector 20">
            <a:extLst>
              <a:ext uri="{FF2B5EF4-FFF2-40B4-BE49-F238E27FC236}">
                <a16:creationId xmlns:a16="http://schemas.microsoft.com/office/drawing/2014/main" id="{AA2A6E8F-160B-2823-1708-82247E33088D}"/>
              </a:ext>
            </a:extLst>
          </p:cNvPr>
          <p:cNvCxnSpPr>
            <a:cxnSpLocks noChangeShapeType="1"/>
            <a:stCxn id="18" idx="7"/>
            <a:endCxn id="19" idx="1"/>
          </p:cNvCxnSpPr>
          <p:nvPr/>
        </p:nvCxnSpPr>
        <p:spPr bwMode="auto">
          <a:xfrm rot="5400000" flipH="1" flipV="1">
            <a:off x="6660055" y="2090024"/>
            <a:ext cx="9525" cy="1595438"/>
          </a:xfrm>
          <a:prstGeom prst="curvedConnector3">
            <a:avLst>
              <a:gd name="adj1" fmla="val 2576167"/>
            </a:avLst>
          </a:prstGeom>
          <a:noFill/>
          <a:ln w="28575" algn="ctr">
            <a:solidFill>
              <a:schemeClr val="accent1"/>
            </a:solidFill>
            <a:round/>
            <a:headEnd type="none" w="sm" len="sm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8A735DFD-5DF5-A427-42A2-E341ADEE43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1330" y="2813924"/>
            <a:ext cx="504825" cy="50482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rgbClr val="64646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sz="2000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</a:p>
        </p:txBody>
      </p:sp>
      <p:sp>
        <p:nvSpPr>
          <p:cNvPr id="19" name="Oval 5">
            <a:extLst>
              <a:ext uri="{FF2B5EF4-FFF2-40B4-BE49-F238E27FC236}">
                <a16:creationId xmlns:a16="http://schemas.microsoft.com/office/drawing/2014/main" id="{F84E64E6-CBBD-35E3-3444-0A97B2E473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3955" y="2813924"/>
            <a:ext cx="504825" cy="50482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rgbClr val="64646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sz="2000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</a:p>
        </p:txBody>
      </p:sp>
      <p:sp>
        <p:nvSpPr>
          <p:cNvPr id="20" name="Oval 5">
            <a:extLst>
              <a:ext uri="{FF2B5EF4-FFF2-40B4-BE49-F238E27FC236}">
                <a16:creationId xmlns:a16="http://schemas.microsoft.com/office/drawing/2014/main" id="{EF3C74FD-C424-8313-DCA2-02E23A611D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7643" y="3480674"/>
            <a:ext cx="504825" cy="50482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rgbClr val="64646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sz="2000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3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5042644-B450-41A5-B2D2-17CD5763C553}"/>
              </a:ext>
            </a:extLst>
          </p:cNvPr>
          <p:cNvCxnSpPr>
            <a:cxnSpLocks noChangeShapeType="1"/>
            <a:stCxn id="19" idx="4"/>
            <a:endCxn id="20" idx="6"/>
          </p:cNvCxnSpPr>
          <p:nvPr/>
        </p:nvCxnSpPr>
        <p:spPr bwMode="auto">
          <a:xfrm rot="5400000">
            <a:off x="7067249" y="3163968"/>
            <a:ext cx="414338" cy="723900"/>
          </a:xfrm>
          <a:prstGeom prst="curvedConnector2">
            <a:avLst/>
          </a:prstGeom>
          <a:noFill/>
          <a:ln w="28575" algn="ctr">
            <a:solidFill>
              <a:schemeClr val="accent1"/>
            </a:solidFill>
            <a:round/>
            <a:headEnd type="none" w="sm" len="sm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4" name="TextBox 15">
            <a:extLst>
              <a:ext uri="{FF2B5EF4-FFF2-40B4-BE49-F238E27FC236}">
                <a16:creationId xmlns:a16="http://schemas.microsoft.com/office/drawing/2014/main" id="{2313F7BB-8A40-86CE-A710-41164BAC62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4085" y="1779270"/>
            <a:ext cx="221246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  <a:ea typeface="Crimson Text" pitchFamily="2" charset="0"/>
              </a:defRPr>
            </a:lvl1pPr>
          </a:lstStyle>
          <a:p>
            <a:r>
              <a:rPr lang="en-US" dirty="0"/>
              <a:t>Age Graph</a:t>
            </a:r>
          </a:p>
        </p:txBody>
      </p:sp>
      <p:cxnSp>
        <p:nvCxnSpPr>
          <p:cNvPr id="22" name="Straight Arrow Connector 20">
            <a:extLst>
              <a:ext uri="{FF2B5EF4-FFF2-40B4-BE49-F238E27FC236}">
                <a16:creationId xmlns:a16="http://schemas.microsoft.com/office/drawing/2014/main" id="{0F660698-9E38-1E6B-4E28-AAB79F43EEA5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 flipV="1">
            <a:off x="2893229" y="2101120"/>
            <a:ext cx="9525" cy="1595438"/>
          </a:xfrm>
          <a:prstGeom prst="curvedConnector3">
            <a:avLst>
              <a:gd name="adj1" fmla="val 2576167"/>
            </a:avLst>
          </a:prstGeom>
          <a:noFill/>
          <a:ln w="28575" algn="ctr">
            <a:solidFill>
              <a:schemeClr val="accent1"/>
            </a:solidFill>
            <a:prstDash val="dash"/>
            <a:round/>
            <a:headEnd type="none" w="sm" len="sm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" name="Straight Arrow Connector 20">
            <a:extLst>
              <a:ext uri="{FF2B5EF4-FFF2-40B4-BE49-F238E27FC236}">
                <a16:creationId xmlns:a16="http://schemas.microsoft.com/office/drawing/2014/main" id="{1734821C-F85F-6EC5-BB50-B3F1C79D6EF5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3300423" y="3175064"/>
            <a:ext cx="414338" cy="723900"/>
          </a:xfrm>
          <a:prstGeom prst="curvedConnector2">
            <a:avLst/>
          </a:prstGeom>
          <a:noFill/>
          <a:ln w="28575" algn="ctr">
            <a:solidFill>
              <a:schemeClr val="accent1"/>
            </a:solidFill>
            <a:prstDash val="dash"/>
            <a:round/>
            <a:headEnd type="none" w="sm" len="sm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D706B58C-DEB7-13FA-FD4B-26028C65C26C}"/>
              </a:ext>
            </a:extLst>
          </p:cNvPr>
          <p:cNvSpPr txBox="1"/>
          <p:nvPr/>
        </p:nvSpPr>
        <p:spPr>
          <a:xfrm>
            <a:off x="1688568" y="2236852"/>
            <a:ext cx="2354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Possible wait-die edges</a:t>
            </a:r>
          </a:p>
        </p:txBody>
      </p:sp>
    </p:spTree>
    <p:extLst>
      <p:ext uri="{BB962C8B-B14F-4D97-AF65-F5344CB8AC3E}">
        <p14:creationId xmlns:p14="http://schemas.microsoft.com/office/powerpoint/2010/main" val="1412795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D10D8-35F9-968F-FB83-30566451BB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itle 1">
            <a:extLst>
              <a:ext uri="{FF2B5EF4-FFF2-40B4-BE49-F238E27FC236}">
                <a16:creationId xmlns:a16="http://schemas.microsoft.com/office/drawing/2014/main" id="{78764679-9DF5-4E01-93E2-BBF1D3560298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Deadlock Prevention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2DB1CB-70C6-422F-C7E1-36AB5EF470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971550"/>
            <a:ext cx="6934200" cy="4171950"/>
          </a:xfrm>
          <a:prstGeom prst="rect">
            <a:avLst/>
          </a:prstGeom>
        </p:spPr>
        <p:txBody>
          <a:bodyPr/>
          <a:lstStyle/>
          <a:p>
            <a:r>
              <a:rPr lang="en-US" b="1" i="1" dirty="0"/>
              <a:t>Why do these schemes guarantee no deadlocks?</a:t>
            </a:r>
          </a:p>
          <a:p>
            <a:r>
              <a:rPr lang="en-US" dirty="0"/>
              <a:t>Timestamps define a total ordering on transactions.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In both schemes, arrows in "wait-for" only point in one direction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F1891B2E-67C7-82D6-F2BA-1F4EA74949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39</a:t>
            </a:fld>
            <a:endParaRPr lang="en-US" dirty="0"/>
          </a:p>
        </p:txBody>
      </p:sp>
      <p:sp>
        <p:nvSpPr>
          <p:cNvPr id="3" name="Rounded Rectangle 30">
            <a:extLst>
              <a:ext uri="{FF2B5EF4-FFF2-40B4-BE49-F238E27FC236}">
                <a16:creationId xmlns:a16="http://schemas.microsoft.com/office/drawing/2014/main" id="{E1E61F2C-2297-DE10-E79B-13A024B92DFF}"/>
              </a:ext>
            </a:extLst>
          </p:cNvPr>
          <p:cNvSpPr/>
          <p:nvPr/>
        </p:nvSpPr>
        <p:spPr bwMode="auto">
          <a:xfrm>
            <a:off x="1524000" y="2160270"/>
            <a:ext cx="2743200" cy="2011680"/>
          </a:xfrm>
          <a:prstGeom prst="rect">
            <a:avLst/>
          </a:prstGeom>
          <a:solidFill>
            <a:srgbClr val="D9D9D9"/>
          </a:solidFill>
          <a:ln w="38100" cap="flat" cmpd="sng" algn="ctr">
            <a:noFill/>
            <a:prstDash val="sysDash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1350">
              <a:latin typeface="Times New Roman" pitchFamily="-112" charset="0"/>
              <a:ea typeface="ＭＳ Ｐゴシック" charset="-128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7F84F02-EAF2-D327-466A-3859DE7705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1246" y="2813924"/>
            <a:ext cx="504825" cy="50482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rgbClr val="64646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sz="2000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</a:p>
        </p:txBody>
      </p:sp>
      <p:sp>
        <p:nvSpPr>
          <p:cNvPr id="7" name="Oval 5">
            <a:extLst>
              <a:ext uri="{FF2B5EF4-FFF2-40B4-BE49-F238E27FC236}">
                <a16:creationId xmlns:a16="http://schemas.microsoft.com/office/drawing/2014/main" id="{BA992342-19DA-A15E-C8D4-13EF60DF16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871" y="2813924"/>
            <a:ext cx="504825" cy="50482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rgbClr val="64646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sz="2000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</a:p>
        </p:txBody>
      </p:sp>
      <p:sp>
        <p:nvSpPr>
          <p:cNvPr id="8" name="Oval 5">
            <a:extLst>
              <a:ext uri="{FF2B5EF4-FFF2-40B4-BE49-F238E27FC236}">
                <a16:creationId xmlns:a16="http://schemas.microsoft.com/office/drawing/2014/main" id="{21F40A79-F840-CFC5-8362-39ABBB03AF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7559" y="3480674"/>
            <a:ext cx="504825" cy="50482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rgbClr val="64646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sz="2000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3</a:t>
            </a:r>
          </a:p>
        </p:txBody>
      </p:sp>
      <p:sp>
        <p:nvSpPr>
          <p:cNvPr id="12" name="TextBox 15">
            <a:extLst>
              <a:ext uri="{FF2B5EF4-FFF2-40B4-BE49-F238E27FC236}">
                <a16:creationId xmlns:a16="http://schemas.microsoft.com/office/drawing/2014/main" id="{AEB44630-24E9-63A9-174A-9ECB735295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1" y="1779270"/>
            <a:ext cx="221246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  <a:ea typeface="Crimson Text" pitchFamily="2" charset="0"/>
              </a:defRPr>
            </a:lvl1pPr>
          </a:lstStyle>
          <a:p>
            <a:r>
              <a:rPr lang="en-US" dirty="0"/>
              <a:t>Waits-For Graph</a:t>
            </a:r>
          </a:p>
        </p:txBody>
      </p:sp>
      <p:sp>
        <p:nvSpPr>
          <p:cNvPr id="16" name="Rounded Rectangle 30">
            <a:extLst>
              <a:ext uri="{FF2B5EF4-FFF2-40B4-BE49-F238E27FC236}">
                <a16:creationId xmlns:a16="http://schemas.microsoft.com/office/drawing/2014/main" id="{5B40E2FC-B405-1CAE-1BA5-FC9E60A0BDC4}"/>
              </a:ext>
            </a:extLst>
          </p:cNvPr>
          <p:cNvSpPr/>
          <p:nvPr/>
        </p:nvSpPr>
        <p:spPr bwMode="auto">
          <a:xfrm>
            <a:off x="5304084" y="2160270"/>
            <a:ext cx="2743200" cy="2011680"/>
          </a:xfrm>
          <a:prstGeom prst="rect">
            <a:avLst/>
          </a:prstGeom>
          <a:solidFill>
            <a:srgbClr val="D9D9D9"/>
          </a:solidFill>
          <a:ln w="38100" cap="flat" cmpd="sng" algn="ctr">
            <a:noFill/>
            <a:prstDash val="sysDash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1350">
              <a:latin typeface="Times New Roman" pitchFamily="-112" charset="0"/>
              <a:ea typeface="ＭＳ Ｐゴシック" charset="-128"/>
            </a:endParaRPr>
          </a:p>
        </p:txBody>
      </p:sp>
      <p:cxnSp>
        <p:nvCxnSpPr>
          <p:cNvPr id="17" name="Straight Arrow Connector 20">
            <a:extLst>
              <a:ext uri="{FF2B5EF4-FFF2-40B4-BE49-F238E27FC236}">
                <a16:creationId xmlns:a16="http://schemas.microsoft.com/office/drawing/2014/main" id="{E9DC4E82-5E0D-6315-B1D0-16172F6E2376}"/>
              </a:ext>
            </a:extLst>
          </p:cNvPr>
          <p:cNvCxnSpPr>
            <a:cxnSpLocks noChangeShapeType="1"/>
            <a:stCxn id="18" idx="7"/>
            <a:endCxn id="19" idx="1"/>
          </p:cNvCxnSpPr>
          <p:nvPr/>
        </p:nvCxnSpPr>
        <p:spPr bwMode="auto">
          <a:xfrm rot="5400000" flipH="1" flipV="1">
            <a:off x="6660055" y="2090024"/>
            <a:ext cx="9525" cy="1595438"/>
          </a:xfrm>
          <a:prstGeom prst="curvedConnector3">
            <a:avLst>
              <a:gd name="adj1" fmla="val 2576167"/>
            </a:avLst>
          </a:prstGeom>
          <a:noFill/>
          <a:ln w="28575" algn="ctr">
            <a:solidFill>
              <a:schemeClr val="accent1"/>
            </a:solidFill>
            <a:round/>
            <a:headEnd type="none" w="sm" len="sm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ABB4AD77-A234-B681-EB34-813CBA9E8D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1330" y="2813924"/>
            <a:ext cx="504825" cy="50482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rgbClr val="64646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sz="2000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</a:p>
        </p:txBody>
      </p:sp>
      <p:sp>
        <p:nvSpPr>
          <p:cNvPr id="19" name="Oval 5">
            <a:extLst>
              <a:ext uri="{FF2B5EF4-FFF2-40B4-BE49-F238E27FC236}">
                <a16:creationId xmlns:a16="http://schemas.microsoft.com/office/drawing/2014/main" id="{9F47A57E-21A0-411D-ABB0-C52743D5B4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3955" y="2813924"/>
            <a:ext cx="504825" cy="50482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rgbClr val="64646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sz="2000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</a:p>
        </p:txBody>
      </p:sp>
      <p:sp>
        <p:nvSpPr>
          <p:cNvPr id="20" name="Oval 5">
            <a:extLst>
              <a:ext uri="{FF2B5EF4-FFF2-40B4-BE49-F238E27FC236}">
                <a16:creationId xmlns:a16="http://schemas.microsoft.com/office/drawing/2014/main" id="{17752EB9-BB26-C3AC-4E71-640D21F473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7643" y="3480674"/>
            <a:ext cx="504825" cy="50482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rgbClr val="64646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sz="2000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3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94100DA-6A8D-016D-59C0-137868654FC7}"/>
              </a:ext>
            </a:extLst>
          </p:cNvPr>
          <p:cNvCxnSpPr>
            <a:cxnSpLocks noChangeShapeType="1"/>
            <a:stCxn id="19" idx="4"/>
            <a:endCxn id="20" idx="6"/>
          </p:cNvCxnSpPr>
          <p:nvPr/>
        </p:nvCxnSpPr>
        <p:spPr bwMode="auto">
          <a:xfrm rot="5400000">
            <a:off x="7067249" y="3163968"/>
            <a:ext cx="414338" cy="723900"/>
          </a:xfrm>
          <a:prstGeom prst="curvedConnector2">
            <a:avLst/>
          </a:prstGeom>
          <a:noFill/>
          <a:ln w="28575" algn="ctr">
            <a:solidFill>
              <a:schemeClr val="accent1"/>
            </a:solidFill>
            <a:round/>
            <a:headEnd type="none" w="sm" len="sm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4" name="TextBox 15">
            <a:extLst>
              <a:ext uri="{FF2B5EF4-FFF2-40B4-BE49-F238E27FC236}">
                <a16:creationId xmlns:a16="http://schemas.microsoft.com/office/drawing/2014/main" id="{0C916E24-7A2C-5070-0697-310C397734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4085" y="1779270"/>
            <a:ext cx="221246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  <a:ea typeface="Crimson Text" pitchFamily="2" charset="0"/>
              </a:defRPr>
            </a:lvl1pPr>
          </a:lstStyle>
          <a:p>
            <a:r>
              <a:rPr lang="en-US" dirty="0"/>
              <a:t>Age Graph</a:t>
            </a:r>
          </a:p>
        </p:txBody>
      </p:sp>
      <p:cxnSp>
        <p:nvCxnSpPr>
          <p:cNvPr id="22" name="Straight Arrow Connector 20">
            <a:extLst>
              <a:ext uri="{FF2B5EF4-FFF2-40B4-BE49-F238E27FC236}">
                <a16:creationId xmlns:a16="http://schemas.microsoft.com/office/drawing/2014/main" id="{5CBC1A54-7D82-401E-54DD-A895CD2E6D4F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V="1">
            <a:off x="2893229" y="2101120"/>
            <a:ext cx="9525" cy="1595438"/>
          </a:xfrm>
          <a:prstGeom prst="curvedConnector3">
            <a:avLst>
              <a:gd name="adj1" fmla="val 2576167"/>
            </a:avLst>
          </a:prstGeom>
          <a:noFill/>
          <a:ln w="28575" algn="ctr">
            <a:solidFill>
              <a:schemeClr val="accent1"/>
            </a:solidFill>
            <a:prstDash val="dash"/>
            <a:round/>
            <a:headEnd type="none" w="sm" len="sm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" name="Straight Arrow Connector 20">
            <a:extLst>
              <a:ext uri="{FF2B5EF4-FFF2-40B4-BE49-F238E27FC236}">
                <a16:creationId xmlns:a16="http://schemas.microsoft.com/office/drawing/2014/main" id="{DB1BF5A7-E97E-CD9B-22BF-550208E674DF}"/>
              </a:ext>
            </a:extLst>
          </p:cNvPr>
          <p:cNvCxnSpPr>
            <a:cxnSpLocks noChangeShapeType="1"/>
            <a:stCxn id="8" idx="6"/>
            <a:endCxn id="7" idx="4"/>
          </p:cNvCxnSpPr>
          <p:nvPr/>
        </p:nvCxnSpPr>
        <p:spPr bwMode="auto">
          <a:xfrm flipV="1">
            <a:off x="3132384" y="3318749"/>
            <a:ext cx="723900" cy="414338"/>
          </a:xfrm>
          <a:prstGeom prst="curvedConnector2">
            <a:avLst/>
          </a:prstGeom>
          <a:noFill/>
          <a:ln w="28575" algn="ctr">
            <a:solidFill>
              <a:schemeClr val="accent1"/>
            </a:solidFill>
            <a:prstDash val="dash"/>
            <a:round/>
            <a:headEnd type="none" w="sm" len="sm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A225AEDE-9356-1377-8EF5-FDD6C2D4A59D}"/>
              </a:ext>
            </a:extLst>
          </p:cNvPr>
          <p:cNvSpPr txBox="1"/>
          <p:nvPr/>
        </p:nvSpPr>
        <p:spPr>
          <a:xfrm>
            <a:off x="1518861" y="2249424"/>
            <a:ext cx="27222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Possible wound-wait edges</a:t>
            </a:r>
          </a:p>
        </p:txBody>
      </p:sp>
    </p:spTree>
    <p:extLst>
      <p:ext uri="{BB962C8B-B14F-4D97-AF65-F5344CB8AC3E}">
        <p14:creationId xmlns:p14="http://schemas.microsoft.com/office/powerpoint/2010/main" val="2212475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Observation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We need a way to guarantee that all execution schedules are correct (i.e., serializable) without knowing the entire schedule ahead of time.</a:t>
            </a:r>
          </a:p>
          <a:p>
            <a:endParaRPr lang="en-US" sz="1200" dirty="0"/>
          </a:p>
          <a:p>
            <a:r>
              <a:rPr lang="en-US" dirty="0"/>
              <a:t>Solution: Use </a:t>
            </a:r>
            <a:r>
              <a:rPr lang="en-US" b="1" u="sng" dirty="0"/>
              <a:t>locks</a:t>
            </a:r>
            <a:r>
              <a:rPr lang="en-US" dirty="0"/>
              <a:t> to protect database objects.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0FE8BEE-AE13-4F8B-B33C-75597A9EC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263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4B1995-2057-25CB-A5F7-2FD382DFC1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itle 1">
            <a:extLst>
              <a:ext uri="{FF2B5EF4-FFF2-40B4-BE49-F238E27FC236}">
                <a16:creationId xmlns:a16="http://schemas.microsoft.com/office/drawing/2014/main" id="{7AC1E6A9-4DDF-D40A-83A3-D31E06444464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Deadlock Prevention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9FAB2C-E5BF-6A1B-022C-CFEAD98B6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971550"/>
            <a:ext cx="6934200" cy="4171950"/>
          </a:xfrm>
          <a:prstGeom prst="rect">
            <a:avLst/>
          </a:prstGeom>
        </p:spPr>
        <p:txBody>
          <a:bodyPr/>
          <a:lstStyle/>
          <a:p>
            <a:r>
              <a:rPr lang="en-US" b="1" i="1" dirty="0"/>
              <a:t>Why do these schemes guarantee no deadlocks?</a:t>
            </a:r>
          </a:p>
          <a:p>
            <a:r>
              <a:rPr lang="en-US" dirty="0"/>
              <a:t>Timestamps define a total ordering on transactions.</a:t>
            </a:r>
          </a:p>
          <a:p>
            <a:endParaRPr lang="en-US" dirty="0"/>
          </a:p>
          <a:p>
            <a:endParaRPr lang="en-US" sz="1200" dirty="0"/>
          </a:p>
          <a:p>
            <a:r>
              <a:rPr lang="en-US" b="1" i="1" dirty="0"/>
              <a:t>When a </a:t>
            </a:r>
            <a:r>
              <a:rPr lang="en-US" b="1" i="1" dirty="0" err="1"/>
              <a:t>txn</a:t>
            </a:r>
            <a:r>
              <a:rPr lang="en-US" b="1" i="1" dirty="0"/>
              <a:t> restarts, what is its (new) priority?</a:t>
            </a:r>
          </a:p>
          <a:p>
            <a:r>
              <a:rPr lang="en-US" dirty="0"/>
              <a:t>Its original timestamp to prevent it from getting starved for resources like an old man at a corrupt senior center.</a:t>
            </a:r>
          </a:p>
          <a:p>
            <a:endParaRPr lang="en-US" dirty="0"/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7C8C0A4F-D251-5552-6D13-76EBB7667A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5097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C51FC07-A521-4185-B6F7-0E98E8E76BC6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Observation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E2AB74-E63A-477A-AB73-E54A44F42DCB}"/>
              </a:ext>
            </a:extLst>
          </p:cNvPr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All these examples have a one-to-one mapping from database objects to locks.</a:t>
            </a:r>
          </a:p>
          <a:p>
            <a:endParaRPr lang="en-US" sz="1200" dirty="0"/>
          </a:p>
          <a:p>
            <a:r>
              <a:rPr lang="en-US" dirty="0"/>
              <a:t>If a </a:t>
            </a:r>
            <a:r>
              <a:rPr lang="en-US" dirty="0" err="1"/>
              <a:t>txn</a:t>
            </a:r>
            <a:r>
              <a:rPr lang="en-US" dirty="0"/>
              <a:t> wants to update one billion tuples, then it must acquire one billion locks.</a:t>
            </a:r>
          </a:p>
          <a:p>
            <a:endParaRPr lang="en-US" sz="1200" dirty="0"/>
          </a:p>
          <a:p>
            <a:r>
              <a:rPr lang="en-US" dirty="0"/>
              <a:t>Acquiring locks is a more expensive operation than acquiring a latch even if that lock is available.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719C30BE-167E-8EA3-370E-00F248688E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01876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Lock Granularities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When a </a:t>
            </a:r>
            <a:r>
              <a:rPr lang="en-US" dirty="0" err="1"/>
              <a:t>txn</a:t>
            </a:r>
            <a:r>
              <a:rPr lang="en-US" dirty="0"/>
              <a:t> wants to acquire a “lock”, the DBMS can decide the granularity (i.e., scope) of that lock.</a:t>
            </a:r>
          </a:p>
          <a:p>
            <a:pPr lvl="1"/>
            <a:r>
              <a:rPr lang="en-US" dirty="0"/>
              <a:t>Attribute? Tuple? Page? Table?</a:t>
            </a:r>
          </a:p>
          <a:p>
            <a:endParaRPr lang="en-US" sz="1200" dirty="0"/>
          </a:p>
          <a:p>
            <a:r>
              <a:rPr lang="en-US" dirty="0"/>
              <a:t>The DBMS should ideally obtain fewest number of  locks that a </a:t>
            </a:r>
            <a:r>
              <a:rPr lang="en-US" dirty="0" err="1"/>
              <a:t>txn</a:t>
            </a:r>
            <a:r>
              <a:rPr lang="en-US" dirty="0"/>
              <a:t> needs.</a:t>
            </a:r>
          </a:p>
          <a:p>
            <a:endParaRPr lang="en-US" sz="1200" dirty="0"/>
          </a:p>
          <a:p>
            <a:r>
              <a:rPr lang="en-US" dirty="0"/>
              <a:t>Trade-off between </a:t>
            </a:r>
            <a:r>
              <a:rPr lang="en-US" u="sng" dirty="0"/>
              <a:t>parallelism</a:t>
            </a:r>
            <a:r>
              <a:rPr lang="en-US" dirty="0"/>
              <a:t> versus </a:t>
            </a:r>
            <a:r>
              <a:rPr lang="en-US" u="sng" dirty="0"/>
              <a:t>overhead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Fewer Locks, Larger Granularity vs. More Locks, Smaller Granularity.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29FF3906-C4AB-E354-4707-A26F2B6613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57599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Database Lock Hierarchy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4A003A2E-FE5A-D9FD-07DB-11F9E131DC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43</a:t>
            </a:fld>
            <a:endParaRPr lang="en-US" dirty="0"/>
          </a:p>
        </p:txBody>
      </p:sp>
      <p:sp>
        <p:nvSpPr>
          <p:cNvPr id="7" name="Rounded Rectangle 6"/>
          <p:cNvSpPr/>
          <p:nvPr/>
        </p:nvSpPr>
        <p:spPr bwMode="auto">
          <a:xfrm>
            <a:off x="3771900" y="917971"/>
            <a:ext cx="1280160" cy="347472"/>
          </a:xfrm>
          <a:prstGeom prst="roundRect">
            <a:avLst>
              <a:gd name="adj" fmla="val 11280"/>
            </a:avLst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b="1" dirty="0">
                <a:solidFill>
                  <a:srgbClr val="646464"/>
                </a:solidFill>
                <a:latin typeface="Lato" panose="020F0502020204030203" pitchFamily="34" charset="0"/>
              </a:rPr>
              <a:t>Database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DE09AF4-4FE9-A486-87DA-89D6EE9C4BCC}"/>
              </a:ext>
            </a:extLst>
          </p:cNvPr>
          <p:cNvGrpSpPr/>
          <p:nvPr/>
        </p:nvGrpSpPr>
        <p:grpSpPr>
          <a:xfrm>
            <a:off x="2114550" y="1722160"/>
            <a:ext cx="4594860" cy="347472"/>
            <a:chOff x="2114550" y="1885950"/>
            <a:chExt cx="4594860" cy="347472"/>
          </a:xfrm>
        </p:grpSpPr>
        <p:sp>
          <p:nvSpPr>
            <p:cNvPr id="8" name="Rounded Rectangle 7"/>
            <p:cNvSpPr/>
            <p:nvPr/>
          </p:nvSpPr>
          <p:spPr bwMode="auto">
            <a:xfrm>
              <a:off x="2114550" y="1885950"/>
              <a:ext cx="1280160" cy="347472"/>
            </a:xfrm>
            <a:prstGeom prst="roundRect">
              <a:avLst>
                <a:gd name="adj" fmla="val 11280"/>
              </a:avLst>
            </a:prstGeom>
            <a:solidFill>
              <a:schemeClr val="bg1">
                <a:lumMod val="95000"/>
              </a:schemeClr>
            </a:solidFill>
            <a:ln w="28575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rgbClr val="646464"/>
                  </a:solidFill>
                  <a:latin typeface="Lato" panose="020F0502020204030203" pitchFamily="34" charset="0"/>
                </a:rPr>
                <a:t>Table 1</a:t>
              </a:r>
            </a:p>
          </p:txBody>
        </p:sp>
        <p:sp>
          <p:nvSpPr>
            <p:cNvPr id="9" name="Rounded Rectangle 8"/>
            <p:cNvSpPr/>
            <p:nvPr/>
          </p:nvSpPr>
          <p:spPr bwMode="auto">
            <a:xfrm>
              <a:off x="5429250" y="1885950"/>
              <a:ext cx="1280160" cy="347472"/>
            </a:xfrm>
            <a:prstGeom prst="roundRect">
              <a:avLst>
                <a:gd name="adj" fmla="val 11280"/>
              </a:avLst>
            </a:prstGeom>
            <a:solidFill>
              <a:schemeClr val="bg1">
                <a:lumMod val="95000"/>
              </a:schemeClr>
            </a:solidFill>
            <a:ln w="28575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rgbClr val="646464"/>
                  </a:solidFill>
                  <a:latin typeface="Lato" panose="020F0502020204030203" pitchFamily="34" charset="0"/>
                </a:rPr>
                <a:t>Table 2</a:t>
              </a:r>
            </a:p>
          </p:txBody>
        </p:sp>
      </p:grpSp>
      <p:cxnSp>
        <p:nvCxnSpPr>
          <p:cNvPr id="10251" name="Straight Arrow Connector 14"/>
          <p:cNvCxnSpPr>
            <a:cxnSpLocks noChangeShapeType="1"/>
            <a:stCxn id="7" idx="2"/>
            <a:endCxn id="8" idx="0"/>
          </p:cNvCxnSpPr>
          <p:nvPr/>
        </p:nvCxnSpPr>
        <p:spPr bwMode="auto">
          <a:xfrm flipH="1">
            <a:off x="2754630" y="1265443"/>
            <a:ext cx="1657350" cy="456717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52" name="Straight Arrow Connector 16"/>
          <p:cNvCxnSpPr>
            <a:cxnSpLocks noChangeShapeType="1"/>
            <a:stCxn id="7" idx="2"/>
            <a:endCxn id="9" idx="0"/>
          </p:cNvCxnSpPr>
          <p:nvPr/>
        </p:nvCxnSpPr>
        <p:spPr bwMode="auto">
          <a:xfrm>
            <a:off x="4411980" y="1265443"/>
            <a:ext cx="1657350" cy="456717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53" name="Straight Arrow Connector 18"/>
          <p:cNvCxnSpPr>
            <a:cxnSpLocks noChangeShapeType="1"/>
            <a:stCxn id="8" idx="2"/>
            <a:endCxn id="3" idx="0"/>
          </p:cNvCxnSpPr>
          <p:nvPr/>
        </p:nvCxnSpPr>
        <p:spPr bwMode="auto">
          <a:xfrm flipH="1">
            <a:off x="965240" y="2069632"/>
            <a:ext cx="1789390" cy="594138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54" name="Straight Arrow Connector 20"/>
          <p:cNvCxnSpPr>
            <a:cxnSpLocks noChangeShapeType="1"/>
            <a:stCxn id="8" idx="2"/>
            <a:endCxn id="4" idx="0"/>
          </p:cNvCxnSpPr>
          <p:nvPr/>
        </p:nvCxnSpPr>
        <p:spPr bwMode="auto">
          <a:xfrm flipH="1">
            <a:off x="2462486" y="2069632"/>
            <a:ext cx="292144" cy="594138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55" name="Straight Arrow Connector 22"/>
          <p:cNvCxnSpPr>
            <a:cxnSpLocks noChangeShapeType="1"/>
            <a:stCxn id="11" idx="2"/>
            <a:endCxn id="12" idx="0"/>
          </p:cNvCxnSpPr>
          <p:nvPr/>
        </p:nvCxnSpPr>
        <p:spPr bwMode="auto">
          <a:xfrm flipH="1">
            <a:off x="1950782" y="3912309"/>
            <a:ext cx="345319" cy="490731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56" name="Straight Arrow Connector 24"/>
          <p:cNvCxnSpPr>
            <a:cxnSpLocks noChangeShapeType="1"/>
            <a:stCxn id="11" idx="2"/>
            <a:endCxn id="13" idx="0"/>
          </p:cNvCxnSpPr>
          <p:nvPr/>
        </p:nvCxnSpPr>
        <p:spPr bwMode="auto">
          <a:xfrm>
            <a:off x="2296101" y="3912309"/>
            <a:ext cx="1171366" cy="490731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66" name="Straight Arrow Connector 43"/>
          <p:cNvCxnSpPr>
            <a:cxnSpLocks noChangeShapeType="1"/>
            <a:stCxn id="8" idx="2"/>
            <a:endCxn id="14" idx="0"/>
          </p:cNvCxnSpPr>
          <p:nvPr/>
        </p:nvCxnSpPr>
        <p:spPr bwMode="auto">
          <a:xfrm>
            <a:off x="2754630" y="2069632"/>
            <a:ext cx="1205102" cy="594138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CFE142E-2323-15A0-2E42-77A1DC251EAA}"/>
              </a:ext>
            </a:extLst>
          </p:cNvPr>
          <p:cNvGrpSpPr/>
          <p:nvPr/>
        </p:nvGrpSpPr>
        <p:grpSpPr>
          <a:xfrm>
            <a:off x="1310702" y="4369027"/>
            <a:ext cx="4941508" cy="415498"/>
            <a:chOff x="1310702" y="4594056"/>
            <a:chExt cx="4941508" cy="415498"/>
          </a:xfrm>
        </p:grpSpPr>
        <p:sp>
          <p:nvSpPr>
            <p:cNvPr id="12" name="Rounded Rectangle 11"/>
            <p:cNvSpPr/>
            <p:nvPr/>
          </p:nvSpPr>
          <p:spPr bwMode="auto">
            <a:xfrm>
              <a:off x="1310702" y="4628069"/>
              <a:ext cx="1280160" cy="347472"/>
            </a:xfrm>
            <a:prstGeom prst="roundRect">
              <a:avLst>
                <a:gd name="adj" fmla="val 11280"/>
              </a:avLst>
            </a:prstGeom>
            <a:solidFill>
              <a:schemeClr val="bg1">
                <a:lumMod val="95000"/>
              </a:schemeClr>
            </a:solidFill>
            <a:ln w="28575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b="1" dirty="0" err="1">
                  <a:solidFill>
                    <a:srgbClr val="646464"/>
                  </a:solidFill>
                  <a:latin typeface="Lato" panose="020F0502020204030203" pitchFamily="34" charset="0"/>
                </a:rPr>
                <a:t>Attr</a:t>
              </a:r>
              <a:r>
                <a:rPr lang="en-US" b="1" dirty="0">
                  <a:solidFill>
                    <a:srgbClr val="646464"/>
                  </a:solidFill>
                  <a:latin typeface="Lato" panose="020F0502020204030203" pitchFamily="34" charset="0"/>
                </a:rPr>
                <a:t> 1</a:t>
              </a:r>
            </a:p>
          </p:txBody>
        </p:sp>
        <p:sp>
          <p:nvSpPr>
            <p:cNvPr id="13" name="Rounded Rectangle 12"/>
            <p:cNvSpPr/>
            <p:nvPr/>
          </p:nvSpPr>
          <p:spPr bwMode="auto">
            <a:xfrm>
              <a:off x="2827387" y="4628069"/>
              <a:ext cx="1280160" cy="347472"/>
            </a:xfrm>
            <a:prstGeom prst="roundRect">
              <a:avLst>
                <a:gd name="adj" fmla="val 11280"/>
              </a:avLst>
            </a:prstGeom>
            <a:solidFill>
              <a:schemeClr val="bg1">
                <a:lumMod val="95000"/>
              </a:schemeClr>
            </a:solidFill>
            <a:ln w="28575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b="1" dirty="0" err="1">
                  <a:solidFill>
                    <a:srgbClr val="646464"/>
                  </a:solidFill>
                  <a:latin typeface="Lato" panose="020F0502020204030203" pitchFamily="34" charset="0"/>
                </a:rPr>
                <a:t>Attr</a:t>
              </a:r>
              <a:r>
                <a:rPr lang="en-US" b="1" dirty="0">
                  <a:solidFill>
                    <a:srgbClr val="646464"/>
                  </a:solidFill>
                  <a:latin typeface="Lato" panose="020F0502020204030203" pitchFamily="34" charset="0"/>
                </a:rPr>
                <a:t> 2</a:t>
              </a:r>
            </a:p>
          </p:txBody>
        </p:sp>
        <p:sp>
          <p:nvSpPr>
            <p:cNvPr id="52" name="Rounded Rectangle 51"/>
            <p:cNvSpPr/>
            <p:nvPr/>
          </p:nvSpPr>
          <p:spPr bwMode="auto">
            <a:xfrm>
              <a:off x="4972050" y="4628069"/>
              <a:ext cx="1280160" cy="347472"/>
            </a:xfrm>
            <a:prstGeom prst="roundRect">
              <a:avLst>
                <a:gd name="adj" fmla="val 11280"/>
              </a:avLst>
            </a:prstGeom>
            <a:solidFill>
              <a:schemeClr val="bg1">
                <a:lumMod val="95000"/>
              </a:schemeClr>
            </a:solidFill>
            <a:ln w="28575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b="1" dirty="0" err="1">
                  <a:solidFill>
                    <a:srgbClr val="646464"/>
                  </a:solidFill>
                  <a:latin typeface="Lato" panose="020F0502020204030203" pitchFamily="34" charset="0"/>
                </a:rPr>
                <a:t>Attr</a:t>
              </a:r>
              <a:r>
                <a:rPr lang="en-US" b="1" dirty="0">
                  <a:solidFill>
                    <a:srgbClr val="646464"/>
                  </a:solidFill>
                  <a:latin typeface="Lato" panose="020F0502020204030203" pitchFamily="34" charset="0"/>
                </a:rPr>
                <a:t> </a:t>
              </a:r>
              <a:r>
                <a:rPr lang="en-US" b="1" i="1" dirty="0">
                  <a:solidFill>
                    <a:srgbClr val="646464"/>
                  </a:solidFill>
                  <a:latin typeface="Lato" panose="020F0502020204030203" pitchFamily="34" charset="0"/>
                </a:rPr>
                <a:t>n</a:t>
              </a:r>
            </a:p>
          </p:txBody>
        </p:sp>
        <p:sp>
          <p:nvSpPr>
            <p:cNvPr id="10270" name="TextBox 53"/>
            <p:cNvSpPr txBox="1">
              <a:spLocks noChangeArrowheads="1"/>
            </p:cNvSpPr>
            <p:nvPr/>
          </p:nvSpPr>
          <p:spPr bwMode="auto">
            <a:xfrm>
              <a:off x="4344072" y="4594056"/>
              <a:ext cx="391454" cy="415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pPr eaLnBrk="1" hangingPunct="1"/>
              <a:r>
                <a:rPr lang="en-US" sz="2100" b="1" u="none" dirty="0">
                  <a:solidFill>
                    <a:srgbClr val="646464"/>
                  </a:solidFill>
                  <a:latin typeface="Lato" panose="020F0502020204030203" pitchFamily="34" charset="0"/>
                </a:rPr>
                <a:t>…</a:t>
              </a:r>
            </a:p>
          </p:txBody>
        </p:sp>
      </p:grpSp>
      <p:cxnSp>
        <p:nvCxnSpPr>
          <p:cNvPr id="10271" name="Straight Arrow Connector 54"/>
          <p:cNvCxnSpPr>
            <a:cxnSpLocks noChangeShapeType="1"/>
            <a:stCxn id="11" idx="2"/>
            <a:endCxn id="52" idx="0"/>
          </p:cNvCxnSpPr>
          <p:nvPr/>
        </p:nvCxnSpPr>
        <p:spPr bwMode="auto">
          <a:xfrm>
            <a:off x="2296101" y="3912309"/>
            <a:ext cx="3316029" cy="490731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1" name="TextBox 60"/>
          <p:cNvSpPr txBox="1">
            <a:spLocks noChangeArrowheads="1"/>
          </p:cNvSpPr>
          <p:nvPr/>
        </p:nvSpPr>
        <p:spPr bwMode="auto">
          <a:xfrm>
            <a:off x="-742950" y="940623"/>
            <a:ext cx="409086" cy="415498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r>
              <a:rPr lang="en-US" sz="2100" b="1" u="none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sz="2100" b="1" u="none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</a:p>
        </p:txBody>
      </p:sp>
      <p:cxnSp>
        <p:nvCxnSpPr>
          <p:cNvPr id="63" name="Straight Arrow Connector 62"/>
          <p:cNvCxnSpPr>
            <a:cxnSpLocks noChangeShapeType="1"/>
          </p:cNvCxnSpPr>
          <p:nvPr/>
        </p:nvCxnSpPr>
        <p:spPr bwMode="auto">
          <a:xfrm>
            <a:off x="1822537" y="1254869"/>
            <a:ext cx="342900" cy="381001"/>
          </a:xfrm>
          <a:prstGeom prst="straightConnector1">
            <a:avLst/>
          </a:prstGeom>
          <a:noFill/>
          <a:ln w="57150" algn="ctr">
            <a:solidFill>
              <a:schemeClr val="accent1"/>
            </a:solidFill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CE8E652-7BDE-1074-DE1A-CCF7ED5EA2EB}"/>
              </a:ext>
            </a:extLst>
          </p:cNvPr>
          <p:cNvGrpSpPr/>
          <p:nvPr/>
        </p:nvGrpSpPr>
        <p:grpSpPr>
          <a:xfrm>
            <a:off x="325160" y="2526349"/>
            <a:ext cx="6380440" cy="484893"/>
            <a:chOff x="15240" y="2343150"/>
            <a:chExt cx="6380440" cy="484893"/>
          </a:xfrm>
        </p:grpSpPr>
        <p:sp>
          <p:nvSpPr>
            <p:cNvPr id="3" name="Rounded Rectangle 9">
              <a:extLst>
                <a:ext uri="{FF2B5EF4-FFF2-40B4-BE49-F238E27FC236}">
                  <a16:creationId xmlns:a16="http://schemas.microsoft.com/office/drawing/2014/main" id="{442D17A8-57B9-C3AA-CC0C-2335539F8D2A}"/>
                </a:ext>
              </a:extLst>
            </p:cNvPr>
            <p:cNvSpPr/>
            <p:nvPr/>
          </p:nvSpPr>
          <p:spPr bwMode="auto">
            <a:xfrm>
              <a:off x="15240" y="2480571"/>
              <a:ext cx="1280160" cy="347472"/>
            </a:xfrm>
            <a:prstGeom prst="roundRect">
              <a:avLst>
                <a:gd name="adj" fmla="val 11280"/>
              </a:avLst>
            </a:prstGeom>
            <a:solidFill>
              <a:schemeClr val="bg1">
                <a:lumMod val="95000"/>
              </a:schemeClr>
            </a:solidFill>
            <a:ln w="28575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rgbClr val="646464"/>
                  </a:solidFill>
                  <a:latin typeface="Lato" panose="020F0502020204030203" pitchFamily="34" charset="0"/>
                </a:rPr>
                <a:t>Page 1</a:t>
              </a:r>
            </a:p>
          </p:txBody>
        </p:sp>
        <p:sp>
          <p:nvSpPr>
            <p:cNvPr id="4" name="Rounded Rectangle 9">
              <a:extLst>
                <a:ext uri="{FF2B5EF4-FFF2-40B4-BE49-F238E27FC236}">
                  <a16:creationId xmlns:a16="http://schemas.microsoft.com/office/drawing/2014/main" id="{DB341238-B164-A800-7043-8DD155CD17F1}"/>
                </a:ext>
              </a:extLst>
            </p:cNvPr>
            <p:cNvSpPr/>
            <p:nvPr/>
          </p:nvSpPr>
          <p:spPr bwMode="auto">
            <a:xfrm>
              <a:off x="1512486" y="2480571"/>
              <a:ext cx="1280160" cy="347472"/>
            </a:xfrm>
            <a:prstGeom prst="roundRect">
              <a:avLst>
                <a:gd name="adj" fmla="val 11280"/>
              </a:avLst>
            </a:prstGeom>
            <a:solidFill>
              <a:schemeClr val="bg1">
                <a:lumMod val="95000"/>
              </a:schemeClr>
            </a:solidFill>
            <a:ln w="28575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rgbClr val="646464"/>
                  </a:solidFill>
                  <a:latin typeface="Lato" panose="020F0502020204030203" pitchFamily="34" charset="0"/>
                </a:rPr>
                <a:t>Page 2</a:t>
              </a:r>
            </a:p>
          </p:txBody>
        </p:sp>
        <p:sp>
          <p:nvSpPr>
            <p:cNvPr id="14" name="Rounded Rectangle 9">
              <a:extLst>
                <a:ext uri="{FF2B5EF4-FFF2-40B4-BE49-F238E27FC236}">
                  <a16:creationId xmlns:a16="http://schemas.microsoft.com/office/drawing/2014/main" id="{B415CBE5-FCDF-A4A9-4B7E-CDDCB3425C81}"/>
                </a:ext>
              </a:extLst>
            </p:cNvPr>
            <p:cNvSpPr/>
            <p:nvPr/>
          </p:nvSpPr>
          <p:spPr bwMode="auto">
            <a:xfrm>
              <a:off x="3009732" y="2480571"/>
              <a:ext cx="1280160" cy="347472"/>
            </a:xfrm>
            <a:prstGeom prst="roundRect">
              <a:avLst>
                <a:gd name="adj" fmla="val 11280"/>
              </a:avLst>
            </a:prstGeom>
            <a:solidFill>
              <a:schemeClr val="bg1">
                <a:lumMod val="95000"/>
              </a:schemeClr>
            </a:solidFill>
            <a:ln w="28575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rgbClr val="646464"/>
                  </a:solidFill>
                  <a:latin typeface="Lato" panose="020F0502020204030203" pitchFamily="34" charset="0"/>
                </a:rPr>
                <a:t>Page 3</a:t>
              </a:r>
            </a:p>
          </p:txBody>
        </p:sp>
        <p:sp>
          <p:nvSpPr>
            <p:cNvPr id="15" name="Rounded Rectangle 9">
              <a:extLst>
                <a:ext uri="{FF2B5EF4-FFF2-40B4-BE49-F238E27FC236}">
                  <a16:creationId xmlns:a16="http://schemas.microsoft.com/office/drawing/2014/main" id="{DF17EA3E-10EF-A1EE-7441-7EAFB2817C7B}"/>
                </a:ext>
              </a:extLst>
            </p:cNvPr>
            <p:cNvSpPr/>
            <p:nvPr/>
          </p:nvSpPr>
          <p:spPr bwMode="auto">
            <a:xfrm>
              <a:off x="5115520" y="2480571"/>
              <a:ext cx="1280160" cy="347472"/>
            </a:xfrm>
            <a:prstGeom prst="roundRect">
              <a:avLst>
                <a:gd name="adj" fmla="val 11280"/>
              </a:avLst>
            </a:prstGeom>
            <a:solidFill>
              <a:schemeClr val="bg1">
                <a:lumMod val="95000"/>
              </a:schemeClr>
            </a:solidFill>
            <a:ln w="28575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rgbClr val="646464"/>
                  </a:solidFill>
                  <a:latin typeface="Lato" panose="020F0502020204030203" pitchFamily="34" charset="0"/>
                </a:rPr>
                <a:t>Page </a:t>
              </a:r>
              <a:r>
                <a:rPr lang="en-US" b="1" i="1" dirty="0">
                  <a:solidFill>
                    <a:srgbClr val="646464"/>
                  </a:solidFill>
                  <a:latin typeface="Lato" panose="020F0502020204030203" pitchFamily="34" charset="0"/>
                </a:rPr>
                <a:t>n</a:t>
              </a:r>
            </a:p>
          </p:txBody>
        </p:sp>
        <p:sp>
          <p:nvSpPr>
            <p:cNvPr id="16" name="TextBox 46">
              <a:extLst>
                <a:ext uri="{FF2B5EF4-FFF2-40B4-BE49-F238E27FC236}">
                  <a16:creationId xmlns:a16="http://schemas.microsoft.com/office/drawing/2014/main" id="{BC259F8B-0B7E-CF70-C192-386789A3B4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06978" y="2343150"/>
              <a:ext cx="391454" cy="415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pPr eaLnBrk="1" hangingPunct="1"/>
              <a:r>
                <a:rPr lang="en-US" sz="2100" b="1" u="none" dirty="0">
                  <a:solidFill>
                    <a:srgbClr val="646464"/>
                  </a:solidFill>
                  <a:latin typeface="Lato" panose="020F0502020204030203" pitchFamily="34" charset="0"/>
                </a:rPr>
                <a:t>…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564D082-0EF7-DC8A-CB5C-D8C492CFD290}"/>
              </a:ext>
            </a:extLst>
          </p:cNvPr>
          <p:cNvGrpSpPr/>
          <p:nvPr/>
        </p:nvGrpSpPr>
        <p:grpSpPr>
          <a:xfrm>
            <a:off x="228600" y="3467959"/>
            <a:ext cx="6162276" cy="444350"/>
            <a:chOff x="457200" y="3318510"/>
            <a:chExt cx="6162276" cy="444350"/>
          </a:xfrm>
        </p:grpSpPr>
        <p:sp>
          <p:nvSpPr>
            <p:cNvPr id="10" name="Rounded Rectangle 9"/>
            <p:cNvSpPr/>
            <p:nvPr/>
          </p:nvSpPr>
          <p:spPr bwMode="auto">
            <a:xfrm>
              <a:off x="457200" y="3415388"/>
              <a:ext cx="1280160" cy="347472"/>
            </a:xfrm>
            <a:prstGeom prst="roundRect">
              <a:avLst>
                <a:gd name="adj" fmla="val 11280"/>
              </a:avLst>
            </a:prstGeom>
            <a:solidFill>
              <a:schemeClr val="bg1">
                <a:lumMod val="95000"/>
              </a:schemeClr>
            </a:solidFill>
            <a:ln w="28575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rgbClr val="646464"/>
                  </a:solidFill>
                  <a:latin typeface="Lato" panose="020F0502020204030203" pitchFamily="34" charset="0"/>
                </a:rPr>
                <a:t>Tuple 1</a:t>
              </a:r>
            </a:p>
          </p:txBody>
        </p:sp>
        <p:sp>
          <p:nvSpPr>
            <p:cNvPr id="11" name="Rounded Rectangle 10"/>
            <p:cNvSpPr/>
            <p:nvPr/>
          </p:nvSpPr>
          <p:spPr bwMode="auto">
            <a:xfrm>
              <a:off x="1884621" y="3415388"/>
              <a:ext cx="1280160" cy="347472"/>
            </a:xfrm>
            <a:prstGeom prst="roundRect">
              <a:avLst>
                <a:gd name="adj" fmla="val 11280"/>
              </a:avLst>
            </a:prstGeom>
            <a:solidFill>
              <a:schemeClr val="bg1">
                <a:lumMod val="95000"/>
              </a:schemeClr>
            </a:solidFill>
            <a:ln w="28575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rgbClr val="646464"/>
                  </a:solidFill>
                  <a:latin typeface="Lato" panose="020F0502020204030203" pitchFamily="34" charset="0"/>
                </a:rPr>
                <a:t>Tuple 2</a:t>
              </a:r>
            </a:p>
          </p:txBody>
        </p:sp>
        <p:sp>
          <p:nvSpPr>
            <p:cNvPr id="42" name="Rounded Rectangle 41"/>
            <p:cNvSpPr/>
            <p:nvPr/>
          </p:nvSpPr>
          <p:spPr bwMode="auto">
            <a:xfrm>
              <a:off x="5339316" y="3415388"/>
              <a:ext cx="1280160" cy="347472"/>
            </a:xfrm>
            <a:prstGeom prst="roundRect">
              <a:avLst>
                <a:gd name="adj" fmla="val 11280"/>
              </a:avLst>
            </a:prstGeom>
            <a:solidFill>
              <a:schemeClr val="bg1">
                <a:lumMod val="95000"/>
              </a:schemeClr>
            </a:solidFill>
            <a:ln w="28575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rgbClr val="646464"/>
                  </a:solidFill>
                  <a:latin typeface="Lato" panose="020F0502020204030203" pitchFamily="34" charset="0"/>
                </a:rPr>
                <a:t>Tuple </a:t>
              </a:r>
              <a:r>
                <a:rPr lang="en-US" b="1" i="1" dirty="0">
                  <a:solidFill>
                    <a:srgbClr val="646464"/>
                  </a:solidFill>
                  <a:latin typeface="Lato" panose="020F0502020204030203" pitchFamily="34" charset="0"/>
                </a:rPr>
                <a:t>n</a:t>
              </a:r>
            </a:p>
          </p:txBody>
        </p:sp>
        <p:sp>
          <p:nvSpPr>
            <p:cNvPr id="10267" name="TextBox 46"/>
            <p:cNvSpPr txBox="1">
              <a:spLocks noChangeArrowheads="1"/>
            </p:cNvSpPr>
            <p:nvPr/>
          </p:nvSpPr>
          <p:spPr bwMode="auto">
            <a:xfrm>
              <a:off x="4800600" y="3318510"/>
              <a:ext cx="391454" cy="415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pPr eaLnBrk="1" hangingPunct="1"/>
              <a:r>
                <a:rPr lang="en-US" sz="2100" b="1" u="none" dirty="0">
                  <a:solidFill>
                    <a:srgbClr val="646464"/>
                  </a:solidFill>
                  <a:latin typeface="Lato" panose="020F0502020204030203" pitchFamily="34" charset="0"/>
                </a:rPr>
                <a:t>…</a:t>
              </a:r>
            </a:p>
          </p:txBody>
        </p:sp>
        <p:sp>
          <p:nvSpPr>
            <p:cNvPr id="5" name="Rounded Rectangle 10">
              <a:extLst>
                <a:ext uri="{FF2B5EF4-FFF2-40B4-BE49-F238E27FC236}">
                  <a16:creationId xmlns:a16="http://schemas.microsoft.com/office/drawing/2014/main" id="{C138DC64-4A0C-F91C-3CB0-BFB2448AC2C8}"/>
                </a:ext>
              </a:extLst>
            </p:cNvPr>
            <p:cNvSpPr/>
            <p:nvPr/>
          </p:nvSpPr>
          <p:spPr bwMode="auto">
            <a:xfrm>
              <a:off x="3312042" y="3415388"/>
              <a:ext cx="1280160" cy="347472"/>
            </a:xfrm>
            <a:prstGeom prst="roundRect">
              <a:avLst>
                <a:gd name="adj" fmla="val 11280"/>
              </a:avLst>
            </a:prstGeom>
            <a:solidFill>
              <a:schemeClr val="bg1">
                <a:lumMod val="95000"/>
              </a:schemeClr>
            </a:solidFill>
            <a:ln w="28575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rgbClr val="646464"/>
                  </a:solidFill>
                  <a:latin typeface="Lato" panose="020F0502020204030203" pitchFamily="34" charset="0"/>
                </a:rPr>
                <a:t>Tuple 3</a:t>
              </a:r>
            </a:p>
          </p:txBody>
        </p:sp>
      </p:grp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0C16FF71-59FA-2A5A-BF1C-7E449555DAC9}"/>
              </a:ext>
            </a:extLst>
          </p:cNvPr>
          <p:cNvCxnSpPr>
            <a:cxnSpLocks/>
            <a:stCxn id="8" idx="2"/>
            <a:endCxn id="15" idx="0"/>
          </p:cNvCxnSpPr>
          <p:nvPr/>
        </p:nvCxnSpPr>
        <p:spPr>
          <a:xfrm>
            <a:off x="2754630" y="2069632"/>
            <a:ext cx="3310890" cy="594138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" name="Straight Arrow Connector 18">
            <a:extLst>
              <a:ext uri="{FF2B5EF4-FFF2-40B4-BE49-F238E27FC236}">
                <a16:creationId xmlns:a16="http://schemas.microsoft.com/office/drawing/2014/main" id="{CC3BB6B3-7516-C828-9FB7-66B6D0418FC0}"/>
              </a:ext>
            </a:extLst>
          </p:cNvPr>
          <p:cNvCxnSpPr>
            <a:cxnSpLocks noChangeShapeType="1"/>
            <a:stCxn id="4" idx="2"/>
            <a:endCxn id="10" idx="0"/>
          </p:cNvCxnSpPr>
          <p:nvPr/>
        </p:nvCxnSpPr>
        <p:spPr bwMode="auto">
          <a:xfrm flipH="1">
            <a:off x="868680" y="3011242"/>
            <a:ext cx="1593806" cy="553595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" name="Straight Arrow Connector 18">
            <a:extLst>
              <a:ext uri="{FF2B5EF4-FFF2-40B4-BE49-F238E27FC236}">
                <a16:creationId xmlns:a16="http://schemas.microsoft.com/office/drawing/2014/main" id="{DBDBCEAE-B81E-D204-E0C5-0F7ACF4E6F94}"/>
              </a:ext>
            </a:extLst>
          </p:cNvPr>
          <p:cNvCxnSpPr>
            <a:cxnSpLocks noChangeShapeType="1"/>
            <a:stCxn id="4" idx="2"/>
            <a:endCxn id="11" idx="0"/>
          </p:cNvCxnSpPr>
          <p:nvPr/>
        </p:nvCxnSpPr>
        <p:spPr bwMode="auto">
          <a:xfrm flipH="1">
            <a:off x="2296101" y="3011242"/>
            <a:ext cx="166385" cy="553595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" name="Straight Arrow Connector 18">
            <a:extLst>
              <a:ext uri="{FF2B5EF4-FFF2-40B4-BE49-F238E27FC236}">
                <a16:creationId xmlns:a16="http://schemas.microsoft.com/office/drawing/2014/main" id="{A6FA6B2B-186A-4A7A-CB7F-1751DDE4CCC7}"/>
              </a:ext>
            </a:extLst>
          </p:cNvPr>
          <p:cNvCxnSpPr>
            <a:cxnSpLocks noChangeShapeType="1"/>
            <a:stCxn id="4" idx="2"/>
            <a:endCxn id="5" idx="0"/>
          </p:cNvCxnSpPr>
          <p:nvPr/>
        </p:nvCxnSpPr>
        <p:spPr bwMode="auto">
          <a:xfrm>
            <a:off x="2462486" y="3011242"/>
            <a:ext cx="1261036" cy="553595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" name="Straight Arrow Connector 18">
            <a:extLst>
              <a:ext uri="{FF2B5EF4-FFF2-40B4-BE49-F238E27FC236}">
                <a16:creationId xmlns:a16="http://schemas.microsoft.com/office/drawing/2014/main" id="{FE8EB741-0DD8-1E97-EEC9-61AB459FDB1D}"/>
              </a:ext>
            </a:extLst>
          </p:cNvPr>
          <p:cNvCxnSpPr>
            <a:cxnSpLocks noChangeShapeType="1"/>
            <a:stCxn id="4" idx="2"/>
            <a:endCxn id="42" idx="0"/>
          </p:cNvCxnSpPr>
          <p:nvPr/>
        </p:nvCxnSpPr>
        <p:spPr bwMode="auto">
          <a:xfrm>
            <a:off x="2462486" y="3011242"/>
            <a:ext cx="3288310" cy="553595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8" name="Lock"/>
          <p:cNvPicPr>
            <a:picLocks noChangeAspect="1" noChangeArrowheads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auto">
          <a:xfrm rot="21075481">
            <a:off x="2161141" y="1756469"/>
            <a:ext cx="190187" cy="247649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55" name="Group 54">
            <a:extLst>
              <a:ext uri="{FF2B5EF4-FFF2-40B4-BE49-F238E27FC236}">
                <a16:creationId xmlns:a16="http://schemas.microsoft.com/office/drawing/2014/main" id="{1D95648A-6C0F-0EE8-F9BD-423CF390E936}"/>
              </a:ext>
            </a:extLst>
          </p:cNvPr>
          <p:cNvGrpSpPr/>
          <p:nvPr/>
        </p:nvGrpSpPr>
        <p:grpSpPr>
          <a:xfrm>
            <a:off x="1374370" y="4437570"/>
            <a:ext cx="3865715" cy="247649"/>
            <a:chOff x="1374370" y="4626743"/>
            <a:chExt cx="3865715" cy="247649"/>
          </a:xfrm>
        </p:grpSpPr>
        <p:pic>
          <p:nvPicPr>
            <p:cNvPr id="31" name="Lock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 bwMode="auto">
            <a:xfrm rot="21075481">
              <a:off x="2895387" y="4626743"/>
              <a:ext cx="190187" cy="2476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32" name="Lock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 bwMode="auto">
            <a:xfrm rot="21075481">
              <a:off x="1374370" y="4626743"/>
              <a:ext cx="190187" cy="2476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53" name="Lock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 bwMode="auto">
            <a:xfrm rot="21075481">
              <a:off x="5049898" y="4626743"/>
              <a:ext cx="190187" cy="2476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2BD9F996-E3AC-11D0-F215-EC00B5108F82}"/>
              </a:ext>
            </a:extLst>
          </p:cNvPr>
          <p:cNvGrpSpPr/>
          <p:nvPr/>
        </p:nvGrpSpPr>
        <p:grpSpPr>
          <a:xfrm>
            <a:off x="404292" y="2723318"/>
            <a:ext cx="5268305" cy="248840"/>
            <a:chOff x="404292" y="2948347"/>
            <a:chExt cx="5268305" cy="248840"/>
          </a:xfrm>
        </p:grpSpPr>
        <p:pic>
          <p:nvPicPr>
            <p:cNvPr id="30" name="Lock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 bwMode="auto">
            <a:xfrm rot="21075481">
              <a:off x="1906649" y="2948942"/>
              <a:ext cx="190187" cy="2476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43" name="Lock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 bwMode="auto">
            <a:xfrm rot="21075481">
              <a:off x="3374982" y="2948347"/>
              <a:ext cx="191101" cy="2488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33" name="Lock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 bwMode="auto">
            <a:xfrm rot="21075481">
              <a:off x="404292" y="2948942"/>
              <a:ext cx="190187" cy="2476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45" name="Lock">
              <a:extLst>
                <a:ext uri="{FF2B5EF4-FFF2-40B4-BE49-F238E27FC236}">
                  <a16:creationId xmlns:a16="http://schemas.microsoft.com/office/drawing/2014/main" id="{566E8F8A-BACB-4B97-8D8D-2AAF7743B94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 bwMode="auto">
            <a:xfrm rot="21075481">
              <a:off x="5481496" y="2948347"/>
              <a:ext cx="191101" cy="2488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FFF7C5CE-9A21-8709-DC08-3031B6DCE1A8}"/>
              </a:ext>
            </a:extLst>
          </p:cNvPr>
          <p:cNvGrpSpPr/>
          <p:nvPr/>
        </p:nvGrpSpPr>
        <p:grpSpPr>
          <a:xfrm>
            <a:off x="276195" y="3616420"/>
            <a:ext cx="5078451" cy="248840"/>
            <a:chOff x="276195" y="3841449"/>
            <a:chExt cx="5078451" cy="248840"/>
          </a:xfrm>
        </p:grpSpPr>
        <p:pic>
          <p:nvPicPr>
            <p:cNvPr id="46" name="Lock">
              <a:extLst>
                <a:ext uri="{FF2B5EF4-FFF2-40B4-BE49-F238E27FC236}">
                  <a16:creationId xmlns:a16="http://schemas.microsoft.com/office/drawing/2014/main" id="{060A1228-BBA5-068D-44D0-697B46EDAA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 bwMode="auto">
            <a:xfrm rot="21075481">
              <a:off x="1712043" y="3842044"/>
              <a:ext cx="190187" cy="2476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47" name="Lock">
              <a:extLst>
                <a:ext uri="{FF2B5EF4-FFF2-40B4-BE49-F238E27FC236}">
                  <a16:creationId xmlns:a16="http://schemas.microsoft.com/office/drawing/2014/main" id="{591C64AA-FAE6-03C8-765E-A2F4882199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 bwMode="auto">
            <a:xfrm rot="21075481">
              <a:off x="3142001" y="3841449"/>
              <a:ext cx="191101" cy="2488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48" name="Lock">
              <a:extLst>
                <a:ext uri="{FF2B5EF4-FFF2-40B4-BE49-F238E27FC236}">
                  <a16:creationId xmlns:a16="http://schemas.microsoft.com/office/drawing/2014/main" id="{7BCF4588-4B2F-DA5B-7693-567CA2D115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 bwMode="auto">
            <a:xfrm rot="21075481">
              <a:off x="276195" y="3842044"/>
              <a:ext cx="190187" cy="2476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50" name="Lock">
              <a:extLst>
                <a:ext uri="{FF2B5EF4-FFF2-40B4-BE49-F238E27FC236}">
                  <a16:creationId xmlns:a16="http://schemas.microsoft.com/office/drawing/2014/main" id="{58ABCA1D-B57A-A57A-7DC5-9BE3173004F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 bwMode="auto">
            <a:xfrm rot="21075481">
              <a:off x="5163545" y="3841449"/>
              <a:ext cx="191101" cy="2488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32EF6091-2212-9AF9-D785-FA15056AD299}"/>
              </a:ext>
            </a:extLst>
          </p:cNvPr>
          <p:cNvGrpSpPr/>
          <p:nvPr/>
        </p:nvGrpSpPr>
        <p:grpSpPr>
          <a:xfrm>
            <a:off x="6858000" y="1711629"/>
            <a:ext cx="2125567" cy="365760"/>
            <a:chOff x="5425439" y="1421676"/>
            <a:chExt cx="2125567" cy="365760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0239FD8F-23FF-E1EB-8486-086B19E936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03119" y="1433740"/>
              <a:ext cx="1647887" cy="3416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sz="2400" b="1" i="1" u="none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Very Common</a:t>
              </a:r>
              <a:endParaRPr lang="en-US" sz="1800" i="1" u="none" dirty="0">
                <a:solidFill>
                  <a:schemeClr val="accent1"/>
                </a:solidFill>
                <a:latin typeface="Crimson Text" panose="02000503000000000000" pitchFamily="2" charset="0"/>
              </a:endParaRPr>
            </a:p>
          </p:txBody>
        </p:sp>
        <p:sp>
          <p:nvSpPr>
            <p:cNvPr id="62" name="Right Arrow 6">
              <a:extLst>
                <a:ext uri="{FF2B5EF4-FFF2-40B4-BE49-F238E27FC236}">
                  <a16:creationId xmlns:a16="http://schemas.microsoft.com/office/drawing/2014/main" id="{470CA725-1DAF-CF71-3A11-8F1150D926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425439" y="1421676"/>
              <a:ext cx="365760" cy="365760"/>
            </a:xfrm>
            <a:prstGeom prst="rightArrow">
              <a:avLst>
                <a:gd name="adj1" fmla="val 50000"/>
                <a:gd name="adj2" fmla="val 50052"/>
              </a:avLst>
            </a:prstGeom>
            <a:solidFill>
              <a:schemeClr val="accent1"/>
            </a:solidFill>
            <a:ln w="28575">
              <a:noFill/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algn="ctr" eaLnBrk="0" hangingPunct="0"/>
              <a:endParaRPr lang="en-US" sz="135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10244" name="Group 10243">
            <a:extLst>
              <a:ext uri="{FF2B5EF4-FFF2-40B4-BE49-F238E27FC236}">
                <a16:creationId xmlns:a16="http://schemas.microsoft.com/office/drawing/2014/main" id="{1F166953-F4D0-8E43-5AB5-CFF5A05D3093}"/>
              </a:ext>
            </a:extLst>
          </p:cNvPr>
          <p:cNvGrpSpPr/>
          <p:nvPr/>
        </p:nvGrpSpPr>
        <p:grpSpPr>
          <a:xfrm>
            <a:off x="5289023" y="914244"/>
            <a:ext cx="2000533" cy="365760"/>
            <a:chOff x="5425439" y="1421676"/>
            <a:chExt cx="2000533" cy="365760"/>
          </a:xfrm>
        </p:grpSpPr>
        <p:sp>
          <p:nvSpPr>
            <p:cNvPr id="10245" name="TextBox 10244">
              <a:extLst>
                <a:ext uri="{FF2B5EF4-FFF2-40B4-BE49-F238E27FC236}">
                  <a16:creationId xmlns:a16="http://schemas.microsoft.com/office/drawing/2014/main" id="{7192BD7B-9C3D-51BC-AD4D-D89139D916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03119" y="1433740"/>
              <a:ext cx="1522853" cy="3416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sz="2400" b="1" i="1" u="none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Slightly Rare</a:t>
              </a:r>
              <a:endParaRPr lang="en-US" sz="1800" i="1" u="none" dirty="0">
                <a:solidFill>
                  <a:schemeClr val="accent1"/>
                </a:solidFill>
                <a:latin typeface="Crimson Text" panose="02000503000000000000" pitchFamily="2" charset="0"/>
              </a:endParaRPr>
            </a:p>
          </p:txBody>
        </p:sp>
        <p:sp>
          <p:nvSpPr>
            <p:cNvPr id="10246" name="Right Arrow 6">
              <a:extLst>
                <a:ext uri="{FF2B5EF4-FFF2-40B4-BE49-F238E27FC236}">
                  <a16:creationId xmlns:a16="http://schemas.microsoft.com/office/drawing/2014/main" id="{9A167B10-F494-4634-D6AA-B63F2012D2A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425439" y="1421676"/>
              <a:ext cx="365760" cy="365760"/>
            </a:xfrm>
            <a:prstGeom prst="rightArrow">
              <a:avLst>
                <a:gd name="adj1" fmla="val 50000"/>
                <a:gd name="adj2" fmla="val 50052"/>
              </a:avLst>
            </a:prstGeom>
            <a:solidFill>
              <a:schemeClr val="accent1"/>
            </a:solidFill>
            <a:ln w="28575">
              <a:noFill/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algn="ctr" eaLnBrk="0" hangingPunct="0"/>
              <a:endParaRPr lang="en-US" sz="135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10247" name="Group 10246">
            <a:extLst>
              <a:ext uri="{FF2B5EF4-FFF2-40B4-BE49-F238E27FC236}">
                <a16:creationId xmlns:a16="http://schemas.microsoft.com/office/drawing/2014/main" id="{0C9F523C-3654-892B-E922-5F8A26A17107}"/>
              </a:ext>
            </a:extLst>
          </p:cNvPr>
          <p:cNvGrpSpPr/>
          <p:nvPr/>
        </p:nvGrpSpPr>
        <p:grpSpPr>
          <a:xfrm>
            <a:off x="6805404" y="2645482"/>
            <a:ext cx="1500396" cy="365760"/>
            <a:chOff x="5425439" y="1421676"/>
            <a:chExt cx="1500396" cy="365760"/>
          </a:xfrm>
        </p:grpSpPr>
        <p:sp>
          <p:nvSpPr>
            <p:cNvPr id="10248" name="TextBox 10247">
              <a:extLst>
                <a:ext uri="{FF2B5EF4-FFF2-40B4-BE49-F238E27FC236}">
                  <a16:creationId xmlns:a16="http://schemas.microsoft.com/office/drawing/2014/main" id="{B206A131-E097-8CCC-49B9-4EAE5D457C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03119" y="1433740"/>
              <a:ext cx="1022716" cy="3416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sz="2400" b="1" i="1" u="none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Common</a:t>
              </a:r>
              <a:endParaRPr lang="en-US" sz="1800" i="1" u="none" dirty="0">
                <a:solidFill>
                  <a:schemeClr val="accent1"/>
                </a:solidFill>
                <a:latin typeface="Crimson Text" panose="02000503000000000000" pitchFamily="2" charset="0"/>
              </a:endParaRPr>
            </a:p>
          </p:txBody>
        </p:sp>
        <p:sp>
          <p:nvSpPr>
            <p:cNvPr id="10249" name="Right Arrow 6">
              <a:extLst>
                <a:ext uri="{FF2B5EF4-FFF2-40B4-BE49-F238E27FC236}">
                  <a16:creationId xmlns:a16="http://schemas.microsoft.com/office/drawing/2014/main" id="{ABEAC2FA-170C-E8C8-70CF-711A03D6000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425439" y="1421676"/>
              <a:ext cx="365760" cy="365760"/>
            </a:xfrm>
            <a:prstGeom prst="rightArrow">
              <a:avLst>
                <a:gd name="adj1" fmla="val 50000"/>
                <a:gd name="adj2" fmla="val 50052"/>
              </a:avLst>
            </a:prstGeom>
            <a:solidFill>
              <a:schemeClr val="accent1"/>
            </a:solidFill>
            <a:ln w="28575">
              <a:noFill/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algn="ctr" eaLnBrk="0" hangingPunct="0"/>
              <a:endParaRPr lang="en-US" sz="135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10250" name="Group 10249">
            <a:extLst>
              <a:ext uri="{FF2B5EF4-FFF2-40B4-BE49-F238E27FC236}">
                <a16:creationId xmlns:a16="http://schemas.microsoft.com/office/drawing/2014/main" id="{CDF71E6F-55FD-D948-C3D8-5F2699DAA268}"/>
              </a:ext>
            </a:extLst>
          </p:cNvPr>
          <p:cNvGrpSpPr/>
          <p:nvPr/>
        </p:nvGrpSpPr>
        <p:grpSpPr>
          <a:xfrm>
            <a:off x="6471024" y="4384752"/>
            <a:ext cx="1057967" cy="365760"/>
            <a:chOff x="5425439" y="1421676"/>
            <a:chExt cx="1057967" cy="365760"/>
          </a:xfrm>
        </p:grpSpPr>
        <p:sp>
          <p:nvSpPr>
            <p:cNvPr id="10257" name="TextBox 10256">
              <a:extLst>
                <a:ext uri="{FF2B5EF4-FFF2-40B4-BE49-F238E27FC236}">
                  <a16:creationId xmlns:a16="http://schemas.microsoft.com/office/drawing/2014/main" id="{542B6286-0412-D268-7EF6-246CC2DF34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03119" y="1433740"/>
              <a:ext cx="580287" cy="3416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sz="2400" b="1" i="1" u="none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Rare</a:t>
              </a:r>
              <a:endParaRPr lang="en-US" sz="1800" i="1" u="none" dirty="0">
                <a:solidFill>
                  <a:schemeClr val="accent1"/>
                </a:solidFill>
                <a:latin typeface="Crimson Text" panose="02000503000000000000" pitchFamily="2" charset="0"/>
              </a:endParaRPr>
            </a:p>
          </p:txBody>
        </p:sp>
        <p:sp>
          <p:nvSpPr>
            <p:cNvPr id="10258" name="Right Arrow 6">
              <a:extLst>
                <a:ext uri="{FF2B5EF4-FFF2-40B4-BE49-F238E27FC236}">
                  <a16:creationId xmlns:a16="http://schemas.microsoft.com/office/drawing/2014/main" id="{3326663E-499D-D286-11BF-FC9CF6477C9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425439" y="1421676"/>
              <a:ext cx="365760" cy="365760"/>
            </a:xfrm>
            <a:prstGeom prst="rightArrow">
              <a:avLst>
                <a:gd name="adj1" fmla="val 50000"/>
                <a:gd name="adj2" fmla="val 50052"/>
              </a:avLst>
            </a:prstGeom>
            <a:solidFill>
              <a:schemeClr val="accent1"/>
            </a:solidFill>
            <a:ln w="28575">
              <a:noFill/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algn="ctr" eaLnBrk="0" hangingPunct="0"/>
              <a:endParaRPr lang="en-US" sz="135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10259" name="Group 10258">
            <a:extLst>
              <a:ext uri="{FF2B5EF4-FFF2-40B4-BE49-F238E27FC236}">
                <a16:creationId xmlns:a16="http://schemas.microsoft.com/office/drawing/2014/main" id="{878E13E4-DC87-8482-1763-B7338A2CC972}"/>
              </a:ext>
            </a:extLst>
          </p:cNvPr>
          <p:cNvGrpSpPr/>
          <p:nvPr/>
        </p:nvGrpSpPr>
        <p:grpSpPr>
          <a:xfrm>
            <a:off x="6485033" y="3546549"/>
            <a:ext cx="2125567" cy="365760"/>
            <a:chOff x="5425439" y="1421676"/>
            <a:chExt cx="2125567" cy="365760"/>
          </a:xfrm>
        </p:grpSpPr>
        <p:sp>
          <p:nvSpPr>
            <p:cNvPr id="10260" name="TextBox 10259">
              <a:extLst>
                <a:ext uri="{FF2B5EF4-FFF2-40B4-BE49-F238E27FC236}">
                  <a16:creationId xmlns:a16="http://schemas.microsoft.com/office/drawing/2014/main" id="{D8067A00-9B0B-8966-B181-7D786F49BC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03119" y="1433740"/>
              <a:ext cx="1647887" cy="3416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sz="2400" b="1" i="1" u="none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Very Common</a:t>
              </a:r>
              <a:endParaRPr lang="en-US" sz="1800" i="1" u="none" dirty="0">
                <a:solidFill>
                  <a:schemeClr val="accent1"/>
                </a:solidFill>
                <a:latin typeface="Crimson Text" panose="02000503000000000000" pitchFamily="2" charset="0"/>
              </a:endParaRPr>
            </a:p>
          </p:txBody>
        </p:sp>
        <p:sp>
          <p:nvSpPr>
            <p:cNvPr id="10261" name="Right Arrow 6">
              <a:extLst>
                <a:ext uri="{FF2B5EF4-FFF2-40B4-BE49-F238E27FC236}">
                  <a16:creationId xmlns:a16="http://schemas.microsoft.com/office/drawing/2014/main" id="{2ADB72E2-75BF-80F7-1A95-AA0B7007B01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425439" y="1421676"/>
              <a:ext cx="365760" cy="365760"/>
            </a:xfrm>
            <a:prstGeom prst="rightArrow">
              <a:avLst>
                <a:gd name="adj1" fmla="val 50000"/>
                <a:gd name="adj2" fmla="val 50052"/>
              </a:avLst>
            </a:prstGeom>
            <a:solidFill>
              <a:schemeClr val="accent1"/>
            </a:solidFill>
            <a:ln w="28575">
              <a:noFill/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algn="ctr" eaLnBrk="0" hangingPunct="0"/>
              <a:endParaRPr lang="en-US" sz="1350" dirty="0">
                <a:solidFill>
                  <a:schemeClr val="accen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77805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85185E-6 L 0.22899 1.85185E-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4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25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25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25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25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Intention Locks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An </a:t>
            </a:r>
            <a:r>
              <a:rPr lang="en-US" b="1" u="sng" dirty="0"/>
              <a:t>intention lock</a:t>
            </a:r>
            <a:r>
              <a:rPr lang="en-US" dirty="0"/>
              <a:t> allows a higher-level node to be locked in </a:t>
            </a:r>
            <a:r>
              <a:rPr lang="en-US" b="1" dirty="0"/>
              <a:t>shared</a:t>
            </a:r>
            <a:r>
              <a:rPr lang="en-US" dirty="0"/>
              <a:t> or </a:t>
            </a:r>
            <a:r>
              <a:rPr lang="en-US" b="1" dirty="0"/>
              <a:t>exclusive</a:t>
            </a:r>
            <a:r>
              <a:rPr lang="en-US" dirty="0"/>
              <a:t> mode without having to check all descendent nodes.</a:t>
            </a:r>
          </a:p>
          <a:p>
            <a:endParaRPr lang="en-US" sz="1200" dirty="0"/>
          </a:p>
          <a:p>
            <a:r>
              <a:rPr lang="en-US" dirty="0"/>
              <a:t>If a node is locked in an intention mode, then some </a:t>
            </a:r>
            <a:r>
              <a:rPr lang="en-US" dirty="0" err="1"/>
              <a:t>txn</a:t>
            </a:r>
            <a:r>
              <a:rPr lang="en-US" dirty="0"/>
              <a:t> is doing explicit locking at a lower level in the tree.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5E9E6501-4141-14BA-7DF4-B98EC70F81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023296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Intention Locks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b="1" dirty="0"/>
              <a:t>Intention-Shared (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IS</a:t>
            </a:r>
            <a:r>
              <a:rPr lang="en-US" b="1" dirty="0"/>
              <a:t>)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Indicates explicit locking at lower level with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S</a:t>
            </a:r>
            <a:r>
              <a:rPr lang="en-US" dirty="0"/>
              <a:t> locks.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Intent to get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S</a:t>
            </a:r>
            <a:r>
              <a:rPr lang="en-US" dirty="0"/>
              <a:t> lock(s) at finer granularity.</a:t>
            </a:r>
            <a:endParaRPr lang="en-US" sz="1200" dirty="0"/>
          </a:p>
          <a:p>
            <a:pPr>
              <a:lnSpc>
                <a:spcPct val="110000"/>
              </a:lnSpc>
              <a:spcBef>
                <a:spcPts val="1800"/>
              </a:spcBef>
            </a:pPr>
            <a:r>
              <a:rPr lang="en-US" b="1" dirty="0"/>
              <a:t>Intention-Exclusive (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IX</a:t>
            </a:r>
            <a:r>
              <a:rPr lang="en-US" b="1" dirty="0"/>
              <a:t>)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Indicates explicit locking at lower level with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X</a:t>
            </a:r>
            <a:r>
              <a:rPr lang="en-US" dirty="0"/>
              <a:t> locks.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Intent to get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X</a:t>
            </a:r>
            <a:r>
              <a:rPr lang="en-US" dirty="0"/>
              <a:t> lock(s) at finer granularity.</a:t>
            </a:r>
            <a:endParaRPr lang="en-US" sz="1200" dirty="0"/>
          </a:p>
          <a:p>
            <a:pPr>
              <a:lnSpc>
                <a:spcPct val="110000"/>
              </a:lnSpc>
              <a:spcBef>
                <a:spcPts val="1800"/>
              </a:spcBef>
            </a:pPr>
            <a:r>
              <a:rPr lang="en-US" b="1" dirty="0" err="1"/>
              <a:t>Shared+Intention-Exclusive</a:t>
            </a:r>
            <a:r>
              <a:rPr lang="en-US" b="1" dirty="0"/>
              <a:t> (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SIX</a:t>
            </a:r>
            <a:r>
              <a:rPr lang="en-US" b="1" dirty="0"/>
              <a:t>)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The subtree rooted by that node is locked explicitly in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S</a:t>
            </a:r>
            <a:r>
              <a:rPr lang="en-US" dirty="0"/>
              <a:t> mode and explicit locking is being done at a lower level with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X</a:t>
            </a:r>
            <a:r>
              <a:rPr lang="en-US" dirty="0"/>
              <a:t> locks.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1B390E8B-BBF8-EA75-A3E0-BC4258FB9A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20364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Compatibility Matrix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E58C08D0-BEC0-00C0-C9E1-4B48EDA0D8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46</a:t>
            </a:fld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002914"/>
              </p:ext>
            </p:extLst>
          </p:nvPr>
        </p:nvGraphicFramePr>
        <p:xfrm>
          <a:off x="2147886" y="1631100"/>
          <a:ext cx="4938714" cy="26056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23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31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31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31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231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2311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88550"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rgbClr val="646464"/>
                        </a:solidFill>
                        <a:latin typeface="Proxima Nova Rg" panose="02000506030000020004" pitchFamily="50" charset="0"/>
                      </a:endParaRPr>
                    </a:p>
                  </a:txBody>
                  <a:tcPr marL="68597" marR="68597" marT="34255" marB="34255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IS</a:t>
                      </a:r>
                    </a:p>
                  </a:txBody>
                  <a:tcPr marL="68597" marR="68597" marT="34255" marB="3425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IX</a:t>
                      </a:r>
                    </a:p>
                  </a:txBody>
                  <a:tcPr marL="68597" marR="68597" marT="34255" marB="34255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S</a:t>
                      </a:r>
                    </a:p>
                  </a:txBody>
                  <a:tcPr marL="68597" marR="68597" marT="34255" marB="34255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SIX</a:t>
                      </a:r>
                    </a:p>
                  </a:txBody>
                  <a:tcPr marL="68597" marR="68597" marT="34255" marB="34255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X</a:t>
                      </a:r>
                    </a:p>
                  </a:txBody>
                  <a:tcPr marL="68597" marR="68597" marT="34255" marB="34255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4270"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IS</a:t>
                      </a:r>
                    </a:p>
                  </a:txBody>
                  <a:tcPr marL="68597" marR="68597" marT="34255" marB="34255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Inconsolata" panose="00000509000000000000" pitchFamily="49" charset="0"/>
                        </a:rPr>
                        <a:t>✔</a:t>
                      </a:r>
                      <a:endParaRPr lang="en-US" sz="2400" b="1" kern="1200" dirty="0">
                        <a:ln>
                          <a:solidFill>
                            <a:srgbClr val="646464"/>
                          </a:solidFill>
                        </a:ln>
                        <a:solidFill>
                          <a:srgbClr val="00B050"/>
                        </a:solidFill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97" marR="68597" marT="34255" marB="342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Inconsolata" panose="00000509000000000000" pitchFamily="49" charset="0"/>
                        </a:rPr>
                        <a:t>✔</a:t>
                      </a:r>
                      <a:endParaRPr lang="en-US" sz="2400" b="1" kern="1200" dirty="0">
                        <a:ln>
                          <a:solidFill>
                            <a:srgbClr val="646464"/>
                          </a:solidFill>
                        </a:ln>
                        <a:solidFill>
                          <a:srgbClr val="00B050"/>
                        </a:solidFill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97" marR="68597" marT="34255" marB="34255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Inconsolata" panose="00000509000000000000" pitchFamily="49" charset="0"/>
                        </a:rPr>
                        <a:t>✔</a:t>
                      </a:r>
                      <a:endParaRPr lang="en-US" sz="2400" b="1" kern="1200" dirty="0">
                        <a:ln>
                          <a:solidFill>
                            <a:srgbClr val="646464"/>
                          </a:solidFill>
                        </a:ln>
                        <a:solidFill>
                          <a:srgbClr val="00B050"/>
                        </a:solidFill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97" marR="68597" marT="34255" marB="34255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Inconsolata" panose="00000509000000000000" pitchFamily="49" charset="0"/>
                        </a:rPr>
                        <a:t>✔</a:t>
                      </a:r>
                      <a:endParaRPr lang="en-US" sz="2400" b="1" kern="1200" dirty="0">
                        <a:ln>
                          <a:solidFill>
                            <a:srgbClr val="646464"/>
                          </a:solidFill>
                        </a:ln>
                        <a:solidFill>
                          <a:srgbClr val="00B050"/>
                        </a:solidFill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97" marR="68597" marT="34255" marB="34255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accent1"/>
                          </a:solidFill>
                          <a:latin typeface="Lato" panose="020F0502020204030203" pitchFamily="34" charset="0"/>
                          <a:cs typeface="Times New Roman" panose="02020603050405020304" pitchFamily="18" charset="0"/>
                        </a:rPr>
                        <a:t>×</a:t>
                      </a:r>
                      <a:endParaRPr lang="en-US" sz="2400" b="1" dirty="0">
                        <a:solidFill>
                          <a:schemeClr val="accent1"/>
                        </a:solidFill>
                        <a:latin typeface="Lato" panose="020F0502020204030203" pitchFamily="34" charset="0"/>
                      </a:endParaRPr>
                    </a:p>
                  </a:txBody>
                  <a:tcPr marL="68597" marR="68597" marT="34255" marB="34255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4270"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IX</a:t>
                      </a:r>
                    </a:p>
                  </a:txBody>
                  <a:tcPr marL="68597" marR="68597" marT="34255" marB="34255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Inconsolata" panose="00000509000000000000" pitchFamily="49" charset="0"/>
                        </a:rPr>
                        <a:t>✔</a:t>
                      </a:r>
                      <a:endParaRPr lang="en-US" sz="2400" b="1" kern="1200" dirty="0">
                        <a:ln>
                          <a:solidFill>
                            <a:srgbClr val="646464"/>
                          </a:solidFill>
                        </a:ln>
                        <a:solidFill>
                          <a:srgbClr val="00B050"/>
                        </a:solidFill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97" marR="68597" marT="34255" marB="342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Inconsolata" panose="00000509000000000000" pitchFamily="49" charset="0"/>
                        </a:rPr>
                        <a:t>✔</a:t>
                      </a:r>
                      <a:endParaRPr lang="en-US" sz="2400" b="1" kern="1200" dirty="0">
                        <a:ln>
                          <a:solidFill>
                            <a:srgbClr val="646464"/>
                          </a:solidFill>
                        </a:ln>
                        <a:solidFill>
                          <a:srgbClr val="00B050"/>
                        </a:solidFill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97" marR="68597" marT="34255" marB="3425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1"/>
                          </a:solidFill>
                          <a:latin typeface="Lato" panose="020F0502020204030203" pitchFamily="34" charset="0"/>
                          <a:cs typeface="Times New Roman" panose="02020603050405020304" pitchFamily="18" charset="0"/>
                        </a:rPr>
                        <a:t>×</a:t>
                      </a:r>
                      <a:endParaRPr lang="en-US" sz="2400" b="1" dirty="0">
                        <a:solidFill>
                          <a:schemeClr val="accent1"/>
                        </a:solidFill>
                        <a:latin typeface="Lato" panose="020F0502020204030203" pitchFamily="34" charset="0"/>
                      </a:endParaRPr>
                    </a:p>
                  </a:txBody>
                  <a:tcPr marL="68597" marR="68597" marT="34255" marB="3425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1"/>
                          </a:solidFill>
                          <a:latin typeface="Lato" panose="020F0502020204030203" pitchFamily="34" charset="0"/>
                          <a:cs typeface="Times New Roman" panose="02020603050405020304" pitchFamily="18" charset="0"/>
                        </a:rPr>
                        <a:t>×</a:t>
                      </a:r>
                      <a:endParaRPr lang="en-US" sz="2400" b="1" dirty="0">
                        <a:solidFill>
                          <a:schemeClr val="accent1"/>
                        </a:solidFill>
                        <a:latin typeface="Lato" panose="020F0502020204030203" pitchFamily="34" charset="0"/>
                      </a:endParaRPr>
                    </a:p>
                  </a:txBody>
                  <a:tcPr marL="68597" marR="68597" marT="34255" marB="34255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accent1"/>
                          </a:solidFill>
                          <a:latin typeface="Lato" panose="020F0502020204030203" pitchFamily="34" charset="0"/>
                          <a:cs typeface="Times New Roman" panose="02020603050405020304" pitchFamily="18" charset="0"/>
                        </a:rPr>
                        <a:t>×</a:t>
                      </a:r>
                      <a:endParaRPr lang="en-US" sz="2400" b="1" dirty="0">
                        <a:solidFill>
                          <a:schemeClr val="accent1"/>
                        </a:solidFill>
                        <a:latin typeface="Lato" panose="020F0502020204030203" pitchFamily="34" charset="0"/>
                      </a:endParaRPr>
                    </a:p>
                  </a:txBody>
                  <a:tcPr marL="68597" marR="68597" marT="34255" marB="3425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4270"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S</a:t>
                      </a:r>
                    </a:p>
                  </a:txBody>
                  <a:tcPr marL="68597" marR="68597" marT="34255" marB="34255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Inconsolata" panose="00000509000000000000" pitchFamily="49" charset="0"/>
                        </a:rPr>
                        <a:t>✔</a:t>
                      </a:r>
                      <a:endParaRPr lang="en-US" sz="2400" b="1" kern="1200" dirty="0">
                        <a:ln>
                          <a:solidFill>
                            <a:srgbClr val="646464"/>
                          </a:solidFill>
                        </a:ln>
                        <a:solidFill>
                          <a:srgbClr val="00B050"/>
                        </a:solidFill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97" marR="68597" marT="34255" marB="342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1"/>
                          </a:solidFill>
                          <a:latin typeface="Lato" panose="020F0502020204030203" pitchFamily="34" charset="0"/>
                          <a:cs typeface="Times New Roman" panose="02020603050405020304" pitchFamily="18" charset="0"/>
                        </a:rPr>
                        <a:t>×</a:t>
                      </a:r>
                      <a:endParaRPr lang="en-US" sz="2400" b="1" dirty="0">
                        <a:solidFill>
                          <a:schemeClr val="accent1"/>
                        </a:solidFill>
                        <a:latin typeface="Lato" panose="020F0502020204030203" pitchFamily="34" charset="0"/>
                      </a:endParaRPr>
                    </a:p>
                  </a:txBody>
                  <a:tcPr marL="68597" marR="68597" marT="34255" marB="34255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Inconsolata" panose="00000509000000000000" pitchFamily="49" charset="0"/>
                        </a:rPr>
                        <a:t>✔</a:t>
                      </a:r>
                      <a:endParaRPr lang="en-US" sz="2400" b="1" kern="1200" dirty="0">
                        <a:ln>
                          <a:solidFill>
                            <a:srgbClr val="646464"/>
                          </a:solidFill>
                        </a:ln>
                        <a:solidFill>
                          <a:srgbClr val="00B050"/>
                        </a:solidFill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97" marR="68597" marT="34255" marB="3425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1"/>
                          </a:solidFill>
                          <a:latin typeface="Lato" panose="020F0502020204030203" pitchFamily="34" charset="0"/>
                          <a:cs typeface="Times New Roman" panose="02020603050405020304" pitchFamily="18" charset="0"/>
                        </a:rPr>
                        <a:t>×</a:t>
                      </a:r>
                      <a:endParaRPr lang="en-US" sz="2400" b="1" dirty="0">
                        <a:solidFill>
                          <a:schemeClr val="accent1"/>
                        </a:solidFill>
                        <a:latin typeface="Lato" panose="020F0502020204030203" pitchFamily="34" charset="0"/>
                      </a:endParaRPr>
                    </a:p>
                  </a:txBody>
                  <a:tcPr marL="68597" marR="68597" marT="34255" marB="3425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1"/>
                          </a:solidFill>
                          <a:latin typeface="Lato" panose="020F0502020204030203" pitchFamily="34" charset="0"/>
                          <a:cs typeface="Times New Roman" panose="02020603050405020304" pitchFamily="18" charset="0"/>
                        </a:rPr>
                        <a:t>×</a:t>
                      </a:r>
                      <a:endParaRPr lang="en-US" sz="2400" b="1" dirty="0">
                        <a:solidFill>
                          <a:schemeClr val="accent1"/>
                        </a:solidFill>
                        <a:latin typeface="Lato" panose="020F0502020204030203" pitchFamily="34" charset="0"/>
                      </a:endParaRPr>
                    </a:p>
                  </a:txBody>
                  <a:tcPr marL="68597" marR="68597" marT="34255" marB="3425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4270"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SIX</a:t>
                      </a:r>
                    </a:p>
                  </a:txBody>
                  <a:tcPr marL="68597" marR="68597" marT="34255" marB="34255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Inconsolata" panose="00000509000000000000" pitchFamily="49" charset="0"/>
                        </a:rPr>
                        <a:t>✔</a:t>
                      </a:r>
                      <a:endParaRPr lang="en-US" sz="2400" b="1" kern="1200" dirty="0">
                        <a:ln>
                          <a:solidFill>
                            <a:srgbClr val="646464"/>
                          </a:solidFill>
                        </a:ln>
                        <a:solidFill>
                          <a:srgbClr val="00B050"/>
                        </a:solidFill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97" marR="68597" marT="34255" marB="342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1"/>
                          </a:solidFill>
                          <a:latin typeface="Lato" panose="020F0502020204030203" pitchFamily="34" charset="0"/>
                          <a:cs typeface="Times New Roman" panose="02020603050405020304" pitchFamily="18" charset="0"/>
                        </a:rPr>
                        <a:t>×</a:t>
                      </a:r>
                      <a:endParaRPr lang="en-US" sz="2400" b="1" dirty="0">
                        <a:solidFill>
                          <a:schemeClr val="accent1"/>
                        </a:solidFill>
                        <a:latin typeface="Lato" panose="020F0502020204030203" pitchFamily="34" charset="0"/>
                      </a:endParaRPr>
                    </a:p>
                  </a:txBody>
                  <a:tcPr marL="68597" marR="68597" marT="34255" marB="3425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1"/>
                          </a:solidFill>
                          <a:latin typeface="Lato" panose="020F0502020204030203" pitchFamily="34" charset="0"/>
                          <a:cs typeface="Times New Roman" panose="02020603050405020304" pitchFamily="18" charset="0"/>
                        </a:rPr>
                        <a:t>×</a:t>
                      </a:r>
                      <a:endParaRPr lang="en-US" sz="2400" b="1" dirty="0">
                        <a:solidFill>
                          <a:schemeClr val="accent1"/>
                        </a:solidFill>
                        <a:latin typeface="Lato" panose="020F0502020204030203" pitchFamily="34" charset="0"/>
                      </a:endParaRPr>
                    </a:p>
                  </a:txBody>
                  <a:tcPr marL="68597" marR="68597" marT="34255" marB="3425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1"/>
                          </a:solidFill>
                          <a:latin typeface="Lato" panose="020F0502020204030203" pitchFamily="34" charset="0"/>
                          <a:cs typeface="Times New Roman" panose="02020603050405020304" pitchFamily="18" charset="0"/>
                        </a:rPr>
                        <a:t>×</a:t>
                      </a:r>
                      <a:endParaRPr lang="en-US" sz="2400" b="1" dirty="0">
                        <a:solidFill>
                          <a:schemeClr val="accent1"/>
                        </a:solidFill>
                        <a:latin typeface="Lato" panose="020F0502020204030203" pitchFamily="34" charset="0"/>
                      </a:endParaRPr>
                    </a:p>
                  </a:txBody>
                  <a:tcPr marL="68597" marR="68597" marT="34255" marB="3425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1"/>
                          </a:solidFill>
                          <a:latin typeface="Lato" panose="020F0502020204030203" pitchFamily="34" charset="0"/>
                          <a:cs typeface="Times New Roman" panose="02020603050405020304" pitchFamily="18" charset="0"/>
                        </a:rPr>
                        <a:t>×</a:t>
                      </a:r>
                      <a:endParaRPr lang="en-US" sz="2400" b="1" dirty="0">
                        <a:solidFill>
                          <a:schemeClr val="accent1"/>
                        </a:solidFill>
                        <a:latin typeface="Lato" panose="020F0502020204030203" pitchFamily="34" charset="0"/>
                      </a:endParaRPr>
                    </a:p>
                  </a:txBody>
                  <a:tcPr marL="68597" marR="68597" marT="34255" marB="3425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4270">
                <a:tc>
                  <a:txBody>
                    <a:bodyPr/>
                    <a:lstStyle/>
                    <a:p>
                      <a:pPr algn="r"/>
                      <a:r>
                        <a:rPr lang="en-US" sz="2400" b="1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X</a:t>
                      </a:r>
                    </a:p>
                  </a:txBody>
                  <a:tcPr marL="68597" marR="68597" marT="34255" marB="34255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accent1"/>
                          </a:solidFill>
                          <a:latin typeface="Lato" panose="020F0502020204030203" pitchFamily="34" charset="0"/>
                          <a:cs typeface="Times New Roman" panose="02020603050405020304" pitchFamily="18" charset="0"/>
                        </a:rPr>
                        <a:t>×</a:t>
                      </a:r>
                      <a:endParaRPr lang="en-US" sz="2400" b="1" dirty="0">
                        <a:solidFill>
                          <a:schemeClr val="accent1"/>
                        </a:solidFill>
                        <a:latin typeface="Lato" panose="020F0502020204030203" pitchFamily="34" charset="0"/>
                      </a:endParaRPr>
                    </a:p>
                  </a:txBody>
                  <a:tcPr marL="68597" marR="68597" marT="34255" marB="342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1"/>
                          </a:solidFill>
                          <a:latin typeface="Lato" panose="020F0502020204030203" pitchFamily="34" charset="0"/>
                          <a:cs typeface="Times New Roman" panose="02020603050405020304" pitchFamily="18" charset="0"/>
                        </a:rPr>
                        <a:t>×</a:t>
                      </a:r>
                      <a:endParaRPr lang="en-US" sz="2400" b="1" dirty="0">
                        <a:solidFill>
                          <a:schemeClr val="accent1"/>
                        </a:solidFill>
                        <a:latin typeface="Lato" panose="020F0502020204030203" pitchFamily="34" charset="0"/>
                      </a:endParaRPr>
                    </a:p>
                  </a:txBody>
                  <a:tcPr marL="68597" marR="68597" marT="34255" marB="3425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1"/>
                          </a:solidFill>
                          <a:latin typeface="Lato" panose="020F0502020204030203" pitchFamily="34" charset="0"/>
                          <a:cs typeface="Times New Roman" panose="02020603050405020304" pitchFamily="18" charset="0"/>
                        </a:rPr>
                        <a:t>×</a:t>
                      </a:r>
                      <a:endParaRPr lang="en-US" sz="2400" b="1" dirty="0">
                        <a:solidFill>
                          <a:schemeClr val="accent1"/>
                        </a:solidFill>
                        <a:latin typeface="Lato" panose="020F0502020204030203" pitchFamily="34" charset="0"/>
                      </a:endParaRPr>
                    </a:p>
                  </a:txBody>
                  <a:tcPr marL="68597" marR="68597" marT="34255" marB="3425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1"/>
                          </a:solidFill>
                          <a:latin typeface="Lato" panose="020F0502020204030203" pitchFamily="34" charset="0"/>
                          <a:cs typeface="Times New Roman" panose="02020603050405020304" pitchFamily="18" charset="0"/>
                        </a:rPr>
                        <a:t>×</a:t>
                      </a:r>
                      <a:endParaRPr lang="en-US" sz="2400" b="1" dirty="0">
                        <a:solidFill>
                          <a:schemeClr val="accent1"/>
                        </a:solidFill>
                        <a:latin typeface="Lato" panose="020F0502020204030203" pitchFamily="34" charset="0"/>
                      </a:endParaRPr>
                    </a:p>
                  </a:txBody>
                  <a:tcPr marL="68597" marR="68597" marT="34255" marB="3425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1"/>
                          </a:solidFill>
                          <a:latin typeface="Lato" panose="020F0502020204030203" pitchFamily="34" charset="0"/>
                          <a:cs typeface="Times New Roman" panose="02020603050405020304" pitchFamily="18" charset="0"/>
                        </a:rPr>
                        <a:t>×</a:t>
                      </a:r>
                      <a:endParaRPr lang="en-US" sz="2400" b="1" dirty="0">
                        <a:solidFill>
                          <a:schemeClr val="accent1"/>
                        </a:solidFill>
                        <a:latin typeface="Lato" panose="020F0502020204030203" pitchFamily="34" charset="0"/>
                      </a:endParaRPr>
                    </a:p>
                  </a:txBody>
                  <a:tcPr marL="68597" marR="68597" marT="34255" marB="34255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Rounded Rectangle 9"/>
          <p:cNvSpPr/>
          <p:nvPr/>
        </p:nvSpPr>
        <p:spPr bwMode="auto">
          <a:xfrm>
            <a:off x="1447800" y="971550"/>
            <a:ext cx="6248400" cy="3524250"/>
          </a:xfrm>
          <a:prstGeom prst="roundRect">
            <a:avLst>
              <a:gd name="adj" fmla="val 1805"/>
            </a:avLst>
          </a:prstGeom>
          <a:noFill/>
          <a:ln w="12700" cap="flat" cmpd="sng" algn="ctr">
            <a:solidFill>
              <a:srgbClr val="646464"/>
            </a:solidFill>
            <a:prstDash val="sysDot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/>
            <a:endParaRPr lang="en-US" sz="1350">
              <a:latin typeface="Times New Roman" pitchFamily="-112" charset="0"/>
            </a:endParaRPr>
          </a:p>
        </p:txBody>
      </p:sp>
      <p:sp>
        <p:nvSpPr>
          <p:cNvPr id="16430" name="TextBox 10"/>
          <p:cNvSpPr txBox="1">
            <a:spLocks noChangeArrowheads="1"/>
          </p:cNvSpPr>
          <p:nvPr/>
        </p:nvSpPr>
        <p:spPr bwMode="auto">
          <a:xfrm rot="-5400000">
            <a:off x="956159" y="2618663"/>
            <a:ext cx="156805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r>
              <a:rPr lang="en-US" sz="3200" b="1" u="none" dirty="0">
                <a:solidFill>
                  <a:schemeClr val="accent1"/>
                </a:solidFill>
                <a:latin typeface="Crimson Text" panose="02000503000000000000" pitchFamily="2" charset="0"/>
              </a:rPr>
              <a:t>T</a:t>
            </a:r>
            <a:r>
              <a:rPr lang="en-US" sz="3200" b="1" u="none" baseline="-25000" dirty="0">
                <a:solidFill>
                  <a:schemeClr val="accent1"/>
                </a:solidFill>
                <a:latin typeface="Crimson Text" panose="02000503000000000000" pitchFamily="2" charset="0"/>
              </a:rPr>
              <a:t>1</a:t>
            </a:r>
            <a:r>
              <a:rPr lang="en-US" sz="3200" u="none" dirty="0">
                <a:solidFill>
                  <a:srgbClr val="646464"/>
                </a:solidFill>
                <a:latin typeface="Crimson Text" panose="02000503000000000000" pitchFamily="2" charset="0"/>
              </a:rPr>
              <a:t> Holds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83CCCA8-7A02-BAAE-F79B-463716E2E6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1653" y="1028700"/>
            <a:ext cx="175881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r>
              <a:rPr lang="en-US" sz="3200" b="1" u="none" dirty="0">
                <a:solidFill>
                  <a:schemeClr val="accent1"/>
                </a:solidFill>
                <a:latin typeface="Crimson Text" panose="02000503000000000000" pitchFamily="2" charset="0"/>
              </a:rPr>
              <a:t>T</a:t>
            </a:r>
            <a:r>
              <a:rPr lang="en-US" sz="3200" b="1" u="none" baseline="-25000" dirty="0">
                <a:solidFill>
                  <a:schemeClr val="accent1"/>
                </a:solidFill>
                <a:latin typeface="Crimson Text" panose="02000503000000000000" pitchFamily="2" charset="0"/>
              </a:rPr>
              <a:t>2</a:t>
            </a:r>
            <a:r>
              <a:rPr lang="en-US" sz="3200" u="none" dirty="0">
                <a:solidFill>
                  <a:srgbClr val="646464"/>
                </a:solidFill>
                <a:latin typeface="Crimson Text" panose="02000503000000000000" pitchFamily="2" charset="0"/>
              </a:rPr>
              <a:t> Wants</a:t>
            </a:r>
          </a:p>
        </p:txBody>
      </p:sp>
    </p:spTree>
    <p:extLst>
      <p:ext uri="{BB962C8B-B14F-4D97-AF65-F5344CB8AC3E}">
        <p14:creationId xmlns:p14="http://schemas.microsoft.com/office/powerpoint/2010/main" val="365390340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Locking Protocol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Each </a:t>
            </a:r>
            <a:r>
              <a:rPr lang="en-US" dirty="0" err="1"/>
              <a:t>txn</a:t>
            </a:r>
            <a:r>
              <a:rPr lang="en-US" dirty="0"/>
              <a:t> obtains appropriate lock at highest level of the database hierarchy.</a:t>
            </a:r>
          </a:p>
          <a:p>
            <a:endParaRPr lang="en-US" sz="1200" dirty="0"/>
          </a:p>
          <a:p>
            <a:r>
              <a:rPr lang="en-US" dirty="0"/>
              <a:t>To get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S</a:t>
            </a:r>
            <a:r>
              <a:rPr lang="en-US" dirty="0"/>
              <a:t> or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IS</a:t>
            </a:r>
            <a:r>
              <a:rPr lang="en-US" dirty="0"/>
              <a:t> lock on a node, the </a:t>
            </a:r>
            <a:r>
              <a:rPr lang="en-US" dirty="0" err="1"/>
              <a:t>txn</a:t>
            </a:r>
            <a:r>
              <a:rPr lang="en-US" dirty="0"/>
              <a:t> must hold at least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IS</a:t>
            </a:r>
            <a:r>
              <a:rPr lang="en-US" dirty="0"/>
              <a:t> on parent node.</a:t>
            </a:r>
          </a:p>
          <a:p>
            <a:endParaRPr lang="en-US" sz="1200" dirty="0"/>
          </a:p>
          <a:p>
            <a:r>
              <a:rPr lang="en-US" dirty="0"/>
              <a:t>To get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X</a:t>
            </a:r>
            <a:r>
              <a:rPr lang="en-US" dirty="0"/>
              <a:t>,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IX</a:t>
            </a:r>
            <a:r>
              <a:rPr lang="en-US" dirty="0"/>
              <a:t>, or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SIX</a:t>
            </a:r>
            <a:r>
              <a:rPr lang="en-US" dirty="0"/>
              <a:t> on a node, must hold at least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IX</a:t>
            </a:r>
            <a:r>
              <a:rPr lang="en-US" dirty="0"/>
              <a:t> on parent node.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6C1FE637-BC81-E476-BD3F-5BD5F853A8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97861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11267" name="Content Placeholder 5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  <a:r>
              <a:rPr lang="en-US" dirty="0"/>
              <a:t> – Get the balance of Angela’s bank account.</a:t>
            </a:r>
          </a:p>
          <a:p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  <a:r>
              <a:rPr lang="en-US" dirty="0"/>
              <a:t> – Increase Ben's account balance by 1%.</a:t>
            </a:r>
          </a:p>
          <a:p>
            <a:endParaRPr lang="en-US" sz="1200" dirty="0"/>
          </a:p>
          <a:p>
            <a:r>
              <a:rPr lang="en-US" b="1" i="1" dirty="0"/>
              <a:t>What locks should these </a:t>
            </a:r>
            <a:r>
              <a:rPr lang="en-US" b="1" i="1" dirty="0" err="1"/>
              <a:t>txns</a:t>
            </a:r>
            <a:r>
              <a:rPr lang="en-US" b="1" i="1" dirty="0"/>
              <a:t> obtain?</a:t>
            </a:r>
          </a:p>
          <a:p>
            <a:pPr lvl="1"/>
            <a:r>
              <a:rPr lang="en-US" b="1" u="sng" dirty="0"/>
              <a:t>Exclusive</a:t>
            </a:r>
            <a:r>
              <a:rPr lang="en-US" dirty="0"/>
              <a:t> + </a:t>
            </a:r>
            <a:r>
              <a:rPr lang="en-US" b="1" u="sng" dirty="0"/>
              <a:t>Shared</a:t>
            </a:r>
            <a:r>
              <a:rPr lang="en-US" dirty="0"/>
              <a:t> for leaf nodes of lock tree.</a:t>
            </a:r>
          </a:p>
          <a:p>
            <a:pPr lvl="1"/>
            <a:r>
              <a:rPr lang="en-US" dirty="0"/>
              <a:t>Special </a:t>
            </a:r>
            <a:r>
              <a:rPr lang="en-US" b="1" u="sng" dirty="0"/>
              <a:t>Intention</a:t>
            </a:r>
            <a:r>
              <a:rPr lang="en-US" dirty="0"/>
              <a:t> locks for higher levels.</a:t>
            </a:r>
          </a:p>
          <a:p>
            <a:endParaRPr lang="en-US" dirty="0"/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340B5A1-0301-53C7-9A16-9175AB5DCC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190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Example – Two-level Hierarchy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9203FB-4AFE-711F-4902-307B811FC1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49</a:t>
            </a:fld>
            <a:endParaRPr lang="en-US" dirty="0"/>
          </a:p>
        </p:txBody>
      </p:sp>
      <p:cxnSp>
        <p:nvCxnSpPr>
          <p:cNvPr id="19462" name="Straight Arrow Connector 18"/>
          <p:cNvCxnSpPr>
            <a:cxnSpLocks noChangeShapeType="1"/>
            <a:stCxn id="36" idx="2"/>
            <a:endCxn id="42" idx="0"/>
          </p:cNvCxnSpPr>
          <p:nvPr/>
        </p:nvCxnSpPr>
        <p:spPr bwMode="auto">
          <a:xfrm flipH="1">
            <a:off x="3031332" y="3161109"/>
            <a:ext cx="1483519" cy="438150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463" name="Straight Arrow Connector 20"/>
          <p:cNvCxnSpPr>
            <a:cxnSpLocks noChangeShapeType="1"/>
            <a:stCxn id="36" idx="2"/>
            <a:endCxn id="39" idx="0"/>
          </p:cNvCxnSpPr>
          <p:nvPr/>
        </p:nvCxnSpPr>
        <p:spPr bwMode="auto">
          <a:xfrm flipH="1">
            <a:off x="4402932" y="3161109"/>
            <a:ext cx="111918" cy="438150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6" name="Rounded Rectangle 35"/>
          <p:cNvSpPr/>
          <p:nvPr/>
        </p:nvSpPr>
        <p:spPr bwMode="auto">
          <a:xfrm>
            <a:off x="3886200" y="2818209"/>
            <a:ext cx="1257300" cy="342900"/>
          </a:xfrm>
          <a:prstGeom prst="roundRect">
            <a:avLst>
              <a:gd name="adj" fmla="val 11280"/>
            </a:avLst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b="1" dirty="0">
                <a:solidFill>
                  <a:srgbClr val="646464"/>
                </a:solidFill>
                <a:latin typeface="Lato" panose="020F0502020204030203" pitchFamily="34" charset="0"/>
              </a:rPr>
              <a:t>Table R</a:t>
            </a:r>
          </a:p>
        </p:txBody>
      </p:sp>
      <p:sp>
        <p:nvSpPr>
          <p:cNvPr id="39" name="Rounded Rectangle 38"/>
          <p:cNvSpPr/>
          <p:nvPr/>
        </p:nvSpPr>
        <p:spPr bwMode="auto">
          <a:xfrm>
            <a:off x="3819525" y="3599259"/>
            <a:ext cx="1166813" cy="342900"/>
          </a:xfrm>
          <a:prstGeom prst="roundRect">
            <a:avLst>
              <a:gd name="adj" fmla="val 11280"/>
            </a:avLst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b="1" dirty="0">
                <a:solidFill>
                  <a:srgbClr val="646464"/>
                </a:solidFill>
                <a:latin typeface="Lato" panose="020F0502020204030203" pitchFamily="34" charset="0"/>
              </a:rPr>
              <a:t>Tuple 2</a:t>
            </a:r>
          </a:p>
        </p:txBody>
      </p:sp>
      <p:sp>
        <p:nvSpPr>
          <p:cNvPr id="42" name="Rounded Rectangle 41"/>
          <p:cNvSpPr/>
          <p:nvPr/>
        </p:nvSpPr>
        <p:spPr bwMode="auto">
          <a:xfrm>
            <a:off x="2447925" y="3599259"/>
            <a:ext cx="1166813" cy="342900"/>
          </a:xfrm>
          <a:prstGeom prst="roundRect">
            <a:avLst>
              <a:gd name="adj" fmla="val 11280"/>
            </a:avLst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b="1" dirty="0">
                <a:solidFill>
                  <a:srgbClr val="646464"/>
                </a:solidFill>
                <a:latin typeface="Lato" panose="020F0502020204030203" pitchFamily="34" charset="0"/>
              </a:rPr>
              <a:t>Tuple 1</a:t>
            </a:r>
          </a:p>
        </p:txBody>
      </p:sp>
      <p:sp>
        <p:nvSpPr>
          <p:cNvPr id="45" name="Rounded Rectangle 44"/>
          <p:cNvSpPr/>
          <p:nvPr/>
        </p:nvSpPr>
        <p:spPr bwMode="auto">
          <a:xfrm>
            <a:off x="5493544" y="3600450"/>
            <a:ext cx="1166813" cy="342900"/>
          </a:xfrm>
          <a:prstGeom prst="roundRect">
            <a:avLst>
              <a:gd name="adj" fmla="val 11280"/>
            </a:avLst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b="1" dirty="0">
                <a:solidFill>
                  <a:srgbClr val="646464"/>
                </a:solidFill>
                <a:latin typeface="Lato" panose="020F0502020204030203" pitchFamily="34" charset="0"/>
              </a:rPr>
              <a:t>Tuple </a:t>
            </a:r>
            <a:r>
              <a:rPr lang="en-US" b="1" i="1" dirty="0">
                <a:solidFill>
                  <a:srgbClr val="646464"/>
                </a:solidFill>
                <a:latin typeface="Lato" panose="020F0502020204030203" pitchFamily="34" charset="0"/>
              </a:rPr>
              <a:t>n</a:t>
            </a:r>
          </a:p>
        </p:txBody>
      </p:sp>
      <p:cxnSp>
        <p:nvCxnSpPr>
          <p:cNvPr id="19468" name="Straight Arrow Connector 43"/>
          <p:cNvCxnSpPr>
            <a:cxnSpLocks noChangeShapeType="1"/>
            <a:stCxn id="36" idx="2"/>
            <a:endCxn id="45" idx="0"/>
          </p:cNvCxnSpPr>
          <p:nvPr/>
        </p:nvCxnSpPr>
        <p:spPr bwMode="auto">
          <a:xfrm>
            <a:off x="4514850" y="3161109"/>
            <a:ext cx="1562101" cy="439341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9469" name="TextBox 46"/>
          <p:cNvSpPr txBox="1">
            <a:spLocks noChangeArrowheads="1"/>
          </p:cNvSpPr>
          <p:nvPr/>
        </p:nvSpPr>
        <p:spPr bwMode="auto">
          <a:xfrm>
            <a:off x="5019675" y="3493293"/>
            <a:ext cx="320279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r>
              <a:rPr lang="en-US" sz="2100" b="1" u="none" dirty="0">
                <a:solidFill>
                  <a:srgbClr val="646464"/>
                </a:solidFill>
                <a:latin typeface="Proxima Nova Rg" panose="02000506030000020004" pitchFamily="50" charset="0"/>
              </a:rPr>
              <a:t>…</a:t>
            </a:r>
          </a:p>
        </p:txBody>
      </p:sp>
      <p:cxnSp>
        <p:nvCxnSpPr>
          <p:cNvPr id="51" name="Curved Connector 50"/>
          <p:cNvCxnSpPr>
            <a:cxnSpLocks/>
            <a:stCxn id="49" idx="3"/>
          </p:cNvCxnSpPr>
          <p:nvPr/>
        </p:nvCxnSpPr>
        <p:spPr bwMode="auto">
          <a:xfrm>
            <a:off x="3524854" y="1504339"/>
            <a:ext cx="628042" cy="1296011"/>
          </a:xfrm>
          <a:prstGeom prst="curvedConnector2">
            <a:avLst/>
          </a:prstGeom>
          <a:noFill/>
          <a:ln w="57150" algn="ctr">
            <a:solidFill>
              <a:schemeClr val="accent1"/>
            </a:solidFill>
            <a:round/>
            <a:headEnd type="none" w="sm" len="sm"/>
            <a:tailEnd type="triangle" w="med" len="sm"/>
          </a:ln>
        </p:spPr>
      </p:cxnSp>
      <p:sp>
        <p:nvSpPr>
          <p:cNvPr id="49" name="TextBox 48"/>
          <p:cNvSpPr txBox="1">
            <a:spLocks noChangeArrowheads="1"/>
          </p:cNvSpPr>
          <p:nvPr/>
        </p:nvSpPr>
        <p:spPr bwMode="auto">
          <a:xfrm>
            <a:off x="3115768" y="1296590"/>
            <a:ext cx="409086" cy="415498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Inconsolata" panose="00000509000000000000" pitchFamily="49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algn="ctr"/>
            <a:r>
              <a:rPr lang="en-US" dirty="0">
                <a:solidFill>
                  <a:schemeClr val="accent1"/>
                </a:solidFill>
              </a:rPr>
              <a:t>T</a:t>
            </a:r>
            <a:r>
              <a:rPr lang="en-US" baseline="-25000" dirty="0">
                <a:solidFill>
                  <a:schemeClr val="accent1"/>
                </a:solidFill>
              </a:rPr>
              <a:t>1</a:t>
            </a:r>
          </a:p>
        </p:txBody>
      </p:sp>
      <p:cxnSp>
        <p:nvCxnSpPr>
          <p:cNvPr id="61" name="Curved Connector 60"/>
          <p:cNvCxnSpPr>
            <a:cxnSpLocks/>
            <a:stCxn id="60" idx="1"/>
          </p:cNvCxnSpPr>
          <p:nvPr/>
        </p:nvCxnSpPr>
        <p:spPr bwMode="auto">
          <a:xfrm rot="10800000" flipV="1">
            <a:off x="4876804" y="1504338"/>
            <a:ext cx="471386" cy="1296011"/>
          </a:xfrm>
          <a:prstGeom prst="curvedConnector2">
            <a:avLst/>
          </a:prstGeom>
          <a:noFill/>
          <a:ln w="57150" algn="ctr">
            <a:solidFill>
              <a:schemeClr val="accent1"/>
            </a:solidFill>
            <a:round/>
            <a:headEnd type="none" w="sm" len="sm"/>
            <a:tailEnd type="triangle" w="med" len="sm"/>
          </a:ln>
        </p:spPr>
      </p:cxnSp>
      <p:grpSp>
        <p:nvGrpSpPr>
          <p:cNvPr id="75" name="Group 74"/>
          <p:cNvGrpSpPr>
            <a:grpSpLocks/>
          </p:cNvGrpSpPr>
          <p:nvPr/>
        </p:nvGrpSpPr>
        <p:grpSpPr bwMode="auto">
          <a:xfrm>
            <a:off x="1727598" y="3043643"/>
            <a:ext cx="769143" cy="658019"/>
            <a:chOff x="780188" y="4334922"/>
            <a:chExt cx="1025523" cy="876698"/>
          </a:xfrm>
        </p:grpSpPr>
        <p:sp>
          <p:nvSpPr>
            <p:cNvPr id="19498" name="TextBox 57"/>
            <p:cNvSpPr>
              <a:spLocks noChangeArrowheads="1"/>
            </p:cNvSpPr>
            <p:nvPr/>
          </p:nvSpPr>
          <p:spPr bwMode="auto">
            <a:xfrm>
              <a:off x="789711" y="448520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S</a:t>
              </a:r>
            </a:p>
          </p:txBody>
        </p:sp>
        <p:cxnSp>
          <p:nvCxnSpPr>
            <p:cNvPr id="19499" name="Straight Connector 58"/>
            <p:cNvCxnSpPr>
              <a:cxnSpLocks noChangeShapeType="1"/>
              <a:stCxn id="19498" idx="2"/>
            </p:cNvCxnSpPr>
            <p:nvPr/>
          </p:nvCxnSpPr>
          <p:spPr bwMode="auto">
            <a:xfrm>
              <a:off x="1481866" y="5008420"/>
              <a:ext cx="323845" cy="203200"/>
            </a:xfrm>
            <a:prstGeom prst="line">
              <a:avLst/>
            </a:prstGeom>
            <a:noFill/>
            <a:ln w="38100" algn="ctr">
              <a:solidFill>
                <a:srgbClr val="474866"/>
              </a:solidFill>
              <a:round/>
              <a:headEnd type="none" w="sm" len="sm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67" name="TextBox 66"/>
            <p:cNvSpPr txBox="1">
              <a:spLocks noChangeArrowheads="1"/>
            </p:cNvSpPr>
            <p:nvPr/>
          </p:nvSpPr>
          <p:spPr bwMode="auto">
            <a:xfrm>
              <a:off x="780188" y="4334922"/>
              <a:ext cx="304800" cy="304571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lIns="27432" tIns="27432" rIns="27432" bIns="27432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pPr algn="ctr" eaLnBrk="1" hangingPunct="1">
                <a:defRPr/>
              </a:pPr>
              <a:r>
                <a:rPr lang="en-US" sz="1000" b="1" u="none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T</a:t>
              </a:r>
              <a:r>
                <a:rPr lang="en-US" sz="1000" b="1" u="none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1</a:t>
              </a:r>
            </a:p>
          </p:txBody>
        </p:sp>
      </p:grpSp>
      <p:grpSp>
        <p:nvGrpSpPr>
          <p:cNvPr id="74" name="Group 73"/>
          <p:cNvGrpSpPr>
            <a:grpSpLocks/>
          </p:cNvGrpSpPr>
          <p:nvPr/>
        </p:nvGrpSpPr>
        <p:grpSpPr bwMode="auto">
          <a:xfrm>
            <a:off x="3171822" y="2282428"/>
            <a:ext cx="790577" cy="640556"/>
            <a:chOff x="2705097" y="3312222"/>
            <a:chExt cx="1054103" cy="853378"/>
          </a:xfrm>
        </p:grpSpPr>
        <p:sp>
          <p:nvSpPr>
            <p:cNvPr id="19495" name="TextBox 51"/>
            <p:cNvSpPr>
              <a:spLocks noChangeArrowheads="1"/>
            </p:cNvSpPr>
            <p:nvPr/>
          </p:nvSpPr>
          <p:spPr bwMode="auto">
            <a:xfrm>
              <a:off x="2743200" y="343918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IS</a:t>
              </a:r>
            </a:p>
          </p:txBody>
        </p:sp>
        <p:cxnSp>
          <p:nvCxnSpPr>
            <p:cNvPr id="19496" name="Straight Connector 53"/>
            <p:cNvCxnSpPr>
              <a:cxnSpLocks noChangeShapeType="1"/>
              <a:stCxn id="19495" idx="2"/>
            </p:cNvCxnSpPr>
            <p:nvPr/>
          </p:nvCxnSpPr>
          <p:spPr bwMode="auto">
            <a:xfrm>
              <a:off x="3435355" y="3962400"/>
              <a:ext cx="323845" cy="20320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rgbClr val="474866"/>
              </a:solidFill>
              <a:miter lim="800000"/>
              <a:headEnd/>
              <a:tailEnd/>
            </a:ln>
          </p:spPr>
        </p:cxnSp>
        <p:sp>
          <p:nvSpPr>
            <p:cNvPr id="68" name="TextBox 67"/>
            <p:cNvSpPr txBox="1">
              <a:spLocks noChangeArrowheads="1"/>
            </p:cNvSpPr>
            <p:nvPr/>
          </p:nvSpPr>
          <p:spPr bwMode="auto">
            <a:xfrm>
              <a:off x="2705097" y="3312222"/>
              <a:ext cx="304800" cy="304551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lIns="27432" tIns="27432" rIns="27432" bIns="27432" anchor="ctr"/>
            <a:lstStyle>
              <a:defPPr>
                <a:defRPr lang="en-US"/>
              </a:defPPr>
              <a:lvl1pPr algn="ctr">
                <a:defRPr sz="1350" b="1">
                  <a:solidFill>
                    <a:srgbClr val="474866"/>
                  </a:solidFill>
                  <a:latin typeface="Inconsolata" panose="00000509000000000000" pitchFamily="49" charset="0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r>
                <a:rPr lang="en-US" sz="1000" dirty="0">
                  <a:solidFill>
                    <a:schemeClr val="accent1"/>
                  </a:solidFill>
                </a:rPr>
                <a:t>T</a:t>
              </a:r>
              <a:r>
                <a:rPr lang="en-US" sz="1000" baseline="-25000" dirty="0">
                  <a:solidFill>
                    <a:schemeClr val="accent1"/>
                  </a:solidFill>
                </a:rPr>
                <a:t>1</a:t>
              </a:r>
            </a:p>
          </p:txBody>
        </p:sp>
      </p:grpSp>
      <p:sp>
        <p:nvSpPr>
          <p:cNvPr id="60" name="TextBox 59"/>
          <p:cNvSpPr txBox="1">
            <a:spLocks noChangeArrowheads="1"/>
          </p:cNvSpPr>
          <p:nvPr/>
        </p:nvSpPr>
        <p:spPr bwMode="auto">
          <a:xfrm>
            <a:off x="5348190" y="1296590"/>
            <a:ext cx="409086" cy="415498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Inconsolata" panose="00000509000000000000" pitchFamily="49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algn="ctr"/>
            <a:r>
              <a:rPr lang="en-US" dirty="0">
                <a:solidFill>
                  <a:schemeClr val="accent1"/>
                </a:solidFill>
              </a:rPr>
              <a:t>T</a:t>
            </a:r>
            <a:r>
              <a:rPr lang="en-US" baseline="-25000" dirty="0">
                <a:solidFill>
                  <a:schemeClr val="accent1"/>
                </a:solidFill>
              </a:rPr>
              <a:t>2</a:t>
            </a:r>
          </a:p>
        </p:txBody>
      </p:sp>
      <p:grpSp>
        <p:nvGrpSpPr>
          <p:cNvPr id="76" name="Group 75"/>
          <p:cNvGrpSpPr>
            <a:grpSpLocks/>
          </p:cNvGrpSpPr>
          <p:nvPr/>
        </p:nvGrpSpPr>
        <p:grpSpPr bwMode="auto">
          <a:xfrm>
            <a:off x="5558562" y="3011901"/>
            <a:ext cx="627932" cy="627796"/>
            <a:chOff x="4868104" y="4357846"/>
            <a:chExt cx="836274" cy="837470"/>
          </a:xfrm>
        </p:grpSpPr>
        <p:sp>
          <p:nvSpPr>
            <p:cNvPr id="19492" name="TextBox 70"/>
            <p:cNvSpPr>
              <a:spLocks noChangeArrowheads="1"/>
            </p:cNvSpPr>
            <p:nvPr/>
          </p:nvSpPr>
          <p:spPr bwMode="auto">
            <a:xfrm>
              <a:off x="4881418" y="450598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X</a:t>
              </a:r>
            </a:p>
          </p:txBody>
        </p:sp>
        <p:cxnSp>
          <p:nvCxnSpPr>
            <p:cNvPr id="19493" name="Straight Connector 71"/>
            <p:cNvCxnSpPr>
              <a:cxnSpLocks noChangeShapeType="1"/>
              <a:stCxn id="19492" idx="2"/>
              <a:endCxn id="46" idx="0"/>
            </p:cNvCxnSpPr>
            <p:nvPr/>
          </p:nvCxnSpPr>
          <p:spPr bwMode="auto">
            <a:xfrm flipH="1">
              <a:off x="4882271" y="5029200"/>
              <a:ext cx="129731" cy="166116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rgbClr val="474866"/>
              </a:solidFill>
              <a:miter lim="800000"/>
              <a:headEnd/>
              <a:tailEnd/>
            </a:ln>
          </p:spPr>
        </p:cxnSp>
        <p:sp>
          <p:nvSpPr>
            <p:cNvPr id="73" name="TextBox 72"/>
            <p:cNvSpPr txBox="1">
              <a:spLocks noChangeArrowheads="1"/>
            </p:cNvSpPr>
            <p:nvPr/>
          </p:nvSpPr>
          <p:spPr bwMode="auto">
            <a:xfrm>
              <a:off x="4868104" y="4357846"/>
              <a:ext cx="304447" cy="304949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lIns="27432" tIns="27432" rIns="27432" bIns="27432" anchor="ctr"/>
            <a:lstStyle>
              <a:defPPr>
                <a:defRPr lang="en-US"/>
              </a:defPPr>
              <a:lvl1pPr algn="ctr">
                <a:defRPr sz="1350" b="1">
                  <a:solidFill>
                    <a:srgbClr val="474866"/>
                  </a:solidFill>
                  <a:latin typeface="Inconsolata" panose="00000509000000000000" pitchFamily="49" charset="0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r>
                <a:rPr lang="en-US" sz="1000" dirty="0">
                  <a:solidFill>
                    <a:schemeClr val="accent1"/>
                  </a:solidFill>
                </a:rPr>
                <a:t>T</a:t>
              </a:r>
              <a:r>
                <a:rPr lang="en-US" sz="1000" baseline="-25000" dirty="0">
                  <a:solidFill>
                    <a:schemeClr val="accent1"/>
                  </a:solidFill>
                </a:rPr>
                <a:t>2</a:t>
              </a:r>
            </a:p>
          </p:txBody>
        </p:sp>
      </p:grpSp>
      <p:pic>
        <p:nvPicPr>
          <p:cNvPr id="46" name="Lock"/>
          <p:cNvPicPr>
            <a:picLocks noChangeAspect="1" noChangeArrowheads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auto">
          <a:xfrm rot="21075481">
            <a:off x="5509054" y="3638551"/>
            <a:ext cx="149955" cy="195262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77" name="Group 76"/>
          <p:cNvGrpSpPr>
            <a:grpSpLocks/>
          </p:cNvGrpSpPr>
          <p:nvPr/>
        </p:nvGrpSpPr>
        <p:grpSpPr bwMode="auto">
          <a:xfrm>
            <a:off x="3184047" y="2800350"/>
            <a:ext cx="764061" cy="497682"/>
            <a:chOff x="4859607" y="4366334"/>
            <a:chExt cx="1019338" cy="662866"/>
          </a:xfrm>
        </p:grpSpPr>
        <p:sp>
          <p:nvSpPr>
            <p:cNvPr id="19489" name="TextBox 77"/>
            <p:cNvSpPr>
              <a:spLocks noChangeArrowheads="1"/>
            </p:cNvSpPr>
            <p:nvPr/>
          </p:nvSpPr>
          <p:spPr bwMode="auto">
            <a:xfrm>
              <a:off x="4881418" y="450598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IX</a:t>
              </a:r>
            </a:p>
          </p:txBody>
        </p:sp>
        <p:cxnSp>
          <p:nvCxnSpPr>
            <p:cNvPr id="19490" name="Straight Connector 78"/>
            <p:cNvCxnSpPr>
              <a:cxnSpLocks noChangeShapeType="1"/>
              <a:stCxn id="19489" idx="2"/>
            </p:cNvCxnSpPr>
            <p:nvPr/>
          </p:nvCxnSpPr>
          <p:spPr bwMode="auto">
            <a:xfrm flipV="1">
              <a:off x="5704378" y="4576618"/>
              <a:ext cx="174567" cy="190972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rgbClr val="474866"/>
              </a:solidFill>
              <a:miter lim="800000"/>
              <a:headEnd/>
              <a:tailEnd/>
            </a:ln>
          </p:spPr>
        </p:cxnSp>
        <p:sp>
          <p:nvSpPr>
            <p:cNvPr id="80" name="TextBox 79"/>
            <p:cNvSpPr txBox="1">
              <a:spLocks noChangeArrowheads="1"/>
            </p:cNvSpPr>
            <p:nvPr/>
          </p:nvSpPr>
          <p:spPr bwMode="auto">
            <a:xfrm>
              <a:off x="4859607" y="4366334"/>
              <a:ext cx="304977" cy="304474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lIns="27432" tIns="27432" rIns="27432" bIns="27432" anchor="ctr"/>
            <a:lstStyle>
              <a:defPPr>
                <a:defRPr lang="en-US"/>
              </a:defPPr>
              <a:lvl1pPr algn="ctr">
                <a:defRPr sz="1350" b="1">
                  <a:solidFill>
                    <a:srgbClr val="474866"/>
                  </a:solidFill>
                  <a:latin typeface="Inconsolata" panose="00000509000000000000" pitchFamily="49" charset="0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r>
                <a:rPr lang="en-US" sz="1000" dirty="0">
                  <a:solidFill>
                    <a:schemeClr val="accent1"/>
                  </a:solidFill>
                </a:rPr>
                <a:t>T</a:t>
              </a:r>
              <a:r>
                <a:rPr lang="en-US" sz="1000" baseline="-25000" dirty="0">
                  <a:solidFill>
                    <a:schemeClr val="accent1"/>
                  </a:solidFill>
                </a:rPr>
                <a:t>2</a:t>
              </a:r>
            </a:p>
          </p:txBody>
        </p:sp>
      </p:grpSp>
      <p:pic>
        <p:nvPicPr>
          <p:cNvPr id="37" name="Lock"/>
          <p:cNvPicPr>
            <a:picLocks noChangeAspect="1" noChangeArrowheads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auto">
          <a:xfrm rot="21075481">
            <a:off x="3930880" y="2859882"/>
            <a:ext cx="149955" cy="195262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86" name="Oval 23"/>
          <p:cNvSpPr>
            <a:spLocks noChangeArrowheads="1"/>
          </p:cNvSpPr>
          <p:nvPr/>
        </p:nvSpPr>
        <p:spPr bwMode="auto">
          <a:xfrm>
            <a:off x="2502694" y="3593308"/>
            <a:ext cx="1057275" cy="400050"/>
          </a:xfrm>
          <a:prstGeom prst="ellipse">
            <a:avLst/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87" name="Oval 23"/>
          <p:cNvSpPr>
            <a:spLocks noChangeArrowheads="1"/>
          </p:cNvSpPr>
          <p:nvPr/>
        </p:nvSpPr>
        <p:spPr bwMode="auto">
          <a:xfrm>
            <a:off x="5548313" y="3592117"/>
            <a:ext cx="1057275" cy="400050"/>
          </a:xfrm>
          <a:prstGeom prst="ellipse">
            <a:avLst/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747963" y="3971927"/>
            <a:ext cx="59503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r>
              <a:rPr lang="en-US" sz="1600" b="1" u="none" dirty="0">
                <a:solidFill>
                  <a:schemeClr val="accent1"/>
                </a:solidFill>
                <a:latin typeface="Inconsolata" panose="00000509000000000000" pitchFamily="49" charset="0"/>
              </a:rPr>
              <a:t>Read</a:t>
            </a: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5769769" y="3974308"/>
            <a:ext cx="69762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r>
              <a:rPr lang="en-US" sz="1600" b="1" u="none" dirty="0">
                <a:solidFill>
                  <a:schemeClr val="accent1"/>
                </a:solidFill>
                <a:latin typeface="Inconsolata" panose="00000509000000000000" pitchFamily="49" charset="0"/>
              </a:rPr>
              <a:t>Write</a:t>
            </a:r>
          </a:p>
        </p:txBody>
      </p:sp>
      <p:sp>
        <p:nvSpPr>
          <p:cNvPr id="41" name="T1: Info"/>
          <p:cNvSpPr>
            <a:spLocks noChangeArrowheads="1"/>
          </p:cNvSpPr>
          <p:nvPr/>
        </p:nvSpPr>
        <p:spPr bwMode="auto">
          <a:xfrm>
            <a:off x="990600" y="819150"/>
            <a:ext cx="340042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646464"/>
                </a:solidFill>
                <a:latin typeface="Crimson Text" panose="02000503000000000000" pitchFamily="2" charset="0"/>
              </a:rPr>
              <a:t>Read Angela’s record in </a:t>
            </a:r>
            <a:r>
              <a:rPr lang="en-US" sz="2000" b="1" dirty="0">
                <a:solidFill>
                  <a:srgbClr val="646464"/>
                </a:solidFill>
                <a:latin typeface="Crimson Text" panose="02000503000000000000" pitchFamily="2" charset="0"/>
              </a:rPr>
              <a:t>R</a:t>
            </a:r>
            <a:r>
              <a:rPr lang="en-US" sz="2000" dirty="0">
                <a:solidFill>
                  <a:srgbClr val="646464"/>
                </a:solidFill>
                <a:latin typeface="Crimson Text" panose="02000503000000000000" pitchFamily="2" charset="0"/>
              </a:rPr>
              <a:t>.</a:t>
            </a:r>
          </a:p>
        </p:txBody>
      </p:sp>
      <p:sp>
        <p:nvSpPr>
          <p:cNvPr id="44" name="T2: Info"/>
          <p:cNvSpPr>
            <a:spLocks noChangeArrowheads="1"/>
          </p:cNvSpPr>
          <p:nvPr/>
        </p:nvSpPr>
        <p:spPr bwMode="auto">
          <a:xfrm>
            <a:off x="4752975" y="819150"/>
            <a:ext cx="340042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en-US" sz="2000" dirty="0">
                <a:solidFill>
                  <a:srgbClr val="646464"/>
                </a:solidFill>
                <a:latin typeface="Crimson Text" panose="02000503000000000000" pitchFamily="2" charset="0"/>
              </a:rPr>
              <a:t>Update Ben's record in </a:t>
            </a:r>
            <a:r>
              <a:rPr lang="en-US" sz="2000" b="1" dirty="0">
                <a:solidFill>
                  <a:srgbClr val="646464"/>
                </a:solidFill>
                <a:latin typeface="Crimson Text" panose="02000503000000000000" pitchFamily="2" charset="0"/>
              </a:rPr>
              <a:t>R</a:t>
            </a:r>
            <a:r>
              <a:rPr lang="en-US" sz="2000" dirty="0">
                <a:solidFill>
                  <a:srgbClr val="646464"/>
                </a:solidFill>
                <a:latin typeface="Crimson Text" panose="02000503000000000000" pitchFamily="2" charset="0"/>
              </a:rPr>
              <a:t>.</a:t>
            </a:r>
          </a:p>
        </p:txBody>
      </p:sp>
      <p:pic>
        <p:nvPicPr>
          <p:cNvPr id="43" name="Lock"/>
          <p:cNvPicPr>
            <a:picLocks noChangeAspect="1" noChangeArrowheads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auto">
          <a:xfrm rot="21075481">
            <a:off x="2466273" y="3639743"/>
            <a:ext cx="149040" cy="194070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47" name="Group 46" hidden="1">
            <a:extLst>
              <a:ext uri="{FF2B5EF4-FFF2-40B4-BE49-F238E27FC236}">
                <a16:creationId xmlns:a16="http://schemas.microsoft.com/office/drawing/2014/main" id="{1EA4FE4C-F696-4F09-900E-0570C5396A18}"/>
              </a:ext>
            </a:extLst>
          </p:cNvPr>
          <p:cNvGrpSpPr/>
          <p:nvPr/>
        </p:nvGrpSpPr>
        <p:grpSpPr>
          <a:xfrm>
            <a:off x="4107176" y="3089672"/>
            <a:ext cx="815348" cy="91440"/>
            <a:chOff x="5872795" y="2466187"/>
            <a:chExt cx="815348" cy="91440"/>
          </a:xfrm>
        </p:grpSpPr>
        <p:sp>
          <p:nvSpPr>
            <p:cNvPr id="48" name="magnet">
              <a:extLst>
                <a:ext uri="{FF2B5EF4-FFF2-40B4-BE49-F238E27FC236}">
                  <a16:creationId xmlns:a16="http://schemas.microsoft.com/office/drawing/2014/main" id="{D05F9AD5-F16A-4F13-8342-EB8AB34B2801}"/>
                </a:ext>
              </a:extLst>
            </p:cNvPr>
            <p:cNvSpPr/>
            <p:nvPr/>
          </p:nvSpPr>
          <p:spPr bwMode="auto">
            <a:xfrm>
              <a:off x="5872795" y="2466187"/>
              <a:ext cx="91440" cy="91440"/>
            </a:xfrm>
            <a:prstGeom prst="roundRect">
              <a:avLst>
                <a:gd name="adj" fmla="val 11280"/>
              </a:avLst>
            </a:prstGeom>
            <a:solidFill>
              <a:schemeClr val="bg1">
                <a:lumMod val="95000"/>
              </a:schemeClr>
            </a:solidFill>
            <a:ln w="28575" cap="flat" cmpd="sng" algn="ctr">
              <a:noFill/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b="1" dirty="0">
                <a:solidFill>
                  <a:srgbClr val="646464"/>
                </a:solidFill>
                <a:latin typeface="Proxima Nova Rg" panose="02000506030000020004" pitchFamily="50" charset="0"/>
              </a:endParaRPr>
            </a:p>
          </p:txBody>
        </p:sp>
        <p:sp>
          <p:nvSpPr>
            <p:cNvPr id="50" name="magnet">
              <a:extLst>
                <a:ext uri="{FF2B5EF4-FFF2-40B4-BE49-F238E27FC236}">
                  <a16:creationId xmlns:a16="http://schemas.microsoft.com/office/drawing/2014/main" id="{DC096179-B267-4FFC-A1A6-244641D0763A}"/>
                </a:ext>
              </a:extLst>
            </p:cNvPr>
            <p:cNvSpPr/>
            <p:nvPr/>
          </p:nvSpPr>
          <p:spPr bwMode="auto">
            <a:xfrm>
              <a:off x="6596703" y="2466187"/>
              <a:ext cx="91440" cy="91440"/>
            </a:xfrm>
            <a:prstGeom prst="roundRect">
              <a:avLst>
                <a:gd name="adj" fmla="val 11280"/>
              </a:avLst>
            </a:prstGeom>
            <a:solidFill>
              <a:schemeClr val="bg1">
                <a:lumMod val="95000"/>
              </a:schemeClr>
            </a:solidFill>
            <a:ln w="28575" cap="flat" cmpd="sng" algn="ctr">
              <a:noFill/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b="1" dirty="0">
                <a:solidFill>
                  <a:srgbClr val="646464"/>
                </a:solidFill>
                <a:latin typeface="Proxima Nova Rg" panose="02000506030000020004" pitchFamily="50" charset="0"/>
              </a:endParaRPr>
            </a:p>
          </p:txBody>
        </p:sp>
      </p:grpSp>
      <p:grpSp>
        <p:nvGrpSpPr>
          <p:cNvPr id="7" name="compat-matrix">
            <a:extLst>
              <a:ext uri="{FF2B5EF4-FFF2-40B4-BE49-F238E27FC236}">
                <a16:creationId xmlns:a16="http://schemas.microsoft.com/office/drawing/2014/main" id="{C4FC9ED8-BB71-5CBC-184A-E54DA09814A9}"/>
              </a:ext>
            </a:extLst>
          </p:cNvPr>
          <p:cNvGrpSpPr/>
          <p:nvPr/>
        </p:nvGrpSpPr>
        <p:grpSpPr>
          <a:xfrm>
            <a:off x="9189720" y="1806736"/>
            <a:ext cx="2011680" cy="1554480"/>
            <a:chOff x="-1066800" y="1110836"/>
            <a:chExt cx="2011680" cy="155448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044CC30-9996-89AD-E776-1413EF02BE7F}"/>
                </a:ext>
              </a:extLst>
            </p:cNvPr>
            <p:cNvSpPr/>
            <p:nvPr/>
          </p:nvSpPr>
          <p:spPr>
            <a:xfrm>
              <a:off x="-1066800" y="1110836"/>
              <a:ext cx="2011680" cy="155448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130D16DF-FEB1-94A2-366B-2CD48CE4DE5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-975360" y="1250556"/>
              <a:ext cx="1828800" cy="127504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91582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"/>
                            </p:stCondLst>
                            <p:childTnLst>
                              <p:par>
                                <p:cTn id="3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"/>
                            </p:stCondLst>
                            <p:childTnLst>
                              <p:par>
                                <p:cTn id="4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4.93827E-7 L -0.26823 -0.00216 " pathEditMode="relative" rAng="0" ptsTypes="AA">
                                      <p:cBhvr>
                                        <p:cTn id="7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20" y="-1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2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50"/>
                            </p:stCondLst>
                            <p:childTnLst>
                              <p:par>
                                <p:cTn id="8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7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750"/>
                            </p:stCondLst>
                            <p:childTnLst>
                              <p:par>
                                <p:cTn id="9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60" grpId="0" animBg="1"/>
      <p:bldP spid="86" grpId="0" animBg="1"/>
      <p:bldP spid="86" grpId="1" animBg="1"/>
      <p:bldP spid="87" grpId="0" animBg="1"/>
      <p:bldP spid="87" grpId="1" animBg="1"/>
      <p:bldP spid="2" grpId="0"/>
      <p:bldP spid="2" grpId="1"/>
      <p:bldP spid="40" grpId="0"/>
      <p:bldP spid="41" grpId="0"/>
      <p:bldP spid="41" grpId="1"/>
      <p:bldP spid="4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Locks vs. Latches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0793582"/>
              </p:ext>
            </p:extLst>
          </p:nvPr>
        </p:nvGraphicFramePr>
        <p:xfrm>
          <a:off x="457199" y="882048"/>
          <a:ext cx="8229601" cy="355086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136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079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079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4231"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chemeClr val="tx1"/>
                        </a:solidFill>
                        <a:latin typeface="Crimson Text" pitchFamily="2" charset="0"/>
                      </a:endParaRPr>
                    </a:p>
                  </a:txBody>
                  <a:tcPr marT="45717" marB="45717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1" i="1" dirty="0">
                          <a:solidFill>
                            <a:schemeClr val="tx1"/>
                          </a:solidFill>
                          <a:latin typeface="Crimson Text" pitchFamily="2" charset="0"/>
                        </a:rPr>
                        <a:t>Locks</a:t>
                      </a:r>
                    </a:p>
                  </a:txBody>
                  <a:tcPr marT="45717" marB="45717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1" i="1" dirty="0">
                          <a:solidFill>
                            <a:schemeClr val="tx1"/>
                          </a:solidFill>
                          <a:latin typeface="Crimson Text" pitchFamily="2" charset="0"/>
                        </a:rPr>
                        <a:t>Latches</a:t>
                      </a:r>
                      <a:endParaRPr lang="en-US" sz="2000" b="1" i="1" dirty="0">
                        <a:solidFill>
                          <a:schemeClr val="tx1"/>
                        </a:solidFill>
                        <a:latin typeface="Crimson Text" pitchFamily="2" charset="0"/>
                      </a:endParaRPr>
                    </a:p>
                  </a:txBody>
                  <a:tcPr marT="45717" marB="45717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231">
                <a:tc>
                  <a:txBody>
                    <a:bodyPr/>
                    <a:lstStyle/>
                    <a:p>
                      <a:pPr algn="r"/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Crimson Text" pitchFamily="2" charset="0"/>
                          <a:ea typeface="+mn-ea"/>
                          <a:cs typeface="+mn-cs"/>
                        </a:rPr>
                        <a:t>Separate…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rimson Text" pitchFamily="2" charset="0"/>
                      </a:endParaRPr>
                    </a:p>
                  </a:txBody>
                  <a:tcPr marT="45717" marB="45717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000" kern="1200" dirty="0">
                          <a:solidFill>
                            <a:schemeClr val="tx1"/>
                          </a:solidFill>
                          <a:latin typeface="Crimson Text" pitchFamily="2" charset="0"/>
                          <a:ea typeface="+mn-ea"/>
                          <a:cs typeface="+mn-cs"/>
                        </a:rPr>
                        <a:t>Transactions</a:t>
                      </a:r>
                    </a:p>
                  </a:txBody>
                  <a:tcPr marT="45717" marB="45717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latin typeface="Crimson Text" pitchFamily="2" charset="0"/>
                          <a:ea typeface="+mn-ea"/>
                          <a:cs typeface="+mn-cs"/>
                        </a:rPr>
                        <a:t>Workers (threads, processes)</a:t>
                      </a:r>
                    </a:p>
                  </a:txBody>
                  <a:tcPr marT="45717" marB="45717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231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rimson Text" pitchFamily="2" charset="0"/>
                        </a:rPr>
                        <a:t>Protect…</a:t>
                      </a: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latin typeface="Crimson Text" pitchFamily="2" charset="0"/>
                          <a:ea typeface="+mn-ea"/>
                          <a:cs typeface="+mn-cs"/>
                        </a:rPr>
                        <a:t>Database Contents</a:t>
                      </a: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000" kern="1200" dirty="0">
                          <a:solidFill>
                            <a:schemeClr val="tx1"/>
                          </a:solidFill>
                          <a:latin typeface="Crimson Text" pitchFamily="2" charset="0"/>
                          <a:ea typeface="+mn-ea"/>
                          <a:cs typeface="+mn-cs"/>
                        </a:rPr>
                        <a:t>In-Memory Data Structures</a:t>
                      </a:r>
                    </a:p>
                  </a:txBody>
                  <a:tcPr marT="45717" marB="4571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231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rimson Text" pitchFamily="2" charset="0"/>
                        </a:rPr>
                        <a:t>During…</a:t>
                      </a: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000" kern="1200" dirty="0">
                          <a:solidFill>
                            <a:schemeClr val="tx1"/>
                          </a:solidFill>
                          <a:latin typeface="Crimson Text" pitchFamily="2" charset="0"/>
                          <a:ea typeface="+mn-ea"/>
                          <a:cs typeface="+mn-cs"/>
                        </a:rPr>
                        <a:t>Entire Transactions</a:t>
                      </a: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000" kern="1200" dirty="0">
                          <a:solidFill>
                            <a:schemeClr val="tx1"/>
                          </a:solidFill>
                          <a:latin typeface="Crimson Text" pitchFamily="2" charset="0"/>
                          <a:ea typeface="+mn-ea"/>
                          <a:cs typeface="+mn-cs"/>
                        </a:rPr>
                        <a:t>Critical</a:t>
                      </a:r>
                      <a:r>
                        <a:rPr lang="en-US" sz="2000" kern="1200" baseline="0" dirty="0">
                          <a:solidFill>
                            <a:schemeClr val="tx1"/>
                          </a:solidFill>
                          <a:latin typeface="Crimson Text" pitchFamily="2" charset="0"/>
                          <a:ea typeface="+mn-ea"/>
                          <a:cs typeface="+mn-cs"/>
                        </a:rPr>
                        <a:t> Sections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Crimson Text" pitchFamily="2" charset="0"/>
                        <a:ea typeface="+mn-ea"/>
                        <a:cs typeface="+mn-cs"/>
                      </a:endParaRPr>
                    </a:p>
                  </a:txBody>
                  <a:tcPr marT="45717" marB="4571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2106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rimson Text" pitchFamily="2" charset="0"/>
                        </a:rPr>
                        <a:t>Modes…</a:t>
                      </a: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latin typeface="Crimson Text" pitchFamily="2" charset="0"/>
                          <a:ea typeface="+mn-ea"/>
                          <a:cs typeface="+mn-cs"/>
                        </a:rPr>
                        <a:t>Shared,</a:t>
                      </a:r>
                      <a:r>
                        <a:rPr lang="en-US" sz="2000" kern="1200" baseline="0" dirty="0">
                          <a:solidFill>
                            <a:schemeClr val="tx1"/>
                          </a:solidFill>
                          <a:latin typeface="Crimson Text" pitchFamily="2" charset="0"/>
                          <a:ea typeface="+mn-ea"/>
                          <a:cs typeface="+mn-cs"/>
                        </a:rPr>
                        <a:t> Exclusive, Update, Intention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Crimson Text" pitchFamily="2" charset="0"/>
                        <a:ea typeface="+mn-ea"/>
                        <a:cs typeface="+mn-cs"/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latin typeface="Crimson Text" pitchFamily="2" charset="0"/>
                          <a:ea typeface="+mn-ea"/>
                          <a:cs typeface="+mn-cs"/>
                        </a:rPr>
                        <a:t>Read,</a:t>
                      </a:r>
                      <a:r>
                        <a:rPr lang="en-US" sz="2000" kern="1200" baseline="0" dirty="0">
                          <a:solidFill>
                            <a:schemeClr val="tx1"/>
                          </a:solidFill>
                          <a:latin typeface="Crimson Text" pitchFamily="2" charset="0"/>
                          <a:ea typeface="+mn-ea"/>
                          <a:cs typeface="+mn-cs"/>
                        </a:rPr>
                        <a:t> Write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Crimson Text" pitchFamily="2" charset="0"/>
                        <a:ea typeface="+mn-ea"/>
                        <a:cs typeface="+mn-cs"/>
                      </a:endParaRPr>
                    </a:p>
                  </a:txBody>
                  <a:tcPr marT="45717" marB="45717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4231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rimson Text" pitchFamily="2" charset="0"/>
                        </a:rPr>
                        <a:t>Deadlock</a:t>
                      </a: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latin typeface="Crimson Text" pitchFamily="2" charset="0"/>
                          <a:ea typeface="+mn-ea"/>
                          <a:cs typeface="+mn-cs"/>
                        </a:rPr>
                        <a:t>Detection &amp; Resolution</a:t>
                      </a: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latin typeface="Crimson Text" pitchFamily="2" charset="0"/>
                          <a:ea typeface="+mn-ea"/>
                          <a:cs typeface="+mn-cs"/>
                        </a:rPr>
                        <a:t>Avoidance</a:t>
                      </a:r>
                    </a:p>
                  </a:txBody>
                  <a:tcPr marT="45717" marB="45717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1468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rimson Text" pitchFamily="2" charset="0"/>
                        </a:rPr>
                        <a:t>…by…</a:t>
                      </a: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latin typeface="Crimson Text" pitchFamily="2" charset="0"/>
                          <a:ea typeface="+mn-ea"/>
                          <a:cs typeface="+mn-cs"/>
                        </a:rPr>
                        <a:t>Waits-for</a:t>
                      </a:r>
                      <a:r>
                        <a:rPr lang="en-US" sz="2000" kern="1200" baseline="0" dirty="0">
                          <a:solidFill>
                            <a:schemeClr val="tx1"/>
                          </a:solidFill>
                          <a:latin typeface="Crimson Text" pitchFamily="2" charset="0"/>
                          <a:ea typeface="+mn-ea"/>
                          <a:cs typeface="+mn-cs"/>
                        </a:rPr>
                        <a:t>, Timeout, Aborts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Crimson Text" pitchFamily="2" charset="0"/>
                        <a:ea typeface="+mn-ea"/>
                        <a:cs typeface="+mn-cs"/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latin typeface="Crimson Text" pitchFamily="2" charset="0"/>
                          <a:ea typeface="+mn-ea"/>
                          <a:cs typeface="+mn-cs"/>
                        </a:rPr>
                        <a:t>Coding</a:t>
                      </a:r>
                      <a:r>
                        <a:rPr lang="en-US" sz="2000" kern="1200" baseline="0" dirty="0">
                          <a:solidFill>
                            <a:schemeClr val="tx1"/>
                          </a:solidFill>
                          <a:latin typeface="Crimson Text" pitchFamily="2" charset="0"/>
                          <a:ea typeface="+mn-ea"/>
                          <a:cs typeface="+mn-cs"/>
                        </a:rPr>
                        <a:t> Discipline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Crimson Text" pitchFamily="2" charset="0"/>
                        <a:ea typeface="+mn-ea"/>
                        <a:cs typeface="+mn-cs"/>
                      </a:endParaRPr>
                    </a:p>
                  </a:txBody>
                  <a:tcPr marT="45717" marB="45717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4231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Crimson Text" pitchFamily="2" charset="0"/>
                        </a:rPr>
                        <a:t>Kept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  <a:latin typeface="Crimson Text" pitchFamily="2" charset="0"/>
                        </a:rPr>
                        <a:t> in…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rimson Text" pitchFamily="2" charset="0"/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latin typeface="Crimson Text" pitchFamily="2" charset="0"/>
                          <a:ea typeface="+mn-ea"/>
                          <a:cs typeface="+mn-cs"/>
                        </a:rPr>
                        <a:t>Lock</a:t>
                      </a:r>
                      <a:r>
                        <a:rPr lang="en-US" sz="2000" kern="1200" baseline="0" dirty="0">
                          <a:solidFill>
                            <a:schemeClr val="tx1"/>
                          </a:solidFill>
                          <a:latin typeface="Crimson Text" pitchFamily="2" charset="0"/>
                          <a:ea typeface="+mn-ea"/>
                          <a:cs typeface="+mn-cs"/>
                        </a:rPr>
                        <a:t> Manager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Crimson Text" pitchFamily="2" charset="0"/>
                        <a:ea typeface="+mn-ea"/>
                        <a:cs typeface="+mn-cs"/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latin typeface="Crimson Text" pitchFamily="2" charset="0"/>
                          <a:ea typeface="+mn-ea"/>
                          <a:cs typeface="+mn-cs"/>
                        </a:rPr>
                        <a:t>Protected Data Structure</a:t>
                      </a:r>
                    </a:p>
                  </a:txBody>
                  <a:tcPr marT="45717" marB="45717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49C40F94-0740-40C1-ADE8-C7E431B67549}"/>
              </a:ext>
            </a:extLst>
          </p:cNvPr>
          <p:cNvSpPr txBox="1"/>
          <p:nvPr/>
        </p:nvSpPr>
        <p:spPr>
          <a:xfrm>
            <a:off x="0" y="4620280"/>
            <a:ext cx="1295355" cy="523220"/>
          </a:xfrm>
          <a:prstGeom prst="rect">
            <a:avLst/>
          </a:prstGeom>
          <a:noFill/>
        </p:spPr>
        <p:txBody>
          <a:bodyPr wrap="none" lIns="73152" rIns="0" bIns="320040" rtlCol="0">
            <a:spAutoFit/>
          </a:bodyPr>
          <a:lstStyle>
            <a:defPPr>
              <a:defRPr lang="en-US"/>
            </a:defPPr>
            <a:lvl1pPr lvl="0">
              <a:defRPr kumimoji="0" sz="1000" b="0" i="0" u="none" strike="noStrike" cap="none" spc="0" normalizeH="0" baseline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j-lt"/>
              </a:defRPr>
            </a:lvl1pPr>
          </a:lstStyle>
          <a:p>
            <a:r>
              <a:rPr lang="en-US" dirty="0"/>
              <a:t>Source: </a:t>
            </a:r>
            <a:r>
              <a:rPr lang="en-US" dirty="0">
                <a:hlinkClick r:id="rId3"/>
              </a:rPr>
              <a:t>Goetz </a:t>
            </a:r>
            <a:r>
              <a:rPr lang="en-US" dirty="0" err="1">
                <a:hlinkClick r:id="rId3"/>
              </a:rPr>
              <a:t>Graefe</a:t>
            </a:r>
            <a:endParaRPr lang="en-US" dirty="0"/>
          </a:p>
        </p:txBody>
      </p:sp>
      <p:sp>
        <p:nvSpPr>
          <p:cNvPr id="7" name="Highlight Box">
            <a:extLst>
              <a:ext uri="{FF2B5EF4-FFF2-40B4-BE49-F238E27FC236}">
                <a16:creationId xmlns:a16="http://schemas.microsoft.com/office/drawing/2014/main" id="{5532399B-2229-4530-AA69-21CD2D11B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876258"/>
            <a:ext cx="2926080" cy="3657600"/>
          </a:xfrm>
          <a:prstGeom prst="roundRect">
            <a:avLst>
              <a:gd name="adj" fmla="val 1802"/>
            </a:avLst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158D637E-1041-5972-DFF2-26CAAC2583F7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0059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Example – Three </a:t>
            </a:r>
            <a:r>
              <a:rPr lang="en-US" dirty="0" err="1"/>
              <a:t>Txns</a:t>
            </a:r>
            <a:endParaRPr lang="en-US" dirty="0"/>
          </a:p>
        </p:txBody>
      </p:sp>
      <p:sp>
        <p:nvSpPr>
          <p:cNvPr id="20483" name="Content Placeholder 5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Assume three </a:t>
            </a:r>
            <a:r>
              <a:rPr lang="en-US" dirty="0" err="1"/>
              <a:t>txns</a:t>
            </a:r>
            <a:r>
              <a:rPr lang="en-US" dirty="0"/>
              <a:t> execute at same time:</a:t>
            </a:r>
          </a:p>
          <a:p>
            <a:pPr lvl="1"/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  <a:r>
              <a:rPr lang="en-US" dirty="0"/>
              <a:t> – Scan all tuples in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R</a:t>
            </a:r>
            <a:r>
              <a:rPr lang="en-US" dirty="0"/>
              <a:t> and update one tuple.</a:t>
            </a:r>
          </a:p>
          <a:p>
            <a:pPr lvl="1"/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  <a:r>
              <a:rPr lang="en-US" dirty="0"/>
              <a:t> – Read a single tuple in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R</a:t>
            </a:r>
            <a:r>
              <a:rPr lang="en-US" dirty="0"/>
              <a:t>.</a:t>
            </a:r>
          </a:p>
          <a:p>
            <a:pPr lvl="1"/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3</a:t>
            </a:r>
            <a:r>
              <a:rPr lang="en-US" dirty="0"/>
              <a:t> – Scan all tuples in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R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9FD6B44E-85D6-1370-38FD-EF06FA3761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50</a:t>
            </a:fld>
            <a:endParaRPr lang="en-US" dirty="0"/>
          </a:p>
        </p:txBody>
      </p:sp>
      <p:cxnSp>
        <p:nvCxnSpPr>
          <p:cNvPr id="13" name="Straight Arrow Connector 18">
            <a:extLst>
              <a:ext uri="{FF2B5EF4-FFF2-40B4-BE49-F238E27FC236}">
                <a16:creationId xmlns:a16="http://schemas.microsoft.com/office/drawing/2014/main" id="{3832D359-7F30-4C23-B9AD-DD62FB81540D}"/>
              </a:ext>
            </a:extLst>
          </p:cNvPr>
          <p:cNvCxnSpPr>
            <a:cxnSpLocks noChangeShapeType="1"/>
            <a:stCxn id="15" idx="2"/>
            <a:endCxn id="17" idx="0"/>
          </p:cNvCxnSpPr>
          <p:nvPr/>
        </p:nvCxnSpPr>
        <p:spPr bwMode="auto">
          <a:xfrm flipH="1">
            <a:off x="3031332" y="3161109"/>
            <a:ext cx="1483519" cy="438150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Straight Arrow Connector 20">
            <a:extLst>
              <a:ext uri="{FF2B5EF4-FFF2-40B4-BE49-F238E27FC236}">
                <a16:creationId xmlns:a16="http://schemas.microsoft.com/office/drawing/2014/main" id="{590A1233-74B3-4C3A-8856-2723F297C2A9}"/>
              </a:ext>
            </a:extLst>
          </p:cNvPr>
          <p:cNvCxnSpPr>
            <a:cxnSpLocks noChangeShapeType="1"/>
            <a:stCxn id="15" idx="2"/>
            <a:endCxn id="16" idx="0"/>
          </p:cNvCxnSpPr>
          <p:nvPr/>
        </p:nvCxnSpPr>
        <p:spPr bwMode="auto">
          <a:xfrm flipH="1">
            <a:off x="4402932" y="3161109"/>
            <a:ext cx="111919" cy="438150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" name="Rounded Rectangle 35">
            <a:extLst>
              <a:ext uri="{FF2B5EF4-FFF2-40B4-BE49-F238E27FC236}">
                <a16:creationId xmlns:a16="http://schemas.microsoft.com/office/drawing/2014/main" id="{632002B5-F350-48F2-B282-339D4B00A3E0}"/>
              </a:ext>
            </a:extLst>
          </p:cNvPr>
          <p:cNvSpPr/>
          <p:nvPr/>
        </p:nvSpPr>
        <p:spPr bwMode="auto">
          <a:xfrm>
            <a:off x="3886200" y="2818209"/>
            <a:ext cx="1257300" cy="342900"/>
          </a:xfrm>
          <a:prstGeom prst="roundRect">
            <a:avLst>
              <a:gd name="adj" fmla="val 11280"/>
            </a:avLst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b="1" dirty="0">
                <a:solidFill>
                  <a:srgbClr val="646464"/>
                </a:solidFill>
                <a:latin typeface="Lato" panose="020F0502020204030203" pitchFamily="34" charset="0"/>
              </a:rPr>
              <a:t>Table R</a:t>
            </a:r>
          </a:p>
        </p:txBody>
      </p:sp>
      <p:sp>
        <p:nvSpPr>
          <p:cNvPr id="16" name="Rounded Rectangle 38">
            <a:extLst>
              <a:ext uri="{FF2B5EF4-FFF2-40B4-BE49-F238E27FC236}">
                <a16:creationId xmlns:a16="http://schemas.microsoft.com/office/drawing/2014/main" id="{56BA4305-D942-4FCE-B6D8-263AF9DB898C}"/>
              </a:ext>
            </a:extLst>
          </p:cNvPr>
          <p:cNvSpPr/>
          <p:nvPr/>
        </p:nvSpPr>
        <p:spPr bwMode="auto">
          <a:xfrm>
            <a:off x="3819525" y="3599259"/>
            <a:ext cx="1166813" cy="342900"/>
          </a:xfrm>
          <a:prstGeom prst="roundRect">
            <a:avLst>
              <a:gd name="adj" fmla="val 11280"/>
            </a:avLst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b="1" dirty="0">
                <a:solidFill>
                  <a:srgbClr val="646464"/>
                </a:solidFill>
                <a:latin typeface="Lato" panose="020F0502020204030203" pitchFamily="34" charset="0"/>
              </a:rPr>
              <a:t>Tuple 2</a:t>
            </a:r>
          </a:p>
        </p:txBody>
      </p:sp>
      <p:sp>
        <p:nvSpPr>
          <p:cNvPr id="17" name="Rounded Rectangle 41">
            <a:extLst>
              <a:ext uri="{FF2B5EF4-FFF2-40B4-BE49-F238E27FC236}">
                <a16:creationId xmlns:a16="http://schemas.microsoft.com/office/drawing/2014/main" id="{A6FF3348-9266-408E-B58F-82DE4FB3D2AA}"/>
              </a:ext>
            </a:extLst>
          </p:cNvPr>
          <p:cNvSpPr/>
          <p:nvPr/>
        </p:nvSpPr>
        <p:spPr bwMode="auto">
          <a:xfrm>
            <a:off x="2447925" y="3599259"/>
            <a:ext cx="1166813" cy="342900"/>
          </a:xfrm>
          <a:prstGeom prst="roundRect">
            <a:avLst>
              <a:gd name="adj" fmla="val 11280"/>
            </a:avLst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b="1" dirty="0">
                <a:solidFill>
                  <a:srgbClr val="646464"/>
                </a:solidFill>
                <a:latin typeface="Lato" panose="020F0502020204030203" pitchFamily="34" charset="0"/>
              </a:rPr>
              <a:t>Tuple 1</a:t>
            </a:r>
          </a:p>
        </p:txBody>
      </p:sp>
      <p:sp>
        <p:nvSpPr>
          <p:cNvPr id="18" name="Rounded Rectangle 44">
            <a:extLst>
              <a:ext uri="{FF2B5EF4-FFF2-40B4-BE49-F238E27FC236}">
                <a16:creationId xmlns:a16="http://schemas.microsoft.com/office/drawing/2014/main" id="{9660895D-3F1F-4967-834D-B481843EF7FD}"/>
              </a:ext>
            </a:extLst>
          </p:cNvPr>
          <p:cNvSpPr/>
          <p:nvPr/>
        </p:nvSpPr>
        <p:spPr bwMode="auto">
          <a:xfrm>
            <a:off x="5493544" y="3600450"/>
            <a:ext cx="1166813" cy="342900"/>
          </a:xfrm>
          <a:prstGeom prst="roundRect">
            <a:avLst>
              <a:gd name="adj" fmla="val 11280"/>
            </a:avLst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b="1" dirty="0">
                <a:solidFill>
                  <a:srgbClr val="646464"/>
                </a:solidFill>
                <a:latin typeface="Lato" panose="020F0502020204030203" pitchFamily="34" charset="0"/>
              </a:rPr>
              <a:t>Tuple </a:t>
            </a:r>
            <a:r>
              <a:rPr lang="en-US" b="1" i="1" dirty="0">
                <a:solidFill>
                  <a:srgbClr val="646464"/>
                </a:solidFill>
                <a:latin typeface="Lato" panose="020F0502020204030203" pitchFamily="34" charset="0"/>
              </a:rPr>
              <a:t>n</a:t>
            </a:r>
          </a:p>
        </p:txBody>
      </p:sp>
      <p:cxnSp>
        <p:nvCxnSpPr>
          <p:cNvPr id="19" name="Straight Arrow Connector 43">
            <a:extLst>
              <a:ext uri="{FF2B5EF4-FFF2-40B4-BE49-F238E27FC236}">
                <a16:creationId xmlns:a16="http://schemas.microsoft.com/office/drawing/2014/main" id="{3B58FA80-D0D3-4FAA-B0C1-448586A1C480}"/>
              </a:ext>
            </a:extLst>
          </p:cNvPr>
          <p:cNvCxnSpPr>
            <a:cxnSpLocks noChangeShapeType="1"/>
            <a:stCxn id="15" idx="2"/>
            <a:endCxn id="18" idx="0"/>
          </p:cNvCxnSpPr>
          <p:nvPr/>
        </p:nvCxnSpPr>
        <p:spPr bwMode="auto">
          <a:xfrm>
            <a:off x="4514850" y="3161110"/>
            <a:ext cx="1562100" cy="439340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" name="TextBox 46">
            <a:extLst>
              <a:ext uri="{FF2B5EF4-FFF2-40B4-BE49-F238E27FC236}">
                <a16:creationId xmlns:a16="http://schemas.microsoft.com/office/drawing/2014/main" id="{3B766F1C-6EFD-4EDC-BE38-47047A9FFC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9675" y="3493293"/>
            <a:ext cx="320279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r>
              <a:rPr lang="en-US" sz="2100" b="1" u="none" dirty="0">
                <a:solidFill>
                  <a:srgbClr val="646464"/>
                </a:solidFill>
                <a:latin typeface="Lato" panose="020F0502020204030203" pitchFamily="34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44091591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Example – Three </a:t>
            </a:r>
            <a:r>
              <a:rPr lang="en-US" dirty="0" err="1"/>
              <a:t>Txns</a:t>
            </a:r>
            <a:endParaRPr lang="en-US" dirty="0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36F6FF77-78ED-D553-7984-9426C54E50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51</a:t>
            </a:fld>
            <a:endParaRPr lang="en-US" dirty="0"/>
          </a:p>
        </p:txBody>
      </p:sp>
      <p:cxnSp>
        <p:nvCxnSpPr>
          <p:cNvPr id="21510" name="Straight Arrow Connector 18"/>
          <p:cNvCxnSpPr>
            <a:cxnSpLocks noChangeShapeType="1"/>
            <a:stCxn id="60" idx="2"/>
            <a:endCxn id="62" idx="0"/>
          </p:cNvCxnSpPr>
          <p:nvPr/>
        </p:nvCxnSpPr>
        <p:spPr bwMode="auto">
          <a:xfrm flipH="1">
            <a:off x="3031332" y="3156896"/>
            <a:ext cx="1483518" cy="438150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511" name="Straight Arrow Connector 20"/>
          <p:cNvCxnSpPr>
            <a:cxnSpLocks noChangeShapeType="1"/>
            <a:stCxn id="60" idx="2"/>
            <a:endCxn id="61" idx="0"/>
          </p:cNvCxnSpPr>
          <p:nvPr/>
        </p:nvCxnSpPr>
        <p:spPr bwMode="auto">
          <a:xfrm flipH="1">
            <a:off x="4402932" y="3156896"/>
            <a:ext cx="111918" cy="438150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0" name="Rounded Rectangle 59"/>
          <p:cNvSpPr/>
          <p:nvPr/>
        </p:nvSpPr>
        <p:spPr bwMode="auto">
          <a:xfrm>
            <a:off x="3886200" y="2813996"/>
            <a:ext cx="1257300" cy="342900"/>
          </a:xfrm>
          <a:prstGeom prst="roundRect">
            <a:avLst>
              <a:gd name="adj" fmla="val 11280"/>
            </a:avLst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b="1" dirty="0">
                <a:solidFill>
                  <a:srgbClr val="646464"/>
                </a:solidFill>
                <a:latin typeface="Lato" panose="020F0502020204030203" pitchFamily="34" charset="0"/>
              </a:rPr>
              <a:t>Table R</a:t>
            </a:r>
          </a:p>
        </p:txBody>
      </p:sp>
      <p:sp>
        <p:nvSpPr>
          <p:cNvPr id="62" name="Rounded Rectangle 61"/>
          <p:cNvSpPr/>
          <p:nvPr/>
        </p:nvSpPr>
        <p:spPr bwMode="auto">
          <a:xfrm>
            <a:off x="2447925" y="3595046"/>
            <a:ext cx="1166813" cy="342900"/>
          </a:xfrm>
          <a:prstGeom prst="roundRect">
            <a:avLst>
              <a:gd name="adj" fmla="val 11280"/>
            </a:avLst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b="1" dirty="0">
                <a:solidFill>
                  <a:srgbClr val="646464"/>
                </a:solidFill>
                <a:latin typeface="Lato" panose="020F0502020204030203" pitchFamily="34" charset="0"/>
              </a:rPr>
              <a:t>Tuple 1</a:t>
            </a:r>
          </a:p>
        </p:txBody>
      </p:sp>
      <p:sp>
        <p:nvSpPr>
          <p:cNvPr id="63" name="Rounded Rectangle 62"/>
          <p:cNvSpPr/>
          <p:nvPr/>
        </p:nvSpPr>
        <p:spPr bwMode="auto">
          <a:xfrm>
            <a:off x="5493544" y="3596237"/>
            <a:ext cx="1166813" cy="342900"/>
          </a:xfrm>
          <a:prstGeom prst="roundRect">
            <a:avLst>
              <a:gd name="adj" fmla="val 11280"/>
            </a:avLst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b="1" dirty="0">
                <a:solidFill>
                  <a:srgbClr val="646464"/>
                </a:solidFill>
                <a:latin typeface="Lato" panose="020F0502020204030203" pitchFamily="34" charset="0"/>
              </a:rPr>
              <a:t>Tuple </a:t>
            </a:r>
            <a:r>
              <a:rPr lang="en-US" b="1" i="1" dirty="0">
                <a:solidFill>
                  <a:srgbClr val="646464"/>
                </a:solidFill>
                <a:latin typeface="Lato" panose="020F0502020204030203" pitchFamily="34" charset="0"/>
              </a:rPr>
              <a:t>n</a:t>
            </a:r>
          </a:p>
        </p:txBody>
      </p:sp>
      <p:cxnSp>
        <p:nvCxnSpPr>
          <p:cNvPr id="21515" name="Straight Arrow Connector 43"/>
          <p:cNvCxnSpPr>
            <a:cxnSpLocks noChangeShapeType="1"/>
            <a:stCxn id="60" idx="2"/>
            <a:endCxn id="63" idx="0"/>
          </p:cNvCxnSpPr>
          <p:nvPr/>
        </p:nvCxnSpPr>
        <p:spPr bwMode="auto">
          <a:xfrm>
            <a:off x="4514850" y="3156896"/>
            <a:ext cx="1562101" cy="439341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6" name="Curved Connector 65"/>
          <p:cNvCxnSpPr>
            <a:cxnSpLocks/>
            <a:stCxn id="67" idx="3"/>
          </p:cNvCxnSpPr>
          <p:nvPr/>
        </p:nvCxnSpPr>
        <p:spPr bwMode="auto">
          <a:xfrm>
            <a:off x="3659981" y="1517985"/>
            <a:ext cx="492915" cy="1296011"/>
          </a:xfrm>
          <a:prstGeom prst="curvedConnector2">
            <a:avLst/>
          </a:prstGeom>
          <a:noFill/>
          <a:ln w="57150" algn="ctr">
            <a:solidFill>
              <a:schemeClr val="accent1"/>
            </a:solidFill>
            <a:round/>
            <a:headEnd type="none" w="sm" len="sm"/>
            <a:tailEnd type="triangle" w="med" len="sm"/>
          </a:ln>
        </p:spPr>
      </p:cxnSp>
      <p:sp>
        <p:nvSpPr>
          <p:cNvPr id="67" name="TextBox 66"/>
          <p:cNvSpPr txBox="1">
            <a:spLocks noChangeArrowheads="1"/>
          </p:cNvSpPr>
          <p:nvPr/>
        </p:nvSpPr>
        <p:spPr bwMode="auto">
          <a:xfrm>
            <a:off x="3250895" y="1310236"/>
            <a:ext cx="409086" cy="415498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en-US"/>
            </a:defPPr>
            <a:lvl1pPr algn="ctr">
              <a:defRPr sz="2100" b="1" u="none">
                <a:solidFill>
                  <a:srgbClr val="F76D6D"/>
                </a:solidFill>
                <a:latin typeface="Inconsolata" panose="00000509000000000000" pitchFamily="49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T</a:t>
            </a:r>
            <a:r>
              <a:rPr lang="en-US" baseline="-25000" dirty="0">
                <a:solidFill>
                  <a:schemeClr val="accent1"/>
                </a:solidFill>
              </a:rPr>
              <a:t>1</a:t>
            </a:r>
          </a:p>
        </p:txBody>
      </p:sp>
      <p:pic>
        <p:nvPicPr>
          <p:cNvPr id="68" name="Lock"/>
          <p:cNvPicPr>
            <a:picLocks noChangeAspect="1" noChangeArrowheads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 rot="21075481">
            <a:off x="2466273" y="3614096"/>
            <a:ext cx="149040" cy="194072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cxnSp>
        <p:nvCxnSpPr>
          <p:cNvPr id="69" name="Curved Connector 68"/>
          <p:cNvCxnSpPr>
            <a:cxnSpLocks/>
            <a:stCxn id="78" idx="1"/>
          </p:cNvCxnSpPr>
          <p:nvPr/>
        </p:nvCxnSpPr>
        <p:spPr bwMode="auto">
          <a:xfrm rot="10800000" flipV="1">
            <a:off x="4876805" y="1517984"/>
            <a:ext cx="504119" cy="1296011"/>
          </a:xfrm>
          <a:prstGeom prst="curvedConnector2">
            <a:avLst/>
          </a:prstGeom>
          <a:noFill/>
          <a:ln w="57150" algn="ctr">
            <a:solidFill>
              <a:schemeClr val="accent1"/>
            </a:solidFill>
            <a:round/>
            <a:headEnd type="none" w="sm" len="sm"/>
            <a:tailEnd type="triangle" w="med" len="sm"/>
          </a:ln>
        </p:spPr>
      </p:cxnSp>
      <p:grpSp>
        <p:nvGrpSpPr>
          <p:cNvPr id="70" name="Group 69"/>
          <p:cNvGrpSpPr>
            <a:grpSpLocks/>
          </p:cNvGrpSpPr>
          <p:nvPr/>
        </p:nvGrpSpPr>
        <p:grpSpPr bwMode="auto">
          <a:xfrm>
            <a:off x="1709741" y="3016400"/>
            <a:ext cx="787001" cy="659609"/>
            <a:chOff x="756277" y="4332802"/>
            <a:chExt cx="1049434" cy="878818"/>
          </a:xfrm>
        </p:grpSpPr>
        <p:sp>
          <p:nvSpPr>
            <p:cNvPr id="21555" name="TextBox 57"/>
            <p:cNvSpPr>
              <a:spLocks noChangeArrowheads="1"/>
            </p:cNvSpPr>
            <p:nvPr/>
          </p:nvSpPr>
          <p:spPr bwMode="auto">
            <a:xfrm>
              <a:off x="789711" y="448520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>
                  <a:solidFill>
                    <a:srgbClr val="474866"/>
                  </a:solidFill>
                  <a:latin typeface="Inconsolata" panose="00000509000000000000" pitchFamily="49" charset="0"/>
                </a:rPr>
                <a:t>S</a:t>
              </a:r>
            </a:p>
          </p:txBody>
        </p:sp>
        <p:cxnSp>
          <p:nvCxnSpPr>
            <p:cNvPr id="21556" name="Straight Connector 58"/>
            <p:cNvCxnSpPr>
              <a:cxnSpLocks noChangeShapeType="1"/>
              <a:stCxn id="21555" idx="2"/>
            </p:cNvCxnSpPr>
            <p:nvPr/>
          </p:nvCxnSpPr>
          <p:spPr bwMode="auto">
            <a:xfrm>
              <a:off x="1481866" y="5008420"/>
              <a:ext cx="323845" cy="20320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rgbClr val="474866"/>
              </a:solidFill>
              <a:miter lim="800000"/>
              <a:headEnd/>
              <a:tailEnd/>
            </a:ln>
          </p:spPr>
        </p:cxnSp>
        <p:sp>
          <p:nvSpPr>
            <p:cNvPr id="73" name="TextBox 72"/>
            <p:cNvSpPr txBox="1">
              <a:spLocks noChangeArrowheads="1"/>
            </p:cNvSpPr>
            <p:nvPr/>
          </p:nvSpPr>
          <p:spPr bwMode="auto">
            <a:xfrm>
              <a:off x="756277" y="4332802"/>
              <a:ext cx="304829" cy="304571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lIns="27432" tIns="27432" rIns="27432" bIns="27432" anchor="ctr"/>
            <a:lstStyle>
              <a:defPPr>
                <a:defRPr lang="en-US"/>
              </a:defPPr>
              <a:lvl1pPr algn="ctr">
                <a:defRPr sz="2000" b="1">
                  <a:solidFill>
                    <a:srgbClr val="474866"/>
                  </a:solidFill>
                  <a:latin typeface="Inconsolata" panose="00000509000000000000" pitchFamily="49" charset="0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r>
                <a:rPr lang="en-US" sz="1000" dirty="0">
                  <a:solidFill>
                    <a:schemeClr val="accent1"/>
                  </a:solidFill>
                </a:rPr>
                <a:t>T</a:t>
              </a:r>
              <a:r>
                <a:rPr lang="en-US" sz="1000" baseline="-25000" dirty="0">
                  <a:solidFill>
                    <a:schemeClr val="accent1"/>
                  </a:solidFill>
                </a:rPr>
                <a:t>2</a:t>
              </a:r>
            </a:p>
          </p:txBody>
        </p:sp>
      </p:grpSp>
      <p:grpSp>
        <p:nvGrpSpPr>
          <p:cNvPr id="74" name="Group 73"/>
          <p:cNvGrpSpPr>
            <a:grpSpLocks/>
          </p:cNvGrpSpPr>
          <p:nvPr/>
        </p:nvGrpSpPr>
        <p:grpSpPr bwMode="auto">
          <a:xfrm>
            <a:off x="3168969" y="2231787"/>
            <a:ext cx="793431" cy="659609"/>
            <a:chOff x="2701292" y="3286841"/>
            <a:chExt cx="1057908" cy="878759"/>
          </a:xfrm>
        </p:grpSpPr>
        <p:sp>
          <p:nvSpPr>
            <p:cNvPr id="21552" name="TextBox 51"/>
            <p:cNvSpPr>
              <a:spLocks noChangeArrowheads="1"/>
            </p:cNvSpPr>
            <p:nvPr/>
          </p:nvSpPr>
          <p:spPr bwMode="auto">
            <a:xfrm>
              <a:off x="2743200" y="343918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>
                  <a:solidFill>
                    <a:srgbClr val="474866"/>
                  </a:solidFill>
                  <a:latin typeface="Inconsolata" panose="00000509000000000000" pitchFamily="49" charset="0"/>
                </a:rPr>
                <a:t>SIX</a:t>
              </a:r>
            </a:p>
          </p:txBody>
        </p:sp>
        <p:cxnSp>
          <p:nvCxnSpPr>
            <p:cNvPr id="21553" name="Straight Connector 53"/>
            <p:cNvCxnSpPr>
              <a:cxnSpLocks noChangeShapeType="1"/>
              <a:stCxn id="21552" idx="2"/>
            </p:cNvCxnSpPr>
            <p:nvPr/>
          </p:nvCxnSpPr>
          <p:spPr bwMode="auto">
            <a:xfrm>
              <a:off x="3435355" y="3962400"/>
              <a:ext cx="323845" cy="203200"/>
            </a:xfrm>
            <a:prstGeom prst="line">
              <a:avLst/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</p:cxnSp>
        <p:sp>
          <p:nvSpPr>
            <p:cNvPr id="77" name="TextBox 76"/>
            <p:cNvSpPr txBox="1">
              <a:spLocks noChangeArrowheads="1"/>
            </p:cNvSpPr>
            <p:nvPr/>
          </p:nvSpPr>
          <p:spPr bwMode="auto">
            <a:xfrm>
              <a:off x="2701292" y="3286841"/>
              <a:ext cx="304800" cy="304551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EF3E42"/>
              </a:solidFill>
              <a:miter lim="800000"/>
              <a:headEnd/>
              <a:tailEnd/>
            </a:ln>
          </p:spPr>
          <p:txBody>
            <a:bodyPr wrap="none" lIns="27432" tIns="27432" rIns="27432" bIns="27432" anchor="ctr"/>
            <a:lstStyle>
              <a:defPPr>
                <a:defRPr lang="en-US"/>
              </a:defPPr>
              <a:lvl1pPr algn="ctr">
                <a:defRPr sz="2000" b="1">
                  <a:solidFill>
                    <a:srgbClr val="474866"/>
                  </a:solidFill>
                  <a:latin typeface="Inconsolata" panose="00000509000000000000" pitchFamily="49" charset="0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r>
                <a:rPr lang="en-US" sz="1000" dirty="0">
                  <a:solidFill>
                    <a:srgbClr val="EF3E42"/>
                  </a:solidFill>
                </a:rPr>
                <a:t>T</a:t>
              </a:r>
              <a:r>
                <a:rPr lang="en-US" sz="1000" baseline="-25000" dirty="0">
                  <a:solidFill>
                    <a:srgbClr val="EF3E42"/>
                  </a:solidFill>
                </a:rPr>
                <a:t>1</a:t>
              </a:r>
            </a:p>
          </p:txBody>
        </p:sp>
      </p:grpSp>
      <p:sp>
        <p:nvSpPr>
          <p:cNvPr id="78" name="TextBox 77"/>
          <p:cNvSpPr txBox="1">
            <a:spLocks noChangeArrowheads="1"/>
          </p:cNvSpPr>
          <p:nvPr/>
        </p:nvSpPr>
        <p:spPr bwMode="auto">
          <a:xfrm>
            <a:off x="5380923" y="1310236"/>
            <a:ext cx="409086" cy="415498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en-US"/>
            </a:defPPr>
            <a:lvl1pPr algn="ctr">
              <a:defRPr sz="2100" b="1" u="none">
                <a:solidFill>
                  <a:srgbClr val="F76D6D"/>
                </a:solidFill>
                <a:latin typeface="Inconsolata" panose="00000509000000000000" pitchFamily="49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T</a:t>
            </a:r>
            <a:r>
              <a:rPr lang="en-US" baseline="-25000" dirty="0">
                <a:solidFill>
                  <a:schemeClr val="accent1"/>
                </a:solidFill>
              </a:rPr>
              <a:t>2</a:t>
            </a:r>
          </a:p>
        </p:txBody>
      </p:sp>
      <p:grpSp>
        <p:nvGrpSpPr>
          <p:cNvPr id="79" name="Group 78"/>
          <p:cNvGrpSpPr>
            <a:grpSpLocks/>
          </p:cNvGrpSpPr>
          <p:nvPr/>
        </p:nvGrpSpPr>
        <p:grpSpPr bwMode="auto">
          <a:xfrm>
            <a:off x="5553792" y="3002112"/>
            <a:ext cx="632697" cy="611926"/>
            <a:chOff x="4861660" y="4359959"/>
            <a:chExt cx="842718" cy="816303"/>
          </a:xfrm>
        </p:grpSpPr>
        <p:sp>
          <p:nvSpPr>
            <p:cNvPr id="21549" name="TextBox 70"/>
            <p:cNvSpPr>
              <a:spLocks noChangeArrowheads="1"/>
            </p:cNvSpPr>
            <p:nvPr/>
          </p:nvSpPr>
          <p:spPr bwMode="auto">
            <a:xfrm>
              <a:off x="4881418" y="450598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X</a:t>
              </a:r>
            </a:p>
          </p:txBody>
        </p:sp>
        <p:cxnSp>
          <p:nvCxnSpPr>
            <p:cNvPr id="21550" name="Straight Connector 71"/>
            <p:cNvCxnSpPr>
              <a:cxnSpLocks noChangeShapeType="1"/>
              <a:stCxn id="21549" idx="2"/>
              <a:endCxn id="83" idx="0"/>
            </p:cNvCxnSpPr>
            <p:nvPr/>
          </p:nvCxnSpPr>
          <p:spPr bwMode="auto">
            <a:xfrm flipH="1">
              <a:off x="4882173" y="5029200"/>
              <a:ext cx="129845" cy="147062"/>
            </a:xfrm>
            <a:prstGeom prst="line">
              <a:avLst/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</p:cxnSp>
        <p:sp>
          <p:nvSpPr>
            <p:cNvPr id="82" name="TextBox 81"/>
            <p:cNvSpPr txBox="1">
              <a:spLocks noChangeArrowheads="1"/>
            </p:cNvSpPr>
            <p:nvPr/>
          </p:nvSpPr>
          <p:spPr bwMode="auto">
            <a:xfrm>
              <a:off x="4861660" y="4359959"/>
              <a:ext cx="304483" cy="30495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lIns="27432" tIns="27432" rIns="27432" bIns="27432" anchor="ctr"/>
            <a:lstStyle>
              <a:defPPr>
                <a:defRPr lang="en-US"/>
              </a:defPPr>
              <a:lvl1pPr algn="ctr">
                <a:defRPr sz="2000" b="1">
                  <a:solidFill>
                    <a:srgbClr val="474866"/>
                  </a:solidFill>
                  <a:latin typeface="Inconsolata" panose="00000509000000000000" pitchFamily="49" charset="0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r>
                <a:rPr lang="en-US" sz="1000" dirty="0">
                  <a:solidFill>
                    <a:schemeClr val="accent1"/>
                  </a:solidFill>
                </a:rPr>
                <a:t>T</a:t>
              </a:r>
              <a:r>
                <a:rPr lang="en-US" sz="1000" baseline="-25000" dirty="0">
                  <a:solidFill>
                    <a:schemeClr val="accent1"/>
                  </a:solidFill>
                </a:rPr>
                <a:t>1</a:t>
              </a:r>
            </a:p>
          </p:txBody>
        </p:sp>
      </p:grpSp>
      <p:grpSp>
        <p:nvGrpSpPr>
          <p:cNvPr id="84" name="Group 83"/>
          <p:cNvGrpSpPr>
            <a:grpSpLocks/>
          </p:cNvGrpSpPr>
          <p:nvPr/>
        </p:nvGrpSpPr>
        <p:grpSpPr bwMode="auto">
          <a:xfrm>
            <a:off x="3171827" y="2784232"/>
            <a:ext cx="776290" cy="488157"/>
            <a:chOff x="4843294" y="4379021"/>
            <a:chExt cx="1035651" cy="650179"/>
          </a:xfrm>
        </p:grpSpPr>
        <p:sp>
          <p:nvSpPr>
            <p:cNvPr id="21546" name="TextBox 77"/>
            <p:cNvSpPr>
              <a:spLocks noChangeArrowheads="1"/>
            </p:cNvSpPr>
            <p:nvPr/>
          </p:nvSpPr>
          <p:spPr bwMode="auto">
            <a:xfrm>
              <a:off x="4881418" y="450598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>
                  <a:solidFill>
                    <a:srgbClr val="474866"/>
                  </a:solidFill>
                  <a:latin typeface="Inconsolata" panose="00000509000000000000" pitchFamily="49" charset="0"/>
                </a:rPr>
                <a:t>IS</a:t>
              </a:r>
            </a:p>
          </p:txBody>
        </p:sp>
        <p:cxnSp>
          <p:nvCxnSpPr>
            <p:cNvPr id="21547" name="Straight Connector 78"/>
            <p:cNvCxnSpPr>
              <a:cxnSpLocks noChangeShapeType="1"/>
              <a:stCxn id="21546" idx="2"/>
            </p:cNvCxnSpPr>
            <p:nvPr/>
          </p:nvCxnSpPr>
          <p:spPr bwMode="auto">
            <a:xfrm flipV="1">
              <a:off x="5704378" y="4576618"/>
              <a:ext cx="174567" cy="190972"/>
            </a:xfrm>
            <a:prstGeom prst="line">
              <a:avLst/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</p:cxnSp>
        <p:sp>
          <p:nvSpPr>
            <p:cNvPr id="87" name="TextBox 86"/>
            <p:cNvSpPr txBox="1">
              <a:spLocks noChangeArrowheads="1"/>
            </p:cNvSpPr>
            <p:nvPr/>
          </p:nvSpPr>
          <p:spPr bwMode="auto">
            <a:xfrm>
              <a:off x="4843294" y="4379021"/>
              <a:ext cx="304976" cy="304474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lIns="27432" tIns="27432" rIns="27432" bIns="27432" anchor="ctr"/>
            <a:lstStyle>
              <a:defPPr>
                <a:defRPr lang="en-US"/>
              </a:defPPr>
              <a:lvl1pPr algn="ctr">
                <a:defRPr sz="2000" b="1">
                  <a:solidFill>
                    <a:srgbClr val="474866"/>
                  </a:solidFill>
                  <a:latin typeface="Inconsolata" panose="00000509000000000000" pitchFamily="49" charset="0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r>
                <a:rPr lang="en-US" sz="1000" dirty="0">
                  <a:solidFill>
                    <a:schemeClr val="accent1"/>
                  </a:solidFill>
                </a:rPr>
                <a:t>T</a:t>
              </a:r>
              <a:r>
                <a:rPr lang="en-US" sz="1000" baseline="-25000" dirty="0">
                  <a:solidFill>
                    <a:schemeClr val="accent1"/>
                  </a:solidFill>
                </a:rPr>
                <a:t>2</a:t>
              </a:r>
            </a:p>
          </p:txBody>
        </p:sp>
      </p:grpSp>
      <p:sp>
        <p:nvSpPr>
          <p:cNvPr id="89" name="Oval 23"/>
          <p:cNvSpPr>
            <a:spLocks noChangeArrowheads="1"/>
          </p:cNvSpPr>
          <p:nvPr/>
        </p:nvSpPr>
        <p:spPr bwMode="auto">
          <a:xfrm>
            <a:off x="2502694" y="3567662"/>
            <a:ext cx="1057275" cy="400050"/>
          </a:xfrm>
          <a:prstGeom prst="ellipse">
            <a:avLst/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91" name="TextBox 90"/>
          <p:cNvSpPr txBox="1">
            <a:spLocks noChangeArrowheads="1"/>
          </p:cNvSpPr>
          <p:nvPr/>
        </p:nvSpPr>
        <p:spPr bwMode="auto">
          <a:xfrm>
            <a:off x="2747963" y="3935565"/>
            <a:ext cx="59503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r>
              <a:rPr lang="en-US" sz="1600" b="1" u="none" dirty="0">
                <a:solidFill>
                  <a:schemeClr val="accent1"/>
                </a:solidFill>
                <a:latin typeface="Inconsolata" panose="00000509000000000000" pitchFamily="49" charset="0"/>
              </a:rPr>
              <a:t>Read</a:t>
            </a:r>
          </a:p>
        </p:txBody>
      </p:sp>
      <p:sp>
        <p:nvSpPr>
          <p:cNvPr id="92" name="TextBox 91"/>
          <p:cNvSpPr txBox="1">
            <a:spLocks noChangeArrowheads="1"/>
          </p:cNvSpPr>
          <p:nvPr/>
        </p:nvSpPr>
        <p:spPr bwMode="auto">
          <a:xfrm>
            <a:off x="5505451" y="3935565"/>
            <a:ext cx="121058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r>
              <a:rPr lang="en-US" sz="1600" b="1" u="none">
                <a:solidFill>
                  <a:schemeClr val="accent1"/>
                </a:solidFill>
                <a:latin typeface="Inconsolata" panose="00000509000000000000" pitchFamily="49" charset="0"/>
              </a:rPr>
              <a:t>Read+Write</a:t>
            </a:r>
          </a:p>
        </p:txBody>
      </p:sp>
      <p:sp>
        <p:nvSpPr>
          <p:cNvPr id="93" name="TextBox 92"/>
          <p:cNvSpPr txBox="1">
            <a:spLocks noChangeArrowheads="1"/>
          </p:cNvSpPr>
          <p:nvPr/>
        </p:nvSpPr>
        <p:spPr bwMode="auto">
          <a:xfrm>
            <a:off x="4334364" y="1310236"/>
            <a:ext cx="409086" cy="415498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en-US"/>
            </a:defPPr>
            <a:lvl1pPr algn="ctr">
              <a:defRPr sz="2100" b="1" u="none">
                <a:solidFill>
                  <a:srgbClr val="F76D6D"/>
                </a:solidFill>
                <a:latin typeface="Inconsolata" panose="00000509000000000000" pitchFamily="49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T</a:t>
            </a:r>
            <a:r>
              <a:rPr lang="en-US" baseline="-25000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61" name="Rounded Rectangle 60"/>
          <p:cNvSpPr/>
          <p:nvPr/>
        </p:nvSpPr>
        <p:spPr bwMode="auto">
          <a:xfrm>
            <a:off x="3819525" y="3595046"/>
            <a:ext cx="1166813" cy="342900"/>
          </a:xfrm>
          <a:prstGeom prst="roundRect">
            <a:avLst>
              <a:gd name="adj" fmla="val 11280"/>
            </a:avLst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b="1" dirty="0">
                <a:solidFill>
                  <a:srgbClr val="646464"/>
                </a:solidFill>
                <a:latin typeface="Lato" panose="020F0502020204030203" pitchFamily="34" charset="0"/>
              </a:rPr>
              <a:t>Tuple 2</a:t>
            </a:r>
          </a:p>
        </p:txBody>
      </p:sp>
      <p:cxnSp>
        <p:nvCxnSpPr>
          <p:cNvPr id="96" name="Curved Connector 95"/>
          <p:cNvCxnSpPr>
            <a:cxnSpLocks/>
            <a:stCxn id="93" idx="2"/>
            <a:endCxn id="60" idx="0"/>
          </p:cNvCxnSpPr>
          <p:nvPr/>
        </p:nvCxnSpPr>
        <p:spPr bwMode="auto">
          <a:xfrm flipH="1">
            <a:off x="4514850" y="1725734"/>
            <a:ext cx="24057" cy="1088262"/>
          </a:xfrm>
          <a:prstGeom prst="straightConnector1">
            <a:avLst/>
          </a:prstGeom>
          <a:noFill/>
          <a:ln w="57150" algn="ctr">
            <a:solidFill>
              <a:schemeClr val="accent1"/>
            </a:solidFill>
            <a:round/>
            <a:headEnd type="none" w="sm" len="sm"/>
            <a:tailEnd type="triangle" w="med" len="sm"/>
          </a:ln>
        </p:spPr>
      </p:cxnSp>
      <p:sp>
        <p:nvSpPr>
          <p:cNvPr id="102" name="TextBox 101"/>
          <p:cNvSpPr txBox="1">
            <a:spLocks noChangeArrowheads="1"/>
          </p:cNvSpPr>
          <p:nvPr/>
        </p:nvSpPr>
        <p:spPr bwMode="auto">
          <a:xfrm>
            <a:off x="4110038" y="3935565"/>
            <a:ext cx="59503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r>
              <a:rPr lang="en-US" sz="1600" b="1" u="none">
                <a:solidFill>
                  <a:schemeClr val="accent1"/>
                </a:solidFill>
                <a:latin typeface="Inconsolata" panose="00000509000000000000" pitchFamily="49" charset="0"/>
              </a:rPr>
              <a:t>Read</a:t>
            </a:r>
          </a:p>
        </p:txBody>
      </p:sp>
      <p:sp>
        <p:nvSpPr>
          <p:cNvPr id="72" name="TextBox 71"/>
          <p:cNvSpPr txBox="1">
            <a:spLocks noChangeArrowheads="1"/>
          </p:cNvSpPr>
          <p:nvPr/>
        </p:nvSpPr>
        <p:spPr bwMode="auto">
          <a:xfrm>
            <a:off x="5793581" y="3935565"/>
            <a:ext cx="59503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r>
              <a:rPr lang="en-US" sz="1600" b="1" u="none">
                <a:solidFill>
                  <a:schemeClr val="accent1"/>
                </a:solidFill>
                <a:latin typeface="Inconsolata" panose="00000509000000000000" pitchFamily="49" charset="0"/>
              </a:rPr>
              <a:t>Read</a:t>
            </a:r>
          </a:p>
        </p:txBody>
      </p:sp>
      <p:pic>
        <p:nvPicPr>
          <p:cNvPr id="88" name="Lock"/>
          <p:cNvPicPr>
            <a:picLocks noChangeAspect="1" noChangeArrowheads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 rot="21075481">
            <a:off x="3930880" y="2834236"/>
            <a:ext cx="149955" cy="195263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83" name="Lock"/>
          <p:cNvPicPr>
            <a:picLocks noChangeAspect="1" noChangeArrowheads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 rot="21075481">
            <a:off x="5509054" y="3612905"/>
            <a:ext cx="149955" cy="195263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90" name="Oval 23"/>
          <p:cNvSpPr>
            <a:spLocks noChangeArrowheads="1"/>
          </p:cNvSpPr>
          <p:nvPr/>
        </p:nvSpPr>
        <p:spPr bwMode="auto">
          <a:xfrm>
            <a:off x="5548313" y="3566471"/>
            <a:ext cx="1057275" cy="400050"/>
          </a:xfrm>
          <a:prstGeom prst="ellipse">
            <a:avLst/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101" name="Oval 23"/>
          <p:cNvSpPr>
            <a:spLocks noChangeArrowheads="1"/>
          </p:cNvSpPr>
          <p:nvPr/>
        </p:nvSpPr>
        <p:spPr bwMode="auto">
          <a:xfrm>
            <a:off x="3864769" y="3553374"/>
            <a:ext cx="1057275" cy="400050"/>
          </a:xfrm>
          <a:prstGeom prst="ellipse">
            <a:avLst/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2" name="T1: Info"/>
          <p:cNvSpPr>
            <a:spLocks noChangeArrowheads="1"/>
          </p:cNvSpPr>
          <p:nvPr/>
        </p:nvSpPr>
        <p:spPr bwMode="auto">
          <a:xfrm>
            <a:off x="685800" y="1264442"/>
            <a:ext cx="237196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2000" dirty="0">
                <a:solidFill>
                  <a:srgbClr val="646464"/>
                </a:solidFill>
                <a:latin typeface="Crimson Text" panose="02000503000000000000" pitchFamily="2" charset="0"/>
              </a:rPr>
              <a:t>Scan all tuples in </a:t>
            </a:r>
            <a:r>
              <a:rPr lang="en-US" sz="2000" b="1" dirty="0">
                <a:solidFill>
                  <a:schemeClr val="accent1"/>
                </a:solidFill>
                <a:latin typeface="Crimson Text" panose="02000503000000000000" pitchFamily="2" charset="0"/>
              </a:rPr>
              <a:t>R</a:t>
            </a:r>
            <a:r>
              <a:rPr lang="en-US" sz="2000" dirty="0">
                <a:solidFill>
                  <a:srgbClr val="646464"/>
                </a:solidFill>
                <a:latin typeface="Crimson Text" panose="02000503000000000000" pitchFamily="2" charset="0"/>
              </a:rPr>
              <a:t> and update one tuple.</a:t>
            </a:r>
          </a:p>
        </p:txBody>
      </p:sp>
      <p:sp>
        <p:nvSpPr>
          <p:cNvPr id="51" name="T3: Info"/>
          <p:cNvSpPr>
            <a:spLocks noChangeArrowheads="1"/>
          </p:cNvSpPr>
          <p:nvPr/>
        </p:nvSpPr>
        <p:spPr bwMode="auto">
          <a:xfrm>
            <a:off x="3200400" y="898921"/>
            <a:ext cx="2743200" cy="284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dirty="0">
                <a:solidFill>
                  <a:srgbClr val="646464"/>
                </a:solidFill>
                <a:latin typeface="Crimson Text" panose="02000503000000000000" pitchFamily="2" charset="0"/>
              </a:rPr>
              <a:t>Scan all tuples in </a:t>
            </a:r>
            <a:r>
              <a:rPr lang="en-US" sz="2000" b="1" dirty="0">
                <a:solidFill>
                  <a:schemeClr val="accent1"/>
                </a:solidFill>
                <a:latin typeface="Crimson Text" panose="02000503000000000000" pitchFamily="2" charset="0"/>
              </a:rPr>
              <a:t>R</a:t>
            </a:r>
            <a:r>
              <a:rPr lang="en-US" sz="2000" dirty="0">
                <a:solidFill>
                  <a:srgbClr val="646464"/>
                </a:solidFill>
                <a:latin typeface="Crimson Text" panose="02000503000000000000" pitchFamily="2" charset="0"/>
              </a:rPr>
              <a:t>.</a:t>
            </a:r>
          </a:p>
        </p:txBody>
      </p:sp>
      <p:sp>
        <p:nvSpPr>
          <p:cNvPr id="52" name="T2: Info"/>
          <p:cNvSpPr>
            <a:spLocks noChangeArrowheads="1"/>
          </p:cNvSpPr>
          <p:nvPr/>
        </p:nvSpPr>
        <p:spPr bwMode="auto">
          <a:xfrm>
            <a:off x="6019800" y="1413865"/>
            <a:ext cx="2743200" cy="284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000" dirty="0">
                <a:solidFill>
                  <a:srgbClr val="646464"/>
                </a:solidFill>
                <a:latin typeface="Crimson Text" panose="02000503000000000000" pitchFamily="2" charset="0"/>
              </a:rPr>
              <a:t>Read a single tuple in </a:t>
            </a:r>
            <a:r>
              <a:rPr lang="en-US" sz="2000" b="1" dirty="0">
                <a:solidFill>
                  <a:schemeClr val="accent1"/>
                </a:solidFill>
                <a:latin typeface="Crimson Text" panose="02000503000000000000" pitchFamily="2" charset="0"/>
              </a:rPr>
              <a:t>R</a:t>
            </a:r>
            <a:r>
              <a:rPr lang="en-US" sz="2000" dirty="0">
                <a:solidFill>
                  <a:srgbClr val="646464"/>
                </a:solidFill>
                <a:latin typeface="Crimson Text" panose="02000503000000000000" pitchFamily="2" charset="0"/>
              </a:rPr>
              <a:t>.</a:t>
            </a:r>
          </a:p>
        </p:txBody>
      </p:sp>
      <p:pic>
        <p:nvPicPr>
          <p:cNvPr id="53" name="Picture 52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 bwMode="auto">
          <a:xfrm>
            <a:off x="4816032" y="1353177"/>
            <a:ext cx="199370" cy="283315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70">
            <a:extLst>
              <a:ext uri="{FF2B5EF4-FFF2-40B4-BE49-F238E27FC236}">
                <a16:creationId xmlns:a16="http://schemas.microsoft.com/office/drawing/2014/main" id="{97FDBD44-3E6A-4387-B125-CA0A9A7970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6630" y="1806736"/>
            <a:ext cx="617863" cy="392222"/>
          </a:xfrm>
          <a:prstGeom prst="hexagon">
            <a:avLst>
              <a:gd name="adj" fmla="val 24999"/>
              <a:gd name="vf" fmla="val 115470"/>
            </a:avLst>
          </a:prstGeom>
          <a:solidFill>
            <a:schemeClr val="bg1"/>
          </a:solidFill>
          <a:ln w="57150">
            <a:solidFill>
              <a:srgbClr val="4748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>
                <a:solidFill>
                  <a:srgbClr val="474866"/>
                </a:solidFill>
                <a:latin typeface="Inconsolata" panose="00000509000000000000" pitchFamily="49" charset="0"/>
              </a:rPr>
              <a:t>S</a:t>
            </a:r>
          </a:p>
        </p:txBody>
      </p:sp>
      <p:grpSp>
        <p:nvGrpSpPr>
          <p:cNvPr id="9" name="Group 8" hidden="1">
            <a:extLst>
              <a:ext uri="{FF2B5EF4-FFF2-40B4-BE49-F238E27FC236}">
                <a16:creationId xmlns:a16="http://schemas.microsoft.com/office/drawing/2014/main" id="{3E309988-7A2A-42F6-B4C3-E3813E3FC56B}"/>
              </a:ext>
            </a:extLst>
          </p:cNvPr>
          <p:cNvGrpSpPr/>
          <p:nvPr/>
        </p:nvGrpSpPr>
        <p:grpSpPr>
          <a:xfrm>
            <a:off x="4107176" y="3089672"/>
            <a:ext cx="815348" cy="91440"/>
            <a:chOff x="5872795" y="2466187"/>
            <a:chExt cx="815348" cy="91440"/>
          </a:xfrm>
        </p:grpSpPr>
        <p:sp>
          <p:nvSpPr>
            <p:cNvPr id="7" name="magnet">
              <a:extLst>
                <a:ext uri="{FF2B5EF4-FFF2-40B4-BE49-F238E27FC236}">
                  <a16:creationId xmlns:a16="http://schemas.microsoft.com/office/drawing/2014/main" id="{70BBAB9D-B885-4F91-94A7-055CCC40F370}"/>
                </a:ext>
              </a:extLst>
            </p:cNvPr>
            <p:cNvSpPr/>
            <p:nvPr/>
          </p:nvSpPr>
          <p:spPr bwMode="auto">
            <a:xfrm>
              <a:off x="5872795" y="2466187"/>
              <a:ext cx="91440" cy="91440"/>
            </a:xfrm>
            <a:prstGeom prst="roundRect">
              <a:avLst>
                <a:gd name="adj" fmla="val 11280"/>
              </a:avLst>
            </a:prstGeom>
            <a:solidFill>
              <a:schemeClr val="bg1">
                <a:lumMod val="95000"/>
              </a:schemeClr>
            </a:solidFill>
            <a:ln w="28575" cap="flat" cmpd="sng" algn="ctr">
              <a:noFill/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b="1" dirty="0">
                <a:solidFill>
                  <a:srgbClr val="646464"/>
                </a:solidFill>
                <a:latin typeface="Proxima Nova Rg" panose="02000506030000020004" pitchFamily="50" charset="0"/>
              </a:endParaRPr>
            </a:p>
          </p:txBody>
        </p:sp>
        <p:sp>
          <p:nvSpPr>
            <p:cNvPr id="8" name="magnet">
              <a:extLst>
                <a:ext uri="{FF2B5EF4-FFF2-40B4-BE49-F238E27FC236}">
                  <a16:creationId xmlns:a16="http://schemas.microsoft.com/office/drawing/2014/main" id="{6C91575C-A039-4B71-B249-CC4E3292EDA4}"/>
                </a:ext>
              </a:extLst>
            </p:cNvPr>
            <p:cNvSpPr/>
            <p:nvPr/>
          </p:nvSpPr>
          <p:spPr bwMode="auto">
            <a:xfrm>
              <a:off x="6596703" y="2466187"/>
              <a:ext cx="91440" cy="91440"/>
            </a:xfrm>
            <a:prstGeom prst="roundRect">
              <a:avLst>
                <a:gd name="adj" fmla="val 11280"/>
              </a:avLst>
            </a:prstGeom>
            <a:solidFill>
              <a:schemeClr val="bg1">
                <a:lumMod val="95000"/>
              </a:schemeClr>
            </a:solidFill>
            <a:ln w="28575" cap="flat" cmpd="sng" algn="ctr">
              <a:noFill/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b="1" dirty="0">
                <a:solidFill>
                  <a:srgbClr val="646464"/>
                </a:solidFill>
                <a:latin typeface="Proxima Nova Rg" panose="02000506030000020004" pitchFamily="50" charset="0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83743FFB-2529-432A-AC55-8FF2EDB88E47}"/>
              </a:ext>
            </a:extLst>
          </p:cNvPr>
          <p:cNvGrpSpPr>
            <a:grpSpLocks/>
          </p:cNvGrpSpPr>
          <p:nvPr/>
        </p:nvGrpSpPr>
        <p:grpSpPr bwMode="auto">
          <a:xfrm>
            <a:off x="3168969" y="2231787"/>
            <a:ext cx="793431" cy="659609"/>
            <a:chOff x="2701292" y="3286841"/>
            <a:chExt cx="1057908" cy="878759"/>
          </a:xfrm>
        </p:grpSpPr>
        <p:sp>
          <p:nvSpPr>
            <p:cNvPr id="65" name="TextBox 51">
              <a:extLst>
                <a:ext uri="{FF2B5EF4-FFF2-40B4-BE49-F238E27FC236}">
                  <a16:creationId xmlns:a16="http://schemas.microsoft.com/office/drawing/2014/main" id="{E5ADB024-8DC0-433A-85D7-BB1D36D6C2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43200" y="343918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S</a:t>
              </a:r>
            </a:p>
          </p:txBody>
        </p:sp>
        <p:cxnSp>
          <p:nvCxnSpPr>
            <p:cNvPr id="71" name="Straight Connector 53">
              <a:extLst>
                <a:ext uri="{FF2B5EF4-FFF2-40B4-BE49-F238E27FC236}">
                  <a16:creationId xmlns:a16="http://schemas.microsoft.com/office/drawing/2014/main" id="{8F27CA0C-98FB-40D0-ACEF-2E57D2984995}"/>
                </a:ext>
              </a:extLst>
            </p:cNvPr>
            <p:cNvCxnSpPr>
              <a:cxnSpLocks noChangeShapeType="1"/>
              <a:stCxn id="65" idx="2"/>
            </p:cNvCxnSpPr>
            <p:nvPr/>
          </p:nvCxnSpPr>
          <p:spPr bwMode="auto">
            <a:xfrm>
              <a:off x="3435355" y="3962400"/>
              <a:ext cx="323845" cy="203200"/>
            </a:xfrm>
            <a:prstGeom prst="line">
              <a:avLst/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</p:cxn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B757A7CF-2566-4CF5-B149-38DCAC2C92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01292" y="3286841"/>
              <a:ext cx="304800" cy="304551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lIns="27432" tIns="27432" rIns="27432" bIns="27432" anchor="ctr"/>
            <a:lstStyle>
              <a:defPPr>
                <a:defRPr lang="en-US"/>
              </a:defPPr>
              <a:lvl1pPr algn="ctr">
                <a:defRPr sz="2000" b="1">
                  <a:solidFill>
                    <a:srgbClr val="474866"/>
                  </a:solidFill>
                  <a:latin typeface="Inconsolata" panose="00000509000000000000" pitchFamily="49" charset="0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r>
                <a:rPr lang="en-US" sz="1000" dirty="0">
                  <a:solidFill>
                    <a:schemeClr val="accent1"/>
                  </a:solidFill>
                </a:rPr>
                <a:t>T</a:t>
              </a:r>
              <a:r>
                <a:rPr lang="en-US" sz="1000" baseline="-25000" dirty="0">
                  <a:solidFill>
                    <a:schemeClr val="accent1"/>
                  </a:solidFill>
                </a:rPr>
                <a:t>3</a:t>
              </a:r>
            </a:p>
          </p:txBody>
        </p:sp>
      </p:grpSp>
      <p:sp>
        <p:nvSpPr>
          <p:cNvPr id="5" name="TextBox 46">
            <a:extLst>
              <a:ext uri="{FF2B5EF4-FFF2-40B4-BE49-F238E27FC236}">
                <a16:creationId xmlns:a16="http://schemas.microsoft.com/office/drawing/2014/main" id="{47AAD90B-ED20-19FF-394E-B31A2F0E33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9675" y="3489080"/>
            <a:ext cx="320279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r>
              <a:rPr lang="en-US" sz="2100" b="1" u="none" dirty="0">
                <a:solidFill>
                  <a:srgbClr val="646464"/>
                </a:solidFill>
                <a:latin typeface="Lato" panose="020F0502020204030203" pitchFamily="34" charset="0"/>
              </a:rPr>
              <a:t>…</a:t>
            </a:r>
          </a:p>
        </p:txBody>
      </p:sp>
      <p:grpSp>
        <p:nvGrpSpPr>
          <p:cNvPr id="13" name="compat-matrix">
            <a:extLst>
              <a:ext uri="{FF2B5EF4-FFF2-40B4-BE49-F238E27FC236}">
                <a16:creationId xmlns:a16="http://schemas.microsoft.com/office/drawing/2014/main" id="{665FC79A-DD44-0E70-A0EE-AB1D2E0AE296}"/>
              </a:ext>
            </a:extLst>
          </p:cNvPr>
          <p:cNvGrpSpPr/>
          <p:nvPr/>
        </p:nvGrpSpPr>
        <p:grpSpPr>
          <a:xfrm>
            <a:off x="9189720" y="1806736"/>
            <a:ext cx="2011680" cy="1554480"/>
            <a:chOff x="-1066800" y="1110836"/>
            <a:chExt cx="2011680" cy="155448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39A7AE2-9EDE-8DAF-F129-AC1BFF5BF96F}"/>
                </a:ext>
              </a:extLst>
            </p:cNvPr>
            <p:cNvSpPr/>
            <p:nvPr/>
          </p:nvSpPr>
          <p:spPr>
            <a:xfrm>
              <a:off x="-1066800" y="1110836"/>
              <a:ext cx="2011680" cy="155448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F0579268-F3DF-1C01-7149-2A1623D9D6F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-975360" y="1250556"/>
              <a:ext cx="1828800" cy="127504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73175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2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"/>
                            </p:stCondLst>
                            <p:childTnLst>
                              <p:par>
                                <p:cTn id="6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50"/>
                            </p:stCondLst>
                            <p:childTnLst>
                              <p:par>
                                <p:cTn id="7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50"/>
                            </p:stCondLst>
                            <p:childTnLst>
                              <p:par>
                                <p:cTn id="93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4.93827E-7 L -0.26823 -0.00216 " pathEditMode="relative" rAng="0" ptsTypes="AA">
                                      <p:cBhvr>
                                        <p:cTn id="9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20" y="-1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2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50"/>
                            </p:stCondLst>
                            <p:childTnLst>
                              <p:par>
                                <p:cTn id="11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4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50"/>
                            </p:stCondLst>
                            <p:childTnLst>
                              <p:par>
                                <p:cTn id="1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3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50"/>
                            </p:stCondLst>
                            <p:childTnLst>
                              <p:par>
                                <p:cTn id="1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2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500"/>
                            </p:stCondLst>
                            <p:childTnLst>
                              <p:par>
                                <p:cTn id="1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750"/>
                            </p:stCondLst>
                            <p:childTnLst>
                              <p:par>
                                <p:cTn id="13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2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2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2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25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2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0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2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0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2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250"/>
                            </p:stCondLst>
                            <p:childTnLst>
                              <p:par>
                                <p:cTn id="18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2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0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3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9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250"/>
                            </p:stCondLst>
                            <p:childTnLst>
                              <p:par>
                                <p:cTn id="22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6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500"/>
                            </p:stCondLst>
                            <p:childTnLst>
                              <p:par>
                                <p:cTn id="2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1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67" grpId="1" animBg="1"/>
      <p:bldP spid="78" grpId="0" animBg="1"/>
      <p:bldP spid="78" grpId="1" animBg="1"/>
      <p:bldP spid="89" grpId="0" animBg="1"/>
      <p:bldP spid="89" grpId="1" animBg="1"/>
      <p:bldP spid="89" grpId="2" animBg="1"/>
      <p:bldP spid="89" grpId="3" animBg="1"/>
      <p:bldP spid="89" grpId="4" animBg="1"/>
      <p:bldP spid="89" grpId="5" animBg="1"/>
      <p:bldP spid="91" grpId="0"/>
      <p:bldP spid="91" grpId="1"/>
      <p:bldP spid="91" grpId="2"/>
      <p:bldP spid="91" grpId="3"/>
      <p:bldP spid="91" grpId="4"/>
      <p:bldP spid="91" grpId="5"/>
      <p:bldP spid="92" grpId="0"/>
      <p:bldP spid="92" grpId="1"/>
      <p:bldP spid="93" grpId="0" animBg="1"/>
      <p:bldP spid="102" grpId="0"/>
      <p:bldP spid="102" grpId="1"/>
      <p:bldP spid="102" grpId="2"/>
      <p:bldP spid="102" grpId="3"/>
      <p:bldP spid="72" grpId="0"/>
      <p:bldP spid="72" grpId="1"/>
      <p:bldP spid="90" grpId="0" animBg="1"/>
      <p:bldP spid="90" grpId="1" animBg="1"/>
      <p:bldP spid="90" grpId="2" animBg="1"/>
      <p:bldP spid="90" grpId="3" animBg="1"/>
      <p:bldP spid="101" grpId="0" animBg="1"/>
      <p:bldP spid="101" grpId="1" animBg="1"/>
      <p:bldP spid="101" grpId="2" animBg="1"/>
      <p:bldP spid="101" grpId="3" animBg="1"/>
      <p:bldP spid="2" grpId="0"/>
      <p:bldP spid="2" grpId="1"/>
      <p:bldP spid="51" grpId="0"/>
      <p:bldP spid="52" grpId="0"/>
      <p:bldP spid="52" grpId="1"/>
      <p:bldP spid="4" grpId="0" animBg="1"/>
      <p:bldP spid="4" grpId="1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Lock Escalation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The DBMS can automatically switch to coarser-grained locks when a </a:t>
            </a:r>
            <a:r>
              <a:rPr lang="en-US" dirty="0" err="1"/>
              <a:t>txn</a:t>
            </a:r>
            <a:r>
              <a:rPr lang="en-US" dirty="0"/>
              <a:t> acquires too many low-level locks.</a:t>
            </a:r>
          </a:p>
          <a:p>
            <a:endParaRPr lang="en-US" sz="1200" dirty="0"/>
          </a:p>
          <a:p>
            <a:r>
              <a:rPr lang="en-US" dirty="0"/>
              <a:t>This reduces the number of requests that the lock manager must process.</a:t>
            </a:r>
          </a:p>
          <a:p>
            <a:endParaRPr lang="en-US" dirty="0"/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C616C6B7-1B1E-21C9-2190-11B009452E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069161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Locking In Practice</a:t>
            </a:r>
          </a:p>
        </p:txBody>
      </p:sp>
      <p:sp>
        <p:nvSpPr>
          <p:cNvPr id="79875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Applications typically do </a:t>
            </a:r>
            <a:r>
              <a:rPr lang="en-US" u="sng" dirty="0"/>
              <a:t>not</a:t>
            </a:r>
            <a:r>
              <a:rPr lang="en-US" dirty="0"/>
              <a:t> acquire a </a:t>
            </a:r>
            <a:r>
              <a:rPr lang="en-US" dirty="0" err="1"/>
              <a:t>txn's</a:t>
            </a:r>
            <a:r>
              <a:rPr lang="en-US" dirty="0"/>
              <a:t> locks manually (i.e., explicit SQL commands).</a:t>
            </a:r>
          </a:p>
          <a:p>
            <a:endParaRPr lang="en-US" sz="1200" dirty="0"/>
          </a:p>
          <a:p>
            <a:r>
              <a:rPr lang="en-US" dirty="0"/>
              <a:t>Sometimes you need to provide the DBMS with hints to help it to improve concurrency.</a:t>
            </a:r>
          </a:p>
          <a:p>
            <a:pPr lvl="1"/>
            <a:r>
              <a:rPr lang="en-US" dirty="0"/>
              <a:t>Update a tuple after reading it.</a:t>
            </a:r>
          </a:p>
          <a:p>
            <a:pPr lvl="1"/>
            <a:r>
              <a:rPr lang="en-US" dirty="0"/>
              <a:t>Skip any tuple that is locked.</a:t>
            </a:r>
          </a:p>
          <a:p>
            <a:endParaRPr lang="en-US" sz="1200" dirty="0"/>
          </a:p>
          <a:p>
            <a:r>
              <a:rPr lang="en-US" dirty="0"/>
              <a:t>Explicit locks are also useful when doing major changes to the database.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603ED9C5-3CEF-3E80-A591-6215A0A3C9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159253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/>
              <a:t>SELECT...FOR UPDATE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Perform a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SELECT</a:t>
            </a:r>
            <a:r>
              <a:rPr lang="en-US" dirty="0"/>
              <a:t> and then sets an exclusive lock on the matching tuples.</a:t>
            </a:r>
          </a:p>
          <a:p>
            <a:r>
              <a:rPr lang="en-US" dirty="0"/>
              <a:t>Can also set shared locks:</a:t>
            </a:r>
          </a:p>
          <a:p>
            <a:pPr lvl="1"/>
            <a:r>
              <a:rPr lang="en-US" dirty="0"/>
              <a:t>Postgres: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FOR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SHARE</a:t>
            </a:r>
          </a:p>
          <a:p>
            <a:pPr lvl="1"/>
            <a:r>
              <a:rPr lang="en-US" dirty="0"/>
              <a:t>MySQL: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LOCK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IN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SHARE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MODE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E92D4426-DC0B-3FE4-D678-C282E84C49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54</a:t>
            </a:fld>
            <a:endParaRPr lang="en-US" dirty="0"/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2343150" y="3028950"/>
            <a:ext cx="4591050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SELECT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*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FROM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&lt;table&gt;</a:t>
            </a: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WHERE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&lt;qualification&gt; </a:t>
            </a:r>
            <a:r>
              <a:rPr lang="en-US" dirty="0">
                <a:solidFill>
                  <a:schemeClr val="accent1"/>
                </a:solidFill>
              </a:rPr>
              <a:t>FOR UPDATE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;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56255E5-BDF6-DCCD-50DD-B0AFC18CCD0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242560" y="1011230"/>
            <a:ext cx="3749040" cy="1408120"/>
          </a:xfrm>
          <a:prstGeom prst="rect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01616366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20749F-2081-39D3-88CF-FEAF10500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itle 1">
            <a:extLst>
              <a:ext uri="{FF2B5EF4-FFF2-40B4-BE49-F238E27FC236}">
                <a16:creationId xmlns:a16="http://schemas.microsoft.com/office/drawing/2014/main" id="{895CEA1D-37C6-0444-E91D-F2E0320DF68C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SELECT...SKIP LOCKED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D81F6-0932-2EAD-B4C8-792B71341C51}"/>
              </a:ext>
            </a:extLst>
          </p:cNvPr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Perform a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SELECT</a:t>
            </a:r>
            <a:r>
              <a:rPr lang="en-US" dirty="0"/>
              <a:t> and automatically ignore any tuples that are already locked in an incompatible mode.</a:t>
            </a:r>
          </a:p>
          <a:p>
            <a:pPr lvl="1"/>
            <a:r>
              <a:rPr lang="en-US" dirty="0"/>
              <a:t>Useful for maintaining queues inside of a DBMS.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5F058E75-AA49-C3EE-5E24-7605581643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55</a:t>
            </a:fld>
            <a:endParaRPr lang="en-US" dirty="0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8439CC44-C107-5610-B117-3FF4546EF3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7900" y="2647950"/>
            <a:ext cx="4648200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SELECT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*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FROM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&lt;table&gt;</a:t>
            </a: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WHERE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&lt;qualification&gt; </a:t>
            </a:r>
            <a:r>
              <a:rPr lang="en-US" dirty="0">
                <a:solidFill>
                  <a:schemeClr val="accent1"/>
                </a:solidFill>
              </a:rPr>
              <a:t>SKIP LOCKED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47962983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94211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ea typeface="ＭＳ Ｐゴシック"/>
                <a:cs typeface="ＭＳ Ｐゴシック"/>
              </a:rPr>
              <a:t>2PL is used in almost every DBMS.</a:t>
            </a:r>
          </a:p>
          <a:p>
            <a:r>
              <a:rPr lang="en-US" dirty="0">
                <a:ea typeface="ＭＳ Ｐゴシック"/>
                <a:cs typeface="ＭＳ Ｐゴシック"/>
              </a:rPr>
              <a:t>Automatically generates correct interleaving:</a:t>
            </a:r>
          </a:p>
          <a:p>
            <a:pPr lvl="1"/>
            <a:r>
              <a:rPr lang="en-US" dirty="0">
                <a:ea typeface="ＭＳ Ｐゴシック"/>
              </a:rPr>
              <a:t>Locks + protocol (2PL, SS2PL ...)</a:t>
            </a:r>
          </a:p>
          <a:p>
            <a:pPr lvl="1"/>
            <a:r>
              <a:rPr lang="en-US" dirty="0">
                <a:ea typeface="ＭＳ Ｐゴシック"/>
              </a:rPr>
              <a:t>Deadlock detection + handling</a:t>
            </a:r>
          </a:p>
          <a:p>
            <a:pPr lvl="1"/>
            <a:r>
              <a:rPr lang="en-US" dirty="0">
                <a:ea typeface="ＭＳ Ｐゴシック"/>
              </a:rPr>
              <a:t>Deadlock prevention</a:t>
            </a:r>
          </a:p>
          <a:p>
            <a:pPr lvl="1"/>
            <a:endParaRPr lang="en-US" dirty="0">
              <a:ea typeface="ＭＳ Ｐゴシック"/>
            </a:endParaRPr>
          </a:p>
          <a:p>
            <a:r>
              <a:rPr lang="en-US" dirty="0">
                <a:ea typeface="ＭＳ Ｐゴシック"/>
              </a:rPr>
              <a:t>Many more things not discussed…</a:t>
            </a:r>
          </a:p>
          <a:p>
            <a:pPr lvl="1"/>
            <a:r>
              <a:rPr lang="en-US" dirty="0">
                <a:ea typeface="ＭＳ Ｐゴシック"/>
              </a:rPr>
              <a:t>Nested Transactions</a:t>
            </a:r>
          </a:p>
          <a:p>
            <a:pPr lvl="1"/>
            <a:r>
              <a:rPr lang="en-US" dirty="0" err="1">
                <a:ea typeface="ＭＳ Ｐゴシック"/>
              </a:rPr>
              <a:t>Savepoints</a:t>
            </a:r>
            <a:endParaRPr lang="en-US" dirty="0">
              <a:ea typeface="ＭＳ Ｐゴシック"/>
            </a:endParaRP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8033BBF7-C148-DA0B-BC7E-DE8BDCE4A0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43998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D515B16-D2E3-4D6F-ABDC-AA5E5F24B984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NEXT CLASS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92332B-C28E-4CEC-8083-D21E029776A8}"/>
              </a:ext>
            </a:extLst>
          </p:cNvPr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Timestamp Ordering Concurrency Control</a:t>
            </a:r>
          </a:p>
          <a:p>
            <a:r>
              <a:rPr lang="en-US"/>
              <a:t>Isolation Levels</a:t>
            </a:r>
            <a:endParaRPr lang="en-US" dirty="0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21810C4D-3A92-745F-37B3-6CBF29703E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619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BCB31CF-AD06-4CF1-AA54-A7B915038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#3 – Query Execution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5397FA-0647-4A4F-A09E-943ACAF24E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will add support for optimizing and executing queries in BusTub.</a:t>
            </a:r>
          </a:p>
          <a:p>
            <a:endParaRPr lang="en-US" dirty="0"/>
          </a:p>
          <a:p>
            <a:r>
              <a:rPr lang="en-US" dirty="0"/>
              <a:t>BusTub supports (basic) SQL with a rule-based optimizer for converting AST into physical plans.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C765A386-0266-1A54-0B98-61789509DB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02987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BCB31CF-AD06-4CF1-AA54-A7B915038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#3 – Query Execution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C765A386-0266-1A54-0B98-61789509DB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59</a:t>
            </a:fld>
            <a:endParaRPr lang="en-US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E945D1AD-D99B-D537-74D4-92855874BD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76400" y="590550"/>
            <a:ext cx="5753100" cy="431482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001169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ounded Rectangle 27">
            <a:extLst>
              <a:ext uri="{FF2B5EF4-FFF2-40B4-BE49-F238E27FC236}">
                <a16:creationId xmlns:a16="http://schemas.microsoft.com/office/drawing/2014/main" id="{D57E2EDA-B65B-41A9-8ECB-9C9F0602A1E1}"/>
              </a:ext>
            </a:extLst>
          </p:cNvPr>
          <p:cNvSpPr/>
          <p:nvPr/>
        </p:nvSpPr>
        <p:spPr bwMode="auto">
          <a:xfrm>
            <a:off x="1695451" y="1127521"/>
            <a:ext cx="2469356" cy="347472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 cap="flat" cmpd="sng" algn="ctr">
            <a:noFill/>
            <a:prstDash val="sysDash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1350" dirty="0">
              <a:latin typeface="Times New Roman" pitchFamily="-112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0A94987-8945-4E95-BF54-69BD017E1CEA}"/>
              </a:ext>
            </a:extLst>
          </p:cNvPr>
          <p:cNvGrpSpPr/>
          <p:nvPr/>
        </p:nvGrpSpPr>
        <p:grpSpPr>
          <a:xfrm>
            <a:off x="5656183" y="746521"/>
            <a:ext cx="2468880" cy="3855720"/>
            <a:chOff x="5638800" y="819150"/>
            <a:chExt cx="2468880" cy="3855720"/>
          </a:xfrm>
        </p:grpSpPr>
        <p:sp>
          <p:nvSpPr>
            <p:cNvPr id="2" name="Rounded Rectangle 1"/>
            <p:cNvSpPr/>
            <p:nvPr/>
          </p:nvSpPr>
          <p:spPr bwMode="auto">
            <a:xfrm>
              <a:off x="5638800" y="1200150"/>
              <a:ext cx="2468880" cy="3474720"/>
            </a:xfrm>
            <a:prstGeom prst="rect">
              <a:avLst/>
            </a:prstGeom>
            <a:solidFill>
              <a:srgbClr val="D9D9D9"/>
            </a:solidFill>
            <a:ln w="28575" cap="flat" cmpd="sng" algn="ctr">
              <a:noFill/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/>
            <a:lstStyle/>
            <a:p>
              <a:pPr algn="ctr" eaLnBrk="0" hangingPunct="0">
                <a:defRPr/>
              </a:pPr>
              <a:endParaRPr lang="en-US" b="1" dirty="0">
                <a:latin typeface="Times New Roman" pitchFamily="-112" charset="0"/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15DA2D68-BA47-43A5-88BB-074E457ACA90}"/>
                </a:ext>
              </a:extLst>
            </p:cNvPr>
            <p:cNvGrpSpPr/>
            <p:nvPr/>
          </p:nvGrpSpPr>
          <p:grpSpPr>
            <a:xfrm>
              <a:off x="5638800" y="819150"/>
              <a:ext cx="2116217" cy="461665"/>
              <a:chOff x="5650966" y="899428"/>
              <a:chExt cx="2116217" cy="461665"/>
            </a:xfrm>
          </p:grpSpPr>
          <p:sp>
            <p:nvSpPr>
              <p:cNvPr id="55" name="TextBox 15">
                <a:extLst>
                  <a:ext uri="{FF2B5EF4-FFF2-40B4-BE49-F238E27FC236}">
                    <a16:creationId xmlns:a16="http://schemas.microsoft.com/office/drawing/2014/main" id="{FFF3B6DE-2A68-4A6B-AF93-9B40C524C75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913791" y="899428"/>
                <a:ext cx="1853392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 anchorCtr="0">
                <a:noAutofit/>
              </a:bodyPr>
              <a:lstStyle>
                <a:defPPr>
                  <a:defRPr lang="en-US"/>
                </a:defPPr>
                <a:lvl1pPr eaLnBrk="0" hangingPunct="0">
                  <a:defRPr sz="2400" b="1" i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itchFamily="2" charset="0"/>
                    <a:ea typeface="Crimson Text" pitchFamily="2" charset="0"/>
                  </a:defRPr>
                </a:lvl1pPr>
              </a:lstStyle>
              <a:p>
                <a:r>
                  <a:rPr lang="en-US" dirty="0"/>
                  <a:t>Lock Manager</a:t>
                </a:r>
              </a:p>
            </p:txBody>
          </p:sp>
          <p:pic>
            <p:nvPicPr>
              <p:cNvPr id="56" name="Picture 31">
                <a:extLst>
                  <a:ext uri="{FF2B5EF4-FFF2-40B4-BE49-F238E27FC236}">
                    <a16:creationId xmlns:a16="http://schemas.microsoft.com/office/drawing/2014/main" id="{3DF5BD13-9C20-43F5-9DB5-61CF3FBCC1D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 bwMode="auto">
              <a:xfrm>
                <a:off x="5650966" y="980416"/>
                <a:ext cx="182880" cy="238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64515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Executing with Locks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59721B-6537-4E55-8E4E-69FFE4983D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97DD1AB5-42BA-4E8A-BFEE-435884E16AA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866080" y="1756410"/>
            <a:ext cx="1645920" cy="26776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lIns="45720" tIns="18288" rIns="45720" bIns="18288">
            <a:no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r>
              <a:rPr lang="en-US" sz="1500" b="1" u="none" dirty="0">
                <a:solidFill>
                  <a:srgbClr val="646464"/>
                </a:solidFill>
                <a:latin typeface="Inconsolata" panose="00000509000000000000" pitchFamily="49" charset="0"/>
              </a:rPr>
              <a:t>Granted (T</a:t>
            </a:r>
            <a:r>
              <a:rPr lang="en-US" sz="1500" b="1" u="none" baseline="-25000" dirty="0">
                <a:solidFill>
                  <a:srgbClr val="646464"/>
                </a:solidFill>
                <a:latin typeface="Inconsolata" panose="00000509000000000000" pitchFamily="49" charset="0"/>
              </a:rPr>
              <a:t>1</a:t>
            </a:r>
            <a:r>
              <a:rPr lang="en-US" sz="1500" b="1" u="none" dirty="0">
                <a:solidFill>
                  <a:srgbClr val="646464"/>
                </a:solidFill>
                <a:latin typeface="Inconsolata" panose="00000509000000000000" pitchFamily="49" charset="0"/>
              </a:rPr>
              <a:t>→A)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5866081" y="2195069"/>
            <a:ext cx="1645920" cy="26776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lIns="45720" tIns="18288" rIns="45720" bIns="18288">
            <a:no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r>
              <a:rPr lang="en-US" sz="1500" b="1" i="1" u="none" dirty="0">
                <a:solidFill>
                  <a:srgbClr val="646464"/>
                </a:solidFill>
                <a:latin typeface="Inconsolata" panose="00000509000000000000" pitchFamily="49" charset="0"/>
              </a:rPr>
              <a:t>Denied!</a:t>
            </a: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5866080" y="3302486"/>
            <a:ext cx="1645920" cy="26776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lIns="45720" tIns="18288" rIns="45720" bIns="18288">
            <a:no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r>
              <a:rPr lang="en-US" sz="1500" b="1" u="none" dirty="0">
                <a:solidFill>
                  <a:srgbClr val="646464"/>
                </a:solidFill>
                <a:latin typeface="Inconsolata" panose="00000509000000000000" pitchFamily="49" charset="0"/>
              </a:rPr>
              <a:t>Granted (T</a:t>
            </a:r>
            <a:r>
              <a:rPr lang="en-US" sz="1500" b="1" u="none" baseline="-25000" dirty="0">
                <a:solidFill>
                  <a:srgbClr val="646464"/>
                </a:solidFill>
                <a:latin typeface="Inconsolata" panose="00000509000000000000" pitchFamily="49" charset="0"/>
              </a:rPr>
              <a:t>2</a:t>
            </a:r>
            <a:r>
              <a:rPr lang="en-US" sz="1500" b="1" u="none" dirty="0">
                <a:solidFill>
                  <a:srgbClr val="646464"/>
                </a:solidFill>
                <a:latin typeface="Inconsolata" panose="00000509000000000000" pitchFamily="49" charset="0"/>
              </a:rPr>
              <a:t>→A)</a:t>
            </a: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5866081" y="2857478"/>
            <a:ext cx="1645920" cy="26776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lIns="45720" tIns="18288" rIns="45720" bIns="18288">
            <a:no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r>
              <a:rPr lang="en-US" sz="1500" b="1" u="none" dirty="0">
                <a:solidFill>
                  <a:srgbClr val="646464"/>
                </a:solidFill>
                <a:latin typeface="Inconsolata" panose="00000509000000000000" pitchFamily="49" charset="0"/>
              </a:rPr>
              <a:t>Released (T</a:t>
            </a:r>
            <a:r>
              <a:rPr lang="en-US" sz="1500" b="1" u="none" baseline="-25000" dirty="0">
                <a:solidFill>
                  <a:srgbClr val="646464"/>
                </a:solidFill>
                <a:latin typeface="Inconsolata" panose="00000509000000000000" pitchFamily="49" charset="0"/>
              </a:rPr>
              <a:t>1</a:t>
            </a:r>
            <a:r>
              <a:rPr lang="en-US" sz="1500" b="1" u="none" dirty="0">
                <a:solidFill>
                  <a:srgbClr val="646464"/>
                </a:solidFill>
                <a:latin typeface="Inconsolata" panose="00000509000000000000" pitchFamily="49" charset="0"/>
              </a:rPr>
              <a:t>→A)</a:t>
            </a: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5866081" y="3732254"/>
            <a:ext cx="1645920" cy="26776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lIns="45720" tIns="18288" rIns="45720" bIns="18288">
            <a:no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r>
              <a:rPr lang="en-US" sz="1500" b="1" u="none" dirty="0">
                <a:solidFill>
                  <a:srgbClr val="646464"/>
                </a:solidFill>
                <a:latin typeface="Inconsolata" panose="00000509000000000000" pitchFamily="49" charset="0"/>
              </a:rPr>
              <a:t>Released (T</a:t>
            </a:r>
            <a:r>
              <a:rPr lang="en-US" sz="1500" b="1" u="none" baseline="-25000" dirty="0">
                <a:solidFill>
                  <a:srgbClr val="646464"/>
                </a:solidFill>
                <a:latin typeface="Inconsolata" panose="00000509000000000000" pitchFamily="49" charset="0"/>
              </a:rPr>
              <a:t>2</a:t>
            </a:r>
            <a:r>
              <a:rPr lang="en-US" sz="1500" b="1" u="none" dirty="0">
                <a:solidFill>
                  <a:srgbClr val="646464"/>
                </a:solidFill>
                <a:latin typeface="Inconsolata" panose="00000509000000000000" pitchFamily="49" charset="0"/>
              </a:rPr>
              <a:t>→A)</a:t>
            </a:r>
          </a:p>
        </p:txBody>
      </p:sp>
      <p:grpSp>
        <p:nvGrpSpPr>
          <p:cNvPr id="46" name="Group 35">
            <a:extLst>
              <a:ext uri="{FF2B5EF4-FFF2-40B4-BE49-F238E27FC236}">
                <a16:creationId xmlns:a16="http://schemas.microsoft.com/office/drawing/2014/main" id="{B6434079-D6BB-4C2E-8C19-9CAC042B5A55}"/>
              </a:ext>
            </a:extLst>
          </p:cNvPr>
          <p:cNvGrpSpPr>
            <a:grpSpLocks/>
          </p:cNvGrpSpPr>
          <p:nvPr/>
        </p:nvGrpSpPr>
        <p:grpSpPr bwMode="auto">
          <a:xfrm>
            <a:off x="1777188" y="1514044"/>
            <a:ext cx="2311810" cy="2926080"/>
            <a:chOff x="837192" y="2209199"/>
            <a:chExt cx="3084005" cy="3695659"/>
          </a:xfrm>
        </p:grpSpPr>
        <p:sp>
          <p:nvSpPr>
            <p:cNvPr id="47" name="Text Box 4">
              <a:extLst>
                <a:ext uri="{FF2B5EF4-FFF2-40B4-BE49-F238E27FC236}">
                  <a16:creationId xmlns:a16="http://schemas.microsoft.com/office/drawing/2014/main" id="{966CF32D-1463-48E8-95E4-25210B820B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7192" y="2209199"/>
              <a:ext cx="1541002" cy="3695659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</a:lstStyle>
            <a:p>
              <a:r>
                <a:rPr lang="en-US" dirty="0"/>
                <a:t>BEGIN</a:t>
              </a:r>
            </a:p>
            <a:p>
              <a:r>
                <a:rPr lang="en-US" dirty="0">
                  <a:solidFill>
                    <a:schemeClr val="accent1"/>
                  </a:solidFill>
                </a:rPr>
                <a:t>LOCK</a:t>
              </a:r>
              <a:r>
                <a:rPr lang="en-US" b="0" dirty="0"/>
                <a:t>(A)</a:t>
              </a:r>
            </a:p>
            <a:p>
              <a:r>
                <a:rPr lang="en-US" b="0" dirty="0"/>
                <a:t>R(A)</a:t>
              </a:r>
            </a:p>
            <a:p>
              <a:endParaRPr lang="en-US" b="0" dirty="0"/>
            </a:p>
            <a:p>
              <a:r>
                <a:rPr lang="en-US" b="0" dirty="0"/>
                <a:t>W(A)</a:t>
              </a:r>
            </a:p>
            <a:p>
              <a:r>
                <a:rPr lang="en-US" b="0" dirty="0"/>
                <a:t>R(A)</a:t>
              </a:r>
            </a:p>
            <a:p>
              <a:r>
                <a:rPr lang="en-US" dirty="0">
                  <a:solidFill>
                    <a:schemeClr val="accent1"/>
                  </a:solidFill>
                </a:rPr>
                <a:t>UNLOCK</a:t>
              </a:r>
              <a:r>
                <a:rPr lang="en-US" b="0" dirty="0"/>
                <a:t>(A)</a:t>
              </a:r>
            </a:p>
            <a:p>
              <a:endParaRPr lang="en-US" b="0" dirty="0"/>
            </a:p>
            <a:p>
              <a:endParaRPr lang="en-US" b="0" dirty="0"/>
            </a:p>
            <a:p>
              <a:endParaRPr lang="en-US" b="0" dirty="0"/>
            </a:p>
            <a:p>
              <a:r>
                <a:rPr lang="en-US" dirty="0"/>
                <a:t>COMMIT</a:t>
              </a:r>
            </a:p>
          </p:txBody>
        </p:sp>
        <p:sp>
          <p:nvSpPr>
            <p:cNvPr id="48" name="Text Box 4">
              <a:extLst>
                <a:ext uri="{FF2B5EF4-FFF2-40B4-BE49-F238E27FC236}">
                  <a16:creationId xmlns:a16="http://schemas.microsoft.com/office/drawing/2014/main" id="{D6CFE75F-7BFA-4A36-97DD-AC3F9E3D03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80195" y="2209199"/>
              <a:ext cx="1541002" cy="3695659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</a:lstStyle>
            <a:p>
              <a:endParaRPr lang="en-US" b="0" dirty="0"/>
            </a:p>
            <a:p>
              <a:endParaRPr lang="en-US" b="0" dirty="0"/>
            </a:p>
            <a:p>
              <a:r>
                <a:rPr lang="en-US" dirty="0"/>
                <a:t>BEGIN</a:t>
              </a:r>
            </a:p>
            <a:p>
              <a:r>
                <a:rPr lang="en-US" dirty="0">
                  <a:solidFill>
                    <a:schemeClr val="accent1"/>
                  </a:solidFill>
                </a:rPr>
                <a:t>LOCK</a:t>
              </a:r>
              <a:r>
                <a:rPr lang="en-US" b="0" dirty="0"/>
                <a:t>(A)</a:t>
              </a:r>
            </a:p>
            <a:p>
              <a:endParaRPr lang="en-US" b="0" dirty="0"/>
            </a:p>
            <a:p>
              <a:endParaRPr lang="en-US" b="0" dirty="0"/>
            </a:p>
            <a:p>
              <a:endParaRPr lang="en-US" b="0" dirty="0"/>
            </a:p>
            <a:p>
              <a:endParaRPr lang="en-US" b="0" dirty="0"/>
            </a:p>
            <a:p>
              <a:r>
                <a:rPr lang="en-US" b="0" dirty="0"/>
                <a:t>R(A)</a:t>
              </a:r>
            </a:p>
            <a:p>
              <a:r>
                <a:rPr lang="en-US" b="0" dirty="0"/>
                <a:t>W(A)</a:t>
              </a:r>
            </a:p>
            <a:p>
              <a:r>
                <a:rPr lang="en-US" dirty="0">
                  <a:solidFill>
                    <a:schemeClr val="accent1"/>
                  </a:solidFill>
                </a:rPr>
                <a:t>UNLOCK</a:t>
              </a:r>
              <a:r>
                <a:rPr lang="en-US" b="0" dirty="0"/>
                <a:t>(A)</a:t>
              </a:r>
            </a:p>
            <a:p>
              <a:r>
                <a:rPr lang="en-US" dirty="0"/>
                <a:t>COMMIT</a:t>
              </a:r>
            </a:p>
          </p:txBody>
        </p:sp>
      </p:grpSp>
      <p:cxnSp>
        <p:nvCxnSpPr>
          <p:cNvPr id="42" name="Straight Arrow Connector 2"/>
          <p:cNvCxnSpPr>
            <a:cxnSpLocks noChangeShapeType="1"/>
          </p:cNvCxnSpPr>
          <p:nvPr/>
        </p:nvCxnSpPr>
        <p:spPr bwMode="auto">
          <a:xfrm>
            <a:off x="3280968" y="2479144"/>
            <a:ext cx="0" cy="822960"/>
          </a:xfrm>
          <a:prstGeom prst="straightConnector1">
            <a:avLst/>
          </a:prstGeom>
          <a:noFill/>
          <a:ln w="92075" algn="ctr">
            <a:solidFill>
              <a:srgbClr val="646464"/>
            </a:solidFill>
            <a:prstDash val="sysDot"/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32" name="Picture 31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 bwMode="auto">
          <a:xfrm>
            <a:off x="3419856" y="2457734"/>
            <a:ext cx="321731" cy="457196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Box 15">
            <a:extLst>
              <a:ext uri="{FF2B5EF4-FFF2-40B4-BE49-F238E27FC236}">
                <a16:creationId xmlns:a16="http://schemas.microsoft.com/office/drawing/2014/main" id="{E41AE54E-9FF4-4E3C-844F-C5D734AE68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5451" y="746521"/>
            <a:ext cx="11753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  <a:ea typeface="Crimson Text" pitchFamily="2" charset="0"/>
              </a:defRPr>
            </a:lvl1pPr>
          </a:lstStyle>
          <a:p>
            <a:r>
              <a:rPr lang="en-US" dirty="0"/>
              <a:t>Schedule</a:t>
            </a:r>
          </a:p>
        </p:txBody>
      </p:sp>
      <p:sp>
        <p:nvSpPr>
          <p:cNvPr id="34" name="TextBox 15">
            <a:extLst>
              <a:ext uri="{FF2B5EF4-FFF2-40B4-BE49-F238E27FC236}">
                <a16:creationId xmlns:a16="http://schemas.microsoft.com/office/drawing/2014/main" id="{55230094-1187-4039-9AFC-97F15D37EE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355" y="1146571"/>
            <a:ext cx="3770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</a:p>
        </p:txBody>
      </p:sp>
      <p:sp>
        <p:nvSpPr>
          <p:cNvPr id="40" name="TextBox 15">
            <a:extLst>
              <a:ext uri="{FF2B5EF4-FFF2-40B4-BE49-F238E27FC236}">
                <a16:creationId xmlns:a16="http://schemas.microsoft.com/office/drawing/2014/main" id="{6934C04D-D444-4728-9998-8D7BB1F93D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0968" y="1146571"/>
            <a:ext cx="3770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</a:p>
        </p:txBody>
      </p:sp>
      <p:cxnSp>
        <p:nvCxnSpPr>
          <p:cNvPr id="26" name="Straight Arrow Connector 2"/>
          <p:cNvCxnSpPr>
            <a:cxnSpLocks noChangeShapeType="1"/>
          </p:cNvCxnSpPr>
          <p:nvPr/>
        </p:nvCxnSpPr>
        <p:spPr bwMode="auto">
          <a:xfrm>
            <a:off x="2665237" y="1826019"/>
            <a:ext cx="3149600" cy="0"/>
          </a:xfrm>
          <a:prstGeom prst="straightConnector1">
            <a:avLst/>
          </a:prstGeom>
          <a:noFill/>
          <a:ln w="57150" algn="ctr">
            <a:solidFill>
              <a:schemeClr val="accent1"/>
            </a:solidFill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" name="Straight Arrow Connector 2"/>
          <p:cNvCxnSpPr>
            <a:cxnSpLocks noChangeShapeType="1"/>
          </p:cNvCxnSpPr>
          <p:nvPr/>
        </p:nvCxnSpPr>
        <p:spPr bwMode="auto">
          <a:xfrm flipH="1">
            <a:off x="2690637" y="1941059"/>
            <a:ext cx="3124200" cy="0"/>
          </a:xfrm>
          <a:prstGeom prst="straightConnector1">
            <a:avLst/>
          </a:prstGeom>
          <a:noFill/>
          <a:ln w="57150" algn="ctr">
            <a:solidFill>
              <a:schemeClr val="accent1"/>
            </a:solidFill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" name="Straight Arrow Connector 2"/>
          <p:cNvCxnSpPr>
            <a:cxnSpLocks noChangeShapeType="1"/>
          </p:cNvCxnSpPr>
          <p:nvPr/>
        </p:nvCxnSpPr>
        <p:spPr bwMode="auto">
          <a:xfrm>
            <a:off x="3794493" y="2328952"/>
            <a:ext cx="2020344" cy="0"/>
          </a:xfrm>
          <a:prstGeom prst="straightConnector1">
            <a:avLst/>
          </a:prstGeom>
          <a:noFill/>
          <a:ln w="57150" algn="ctr">
            <a:solidFill>
              <a:schemeClr val="accent1"/>
            </a:solidFill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" name="Straight Arrow Connector 2"/>
          <p:cNvCxnSpPr>
            <a:cxnSpLocks noChangeShapeType="1"/>
          </p:cNvCxnSpPr>
          <p:nvPr/>
        </p:nvCxnSpPr>
        <p:spPr bwMode="auto">
          <a:xfrm flipH="1">
            <a:off x="3445493" y="3436369"/>
            <a:ext cx="2369344" cy="0"/>
          </a:xfrm>
          <a:prstGeom prst="straightConnector1">
            <a:avLst/>
          </a:prstGeom>
          <a:noFill/>
          <a:ln w="57150" algn="ctr">
            <a:solidFill>
              <a:schemeClr val="accent1"/>
            </a:solidFill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9" name="Straight Arrow Connector 2"/>
          <p:cNvCxnSpPr>
            <a:cxnSpLocks noChangeShapeType="1"/>
          </p:cNvCxnSpPr>
          <p:nvPr/>
        </p:nvCxnSpPr>
        <p:spPr bwMode="auto">
          <a:xfrm>
            <a:off x="3986037" y="3866137"/>
            <a:ext cx="1828800" cy="0"/>
          </a:xfrm>
          <a:prstGeom prst="straightConnector1">
            <a:avLst/>
          </a:prstGeom>
          <a:noFill/>
          <a:ln w="57150" algn="ctr">
            <a:solidFill>
              <a:schemeClr val="accent1"/>
            </a:solidFill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7" name="Straight Arrow Connector 2"/>
          <p:cNvCxnSpPr>
            <a:cxnSpLocks noChangeShapeType="1"/>
          </p:cNvCxnSpPr>
          <p:nvPr/>
        </p:nvCxnSpPr>
        <p:spPr bwMode="auto">
          <a:xfrm>
            <a:off x="2877663" y="2991361"/>
            <a:ext cx="2937174" cy="0"/>
          </a:xfrm>
          <a:prstGeom prst="straightConnector1">
            <a:avLst/>
          </a:prstGeom>
          <a:noFill/>
          <a:ln w="57150" algn="ctr">
            <a:solidFill>
              <a:schemeClr val="accent1"/>
            </a:solidFill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Left Arrow 33">
            <a:extLst>
              <a:ext uri="{FF2B5EF4-FFF2-40B4-BE49-F238E27FC236}">
                <a16:creationId xmlns:a16="http://schemas.microsoft.com/office/drawing/2014/main" id="{81C85749-E094-3CB7-8321-BF2E2F5E548C}"/>
              </a:ext>
            </a:extLst>
          </p:cNvPr>
          <p:cNvSpPr/>
          <p:nvPr/>
        </p:nvSpPr>
        <p:spPr bwMode="auto">
          <a:xfrm rot="16200000">
            <a:off x="-342900" y="2392442"/>
            <a:ext cx="3314700" cy="647700"/>
          </a:xfrm>
          <a:prstGeom prst="leftArrow">
            <a:avLst/>
          </a:prstGeom>
          <a:solidFill>
            <a:schemeClr val="accent1"/>
          </a:solidFill>
          <a:ln w="28575" cap="flat" cmpd="sng" algn="ctr">
            <a:noFill/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400" b="1" i="1" spc="225" dirty="0">
                <a:solidFill>
                  <a:schemeClr val="bg1">
                    <a:lumMod val="95000"/>
                  </a:schemeClr>
                </a:solidFill>
                <a:latin typeface="Lato Black" panose="020F0A02020204030203" pitchFamily="34" charset="0"/>
              </a:rPr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1190697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4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0" grpId="0" animBg="1"/>
      <p:bldP spid="36" grpId="0" animBg="1"/>
      <p:bldP spid="38" grpId="0" animBg="1"/>
      <p:bldP spid="41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F1D7625-3EDD-4664-8007-D06F6E007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#3 – TASKS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EA7478-E977-4317-9FD0-9C58C5C1D5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Plan Node Executors</a:t>
            </a:r>
          </a:p>
          <a:p>
            <a:pPr lvl="1"/>
            <a:r>
              <a:rPr lang="en-US" dirty="0"/>
              <a:t>Access Methods: Sequential Scan, Index Scan</a:t>
            </a:r>
          </a:p>
          <a:p>
            <a:pPr lvl="1"/>
            <a:r>
              <a:rPr lang="en-US" dirty="0"/>
              <a:t>Modifications: Insert, Delete, Update</a:t>
            </a:r>
          </a:p>
          <a:p>
            <a:pPr lvl="1"/>
            <a:r>
              <a:rPr lang="en-US" dirty="0"/>
              <a:t>Joins: Nested-Loop, Index Nested-Loop Hash Join</a:t>
            </a:r>
          </a:p>
          <a:p>
            <a:pPr lvl="1"/>
            <a:r>
              <a:rPr lang="en-US" dirty="0"/>
              <a:t>Miscellaneous: External Merge-Sort, Limit</a:t>
            </a:r>
          </a:p>
          <a:p>
            <a:pPr>
              <a:spcBef>
                <a:spcPts val="1800"/>
              </a:spcBef>
            </a:pPr>
            <a:r>
              <a:rPr lang="en-US" b="1" dirty="0"/>
              <a:t>Optimizer Rule:</a:t>
            </a:r>
          </a:p>
          <a:p>
            <a:pPr lvl="1"/>
            <a:r>
              <a:rPr lang="en-US" dirty="0"/>
              <a:t>Convert Nested Loops to Hash Join</a:t>
            </a:r>
          </a:p>
          <a:p>
            <a:pPr lvl="1"/>
            <a:r>
              <a:rPr lang="en-US" dirty="0"/>
              <a:t>Convert Sequential Scan to Index Scan </a:t>
            </a:r>
          </a:p>
          <a:p>
            <a:endParaRPr lang="en-US" dirty="0"/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99C168F9-4254-A948-837F-93FE560A36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569332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14D36-0074-6A93-F96E-336003573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#3 - LEADERBOARD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33E40B1-2E11-6661-CCD0-7B98A884D7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leaderboard requires you to add additional rules to the optimizer to generate query plans.</a:t>
            </a:r>
          </a:p>
          <a:p>
            <a:pPr lvl="1"/>
            <a:r>
              <a:rPr lang="en-US" dirty="0"/>
              <a:t>It will be impossible to get a top ranking by just having the fastest implementations in Project #1 + Project #2.</a:t>
            </a:r>
          </a:p>
          <a:p>
            <a:pPr>
              <a:spcBef>
                <a:spcPts val="1800"/>
              </a:spcBef>
            </a:pPr>
            <a:r>
              <a:rPr lang="en-US" dirty="0"/>
              <a:t>Tasks:</a:t>
            </a:r>
          </a:p>
          <a:p>
            <a:pPr lvl="1"/>
            <a:r>
              <a:rPr lang="en-US" dirty="0"/>
              <a:t>Column Pruning</a:t>
            </a:r>
          </a:p>
          <a:p>
            <a:pPr lvl="1"/>
            <a:r>
              <a:rPr lang="en-US" dirty="0"/>
              <a:t>More Aggressive Predicate Pushdown</a:t>
            </a:r>
          </a:p>
          <a:p>
            <a:pPr lvl="1"/>
            <a:r>
              <a:rPr lang="en-US" dirty="0"/>
              <a:t>Bloom Filter for Hash Join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AF07E075-5E2F-45F1-2BF5-7753FA3DC6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61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7665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4A03A83-CD3B-4EBA-83DB-A58179979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DEVELOPMENT HINTS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995E06-833D-4B14-9C18-3FE489CA3C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Implement the </a:t>
            </a:r>
            <a:r>
              <a:rPr lang="en-US" b="1" dirty="0">
                <a:solidFill>
                  <a:schemeClr val="accent1"/>
                </a:solidFill>
              </a:rPr>
              <a:t>Insert</a:t>
            </a:r>
            <a:r>
              <a:rPr lang="en-US" dirty="0"/>
              <a:t> and </a:t>
            </a:r>
            <a:r>
              <a:rPr lang="en-US" b="1" dirty="0">
                <a:solidFill>
                  <a:schemeClr val="accent1"/>
                </a:solidFill>
              </a:rPr>
              <a:t>Sequential</a:t>
            </a:r>
            <a:r>
              <a:rPr lang="en-US" dirty="0"/>
              <a:t> </a:t>
            </a:r>
            <a:r>
              <a:rPr lang="en-US" b="1" dirty="0">
                <a:solidFill>
                  <a:schemeClr val="accent1"/>
                </a:solidFill>
              </a:rPr>
              <a:t>Scan</a:t>
            </a:r>
            <a:r>
              <a:rPr lang="en-US" dirty="0"/>
              <a:t> executors first so that you can populate tables and read from it.</a:t>
            </a:r>
          </a:p>
          <a:p>
            <a:endParaRPr lang="en-US" sz="1200" dirty="0"/>
          </a:p>
          <a:p>
            <a:r>
              <a:rPr lang="en-US" dirty="0"/>
              <a:t>You do </a:t>
            </a:r>
            <a:r>
              <a:rPr lang="en-US" u="sng" dirty="0"/>
              <a:t>not</a:t>
            </a:r>
            <a:r>
              <a:rPr lang="en-US" dirty="0"/>
              <a:t> need to worry about transactions.</a:t>
            </a:r>
          </a:p>
          <a:p>
            <a:endParaRPr lang="en-US" sz="1200" dirty="0"/>
          </a:p>
          <a:p>
            <a:r>
              <a:rPr lang="en-US" dirty="0"/>
              <a:t>The aggregation hash table does not need to be backed by your buffer pool (i.e., use STL)</a:t>
            </a:r>
          </a:p>
          <a:p>
            <a:endParaRPr lang="en-US" sz="1200" dirty="0"/>
          </a:p>
          <a:p>
            <a:r>
              <a:rPr lang="en-US" dirty="0"/>
              <a:t>Gradescope is for meant for grading, not debugging. Write your own local tests.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9BB2879A-24A3-5B74-9507-408146D940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pPr/>
              <a:t>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452443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4A03A83-CD3B-4EBA-83DB-A58179979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THINGS TO NOTE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995E06-833D-4B14-9C18-3FE489CA3C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 </a:t>
            </a:r>
            <a:r>
              <a:rPr lang="en-US" b="1" u="sng" dirty="0"/>
              <a:t>not</a:t>
            </a:r>
            <a:r>
              <a:rPr lang="en-US" dirty="0"/>
              <a:t> change any file other than the ones that you submit to </a:t>
            </a:r>
            <a:r>
              <a:rPr lang="en-US" dirty="0" err="1"/>
              <a:t>Gradescope</a:t>
            </a:r>
            <a:r>
              <a:rPr lang="en-US" dirty="0"/>
              <a:t>.</a:t>
            </a:r>
          </a:p>
          <a:p>
            <a:pPr>
              <a:spcBef>
                <a:spcPts val="1200"/>
              </a:spcBef>
            </a:pPr>
            <a:r>
              <a:rPr lang="en-US" dirty="0"/>
              <a:t>Make sure you pull in the latest changes from the </a:t>
            </a:r>
            <a:r>
              <a:rPr lang="en-US" dirty="0" err="1"/>
              <a:t>BusTub</a:t>
            </a:r>
            <a:r>
              <a:rPr lang="en-US" dirty="0"/>
              <a:t> main branch.</a:t>
            </a:r>
          </a:p>
          <a:p>
            <a:pPr>
              <a:spcBef>
                <a:spcPts val="1200"/>
              </a:spcBef>
            </a:pPr>
            <a:r>
              <a:rPr lang="en-US" dirty="0"/>
              <a:t>Come to TA office hours.</a:t>
            </a:r>
          </a:p>
          <a:p>
            <a:pPr>
              <a:spcBef>
                <a:spcPts val="1200"/>
              </a:spcBef>
            </a:pPr>
            <a:r>
              <a:rPr lang="en-US" dirty="0"/>
              <a:t>Compare against our </a:t>
            </a:r>
            <a:r>
              <a:rPr lang="en-US" dirty="0">
                <a:hlinkClick r:id="rId3"/>
              </a:rPr>
              <a:t>solution in your browser</a:t>
            </a:r>
            <a:r>
              <a:rPr lang="en-US" dirty="0"/>
              <a:t>!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07E8AE7E-1136-6D1F-C6CC-77191698BE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63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843626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FBCA6B87-58A0-4391-A341-CD61B542B48C}"/>
              </a:ext>
            </a:extLst>
          </p:cNvPr>
          <p:cNvGrpSpPr/>
          <p:nvPr/>
        </p:nvGrpSpPr>
        <p:grpSpPr>
          <a:xfrm>
            <a:off x="5008959" y="877878"/>
            <a:ext cx="2469356" cy="3398520"/>
            <a:chOff x="5008959" y="876300"/>
            <a:chExt cx="2469356" cy="3398520"/>
          </a:xfrm>
        </p:grpSpPr>
        <p:sp>
          <p:nvSpPr>
            <p:cNvPr id="52" name="Rounded Rectangle 37">
              <a:extLst>
                <a:ext uri="{FF2B5EF4-FFF2-40B4-BE49-F238E27FC236}">
                  <a16:creationId xmlns:a16="http://schemas.microsoft.com/office/drawing/2014/main" id="{7FB31018-AE87-4B3A-940F-ED8562BEE4F2}"/>
                </a:ext>
              </a:extLst>
            </p:cNvPr>
            <p:cNvSpPr/>
            <p:nvPr/>
          </p:nvSpPr>
          <p:spPr bwMode="auto">
            <a:xfrm>
              <a:off x="5008959" y="1257300"/>
              <a:ext cx="2469356" cy="301752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8100" cap="flat" cmpd="sng" algn="ctr">
              <a:noFill/>
              <a:prstDash val="sysDash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 sz="1350" dirty="0">
                <a:latin typeface="Times New Roman" pitchFamily="-112" charset="0"/>
              </a:endParaRPr>
            </a:p>
          </p:txBody>
        </p:sp>
        <p:sp>
          <p:nvSpPr>
            <p:cNvPr id="53" name="TextBox 15">
              <a:extLst>
                <a:ext uri="{FF2B5EF4-FFF2-40B4-BE49-F238E27FC236}">
                  <a16:creationId xmlns:a16="http://schemas.microsoft.com/office/drawing/2014/main" id="{0A896A76-8F9C-4005-8178-F5F879C9B4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08959" y="876300"/>
              <a:ext cx="191590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no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ea typeface="Crimson Text" pitchFamily="2" charset="0"/>
                </a:defRPr>
              </a:lvl1pPr>
            </a:lstStyle>
            <a:p>
              <a:r>
                <a:rPr lang="en-US" dirty="0"/>
                <a:t>Serial Schedule</a:t>
              </a:r>
            </a:p>
          </p:txBody>
        </p:sp>
        <p:sp>
          <p:nvSpPr>
            <p:cNvPr id="54" name="TextBox 15">
              <a:extLst>
                <a:ext uri="{FF2B5EF4-FFF2-40B4-BE49-F238E27FC236}">
                  <a16:creationId xmlns:a16="http://schemas.microsoft.com/office/drawing/2014/main" id="{94C810C6-6E69-4E50-A113-D23259759B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12198" y="1297782"/>
              <a:ext cx="37702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T</a:t>
              </a:r>
              <a:r>
                <a:rPr lang="en-US" b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1</a:t>
              </a:r>
            </a:p>
          </p:txBody>
        </p:sp>
        <p:sp>
          <p:nvSpPr>
            <p:cNvPr id="55" name="TextBox 15">
              <a:extLst>
                <a:ext uri="{FF2B5EF4-FFF2-40B4-BE49-F238E27FC236}">
                  <a16:creationId xmlns:a16="http://schemas.microsoft.com/office/drawing/2014/main" id="{F927D83D-AB2B-4767-AA58-2BA5FA8DE5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02811" y="1319213"/>
              <a:ext cx="37702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T</a:t>
              </a:r>
              <a:r>
                <a:rPr lang="en-US" b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2</a:t>
              </a:r>
            </a:p>
          </p:txBody>
        </p:sp>
      </p:grpSp>
      <p:sp>
        <p:nvSpPr>
          <p:cNvPr id="48" name="Rounded Rectangle 37">
            <a:extLst>
              <a:ext uri="{FF2B5EF4-FFF2-40B4-BE49-F238E27FC236}">
                <a16:creationId xmlns:a16="http://schemas.microsoft.com/office/drawing/2014/main" id="{0F537C13-08C6-405D-A7D7-53F318E60FB6}"/>
              </a:ext>
            </a:extLst>
          </p:cNvPr>
          <p:cNvSpPr/>
          <p:nvPr/>
        </p:nvSpPr>
        <p:spPr bwMode="auto">
          <a:xfrm>
            <a:off x="1695451" y="1258878"/>
            <a:ext cx="2469356" cy="301752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 cap="flat" cmpd="sng" algn="ctr">
            <a:noFill/>
            <a:prstDash val="sysDash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1350">
              <a:latin typeface="Times New Roman" pitchFamily="-112" charset="0"/>
            </a:endParaRPr>
          </a:p>
        </p:txBody>
      </p:sp>
      <p:sp>
        <p:nvSpPr>
          <p:cNvPr id="22530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CONFLICT SERIALIZABILITY INTUITION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314AE467-F0C5-7A75-FF9B-14DDD6B494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64</a:t>
            </a:fld>
            <a:endParaRPr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4288910" y="2230428"/>
            <a:ext cx="566182" cy="854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sz="4950" b="1" dirty="0">
                <a:solidFill>
                  <a:srgbClr val="646464"/>
                </a:solidFill>
                <a:latin typeface="Inconsolata" panose="00000509000000000000" pitchFamily="49" charset="0"/>
              </a:rPr>
              <a:t>≡</a:t>
            </a:r>
          </a:p>
        </p:txBody>
      </p:sp>
      <p:grpSp>
        <p:nvGrpSpPr>
          <p:cNvPr id="22536" name="Group 35"/>
          <p:cNvGrpSpPr>
            <a:grpSpLocks/>
          </p:cNvGrpSpPr>
          <p:nvPr/>
        </p:nvGrpSpPr>
        <p:grpSpPr bwMode="auto">
          <a:xfrm>
            <a:off x="1829991" y="1658929"/>
            <a:ext cx="2188369" cy="2468880"/>
            <a:chOff x="914399" y="2209243"/>
            <a:chExt cx="2919331" cy="3292528"/>
          </a:xfrm>
        </p:grpSpPr>
        <p:sp>
          <p:nvSpPr>
            <p:cNvPr id="13" name="Text Box 4"/>
            <p:cNvSpPr txBox="1">
              <a:spLocks noChangeArrowheads="1"/>
            </p:cNvSpPr>
            <p:nvPr/>
          </p:nvSpPr>
          <p:spPr bwMode="auto">
            <a:xfrm>
              <a:off x="914399" y="2209243"/>
              <a:ext cx="1462842" cy="329252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646464"/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BEGIN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R(A)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W(A)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COMMIT</a:t>
              </a:r>
            </a:p>
          </p:txBody>
        </p:sp>
        <p:sp>
          <p:nvSpPr>
            <p:cNvPr id="16" name="Text Box 4"/>
            <p:cNvSpPr txBox="1">
              <a:spLocks noChangeArrowheads="1"/>
            </p:cNvSpPr>
            <p:nvPr/>
          </p:nvSpPr>
          <p:spPr bwMode="auto">
            <a:xfrm>
              <a:off x="2370888" y="2209243"/>
              <a:ext cx="1462842" cy="329252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646464"/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BEGIN</a:t>
              </a: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R(B)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W(B)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COMMIT</a:t>
              </a:r>
            </a:p>
          </p:txBody>
        </p:sp>
      </p:grpSp>
      <p:grpSp>
        <p:nvGrpSpPr>
          <p:cNvPr id="17" name="Group 35"/>
          <p:cNvGrpSpPr>
            <a:grpSpLocks/>
          </p:cNvGrpSpPr>
          <p:nvPr/>
        </p:nvGrpSpPr>
        <p:grpSpPr bwMode="auto">
          <a:xfrm>
            <a:off x="5151834" y="1658929"/>
            <a:ext cx="2188369" cy="2468880"/>
            <a:chOff x="914399" y="2209243"/>
            <a:chExt cx="2919331" cy="3292528"/>
          </a:xfrm>
        </p:grpSpPr>
        <p:sp>
          <p:nvSpPr>
            <p:cNvPr id="18" name="Text Box 4"/>
            <p:cNvSpPr txBox="1">
              <a:spLocks noChangeArrowheads="1"/>
            </p:cNvSpPr>
            <p:nvPr/>
          </p:nvSpPr>
          <p:spPr bwMode="auto">
            <a:xfrm>
              <a:off x="914399" y="2209243"/>
              <a:ext cx="1462842" cy="329252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BEGIN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R(A)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W(A)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R(B)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W(B)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COMMIT</a:t>
              </a:r>
            </a:p>
          </p:txBody>
        </p:sp>
        <p:sp>
          <p:nvSpPr>
            <p:cNvPr id="21" name="Text Box 4"/>
            <p:cNvSpPr txBox="1">
              <a:spLocks noChangeArrowheads="1"/>
            </p:cNvSpPr>
            <p:nvPr/>
          </p:nvSpPr>
          <p:spPr bwMode="auto">
            <a:xfrm>
              <a:off x="2370888" y="2209243"/>
              <a:ext cx="1462842" cy="329252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lnSpc>
                  <a:spcPct val="90000"/>
                </a:lnSpc>
                <a:defRPr/>
              </a:pPr>
              <a:endPara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BEGIN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R(A)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W(A)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R(B)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W(B)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COMMIT</a:t>
              </a:r>
            </a:p>
          </p:txBody>
        </p:sp>
      </p:grpSp>
      <p:cxnSp>
        <p:nvCxnSpPr>
          <p:cNvPr id="28" name="Straight Arrow Connector 2"/>
          <p:cNvCxnSpPr>
            <a:cxnSpLocks noChangeShapeType="1"/>
          </p:cNvCxnSpPr>
          <p:nvPr/>
        </p:nvCxnSpPr>
        <p:spPr bwMode="auto">
          <a:xfrm flipV="1">
            <a:off x="2319100" y="2632383"/>
            <a:ext cx="656034" cy="223838"/>
          </a:xfrm>
          <a:prstGeom prst="straightConnector1">
            <a:avLst/>
          </a:prstGeom>
          <a:noFill/>
          <a:ln w="57150" algn="ctr">
            <a:solidFill>
              <a:schemeClr val="accent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3" name="T1 - R(B)"/>
          <p:cNvSpPr>
            <a:spLocks noChangeArrowheads="1"/>
          </p:cNvSpPr>
          <p:nvPr/>
        </p:nvSpPr>
        <p:spPr bwMode="auto">
          <a:xfrm>
            <a:off x="1829991" y="2685247"/>
            <a:ext cx="59503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solidFill>
                  <a:srgbClr val="646464"/>
                </a:solidFill>
                <a:latin typeface="Inconsolata" panose="00000509000000000000" pitchFamily="49" charset="0"/>
                <a:cs typeface="DejaVu Sans Mono" pitchFamily="49" charset="0"/>
              </a:rPr>
              <a:t>R(B)</a:t>
            </a:r>
          </a:p>
        </p:txBody>
      </p:sp>
      <p:sp>
        <p:nvSpPr>
          <p:cNvPr id="34" name="T2 - W(A)"/>
          <p:cNvSpPr>
            <a:spLocks noChangeArrowheads="1"/>
          </p:cNvSpPr>
          <p:nvPr/>
        </p:nvSpPr>
        <p:spPr bwMode="auto">
          <a:xfrm>
            <a:off x="2920604" y="2685247"/>
            <a:ext cx="59503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solidFill>
                  <a:srgbClr val="646464"/>
                </a:solidFill>
                <a:latin typeface="Inconsolata" panose="00000509000000000000" pitchFamily="49" charset="0"/>
                <a:cs typeface="DejaVu Sans Mono" pitchFamily="49" charset="0"/>
              </a:rPr>
              <a:t>W(A)</a:t>
            </a:r>
          </a:p>
        </p:txBody>
      </p:sp>
      <p:sp>
        <p:nvSpPr>
          <p:cNvPr id="35" name="T2 - R(A)"/>
          <p:cNvSpPr>
            <a:spLocks noChangeArrowheads="1"/>
          </p:cNvSpPr>
          <p:nvPr/>
        </p:nvSpPr>
        <p:spPr bwMode="auto">
          <a:xfrm>
            <a:off x="2920604" y="2278053"/>
            <a:ext cx="59503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solidFill>
                  <a:srgbClr val="646464"/>
                </a:solidFill>
                <a:latin typeface="Inconsolata" panose="00000509000000000000" pitchFamily="49" charset="0"/>
                <a:cs typeface="DejaVu Sans Mono" pitchFamily="49" charset="0"/>
              </a:rPr>
              <a:t>R(A)</a:t>
            </a:r>
          </a:p>
        </p:txBody>
      </p:sp>
      <p:sp>
        <p:nvSpPr>
          <p:cNvPr id="36" name="T1 - R(B)"/>
          <p:cNvSpPr>
            <a:spLocks noChangeArrowheads="1"/>
          </p:cNvSpPr>
          <p:nvPr/>
        </p:nvSpPr>
        <p:spPr bwMode="auto">
          <a:xfrm>
            <a:off x="1829991" y="2476888"/>
            <a:ext cx="59503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solidFill>
                  <a:srgbClr val="646464"/>
                </a:solidFill>
                <a:latin typeface="Inconsolata" panose="00000509000000000000" pitchFamily="49" charset="0"/>
                <a:cs typeface="DejaVu Sans Mono" pitchFamily="49" charset="0"/>
              </a:rPr>
              <a:t>R(B)</a:t>
            </a:r>
          </a:p>
        </p:txBody>
      </p:sp>
      <p:sp>
        <p:nvSpPr>
          <p:cNvPr id="37" name="T2 - W(A)"/>
          <p:cNvSpPr>
            <a:spLocks noChangeArrowheads="1"/>
          </p:cNvSpPr>
          <p:nvPr/>
        </p:nvSpPr>
        <p:spPr bwMode="auto">
          <a:xfrm>
            <a:off x="2920604" y="2478078"/>
            <a:ext cx="59503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solidFill>
                  <a:srgbClr val="646464"/>
                </a:solidFill>
                <a:latin typeface="Inconsolata" panose="00000509000000000000" pitchFamily="49" charset="0"/>
                <a:cs typeface="DejaVu Sans Mono" pitchFamily="49" charset="0"/>
              </a:rPr>
              <a:t>W(A)</a:t>
            </a:r>
          </a:p>
        </p:txBody>
      </p:sp>
      <p:cxnSp>
        <p:nvCxnSpPr>
          <p:cNvPr id="38" name="Straight Arrow Connector 2"/>
          <p:cNvCxnSpPr>
            <a:cxnSpLocks noChangeShapeType="1"/>
          </p:cNvCxnSpPr>
          <p:nvPr/>
        </p:nvCxnSpPr>
        <p:spPr bwMode="auto">
          <a:xfrm flipV="1">
            <a:off x="2319100" y="2432358"/>
            <a:ext cx="656034" cy="223838"/>
          </a:xfrm>
          <a:prstGeom prst="straightConnector1">
            <a:avLst/>
          </a:prstGeom>
          <a:noFill/>
          <a:ln w="57150" algn="ctr">
            <a:solidFill>
              <a:schemeClr val="accent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9" name="T2 - R(A)"/>
          <p:cNvSpPr>
            <a:spLocks noChangeArrowheads="1"/>
          </p:cNvSpPr>
          <p:nvPr/>
        </p:nvSpPr>
        <p:spPr bwMode="auto">
          <a:xfrm>
            <a:off x="2920604" y="2478078"/>
            <a:ext cx="59503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solidFill>
                  <a:srgbClr val="646464"/>
                </a:solidFill>
                <a:latin typeface="Inconsolata" panose="00000509000000000000" pitchFamily="49" charset="0"/>
                <a:cs typeface="DejaVu Sans Mono" pitchFamily="49" charset="0"/>
              </a:rPr>
              <a:t>R(A)</a:t>
            </a:r>
          </a:p>
        </p:txBody>
      </p:sp>
      <p:sp>
        <p:nvSpPr>
          <p:cNvPr id="40" name="T1 - R(B)"/>
          <p:cNvSpPr>
            <a:spLocks noChangeArrowheads="1"/>
          </p:cNvSpPr>
          <p:nvPr/>
        </p:nvSpPr>
        <p:spPr bwMode="auto">
          <a:xfrm>
            <a:off x="1829991" y="2278053"/>
            <a:ext cx="59503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solidFill>
                  <a:srgbClr val="646464"/>
                </a:solidFill>
                <a:latin typeface="Inconsolata" panose="00000509000000000000" pitchFamily="49" charset="0"/>
                <a:cs typeface="DejaVu Sans Mono" pitchFamily="49" charset="0"/>
              </a:rPr>
              <a:t>R(B)</a:t>
            </a:r>
          </a:p>
        </p:txBody>
      </p:sp>
      <p:cxnSp>
        <p:nvCxnSpPr>
          <p:cNvPr id="41" name="Straight Arrow Connector 2"/>
          <p:cNvCxnSpPr>
            <a:cxnSpLocks noChangeShapeType="1"/>
          </p:cNvCxnSpPr>
          <p:nvPr/>
        </p:nvCxnSpPr>
        <p:spPr bwMode="auto">
          <a:xfrm flipV="1">
            <a:off x="2319100" y="2832408"/>
            <a:ext cx="656034" cy="223838"/>
          </a:xfrm>
          <a:prstGeom prst="straightConnector1">
            <a:avLst/>
          </a:prstGeom>
          <a:noFill/>
          <a:ln w="57150" algn="ctr">
            <a:solidFill>
              <a:schemeClr val="accent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2" name="T1 - R(B)"/>
          <p:cNvSpPr>
            <a:spLocks noChangeArrowheads="1"/>
          </p:cNvSpPr>
          <p:nvPr/>
        </p:nvSpPr>
        <p:spPr bwMode="auto">
          <a:xfrm>
            <a:off x="1831181" y="2894797"/>
            <a:ext cx="59503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solidFill>
                  <a:srgbClr val="646464"/>
                </a:solidFill>
                <a:latin typeface="Inconsolata" panose="00000509000000000000" pitchFamily="49" charset="0"/>
                <a:cs typeface="DejaVu Sans Mono" pitchFamily="49" charset="0"/>
              </a:rPr>
              <a:t>W(B)</a:t>
            </a:r>
          </a:p>
        </p:txBody>
      </p:sp>
      <p:sp>
        <p:nvSpPr>
          <p:cNvPr id="43" name="T1 - R(B)"/>
          <p:cNvSpPr>
            <a:spLocks noChangeArrowheads="1"/>
          </p:cNvSpPr>
          <p:nvPr/>
        </p:nvSpPr>
        <p:spPr bwMode="auto">
          <a:xfrm>
            <a:off x="1829991" y="2685247"/>
            <a:ext cx="59503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solidFill>
                  <a:srgbClr val="646464"/>
                </a:solidFill>
                <a:latin typeface="Inconsolata" panose="00000509000000000000" pitchFamily="49" charset="0"/>
                <a:cs typeface="DejaVu Sans Mono" pitchFamily="49" charset="0"/>
              </a:rPr>
              <a:t>W(B)</a:t>
            </a:r>
          </a:p>
        </p:txBody>
      </p:sp>
      <p:sp>
        <p:nvSpPr>
          <p:cNvPr id="44" name="T2 - W(A)"/>
          <p:cNvSpPr>
            <a:spLocks noChangeArrowheads="1"/>
          </p:cNvSpPr>
          <p:nvPr/>
        </p:nvSpPr>
        <p:spPr bwMode="auto">
          <a:xfrm>
            <a:off x="2924175" y="2895988"/>
            <a:ext cx="59503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solidFill>
                  <a:srgbClr val="646464"/>
                </a:solidFill>
                <a:latin typeface="Inconsolata" panose="00000509000000000000" pitchFamily="49" charset="0"/>
                <a:cs typeface="DejaVu Sans Mono" pitchFamily="49" charset="0"/>
              </a:rPr>
              <a:t>W(A)</a:t>
            </a:r>
          </a:p>
        </p:txBody>
      </p:sp>
      <p:sp>
        <p:nvSpPr>
          <p:cNvPr id="45" name="T2 - R(A)"/>
          <p:cNvSpPr>
            <a:spLocks noChangeArrowheads="1"/>
          </p:cNvSpPr>
          <p:nvPr/>
        </p:nvSpPr>
        <p:spPr bwMode="auto">
          <a:xfrm>
            <a:off x="2920604" y="2685247"/>
            <a:ext cx="59503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solidFill>
                  <a:srgbClr val="646464"/>
                </a:solidFill>
                <a:latin typeface="Inconsolata" panose="00000509000000000000" pitchFamily="49" charset="0"/>
                <a:cs typeface="DejaVu Sans Mono" pitchFamily="49" charset="0"/>
              </a:rPr>
              <a:t>R(A)</a:t>
            </a:r>
          </a:p>
        </p:txBody>
      </p:sp>
      <p:sp>
        <p:nvSpPr>
          <p:cNvPr id="46" name="T1 - R(B)"/>
          <p:cNvSpPr>
            <a:spLocks noChangeArrowheads="1"/>
          </p:cNvSpPr>
          <p:nvPr/>
        </p:nvSpPr>
        <p:spPr bwMode="auto">
          <a:xfrm>
            <a:off x="1829991" y="2476888"/>
            <a:ext cx="59503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solidFill>
                  <a:srgbClr val="646464"/>
                </a:solidFill>
                <a:latin typeface="Inconsolata" panose="00000509000000000000" pitchFamily="49" charset="0"/>
                <a:cs typeface="DejaVu Sans Mono" pitchFamily="49" charset="0"/>
              </a:rPr>
              <a:t>W(B)</a:t>
            </a:r>
          </a:p>
        </p:txBody>
      </p:sp>
      <p:sp>
        <p:nvSpPr>
          <p:cNvPr id="49" name="TextBox 15">
            <a:extLst>
              <a:ext uri="{FF2B5EF4-FFF2-40B4-BE49-F238E27FC236}">
                <a16:creationId xmlns:a16="http://schemas.microsoft.com/office/drawing/2014/main" id="{875D7F6F-A978-48DF-843C-E421371842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5451" y="877878"/>
            <a:ext cx="11753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  <a:ea typeface="Crimson Text" pitchFamily="2" charset="0"/>
              </a:defRPr>
            </a:lvl1pPr>
          </a:lstStyle>
          <a:p>
            <a:r>
              <a:rPr lang="en-US" dirty="0"/>
              <a:t>Schedule</a:t>
            </a:r>
          </a:p>
        </p:txBody>
      </p:sp>
      <p:sp>
        <p:nvSpPr>
          <p:cNvPr id="50" name="TextBox 15">
            <a:extLst>
              <a:ext uri="{FF2B5EF4-FFF2-40B4-BE49-F238E27FC236}">
                <a16:creationId xmlns:a16="http://schemas.microsoft.com/office/drawing/2014/main" id="{F1AFC819-2A2F-4E71-8C4D-4E60A00B06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355" y="1299359"/>
            <a:ext cx="3770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</a:p>
        </p:txBody>
      </p:sp>
      <p:sp>
        <p:nvSpPr>
          <p:cNvPr id="51" name="TextBox 15">
            <a:extLst>
              <a:ext uri="{FF2B5EF4-FFF2-40B4-BE49-F238E27FC236}">
                <a16:creationId xmlns:a16="http://schemas.microsoft.com/office/drawing/2014/main" id="{B532A05E-556F-493A-89F5-A3AAA514B7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0968" y="1299359"/>
            <a:ext cx="3770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</a:p>
        </p:txBody>
      </p:sp>
      <p:grpSp>
        <p:nvGrpSpPr>
          <p:cNvPr id="4" name="Group 9">
            <a:extLst>
              <a:ext uri="{FF2B5EF4-FFF2-40B4-BE49-F238E27FC236}">
                <a16:creationId xmlns:a16="http://schemas.microsoft.com/office/drawing/2014/main" id="{EA4B16DE-F644-DEC2-8EA5-8A907DD16984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-7146"/>
            <a:ext cx="457181" cy="597694"/>
            <a:chOff x="8508581" y="-9527"/>
            <a:chExt cx="609624" cy="796925"/>
          </a:xfrm>
        </p:grpSpPr>
        <p:sp>
          <p:nvSpPr>
            <p:cNvPr id="5" name="Chevron 7">
              <a:extLst>
                <a:ext uri="{FF2B5EF4-FFF2-40B4-BE49-F238E27FC236}">
                  <a16:creationId xmlns:a16="http://schemas.microsoft.com/office/drawing/2014/main" id="{29C15C41-9D7F-89AF-F502-D441F79CF41F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414930" y="84124"/>
              <a:ext cx="796925" cy="609624"/>
            </a:xfrm>
            <a:custGeom>
              <a:avLst/>
              <a:gdLst>
                <a:gd name="T0" fmla="*/ 0 w 619125"/>
                <a:gd name="T1" fmla="*/ 0 h 609600"/>
                <a:gd name="T2" fmla="*/ 614368 w 619125"/>
                <a:gd name="T3" fmla="*/ 2 h 609600"/>
                <a:gd name="T4" fmla="*/ 619125 w 619125"/>
                <a:gd name="T5" fmla="*/ 2578 h 609600"/>
                <a:gd name="T6" fmla="*/ 0 w 619125"/>
                <a:gd name="T7" fmla="*/ 2578 h 609600"/>
                <a:gd name="T8" fmla="*/ 171450 w 619125"/>
                <a:gd name="T9" fmla="*/ 1249 h 609600"/>
                <a:gd name="T10" fmla="*/ 0 w 619125"/>
                <a:gd name="T11" fmla="*/ 0 h 609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19125" h="609600">
                  <a:moveTo>
                    <a:pt x="0" y="0"/>
                  </a:moveTo>
                  <a:lnTo>
                    <a:pt x="614368" y="6"/>
                  </a:lnTo>
                  <a:cubicBezTo>
                    <a:pt x="615954" y="203204"/>
                    <a:pt x="617539" y="406402"/>
                    <a:pt x="619125" y="609600"/>
                  </a:cubicBezTo>
                  <a:lnTo>
                    <a:pt x="0" y="609600"/>
                  </a:lnTo>
                  <a:lnTo>
                    <a:pt x="171450" y="295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 cap="flat" cmpd="sng" algn="ctr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triangle" w="med" len="med"/>
                </a14:hiddenLine>
              </a:ext>
            </a:extLst>
          </p:spPr>
          <p:txBody>
            <a:bodyPr wrap="none" anchor="ctr"/>
            <a:lstStyle/>
            <a:p>
              <a:endParaRPr lang="en-US" sz="1600" dirty="0">
                <a:latin typeface="Proxima Nova Rg" panose="02000506030000020004" pitchFamily="50" charset="0"/>
              </a:endParaRPr>
            </a:p>
          </p:txBody>
        </p:sp>
        <p:sp>
          <p:nvSpPr>
            <p:cNvPr id="6" name="TextBox 8">
              <a:extLst>
                <a:ext uri="{FF2B5EF4-FFF2-40B4-BE49-F238E27FC236}">
                  <a16:creationId xmlns:a16="http://schemas.microsoft.com/office/drawing/2014/main" id="{540151AE-F6BE-F55D-C8B0-45C74B2B52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33571" y="0"/>
              <a:ext cx="559650" cy="5745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u="none" dirty="0">
                  <a:solidFill>
                    <a:schemeClr val="bg1"/>
                  </a:solidFill>
                  <a:latin typeface="Lato Black" panose="020F0A02020204030203" pitchFamily="34" charset="0"/>
                </a:rPr>
                <a:t>I</a:t>
              </a:r>
            </a:p>
          </p:txBody>
        </p:sp>
      </p:grpSp>
      <p:sp>
        <p:nvSpPr>
          <p:cNvPr id="7" name="Left Arrow 33">
            <a:extLst>
              <a:ext uri="{FF2B5EF4-FFF2-40B4-BE49-F238E27FC236}">
                <a16:creationId xmlns:a16="http://schemas.microsoft.com/office/drawing/2014/main" id="{32D22CDB-AC63-72B6-4A20-55368ACB3096}"/>
              </a:ext>
            </a:extLst>
          </p:cNvPr>
          <p:cNvSpPr/>
          <p:nvPr/>
        </p:nvSpPr>
        <p:spPr bwMode="auto">
          <a:xfrm rot="16200000">
            <a:off x="-342900" y="2470934"/>
            <a:ext cx="3314700" cy="647700"/>
          </a:xfrm>
          <a:prstGeom prst="leftArrow">
            <a:avLst/>
          </a:prstGeom>
          <a:solidFill>
            <a:schemeClr val="accent1"/>
          </a:solidFill>
          <a:ln w="28575" cap="flat" cmpd="sng" algn="ctr">
            <a:noFill/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400" b="1" i="1" spc="225" dirty="0">
                <a:solidFill>
                  <a:schemeClr val="bg1">
                    <a:lumMod val="95000"/>
                  </a:schemeClr>
                </a:solidFill>
                <a:latin typeface="Lato Black" panose="020F0A02020204030203" pitchFamily="34" charset="0"/>
              </a:rPr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2522235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3" grpId="0"/>
      <p:bldP spid="34" grpId="0"/>
      <p:bldP spid="34" grpId="1"/>
      <p:bldP spid="35" grpId="0"/>
      <p:bldP spid="36" grpId="0"/>
      <p:bldP spid="36" grpId="1"/>
      <p:bldP spid="37" grpId="0"/>
      <p:bldP spid="39" grpId="0"/>
      <p:bldP spid="39" grpId="1"/>
      <p:bldP spid="40" grpId="0"/>
      <p:bldP spid="42" grpId="0"/>
      <p:bldP spid="43" grpId="0"/>
      <p:bldP spid="43" grpId="1"/>
      <p:bldP spid="44" grpId="0"/>
      <p:bldP spid="45" grpId="0"/>
      <p:bldP spid="46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ounded Rectangle 37">
            <a:extLst>
              <a:ext uri="{FF2B5EF4-FFF2-40B4-BE49-F238E27FC236}">
                <a16:creationId xmlns:a16="http://schemas.microsoft.com/office/drawing/2014/main" id="{3DC7E175-7DBB-4729-9D5E-8BB0723CB57F}"/>
              </a:ext>
            </a:extLst>
          </p:cNvPr>
          <p:cNvSpPr/>
          <p:nvPr/>
        </p:nvSpPr>
        <p:spPr bwMode="auto">
          <a:xfrm>
            <a:off x="1695451" y="1258878"/>
            <a:ext cx="2469356" cy="301752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 cap="flat" cmpd="sng" algn="ctr">
            <a:noFill/>
            <a:prstDash val="sysDash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1350">
              <a:latin typeface="Times New Roman" pitchFamily="-112" charset="0"/>
            </a:endParaRPr>
          </a:p>
        </p:txBody>
      </p:sp>
      <p:sp>
        <p:nvSpPr>
          <p:cNvPr id="29" name="TextBox 15">
            <a:extLst>
              <a:ext uri="{FF2B5EF4-FFF2-40B4-BE49-F238E27FC236}">
                <a16:creationId xmlns:a16="http://schemas.microsoft.com/office/drawing/2014/main" id="{11EEDA26-3BEA-4234-8AD7-8DF6668A11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5451" y="877878"/>
            <a:ext cx="11753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  <a:ea typeface="Crimson Text" pitchFamily="2" charset="0"/>
              </a:defRPr>
            </a:lvl1pPr>
          </a:lstStyle>
          <a:p>
            <a:r>
              <a:rPr lang="en-US" dirty="0"/>
              <a:t>Schedule</a:t>
            </a:r>
          </a:p>
        </p:txBody>
      </p:sp>
      <p:sp>
        <p:nvSpPr>
          <p:cNvPr id="30" name="TextBox 15">
            <a:extLst>
              <a:ext uri="{FF2B5EF4-FFF2-40B4-BE49-F238E27FC236}">
                <a16:creationId xmlns:a16="http://schemas.microsoft.com/office/drawing/2014/main" id="{BEC1C18B-AEE9-4053-A4A3-BA085857F7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355" y="1299359"/>
            <a:ext cx="3770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</a:p>
        </p:txBody>
      </p:sp>
      <p:sp>
        <p:nvSpPr>
          <p:cNvPr id="31" name="TextBox 15">
            <a:extLst>
              <a:ext uri="{FF2B5EF4-FFF2-40B4-BE49-F238E27FC236}">
                <a16:creationId xmlns:a16="http://schemas.microsoft.com/office/drawing/2014/main" id="{A8311F34-EBA6-4655-9175-6C7B391248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0968" y="1299359"/>
            <a:ext cx="3770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T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85A7352-BE83-467D-9576-D01C8EB4A3AB}"/>
              </a:ext>
            </a:extLst>
          </p:cNvPr>
          <p:cNvGrpSpPr/>
          <p:nvPr/>
        </p:nvGrpSpPr>
        <p:grpSpPr>
          <a:xfrm>
            <a:off x="4998244" y="877878"/>
            <a:ext cx="2469356" cy="3387744"/>
            <a:chOff x="4998244" y="876300"/>
            <a:chExt cx="2469356" cy="3387744"/>
          </a:xfrm>
        </p:grpSpPr>
        <p:sp>
          <p:nvSpPr>
            <p:cNvPr id="32" name="Rounded Rectangle 37">
              <a:extLst>
                <a:ext uri="{FF2B5EF4-FFF2-40B4-BE49-F238E27FC236}">
                  <a16:creationId xmlns:a16="http://schemas.microsoft.com/office/drawing/2014/main" id="{1C2A364C-82D4-4A7B-85DB-43A1ABDE30E6}"/>
                </a:ext>
              </a:extLst>
            </p:cNvPr>
            <p:cNvSpPr/>
            <p:nvPr/>
          </p:nvSpPr>
          <p:spPr bwMode="auto">
            <a:xfrm>
              <a:off x="4998244" y="1246524"/>
              <a:ext cx="2469356" cy="301752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8100" cap="flat" cmpd="sng" algn="ctr">
              <a:noFill/>
              <a:prstDash val="sysDash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 sz="1350" dirty="0">
                <a:latin typeface="Times New Roman" pitchFamily="-112" charset="0"/>
              </a:endParaRPr>
            </a:p>
          </p:txBody>
        </p:sp>
        <p:sp>
          <p:nvSpPr>
            <p:cNvPr id="33" name="TextBox 15">
              <a:extLst>
                <a:ext uri="{FF2B5EF4-FFF2-40B4-BE49-F238E27FC236}">
                  <a16:creationId xmlns:a16="http://schemas.microsoft.com/office/drawing/2014/main" id="{921A3740-5FDE-4398-86ED-C16C053AA7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98244" y="876300"/>
              <a:ext cx="191590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no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ea typeface="Crimson Text" pitchFamily="2" charset="0"/>
                </a:defRPr>
              </a:lvl1pPr>
            </a:lstStyle>
            <a:p>
              <a:r>
                <a:rPr lang="en-US" dirty="0"/>
                <a:t>Serial Schedule</a:t>
              </a:r>
            </a:p>
          </p:txBody>
        </p:sp>
        <p:sp>
          <p:nvSpPr>
            <p:cNvPr id="34" name="TextBox 15">
              <a:extLst>
                <a:ext uri="{FF2B5EF4-FFF2-40B4-BE49-F238E27FC236}">
                  <a16:creationId xmlns:a16="http://schemas.microsoft.com/office/drawing/2014/main" id="{E2DB8255-E73B-473A-8EA7-8943CE3D25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12198" y="1297782"/>
              <a:ext cx="37702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T</a:t>
              </a:r>
              <a:r>
                <a:rPr lang="en-US" b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1</a:t>
              </a:r>
            </a:p>
          </p:txBody>
        </p:sp>
        <p:sp>
          <p:nvSpPr>
            <p:cNvPr id="35" name="TextBox 15">
              <a:extLst>
                <a:ext uri="{FF2B5EF4-FFF2-40B4-BE49-F238E27FC236}">
                  <a16:creationId xmlns:a16="http://schemas.microsoft.com/office/drawing/2014/main" id="{D8152D80-A3E0-481B-AAAD-52B020BCDD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02811" y="1319213"/>
              <a:ext cx="37702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T</a:t>
              </a:r>
              <a:r>
                <a:rPr lang="en-US" b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2</a:t>
              </a:r>
            </a:p>
          </p:txBody>
        </p:sp>
      </p:grpSp>
      <p:sp>
        <p:nvSpPr>
          <p:cNvPr id="23554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CONFLICT SERIALIZABILITY INTUITION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AE84C40A-FFBD-8194-CA6F-26C4985755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65</a:t>
            </a:fld>
            <a:endParaRPr lang="en-US" dirty="0"/>
          </a:p>
        </p:txBody>
      </p:sp>
      <p:grpSp>
        <p:nvGrpSpPr>
          <p:cNvPr id="23559" name="Group 35"/>
          <p:cNvGrpSpPr>
            <a:grpSpLocks/>
          </p:cNvGrpSpPr>
          <p:nvPr/>
        </p:nvGrpSpPr>
        <p:grpSpPr bwMode="auto">
          <a:xfrm>
            <a:off x="1829991" y="1658929"/>
            <a:ext cx="2188368" cy="2468880"/>
            <a:chOff x="914399" y="2209243"/>
            <a:chExt cx="2919330" cy="3292528"/>
          </a:xfrm>
        </p:grpSpPr>
        <p:sp>
          <p:nvSpPr>
            <p:cNvPr id="13" name="Text Box 4"/>
            <p:cNvSpPr txBox="1">
              <a:spLocks noChangeArrowheads="1"/>
            </p:cNvSpPr>
            <p:nvPr/>
          </p:nvSpPr>
          <p:spPr bwMode="auto">
            <a:xfrm>
              <a:off x="914399" y="2209243"/>
              <a:ext cx="1462842" cy="329252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BEGIN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R(A)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W(A)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COMMIT</a:t>
              </a:r>
            </a:p>
          </p:txBody>
        </p:sp>
        <p:sp>
          <p:nvSpPr>
            <p:cNvPr id="16" name="Text Box 4"/>
            <p:cNvSpPr txBox="1">
              <a:spLocks noChangeArrowheads="1"/>
            </p:cNvSpPr>
            <p:nvPr/>
          </p:nvSpPr>
          <p:spPr bwMode="auto">
            <a:xfrm>
              <a:off x="2370887" y="2209243"/>
              <a:ext cx="1462842" cy="329252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BEGIN</a:t>
              </a: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R(A)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W(A)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COMMIT</a:t>
              </a:r>
            </a:p>
          </p:txBody>
        </p:sp>
      </p:grpSp>
      <p:grpSp>
        <p:nvGrpSpPr>
          <p:cNvPr id="17" name="Group 35"/>
          <p:cNvGrpSpPr>
            <a:grpSpLocks/>
          </p:cNvGrpSpPr>
          <p:nvPr/>
        </p:nvGrpSpPr>
        <p:grpSpPr bwMode="auto">
          <a:xfrm>
            <a:off x="5151834" y="1658929"/>
            <a:ext cx="2188369" cy="2468880"/>
            <a:chOff x="914399" y="2209243"/>
            <a:chExt cx="2919331" cy="3292528"/>
          </a:xfrm>
        </p:grpSpPr>
        <p:sp>
          <p:nvSpPr>
            <p:cNvPr id="18" name="Text Box 4"/>
            <p:cNvSpPr txBox="1">
              <a:spLocks noChangeArrowheads="1"/>
            </p:cNvSpPr>
            <p:nvPr/>
          </p:nvSpPr>
          <p:spPr bwMode="auto">
            <a:xfrm>
              <a:off x="914399" y="2209243"/>
              <a:ext cx="1462842" cy="329252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646464"/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BEGIN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R(A)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W(A)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COMMIT</a:t>
              </a:r>
            </a:p>
          </p:txBody>
        </p:sp>
        <p:sp>
          <p:nvSpPr>
            <p:cNvPr id="21" name="Text Box 4"/>
            <p:cNvSpPr txBox="1">
              <a:spLocks noChangeArrowheads="1"/>
            </p:cNvSpPr>
            <p:nvPr/>
          </p:nvSpPr>
          <p:spPr bwMode="auto">
            <a:xfrm>
              <a:off x="2370888" y="2209243"/>
              <a:ext cx="1462842" cy="329252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646464"/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lnSpc>
                  <a:spcPct val="90000"/>
                </a:lnSpc>
                <a:defRPr/>
              </a:pPr>
              <a:endPara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endParaRPr lang="en-US" sz="1600" b="1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BEGIN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R(A)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W(A)</a:t>
              </a:r>
            </a:p>
            <a:p>
              <a:pPr eaLnBrk="0" hangingPunct="0">
                <a:lnSpc>
                  <a:spcPct val="90000"/>
                </a:lnSpc>
                <a:defRPr/>
              </a:pP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COMMIT</a:t>
              </a:r>
            </a:p>
          </p:txBody>
        </p:sp>
      </p:grpSp>
      <p:cxnSp>
        <p:nvCxnSpPr>
          <p:cNvPr id="38" name="Straight Arrow Connector 2"/>
          <p:cNvCxnSpPr>
            <a:cxnSpLocks noChangeShapeType="1"/>
          </p:cNvCxnSpPr>
          <p:nvPr/>
        </p:nvCxnSpPr>
        <p:spPr bwMode="auto">
          <a:xfrm flipV="1">
            <a:off x="2336326" y="2455988"/>
            <a:ext cx="656034" cy="223838"/>
          </a:xfrm>
          <a:prstGeom prst="straightConnector1">
            <a:avLst/>
          </a:prstGeom>
          <a:noFill/>
          <a:ln w="57150" algn="ctr">
            <a:solidFill>
              <a:schemeClr val="accent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8" name="Rectangle 7"/>
          <p:cNvSpPr>
            <a:spLocks noChangeArrowheads="1"/>
          </p:cNvSpPr>
          <p:nvPr/>
        </p:nvSpPr>
        <p:spPr bwMode="auto">
          <a:xfrm>
            <a:off x="4242424" y="2230428"/>
            <a:ext cx="659155" cy="854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sz="4950" dirty="0">
                <a:solidFill>
                  <a:srgbClr val="646464"/>
                </a:solidFill>
                <a:latin typeface="Inconsolata" panose="00000509000000000000" pitchFamily="49" charset="0"/>
              </a:rPr>
              <a:t>≢</a:t>
            </a:r>
          </a:p>
        </p:txBody>
      </p:sp>
      <p:sp>
        <p:nvSpPr>
          <p:cNvPr id="4" name="Left Arrow 33">
            <a:extLst>
              <a:ext uri="{FF2B5EF4-FFF2-40B4-BE49-F238E27FC236}">
                <a16:creationId xmlns:a16="http://schemas.microsoft.com/office/drawing/2014/main" id="{0B1F67DC-9F76-6FB0-54A8-0326339D1894}"/>
              </a:ext>
            </a:extLst>
          </p:cNvPr>
          <p:cNvSpPr/>
          <p:nvPr/>
        </p:nvSpPr>
        <p:spPr bwMode="auto">
          <a:xfrm rot="16200000">
            <a:off x="-342900" y="2470934"/>
            <a:ext cx="3314700" cy="647700"/>
          </a:xfrm>
          <a:prstGeom prst="leftArrow">
            <a:avLst/>
          </a:prstGeom>
          <a:solidFill>
            <a:schemeClr val="accent1"/>
          </a:solidFill>
          <a:ln w="28575" cap="flat" cmpd="sng" algn="ctr">
            <a:noFill/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400" b="1" i="1" spc="225" dirty="0">
                <a:solidFill>
                  <a:schemeClr val="bg1">
                    <a:lumMod val="95000"/>
                  </a:schemeClr>
                </a:solidFill>
                <a:latin typeface="Lato Black" panose="020F0A02020204030203" pitchFamily="34" charset="0"/>
              </a:rPr>
              <a:t>TIME</a:t>
            </a:r>
          </a:p>
        </p:txBody>
      </p:sp>
      <p:grpSp>
        <p:nvGrpSpPr>
          <p:cNvPr id="5" name="Group 9">
            <a:extLst>
              <a:ext uri="{FF2B5EF4-FFF2-40B4-BE49-F238E27FC236}">
                <a16:creationId xmlns:a16="http://schemas.microsoft.com/office/drawing/2014/main" id="{92DA237D-CDCD-E83C-B852-7CA2871A23E2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-7146"/>
            <a:ext cx="457181" cy="597694"/>
            <a:chOff x="8508581" y="-9527"/>
            <a:chExt cx="609624" cy="796925"/>
          </a:xfrm>
          <a:solidFill>
            <a:schemeClr val="accent1"/>
          </a:solidFill>
        </p:grpSpPr>
        <p:sp>
          <p:nvSpPr>
            <p:cNvPr id="6" name="Chevron 7">
              <a:extLst>
                <a:ext uri="{FF2B5EF4-FFF2-40B4-BE49-F238E27FC236}">
                  <a16:creationId xmlns:a16="http://schemas.microsoft.com/office/drawing/2014/main" id="{7B407F9F-88D9-82BB-DD5D-CB6819D056C9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414930" y="84124"/>
              <a:ext cx="796925" cy="609624"/>
            </a:xfrm>
            <a:custGeom>
              <a:avLst/>
              <a:gdLst>
                <a:gd name="T0" fmla="*/ 0 w 619125"/>
                <a:gd name="T1" fmla="*/ 0 h 609600"/>
                <a:gd name="T2" fmla="*/ 614368 w 619125"/>
                <a:gd name="T3" fmla="*/ 2 h 609600"/>
                <a:gd name="T4" fmla="*/ 619125 w 619125"/>
                <a:gd name="T5" fmla="*/ 2578 h 609600"/>
                <a:gd name="T6" fmla="*/ 0 w 619125"/>
                <a:gd name="T7" fmla="*/ 2578 h 609600"/>
                <a:gd name="T8" fmla="*/ 171450 w 619125"/>
                <a:gd name="T9" fmla="*/ 1249 h 609600"/>
                <a:gd name="T10" fmla="*/ 0 w 619125"/>
                <a:gd name="T11" fmla="*/ 0 h 609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19125" h="609600">
                  <a:moveTo>
                    <a:pt x="0" y="0"/>
                  </a:moveTo>
                  <a:lnTo>
                    <a:pt x="614368" y="6"/>
                  </a:lnTo>
                  <a:cubicBezTo>
                    <a:pt x="615954" y="203204"/>
                    <a:pt x="617539" y="406402"/>
                    <a:pt x="619125" y="609600"/>
                  </a:cubicBezTo>
                  <a:lnTo>
                    <a:pt x="0" y="609600"/>
                  </a:lnTo>
                  <a:lnTo>
                    <a:pt x="171450" y="29527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8575" cap="flat" cmpd="sng" algn="ctr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triangle" w="med" len="med"/>
                </a14:hiddenLine>
              </a:ext>
            </a:extLst>
          </p:spPr>
          <p:txBody>
            <a:bodyPr wrap="none" anchor="ctr"/>
            <a:lstStyle/>
            <a:p>
              <a:endParaRPr lang="en-US" sz="1600">
                <a:latin typeface="Proxima Nova Rg" panose="02000506030000020004" pitchFamily="50" charset="0"/>
              </a:endParaRPr>
            </a:p>
          </p:txBody>
        </p:sp>
        <p:sp>
          <p:nvSpPr>
            <p:cNvPr id="7" name="TextBox 8">
              <a:extLst>
                <a:ext uri="{FF2B5EF4-FFF2-40B4-BE49-F238E27FC236}">
                  <a16:creationId xmlns:a16="http://schemas.microsoft.com/office/drawing/2014/main" id="{941F9DC0-D661-ED40-A10A-CF766B9DEB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33571" y="0"/>
              <a:ext cx="559650" cy="57451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u="none" dirty="0">
                  <a:solidFill>
                    <a:schemeClr val="bg1"/>
                  </a:solidFill>
                  <a:latin typeface="Lato Black" panose="020F0A02020204030203" pitchFamily="34" charset="0"/>
                </a:rPr>
                <a:t>I</a:t>
              </a:r>
            </a:p>
          </p:txBody>
        </p:sp>
      </p:grpSp>
      <p:pic>
        <p:nvPicPr>
          <p:cNvPr id="10" name="skull">
            <a:extLst>
              <a:ext uri="{FF2B5EF4-FFF2-40B4-BE49-F238E27FC236}">
                <a16:creationId xmlns:a16="http://schemas.microsoft.com/office/drawing/2014/main" id="{11B43CA7-D4C7-C9FC-B4DB-C6E3D94AE3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2410708" y="2781106"/>
            <a:ext cx="822960" cy="82296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9978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SERIALIZABILITY</a:t>
            </a:r>
          </a:p>
        </p:txBody>
      </p:sp>
      <p:sp>
        <p:nvSpPr>
          <p:cNvPr id="24579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Swapping operations is easy when there are only two </a:t>
            </a:r>
            <a:r>
              <a:rPr lang="en-US" dirty="0" err="1"/>
              <a:t>txns</a:t>
            </a:r>
            <a:r>
              <a:rPr lang="en-US" dirty="0"/>
              <a:t> in the schedule. It’s cumbersome when there are many </a:t>
            </a:r>
            <a:r>
              <a:rPr lang="en-US" dirty="0" err="1"/>
              <a:t>txns</a:t>
            </a:r>
            <a:r>
              <a:rPr lang="en-US" dirty="0"/>
              <a:t>.</a:t>
            </a:r>
          </a:p>
          <a:p>
            <a:endParaRPr lang="en-US" sz="1200" dirty="0"/>
          </a:p>
          <a:p>
            <a:r>
              <a:rPr lang="en-US" b="1" i="1" dirty="0"/>
              <a:t>Are there faster algorithms to figure this out other than transposing operations?</a:t>
            </a:r>
          </a:p>
          <a:p>
            <a:endParaRPr lang="en-US" dirty="0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9B132D03-7B8B-1ABD-D0F7-CD050052D9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66</a:t>
            </a:fld>
            <a:endParaRPr lang="en-US" dirty="0"/>
          </a:p>
        </p:txBody>
      </p:sp>
      <p:grpSp>
        <p:nvGrpSpPr>
          <p:cNvPr id="2" name="Group 9">
            <a:extLst>
              <a:ext uri="{FF2B5EF4-FFF2-40B4-BE49-F238E27FC236}">
                <a16:creationId xmlns:a16="http://schemas.microsoft.com/office/drawing/2014/main" id="{01C89265-A7B1-4B58-D208-9B3D3E7A39E6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-7146"/>
            <a:ext cx="457181" cy="597694"/>
            <a:chOff x="8508581" y="-9527"/>
            <a:chExt cx="609624" cy="796925"/>
          </a:xfrm>
          <a:solidFill>
            <a:schemeClr val="accent1"/>
          </a:solidFill>
        </p:grpSpPr>
        <p:sp>
          <p:nvSpPr>
            <p:cNvPr id="3" name="Chevron 7">
              <a:extLst>
                <a:ext uri="{FF2B5EF4-FFF2-40B4-BE49-F238E27FC236}">
                  <a16:creationId xmlns:a16="http://schemas.microsoft.com/office/drawing/2014/main" id="{505C93F4-1BEB-A6C1-D1E1-1B435FF16759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414930" y="84124"/>
              <a:ext cx="796925" cy="609624"/>
            </a:xfrm>
            <a:custGeom>
              <a:avLst/>
              <a:gdLst>
                <a:gd name="T0" fmla="*/ 0 w 619125"/>
                <a:gd name="T1" fmla="*/ 0 h 609600"/>
                <a:gd name="T2" fmla="*/ 614368 w 619125"/>
                <a:gd name="T3" fmla="*/ 2 h 609600"/>
                <a:gd name="T4" fmla="*/ 619125 w 619125"/>
                <a:gd name="T5" fmla="*/ 2578 h 609600"/>
                <a:gd name="T6" fmla="*/ 0 w 619125"/>
                <a:gd name="T7" fmla="*/ 2578 h 609600"/>
                <a:gd name="T8" fmla="*/ 171450 w 619125"/>
                <a:gd name="T9" fmla="*/ 1249 h 609600"/>
                <a:gd name="T10" fmla="*/ 0 w 619125"/>
                <a:gd name="T11" fmla="*/ 0 h 609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19125" h="609600">
                  <a:moveTo>
                    <a:pt x="0" y="0"/>
                  </a:moveTo>
                  <a:lnTo>
                    <a:pt x="614368" y="6"/>
                  </a:lnTo>
                  <a:cubicBezTo>
                    <a:pt x="615954" y="203204"/>
                    <a:pt x="617539" y="406402"/>
                    <a:pt x="619125" y="609600"/>
                  </a:cubicBezTo>
                  <a:lnTo>
                    <a:pt x="0" y="609600"/>
                  </a:lnTo>
                  <a:lnTo>
                    <a:pt x="171450" y="29527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8575" cap="flat" cmpd="sng" algn="ctr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triangle" w="med" len="med"/>
                </a14:hiddenLine>
              </a:ext>
            </a:extLst>
          </p:spPr>
          <p:txBody>
            <a:bodyPr wrap="none" anchor="ctr"/>
            <a:lstStyle/>
            <a:p>
              <a:endParaRPr lang="en-US" sz="1600">
                <a:latin typeface="Proxima Nova Rg" panose="02000506030000020004" pitchFamily="50" charset="0"/>
              </a:endParaRPr>
            </a:p>
          </p:txBody>
        </p:sp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59D603D4-6B1D-A860-7AB0-3495D908AE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33571" y="0"/>
              <a:ext cx="559650" cy="57451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u="none" dirty="0">
                  <a:solidFill>
                    <a:schemeClr val="bg1"/>
                  </a:solidFill>
                  <a:latin typeface="Lato Black" panose="020F0A02020204030203" pitchFamily="34" charset="0"/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085655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Today's Agenda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Lock Types</a:t>
            </a:r>
          </a:p>
          <a:p>
            <a:r>
              <a:rPr lang="en-US" dirty="0"/>
              <a:t>Two-Phase Locking</a:t>
            </a:r>
          </a:p>
          <a:p>
            <a:r>
              <a:rPr lang="en-US" dirty="0"/>
              <a:t>Deadlock Detection + Prevention</a:t>
            </a:r>
          </a:p>
          <a:p>
            <a:r>
              <a:rPr lang="en-US" dirty="0"/>
              <a:t>Hierarchical Locking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F004B81C-4628-A5BE-E4FD-F70D89E487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4074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Basic Lock Types</a:t>
            </a:r>
          </a:p>
        </p:txBody>
      </p:sp>
      <p:sp>
        <p:nvSpPr>
          <p:cNvPr id="65539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S-LOCK</a:t>
            </a:r>
            <a:r>
              <a:rPr lang="en-US" dirty="0"/>
              <a:t>: Shared locks for reads.</a:t>
            </a:r>
          </a:p>
          <a:p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X-LOCK</a:t>
            </a:r>
            <a:r>
              <a:rPr lang="en-US" dirty="0"/>
              <a:t>: Exclusive locks for writes.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4AB9BA-001C-19C2-23C0-2BC829C0E8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8</a:t>
            </a:fld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9736720"/>
              </p:ext>
            </p:extLst>
          </p:nvPr>
        </p:nvGraphicFramePr>
        <p:xfrm>
          <a:off x="2834641" y="2693670"/>
          <a:ext cx="3474719" cy="137775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453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46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46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endParaRPr lang="en-US" sz="1500" dirty="0">
                        <a:solidFill>
                          <a:srgbClr val="646464"/>
                        </a:solidFill>
                        <a:latin typeface="Lato" panose="020F0502020204030203" pitchFamily="34" charset="0"/>
                      </a:endParaRPr>
                    </a:p>
                  </a:txBody>
                  <a:tcPr marL="68580" marR="68580" marT="34290" marB="3429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80000"/>
                        </a:lnSpc>
                      </a:pPr>
                      <a:r>
                        <a:rPr lang="en-US" sz="1500" b="1" kern="12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  <a:ea typeface="+mn-ea"/>
                          <a:cs typeface="+mn-cs"/>
                        </a:rPr>
                        <a:t>Shared</a:t>
                      </a:r>
                      <a:br>
                        <a:rPr lang="en-US" sz="1500" b="1" kern="12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  <a:ea typeface="+mn-ea"/>
                          <a:cs typeface="+mn-cs"/>
                        </a:rPr>
                      </a:br>
                      <a:r>
                        <a:rPr lang="en-US" sz="1500" b="1" kern="1200" dirty="0">
                          <a:solidFill>
                            <a:schemeClr val="accent1"/>
                          </a:solidFill>
                          <a:latin typeface="Inconsolata" panose="00000509000000000000" pitchFamily="49" charset="0"/>
                          <a:ea typeface="+mn-ea"/>
                          <a:cs typeface="+mn-cs"/>
                        </a:rPr>
                        <a:t>S-LOCK</a:t>
                      </a:r>
                    </a:p>
                  </a:txBody>
                  <a:tcPr marL="68580" marR="68580" marT="34290" marB="3429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80000"/>
                        </a:lnSpc>
                      </a:pPr>
                      <a:r>
                        <a:rPr lang="en-US" sz="1500" b="1" kern="1200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  <a:ea typeface="+mn-ea"/>
                          <a:cs typeface="+mn-cs"/>
                        </a:rPr>
                        <a:t>Exclusive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80000"/>
                        </a:lnSpc>
                      </a:pPr>
                      <a:r>
                        <a:rPr lang="en-US" sz="1500" b="1" kern="1200" dirty="0">
                          <a:solidFill>
                            <a:schemeClr val="accent1"/>
                          </a:solidFill>
                          <a:latin typeface="Inconsolata" panose="00000509000000000000" pitchFamily="49" charset="0"/>
                          <a:ea typeface="+mn-ea"/>
                          <a:cs typeface="+mn-cs"/>
                        </a:rPr>
                        <a:t>X-LOCK</a:t>
                      </a:r>
                    </a:p>
                  </a:txBody>
                  <a:tcPr marL="68580" marR="68580" marT="34290" marB="3429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1708"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US" sz="1500" b="1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Shared</a:t>
                      </a:r>
                      <a:br>
                        <a:rPr lang="en-US" sz="1500" b="1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</a:br>
                      <a:r>
                        <a:rPr lang="en-US" sz="1500" b="1" dirty="0">
                          <a:solidFill>
                            <a:schemeClr val="accent1"/>
                          </a:solidFill>
                          <a:latin typeface="Inconsolata" panose="00000509000000000000" pitchFamily="49" charset="0"/>
                        </a:rPr>
                        <a:t>S-LOCK</a:t>
                      </a:r>
                    </a:p>
                  </a:txBody>
                  <a:tcPr marL="68580" marR="68580" marT="34290" marB="3429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Inconsolata" panose="00000509000000000000" pitchFamily="49" charset="0"/>
                        </a:rPr>
                        <a:t>✔</a:t>
                      </a:r>
                      <a:endParaRPr lang="en-US" sz="2400" b="1" kern="1200" dirty="0">
                        <a:ln>
                          <a:solidFill>
                            <a:srgbClr val="646464"/>
                          </a:solidFill>
                        </a:ln>
                        <a:solidFill>
                          <a:srgbClr val="00B050"/>
                        </a:solidFill>
                        <a:latin typeface="Lato" panose="020F0502020204030203" pitchFamily="34" charset="0"/>
                        <a:ea typeface="+mn-ea"/>
                        <a:cs typeface="+mn-cs"/>
                      </a:endParaRPr>
                    </a:p>
                  </a:txBody>
                  <a:tcPr marL="68597" marR="68597" marT="34255" marB="342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400" b="1" kern="1200" dirty="0">
                          <a:solidFill>
                            <a:schemeClr val="accent1"/>
                          </a:solidFill>
                          <a:latin typeface="Lato" panose="020F0502020204030203" pitchFamily="34" charset="0"/>
                          <a:ea typeface="+mn-ea"/>
                          <a:cs typeface="Times New Roman" panose="02020603050405020304" pitchFamily="18" charset="0"/>
                        </a:rPr>
                        <a:t>×</a:t>
                      </a:r>
                    </a:p>
                  </a:txBody>
                  <a:tcPr marL="68580" marR="68580" marT="34290" marB="3429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1708"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en-US" sz="1500" b="1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  <a:t>Exclusive</a:t>
                      </a:r>
                      <a:br>
                        <a:rPr lang="en-US" sz="1500" b="1" dirty="0">
                          <a:solidFill>
                            <a:srgbClr val="646464"/>
                          </a:solidFill>
                          <a:latin typeface="Inconsolata" panose="00000509000000000000" pitchFamily="49" charset="0"/>
                        </a:rPr>
                      </a:br>
                      <a:r>
                        <a:rPr lang="en-US" sz="1500" b="1" dirty="0">
                          <a:solidFill>
                            <a:schemeClr val="accent1"/>
                          </a:solidFill>
                          <a:latin typeface="Inconsolata" panose="00000509000000000000" pitchFamily="49" charset="0"/>
                        </a:rPr>
                        <a:t>X-LOCK</a:t>
                      </a:r>
                    </a:p>
                  </a:txBody>
                  <a:tcPr marL="68580" marR="68580" marT="34290" marB="3429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1"/>
                          </a:solidFill>
                          <a:latin typeface="Lato" panose="020F0502020204030203" pitchFamily="34" charset="0"/>
                          <a:cs typeface="Times New Roman" panose="02020603050405020304" pitchFamily="18" charset="0"/>
                        </a:rPr>
                        <a:t>×</a:t>
                      </a:r>
                      <a:endParaRPr lang="en-US" sz="2400" b="1" dirty="0">
                        <a:solidFill>
                          <a:schemeClr val="accent1"/>
                        </a:solidFill>
                        <a:latin typeface="Lato" panose="020F0502020204030203" pitchFamily="34" charset="0"/>
                      </a:endParaRPr>
                    </a:p>
                  </a:txBody>
                  <a:tcPr marL="68597" marR="68597" marT="34255" marB="342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400" b="1" kern="1200" dirty="0">
                          <a:solidFill>
                            <a:schemeClr val="accent1"/>
                          </a:solidFill>
                          <a:latin typeface="Lato" panose="020F0502020204030203" pitchFamily="34" charset="0"/>
                          <a:ea typeface="+mn-ea"/>
                          <a:cs typeface="Times New Roman" panose="02020603050405020304" pitchFamily="18" charset="0"/>
                        </a:rPr>
                        <a:t>×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6580" name="Rectangle 2"/>
          <p:cNvSpPr>
            <a:spLocks noChangeArrowheads="1"/>
          </p:cNvSpPr>
          <p:nvPr/>
        </p:nvSpPr>
        <p:spPr bwMode="auto">
          <a:xfrm>
            <a:off x="3234134" y="2247900"/>
            <a:ext cx="26757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i="1" dirty="0">
                <a:solidFill>
                  <a:srgbClr val="646464"/>
                </a:solidFill>
              </a:rPr>
              <a:t>Compatibility Matrix</a:t>
            </a:r>
          </a:p>
        </p:txBody>
      </p:sp>
      <p:sp>
        <p:nvSpPr>
          <p:cNvPr id="13" name="Rounded Rectangle 12"/>
          <p:cNvSpPr/>
          <p:nvPr/>
        </p:nvSpPr>
        <p:spPr bwMode="auto">
          <a:xfrm>
            <a:off x="2560320" y="2190750"/>
            <a:ext cx="4023360" cy="2011680"/>
          </a:xfrm>
          <a:prstGeom prst="roundRect">
            <a:avLst>
              <a:gd name="adj" fmla="val 7670"/>
            </a:avLst>
          </a:prstGeom>
          <a:noFill/>
          <a:ln w="12700" cap="flat" cmpd="sng" algn="ctr">
            <a:solidFill>
              <a:srgbClr val="646464"/>
            </a:solidFill>
            <a:prstDash val="sysDot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/>
            <a:endParaRPr lang="en-US" sz="1350">
              <a:latin typeface="Times New Roman" pitchFamily="-112" charset="0"/>
            </a:endParaRPr>
          </a:p>
        </p:txBody>
      </p:sp>
      <p:grpSp>
        <p:nvGrpSpPr>
          <p:cNvPr id="28" name="db2">
            <a:extLst>
              <a:ext uri="{FF2B5EF4-FFF2-40B4-BE49-F238E27FC236}">
                <a16:creationId xmlns:a16="http://schemas.microsoft.com/office/drawing/2014/main" id="{21BAE914-830C-B3CC-BD25-2C0A77A73E16}"/>
              </a:ext>
            </a:extLst>
          </p:cNvPr>
          <p:cNvGrpSpPr/>
          <p:nvPr/>
        </p:nvGrpSpPr>
        <p:grpSpPr>
          <a:xfrm rot="21402061">
            <a:off x="78685" y="-16307"/>
            <a:ext cx="3657600" cy="2839989"/>
            <a:chOff x="6348216" y="2743200"/>
            <a:chExt cx="3657600" cy="2839989"/>
          </a:xfrm>
        </p:grpSpPr>
        <p:pic>
          <p:nvPicPr>
            <p:cNvPr id="11" name="Picture 10" descr="Table&#10;&#10;Description automatically generated">
              <a:hlinkClick r:id="rId3"/>
              <a:extLst>
                <a:ext uri="{FF2B5EF4-FFF2-40B4-BE49-F238E27FC236}">
                  <a16:creationId xmlns:a16="http://schemas.microsoft.com/office/drawing/2014/main" id="{F51063D9-E3DF-CF04-A874-2801BC5B92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48216" y="2743200"/>
              <a:ext cx="3657600" cy="2839989"/>
            </a:xfrm>
            <a:prstGeom prst="rect">
              <a:avLst/>
            </a:prstGeom>
            <a:ln>
              <a:solidFill>
                <a:srgbClr val="646464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B1B877AE-B564-31FB-E050-82B81A6C5B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262616" y="3879642"/>
              <a:ext cx="1828800" cy="567104"/>
            </a:xfrm>
            <a:prstGeom prst="rect">
              <a:avLst/>
            </a:prstGeom>
          </p:spPr>
        </p:pic>
      </p:grpSp>
      <p:grpSp>
        <p:nvGrpSpPr>
          <p:cNvPr id="26" name="mssql">
            <a:extLst>
              <a:ext uri="{FF2B5EF4-FFF2-40B4-BE49-F238E27FC236}">
                <a16:creationId xmlns:a16="http://schemas.microsoft.com/office/drawing/2014/main" id="{7044946A-42FF-9CA3-DB88-6473304EC5DF}"/>
              </a:ext>
            </a:extLst>
          </p:cNvPr>
          <p:cNvGrpSpPr/>
          <p:nvPr/>
        </p:nvGrpSpPr>
        <p:grpSpPr>
          <a:xfrm rot="21322488">
            <a:off x="2235636" y="154798"/>
            <a:ext cx="5486400" cy="2752283"/>
            <a:chOff x="-184150" y="173082"/>
            <a:chExt cx="5486400" cy="2752283"/>
          </a:xfrm>
        </p:grpSpPr>
        <p:pic>
          <p:nvPicPr>
            <p:cNvPr id="7" name="Picture 6" descr="Table&#10;&#10;Description automatically generated">
              <a:hlinkClick r:id="rId7"/>
              <a:extLst>
                <a:ext uri="{FF2B5EF4-FFF2-40B4-BE49-F238E27FC236}">
                  <a16:creationId xmlns:a16="http://schemas.microsoft.com/office/drawing/2014/main" id="{E7AAAF32-ACC9-73B8-FE83-A50A0F57389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-184150" y="173082"/>
              <a:ext cx="5486400" cy="2752283"/>
            </a:xfrm>
            <a:prstGeom prst="rect">
              <a:avLst/>
            </a:prstGeom>
            <a:ln>
              <a:solidFill>
                <a:srgbClr val="646464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27290367-095D-60DF-8D1A-2638E04C35D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644650" y="1351156"/>
              <a:ext cx="1828800" cy="396134"/>
            </a:xfrm>
            <a:prstGeom prst="rect">
              <a:avLst/>
            </a:prstGeom>
          </p:spPr>
        </p:pic>
      </p:grpSp>
      <p:grpSp>
        <p:nvGrpSpPr>
          <p:cNvPr id="27" name="oracle">
            <a:extLst>
              <a:ext uri="{FF2B5EF4-FFF2-40B4-BE49-F238E27FC236}">
                <a16:creationId xmlns:a16="http://schemas.microsoft.com/office/drawing/2014/main" id="{4CBDF501-1633-EAB1-94EE-C4BE6D54DFD2}"/>
              </a:ext>
            </a:extLst>
          </p:cNvPr>
          <p:cNvGrpSpPr/>
          <p:nvPr/>
        </p:nvGrpSpPr>
        <p:grpSpPr>
          <a:xfrm rot="220059">
            <a:off x="5900821" y="289434"/>
            <a:ext cx="3657600" cy="2830576"/>
            <a:chOff x="5917308" y="-370062"/>
            <a:chExt cx="3657600" cy="2830576"/>
          </a:xfrm>
        </p:grpSpPr>
        <p:pic>
          <p:nvPicPr>
            <p:cNvPr id="14" name="Picture 13" descr="Calendar&#10;&#10;Description automatically generated">
              <a:hlinkClick r:id="rId11"/>
              <a:extLst>
                <a:ext uri="{FF2B5EF4-FFF2-40B4-BE49-F238E27FC236}">
                  <a16:creationId xmlns:a16="http://schemas.microsoft.com/office/drawing/2014/main" id="{3F29E72C-53C0-3EED-5296-922BDFBAF61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917308" y="-370062"/>
              <a:ext cx="3657600" cy="2830576"/>
            </a:xfrm>
            <a:prstGeom prst="rect">
              <a:avLst/>
            </a:prstGeom>
            <a:ln>
              <a:solidFill>
                <a:srgbClr val="646464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E826AC39-D9A9-C146-5C35-39CA01A112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6831708" y="927995"/>
              <a:ext cx="1828800" cy="234462"/>
            </a:xfrm>
            <a:prstGeom prst="rect">
              <a:avLst/>
            </a:prstGeom>
          </p:spPr>
        </p:pic>
      </p:grpSp>
      <p:grpSp>
        <p:nvGrpSpPr>
          <p:cNvPr id="25" name="postgres">
            <a:extLst>
              <a:ext uri="{FF2B5EF4-FFF2-40B4-BE49-F238E27FC236}">
                <a16:creationId xmlns:a16="http://schemas.microsoft.com/office/drawing/2014/main" id="{52EC92CB-E27A-65A2-002B-616F599D57C6}"/>
              </a:ext>
            </a:extLst>
          </p:cNvPr>
          <p:cNvGrpSpPr/>
          <p:nvPr/>
        </p:nvGrpSpPr>
        <p:grpSpPr>
          <a:xfrm rot="21362863">
            <a:off x="66932" y="2827611"/>
            <a:ext cx="5486400" cy="2131451"/>
            <a:chOff x="-2287787" y="2165301"/>
            <a:chExt cx="5486400" cy="2131451"/>
          </a:xfrm>
        </p:grpSpPr>
        <p:pic>
          <p:nvPicPr>
            <p:cNvPr id="9" name="Picture 8" descr="Table&#10;&#10;Description automatically generated">
              <a:hlinkClick r:id="rId15"/>
              <a:extLst>
                <a:ext uri="{FF2B5EF4-FFF2-40B4-BE49-F238E27FC236}">
                  <a16:creationId xmlns:a16="http://schemas.microsoft.com/office/drawing/2014/main" id="{E9ECD4E7-EC39-4FBC-AED7-328285D1F7EA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-2287787" y="2165301"/>
              <a:ext cx="5486400" cy="2131451"/>
            </a:xfrm>
            <a:prstGeom prst="rect">
              <a:avLst/>
            </a:prstGeom>
            <a:ln>
              <a:solidFill>
                <a:srgbClr val="646464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41EA70AB-0D38-B92F-9D91-CB7231A6281F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-458987" y="3078231"/>
              <a:ext cx="1828800" cy="305590"/>
            </a:xfrm>
            <a:prstGeom prst="rect">
              <a:avLst/>
            </a:prstGeom>
          </p:spPr>
        </p:pic>
      </p:grpSp>
      <p:grpSp>
        <p:nvGrpSpPr>
          <p:cNvPr id="29" name="mysql">
            <a:extLst>
              <a:ext uri="{FF2B5EF4-FFF2-40B4-BE49-F238E27FC236}">
                <a16:creationId xmlns:a16="http://schemas.microsoft.com/office/drawing/2014/main" id="{37F5728A-2645-A969-11CC-93304F573891}"/>
              </a:ext>
            </a:extLst>
          </p:cNvPr>
          <p:cNvGrpSpPr/>
          <p:nvPr/>
        </p:nvGrpSpPr>
        <p:grpSpPr>
          <a:xfrm rot="348617">
            <a:off x="4893572" y="3027836"/>
            <a:ext cx="4572000" cy="1908192"/>
            <a:chOff x="553343" y="3494439"/>
            <a:chExt cx="4572000" cy="1908192"/>
          </a:xfrm>
        </p:grpSpPr>
        <p:pic>
          <p:nvPicPr>
            <p:cNvPr id="5" name="Picture 4" descr="Table&#10;&#10;Description automatically generated">
              <a:hlinkClick r:id="rId19"/>
              <a:extLst>
                <a:ext uri="{FF2B5EF4-FFF2-40B4-BE49-F238E27FC236}">
                  <a16:creationId xmlns:a16="http://schemas.microsoft.com/office/drawing/2014/main" id="{C621CE27-AB65-D2E8-AFB1-B1BD4AA57246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553343" y="3494439"/>
              <a:ext cx="4572000" cy="1908192"/>
            </a:xfrm>
            <a:prstGeom prst="rect">
              <a:avLst/>
            </a:prstGeom>
            <a:ln>
              <a:solidFill>
                <a:srgbClr val="646464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404179A8-C523-57B9-FBB0-B958BA4EF21A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1924943" y="4272944"/>
              <a:ext cx="1828800" cy="3511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18354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Executing With Locks</a:t>
            </a:r>
          </a:p>
        </p:txBody>
      </p:sp>
      <p:sp>
        <p:nvSpPr>
          <p:cNvPr id="67587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Transactions request locks (or upgrades).</a:t>
            </a:r>
          </a:p>
          <a:p>
            <a:r>
              <a:rPr lang="en-US" dirty="0"/>
              <a:t>Lock manager grants or blocks requests.</a:t>
            </a:r>
          </a:p>
          <a:p>
            <a:r>
              <a:rPr lang="en-US" dirty="0"/>
              <a:t>Transactions release locks.</a:t>
            </a:r>
          </a:p>
          <a:p>
            <a:r>
              <a:rPr lang="en-US" dirty="0"/>
              <a:t>Lock manager updates its internal lock-table.</a:t>
            </a:r>
          </a:p>
          <a:p>
            <a:pPr lvl="1"/>
            <a:r>
              <a:rPr lang="en-US" dirty="0"/>
              <a:t>It keeps track of what transactions hold what locks and what transactions are waiting to acquire any locks.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7AD91F55-5E3B-CD43-54D7-8D261ACD2B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97DD1AB5-42BA-4E8A-BFEE-435884E16AAB}" type="slidenum">
              <a:rPr lang="en-US" smtClean="0"/>
              <a:pPr algn="r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7093772"/>
      </p:ext>
    </p:extLst>
  </p:cSld>
  <p:clrMapOvr>
    <a:masterClrMapping/>
  </p:clrMapOvr>
</p:sld>
</file>

<file path=ppt/theme/theme1.xml><?xml version="1.0" encoding="utf-8"?>
<a:theme xmlns:a="http://schemas.openxmlformats.org/drawingml/2006/main" name="421-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421-theme" id="{8266886C-00C5-0E41-B657-C3D05B8200D6}" vid="{2B8BD0A5-B052-7545-BBE7-7583420439F3}"/>
    </a:ext>
  </a:extLst>
</a:theme>
</file>

<file path=ppt/theme/theme2.xml><?xml version="1.0" encoding="utf-8"?>
<a:theme xmlns:a="http://schemas.openxmlformats.org/drawingml/2006/main" name="1_F2024 Theme">
  <a:themeElements>
    <a:clrScheme name="CMU-DB F20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C41230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D9D9D9"/>
      </a:accent6>
      <a:hlink>
        <a:srgbClr val="C41230"/>
      </a:hlink>
      <a:folHlink>
        <a:srgbClr val="C4123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79495</TotalTime>
  <Words>3518</Words>
  <Application>Microsoft Macintosh PowerPoint</Application>
  <PresentationFormat>On-screen Show (16:9)</PresentationFormat>
  <Paragraphs>1031</Paragraphs>
  <Slides>66</Slides>
  <Notes>66</Notes>
  <HiddenSlides>3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66</vt:i4>
      </vt:variant>
    </vt:vector>
  </HeadingPairs>
  <TitlesOfParts>
    <vt:vector size="81" baseType="lpstr">
      <vt:lpstr>ＭＳ Ｐゴシック</vt:lpstr>
      <vt:lpstr>Arial</vt:lpstr>
      <vt:lpstr>Calibri</vt:lpstr>
      <vt:lpstr>Consolas</vt:lpstr>
      <vt:lpstr>CRIMSON TEXT</vt:lpstr>
      <vt:lpstr>CRIMSON TEXT</vt:lpstr>
      <vt:lpstr>Gentium Book Basic</vt:lpstr>
      <vt:lpstr>Inconsolata</vt:lpstr>
      <vt:lpstr>Lato</vt:lpstr>
      <vt:lpstr>Lato Black</vt:lpstr>
      <vt:lpstr>Proxima Nova Rg</vt:lpstr>
      <vt:lpstr>System Font Regular</vt:lpstr>
      <vt:lpstr>Times New Roman</vt:lpstr>
      <vt:lpstr>421-theme</vt:lpstr>
      <vt:lpstr>1_F2024 Theme</vt:lpstr>
      <vt:lpstr>PowerPoint Presentation</vt:lpstr>
      <vt:lpstr>Announcements</vt:lpstr>
      <vt:lpstr>Last Class</vt:lpstr>
      <vt:lpstr>Observation</vt:lpstr>
      <vt:lpstr>Locks vs. Latches</vt:lpstr>
      <vt:lpstr>Executing with Locks</vt:lpstr>
      <vt:lpstr>Today's Agenda</vt:lpstr>
      <vt:lpstr>Basic Lock Types</vt:lpstr>
      <vt:lpstr>Executing With Locks</vt:lpstr>
      <vt:lpstr>Executing With Locks</vt:lpstr>
      <vt:lpstr>Concurrency Control Protocol</vt:lpstr>
      <vt:lpstr>Two-Phase Locking</vt:lpstr>
      <vt:lpstr>Two-Phase Locking</vt:lpstr>
      <vt:lpstr>Two-Phase Locking</vt:lpstr>
      <vt:lpstr>Executing With 2PL</vt:lpstr>
      <vt:lpstr>Two-Phase Locking</vt:lpstr>
      <vt:lpstr>2PL: Cascading Aborts</vt:lpstr>
      <vt:lpstr>2PL Observations</vt:lpstr>
      <vt:lpstr>Strong Strict Two-Phase Locking</vt:lpstr>
      <vt:lpstr>Strong Strict Two-Phase Locking</vt:lpstr>
      <vt:lpstr>Examples</vt:lpstr>
      <vt:lpstr>Non-2PL Example</vt:lpstr>
      <vt:lpstr>2PL Example</vt:lpstr>
      <vt:lpstr>Strong Strict 2PL Example</vt:lpstr>
      <vt:lpstr>Universe of Schedules</vt:lpstr>
      <vt:lpstr>2PL Observations</vt:lpstr>
      <vt:lpstr>It Just Got Real</vt:lpstr>
      <vt:lpstr>2PL Deadlocks</vt:lpstr>
      <vt:lpstr>Deadlock Detection</vt:lpstr>
      <vt:lpstr>Deadlock Detection</vt:lpstr>
      <vt:lpstr>Deadlock Handling</vt:lpstr>
      <vt:lpstr>Deadlock Handling: Victim Selection</vt:lpstr>
      <vt:lpstr>Deadlock Handling: Rollback Length</vt:lpstr>
      <vt:lpstr>Deadlock Prevention</vt:lpstr>
      <vt:lpstr>Deadlock Prevention</vt:lpstr>
      <vt:lpstr>Deadlock Prevention</vt:lpstr>
      <vt:lpstr>Deadlock Prevention</vt:lpstr>
      <vt:lpstr>Deadlock Prevention</vt:lpstr>
      <vt:lpstr>Deadlock Prevention</vt:lpstr>
      <vt:lpstr>Deadlock Prevention</vt:lpstr>
      <vt:lpstr>Observation</vt:lpstr>
      <vt:lpstr>Lock Granularities</vt:lpstr>
      <vt:lpstr>Database Lock Hierarchy</vt:lpstr>
      <vt:lpstr>Intention Locks</vt:lpstr>
      <vt:lpstr>Intention Locks</vt:lpstr>
      <vt:lpstr>Compatibility Matrix</vt:lpstr>
      <vt:lpstr>Locking Protocol</vt:lpstr>
      <vt:lpstr>Example</vt:lpstr>
      <vt:lpstr>Example – Two-level Hierarchy</vt:lpstr>
      <vt:lpstr>Example – Three Txns</vt:lpstr>
      <vt:lpstr>Example – Three Txns</vt:lpstr>
      <vt:lpstr>Lock Escalation</vt:lpstr>
      <vt:lpstr>Locking In Practice</vt:lpstr>
      <vt:lpstr>SELECT...FOR UPDATE</vt:lpstr>
      <vt:lpstr>SELECT...SKIP LOCKED</vt:lpstr>
      <vt:lpstr>Conclusion</vt:lpstr>
      <vt:lpstr>NEXT CLASS</vt:lpstr>
      <vt:lpstr>Project #3 – Query Execution</vt:lpstr>
      <vt:lpstr>Project #3 – Query Execution</vt:lpstr>
      <vt:lpstr>PROJECT #3 – TASKS</vt:lpstr>
      <vt:lpstr>PROJECT #3 - LEADERBOARD</vt:lpstr>
      <vt:lpstr>DEVELOPMENT HINTS</vt:lpstr>
      <vt:lpstr>THINGS TO NOTE</vt:lpstr>
      <vt:lpstr>CONFLICT SERIALIZABILITY INTUITION</vt:lpstr>
      <vt:lpstr>CONFLICT SERIALIZABILITY INTUITION</vt:lpstr>
      <vt:lpstr>SERIALIZABILITY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CMU 15-445/645 Database Systems (Fall 2024) :: Two-Phase Locking</dc:title>
  <dc:creator>Andy Pavlo</dc:creator>
  <cp:keywords>Databases, Carnegie Mellon University</cp:keywords>
  <cp:lastModifiedBy>Benjamin S. Berg</cp:lastModifiedBy>
  <cp:revision>6627</cp:revision>
  <dcterms:created xsi:type="dcterms:W3CDTF">2015-12-22T16:36:30Z</dcterms:created>
  <dcterms:modified xsi:type="dcterms:W3CDTF">2025-11-12T16:52:15Z</dcterms:modified>
</cp:coreProperties>
</file>