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1.xml" ContentType="application/vnd.openxmlformats-officedocument.presentationml.tags+xml"/>
  <Override PartName="/ppt/notesSlides/notesSlide5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 id="2147483718" r:id="rId2"/>
  </p:sldMasterIdLst>
  <p:notesMasterIdLst>
    <p:notesMasterId r:id="rId88"/>
  </p:notesMasterIdLst>
  <p:sldIdLst>
    <p:sldId id="1958" r:id="rId3"/>
    <p:sldId id="964" r:id="rId4"/>
    <p:sldId id="936" r:id="rId5"/>
    <p:sldId id="898" r:id="rId6"/>
    <p:sldId id="897" r:id="rId7"/>
    <p:sldId id="896" r:id="rId8"/>
    <p:sldId id="911" r:id="rId9"/>
    <p:sldId id="912" r:id="rId10"/>
    <p:sldId id="913" r:id="rId11"/>
    <p:sldId id="376" r:id="rId12"/>
    <p:sldId id="914" r:id="rId13"/>
    <p:sldId id="1956" r:id="rId14"/>
    <p:sldId id="401" r:id="rId15"/>
    <p:sldId id="916" r:id="rId16"/>
    <p:sldId id="1942" r:id="rId17"/>
    <p:sldId id="917" r:id="rId18"/>
    <p:sldId id="1945" r:id="rId19"/>
    <p:sldId id="919" r:id="rId20"/>
    <p:sldId id="920" r:id="rId21"/>
    <p:sldId id="1959" r:id="rId22"/>
    <p:sldId id="923" r:id="rId23"/>
    <p:sldId id="1962" r:id="rId24"/>
    <p:sldId id="1960" r:id="rId25"/>
    <p:sldId id="922" r:id="rId26"/>
    <p:sldId id="1961" r:id="rId27"/>
    <p:sldId id="1963" r:id="rId28"/>
    <p:sldId id="400" r:id="rId29"/>
    <p:sldId id="449" r:id="rId30"/>
    <p:sldId id="378" r:id="rId31"/>
    <p:sldId id="924" r:id="rId32"/>
    <p:sldId id="939" r:id="rId33"/>
    <p:sldId id="940" r:id="rId34"/>
    <p:sldId id="941" r:id="rId35"/>
    <p:sldId id="1922" r:id="rId36"/>
    <p:sldId id="1923" r:id="rId37"/>
    <p:sldId id="377" r:id="rId38"/>
    <p:sldId id="395" r:id="rId39"/>
    <p:sldId id="1940" r:id="rId40"/>
    <p:sldId id="422" r:id="rId41"/>
    <p:sldId id="1937" r:id="rId42"/>
    <p:sldId id="375" r:id="rId43"/>
    <p:sldId id="1938" r:id="rId44"/>
    <p:sldId id="1939" r:id="rId45"/>
    <p:sldId id="942" r:id="rId46"/>
    <p:sldId id="943" r:id="rId47"/>
    <p:sldId id="944" r:id="rId48"/>
    <p:sldId id="945" r:id="rId49"/>
    <p:sldId id="946" r:id="rId50"/>
    <p:sldId id="947" r:id="rId51"/>
    <p:sldId id="948" r:id="rId52"/>
    <p:sldId id="447" r:id="rId53"/>
    <p:sldId id="293" r:id="rId54"/>
    <p:sldId id="949" r:id="rId55"/>
    <p:sldId id="842" r:id="rId56"/>
    <p:sldId id="1948" r:id="rId57"/>
    <p:sldId id="894" r:id="rId58"/>
    <p:sldId id="1957" r:id="rId59"/>
    <p:sldId id="442" r:id="rId60"/>
    <p:sldId id="437" r:id="rId61"/>
    <p:sldId id="397" r:id="rId62"/>
    <p:sldId id="445" r:id="rId63"/>
    <p:sldId id="419" r:id="rId64"/>
    <p:sldId id="373" r:id="rId65"/>
    <p:sldId id="1935" r:id="rId66"/>
    <p:sldId id="926" r:id="rId67"/>
    <p:sldId id="927" r:id="rId68"/>
    <p:sldId id="981" r:id="rId69"/>
    <p:sldId id="1010" r:id="rId70"/>
    <p:sldId id="930" r:id="rId71"/>
    <p:sldId id="931" r:id="rId72"/>
    <p:sldId id="932" r:id="rId73"/>
    <p:sldId id="1011" r:id="rId74"/>
    <p:sldId id="933" r:id="rId75"/>
    <p:sldId id="915" r:id="rId76"/>
    <p:sldId id="899" r:id="rId77"/>
    <p:sldId id="900" r:id="rId78"/>
    <p:sldId id="901" r:id="rId79"/>
    <p:sldId id="902" r:id="rId80"/>
    <p:sldId id="903" r:id="rId81"/>
    <p:sldId id="904" r:id="rId82"/>
    <p:sldId id="935" r:id="rId83"/>
    <p:sldId id="906" r:id="rId84"/>
    <p:sldId id="907" r:id="rId85"/>
    <p:sldId id="908" r:id="rId86"/>
    <p:sldId id="909" r:id="rId8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755B3B8-7F58-478B-A231-0FE90BFAB063}">
          <p14:sldIdLst>
            <p14:sldId id="1958"/>
            <p14:sldId id="964"/>
            <p14:sldId id="936"/>
            <p14:sldId id="898"/>
            <p14:sldId id="897"/>
            <p14:sldId id="896"/>
          </p14:sldIdLst>
        </p14:section>
        <p14:section name="Optimistic Concurrency Control" id="{B33938A6-84DE-4CC6-9E49-7B516CE41F37}">
          <p14:sldIdLst>
            <p14:sldId id="911"/>
            <p14:sldId id="912"/>
            <p14:sldId id="913"/>
            <p14:sldId id="376"/>
            <p14:sldId id="914"/>
            <p14:sldId id="1956"/>
            <p14:sldId id="401"/>
            <p14:sldId id="916"/>
            <p14:sldId id="1942"/>
            <p14:sldId id="917"/>
            <p14:sldId id="1945"/>
            <p14:sldId id="919"/>
            <p14:sldId id="920"/>
            <p14:sldId id="1959"/>
            <p14:sldId id="923"/>
            <p14:sldId id="1962"/>
            <p14:sldId id="1960"/>
            <p14:sldId id="922"/>
            <p14:sldId id="1961"/>
            <p14:sldId id="1963"/>
            <p14:sldId id="400"/>
            <p14:sldId id="449"/>
            <p14:sldId id="378"/>
            <p14:sldId id="924"/>
          </p14:sldIdLst>
        </p14:section>
        <p14:section name="Phantoms" id="{CF36EBDD-7F0E-41FF-843D-3E98957CFADD}">
          <p14:sldIdLst>
            <p14:sldId id="939"/>
            <p14:sldId id="940"/>
            <p14:sldId id="941"/>
            <p14:sldId id="1922"/>
            <p14:sldId id="1923"/>
            <p14:sldId id="377"/>
            <p14:sldId id="395"/>
            <p14:sldId id="1940"/>
            <p14:sldId id="422"/>
            <p14:sldId id="1937"/>
            <p14:sldId id="375"/>
            <p14:sldId id="1938"/>
            <p14:sldId id="1939"/>
          </p14:sldIdLst>
        </p14:section>
        <p14:section name="Isolation Levels" id="{480A452C-A42C-4678-9450-BC2AFC307265}">
          <p14:sldIdLst>
            <p14:sldId id="942"/>
            <p14:sldId id="943"/>
            <p14:sldId id="944"/>
            <p14:sldId id="945"/>
            <p14:sldId id="946"/>
            <p14:sldId id="947"/>
            <p14:sldId id="948"/>
            <p14:sldId id="447"/>
            <p14:sldId id="293"/>
            <p14:sldId id="949"/>
          </p14:sldIdLst>
        </p14:section>
        <p14:section name="Conclusion" id="{DEB9626B-B8CD-44DA-BE8F-C04D2D73E369}">
          <p14:sldIdLst>
            <p14:sldId id="842"/>
            <p14:sldId id="1948"/>
            <p14:sldId id="894"/>
          </p14:sldIdLst>
        </p14:section>
        <p14:section name="Index Locks" id="{7760A3C9-9BDA-4FD1-8C5F-102AF1F4AB44}">
          <p14:sldIdLst>
            <p14:sldId id="1957"/>
            <p14:sldId id="442"/>
            <p14:sldId id="437"/>
            <p14:sldId id="397"/>
            <p14:sldId id="445"/>
            <p14:sldId id="419"/>
            <p14:sldId id="373"/>
            <p14:sldId id="1935"/>
          </p14:sldIdLst>
        </p14:section>
        <p14:section name="Partition-based Timestamp Ordering" id="{5CEFD8E3-71DB-48C3-8818-2EC1941AC6BC}">
          <p14:sldIdLst>
            <p14:sldId id="926"/>
            <p14:sldId id="927"/>
            <p14:sldId id="981"/>
            <p14:sldId id="1010"/>
            <p14:sldId id="930"/>
            <p14:sldId id="931"/>
            <p14:sldId id="932"/>
            <p14:sldId id="1011"/>
          </p14:sldIdLst>
        </p14:section>
        <p14:section name="Old Cache" id="{95C7B19F-C514-854F-9C8A-663B087805B4}">
          <p14:sldIdLst>
            <p14:sldId id="933"/>
            <p14:sldId id="915"/>
          </p14:sldIdLst>
        </p14:section>
        <p14:section name="Basic Timestamp Ordering" id="{2C5B26DD-4B4C-474A-894E-CE4B7645CA7C}">
          <p14:sldIdLst>
            <p14:sldId id="899"/>
            <p14:sldId id="900"/>
            <p14:sldId id="901"/>
            <p14:sldId id="902"/>
            <p14:sldId id="903"/>
            <p14:sldId id="904"/>
            <p14:sldId id="935"/>
            <p14:sldId id="906"/>
            <p14:sldId id="907"/>
            <p14:sldId id="908"/>
            <p14:sldId id="90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C6BD8"/>
    <a:srgbClr val="646464"/>
    <a:srgbClr val="EF3E42"/>
    <a:srgbClr val="474866"/>
    <a:srgbClr val="84BCDA"/>
    <a:srgbClr val="F76D6D"/>
    <a:srgbClr val="E7E7E7"/>
    <a:srgbClr val="F1F1F3"/>
    <a:srgbClr val="E2E2E6"/>
    <a:srgbClr val="F3F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72" autoAdjust="0"/>
    <p:restoredTop sz="74221" autoAdjust="0"/>
  </p:normalViewPr>
  <p:slideViewPr>
    <p:cSldViewPr>
      <p:cViewPr>
        <p:scale>
          <a:sx n="107" d="100"/>
          <a:sy n="107" d="100"/>
        </p:scale>
        <p:origin x="968" y="45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80" d="100"/>
        <a:sy n="80" d="100"/>
      </p:scale>
      <p:origin x="0" y="-2890"/>
    </p:cViewPr>
  </p:sorterViewPr>
  <p:notesViewPr>
    <p:cSldViewPr>
      <p:cViewPr>
        <p:scale>
          <a:sx n="300" d="100"/>
          <a:sy n="300" d="100"/>
        </p:scale>
        <p:origin x="216" y="-1003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viewProps" Target="viewProp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004270847722983"/>
          <c:y val="0.1646402487732512"/>
          <c:w val="0.84387542017774075"/>
          <c:h val="0.69598339609722693"/>
        </c:manualLayout>
      </c:layout>
      <c:barChart>
        <c:barDir val="col"/>
        <c:grouping val="clustered"/>
        <c:varyColors val="0"/>
        <c:ser>
          <c:idx val="0"/>
          <c:order val="0"/>
          <c:tx>
            <c:strRef>
              <c:f>Sheet1!$B$1</c:f>
              <c:strCache>
                <c:ptCount val="1"/>
                <c:pt idx="0">
                  <c:v>None</c:v>
                </c:pt>
              </c:strCache>
            </c:strRef>
          </c:tx>
          <c:spPr>
            <a:solidFill>
              <a:srgbClr val="C41230"/>
            </a:solidFill>
          </c:spPr>
          <c:invertIfNegative val="0"/>
          <c:dLbls>
            <c:spPr>
              <a:noFill/>
              <a:ln>
                <a:noFill/>
              </a:ln>
              <a:effectLst/>
            </c:spPr>
            <c:txPr>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Read Uncommitted</c:v>
                </c:pt>
                <c:pt idx="1">
                  <c:v>Read Committed</c:v>
                </c:pt>
                <c:pt idx="2">
                  <c:v>Cursor Stability</c:v>
                </c:pt>
                <c:pt idx="3">
                  <c:v>Repeatable Read</c:v>
                </c:pt>
                <c:pt idx="4">
                  <c:v>Snapshot Isolation</c:v>
                </c:pt>
                <c:pt idx="5">
                  <c:v>Serializable</c:v>
                </c:pt>
              </c:strCache>
            </c:strRef>
          </c:cat>
          <c:val>
            <c:numRef>
              <c:f>Sheet1!$B$2:$B$7</c:f>
              <c:numCache>
                <c:formatCode>General</c:formatCode>
                <c:ptCount val="6"/>
                <c:pt idx="0">
                  <c:v>10</c:v>
                </c:pt>
                <c:pt idx="1">
                  <c:v>2</c:v>
                </c:pt>
                <c:pt idx="2">
                  <c:v>12</c:v>
                </c:pt>
                <c:pt idx="3">
                  <c:v>10</c:v>
                </c:pt>
                <c:pt idx="4">
                  <c:v>11</c:v>
                </c:pt>
                <c:pt idx="5">
                  <c:v>8</c:v>
                </c:pt>
              </c:numCache>
            </c:numRef>
          </c:val>
          <c:extLst>
            <c:ext xmlns:c16="http://schemas.microsoft.com/office/drawing/2014/chart" uri="{C3380CC4-5D6E-409C-BE32-E72D297353CC}">
              <c16:uniqueId val="{00000000-8FA3-409F-95E3-4EFEFB8136C1}"/>
            </c:ext>
          </c:extLst>
        </c:ser>
        <c:ser>
          <c:idx val="1"/>
          <c:order val="1"/>
          <c:tx>
            <c:strRef>
              <c:f>Sheet1!$C$1</c:f>
              <c:strCache>
                <c:ptCount val="1"/>
                <c:pt idx="0">
                  <c:v>Few</c:v>
                </c:pt>
              </c:strCache>
            </c:strRef>
          </c:tx>
          <c:spPr>
            <a:solidFill>
              <a:sysClr val="window" lastClr="FFFFFF">
                <a:lumMod val="75000"/>
              </a:sysClr>
            </a:solidFill>
          </c:spPr>
          <c:invertIfNegative val="0"/>
          <c:dLbls>
            <c:spPr>
              <a:noFill/>
              <a:ln>
                <a:noFill/>
              </a:ln>
              <a:effectLst/>
            </c:spPr>
            <c:txPr>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Read Uncommitted</c:v>
                </c:pt>
                <c:pt idx="1">
                  <c:v>Read Committed</c:v>
                </c:pt>
                <c:pt idx="2">
                  <c:v>Cursor Stability</c:v>
                </c:pt>
                <c:pt idx="3">
                  <c:v>Repeatable Read</c:v>
                </c:pt>
                <c:pt idx="4">
                  <c:v>Snapshot Isolation</c:v>
                </c:pt>
                <c:pt idx="5">
                  <c:v>Serializable</c:v>
                </c:pt>
              </c:strCache>
            </c:strRef>
          </c:cat>
          <c:val>
            <c:numRef>
              <c:f>Sheet1!$C$2:$C$7</c:f>
              <c:numCache>
                <c:formatCode>General</c:formatCode>
                <c:ptCount val="6"/>
                <c:pt idx="0">
                  <c:v>12</c:v>
                </c:pt>
                <c:pt idx="1">
                  <c:v>6</c:v>
                </c:pt>
                <c:pt idx="2">
                  <c:v>10</c:v>
                </c:pt>
                <c:pt idx="3">
                  <c:v>12</c:v>
                </c:pt>
                <c:pt idx="4">
                  <c:v>3</c:v>
                </c:pt>
                <c:pt idx="5">
                  <c:v>11</c:v>
                </c:pt>
              </c:numCache>
            </c:numRef>
          </c:val>
          <c:extLst>
            <c:ext xmlns:c16="http://schemas.microsoft.com/office/drawing/2014/chart" uri="{C3380CC4-5D6E-409C-BE32-E72D297353CC}">
              <c16:uniqueId val="{00000001-8FA3-409F-95E3-4EFEFB8136C1}"/>
            </c:ext>
          </c:extLst>
        </c:ser>
        <c:ser>
          <c:idx val="2"/>
          <c:order val="2"/>
          <c:tx>
            <c:strRef>
              <c:f>Sheet1!$D$1</c:f>
              <c:strCache>
                <c:ptCount val="1"/>
                <c:pt idx="0">
                  <c:v>Most</c:v>
                </c:pt>
              </c:strCache>
            </c:strRef>
          </c:tx>
          <c:spPr>
            <a:solidFill>
              <a:sysClr val="windowText" lastClr="000000">
                <a:lumMod val="50000"/>
                <a:lumOff val="50000"/>
              </a:sysClr>
            </a:solidFill>
          </c:spPr>
          <c:invertIfNegative val="0"/>
          <c:dLbls>
            <c:spPr>
              <a:noFill/>
              <a:ln>
                <a:noFill/>
              </a:ln>
              <a:effectLst/>
            </c:spPr>
            <c:txPr>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Read Uncommitted</c:v>
                </c:pt>
                <c:pt idx="1">
                  <c:v>Read Committed</c:v>
                </c:pt>
                <c:pt idx="2">
                  <c:v>Cursor Stability</c:v>
                </c:pt>
                <c:pt idx="3">
                  <c:v>Repeatable Read</c:v>
                </c:pt>
                <c:pt idx="4">
                  <c:v>Snapshot Isolation</c:v>
                </c:pt>
                <c:pt idx="5">
                  <c:v>Serializable</c:v>
                </c:pt>
              </c:strCache>
            </c:strRef>
          </c:cat>
          <c:val>
            <c:numRef>
              <c:f>Sheet1!$D$2:$D$7</c:f>
              <c:numCache>
                <c:formatCode>General</c:formatCode>
                <c:ptCount val="6"/>
                <c:pt idx="0">
                  <c:v>8</c:v>
                </c:pt>
                <c:pt idx="1">
                  <c:v>26</c:v>
                </c:pt>
                <c:pt idx="2">
                  <c:v>1</c:v>
                </c:pt>
                <c:pt idx="3">
                  <c:v>5</c:v>
                </c:pt>
                <c:pt idx="4">
                  <c:v>3</c:v>
                </c:pt>
                <c:pt idx="5">
                  <c:v>2</c:v>
                </c:pt>
              </c:numCache>
            </c:numRef>
          </c:val>
          <c:extLst>
            <c:ext xmlns:c16="http://schemas.microsoft.com/office/drawing/2014/chart" uri="{C3380CC4-5D6E-409C-BE32-E72D297353CC}">
              <c16:uniqueId val="{00000002-8FA3-409F-95E3-4EFEFB8136C1}"/>
            </c:ext>
          </c:extLst>
        </c:ser>
        <c:ser>
          <c:idx val="3"/>
          <c:order val="3"/>
          <c:tx>
            <c:strRef>
              <c:f>Sheet1!$E$1</c:f>
              <c:strCache>
                <c:ptCount val="1"/>
                <c:pt idx="0">
                  <c:v>All</c:v>
                </c:pt>
              </c:strCache>
            </c:strRef>
          </c:tx>
          <c:spPr>
            <a:solidFill>
              <a:sysClr val="windowText" lastClr="000000">
                <a:lumMod val="75000"/>
                <a:lumOff val="25000"/>
              </a:sysClr>
            </a:solidFill>
          </c:spPr>
          <c:invertIfNegative val="0"/>
          <c:dLbls>
            <c:dLbl>
              <c:idx val="1"/>
              <c:layout>
                <c:manualLayout>
                  <c:x val="4.3859649122807015E-3"/>
                  <c:y val="7.2463768115942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FA3-409F-95E3-4EFEFB8136C1}"/>
                </c:ext>
              </c:extLst>
            </c:dLbl>
            <c:spPr>
              <a:noFill/>
              <a:ln>
                <a:noFill/>
              </a:ln>
              <a:effectLst/>
            </c:spPr>
            <c:txPr>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Read Uncommitted</c:v>
                </c:pt>
                <c:pt idx="1">
                  <c:v>Read Committed</c:v>
                </c:pt>
                <c:pt idx="2">
                  <c:v>Cursor Stability</c:v>
                </c:pt>
                <c:pt idx="3">
                  <c:v>Repeatable Read</c:v>
                </c:pt>
                <c:pt idx="4">
                  <c:v>Snapshot Isolation</c:v>
                </c:pt>
                <c:pt idx="5">
                  <c:v>Serializable</c:v>
                </c:pt>
              </c:strCache>
            </c:strRef>
          </c:cat>
          <c:val>
            <c:numRef>
              <c:f>Sheet1!$E$2:$E$7</c:f>
              <c:numCache>
                <c:formatCode>General</c:formatCode>
                <c:ptCount val="6"/>
                <c:pt idx="0">
                  <c:v>4</c:v>
                </c:pt>
                <c:pt idx="1">
                  <c:v>22</c:v>
                </c:pt>
                <c:pt idx="2">
                  <c:v>1</c:v>
                </c:pt>
                <c:pt idx="3">
                  <c:v>2</c:v>
                </c:pt>
                <c:pt idx="4">
                  <c:v>5</c:v>
                </c:pt>
                <c:pt idx="5">
                  <c:v>0</c:v>
                </c:pt>
              </c:numCache>
            </c:numRef>
          </c:val>
          <c:extLst>
            <c:ext xmlns:c16="http://schemas.microsoft.com/office/drawing/2014/chart" uri="{C3380CC4-5D6E-409C-BE32-E72D297353CC}">
              <c16:uniqueId val="{00000004-8FA3-409F-95E3-4EFEFB8136C1}"/>
            </c:ext>
          </c:extLst>
        </c:ser>
        <c:dLbls>
          <c:showLegendKey val="0"/>
          <c:showVal val="0"/>
          <c:showCatName val="0"/>
          <c:showSerName val="0"/>
          <c:showPercent val="0"/>
          <c:showBubbleSize val="0"/>
        </c:dLbls>
        <c:gapWidth val="71"/>
        <c:axId val="231118336"/>
        <c:axId val="231119872"/>
      </c:barChart>
      <c:catAx>
        <c:axId val="231118336"/>
        <c:scaling>
          <c:orientation val="minMax"/>
        </c:scaling>
        <c:delete val="0"/>
        <c:axPos val="b"/>
        <c:numFmt formatCode="General" sourceLinked="0"/>
        <c:majorTickMark val="out"/>
        <c:minorTickMark val="none"/>
        <c:tickLblPos val="nextTo"/>
        <c:txPr>
          <a:bodyPr rot="0" vert="horz"/>
          <a:lstStyle/>
          <a:p>
            <a:pPr>
              <a:defRPr sz="1200" b="1"/>
            </a:pPr>
            <a:endParaRPr lang="en-US"/>
          </a:p>
        </c:txPr>
        <c:crossAx val="231119872"/>
        <c:crosses val="autoZero"/>
        <c:auto val="1"/>
        <c:lblAlgn val="ctr"/>
        <c:lblOffset val="0"/>
        <c:noMultiLvlLbl val="0"/>
      </c:catAx>
      <c:valAx>
        <c:axId val="231119872"/>
        <c:scaling>
          <c:orientation val="minMax"/>
        </c:scaling>
        <c:delete val="0"/>
        <c:axPos val="l"/>
        <c:majorGridlines/>
        <c:title>
          <c:tx>
            <c:rich>
              <a:bodyPr rot="-5400000" vert="horz"/>
              <a:lstStyle/>
              <a:p>
                <a:pPr>
                  <a:defRPr/>
                </a:pPr>
                <a:r>
                  <a:rPr lang="en-US"/>
                  <a:t># of Responses</a:t>
                </a:r>
              </a:p>
            </c:rich>
          </c:tx>
          <c:overlay val="0"/>
        </c:title>
        <c:numFmt formatCode="General" sourceLinked="0"/>
        <c:majorTickMark val="out"/>
        <c:minorTickMark val="none"/>
        <c:tickLblPos val="nextTo"/>
        <c:crossAx val="231118336"/>
        <c:crosses val="autoZero"/>
        <c:crossBetween val="between"/>
        <c:majorUnit val="10"/>
      </c:valAx>
    </c:plotArea>
    <c:legend>
      <c:legendPos val="t"/>
      <c:layout>
        <c:manualLayout>
          <c:xMode val="edge"/>
          <c:yMode val="edge"/>
          <c:x val="0.17363125661923839"/>
          <c:y val="2.17390133925567E-2"/>
          <c:w val="0.65273737164433387"/>
          <c:h val="0.10801894328426337"/>
        </c:manualLayout>
      </c:layout>
      <c:overlay val="0"/>
      <c:txPr>
        <a:bodyPr/>
        <a:lstStyle/>
        <a:p>
          <a:pPr>
            <a:defRPr sz="2400"/>
          </a:pPr>
          <a:endParaRPr lang="en-US"/>
        </a:p>
      </c:txPr>
    </c:legend>
    <c:plotVisOnly val="1"/>
    <c:dispBlanksAs val="gap"/>
    <c:showDLblsOverMax val="0"/>
  </c:chart>
  <c:txPr>
    <a:bodyPr/>
    <a:lstStyle/>
    <a:p>
      <a:pPr>
        <a:defRPr sz="2000">
          <a:solidFill>
            <a:srgbClr val="646464"/>
          </a:solidFill>
          <a:latin typeface="Crimson Text" panose="02000503000000000000" pitchFamily="2" charset="0"/>
        </a:defRPr>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DF30A1-66E6-451E-8A7F-24EDBB733F02}" type="datetimeFigureOut">
              <a:rPr lang="en-US" smtClean="0"/>
              <a:t>11/16/25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BB2FDE-2E55-4B3D-B7EA-09D0CC108070}" type="slidenum">
              <a:rPr lang="en-US" smtClean="0"/>
              <a:t>‹#›</a:t>
            </a:fld>
            <a:endParaRPr lang="en-US" dirty="0"/>
          </a:p>
        </p:txBody>
      </p:sp>
    </p:spTree>
    <p:extLst>
      <p:ext uri="{BB962C8B-B14F-4D97-AF65-F5344CB8AC3E}">
        <p14:creationId xmlns:p14="http://schemas.microsoft.com/office/powerpoint/2010/main" val="3335185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038952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10</a:t>
            </a:fld>
            <a:endParaRPr lang="en-US" dirty="0"/>
          </a:p>
        </p:txBody>
      </p:sp>
    </p:spTree>
    <p:extLst>
      <p:ext uri="{BB962C8B-B14F-4D97-AF65-F5344CB8AC3E}">
        <p14:creationId xmlns:p14="http://schemas.microsoft.com/office/powerpoint/2010/main" val="946925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11</a:t>
            </a:fld>
            <a:endParaRPr lang="en-US" dirty="0"/>
          </a:p>
        </p:txBody>
      </p:sp>
    </p:spTree>
    <p:extLst>
      <p:ext uri="{BB962C8B-B14F-4D97-AF65-F5344CB8AC3E}">
        <p14:creationId xmlns:p14="http://schemas.microsoft.com/office/powerpoint/2010/main" val="902403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12</a:t>
            </a:fld>
            <a:endParaRPr lang="en-US" dirty="0"/>
          </a:p>
        </p:txBody>
      </p:sp>
    </p:spTree>
    <p:extLst>
      <p:ext uri="{BB962C8B-B14F-4D97-AF65-F5344CB8AC3E}">
        <p14:creationId xmlns:p14="http://schemas.microsoft.com/office/powerpoint/2010/main" val="3771962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13</a:t>
            </a:fld>
            <a:endParaRPr lang="en-US" dirty="0"/>
          </a:p>
        </p:txBody>
      </p:sp>
    </p:spTree>
    <p:extLst>
      <p:ext uri="{BB962C8B-B14F-4D97-AF65-F5344CB8AC3E}">
        <p14:creationId xmlns:p14="http://schemas.microsoft.com/office/powerpoint/2010/main" val="4007668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545701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8836038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16</a:t>
            </a:fld>
            <a:endParaRPr lang="en-US" dirty="0"/>
          </a:p>
        </p:txBody>
      </p:sp>
    </p:spTree>
    <p:extLst>
      <p:ext uri="{BB962C8B-B14F-4D97-AF65-F5344CB8AC3E}">
        <p14:creationId xmlns:p14="http://schemas.microsoft.com/office/powerpoint/2010/main" val="612688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17</a:t>
            </a:fld>
            <a:endParaRPr lang="en-US" dirty="0"/>
          </a:p>
        </p:txBody>
      </p:sp>
    </p:spTree>
    <p:extLst>
      <p:ext uri="{BB962C8B-B14F-4D97-AF65-F5344CB8AC3E}">
        <p14:creationId xmlns:p14="http://schemas.microsoft.com/office/powerpoint/2010/main" val="5603705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203542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Times New Roman" charset="0"/>
              <a:ea typeface="ＭＳ Ｐゴシック" charset="-128"/>
            </a:endParaRPr>
          </a:p>
        </p:txBody>
      </p:sp>
      <p:sp>
        <p:nvSpPr>
          <p:cNvPr id="80900"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Faloutsos/Pavlo</a:t>
            </a:r>
          </a:p>
        </p:txBody>
      </p:sp>
      <p:sp>
        <p:nvSpPr>
          <p:cNvPr id="8090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CMU - 15-415/615</a:t>
            </a:r>
          </a:p>
        </p:txBody>
      </p:sp>
      <p:sp>
        <p:nvSpPr>
          <p:cNvPr id="80902"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fld id="{44996726-C77F-4B0A-9D2F-E3F8C4DDCCAA}" type="slidenum">
              <a:rPr lang="en-US" sz="1200" u="none" smtClean="0"/>
              <a:pPr/>
              <a:t>19</a:t>
            </a:fld>
            <a:endParaRPr lang="en-US" sz="1200" u="none"/>
          </a:p>
        </p:txBody>
      </p:sp>
    </p:spTree>
    <p:extLst>
      <p:ext uri="{BB962C8B-B14F-4D97-AF65-F5344CB8AC3E}">
        <p14:creationId xmlns:p14="http://schemas.microsoft.com/office/powerpoint/2010/main" val="1292199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2880758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13F9F-2775-0C90-9417-D6DEE491FD08}"/>
            </a:ext>
          </a:extLst>
        </p:cNvPr>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91F31B88-91B4-E2E7-2CA5-EEA35B697DAE}"/>
              </a:ext>
            </a:extLst>
          </p:cNvPr>
          <p:cNvSpPr>
            <a:spLocks noGrp="1" noRot="1" noChangeAspect="1" noTextEdit="1"/>
          </p:cNvSpPr>
          <p:nvPr>
            <p:ph type="sldImg"/>
          </p:nvPr>
        </p:nvSpPr>
        <p:spPr>
          <a:ln/>
        </p:spPr>
      </p:sp>
      <p:sp>
        <p:nvSpPr>
          <p:cNvPr id="80899" name="Notes Placeholder 2">
            <a:extLst>
              <a:ext uri="{FF2B5EF4-FFF2-40B4-BE49-F238E27FC236}">
                <a16:creationId xmlns:a16="http://schemas.microsoft.com/office/drawing/2014/main" id="{58425C02-D92F-0ED3-CC62-6DB123DA49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Times New Roman" charset="0"/>
              <a:ea typeface="ＭＳ Ｐゴシック" charset="-128"/>
            </a:endParaRPr>
          </a:p>
        </p:txBody>
      </p:sp>
      <p:sp>
        <p:nvSpPr>
          <p:cNvPr id="80900" name="Header Placeholder 3">
            <a:extLst>
              <a:ext uri="{FF2B5EF4-FFF2-40B4-BE49-F238E27FC236}">
                <a16:creationId xmlns:a16="http://schemas.microsoft.com/office/drawing/2014/main" id="{1BABCEF4-9B72-B754-68A9-D0353D892955}"/>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Faloutsos/Pavlo</a:t>
            </a:r>
          </a:p>
        </p:txBody>
      </p:sp>
      <p:sp>
        <p:nvSpPr>
          <p:cNvPr id="80901" name="Date Placeholder 4">
            <a:extLst>
              <a:ext uri="{FF2B5EF4-FFF2-40B4-BE49-F238E27FC236}">
                <a16:creationId xmlns:a16="http://schemas.microsoft.com/office/drawing/2014/main" id="{282A7A56-2A4F-951E-56E8-F55B85CF6E4D}"/>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CMU - 15-415/615</a:t>
            </a:r>
          </a:p>
        </p:txBody>
      </p:sp>
      <p:sp>
        <p:nvSpPr>
          <p:cNvPr id="80902" name="Slide Number Placeholder 5">
            <a:extLst>
              <a:ext uri="{FF2B5EF4-FFF2-40B4-BE49-F238E27FC236}">
                <a16:creationId xmlns:a16="http://schemas.microsoft.com/office/drawing/2014/main" id="{6FE46D66-030B-C2BC-D458-B0FC2880E4A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fld id="{44996726-C77F-4B0A-9D2F-E3F8C4DDCCAA}" type="slidenum">
              <a:rPr lang="en-US" sz="1200" u="none" smtClean="0"/>
              <a:pPr/>
              <a:t>20</a:t>
            </a:fld>
            <a:endParaRPr lang="en-US" sz="1200" u="none"/>
          </a:p>
        </p:txBody>
      </p:sp>
    </p:spTree>
    <p:extLst>
      <p:ext uri="{BB962C8B-B14F-4D97-AF65-F5344CB8AC3E}">
        <p14:creationId xmlns:p14="http://schemas.microsoft.com/office/powerpoint/2010/main" val="3195306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Times New Roman" charset="0"/>
              <a:ea typeface="ＭＳ Ｐゴシック" charset="-128"/>
            </a:endParaRPr>
          </a:p>
        </p:txBody>
      </p:sp>
      <p:sp>
        <p:nvSpPr>
          <p:cNvPr id="82948"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endParaRPr lang="en-US" sz="1200" u="none"/>
          </a:p>
        </p:txBody>
      </p:sp>
      <p:sp>
        <p:nvSpPr>
          <p:cNvPr id="8294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CMU - 15-415/615</a:t>
            </a:r>
          </a:p>
        </p:txBody>
      </p:sp>
      <p:sp>
        <p:nvSpPr>
          <p:cNvPr id="82950"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fld id="{76CE988B-49BF-4191-B632-FDBB1614F07D}" type="slidenum">
              <a:rPr lang="en-US" sz="1200" u="none" smtClean="0"/>
              <a:pPr/>
              <a:t>21</a:t>
            </a:fld>
            <a:endParaRPr lang="en-US" sz="1200" u="none"/>
          </a:p>
        </p:txBody>
      </p:sp>
    </p:spTree>
    <p:extLst>
      <p:ext uri="{BB962C8B-B14F-4D97-AF65-F5344CB8AC3E}">
        <p14:creationId xmlns:p14="http://schemas.microsoft.com/office/powerpoint/2010/main" val="3013210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0930568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B1126-7CAA-D6DD-9C72-F12FD48797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D45E14-8475-B28D-0572-98E6C4D080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B7991-13F4-DF26-85EF-007D6705F8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72F4D3-EEA8-110A-3021-7A274576BF0B}"/>
              </a:ext>
            </a:extLst>
          </p:cNvPr>
          <p:cNvSpPr>
            <a:spLocks noGrp="1"/>
          </p:cNvSpPr>
          <p:nvPr>
            <p:ph type="sldNum" sz="quarter" idx="5"/>
          </p:nvPr>
        </p:nvSpPr>
        <p:spPr/>
        <p:txBody>
          <a:bodyPr/>
          <a:lstStyle/>
          <a:p>
            <a:fld id="{EEBB2FDE-2E55-4B3D-B7EA-09D0CC108070}" type="slidenum">
              <a:rPr lang="en-US" smtClean="0"/>
              <a:t>23</a:t>
            </a:fld>
            <a:endParaRPr lang="en-US" dirty="0"/>
          </a:p>
        </p:txBody>
      </p:sp>
    </p:spTree>
    <p:extLst>
      <p:ext uri="{BB962C8B-B14F-4D97-AF65-F5344CB8AC3E}">
        <p14:creationId xmlns:p14="http://schemas.microsoft.com/office/powerpoint/2010/main" val="902829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09086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F5A7E-F195-86F4-9F67-ED8C24AA8EFE}"/>
            </a:ext>
          </a:extLst>
        </p:cNvPr>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A6018E25-B8FB-ED20-146C-32B5AB0BD98E}"/>
              </a:ext>
            </a:extLst>
          </p:cNvPr>
          <p:cNvSpPr>
            <a:spLocks noGrp="1" noRot="1" noChangeAspect="1" noTextEdit="1"/>
          </p:cNvSpPr>
          <p:nvPr>
            <p:ph type="sldImg"/>
          </p:nvPr>
        </p:nvSpPr>
        <p:spPr>
          <a:ln/>
        </p:spPr>
      </p:sp>
      <p:sp>
        <p:nvSpPr>
          <p:cNvPr id="80899" name="Notes Placeholder 2">
            <a:extLst>
              <a:ext uri="{FF2B5EF4-FFF2-40B4-BE49-F238E27FC236}">
                <a16:creationId xmlns:a16="http://schemas.microsoft.com/office/drawing/2014/main" id="{9616C877-089B-17DB-E590-3E0A2391D54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Times New Roman" charset="0"/>
              <a:ea typeface="ＭＳ Ｐゴシック" charset="-128"/>
            </a:endParaRPr>
          </a:p>
        </p:txBody>
      </p:sp>
      <p:sp>
        <p:nvSpPr>
          <p:cNvPr id="80900" name="Header Placeholder 3">
            <a:extLst>
              <a:ext uri="{FF2B5EF4-FFF2-40B4-BE49-F238E27FC236}">
                <a16:creationId xmlns:a16="http://schemas.microsoft.com/office/drawing/2014/main" id="{E4336D00-1C75-D258-F805-2926A1393042}"/>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Faloutsos/Pavlo</a:t>
            </a:r>
          </a:p>
        </p:txBody>
      </p:sp>
      <p:sp>
        <p:nvSpPr>
          <p:cNvPr id="80901" name="Date Placeholder 4">
            <a:extLst>
              <a:ext uri="{FF2B5EF4-FFF2-40B4-BE49-F238E27FC236}">
                <a16:creationId xmlns:a16="http://schemas.microsoft.com/office/drawing/2014/main" id="{21371302-2C06-C1C8-3E8F-C6DA114EEDCA}"/>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CMU - 15-415/615</a:t>
            </a:r>
          </a:p>
        </p:txBody>
      </p:sp>
      <p:sp>
        <p:nvSpPr>
          <p:cNvPr id="80902" name="Slide Number Placeholder 5">
            <a:extLst>
              <a:ext uri="{FF2B5EF4-FFF2-40B4-BE49-F238E27FC236}">
                <a16:creationId xmlns:a16="http://schemas.microsoft.com/office/drawing/2014/main" id="{B5C806E2-55B1-F516-1F4C-0C16A34570C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fld id="{44996726-C77F-4B0A-9D2F-E3F8C4DDCCAA}" type="slidenum">
              <a:rPr lang="en-US" sz="1200" u="none" smtClean="0"/>
              <a:pPr/>
              <a:t>25</a:t>
            </a:fld>
            <a:endParaRPr lang="en-US" sz="1200" u="none"/>
          </a:p>
        </p:txBody>
      </p:sp>
    </p:spTree>
    <p:extLst>
      <p:ext uri="{BB962C8B-B14F-4D97-AF65-F5344CB8AC3E}">
        <p14:creationId xmlns:p14="http://schemas.microsoft.com/office/powerpoint/2010/main" val="928775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E1B11-19FB-577E-FC9F-9DC6D04FF4DF}"/>
            </a:ext>
          </a:extLst>
        </p:cNvPr>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406DB899-CAE8-82E4-2A88-991459C2694E}"/>
              </a:ext>
            </a:extLst>
          </p:cNvPr>
          <p:cNvSpPr>
            <a:spLocks noGrp="1" noRot="1" noChangeAspect="1" noTextEdit="1"/>
          </p:cNvSpPr>
          <p:nvPr>
            <p:ph type="sldImg"/>
          </p:nvPr>
        </p:nvSpPr>
        <p:spPr>
          <a:ln/>
        </p:spPr>
      </p:sp>
      <p:sp>
        <p:nvSpPr>
          <p:cNvPr id="80899" name="Notes Placeholder 2">
            <a:extLst>
              <a:ext uri="{FF2B5EF4-FFF2-40B4-BE49-F238E27FC236}">
                <a16:creationId xmlns:a16="http://schemas.microsoft.com/office/drawing/2014/main" id="{5BD8E764-6028-D628-F831-B251189E46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Times New Roman" charset="0"/>
              <a:ea typeface="ＭＳ Ｐゴシック" charset="-128"/>
            </a:endParaRPr>
          </a:p>
        </p:txBody>
      </p:sp>
      <p:sp>
        <p:nvSpPr>
          <p:cNvPr id="80900" name="Header Placeholder 3">
            <a:extLst>
              <a:ext uri="{FF2B5EF4-FFF2-40B4-BE49-F238E27FC236}">
                <a16:creationId xmlns:a16="http://schemas.microsoft.com/office/drawing/2014/main" id="{AE1E3183-8668-8D18-9562-88026DB61C04}"/>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Faloutsos/Pavlo</a:t>
            </a:r>
          </a:p>
        </p:txBody>
      </p:sp>
      <p:sp>
        <p:nvSpPr>
          <p:cNvPr id="80901" name="Date Placeholder 4">
            <a:extLst>
              <a:ext uri="{FF2B5EF4-FFF2-40B4-BE49-F238E27FC236}">
                <a16:creationId xmlns:a16="http://schemas.microsoft.com/office/drawing/2014/main" id="{FED06D30-DA59-130D-CB82-BF30071B47C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CMU - 15-415/615</a:t>
            </a:r>
          </a:p>
        </p:txBody>
      </p:sp>
      <p:sp>
        <p:nvSpPr>
          <p:cNvPr id="80902" name="Slide Number Placeholder 5">
            <a:extLst>
              <a:ext uri="{FF2B5EF4-FFF2-40B4-BE49-F238E27FC236}">
                <a16:creationId xmlns:a16="http://schemas.microsoft.com/office/drawing/2014/main" id="{CCC23721-A73D-9C1B-D545-54870B4D19D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fld id="{44996726-C77F-4B0A-9D2F-E3F8C4DDCCAA}" type="slidenum">
              <a:rPr lang="en-US" sz="1200" u="none" smtClean="0"/>
              <a:pPr/>
              <a:t>26</a:t>
            </a:fld>
            <a:endParaRPr lang="en-US" sz="1200" u="none"/>
          </a:p>
        </p:txBody>
      </p:sp>
    </p:spTree>
    <p:extLst>
      <p:ext uri="{BB962C8B-B14F-4D97-AF65-F5344CB8AC3E}">
        <p14:creationId xmlns:p14="http://schemas.microsoft.com/office/powerpoint/2010/main" val="14083866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27</a:t>
            </a:fld>
            <a:endParaRPr lang="en-US" dirty="0"/>
          </a:p>
        </p:txBody>
      </p:sp>
    </p:spTree>
    <p:extLst>
      <p:ext uri="{BB962C8B-B14F-4D97-AF65-F5344CB8AC3E}">
        <p14:creationId xmlns:p14="http://schemas.microsoft.com/office/powerpoint/2010/main" val="11443758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28</a:t>
            </a:fld>
            <a:endParaRPr lang="en-US" dirty="0"/>
          </a:p>
        </p:txBody>
      </p:sp>
    </p:spTree>
    <p:extLst>
      <p:ext uri="{BB962C8B-B14F-4D97-AF65-F5344CB8AC3E}">
        <p14:creationId xmlns:p14="http://schemas.microsoft.com/office/powerpoint/2010/main" val="11443758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29</a:t>
            </a:fld>
            <a:endParaRPr lang="en-US" dirty="0"/>
          </a:p>
        </p:txBody>
      </p:sp>
    </p:spTree>
    <p:extLst>
      <p:ext uri="{BB962C8B-B14F-4D97-AF65-F5344CB8AC3E}">
        <p14:creationId xmlns:p14="http://schemas.microsoft.com/office/powerpoint/2010/main" val="1957160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5451466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30</a:t>
            </a:fld>
            <a:endParaRPr lang="en-US" dirty="0"/>
          </a:p>
        </p:txBody>
      </p:sp>
    </p:spTree>
    <p:extLst>
      <p:ext uri="{BB962C8B-B14F-4D97-AF65-F5344CB8AC3E}">
        <p14:creationId xmlns:p14="http://schemas.microsoft.com/office/powerpoint/2010/main" val="4998279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3783602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32</a:t>
            </a:fld>
            <a:endParaRPr lang="en-US" dirty="0"/>
          </a:p>
        </p:txBody>
      </p:sp>
    </p:spTree>
    <p:extLst>
      <p:ext uri="{BB962C8B-B14F-4D97-AF65-F5344CB8AC3E}">
        <p14:creationId xmlns:p14="http://schemas.microsoft.com/office/powerpoint/2010/main" val="35632959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0839615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34</a:t>
            </a:fld>
            <a:endParaRPr lang="en-US" dirty="0"/>
          </a:p>
        </p:txBody>
      </p:sp>
    </p:spTree>
    <p:extLst>
      <p:ext uri="{BB962C8B-B14F-4D97-AF65-F5344CB8AC3E}">
        <p14:creationId xmlns:p14="http://schemas.microsoft.com/office/powerpoint/2010/main" val="15765892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35</a:t>
            </a:fld>
            <a:endParaRPr lang="en-US" dirty="0"/>
          </a:p>
        </p:txBody>
      </p:sp>
    </p:spTree>
    <p:extLst>
      <p:ext uri="{BB962C8B-B14F-4D97-AF65-F5344CB8AC3E}">
        <p14:creationId xmlns:p14="http://schemas.microsoft.com/office/powerpoint/2010/main" val="14421521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36</a:t>
            </a:fld>
            <a:endParaRPr lang="en-US" dirty="0"/>
          </a:p>
        </p:txBody>
      </p:sp>
    </p:spTree>
    <p:extLst>
      <p:ext uri="{BB962C8B-B14F-4D97-AF65-F5344CB8AC3E}">
        <p14:creationId xmlns:p14="http://schemas.microsoft.com/office/powerpoint/2010/main" val="28314913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37</a:t>
            </a:fld>
            <a:endParaRPr lang="en-US" dirty="0"/>
          </a:p>
        </p:txBody>
      </p:sp>
    </p:spTree>
    <p:extLst>
      <p:ext uri="{BB962C8B-B14F-4D97-AF65-F5344CB8AC3E}">
        <p14:creationId xmlns:p14="http://schemas.microsoft.com/office/powerpoint/2010/main" val="39192571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38</a:t>
            </a:fld>
            <a:endParaRPr lang="en-US" dirty="0"/>
          </a:p>
        </p:txBody>
      </p:sp>
    </p:spTree>
    <p:extLst>
      <p:ext uri="{BB962C8B-B14F-4D97-AF65-F5344CB8AC3E}">
        <p14:creationId xmlns:p14="http://schemas.microsoft.com/office/powerpoint/2010/main" val="27599191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39</a:t>
            </a:fld>
            <a:endParaRPr lang="en-US" dirty="0"/>
          </a:p>
        </p:txBody>
      </p:sp>
    </p:spTree>
    <p:extLst>
      <p:ext uri="{BB962C8B-B14F-4D97-AF65-F5344CB8AC3E}">
        <p14:creationId xmlns:p14="http://schemas.microsoft.com/office/powerpoint/2010/main" val="1384805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a:t>
            </a:fld>
            <a:endParaRPr lang="en-US" dirty="0"/>
          </a:p>
        </p:txBody>
      </p:sp>
    </p:spTree>
    <p:extLst>
      <p:ext uri="{BB962C8B-B14F-4D97-AF65-F5344CB8AC3E}">
        <p14:creationId xmlns:p14="http://schemas.microsoft.com/office/powerpoint/2010/main" val="12219932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40</a:t>
            </a:fld>
            <a:endParaRPr lang="en-US" dirty="0"/>
          </a:p>
        </p:txBody>
      </p:sp>
    </p:spTree>
    <p:extLst>
      <p:ext uri="{BB962C8B-B14F-4D97-AF65-F5344CB8AC3E}">
        <p14:creationId xmlns:p14="http://schemas.microsoft.com/office/powerpoint/2010/main" val="11798059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41</a:t>
            </a:fld>
            <a:endParaRPr lang="en-US" dirty="0"/>
          </a:p>
        </p:txBody>
      </p:sp>
    </p:spTree>
    <p:extLst>
      <p:ext uri="{BB962C8B-B14F-4D97-AF65-F5344CB8AC3E}">
        <p14:creationId xmlns:p14="http://schemas.microsoft.com/office/powerpoint/2010/main" val="19493296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42</a:t>
            </a:fld>
            <a:endParaRPr lang="en-US" dirty="0"/>
          </a:p>
        </p:txBody>
      </p:sp>
    </p:spTree>
    <p:extLst>
      <p:ext uri="{BB962C8B-B14F-4D97-AF65-F5344CB8AC3E}">
        <p14:creationId xmlns:p14="http://schemas.microsoft.com/office/powerpoint/2010/main" val="35825878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43</a:t>
            </a:fld>
            <a:endParaRPr lang="en-US" dirty="0"/>
          </a:p>
        </p:txBody>
      </p:sp>
    </p:spTree>
    <p:extLst>
      <p:ext uri="{BB962C8B-B14F-4D97-AF65-F5344CB8AC3E}">
        <p14:creationId xmlns:p14="http://schemas.microsoft.com/office/powerpoint/2010/main" val="40701839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44</a:t>
            </a:fld>
            <a:endParaRPr lang="en-US" dirty="0"/>
          </a:p>
        </p:txBody>
      </p:sp>
    </p:spTree>
    <p:extLst>
      <p:ext uri="{BB962C8B-B14F-4D97-AF65-F5344CB8AC3E}">
        <p14:creationId xmlns:p14="http://schemas.microsoft.com/office/powerpoint/2010/main" val="23672393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9661134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46</a:t>
            </a:fld>
            <a:endParaRPr lang="en-US" dirty="0"/>
          </a:p>
        </p:txBody>
      </p:sp>
    </p:spTree>
    <p:extLst>
      <p:ext uri="{BB962C8B-B14F-4D97-AF65-F5344CB8AC3E}">
        <p14:creationId xmlns:p14="http://schemas.microsoft.com/office/powerpoint/2010/main" val="38445738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1863793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6701416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49</a:t>
            </a:fld>
            <a:endParaRPr lang="en-US" dirty="0"/>
          </a:p>
        </p:txBody>
      </p:sp>
    </p:spTree>
    <p:extLst>
      <p:ext uri="{BB962C8B-B14F-4D97-AF65-F5344CB8AC3E}">
        <p14:creationId xmlns:p14="http://schemas.microsoft.com/office/powerpoint/2010/main" val="3291123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5</a:t>
            </a:fld>
            <a:endParaRPr lang="en-US" dirty="0"/>
          </a:p>
        </p:txBody>
      </p:sp>
    </p:spTree>
    <p:extLst>
      <p:ext uri="{BB962C8B-B14F-4D97-AF65-F5344CB8AC3E}">
        <p14:creationId xmlns:p14="http://schemas.microsoft.com/office/powerpoint/2010/main" val="26428437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50</a:t>
            </a:fld>
            <a:endParaRPr lang="en-US" dirty="0"/>
          </a:p>
        </p:txBody>
      </p:sp>
    </p:spTree>
    <p:extLst>
      <p:ext uri="{BB962C8B-B14F-4D97-AF65-F5344CB8AC3E}">
        <p14:creationId xmlns:p14="http://schemas.microsoft.com/office/powerpoint/2010/main" val="38547393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51</a:t>
            </a:fld>
            <a:endParaRPr lang="en-US" dirty="0"/>
          </a:p>
        </p:txBody>
      </p:sp>
    </p:spTree>
    <p:extLst>
      <p:ext uri="{BB962C8B-B14F-4D97-AF65-F5344CB8AC3E}">
        <p14:creationId xmlns:p14="http://schemas.microsoft.com/office/powerpoint/2010/main" val="117072598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3748F6-17A7-4913-A2FC-EE97467183C6}" type="slidenum">
              <a:rPr lang="en-US" smtClean="0"/>
              <a:t>52</a:t>
            </a:fld>
            <a:endParaRPr lang="en-US"/>
          </a:p>
        </p:txBody>
      </p:sp>
    </p:spTree>
    <p:extLst>
      <p:ext uri="{BB962C8B-B14F-4D97-AF65-F5344CB8AC3E}">
        <p14:creationId xmlns:p14="http://schemas.microsoft.com/office/powerpoint/2010/main" val="14632452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1722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1615055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6027045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122544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B1537-4083-7F10-9298-CCD588B77318}"/>
            </a:ext>
          </a:extLst>
        </p:cNvPr>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59CF459D-9B61-CDBA-7A56-4453DC0B73B2}"/>
              </a:ext>
            </a:extLst>
          </p:cNvPr>
          <p:cNvSpPr>
            <a:spLocks noGrp="1" noRot="1" noChangeAspect="1" noTextEdit="1"/>
          </p:cNvSpPr>
          <p:nvPr>
            <p:ph type="sldImg"/>
          </p:nvPr>
        </p:nvSpPr>
        <p:spPr>
          <a:ln/>
        </p:spPr>
      </p:sp>
      <p:sp>
        <p:nvSpPr>
          <p:cNvPr id="80899" name="Notes Placeholder 2">
            <a:extLst>
              <a:ext uri="{FF2B5EF4-FFF2-40B4-BE49-F238E27FC236}">
                <a16:creationId xmlns:a16="http://schemas.microsoft.com/office/drawing/2014/main" id="{7E055605-A50B-C900-1C30-D6A49729A85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Times New Roman" charset="0"/>
              <a:ea typeface="ＭＳ Ｐゴシック" charset="-128"/>
            </a:endParaRPr>
          </a:p>
        </p:txBody>
      </p:sp>
      <p:sp>
        <p:nvSpPr>
          <p:cNvPr id="80900" name="Header Placeholder 3">
            <a:extLst>
              <a:ext uri="{FF2B5EF4-FFF2-40B4-BE49-F238E27FC236}">
                <a16:creationId xmlns:a16="http://schemas.microsoft.com/office/drawing/2014/main" id="{D6B22AD8-8D4B-BCF9-5399-B4955B956B0B}"/>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Faloutsos/Pavlo</a:t>
            </a:r>
          </a:p>
        </p:txBody>
      </p:sp>
      <p:sp>
        <p:nvSpPr>
          <p:cNvPr id="80901" name="Date Placeholder 4">
            <a:extLst>
              <a:ext uri="{FF2B5EF4-FFF2-40B4-BE49-F238E27FC236}">
                <a16:creationId xmlns:a16="http://schemas.microsoft.com/office/drawing/2014/main" id="{9C02DC0E-FF67-96B9-2702-00748DC36EA4}"/>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CMU - 15-415/615</a:t>
            </a:r>
          </a:p>
        </p:txBody>
      </p:sp>
      <p:sp>
        <p:nvSpPr>
          <p:cNvPr id="80902" name="Slide Number Placeholder 5">
            <a:extLst>
              <a:ext uri="{FF2B5EF4-FFF2-40B4-BE49-F238E27FC236}">
                <a16:creationId xmlns:a16="http://schemas.microsoft.com/office/drawing/2014/main" id="{F32F1F46-B7B4-7189-83EB-6C2651CC60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fld id="{44996726-C77F-4B0A-9D2F-E3F8C4DDCCAA}" type="slidenum">
              <a:rPr lang="en-US" sz="1200" u="none" smtClean="0"/>
              <a:pPr/>
              <a:t>57</a:t>
            </a:fld>
            <a:endParaRPr lang="en-US" sz="1200" u="none"/>
          </a:p>
        </p:txBody>
      </p:sp>
    </p:spTree>
    <p:extLst>
      <p:ext uri="{BB962C8B-B14F-4D97-AF65-F5344CB8AC3E}">
        <p14:creationId xmlns:p14="http://schemas.microsoft.com/office/powerpoint/2010/main" val="347917445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4217826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59</a:t>
            </a:fld>
            <a:endParaRPr lang="en-US" dirty="0"/>
          </a:p>
        </p:txBody>
      </p:sp>
    </p:spTree>
    <p:extLst>
      <p:ext uri="{BB962C8B-B14F-4D97-AF65-F5344CB8AC3E}">
        <p14:creationId xmlns:p14="http://schemas.microsoft.com/office/powerpoint/2010/main" val="2141325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6</a:t>
            </a:fld>
            <a:endParaRPr lang="en-US" dirty="0"/>
          </a:p>
        </p:txBody>
      </p:sp>
    </p:spTree>
    <p:extLst>
      <p:ext uri="{BB962C8B-B14F-4D97-AF65-F5344CB8AC3E}">
        <p14:creationId xmlns:p14="http://schemas.microsoft.com/office/powerpoint/2010/main" val="11783417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60</a:t>
            </a:fld>
            <a:endParaRPr lang="en-US" dirty="0"/>
          </a:p>
        </p:txBody>
      </p:sp>
    </p:spTree>
    <p:extLst>
      <p:ext uri="{BB962C8B-B14F-4D97-AF65-F5344CB8AC3E}">
        <p14:creationId xmlns:p14="http://schemas.microsoft.com/office/powerpoint/2010/main" val="21413258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61</a:t>
            </a:fld>
            <a:endParaRPr lang="en-US" dirty="0"/>
          </a:p>
        </p:txBody>
      </p:sp>
    </p:spTree>
    <p:extLst>
      <p:ext uri="{BB962C8B-B14F-4D97-AF65-F5344CB8AC3E}">
        <p14:creationId xmlns:p14="http://schemas.microsoft.com/office/powerpoint/2010/main" val="318459794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62</a:t>
            </a:fld>
            <a:endParaRPr lang="en-US" dirty="0"/>
          </a:p>
        </p:txBody>
      </p:sp>
    </p:spTree>
    <p:extLst>
      <p:ext uri="{BB962C8B-B14F-4D97-AF65-F5344CB8AC3E}">
        <p14:creationId xmlns:p14="http://schemas.microsoft.com/office/powerpoint/2010/main" val="43526473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9868792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2345523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78399202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69532011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73604659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50065969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648821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7</a:t>
            </a:fld>
            <a:endParaRPr lang="en-US" dirty="0"/>
          </a:p>
        </p:txBody>
      </p:sp>
    </p:spTree>
    <p:extLst>
      <p:ext uri="{BB962C8B-B14F-4D97-AF65-F5344CB8AC3E}">
        <p14:creationId xmlns:p14="http://schemas.microsoft.com/office/powerpoint/2010/main" val="142700353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34151111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62074204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1404975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81459752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45112586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75</a:t>
            </a:fld>
            <a:endParaRPr lang="en-US" dirty="0"/>
          </a:p>
        </p:txBody>
      </p:sp>
    </p:spTree>
    <p:extLst>
      <p:ext uri="{BB962C8B-B14F-4D97-AF65-F5344CB8AC3E}">
        <p14:creationId xmlns:p14="http://schemas.microsoft.com/office/powerpoint/2010/main" val="1887615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76</a:t>
            </a:fld>
            <a:endParaRPr lang="en-US" dirty="0"/>
          </a:p>
        </p:txBody>
      </p:sp>
    </p:spTree>
    <p:extLst>
      <p:ext uri="{BB962C8B-B14F-4D97-AF65-F5344CB8AC3E}">
        <p14:creationId xmlns:p14="http://schemas.microsoft.com/office/powerpoint/2010/main" val="82026389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77</a:t>
            </a:fld>
            <a:endParaRPr lang="en-US" dirty="0"/>
          </a:p>
        </p:txBody>
      </p:sp>
    </p:spTree>
    <p:extLst>
      <p:ext uri="{BB962C8B-B14F-4D97-AF65-F5344CB8AC3E}">
        <p14:creationId xmlns:p14="http://schemas.microsoft.com/office/powerpoint/2010/main" val="114959815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78</a:t>
            </a:fld>
            <a:endParaRPr lang="en-US" dirty="0"/>
          </a:p>
        </p:txBody>
      </p:sp>
    </p:spTree>
    <p:extLst>
      <p:ext uri="{BB962C8B-B14F-4D97-AF65-F5344CB8AC3E}">
        <p14:creationId xmlns:p14="http://schemas.microsoft.com/office/powerpoint/2010/main" val="47376790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Times New Roman" charset="0"/>
              <a:ea typeface="ＭＳ Ｐゴシック" charset="-128"/>
            </a:endParaRPr>
          </a:p>
        </p:txBody>
      </p:sp>
      <p:sp>
        <p:nvSpPr>
          <p:cNvPr id="77828"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Faloutsos/Pavlo</a:t>
            </a:r>
          </a:p>
        </p:txBody>
      </p:sp>
      <p:sp>
        <p:nvSpPr>
          <p:cNvPr id="7782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CMU - 15-415/615</a:t>
            </a:r>
          </a:p>
        </p:txBody>
      </p:sp>
      <p:sp>
        <p:nvSpPr>
          <p:cNvPr id="77830"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fld id="{D7C0E5AB-F9EB-4AE2-B641-CF408B59280C}" type="slidenum">
              <a:rPr lang="en-US" sz="1200" u="none" smtClean="0"/>
              <a:pPr/>
              <a:t>79</a:t>
            </a:fld>
            <a:endParaRPr lang="en-US" sz="1200" u="none"/>
          </a:p>
        </p:txBody>
      </p:sp>
    </p:spTree>
    <p:extLst>
      <p:ext uri="{BB962C8B-B14F-4D97-AF65-F5344CB8AC3E}">
        <p14:creationId xmlns:p14="http://schemas.microsoft.com/office/powerpoint/2010/main" val="245508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8</a:t>
            </a:fld>
            <a:endParaRPr lang="en-US" dirty="0"/>
          </a:p>
        </p:txBody>
      </p:sp>
    </p:spTree>
    <p:extLst>
      <p:ext uri="{BB962C8B-B14F-4D97-AF65-F5344CB8AC3E}">
        <p14:creationId xmlns:p14="http://schemas.microsoft.com/office/powerpoint/2010/main" val="372791652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80</a:t>
            </a:fld>
            <a:endParaRPr lang="en-US" dirty="0"/>
          </a:p>
        </p:txBody>
      </p:sp>
    </p:spTree>
    <p:extLst>
      <p:ext uri="{BB962C8B-B14F-4D97-AF65-F5344CB8AC3E}">
        <p14:creationId xmlns:p14="http://schemas.microsoft.com/office/powerpoint/2010/main" val="341378253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Times New Roman" charset="0"/>
              <a:ea typeface="ＭＳ Ｐゴシック" charset="-128"/>
            </a:endParaRPr>
          </a:p>
        </p:txBody>
      </p:sp>
      <p:sp>
        <p:nvSpPr>
          <p:cNvPr id="77828"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endParaRPr lang="en-US" sz="1200" u="none"/>
          </a:p>
        </p:txBody>
      </p:sp>
      <p:sp>
        <p:nvSpPr>
          <p:cNvPr id="7782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CMU - 15-415/615</a:t>
            </a:r>
          </a:p>
        </p:txBody>
      </p:sp>
      <p:sp>
        <p:nvSpPr>
          <p:cNvPr id="77830"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fld id="{D7C0E5AB-F9EB-4AE2-B641-CF408B59280C}" type="slidenum">
              <a:rPr lang="en-US" sz="1200" u="none" smtClean="0"/>
              <a:pPr/>
              <a:t>81</a:t>
            </a:fld>
            <a:endParaRPr lang="en-US" sz="1200" u="none"/>
          </a:p>
        </p:txBody>
      </p:sp>
    </p:spTree>
    <p:extLst>
      <p:ext uri="{BB962C8B-B14F-4D97-AF65-F5344CB8AC3E}">
        <p14:creationId xmlns:p14="http://schemas.microsoft.com/office/powerpoint/2010/main" val="359612610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82</a:t>
            </a:fld>
            <a:endParaRPr lang="en-US" dirty="0"/>
          </a:p>
        </p:txBody>
      </p:sp>
    </p:spTree>
    <p:extLst>
      <p:ext uri="{BB962C8B-B14F-4D97-AF65-F5344CB8AC3E}">
        <p14:creationId xmlns:p14="http://schemas.microsoft.com/office/powerpoint/2010/main" val="285807490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83</a:t>
            </a:fld>
            <a:endParaRPr lang="en-US" dirty="0"/>
          </a:p>
        </p:txBody>
      </p:sp>
    </p:spTree>
    <p:extLst>
      <p:ext uri="{BB962C8B-B14F-4D97-AF65-F5344CB8AC3E}">
        <p14:creationId xmlns:p14="http://schemas.microsoft.com/office/powerpoint/2010/main" val="252132555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84</a:t>
            </a:fld>
            <a:endParaRPr lang="en-US" dirty="0"/>
          </a:p>
        </p:txBody>
      </p:sp>
    </p:spTree>
    <p:extLst>
      <p:ext uri="{BB962C8B-B14F-4D97-AF65-F5344CB8AC3E}">
        <p14:creationId xmlns:p14="http://schemas.microsoft.com/office/powerpoint/2010/main" val="75823596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85</a:t>
            </a:fld>
            <a:endParaRPr lang="en-US" dirty="0"/>
          </a:p>
        </p:txBody>
      </p:sp>
    </p:spTree>
    <p:extLst>
      <p:ext uri="{BB962C8B-B14F-4D97-AF65-F5344CB8AC3E}">
        <p14:creationId xmlns:p14="http://schemas.microsoft.com/office/powerpoint/2010/main" val="231794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Times New Roman" charset="0"/>
              <a:ea typeface="ＭＳ Ｐゴシック" charset="-128"/>
            </a:endParaRPr>
          </a:p>
        </p:txBody>
      </p:sp>
      <p:sp>
        <p:nvSpPr>
          <p:cNvPr id="79876"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Faloutsos/Pavlo</a:t>
            </a:r>
          </a:p>
        </p:txBody>
      </p:sp>
      <p:sp>
        <p:nvSpPr>
          <p:cNvPr id="79877"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200" u="none"/>
              <a:t>CMU - 15-415/615</a:t>
            </a:r>
          </a:p>
        </p:txBody>
      </p:sp>
      <p:sp>
        <p:nvSpPr>
          <p:cNvPr id="79878"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2800" u="sng">
                <a:solidFill>
                  <a:schemeClr val="tx1"/>
                </a:solidFill>
                <a:latin typeface="Times New Roman" charset="0"/>
                <a:ea typeface="ＭＳ Ｐゴシック" charset="-128"/>
              </a:defRPr>
            </a:lvl1pPr>
            <a:lvl2pPr marL="742950" indent="-285750" defTabSz="928688" eaLnBrk="0" hangingPunct="0">
              <a:defRPr sz="2800" u="sng">
                <a:solidFill>
                  <a:schemeClr val="tx1"/>
                </a:solidFill>
                <a:latin typeface="Times New Roman" charset="0"/>
                <a:ea typeface="ＭＳ Ｐゴシック" charset="-128"/>
              </a:defRPr>
            </a:lvl2pPr>
            <a:lvl3pPr marL="1143000" indent="-228600" defTabSz="928688" eaLnBrk="0" hangingPunct="0">
              <a:defRPr sz="2800" u="sng">
                <a:solidFill>
                  <a:schemeClr val="tx1"/>
                </a:solidFill>
                <a:latin typeface="Times New Roman" charset="0"/>
                <a:ea typeface="ＭＳ Ｐゴシック" charset="-128"/>
              </a:defRPr>
            </a:lvl3pPr>
            <a:lvl4pPr marL="1600200" indent="-228600" defTabSz="928688" eaLnBrk="0" hangingPunct="0">
              <a:defRPr sz="2800" u="sng">
                <a:solidFill>
                  <a:schemeClr val="tx1"/>
                </a:solidFill>
                <a:latin typeface="Times New Roman" charset="0"/>
                <a:ea typeface="ＭＳ Ｐゴシック" charset="-128"/>
              </a:defRPr>
            </a:lvl4pPr>
            <a:lvl5pPr marL="2057400" indent="-228600" defTabSz="928688" eaLnBrk="0" hangingPunct="0">
              <a:defRPr sz="2800" u="sng">
                <a:solidFill>
                  <a:schemeClr val="tx1"/>
                </a:solidFill>
                <a:latin typeface="Times New Roman" charset="0"/>
                <a:ea typeface="ＭＳ Ｐゴシック" charset="-128"/>
              </a:defRPr>
            </a:lvl5pPr>
            <a:lvl6pPr marL="25146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defTabSz="928688" eaLnBrk="0" fontAlgn="base" hangingPunct="0">
              <a:spcBef>
                <a:spcPct val="0"/>
              </a:spcBef>
              <a:spcAft>
                <a:spcPct val="0"/>
              </a:spcAft>
              <a:defRPr sz="2800" u="sng">
                <a:solidFill>
                  <a:schemeClr val="tx1"/>
                </a:solidFill>
                <a:latin typeface="Times New Roman" charset="0"/>
                <a:ea typeface="ＭＳ Ｐゴシック" charset="-128"/>
              </a:defRPr>
            </a:lvl9pPr>
          </a:lstStyle>
          <a:p>
            <a:fld id="{E813A056-1091-4CEE-9778-48D52A57C8E4}" type="slidenum">
              <a:rPr lang="en-US" sz="1200" u="none" smtClean="0"/>
              <a:pPr/>
              <a:t>9</a:t>
            </a:fld>
            <a:endParaRPr lang="en-US" sz="1200" u="none"/>
          </a:p>
        </p:txBody>
      </p:sp>
    </p:spTree>
    <p:extLst>
      <p:ext uri="{BB962C8B-B14F-4D97-AF65-F5344CB8AC3E}">
        <p14:creationId xmlns:p14="http://schemas.microsoft.com/office/powerpoint/2010/main" val="20468384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b.cs.cmu.edu/" TargetMode="External"/><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grpSp>
        <p:nvGrpSpPr>
          <p:cNvPr id="3" name="CMU LOGO" hidden="1">
            <a:extLst>
              <a:ext uri="{FF2B5EF4-FFF2-40B4-BE49-F238E27FC236}">
                <a16:creationId xmlns:a16="http://schemas.microsoft.com/office/drawing/2014/main" id="{A6279927-EE9F-8A29-2CCB-28AAACD5E8C1}"/>
              </a:ext>
            </a:extLst>
          </p:cNvPr>
          <p:cNvGrpSpPr/>
          <p:nvPr/>
        </p:nvGrpSpPr>
        <p:grpSpPr>
          <a:xfrm>
            <a:off x="325636" y="471153"/>
            <a:ext cx="914400" cy="548640"/>
            <a:chOff x="325636" y="760714"/>
            <a:chExt cx="914400" cy="548640"/>
          </a:xfrm>
        </p:grpSpPr>
        <p:sp>
          <p:nvSpPr>
            <p:cNvPr id="23" name="Rectangle: Rounded Corners 22">
              <a:extLst>
                <a:ext uri="{FF2B5EF4-FFF2-40B4-BE49-F238E27FC236}">
                  <a16:creationId xmlns:a16="http://schemas.microsoft.com/office/drawing/2014/main" id="{AEBE596A-5B25-6A4A-3895-76D6B8649774}"/>
                </a:ext>
              </a:extLst>
            </p:cNvPr>
            <p:cNvSpPr/>
            <p:nvPr/>
          </p:nvSpPr>
          <p:spPr>
            <a:xfrm>
              <a:off x="325636" y="760714"/>
              <a:ext cx="914400" cy="548640"/>
            </a:xfrm>
            <a:prstGeom prst="roundRect">
              <a:avLst>
                <a:gd name="adj" fmla="val 1910"/>
              </a:avLst>
            </a:prstGeom>
            <a:solidFill>
              <a:srgbClr val="C3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4" name="Graphic 33">
              <a:hlinkClick r:id="rId2"/>
              <a:extLst>
                <a:ext uri="{FF2B5EF4-FFF2-40B4-BE49-F238E27FC236}">
                  <a16:creationId xmlns:a16="http://schemas.microsoft.com/office/drawing/2014/main" id="{42BCC96F-C450-CF5C-629F-09937B0D1D5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7076" y="797240"/>
              <a:ext cx="731520" cy="475588"/>
            </a:xfrm>
            <a:prstGeom prst="rect">
              <a:avLst/>
            </a:prstGeom>
          </p:spPr>
        </p:pic>
      </p:grpSp>
      <p:pic>
        <p:nvPicPr>
          <p:cNvPr id="12" name="Graphic 11">
            <a:extLst>
              <a:ext uri="{FF2B5EF4-FFF2-40B4-BE49-F238E27FC236}">
                <a16:creationId xmlns:a16="http://schemas.microsoft.com/office/drawing/2014/main" id="{2852B086-E288-CBD2-C5C5-DFEC76D968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3922" y="240601"/>
            <a:ext cx="3291840" cy="291552"/>
          </a:xfrm>
          <a:prstGeom prst="rect">
            <a:avLst/>
          </a:prstGeom>
        </p:spPr>
      </p:pic>
      <p:sp>
        <p:nvSpPr>
          <p:cNvPr id="4" name="Title 1">
            <a:extLst>
              <a:ext uri="{FF2B5EF4-FFF2-40B4-BE49-F238E27FC236}">
                <a16:creationId xmlns:a16="http://schemas.microsoft.com/office/drawing/2014/main" id="{B3D0993A-BF60-CE79-0F1C-786FEAAE2891}"/>
              </a:ext>
            </a:extLst>
          </p:cNvPr>
          <p:cNvSpPr txBox="1">
            <a:spLocks/>
          </p:cNvSpPr>
          <p:nvPr/>
        </p:nvSpPr>
        <p:spPr>
          <a:xfrm>
            <a:off x="0" y="1790327"/>
            <a:ext cx="9144000" cy="1470025"/>
          </a:xfrm>
          <a:prstGeom prst="rect">
            <a:avLst/>
          </a:prstGeom>
          <a:solidFill>
            <a:srgbClr val="4B9CD3"/>
          </a:solidFill>
        </p:spPr>
        <p:txBody>
          <a:bodyPr/>
          <a:lstStyle>
            <a:lvl1pPr algn="ctr" defTabSz="914400" rtl="0" eaLnBrk="1" latinLnBrk="0" hangingPunct="1">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en-US" sz="2400" b="0" dirty="0">
              <a:solidFill>
                <a:schemeClr val="bg1"/>
              </a:solidFill>
              <a:effectLst/>
              <a:latin typeface="+mj-lt"/>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b="0" dirty="0">
                <a:solidFill>
                  <a:schemeClr val="bg1"/>
                </a:solidFill>
                <a:effectLst/>
                <a:latin typeface="+mj-lt"/>
              </a:rPr>
              <a:t>COMP 421: Files &amp; Databases</a:t>
            </a:r>
            <a:endParaRPr lang="en-US" sz="4400" dirty="0">
              <a:solidFill>
                <a:schemeClr val="bg1"/>
              </a:solidFill>
              <a:effectLst/>
              <a:latin typeface="+mj-lt"/>
            </a:endParaRPr>
          </a:p>
        </p:txBody>
      </p:sp>
      <p:sp>
        <p:nvSpPr>
          <p:cNvPr id="13" name="Text Placeholder 12">
            <a:extLst>
              <a:ext uri="{FF2B5EF4-FFF2-40B4-BE49-F238E27FC236}">
                <a16:creationId xmlns:a16="http://schemas.microsoft.com/office/drawing/2014/main" id="{EACDE41B-5E08-2993-AFF2-8F1706E56124}"/>
              </a:ext>
            </a:extLst>
          </p:cNvPr>
          <p:cNvSpPr>
            <a:spLocks noGrp="1"/>
          </p:cNvSpPr>
          <p:nvPr>
            <p:ph type="body" sz="quarter" idx="10" hasCustomPrompt="1"/>
          </p:nvPr>
        </p:nvSpPr>
        <p:spPr>
          <a:xfrm>
            <a:off x="1676400" y="3260725"/>
            <a:ext cx="6019800" cy="1063625"/>
          </a:xfrm>
          <a:prstGeom prst="rect">
            <a:avLst/>
          </a:prstGeom>
        </p:spPr>
        <p:txBody>
          <a:bodyPr/>
          <a:lstStyle>
            <a:lvl1pPr marL="0" indent="0" algn="ctr">
              <a:buNone/>
              <a:defRPr>
                <a:solidFill>
                  <a:schemeClr val="bg1">
                    <a:lumMod val="65000"/>
                  </a:schemeClr>
                </a:solidFill>
              </a:defRPr>
            </a:lvl1pPr>
          </a:lstStyle>
          <a:p>
            <a:pPr lvl="0"/>
            <a:r>
              <a:rPr lang="en-US" dirty="0"/>
              <a:t>Lecture Name!</a:t>
            </a:r>
          </a:p>
        </p:txBody>
      </p:sp>
    </p:spTree>
    <p:extLst>
      <p:ext uri="{BB962C8B-B14F-4D97-AF65-F5344CB8AC3E}">
        <p14:creationId xmlns:p14="http://schemas.microsoft.com/office/powerpoint/2010/main" val="169458059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id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457200" y="971550"/>
            <a:ext cx="4754880" cy="3657600"/>
          </a:xfrm>
          <a:prstGeom prst="rect">
            <a:avLst/>
          </a:prstGeo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14A738A1-3F8B-F678-C69C-FFB31A0D00D6}"/>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671567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igh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4373880" y="971550"/>
            <a:ext cx="4389120" cy="3657600"/>
          </a:xfr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DA6CF122-5223-8FC2-39AE-F66176D11958}"/>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63133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4" name="Slide Number Placeholder 5">
            <a:extLst>
              <a:ext uri="{FF2B5EF4-FFF2-40B4-BE49-F238E27FC236}">
                <a16:creationId xmlns:a16="http://schemas.microsoft.com/office/drawing/2014/main" id="{AA415270-53F7-23E6-805D-9160C949F8D9}"/>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1803295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2707E67-347D-98D8-549D-5A3070895572}"/>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854292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C68C0F3-3232-CB1F-B9FF-BCF574141746}"/>
              </a:ext>
            </a:extLst>
          </p:cNvPr>
          <p:cNvSpPr>
            <a:spLocks noGrp="1"/>
          </p:cNvSpPr>
          <p:nvPr>
            <p:ph sz="quarter" idx="11"/>
          </p:nvPr>
        </p:nvSpPr>
        <p:spPr>
          <a:xfrm>
            <a:off x="628650" y="971550"/>
            <a:ext cx="7886700" cy="3810000"/>
          </a:xfrm>
          <a:prstGeom prst="rect">
            <a:avLst/>
          </a:prstGeom>
        </p:spPr>
        <p:txBody>
          <a:bodyPr>
            <a:normAutofit/>
          </a:bodyPr>
          <a:lstStyle>
            <a:lvl1pPr>
              <a:lnSpc>
                <a:spcPct val="110000"/>
              </a:lnSpc>
              <a:spcBef>
                <a:spcPts val="300"/>
              </a:spcBef>
              <a:spcAft>
                <a:spcPts val="300"/>
              </a:spcAft>
              <a:defRPr sz="2800">
                <a:solidFill>
                  <a:schemeClr val="tx1">
                    <a:lumMod val="65000"/>
                    <a:lumOff val="35000"/>
                  </a:schemeClr>
                </a:solidFill>
                <a:latin typeface="CRIMSON TEXT" panose="02000503000000000000" pitchFamily="2" charset="77"/>
              </a:defRPr>
            </a:lvl1pPr>
            <a:lvl2pPr marL="0" indent="0">
              <a:lnSpc>
                <a:spcPct val="110000"/>
              </a:lnSpc>
              <a:spcBef>
                <a:spcPts val="300"/>
              </a:spcBef>
              <a:spcAft>
                <a:spcPts val="300"/>
              </a:spcAft>
              <a:buSzPct val="90000"/>
              <a:buFont typeface="System Font Regular"/>
              <a:buNone/>
              <a:defRPr sz="2400">
                <a:solidFill>
                  <a:schemeClr val="tx1">
                    <a:lumMod val="65000"/>
                    <a:lumOff val="35000"/>
                  </a:schemeClr>
                </a:solidFill>
                <a:latin typeface="CRIMSON TEXT" panose="02000503000000000000" pitchFamily="2" charset="77"/>
              </a:defRPr>
            </a:lvl2pPr>
            <a:lvl3pPr marL="914400" indent="0">
              <a:lnSpc>
                <a:spcPct val="110000"/>
              </a:lnSpc>
              <a:spcBef>
                <a:spcPts val="300"/>
              </a:spcBef>
              <a:spcAft>
                <a:spcPts val="300"/>
              </a:spcAft>
              <a:buSzPct val="90000"/>
              <a:buFont typeface="System Font Regular"/>
              <a:buNone/>
              <a:defRPr sz="2400">
                <a:solidFill>
                  <a:schemeClr val="tx1">
                    <a:lumMod val="65000"/>
                    <a:lumOff val="35000"/>
                  </a:schemeClr>
                </a:solidFill>
                <a:latin typeface="CRIMSON TEXT" panose="02000503000000000000" pitchFamily="2" charset="77"/>
              </a:defRPr>
            </a:lvl3pPr>
            <a:lvl4pPr marL="1371600" indent="0">
              <a:lnSpc>
                <a:spcPct val="110000"/>
              </a:lnSpc>
              <a:spcBef>
                <a:spcPts val="300"/>
              </a:spcBef>
              <a:spcAft>
                <a:spcPts val="300"/>
              </a:spcAft>
              <a:buSzPct val="90000"/>
              <a:buFont typeface="System Font Regular"/>
              <a:buNone/>
              <a:defRPr sz="2000">
                <a:solidFill>
                  <a:schemeClr val="tx1">
                    <a:lumMod val="65000"/>
                    <a:lumOff val="35000"/>
                  </a:schemeClr>
                </a:solidFill>
                <a:latin typeface="CRIMSON TEXT" panose="02000503000000000000" pitchFamily="2" charset="77"/>
              </a:defRPr>
            </a:lvl4pPr>
            <a:lvl5pPr marL="1828800" indent="0">
              <a:lnSpc>
                <a:spcPct val="110000"/>
              </a:lnSpc>
              <a:spcBef>
                <a:spcPts val="300"/>
              </a:spcBef>
              <a:spcAft>
                <a:spcPts val="300"/>
              </a:spcAft>
              <a:buSzPct val="90000"/>
              <a:buFont typeface="System Font Regular"/>
              <a:buNone/>
              <a:defRPr sz="2000">
                <a:solidFill>
                  <a:schemeClr val="tx1">
                    <a:lumMod val="65000"/>
                    <a:lumOff val="35000"/>
                  </a:schemeClr>
                </a:solidFill>
                <a:latin typeface="CRIMSON TEXT" panose="02000503000000000000"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D26A410E-1393-BE00-D124-9AC4FEA35CB4}"/>
              </a:ext>
            </a:extLst>
          </p:cNvPr>
          <p:cNvSpPr>
            <a:spLocks noGrp="1"/>
          </p:cNvSpPr>
          <p:nvPr>
            <p:ph type="title"/>
          </p:nvPr>
        </p:nvSpPr>
        <p:spPr>
          <a:xfrm>
            <a:off x="628650" y="274639"/>
            <a:ext cx="7886700" cy="59848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39E75BC5-5E05-9EB9-A2CF-34ADD0499D7B}"/>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776887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9050"/>
            <a:ext cx="9144000" cy="689371"/>
          </a:xfrm>
        </p:spPr>
        <p:txBody>
          <a:bodyPr lIns="0" rIns="0"/>
          <a:lstStyle/>
          <a:p>
            <a:r>
              <a:rPr lang="en-US" dirty="0"/>
              <a:t>Click To Edit Master Title Style</a:t>
            </a:r>
          </a:p>
        </p:txBody>
      </p:sp>
      <p:sp>
        <p:nvSpPr>
          <p:cNvPr id="3" name="Content Placeholder 2"/>
          <p:cNvSpPr>
            <a:spLocks noGrp="1"/>
          </p:cNvSpPr>
          <p:nvPr>
            <p:ph idx="1"/>
          </p:nvPr>
        </p:nvSpPr>
        <p:spPr>
          <a:xfrm>
            <a:off x="1371600" y="971550"/>
            <a:ext cx="6400800" cy="3657600"/>
          </a:xfrm>
          <a:prstGeom prst="rect">
            <a:avLst/>
          </a:prstGeom>
        </p:spPr>
        <p:txBody>
          <a:bodyPr/>
          <a:lstStyle>
            <a:lvl1pPr>
              <a:lnSpc>
                <a:spcPct val="90000"/>
              </a:lnSpc>
              <a:defRPr sz="2400">
                <a:solidFill>
                  <a:schemeClr val="tx1"/>
                </a:solidFill>
              </a:defRPr>
            </a:lvl1pPr>
            <a:lvl2pPr>
              <a:lnSpc>
                <a:spcPct val="90000"/>
              </a:lnSpc>
              <a:defRPr sz="2000">
                <a:solidFill>
                  <a:schemeClr val="tx1"/>
                </a:solidFill>
              </a:defRPr>
            </a:lvl2pPr>
            <a:lvl3pPr>
              <a:lnSpc>
                <a:spcPct val="90000"/>
              </a:lnSpc>
              <a:defRPr sz="1400">
                <a:solidFill>
                  <a:schemeClr val="tx1"/>
                </a:solidFill>
              </a:defRPr>
            </a:lvl3pPr>
            <a:lvl4pPr>
              <a:lnSpc>
                <a:spcPct val="90000"/>
              </a:lnSpc>
              <a:defRPr sz="1200">
                <a:solidFill>
                  <a:schemeClr val="tx1"/>
                </a:solidFill>
              </a:defRPr>
            </a:lvl4pPr>
            <a:lvl5pPr>
              <a:lnSpc>
                <a:spcPct val="90000"/>
              </a:lnSpc>
              <a:defRPr sz="12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a:extLst>
              <a:ext uri="{FF2B5EF4-FFF2-40B4-BE49-F238E27FC236}">
                <a16:creationId xmlns:a16="http://schemas.microsoft.com/office/drawing/2014/main" id="{0625DEA1-F8C4-6E87-1A5B-8EC9E0A200B8}"/>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1484164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2" descr="Why Choose Unc For A Graduate Degree In Computer Science - Unc Chapel Hill (1287x369), Png Download">
            <a:extLst>
              <a:ext uri="{FF2B5EF4-FFF2-40B4-BE49-F238E27FC236}">
                <a16:creationId xmlns:a16="http://schemas.microsoft.com/office/drawing/2014/main" id="{88E8CE7D-D053-708D-6190-70AECFF14D9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200" y="4768313"/>
            <a:ext cx="1066800" cy="305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786661"/>
      </p:ext>
    </p:extLst>
  </p:cSld>
  <p:clrMap bg1="lt1" tx1="dk1" bg2="lt2" tx2="dk2" accent1="accent1" accent2="accent2" accent3="accent3" accent4="accent4" accent5="accent5" accent6="accent6" hlink="hlink" folHlink="folHlink"/>
  <p:sldLayoutIdLst>
    <p:sldLayoutId id="2147483726"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9050"/>
            <a:ext cx="9144000" cy="689371"/>
          </a:xfrm>
          <a:prstGeom prst="rect">
            <a:avLst/>
          </a:prstGeom>
          <a:solidFill>
            <a:srgbClr val="4C9DD2"/>
          </a:solidFill>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371600" y="971550"/>
            <a:ext cx="6400800" cy="3657600"/>
          </a:xfrm>
          <a:prstGeom prst="rect">
            <a:avLst/>
          </a:prstGeom>
        </p:spPr>
        <p:txBody>
          <a:bodyPr vert="horz" lIns="91440" tIns="45720" rIns="91440" bIns="45720" rtlCol="0">
            <a:noAutofit/>
          </a:bodyPr>
          <a:lstStyle/>
          <a:p>
            <a:pPr lvl="0">
              <a:lnSpc>
                <a:spcPct val="90000"/>
              </a:lnSpc>
            </a:pPr>
            <a:r>
              <a:rPr lang="en-US" dirty="0"/>
              <a:t>Click to edit Master text styles</a:t>
            </a:r>
          </a:p>
          <a:p>
            <a:pPr lvl="1">
              <a:lnSpc>
                <a:spcPct val="90000"/>
              </a:lnSpc>
            </a:pPr>
            <a:r>
              <a:rPr lang="en-US" dirty="0"/>
              <a:t>Second level</a:t>
            </a:r>
          </a:p>
        </p:txBody>
      </p:sp>
      <p:pic>
        <p:nvPicPr>
          <p:cNvPr id="7" name="Picture 2" descr="Why Choose Unc For A Graduate Degree In Computer Science - Unc Chapel Hill (1287x369), Png Download">
            <a:extLst>
              <a:ext uri="{FF2B5EF4-FFF2-40B4-BE49-F238E27FC236}">
                <a16:creationId xmlns:a16="http://schemas.microsoft.com/office/drawing/2014/main" id="{90BB534A-2FFF-458A-936D-5FA907B174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00" y="4768313"/>
            <a:ext cx="1066800" cy="305871"/>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id="{F184061F-78F2-C458-0FBD-F39CC26BA257}"/>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42529687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Lst>
  <p:hf hdr="0" ftr="0" dt="0"/>
  <p:txStyles>
    <p:titleStyle>
      <a:lvl1pPr algn="ctr" defTabSz="914400" rtl="0" eaLnBrk="1" latinLnBrk="0" hangingPunct="1">
        <a:spcBef>
          <a:spcPct val="0"/>
        </a:spcBef>
        <a:buNone/>
        <a:defRPr sz="3200" b="1" kern="1200" spc="0">
          <a:solidFill>
            <a:schemeClr val="bg1"/>
          </a:solidFill>
          <a:latin typeface="+mj-lt"/>
          <a:ea typeface="Open Sans" pitchFamily="34" charset="0"/>
          <a:cs typeface="Open Sans" pitchFamily="34" charset="0"/>
        </a:defRPr>
      </a:lvl1pPr>
    </p:titleStyle>
    <p:body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mn-lt"/>
          <a:ea typeface="+mn-ea"/>
          <a:cs typeface="+mn-cs"/>
        </a:defRPr>
      </a:lvl1pPr>
      <a:lvl2pPr marL="34290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8.svg"/></Relationships>
</file>

<file path=ppt/slides/_rels/slide33.xml.rels><?xml version="1.0" encoding="UTF-8" standalone="yes"?>
<Relationships xmlns="http://schemas.openxmlformats.org/package/2006/relationships"><Relationship Id="rId3" Type="http://schemas.openxmlformats.org/officeDocument/2006/relationships/hyperlink" Target="https://en.wikipedia.org/wiki/Isolation_(database_systems)#Phantom_reads"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hyperlink" Target="http://www-db.in.tum.de/~muehlbau/papers/mvcc.pdf" TargetMode="External"/><Relationship Id="rId7"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png"/><Relationship Id="rId9"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2.svg"/></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www.justice.gov/usao-sdny/pr/us-attorney-announces-historic-336-billion-cryptocurrency-seizure-and-conviction"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hyperlink" Target="http://publications.csail.mit.edu/lcs/pubs/pdf/MIT-LCS-TR-786.pdf" TargetMode="Externa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chart" Target="../charts/char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2.xml"/><Relationship Id="rId1" Type="http://schemas.openxmlformats.org/officeDocument/2006/relationships/slideLayout" Target="../slideLayouts/slideLayout4.xml"/><Relationship Id="rId4" Type="http://schemas.openxmlformats.org/officeDocument/2006/relationships/image" Target="../media/image29.sv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8.xml"/><Relationship Id="rId1" Type="http://schemas.openxmlformats.org/officeDocument/2006/relationships/slideLayout" Target="../slideLayouts/slideLayout4.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3" Type="http://schemas.openxmlformats.org/officeDocument/2006/relationships/hyperlink" Target="https://dl.acm.org/citation.cfm?id=319567"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36.png"/><Relationship Id="rId7" Type="http://schemas.openxmlformats.org/officeDocument/2006/relationships/image" Target="../media/image28.png"/><Relationship Id="rId2" Type="http://schemas.openxmlformats.org/officeDocument/2006/relationships/notesSlide" Target="../notesSlides/notesSlide72.xml"/><Relationship Id="rId1" Type="http://schemas.openxmlformats.org/officeDocument/2006/relationships/slideLayout" Target="../slideLayouts/slideLayout4.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hyperlink" Target="https://en.wikipedia.org/wiki/Thomas_write_rule" TargetMode="External"/><Relationship Id="rId2" Type="http://schemas.openxmlformats.org/officeDocument/2006/relationships/notesSlide" Target="../notesSlides/notesSlide80.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hyperlink" Target="https://en.wikipedia.org/wiki/Creeper_and_Reaper" TargetMode="Externa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hyperlink" Target="https://en.wikipedia.org/wiki/Thomas_write_rule" TargetMode="External"/><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4823E7-DE1F-6163-A30D-D9613F9E8012}"/>
              </a:ext>
            </a:extLst>
          </p:cNvPr>
          <p:cNvSpPr>
            <a:spLocks noGrp="1"/>
          </p:cNvSpPr>
          <p:nvPr>
            <p:ph type="body" sz="quarter" idx="10"/>
          </p:nvPr>
        </p:nvSpPr>
        <p:spPr>
          <a:xfrm>
            <a:off x="381000" y="3260725"/>
            <a:ext cx="8458200" cy="1063625"/>
          </a:xfrm>
        </p:spPr>
        <p:txBody>
          <a:bodyPr/>
          <a:lstStyle/>
          <a:p>
            <a:r>
              <a:rPr lang="en-US" dirty="0"/>
              <a:t>Lecture 18: Optimistic Concurrency Control</a:t>
            </a:r>
          </a:p>
        </p:txBody>
      </p:sp>
    </p:spTree>
    <p:extLst>
      <p:ext uri="{BB962C8B-B14F-4D97-AF65-F5344CB8AC3E}">
        <p14:creationId xmlns:p14="http://schemas.microsoft.com/office/powerpoint/2010/main" val="845431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lstStyle/>
          <a:p>
            <a:r>
              <a:rPr lang="en-US" dirty="0"/>
              <a:t>OCC: Read Phase</a:t>
            </a:r>
          </a:p>
        </p:txBody>
      </p:sp>
      <p:sp>
        <p:nvSpPr>
          <p:cNvPr id="5" name="Content Placeholder 4"/>
          <p:cNvSpPr>
            <a:spLocks noGrp="1"/>
          </p:cNvSpPr>
          <p:nvPr>
            <p:ph idx="1"/>
          </p:nvPr>
        </p:nvSpPr>
        <p:spPr>
          <a:prstGeom prst="rect">
            <a:avLst/>
          </a:prstGeom>
        </p:spPr>
        <p:txBody>
          <a:bodyPr/>
          <a:lstStyle/>
          <a:p>
            <a:r>
              <a:rPr lang="en-US" dirty="0"/>
              <a:t>Track the read/write sets of </a:t>
            </a:r>
            <a:r>
              <a:rPr lang="en-US" dirty="0" err="1"/>
              <a:t>txns</a:t>
            </a:r>
            <a:r>
              <a:rPr lang="en-US" dirty="0"/>
              <a:t> and store their writes in a private workspace.</a:t>
            </a:r>
          </a:p>
          <a:p>
            <a:endParaRPr lang="en-US" sz="1200" dirty="0"/>
          </a:p>
          <a:p>
            <a:r>
              <a:rPr lang="en-US" dirty="0"/>
              <a:t>The DBMS copies every tuple that the </a:t>
            </a:r>
            <a:r>
              <a:rPr lang="en-US" dirty="0" err="1"/>
              <a:t>txn</a:t>
            </a:r>
            <a:r>
              <a:rPr lang="en-US" dirty="0"/>
              <a:t> accesses from the shared database to its workspace ensure repeatable reads.</a:t>
            </a:r>
          </a:p>
          <a:p>
            <a:pPr lvl="1"/>
            <a:r>
              <a:rPr lang="en-US" dirty="0"/>
              <a:t>We can ignore for now what happens if a </a:t>
            </a:r>
            <a:r>
              <a:rPr lang="en-US" dirty="0" err="1"/>
              <a:t>txn</a:t>
            </a:r>
            <a:r>
              <a:rPr lang="en-US" dirty="0"/>
              <a:t> reads/writes tuples via indexes.</a:t>
            </a:r>
          </a:p>
        </p:txBody>
      </p:sp>
      <p:sp>
        <p:nvSpPr>
          <p:cNvPr id="2" name="Slide Number Placeholder 3">
            <a:extLst>
              <a:ext uri="{FF2B5EF4-FFF2-40B4-BE49-F238E27FC236}">
                <a16:creationId xmlns:a16="http://schemas.microsoft.com/office/drawing/2014/main" id="{B0FA5138-C47E-97A2-C950-C3A561A8B80B}"/>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10</a:t>
            </a:fld>
            <a:endParaRPr lang="en-US" dirty="0"/>
          </a:p>
        </p:txBody>
      </p:sp>
    </p:spTree>
    <p:extLst>
      <p:ext uri="{BB962C8B-B14F-4D97-AF65-F5344CB8AC3E}">
        <p14:creationId xmlns:p14="http://schemas.microsoft.com/office/powerpoint/2010/main" val="742160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prstGeom prst="rect">
            <a:avLst/>
          </a:prstGeom>
        </p:spPr>
        <p:txBody>
          <a:bodyPr/>
          <a:lstStyle/>
          <a:p>
            <a:r>
              <a:rPr lang="en-US" dirty="0"/>
              <a:t>OCC: Validation Phase</a:t>
            </a:r>
          </a:p>
        </p:txBody>
      </p:sp>
      <p:sp>
        <p:nvSpPr>
          <p:cNvPr id="26627" name="Content Placeholder 2"/>
          <p:cNvSpPr>
            <a:spLocks noGrp="1"/>
          </p:cNvSpPr>
          <p:nvPr>
            <p:ph idx="1"/>
          </p:nvPr>
        </p:nvSpPr>
        <p:spPr>
          <a:prstGeom prst="rect">
            <a:avLst/>
          </a:prstGeom>
        </p:spPr>
        <p:txBody>
          <a:bodyPr/>
          <a:lstStyle/>
          <a:p>
            <a:r>
              <a:rPr lang="en-US" dirty="0"/>
              <a:t>When </a:t>
            </a:r>
            <a:r>
              <a:rPr lang="en-US" dirty="0" err="1"/>
              <a:t>txn</a:t>
            </a:r>
            <a:r>
              <a:rPr lang="en-US" dirty="0"/>
              <a:t>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i</a:t>
            </a:r>
            <a:r>
              <a:rPr lang="en-US" dirty="0"/>
              <a:t> invokes </a:t>
            </a:r>
            <a:r>
              <a:rPr lang="en-US" b="1" dirty="0">
                <a:solidFill>
                  <a:schemeClr val="accent1"/>
                </a:solidFill>
                <a:latin typeface="Inconsolata" panose="00000509000000000000" pitchFamily="49" charset="0"/>
                <a:cs typeface="Consolas" pitchFamily="49" charset="0"/>
              </a:rPr>
              <a:t>COMMIT</a:t>
            </a:r>
            <a:r>
              <a:rPr lang="en-US" dirty="0"/>
              <a:t>, the DBMS checks if it conflicts with other </a:t>
            </a:r>
            <a:r>
              <a:rPr lang="en-US" dirty="0" err="1"/>
              <a:t>txns</a:t>
            </a:r>
            <a:r>
              <a:rPr lang="en-US" dirty="0"/>
              <a:t>.</a:t>
            </a:r>
          </a:p>
          <a:p>
            <a:pPr lvl="1"/>
            <a:r>
              <a:rPr lang="en-US" dirty="0"/>
              <a:t>Original OCC algorithm uses serial validation.</a:t>
            </a:r>
          </a:p>
          <a:p>
            <a:pPr lvl="1"/>
            <a:r>
              <a:rPr lang="en-US" dirty="0"/>
              <a:t>Parallel validation requires each </a:t>
            </a:r>
            <a:r>
              <a:rPr lang="en-US" dirty="0" err="1"/>
              <a:t>txn</a:t>
            </a:r>
            <a:r>
              <a:rPr lang="en-US" dirty="0"/>
              <a:t> check read/write sets of other </a:t>
            </a:r>
            <a:r>
              <a:rPr lang="en-US" dirty="0" err="1"/>
              <a:t>txns</a:t>
            </a:r>
            <a:r>
              <a:rPr lang="en-US" dirty="0"/>
              <a:t> trying to validate at the same time.</a:t>
            </a:r>
            <a:endParaRPr lang="en-US" b="1" dirty="0"/>
          </a:p>
          <a:p>
            <a:pPr marL="0" lvl="1" indent="0">
              <a:buNone/>
            </a:pPr>
            <a:endParaRPr lang="en-US" dirty="0"/>
          </a:p>
          <a:p>
            <a:r>
              <a:rPr lang="en-US" dirty="0"/>
              <a:t>DBMS needs to guarantee only serializable schedules are permitted.</a:t>
            </a:r>
          </a:p>
          <a:p>
            <a:pPr lvl="1"/>
            <a:r>
              <a:rPr lang="en-US" b="1" dirty="0"/>
              <a:t>Approach #1: Backward Validation</a:t>
            </a:r>
          </a:p>
          <a:p>
            <a:pPr lvl="1"/>
            <a:r>
              <a:rPr lang="en-US" b="1" dirty="0"/>
              <a:t>Approach #2: Forward Validation</a:t>
            </a:r>
          </a:p>
          <a:p>
            <a:endParaRPr lang="en-US" dirty="0"/>
          </a:p>
        </p:txBody>
      </p:sp>
      <p:sp>
        <p:nvSpPr>
          <p:cNvPr id="3" name="Slide Number Placeholder 3">
            <a:extLst>
              <a:ext uri="{FF2B5EF4-FFF2-40B4-BE49-F238E27FC236}">
                <a16:creationId xmlns:a16="http://schemas.microsoft.com/office/drawing/2014/main" id="{4F87FEB6-6794-D972-1868-C5F49C02A1EF}"/>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11</a:t>
            </a:fld>
            <a:endParaRPr lang="en-US" dirty="0"/>
          </a:p>
        </p:txBody>
      </p:sp>
    </p:spTree>
    <p:extLst>
      <p:ext uri="{BB962C8B-B14F-4D97-AF65-F5344CB8AC3E}">
        <p14:creationId xmlns:p14="http://schemas.microsoft.com/office/powerpoint/2010/main" val="3526538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8493-2BDA-B782-A795-81F4482ED87D}"/>
              </a:ext>
            </a:extLst>
          </p:cNvPr>
          <p:cNvSpPr>
            <a:spLocks noGrp="1"/>
          </p:cNvSpPr>
          <p:nvPr>
            <p:ph type="title"/>
          </p:nvPr>
        </p:nvSpPr>
        <p:spPr/>
        <p:txBody>
          <a:bodyPr/>
          <a:lstStyle/>
          <a:p>
            <a:r>
              <a:rPr lang="en-US" dirty="0"/>
              <a:t>OCC: Validation Phase</a:t>
            </a:r>
          </a:p>
        </p:txBody>
      </p:sp>
      <p:sp>
        <p:nvSpPr>
          <p:cNvPr id="3" name="Content Placeholder 2">
            <a:extLst>
              <a:ext uri="{FF2B5EF4-FFF2-40B4-BE49-F238E27FC236}">
                <a16:creationId xmlns:a16="http://schemas.microsoft.com/office/drawing/2014/main" id="{F539E12F-1C28-23A5-A279-2510B04DBD9B}"/>
              </a:ext>
            </a:extLst>
          </p:cNvPr>
          <p:cNvSpPr>
            <a:spLocks noGrp="1"/>
          </p:cNvSpPr>
          <p:nvPr>
            <p:ph idx="1"/>
          </p:nvPr>
        </p:nvSpPr>
        <p:spPr/>
        <p:txBody>
          <a:bodyPr/>
          <a:lstStyle/>
          <a:p>
            <a:r>
              <a:rPr lang="en-US" b="1" dirty="0"/>
              <a:t>Forward Validation:</a:t>
            </a:r>
            <a:r>
              <a:rPr lang="en-US" dirty="0"/>
              <a:t> Check whether the committing </a:t>
            </a:r>
            <a:r>
              <a:rPr lang="en-US" dirty="0" err="1"/>
              <a:t>txn</a:t>
            </a:r>
            <a:r>
              <a:rPr lang="en-US" dirty="0"/>
              <a:t> intersects its </a:t>
            </a:r>
            <a:r>
              <a:rPr lang="en-US" dirty="0">
                <a:solidFill>
                  <a:srgbClr val="C00000"/>
                </a:solidFill>
              </a:rPr>
              <a:t>read/write sets</a:t>
            </a:r>
            <a:r>
              <a:rPr lang="en-US" dirty="0"/>
              <a:t> with any active </a:t>
            </a:r>
            <a:r>
              <a:rPr lang="en-US" dirty="0" err="1"/>
              <a:t>txns</a:t>
            </a:r>
            <a:r>
              <a:rPr lang="en-US" dirty="0"/>
              <a:t> that have </a:t>
            </a:r>
            <a:r>
              <a:rPr lang="en-US" b="1" u="sng" dirty="0"/>
              <a:t>not</a:t>
            </a:r>
            <a:r>
              <a:rPr lang="en-US" dirty="0"/>
              <a:t> yet committed.</a:t>
            </a:r>
          </a:p>
          <a:p>
            <a:endParaRPr lang="en-US" sz="1200" dirty="0"/>
          </a:p>
          <a:p>
            <a:r>
              <a:rPr lang="en-US" b="1" dirty="0"/>
              <a:t>Backward Validation:</a:t>
            </a:r>
            <a:r>
              <a:rPr lang="en-US" dirty="0"/>
              <a:t> Check whether the committing </a:t>
            </a:r>
            <a:r>
              <a:rPr lang="en-US" dirty="0" err="1"/>
              <a:t>txn</a:t>
            </a:r>
            <a:r>
              <a:rPr lang="en-US" dirty="0"/>
              <a:t> intersects its read/write sets with those of any </a:t>
            </a:r>
            <a:r>
              <a:rPr lang="en-US" dirty="0" err="1"/>
              <a:t>txns</a:t>
            </a:r>
            <a:r>
              <a:rPr lang="en-US" dirty="0"/>
              <a:t> that have </a:t>
            </a:r>
            <a:r>
              <a:rPr lang="en-US" b="1" u="sng" dirty="0"/>
              <a:t>already</a:t>
            </a:r>
            <a:r>
              <a:rPr lang="en-US" dirty="0"/>
              <a:t> committed.</a:t>
            </a:r>
          </a:p>
        </p:txBody>
      </p:sp>
      <p:sp>
        <p:nvSpPr>
          <p:cNvPr id="4" name="Slide Number Placeholder 3">
            <a:extLst>
              <a:ext uri="{FF2B5EF4-FFF2-40B4-BE49-F238E27FC236}">
                <a16:creationId xmlns:a16="http://schemas.microsoft.com/office/drawing/2014/main" id="{B9D1B3B3-DCE7-6F31-432E-53DE2361897A}"/>
              </a:ext>
            </a:extLst>
          </p:cNvPr>
          <p:cNvSpPr>
            <a:spLocks noGrp="1"/>
          </p:cNvSpPr>
          <p:nvPr>
            <p:ph type="sldNum" sz="quarter" idx="4"/>
          </p:nvPr>
        </p:nvSpPr>
        <p:spPr/>
        <p:txBody>
          <a:bodyPr/>
          <a:lstStyle/>
          <a:p>
            <a:fld id="{97DD1AB5-42BA-4E8A-BFEE-435884E16AAB}" type="slidenum">
              <a:rPr lang="en-US" smtClean="0"/>
              <a:t>12</a:t>
            </a:fld>
            <a:endParaRPr lang="en-US" dirty="0"/>
          </a:p>
        </p:txBody>
      </p:sp>
      <p:sp>
        <p:nvSpPr>
          <p:cNvPr id="5" name="Rectangle 4">
            <a:extLst>
              <a:ext uri="{FF2B5EF4-FFF2-40B4-BE49-F238E27FC236}">
                <a16:creationId xmlns:a16="http://schemas.microsoft.com/office/drawing/2014/main" id="{6B69E002-BE65-AB15-9891-57AFEA80DC3E}"/>
              </a:ext>
            </a:extLst>
          </p:cNvPr>
          <p:cNvSpPr>
            <a:spLocks noChangeArrowheads="1"/>
          </p:cNvSpPr>
          <p:nvPr/>
        </p:nvSpPr>
        <p:spPr bwMode="auto">
          <a:xfrm>
            <a:off x="1371600" y="941070"/>
            <a:ext cx="6400800" cy="1097280"/>
          </a:xfrm>
          <a:prstGeom prst="rect">
            <a:avLst/>
          </a:prstGeom>
          <a:noFill/>
          <a:ln w="508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101870" tIns="50935" rIns="101870" bIns="50935" anchor="ctr"/>
          <a:lstStyle/>
          <a:p>
            <a:endParaRPr lang="en-US" dirty="0">
              <a:solidFill>
                <a:schemeClr val="accent2"/>
              </a:solidFill>
            </a:endParaRPr>
          </a:p>
        </p:txBody>
      </p:sp>
    </p:spTree>
    <p:extLst>
      <p:ext uri="{BB962C8B-B14F-4D97-AF65-F5344CB8AC3E}">
        <p14:creationId xmlns:p14="http://schemas.microsoft.com/office/powerpoint/2010/main" val="3295637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lstStyle/>
          <a:p>
            <a:r>
              <a:rPr lang="en-US" dirty="0"/>
              <a:t>OCC VALIDATION PHASE</a:t>
            </a:r>
          </a:p>
        </p:txBody>
      </p:sp>
      <p:sp>
        <p:nvSpPr>
          <p:cNvPr id="5" name="Content Placeholder 4"/>
          <p:cNvSpPr>
            <a:spLocks noGrp="1"/>
          </p:cNvSpPr>
          <p:nvPr>
            <p:ph idx="1"/>
          </p:nvPr>
        </p:nvSpPr>
        <p:spPr>
          <a:prstGeom prst="rect">
            <a:avLst/>
          </a:prstGeom>
        </p:spPr>
        <p:txBody>
          <a:bodyPr/>
          <a:lstStyle/>
          <a:p>
            <a:r>
              <a:rPr lang="en-US" dirty="0"/>
              <a:t>Original OCC uses serial validation.</a:t>
            </a:r>
          </a:p>
          <a:p>
            <a:r>
              <a:rPr lang="en-US" dirty="0"/>
              <a:t>Parallel validation means that each </a:t>
            </a:r>
            <a:r>
              <a:rPr lang="en-US" dirty="0" err="1"/>
              <a:t>txn</a:t>
            </a:r>
            <a:r>
              <a:rPr lang="en-US" dirty="0"/>
              <a:t> must check the read/write sets of other </a:t>
            </a:r>
            <a:r>
              <a:rPr lang="en-US" dirty="0" err="1"/>
              <a:t>txns</a:t>
            </a:r>
            <a:r>
              <a:rPr lang="en-US" dirty="0"/>
              <a:t> that are trying to validate at the same time.</a:t>
            </a:r>
          </a:p>
          <a:p>
            <a:pPr marL="342900" lvl="1"/>
            <a:r>
              <a:rPr lang="en-US" dirty="0"/>
              <a:t>Each </a:t>
            </a:r>
            <a:r>
              <a:rPr lang="en-US" dirty="0" err="1"/>
              <a:t>txn</a:t>
            </a:r>
            <a:r>
              <a:rPr lang="en-US" dirty="0"/>
              <a:t> has to acquire locks for its write set records in some </a:t>
            </a:r>
            <a:r>
              <a:rPr lang="en-US" b="1" u="sng" dirty="0"/>
              <a:t>global order</a:t>
            </a:r>
            <a:r>
              <a:rPr lang="en-US" dirty="0"/>
              <a:t>.</a:t>
            </a:r>
          </a:p>
          <a:p>
            <a:pPr marL="342900" lvl="1"/>
            <a:r>
              <a:rPr lang="en-US" dirty="0"/>
              <a:t>The </a:t>
            </a:r>
            <a:r>
              <a:rPr lang="en-US" dirty="0" err="1"/>
              <a:t>txn</a:t>
            </a:r>
            <a:r>
              <a:rPr lang="en-US" dirty="0"/>
              <a:t> does not need locks for read set records.</a:t>
            </a:r>
          </a:p>
          <a:p>
            <a:pPr marL="342900" lvl="1"/>
            <a:endParaRPr lang="en-US" dirty="0"/>
          </a:p>
          <a:p>
            <a:endParaRPr lang="en-US" dirty="0"/>
          </a:p>
          <a:p>
            <a:endParaRPr lang="en-US" dirty="0"/>
          </a:p>
        </p:txBody>
      </p:sp>
      <p:sp>
        <p:nvSpPr>
          <p:cNvPr id="2" name="Slide Number Placeholder 3">
            <a:extLst>
              <a:ext uri="{FF2B5EF4-FFF2-40B4-BE49-F238E27FC236}">
                <a16:creationId xmlns:a16="http://schemas.microsoft.com/office/drawing/2014/main" id="{6C2BD62D-EE4A-A705-DF67-2D1CE91D83C0}"/>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13</a:t>
            </a:fld>
            <a:endParaRPr lang="en-US" dirty="0"/>
          </a:p>
        </p:txBody>
      </p:sp>
    </p:spTree>
    <p:extLst>
      <p:ext uri="{BB962C8B-B14F-4D97-AF65-F5344CB8AC3E}">
        <p14:creationId xmlns:p14="http://schemas.microsoft.com/office/powerpoint/2010/main" val="2189142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prstGeom prst="rect">
            <a:avLst/>
          </a:prstGeom>
        </p:spPr>
        <p:txBody>
          <a:bodyPr/>
          <a:lstStyle/>
          <a:p>
            <a:r>
              <a:rPr lang="en-US" dirty="0"/>
              <a:t>OCC: Forward Validation</a:t>
            </a:r>
          </a:p>
        </p:txBody>
      </p:sp>
      <p:sp>
        <p:nvSpPr>
          <p:cNvPr id="28675" name="Content Placeholder 2"/>
          <p:cNvSpPr>
            <a:spLocks noGrp="1"/>
          </p:cNvSpPr>
          <p:nvPr>
            <p:ph idx="1"/>
          </p:nvPr>
        </p:nvSpPr>
        <p:spPr>
          <a:prstGeom prst="rect">
            <a:avLst/>
          </a:prstGeom>
        </p:spPr>
        <p:txBody>
          <a:bodyPr/>
          <a:lstStyle/>
          <a:p>
            <a:r>
              <a:rPr lang="en-US" dirty="0"/>
              <a:t>Each </a:t>
            </a:r>
            <a:r>
              <a:rPr lang="en-US" dirty="0" err="1"/>
              <a:t>txn's</a:t>
            </a:r>
            <a:r>
              <a:rPr lang="en-US" dirty="0"/>
              <a:t> timestamp is assigned at the beginning of the validation phase.</a:t>
            </a:r>
          </a:p>
          <a:p>
            <a:endParaRPr lang="en-US" sz="1200" dirty="0"/>
          </a:p>
          <a:p>
            <a:r>
              <a:rPr lang="en-US" dirty="0"/>
              <a:t>Check the timestamp ordering of the committing </a:t>
            </a:r>
            <a:r>
              <a:rPr lang="en-US" dirty="0" err="1"/>
              <a:t>txn</a:t>
            </a:r>
            <a:r>
              <a:rPr lang="en-US" dirty="0"/>
              <a:t> with all other active </a:t>
            </a:r>
            <a:r>
              <a:rPr lang="en-US" dirty="0" err="1"/>
              <a:t>txns</a:t>
            </a:r>
            <a:r>
              <a:rPr lang="en-US" dirty="0"/>
              <a:t>.</a:t>
            </a:r>
          </a:p>
          <a:p>
            <a:endParaRPr lang="en-US" sz="1200" dirty="0"/>
          </a:p>
          <a:p>
            <a:r>
              <a:rPr lang="en-US" dirty="0"/>
              <a:t>If </a:t>
            </a:r>
            <a:r>
              <a:rPr lang="en-US" b="1" dirty="0">
                <a:solidFill>
                  <a:schemeClr val="accent1"/>
                </a:solidFill>
                <a:latin typeface="Inconsolata" panose="00000509000000000000" pitchFamily="49" charset="0"/>
              </a:rPr>
              <a:t>TS(T</a:t>
            </a:r>
            <a:r>
              <a:rPr lang="en-US" b="1" baseline="-25000" dirty="0">
                <a:solidFill>
                  <a:schemeClr val="accent1"/>
                </a:solidFill>
                <a:latin typeface="Inconsolata" panose="00000509000000000000" pitchFamily="49" charset="0"/>
              </a:rPr>
              <a:t>1</a:t>
            </a:r>
            <a:r>
              <a:rPr lang="en-US" b="1" dirty="0">
                <a:solidFill>
                  <a:schemeClr val="accent1"/>
                </a:solidFill>
                <a:latin typeface="Inconsolata" panose="00000509000000000000" pitchFamily="49" charset="0"/>
              </a:rPr>
              <a:t>)</a:t>
            </a:r>
            <a:r>
              <a:rPr lang="en-US" dirty="0"/>
              <a:t> &lt; </a:t>
            </a:r>
            <a:r>
              <a:rPr lang="en-US" b="1" dirty="0">
                <a:solidFill>
                  <a:schemeClr val="accent1"/>
                </a:solidFill>
                <a:latin typeface="Inconsolata" panose="00000509000000000000" pitchFamily="49" charset="0"/>
              </a:rPr>
              <a:t>TS(T</a:t>
            </a:r>
            <a:r>
              <a:rPr lang="en-US" b="1" baseline="-25000" dirty="0">
                <a:solidFill>
                  <a:schemeClr val="accent1"/>
                </a:solidFill>
                <a:latin typeface="Inconsolata" panose="00000509000000000000" pitchFamily="49" charset="0"/>
              </a:rPr>
              <a:t>2</a:t>
            </a:r>
            <a:r>
              <a:rPr lang="en-US" b="1" dirty="0">
                <a:solidFill>
                  <a:schemeClr val="accent1"/>
                </a:solidFill>
                <a:latin typeface="Inconsolata" panose="00000509000000000000" pitchFamily="49" charset="0"/>
              </a:rPr>
              <a:t>)</a:t>
            </a:r>
            <a:r>
              <a:rPr lang="en-US" dirty="0"/>
              <a:t>, then </a:t>
            </a:r>
            <a:r>
              <a:rPr lang="en-US" u="sng" dirty="0"/>
              <a:t>one</a:t>
            </a:r>
            <a:r>
              <a:rPr lang="en-US" dirty="0"/>
              <a:t> of the following three conditions must hold…</a:t>
            </a:r>
          </a:p>
          <a:p>
            <a:endParaRPr lang="en-US" dirty="0"/>
          </a:p>
        </p:txBody>
      </p:sp>
      <p:sp>
        <p:nvSpPr>
          <p:cNvPr id="3" name="Slide Number Placeholder 3">
            <a:extLst>
              <a:ext uri="{FF2B5EF4-FFF2-40B4-BE49-F238E27FC236}">
                <a16:creationId xmlns:a16="http://schemas.microsoft.com/office/drawing/2014/main" id="{F3EEFCAF-90D2-A166-C365-36FFBBA8365C}"/>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14</a:t>
            </a:fld>
            <a:endParaRPr lang="en-US" dirty="0"/>
          </a:p>
        </p:txBody>
      </p:sp>
    </p:spTree>
    <p:extLst>
      <p:ext uri="{BB962C8B-B14F-4D97-AF65-F5344CB8AC3E}">
        <p14:creationId xmlns:p14="http://schemas.microsoft.com/office/powerpoint/2010/main" val="1215044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8E790-C6AD-DBA4-8239-9B6BC0E6D184}"/>
              </a:ext>
            </a:extLst>
          </p:cNvPr>
          <p:cNvSpPr>
            <a:spLocks noGrp="1"/>
          </p:cNvSpPr>
          <p:nvPr>
            <p:ph type="title"/>
          </p:nvPr>
        </p:nvSpPr>
        <p:spPr/>
        <p:txBody>
          <a:bodyPr/>
          <a:lstStyle/>
          <a:p>
            <a:r>
              <a:rPr lang="en-US" dirty="0"/>
              <a:t>OCC: Validation (T</a:t>
            </a:r>
            <a:r>
              <a:rPr lang="en-US" baseline="-25000" dirty="0"/>
              <a:t>i</a:t>
            </a:r>
            <a:r>
              <a:rPr lang="en-US" dirty="0"/>
              <a:t> &lt; </a:t>
            </a:r>
            <a:r>
              <a:rPr lang="en-US" dirty="0" err="1"/>
              <a:t>T</a:t>
            </a:r>
            <a:r>
              <a:rPr lang="en-US" baseline="-25000" dirty="0" err="1"/>
              <a:t>j</a:t>
            </a:r>
            <a:r>
              <a:rPr lang="en-US" dirty="0"/>
              <a:t>) Case #1</a:t>
            </a:r>
          </a:p>
        </p:txBody>
      </p:sp>
      <p:sp>
        <p:nvSpPr>
          <p:cNvPr id="3" name="Content Placeholder 2">
            <a:extLst>
              <a:ext uri="{FF2B5EF4-FFF2-40B4-BE49-F238E27FC236}">
                <a16:creationId xmlns:a16="http://schemas.microsoft.com/office/drawing/2014/main" id="{57467150-2AEA-502C-7FBE-2B4DBBA3EE7E}"/>
              </a:ext>
            </a:extLst>
          </p:cNvPr>
          <p:cNvSpPr>
            <a:spLocks noGrp="1"/>
          </p:cNvSpPr>
          <p:nvPr>
            <p:ph idx="1"/>
          </p:nvPr>
        </p:nvSpPr>
        <p:spPr/>
        <p:txBody>
          <a:bodyPr/>
          <a:lstStyle/>
          <a:p>
            <a:endParaRPr lang="en-US" sz="2800" dirty="0"/>
          </a:p>
          <a:p>
            <a:endParaRPr lang="en-US" sz="2800" dirty="0"/>
          </a:p>
          <a:p>
            <a:endParaRPr lang="en-US" sz="2800" dirty="0"/>
          </a:p>
          <a:p>
            <a:endParaRPr lang="en-US" sz="2800" dirty="0"/>
          </a:p>
          <a:p>
            <a:endParaRPr lang="en-US" sz="2800" dirty="0"/>
          </a:p>
          <a:p>
            <a:r>
              <a:rPr lang="en-US" sz="2800" dirty="0"/>
              <a:t>No conflict as all of T</a:t>
            </a:r>
            <a:r>
              <a:rPr lang="en-US" sz="2800" baseline="-25000" dirty="0"/>
              <a:t>i</a:t>
            </a:r>
            <a:r>
              <a:rPr lang="en-US" sz="2800" dirty="0"/>
              <a:t>’s actions happen before </a:t>
            </a:r>
            <a:r>
              <a:rPr lang="en-US" sz="2800" dirty="0" err="1"/>
              <a:t>T</a:t>
            </a:r>
            <a:r>
              <a:rPr lang="en-US" sz="2800" baseline="-25000" dirty="0" err="1"/>
              <a:t>j</a:t>
            </a:r>
            <a:r>
              <a:rPr lang="en-US" sz="2800" dirty="0" err="1"/>
              <a:t>’s</a:t>
            </a:r>
            <a:r>
              <a:rPr lang="en-US" sz="2800" dirty="0"/>
              <a:t>.</a:t>
            </a:r>
          </a:p>
        </p:txBody>
      </p:sp>
      <p:sp>
        <p:nvSpPr>
          <p:cNvPr id="4" name="Slide Number Placeholder 3">
            <a:extLst>
              <a:ext uri="{FF2B5EF4-FFF2-40B4-BE49-F238E27FC236}">
                <a16:creationId xmlns:a16="http://schemas.microsoft.com/office/drawing/2014/main" id="{8B0EB045-D3F4-846B-2C04-F1DF3B8377FC}"/>
              </a:ext>
            </a:extLst>
          </p:cNvPr>
          <p:cNvSpPr>
            <a:spLocks noGrp="1"/>
          </p:cNvSpPr>
          <p:nvPr>
            <p:ph type="sldNum" sz="quarter" idx="4"/>
          </p:nvPr>
        </p:nvSpPr>
        <p:spPr/>
        <p:txBody>
          <a:bodyPr/>
          <a:lstStyle/>
          <a:p>
            <a:fld id="{97DD1AB5-42BA-4E8A-BFEE-435884E16AAB}" type="slidenum">
              <a:rPr lang="en-US" smtClean="0"/>
              <a:pPr/>
              <a:t>15</a:t>
            </a:fld>
            <a:endParaRPr lang="en-US" dirty="0"/>
          </a:p>
        </p:txBody>
      </p:sp>
      <p:grpSp>
        <p:nvGrpSpPr>
          <p:cNvPr id="72" name="Group 71">
            <a:extLst>
              <a:ext uri="{FF2B5EF4-FFF2-40B4-BE49-F238E27FC236}">
                <a16:creationId xmlns:a16="http://schemas.microsoft.com/office/drawing/2014/main" id="{F66DC253-29AD-E5CE-DB38-7F9FD8E9550E}"/>
              </a:ext>
            </a:extLst>
          </p:cNvPr>
          <p:cNvGrpSpPr/>
          <p:nvPr/>
        </p:nvGrpSpPr>
        <p:grpSpPr>
          <a:xfrm>
            <a:off x="1182688" y="1809750"/>
            <a:ext cx="2812302" cy="461665"/>
            <a:chOff x="3359898" y="1245158"/>
            <a:chExt cx="2812302" cy="461665"/>
          </a:xfrm>
        </p:grpSpPr>
        <p:sp>
          <p:nvSpPr>
            <p:cNvPr id="9" name="TextBox 8">
              <a:extLst>
                <a:ext uri="{FF2B5EF4-FFF2-40B4-BE49-F238E27FC236}">
                  <a16:creationId xmlns:a16="http://schemas.microsoft.com/office/drawing/2014/main" id="{1EC7ABBB-1DD2-97B6-6216-7C4DAE38BF97}"/>
                </a:ext>
              </a:extLst>
            </p:cNvPr>
            <p:cNvSpPr txBox="1"/>
            <p:nvPr/>
          </p:nvSpPr>
          <p:spPr>
            <a:xfrm>
              <a:off x="3359898" y="1245158"/>
              <a:ext cx="439544" cy="461665"/>
            </a:xfrm>
            <a:prstGeom prst="rect">
              <a:avLst/>
            </a:prstGeom>
            <a:noFill/>
          </p:spPr>
          <p:txBody>
            <a:bodyPr wrap="none" rtlCol="0">
              <a:spAutoFit/>
            </a:bodyPr>
            <a:lstStyle/>
            <a:p>
              <a:r>
                <a:rPr lang="en-US" sz="2400" dirty="0" err="1">
                  <a:solidFill>
                    <a:schemeClr val="tx1">
                      <a:lumMod val="65000"/>
                      <a:lumOff val="35000"/>
                    </a:schemeClr>
                  </a:solidFill>
                  <a:latin typeface="CRIMSON TEXT" panose="02000503000000000000" pitchFamily="2" charset="77"/>
                </a:rPr>
                <a:t>T</a:t>
              </a:r>
              <a:r>
                <a:rPr lang="en-US" sz="2400" baseline="-25000" dirty="0" err="1">
                  <a:solidFill>
                    <a:schemeClr val="tx1">
                      <a:lumMod val="65000"/>
                      <a:lumOff val="35000"/>
                    </a:schemeClr>
                  </a:solidFill>
                  <a:latin typeface="CRIMSON TEXT" panose="02000503000000000000" pitchFamily="2" charset="77"/>
                </a:rPr>
                <a:t>i</a:t>
              </a:r>
              <a:endParaRPr lang="en-US" sz="2400" baseline="-25000" dirty="0">
                <a:solidFill>
                  <a:schemeClr val="tx1">
                    <a:lumMod val="65000"/>
                    <a:lumOff val="35000"/>
                  </a:schemeClr>
                </a:solidFill>
                <a:latin typeface="CRIMSON TEXT" panose="02000503000000000000" pitchFamily="2" charset="77"/>
              </a:endParaRPr>
            </a:p>
          </p:txBody>
        </p:sp>
        <p:grpSp>
          <p:nvGrpSpPr>
            <p:cNvPr id="71" name="Group 70">
              <a:extLst>
                <a:ext uri="{FF2B5EF4-FFF2-40B4-BE49-F238E27FC236}">
                  <a16:creationId xmlns:a16="http://schemas.microsoft.com/office/drawing/2014/main" id="{B1E2CD15-E515-6E7A-E688-CABC7323D1E1}"/>
                </a:ext>
              </a:extLst>
            </p:cNvPr>
            <p:cNvGrpSpPr/>
            <p:nvPr/>
          </p:nvGrpSpPr>
          <p:grpSpPr>
            <a:xfrm>
              <a:off x="3810000" y="1328645"/>
              <a:ext cx="731520" cy="276999"/>
              <a:chOff x="3779153" y="1328645"/>
              <a:chExt cx="731520" cy="276999"/>
            </a:xfrm>
          </p:grpSpPr>
          <p:cxnSp>
            <p:nvCxnSpPr>
              <p:cNvPr id="54" name="Straight Connector 53">
                <a:extLst>
                  <a:ext uri="{FF2B5EF4-FFF2-40B4-BE49-F238E27FC236}">
                    <a16:creationId xmlns:a16="http://schemas.microsoft.com/office/drawing/2014/main" id="{8A114438-E033-42F7-D982-C9D35FF7272C}"/>
                  </a:ext>
                </a:extLst>
              </p:cNvPr>
              <p:cNvCxnSpPr>
                <a:cxnSpLocks/>
              </p:cNvCxnSpPr>
              <p:nvPr/>
            </p:nvCxnSpPr>
            <p:spPr>
              <a:xfrm>
                <a:off x="3779153" y="1478518"/>
                <a:ext cx="731520" cy="0"/>
              </a:xfrm>
              <a:prstGeom prst="line">
                <a:avLst/>
              </a:prstGeom>
              <a:ln w="28575">
                <a:solidFill>
                  <a:srgbClr val="64646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65BA587-3847-9943-419F-777EF35DD144}"/>
                  </a:ext>
                </a:extLst>
              </p:cNvPr>
              <p:cNvSpPr txBox="1"/>
              <p:nvPr/>
            </p:nvSpPr>
            <p:spPr>
              <a:xfrm>
                <a:off x="4033825" y="1328645"/>
                <a:ext cx="222177" cy="276999"/>
              </a:xfrm>
              <a:prstGeom prst="rect">
                <a:avLst/>
              </a:prstGeom>
              <a:solidFill>
                <a:schemeClr val="bg1">
                  <a:lumMod val="95000"/>
                </a:schemeClr>
              </a:solidFill>
              <a:ln>
                <a:solidFill>
                  <a:schemeClr val="accent3">
                    <a:lumMod val="50000"/>
                  </a:schemeClr>
                </a:solidFill>
              </a:ln>
            </p:spPr>
            <p:txBody>
              <a:bodyPr wrap="none" lIns="45720" tIns="0" rIns="45720" bIns="0" rtlCol="0" anchor="ctr" anchorCtr="1">
                <a:spAutoFit/>
              </a:bodyPr>
              <a:lstStyle/>
              <a:p>
                <a:r>
                  <a:rPr lang="en-US" b="1" dirty="0">
                    <a:solidFill>
                      <a:schemeClr val="tx1">
                        <a:lumMod val="65000"/>
                        <a:lumOff val="35000"/>
                      </a:schemeClr>
                    </a:solidFill>
                  </a:rPr>
                  <a:t>R</a:t>
                </a:r>
              </a:p>
            </p:txBody>
          </p:sp>
        </p:grpSp>
        <p:grpSp>
          <p:nvGrpSpPr>
            <p:cNvPr id="70" name="Group 69">
              <a:extLst>
                <a:ext uri="{FF2B5EF4-FFF2-40B4-BE49-F238E27FC236}">
                  <a16:creationId xmlns:a16="http://schemas.microsoft.com/office/drawing/2014/main" id="{A4036382-E5C1-D10C-3F8A-76450609E139}"/>
                </a:ext>
              </a:extLst>
            </p:cNvPr>
            <p:cNvGrpSpPr/>
            <p:nvPr/>
          </p:nvGrpSpPr>
          <p:grpSpPr>
            <a:xfrm>
              <a:off x="4625340" y="1356445"/>
              <a:ext cx="731520" cy="276999"/>
              <a:chOff x="4618469" y="1356446"/>
              <a:chExt cx="731520" cy="276999"/>
            </a:xfrm>
          </p:grpSpPr>
          <p:cxnSp>
            <p:nvCxnSpPr>
              <p:cNvPr id="24" name="Straight Connector 23">
                <a:extLst>
                  <a:ext uri="{FF2B5EF4-FFF2-40B4-BE49-F238E27FC236}">
                    <a16:creationId xmlns:a16="http://schemas.microsoft.com/office/drawing/2014/main" id="{E7F70378-A7B8-270C-7067-14092E6D5E72}"/>
                  </a:ext>
                </a:extLst>
              </p:cNvPr>
              <p:cNvCxnSpPr>
                <a:cxnSpLocks/>
              </p:cNvCxnSpPr>
              <p:nvPr/>
            </p:nvCxnSpPr>
            <p:spPr>
              <a:xfrm flipV="1">
                <a:off x="4618469" y="1475992"/>
                <a:ext cx="731520" cy="5053"/>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9F9999D-001D-E361-B8C7-0C1BF66B9F6E}"/>
                  </a:ext>
                </a:extLst>
              </p:cNvPr>
              <p:cNvSpPr txBox="1"/>
              <p:nvPr/>
            </p:nvSpPr>
            <p:spPr>
              <a:xfrm>
                <a:off x="4869935" y="1356446"/>
                <a:ext cx="228589"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V</a:t>
                </a:r>
              </a:p>
            </p:txBody>
          </p:sp>
        </p:grpSp>
        <p:grpSp>
          <p:nvGrpSpPr>
            <p:cNvPr id="69" name="Group 68">
              <a:extLst>
                <a:ext uri="{FF2B5EF4-FFF2-40B4-BE49-F238E27FC236}">
                  <a16:creationId xmlns:a16="http://schemas.microsoft.com/office/drawing/2014/main" id="{C1D76E85-84C3-6953-2C5E-12F4A1259EFE}"/>
                </a:ext>
              </a:extLst>
            </p:cNvPr>
            <p:cNvGrpSpPr/>
            <p:nvPr/>
          </p:nvGrpSpPr>
          <p:grpSpPr>
            <a:xfrm>
              <a:off x="5440680" y="1356445"/>
              <a:ext cx="731520" cy="276999"/>
              <a:chOff x="5760353" y="1356446"/>
              <a:chExt cx="731520" cy="276999"/>
            </a:xfrm>
          </p:grpSpPr>
          <p:cxnSp>
            <p:nvCxnSpPr>
              <p:cNvPr id="19" name="Straight Connector 18">
                <a:extLst>
                  <a:ext uri="{FF2B5EF4-FFF2-40B4-BE49-F238E27FC236}">
                    <a16:creationId xmlns:a16="http://schemas.microsoft.com/office/drawing/2014/main" id="{9F943E8B-304F-8F87-78B1-DB973E731F14}"/>
                  </a:ext>
                </a:extLst>
              </p:cNvPr>
              <p:cNvCxnSpPr>
                <a:cxnSpLocks/>
              </p:cNvCxnSpPr>
              <p:nvPr/>
            </p:nvCxnSpPr>
            <p:spPr>
              <a:xfrm flipV="1">
                <a:off x="5760353" y="1478518"/>
                <a:ext cx="731520" cy="0"/>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13A2D97-C00D-592A-1B56-4AC0BAF2820B}"/>
                  </a:ext>
                </a:extLst>
              </p:cNvPr>
              <p:cNvSpPr txBox="1"/>
              <p:nvPr/>
            </p:nvSpPr>
            <p:spPr>
              <a:xfrm>
                <a:off x="5974950" y="1356446"/>
                <a:ext cx="302327"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W</a:t>
                </a:r>
              </a:p>
            </p:txBody>
          </p:sp>
        </p:grpSp>
      </p:grpSp>
      <p:grpSp>
        <p:nvGrpSpPr>
          <p:cNvPr id="73" name="Group 72">
            <a:extLst>
              <a:ext uri="{FF2B5EF4-FFF2-40B4-BE49-F238E27FC236}">
                <a16:creationId xmlns:a16="http://schemas.microsoft.com/office/drawing/2014/main" id="{BE1F4348-16A9-B293-6FED-E96CC02286EB}"/>
              </a:ext>
            </a:extLst>
          </p:cNvPr>
          <p:cNvGrpSpPr/>
          <p:nvPr/>
        </p:nvGrpSpPr>
        <p:grpSpPr>
          <a:xfrm>
            <a:off x="4876800" y="2305197"/>
            <a:ext cx="2812302" cy="461665"/>
            <a:chOff x="3359898" y="1245158"/>
            <a:chExt cx="2812302" cy="461665"/>
          </a:xfrm>
        </p:grpSpPr>
        <p:sp>
          <p:nvSpPr>
            <p:cNvPr id="74" name="TextBox 73">
              <a:extLst>
                <a:ext uri="{FF2B5EF4-FFF2-40B4-BE49-F238E27FC236}">
                  <a16:creationId xmlns:a16="http://schemas.microsoft.com/office/drawing/2014/main" id="{A51C028A-4C88-B0A3-ACBE-76107CBA1F95}"/>
                </a:ext>
              </a:extLst>
            </p:cNvPr>
            <p:cNvSpPr txBox="1"/>
            <p:nvPr/>
          </p:nvSpPr>
          <p:spPr>
            <a:xfrm>
              <a:off x="3359898" y="1245158"/>
              <a:ext cx="433132" cy="461665"/>
            </a:xfrm>
            <a:prstGeom prst="rect">
              <a:avLst/>
            </a:prstGeom>
            <a:noFill/>
          </p:spPr>
          <p:txBody>
            <a:bodyPr wrap="none" rtlCol="0">
              <a:spAutoFit/>
            </a:bodyPr>
            <a:lstStyle/>
            <a:p>
              <a:r>
                <a:rPr lang="en-US" sz="2400" dirty="0" err="1">
                  <a:solidFill>
                    <a:schemeClr val="tx1">
                      <a:lumMod val="65000"/>
                      <a:lumOff val="35000"/>
                    </a:schemeClr>
                  </a:solidFill>
                  <a:latin typeface="CRIMSON TEXT" panose="02000503000000000000" pitchFamily="2" charset="77"/>
                </a:rPr>
                <a:t>T</a:t>
              </a:r>
              <a:r>
                <a:rPr lang="en-US" sz="2400" baseline="-25000" dirty="0" err="1">
                  <a:solidFill>
                    <a:schemeClr val="tx1">
                      <a:lumMod val="65000"/>
                      <a:lumOff val="35000"/>
                    </a:schemeClr>
                  </a:solidFill>
                  <a:latin typeface="CRIMSON TEXT" panose="02000503000000000000" pitchFamily="2" charset="77"/>
                </a:rPr>
                <a:t>j</a:t>
              </a:r>
              <a:endParaRPr lang="en-US" sz="2400" baseline="-25000" dirty="0">
                <a:solidFill>
                  <a:schemeClr val="tx1">
                    <a:lumMod val="65000"/>
                    <a:lumOff val="35000"/>
                  </a:schemeClr>
                </a:solidFill>
                <a:latin typeface="CRIMSON TEXT" panose="02000503000000000000" pitchFamily="2" charset="77"/>
              </a:endParaRPr>
            </a:p>
          </p:txBody>
        </p:sp>
        <p:grpSp>
          <p:nvGrpSpPr>
            <p:cNvPr id="75" name="Group 74">
              <a:extLst>
                <a:ext uri="{FF2B5EF4-FFF2-40B4-BE49-F238E27FC236}">
                  <a16:creationId xmlns:a16="http://schemas.microsoft.com/office/drawing/2014/main" id="{B753409D-75AE-7AD6-8C0A-4685A2D7AA08}"/>
                </a:ext>
              </a:extLst>
            </p:cNvPr>
            <p:cNvGrpSpPr/>
            <p:nvPr/>
          </p:nvGrpSpPr>
          <p:grpSpPr>
            <a:xfrm>
              <a:off x="3810000" y="1328645"/>
              <a:ext cx="731520" cy="276999"/>
              <a:chOff x="3779153" y="1328645"/>
              <a:chExt cx="731520" cy="276999"/>
            </a:xfrm>
          </p:grpSpPr>
          <p:cxnSp>
            <p:nvCxnSpPr>
              <p:cNvPr id="82" name="Straight Connector 81">
                <a:extLst>
                  <a:ext uri="{FF2B5EF4-FFF2-40B4-BE49-F238E27FC236}">
                    <a16:creationId xmlns:a16="http://schemas.microsoft.com/office/drawing/2014/main" id="{98F94479-C1E1-5E55-3937-6C6AF2990269}"/>
                  </a:ext>
                </a:extLst>
              </p:cNvPr>
              <p:cNvCxnSpPr>
                <a:cxnSpLocks/>
              </p:cNvCxnSpPr>
              <p:nvPr/>
            </p:nvCxnSpPr>
            <p:spPr>
              <a:xfrm>
                <a:off x="3779153" y="1478518"/>
                <a:ext cx="731520" cy="0"/>
              </a:xfrm>
              <a:prstGeom prst="line">
                <a:avLst/>
              </a:prstGeom>
              <a:ln w="28575">
                <a:solidFill>
                  <a:srgbClr val="64646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BBFABCC1-D19C-7FD6-3454-D309C51CE6E2}"/>
                  </a:ext>
                </a:extLst>
              </p:cNvPr>
              <p:cNvSpPr txBox="1"/>
              <p:nvPr/>
            </p:nvSpPr>
            <p:spPr>
              <a:xfrm>
                <a:off x="4033825" y="1328645"/>
                <a:ext cx="222177" cy="276999"/>
              </a:xfrm>
              <a:prstGeom prst="rect">
                <a:avLst/>
              </a:prstGeom>
              <a:solidFill>
                <a:schemeClr val="bg1">
                  <a:lumMod val="95000"/>
                </a:schemeClr>
              </a:solidFill>
              <a:ln>
                <a:solidFill>
                  <a:schemeClr val="accent3">
                    <a:lumMod val="50000"/>
                  </a:schemeClr>
                </a:solidFill>
              </a:ln>
            </p:spPr>
            <p:txBody>
              <a:bodyPr wrap="none" lIns="45720" tIns="0" rIns="45720" bIns="0" rtlCol="0" anchor="ctr" anchorCtr="1">
                <a:spAutoFit/>
              </a:bodyPr>
              <a:lstStyle/>
              <a:p>
                <a:r>
                  <a:rPr lang="en-US" b="1" dirty="0">
                    <a:solidFill>
                      <a:schemeClr val="tx1">
                        <a:lumMod val="65000"/>
                        <a:lumOff val="35000"/>
                      </a:schemeClr>
                    </a:solidFill>
                  </a:rPr>
                  <a:t>R</a:t>
                </a:r>
              </a:p>
            </p:txBody>
          </p:sp>
        </p:grpSp>
        <p:grpSp>
          <p:nvGrpSpPr>
            <p:cNvPr id="76" name="Group 75">
              <a:extLst>
                <a:ext uri="{FF2B5EF4-FFF2-40B4-BE49-F238E27FC236}">
                  <a16:creationId xmlns:a16="http://schemas.microsoft.com/office/drawing/2014/main" id="{40A84384-109B-9C6B-A38C-3E394637CE02}"/>
                </a:ext>
              </a:extLst>
            </p:cNvPr>
            <p:cNvGrpSpPr/>
            <p:nvPr/>
          </p:nvGrpSpPr>
          <p:grpSpPr>
            <a:xfrm>
              <a:off x="4625340" y="1356445"/>
              <a:ext cx="731520" cy="276999"/>
              <a:chOff x="4618469" y="1356446"/>
              <a:chExt cx="731520" cy="276999"/>
            </a:xfrm>
          </p:grpSpPr>
          <p:cxnSp>
            <p:nvCxnSpPr>
              <p:cNvPr id="80" name="Straight Connector 79">
                <a:extLst>
                  <a:ext uri="{FF2B5EF4-FFF2-40B4-BE49-F238E27FC236}">
                    <a16:creationId xmlns:a16="http://schemas.microsoft.com/office/drawing/2014/main" id="{BF378C78-0F1E-71AD-2287-EC6D7A51869B}"/>
                  </a:ext>
                </a:extLst>
              </p:cNvPr>
              <p:cNvCxnSpPr>
                <a:cxnSpLocks/>
              </p:cNvCxnSpPr>
              <p:nvPr/>
            </p:nvCxnSpPr>
            <p:spPr>
              <a:xfrm flipV="1">
                <a:off x="4618469" y="1475992"/>
                <a:ext cx="731520" cy="5053"/>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E15499CE-FE38-1721-C5A8-0E63C1C2F199}"/>
                  </a:ext>
                </a:extLst>
              </p:cNvPr>
              <p:cNvSpPr txBox="1"/>
              <p:nvPr/>
            </p:nvSpPr>
            <p:spPr>
              <a:xfrm>
                <a:off x="4869935" y="1356446"/>
                <a:ext cx="228589"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V</a:t>
                </a:r>
              </a:p>
            </p:txBody>
          </p:sp>
        </p:grpSp>
        <p:grpSp>
          <p:nvGrpSpPr>
            <p:cNvPr id="77" name="Group 76">
              <a:extLst>
                <a:ext uri="{FF2B5EF4-FFF2-40B4-BE49-F238E27FC236}">
                  <a16:creationId xmlns:a16="http://schemas.microsoft.com/office/drawing/2014/main" id="{83086076-8AB9-00EC-C6FC-C67DAD3E583A}"/>
                </a:ext>
              </a:extLst>
            </p:cNvPr>
            <p:cNvGrpSpPr/>
            <p:nvPr/>
          </p:nvGrpSpPr>
          <p:grpSpPr>
            <a:xfrm>
              <a:off x="5440680" y="1356445"/>
              <a:ext cx="731520" cy="276999"/>
              <a:chOff x="5760353" y="1356446"/>
              <a:chExt cx="731520" cy="276999"/>
            </a:xfrm>
          </p:grpSpPr>
          <p:cxnSp>
            <p:nvCxnSpPr>
              <p:cNvPr id="78" name="Straight Connector 77">
                <a:extLst>
                  <a:ext uri="{FF2B5EF4-FFF2-40B4-BE49-F238E27FC236}">
                    <a16:creationId xmlns:a16="http://schemas.microsoft.com/office/drawing/2014/main" id="{E0A9C67F-01E3-7B21-DD8E-001F4E96C37B}"/>
                  </a:ext>
                </a:extLst>
              </p:cNvPr>
              <p:cNvCxnSpPr>
                <a:cxnSpLocks/>
              </p:cNvCxnSpPr>
              <p:nvPr/>
            </p:nvCxnSpPr>
            <p:spPr>
              <a:xfrm flipV="1">
                <a:off x="5760353" y="1478518"/>
                <a:ext cx="731520" cy="0"/>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5D35DB74-994F-718D-1FF8-6A071A36AEF2}"/>
                  </a:ext>
                </a:extLst>
              </p:cNvPr>
              <p:cNvSpPr txBox="1"/>
              <p:nvPr/>
            </p:nvSpPr>
            <p:spPr>
              <a:xfrm>
                <a:off x="5974950" y="1356446"/>
                <a:ext cx="302327"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W</a:t>
                </a:r>
              </a:p>
            </p:txBody>
          </p:sp>
        </p:grpSp>
      </p:grpSp>
      <p:sp>
        <p:nvSpPr>
          <p:cNvPr id="87" name="TextBox 86">
            <a:extLst>
              <a:ext uri="{FF2B5EF4-FFF2-40B4-BE49-F238E27FC236}">
                <a16:creationId xmlns:a16="http://schemas.microsoft.com/office/drawing/2014/main" id="{8BDBD2E9-6099-DA2C-20C3-AEA42717D4E6}"/>
              </a:ext>
            </a:extLst>
          </p:cNvPr>
          <p:cNvSpPr txBox="1"/>
          <p:nvPr/>
        </p:nvSpPr>
        <p:spPr>
          <a:xfrm>
            <a:off x="462967" y="1034776"/>
            <a:ext cx="8686800" cy="461665"/>
          </a:xfrm>
          <a:prstGeom prst="rect">
            <a:avLst/>
          </a:prstGeom>
          <a:noFill/>
        </p:spPr>
        <p:txBody>
          <a:bodyPr wrap="square" rtlCol="0">
            <a:spAutoFit/>
          </a:bodyPr>
          <a:lstStyle/>
          <a:p>
            <a:r>
              <a:rPr lang="en-US" sz="2400" dirty="0">
                <a:effectLst/>
                <a:latin typeface="CRIMSON TEXT" panose="02000503000000000000" pitchFamily="2" charset="77"/>
              </a:rPr>
              <a:t>Need:  </a:t>
            </a:r>
            <a:r>
              <a:rPr lang="en-US" sz="2400" dirty="0">
                <a:latin typeface="CRIMSON TEXT" panose="02000503000000000000" pitchFamily="2" charset="77"/>
              </a:rPr>
              <a:t>T</a:t>
            </a:r>
            <a:r>
              <a:rPr lang="en-US" sz="2400" baseline="-25000" dirty="0">
                <a:latin typeface="CRIMSON TEXT" panose="02000503000000000000" pitchFamily="2" charset="77"/>
              </a:rPr>
              <a:t>i</a:t>
            </a:r>
            <a:r>
              <a:rPr lang="en-US" sz="2400" dirty="0">
                <a:latin typeface="CRIMSON TEXT" panose="02000503000000000000" pitchFamily="2" charset="77"/>
              </a:rPr>
              <a:t> completes its write phase before </a:t>
            </a:r>
            <a:r>
              <a:rPr lang="en-US" sz="2400" dirty="0" err="1">
                <a:latin typeface="CRIMSON TEXT" panose="02000503000000000000" pitchFamily="2" charset="77"/>
              </a:rPr>
              <a:t>T</a:t>
            </a:r>
            <a:r>
              <a:rPr lang="en-US" sz="2400" baseline="-25000" dirty="0" err="1">
                <a:latin typeface="CRIMSON TEXT" panose="02000503000000000000" pitchFamily="2" charset="77"/>
              </a:rPr>
              <a:t>j</a:t>
            </a:r>
            <a:r>
              <a:rPr lang="en-US" sz="2400" dirty="0">
                <a:latin typeface="CRIMSON TEXT" panose="02000503000000000000" pitchFamily="2" charset="77"/>
              </a:rPr>
              <a:t> starts its read phase.</a:t>
            </a:r>
          </a:p>
        </p:txBody>
      </p:sp>
      <p:grpSp>
        <p:nvGrpSpPr>
          <p:cNvPr id="91" name="Group 90">
            <a:extLst>
              <a:ext uri="{FF2B5EF4-FFF2-40B4-BE49-F238E27FC236}">
                <a16:creationId xmlns:a16="http://schemas.microsoft.com/office/drawing/2014/main" id="{3ABC633E-69A3-1AC6-020C-78AED53D2343}"/>
              </a:ext>
            </a:extLst>
          </p:cNvPr>
          <p:cNvGrpSpPr/>
          <p:nvPr/>
        </p:nvGrpSpPr>
        <p:grpSpPr>
          <a:xfrm>
            <a:off x="228600" y="2778530"/>
            <a:ext cx="8686800" cy="369332"/>
            <a:chOff x="228600" y="2535019"/>
            <a:chExt cx="8686800" cy="369332"/>
          </a:xfrm>
        </p:grpSpPr>
        <p:sp>
          <p:nvSpPr>
            <p:cNvPr id="92" name="Right Arrow 91">
              <a:extLst>
                <a:ext uri="{FF2B5EF4-FFF2-40B4-BE49-F238E27FC236}">
                  <a16:creationId xmlns:a16="http://schemas.microsoft.com/office/drawing/2014/main" id="{CC3AC6A3-04B0-67A0-EA4F-601E87183895}"/>
                </a:ext>
              </a:extLst>
            </p:cNvPr>
            <p:cNvSpPr/>
            <p:nvPr/>
          </p:nvSpPr>
          <p:spPr>
            <a:xfrm>
              <a:off x="228600" y="2628245"/>
              <a:ext cx="8686800" cy="182880"/>
            </a:xfrm>
            <a:prstGeom prst="rightArrow">
              <a:avLst>
                <a:gd name="adj1" fmla="val 50000"/>
                <a:gd name="adj2" fmla="val 114327"/>
              </a:avLst>
            </a:prstGeom>
            <a:ln>
              <a:solidFill>
                <a:schemeClr val="tx1">
                  <a:lumMod val="50000"/>
                  <a:lumOff val="50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93" name="TextBox 92">
              <a:extLst>
                <a:ext uri="{FF2B5EF4-FFF2-40B4-BE49-F238E27FC236}">
                  <a16:creationId xmlns:a16="http://schemas.microsoft.com/office/drawing/2014/main" id="{66301FFA-AB37-E1A4-BC9C-E1B8963665CB}"/>
                </a:ext>
              </a:extLst>
            </p:cNvPr>
            <p:cNvSpPr txBox="1"/>
            <p:nvPr/>
          </p:nvSpPr>
          <p:spPr>
            <a:xfrm>
              <a:off x="7848600" y="2535019"/>
              <a:ext cx="713657" cy="369332"/>
            </a:xfrm>
            <a:prstGeom prst="rect">
              <a:avLst/>
            </a:prstGeom>
            <a:solidFill>
              <a:schemeClr val="bg1">
                <a:lumMod val="95000"/>
                <a:alpha val="75000"/>
              </a:schemeClr>
            </a:solidFill>
          </p:spPr>
          <p:txBody>
            <a:bodyPr wrap="none" rtlCol="0" anchor="ctr" anchorCtr="1">
              <a:spAutoFit/>
            </a:bodyPr>
            <a:lstStyle/>
            <a:p>
              <a:r>
                <a:rPr lang="en-US" b="1" dirty="0">
                  <a:solidFill>
                    <a:schemeClr val="tx1">
                      <a:lumMod val="65000"/>
                      <a:lumOff val="35000"/>
                    </a:schemeClr>
                  </a:solidFill>
                  <a:latin typeface="Crimson Text" panose="02000503000000000000" pitchFamily="2" charset="77"/>
                </a:rPr>
                <a:t>Time</a:t>
              </a:r>
            </a:p>
          </p:txBody>
        </p:sp>
      </p:grpSp>
      <p:cxnSp>
        <p:nvCxnSpPr>
          <p:cNvPr id="6" name="Straight Connector 5">
            <a:extLst>
              <a:ext uri="{FF2B5EF4-FFF2-40B4-BE49-F238E27FC236}">
                <a16:creationId xmlns:a16="http://schemas.microsoft.com/office/drawing/2014/main" id="{4A6528B9-064F-E00D-110C-6FF22D6107F0}"/>
              </a:ext>
            </a:extLst>
          </p:cNvPr>
          <p:cNvCxnSpPr/>
          <p:nvPr/>
        </p:nvCxnSpPr>
        <p:spPr>
          <a:xfrm>
            <a:off x="4572000" y="1590833"/>
            <a:ext cx="0" cy="1214406"/>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57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9BB2A41-76E2-3658-91DC-E63A8FDCA12E}"/>
              </a:ext>
            </a:extLst>
          </p:cNvPr>
          <p:cNvGrpSpPr/>
          <p:nvPr/>
        </p:nvGrpSpPr>
        <p:grpSpPr>
          <a:xfrm>
            <a:off x="1695451" y="746521"/>
            <a:ext cx="2469356" cy="3855720"/>
            <a:chOff x="1695451" y="819150"/>
            <a:chExt cx="2469356" cy="3855720"/>
          </a:xfrm>
        </p:grpSpPr>
        <p:sp>
          <p:nvSpPr>
            <p:cNvPr id="19" name="Rounded Rectangle 27">
              <a:extLst>
                <a:ext uri="{FF2B5EF4-FFF2-40B4-BE49-F238E27FC236}">
                  <a16:creationId xmlns:a16="http://schemas.microsoft.com/office/drawing/2014/main" id="{1486DB7A-9D66-D3C1-E386-51624160F0A8}"/>
                </a:ext>
              </a:extLst>
            </p:cNvPr>
            <p:cNvSpPr/>
            <p:nvPr/>
          </p:nvSpPr>
          <p:spPr bwMode="auto">
            <a:xfrm>
              <a:off x="1695451" y="1200150"/>
              <a:ext cx="2469356" cy="3474720"/>
            </a:xfrm>
            <a:prstGeom prst="rect">
              <a:avLst/>
            </a:prstGeom>
            <a:solidFill>
              <a:schemeClr val="bg1">
                <a:lumMod val="85000"/>
              </a:schemeClr>
            </a:solidFill>
            <a:ln w="38100" cap="flat" cmpd="sng" algn="ctr">
              <a:noFill/>
              <a:prstDash val="sysDash"/>
              <a:round/>
              <a:headEnd type="none" w="sm" len="sm"/>
              <a:tailEnd type="triangle" w="med" len="med"/>
            </a:ln>
            <a:effectLst/>
          </p:spPr>
          <p:txBody>
            <a:bodyPr wrap="none" anchor="ctr"/>
            <a:lstStyle/>
            <a:p>
              <a:pPr algn="ctr" eaLnBrk="0" hangingPunct="0">
                <a:defRPr/>
              </a:pPr>
              <a:endParaRPr lang="en-US" sz="1350" dirty="0">
                <a:latin typeface="Times New Roman" pitchFamily="-112" charset="0"/>
              </a:endParaRPr>
            </a:p>
          </p:txBody>
        </p:sp>
        <p:sp>
          <p:nvSpPr>
            <p:cNvPr id="20" name="TextBox 15">
              <a:extLst>
                <a:ext uri="{FF2B5EF4-FFF2-40B4-BE49-F238E27FC236}">
                  <a16:creationId xmlns:a16="http://schemas.microsoft.com/office/drawing/2014/main" id="{4B8BD871-E36D-128C-5042-7C9B1223044A}"/>
                </a:ext>
              </a:extLst>
            </p:cNvPr>
            <p:cNvSpPr txBox="1">
              <a:spLocks noChangeArrowheads="1"/>
            </p:cNvSpPr>
            <p:nvPr/>
          </p:nvSpPr>
          <p:spPr bwMode="auto">
            <a:xfrm>
              <a:off x="1695451" y="819150"/>
              <a:ext cx="1175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Schedule</a:t>
              </a:r>
            </a:p>
          </p:txBody>
        </p:sp>
        <p:sp>
          <p:nvSpPr>
            <p:cNvPr id="21" name="TextBox 20">
              <a:extLst>
                <a:ext uri="{FF2B5EF4-FFF2-40B4-BE49-F238E27FC236}">
                  <a16:creationId xmlns:a16="http://schemas.microsoft.com/office/drawing/2014/main" id="{B7CAEAB5-059D-6F30-38E6-8883B7391352}"/>
                </a:ext>
              </a:extLst>
            </p:cNvPr>
            <p:cNvSpPr txBox="1">
              <a:spLocks noChangeArrowheads="1"/>
            </p:cNvSpPr>
            <p:nvPr/>
          </p:nvSpPr>
          <p:spPr bwMode="auto">
            <a:xfrm>
              <a:off x="2190355" y="1219200"/>
              <a:ext cx="3770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p>
          </p:txBody>
        </p:sp>
        <p:sp>
          <p:nvSpPr>
            <p:cNvPr id="22" name="TextBox 15">
              <a:extLst>
                <a:ext uri="{FF2B5EF4-FFF2-40B4-BE49-F238E27FC236}">
                  <a16:creationId xmlns:a16="http://schemas.microsoft.com/office/drawing/2014/main" id="{D103CA85-8BFF-0E63-B42F-8EBA0CDA67B3}"/>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p>
          </p:txBody>
        </p:sp>
      </p:grpSp>
      <p:sp>
        <p:nvSpPr>
          <p:cNvPr id="23" name="Left Arrow 33">
            <a:extLst>
              <a:ext uri="{FF2B5EF4-FFF2-40B4-BE49-F238E27FC236}">
                <a16:creationId xmlns:a16="http://schemas.microsoft.com/office/drawing/2014/main" id="{40AFBFA2-AD24-94A2-DC1C-74F4CDAA1BB6}"/>
              </a:ext>
            </a:extLst>
          </p:cNvPr>
          <p:cNvSpPr/>
          <p:nvPr/>
        </p:nvSpPr>
        <p:spPr bwMode="auto">
          <a:xfrm rot="16200000">
            <a:off x="-342900" y="2392441"/>
            <a:ext cx="3314700" cy="647700"/>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sp>
        <p:nvSpPr>
          <p:cNvPr id="29698" name="Title 1"/>
          <p:cNvSpPr>
            <a:spLocks noGrp="1"/>
          </p:cNvSpPr>
          <p:nvPr>
            <p:ph type="title"/>
          </p:nvPr>
        </p:nvSpPr>
        <p:spPr>
          <a:prstGeom prst="rect">
            <a:avLst/>
          </a:prstGeom>
        </p:spPr>
        <p:txBody>
          <a:bodyPr/>
          <a:lstStyle/>
          <a:p>
            <a:r>
              <a:rPr lang="en-US" dirty="0"/>
              <a:t>OCC: Forward Validation Case #1</a:t>
            </a:r>
          </a:p>
        </p:txBody>
      </p:sp>
      <p:sp>
        <p:nvSpPr>
          <p:cNvPr id="29699" name="Content Placeholder 2"/>
          <p:cNvSpPr>
            <a:spLocks noGrp="1"/>
          </p:cNvSpPr>
          <p:nvPr>
            <p:ph idx="1"/>
          </p:nvPr>
        </p:nvSpPr>
        <p:spPr>
          <a:prstGeom prst="rect">
            <a:avLst/>
          </a:prstGeom>
        </p:spPr>
        <p:txBody>
          <a:bodyPr/>
          <a:lstStyle/>
          <a:p>
            <a:r>
              <a:rPr lang="en-US" dirty="0"/>
              <a:t>If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dirty="0"/>
              <a:t> &lt;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dirty="0"/>
              <a:t>), check if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dirty="0"/>
              <a:t> completes its </a:t>
            </a:r>
            <a:r>
              <a:rPr lang="en-US" b="1" dirty="0"/>
              <a:t>Write</a:t>
            </a:r>
            <a:r>
              <a:rPr lang="en-US" dirty="0"/>
              <a:t> phase before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dirty="0"/>
              <a:t> begins its </a:t>
            </a:r>
            <a:r>
              <a:rPr lang="en-US" b="1" dirty="0"/>
              <a:t>Read</a:t>
            </a:r>
            <a:r>
              <a:rPr lang="en-US" dirty="0"/>
              <a:t> phase.</a:t>
            </a:r>
          </a:p>
          <a:p>
            <a:endParaRPr lang="en-US" sz="1200" dirty="0"/>
          </a:p>
          <a:p>
            <a:r>
              <a:rPr lang="en-US" sz="2400" dirty="0"/>
              <a:t>No conflict as all </a:t>
            </a:r>
            <a:r>
              <a:rPr lang="en-US" sz="2400" b="1" dirty="0">
                <a:solidFill>
                  <a:schemeClr val="accent1"/>
                </a:solidFill>
                <a:latin typeface="Inconsolata" panose="00000509000000000000" pitchFamily="49" charset="0"/>
              </a:rPr>
              <a:t>T</a:t>
            </a:r>
            <a:r>
              <a:rPr lang="en-US" sz="2400" b="1" baseline="-25000" dirty="0">
                <a:solidFill>
                  <a:schemeClr val="accent1"/>
                </a:solidFill>
                <a:latin typeface="Inconsolata" panose="00000509000000000000" pitchFamily="49" charset="0"/>
              </a:rPr>
              <a:t>1</a:t>
            </a:r>
            <a:r>
              <a:rPr lang="en-US" dirty="0"/>
              <a:t>'</a:t>
            </a:r>
            <a:r>
              <a:rPr lang="en-US" sz="2400" dirty="0"/>
              <a:t>s actions happen before </a:t>
            </a:r>
            <a:r>
              <a:rPr lang="en-US" sz="2400" b="1" dirty="0">
                <a:solidFill>
                  <a:schemeClr val="accent1"/>
                </a:solidFill>
                <a:latin typeface="Inconsolata" panose="00000509000000000000" pitchFamily="49" charset="0"/>
              </a:rPr>
              <a:t>T</a:t>
            </a:r>
            <a:r>
              <a:rPr lang="en-US" sz="2400" b="1" baseline="-25000" dirty="0">
                <a:solidFill>
                  <a:schemeClr val="accent1"/>
                </a:solidFill>
                <a:latin typeface="Inconsolata" panose="00000509000000000000" pitchFamily="49" charset="0"/>
              </a:rPr>
              <a:t>2</a:t>
            </a:r>
            <a:r>
              <a:rPr lang="en-US" sz="2400" dirty="0"/>
              <a:t>'s.</a:t>
            </a:r>
            <a:endParaRPr lang="en-US" dirty="0"/>
          </a:p>
          <a:p>
            <a:pPr lvl="1"/>
            <a:r>
              <a:rPr lang="en-US" dirty="0"/>
              <a:t>This just means that there is serial ordering.</a:t>
            </a:r>
          </a:p>
        </p:txBody>
      </p:sp>
      <p:grpSp>
        <p:nvGrpSpPr>
          <p:cNvPr id="27" name="Group 26">
            <a:extLst>
              <a:ext uri="{FF2B5EF4-FFF2-40B4-BE49-F238E27FC236}">
                <a16:creationId xmlns:a16="http://schemas.microsoft.com/office/drawing/2014/main" id="{AC1C7536-7097-1ECE-0064-78D99177C51A}"/>
              </a:ext>
            </a:extLst>
          </p:cNvPr>
          <p:cNvGrpSpPr/>
          <p:nvPr/>
        </p:nvGrpSpPr>
        <p:grpSpPr>
          <a:xfrm>
            <a:off x="1828220" y="1514044"/>
            <a:ext cx="2188369" cy="2926080"/>
            <a:chOff x="1030774" y="1845752"/>
            <a:chExt cx="2188369" cy="2926080"/>
          </a:xfrm>
        </p:grpSpPr>
        <p:grpSp>
          <p:nvGrpSpPr>
            <p:cNvPr id="3" name="Group 35">
              <a:extLst>
                <a:ext uri="{FF2B5EF4-FFF2-40B4-BE49-F238E27FC236}">
                  <a16:creationId xmlns:a16="http://schemas.microsoft.com/office/drawing/2014/main" id="{07DBB3ED-BFBB-5C78-56C2-E0C83CB11580}"/>
                </a:ext>
              </a:extLst>
            </p:cNvPr>
            <p:cNvGrpSpPr>
              <a:grpSpLocks/>
            </p:cNvGrpSpPr>
            <p:nvPr/>
          </p:nvGrpSpPr>
          <p:grpSpPr bwMode="auto">
            <a:xfrm>
              <a:off x="1030774" y="1845752"/>
              <a:ext cx="2188369" cy="2926080"/>
              <a:chOff x="914399" y="2209205"/>
              <a:chExt cx="2919331" cy="3901953"/>
            </a:xfrm>
          </p:grpSpPr>
          <p:sp>
            <p:nvSpPr>
              <p:cNvPr id="4" name="Text Box 4">
                <a:extLst>
                  <a:ext uri="{FF2B5EF4-FFF2-40B4-BE49-F238E27FC236}">
                    <a16:creationId xmlns:a16="http://schemas.microsoft.com/office/drawing/2014/main" id="{2AFAD750-8A0A-B228-D055-7B64542439C1}"/>
                  </a:ext>
                </a:extLst>
              </p:cNvPr>
              <p:cNvSpPr txBox="1">
                <a:spLocks noChangeArrowheads="1"/>
              </p:cNvSpPr>
              <p:nvPr/>
            </p:nvSpPr>
            <p:spPr bwMode="auto">
              <a:xfrm>
                <a:off x="914399" y="2209205"/>
                <a:ext cx="1462842" cy="39019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BEGIN</a:t>
                </a:r>
              </a:p>
              <a:p>
                <a:r>
                  <a:rPr lang="en-US" i="1" dirty="0">
                    <a:solidFill>
                      <a:schemeClr val="accent1"/>
                    </a:solidFill>
                  </a:rPr>
                  <a:t>READ</a:t>
                </a:r>
              </a:p>
              <a:p>
                <a:r>
                  <a:rPr lang="en-US" dirty="0"/>
                  <a:t> ⋮</a:t>
                </a:r>
                <a:endParaRPr lang="en-US" i="1" dirty="0">
                  <a:solidFill>
                    <a:schemeClr val="accent1"/>
                  </a:solidFill>
                </a:endParaRPr>
              </a:p>
              <a:p>
                <a:r>
                  <a:rPr lang="en-US" i="1" dirty="0">
                    <a:solidFill>
                      <a:schemeClr val="accent1"/>
                    </a:solidFill>
                  </a:rPr>
                  <a:t>VALIDATE</a:t>
                </a:r>
              </a:p>
              <a:p>
                <a:r>
                  <a:rPr lang="en-US" i="1" dirty="0">
                    <a:solidFill>
                      <a:schemeClr val="accent1"/>
                    </a:solidFill>
                  </a:rPr>
                  <a:t>WRITE</a:t>
                </a:r>
              </a:p>
              <a:p>
                <a:r>
                  <a:rPr lang="en-US" dirty="0"/>
                  <a:t>COMMIT</a:t>
                </a:r>
              </a:p>
            </p:txBody>
          </p:sp>
          <p:sp>
            <p:nvSpPr>
              <p:cNvPr id="5" name="Text Box 4">
                <a:extLst>
                  <a:ext uri="{FF2B5EF4-FFF2-40B4-BE49-F238E27FC236}">
                    <a16:creationId xmlns:a16="http://schemas.microsoft.com/office/drawing/2014/main" id="{280E19C2-FF78-042C-A719-6EC035C66731}"/>
                  </a:ext>
                </a:extLst>
              </p:cNvPr>
              <p:cNvSpPr txBox="1">
                <a:spLocks noChangeArrowheads="1"/>
              </p:cNvSpPr>
              <p:nvPr/>
            </p:nvSpPr>
            <p:spPr bwMode="auto">
              <a:xfrm>
                <a:off x="2370888" y="2209205"/>
                <a:ext cx="1462842" cy="39019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endParaRPr lang="en-US" dirty="0"/>
              </a:p>
              <a:p>
                <a:endParaRPr lang="en-US" dirty="0"/>
              </a:p>
              <a:p>
                <a:endParaRPr lang="en-US" dirty="0"/>
              </a:p>
              <a:p>
                <a:endParaRPr lang="en-US" dirty="0"/>
              </a:p>
              <a:p>
                <a:endParaRPr lang="en-US" dirty="0"/>
              </a:p>
              <a:p>
                <a:r>
                  <a:rPr lang="en-US" dirty="0"/>
                  <a:t>BEGIN</a:t>
                </a:r>
              </a:p>
              <a:p>
                <a:r>
                  <a:rPr lang="en-US" i="1" dirty="0">
                    <a:solidFill>
                      <a:schemeClr val="accent1"/>
                    </a:solidFill>
                  </a:rPr>
                  <a:t>READ</a:t>
                </a:r>
              </a:p>
              <a:p>
                <a:r>
                  <a:rPr lang="en-US" dirty="0"/>
                  <a:t> ⋮</a:t>
                </a:r>
                <a:endParaRPr lang="en-US" i="1" dirty="0">
                  <a:solidFill>
                    <a:schemeClr val="accent1"/>
                  </a:solidFill>
                </a:endParaRPr>
              </a:p>
              <a:p>
                <a:r>
                  <a:rPr lang="en-US" i="1" dirty="0">
                    <a:solidFill>
                      <a:schemeClr val="accent1"/>
                    </a:solidFill>
                  </a:rPr>
                  <a:t>VALIDATE</a:t>
                </a:r>
              </a:p>
              <a:p>
                <a:r>
                  <a:rPr lang="en-US" i="1" dirty="0">
                    <a:solidFill>
                      <a:schemeClr val="accent1"/>
                    </a:solidFill>
                  </a:rPr>
                  <a:t>WRITE</a:t>
                </a:r>
              </a:p>
              <a:p>
                <a:r>
                  <a:rPr lang="en-US" dirty="0"/>
                  <a:t>COMMIT</a:t>
                </a:r>
              </a:p>
            </p:txBody>
          </p:sp>
        </p:grpSp>
        <p:sp>
          <p:nvSpPr>
            <p:cNvPr id="6" name="Rectangle 12">
              <a:extLst>
                <a:ext uri="{FF2B5EF4-FFF2-40B4-BE49-F238E27FC236}">
                  <a16:creationId xmlns:a16="http://schemas.microsoft.com/office/drawing/2014/main" id="{712B3413-03C5-D4C5-44CB-B96FFF82B1D5}"/>
                </a:ext>
              </a:extLst>
            </p:cNvPr>
            <p:cNvSpPr>
              <a:spLocks noChangeArrowheads="1"/>
            </p:cNvSpPr>
            <p:nvPr/>
          </p:nvSpPr>
          <p:spPr bwMode="auto">
            <a:xfrm>
              <a:off x="1111522" y="2131933"/>
              <a:ext cx="931069" cy="19526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7" name="Rectangle 13">
              <a:extLst>
                <a:ext uri="{FF2B5EF4-FFF2-40B4-BE49-F238E27FC236}">
                  <a16:creationId xmlns:a16="http://schemas.microsoft.com/office/drawing/2014/main" id="{DEA609DA-14DB-A2DD-69CE-D669E1A004C0}"/>
                </a:ext>
              </a:extLst>
            </p:cNvPr>
            <p:cNvSpPr>
              <a:spLocks noChangeArrowheads="1"/>
            </p:cNvSpPr>
            <p:nvPr/>
          </p:nvSpPr>
          <p:spPr bwMode="auto">
            <a:xfrm>
              <a:off x="1111522" y="2578643"/>
              <a:ext cx="931069" cy="196454"/>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8" name="Rectangle 14">
              <a:extLst>
                <a:ext uri="{FF2B5EF4-FFF2-40B4-BE49-F238E27FC236}">
                  <a16:creationId xmlns:a16="http://schemas.microsoft.com/office/drawing/2014/main" id="{FFB9A747-8C10-7A96-97D0-3F5C463FB7E3}"/>
                </a:ext>
              </a:extLst>
            </p:cNvPr>
            <p:cNvSpPr>
              <a:spLocks noChangeArrowheads="1"/>
            </p:cNvSpPr>
            <p:nvPr/>
          </p:nvSpPr>
          <p:spPr bwMode="auto">
            <a:xfrm>
              <a:off x="1111522" y="2801886"/>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9" name="Rectangle 15">
              <a:extLst>
                <a:ext uri="{FF2B5EF4-FFF2-40B4-BE49-F238E27FC236}">
                  <a16:creationId xmlns:a16="http://schemas.microsoft.com/office/drawing/2014/main" id="{AD280176-CA9E-0DBA-17B4-9B19A86F201D}"/>
                </a:ext>
              </a:extLst>
            </p:cNvPr>
            <p:cNvSpPr>
              <a:spLocks noChangeArrowheads="1"/>
            </p:cNvSpPr>
            <p:nvPr/>
          </p:nvSpPr>
          <p:spPr bwMode="auto">
            <a:xfrm>
              <a:off x="2202135" y="3211512"/>
              <a:ext cx="931069" cy="19526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10" name="Rectangle 16">
              <a:extLst>
                <a:ext uri="{FF2B5EF4-FFF2-40B4-BE49-F238E27FC236}">
                  <a16:creationId xmlns:a16="http://schemas.microsoft.com/office/drawing/2014/main" id="{09C6AB05-BFB4-3118-BC04-012554FBB6A3}"/>
                </a:ext>
              </a:extLst>
            </p:cNvPr>
            <p:cNvSpPr>
              <a:spLocks noChangeArrowheads="1"/>
            </p:cNvSpPr>
            <p:nvPr/>
          </p:nvSpPr>
          <p:spPr bwMode="auto">
            <a:xfrm>
              <a:off x="2202135" y="3663580"/>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dirty="0"/>
            </a:p>
          </p:txBody>
        </p:sp>
        <p:sp>
          <p:nvSpPr>
            <p:cNvPr id="11" name="Rectangle 17">
              <a:extLst>
                <a:ext uri="{FF2B5EF4-FFF2-40B4-BE49-F238E27FC236}">
                  <a16:creationId xmlns:a16="http://schemas.microsoft.com/office/drawing/2014/main" id="{1C34C5AB-A703-793A-296A-A73FD147A25E}"/>
                </a:ext>
              </a:extLst>
            </p:cNvPr>
            <p:cNvSpPr>
              <a:spLocks noChangeArrowheads="1"/>
            </p:cNvSpPr>
            <p:nvPr/>
          </p:nvSpPr>
          <p:spPr bwMode="auto">
            <a:xfrm>
              <a:off x="2202135" y="3892179"/>
              <a:ext cx="931069" cy="196454"/>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grpSp>
      <p:sp>
        <p:nvSpPr>
          <p:cNvPr id="18" name="Slide Number Placeholder 3">
            <a:extLst>
              <a:ext uri="{FF2B5EF4-FFF2-40B4-BE49-F238E27FC236}">
                <a16:creationId xmlns:a16="http://schemas.microsoft.com/office/drawing/2014/main" id="{A20332AB-76E9-33A8-C69A-41D1EE0E99E6}"/>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16</a:t>
            </a:fld>
            <a:endParaRPr lang="en-US" dirty="0"/>
          </a:p>
        </p:txBody>
      </p:sp>
    </p:spTree>
    <p:extLst>
      <p:ext uri="{BB962C8B-B14F-4D97-AF65-F5344CB8AC3E}">
        <p14:creationId xmlns:p14="http://schemas.microsoft.com/office/powerpoint/2010/main" val="265022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8E790-C6AD-DBA4-8239-9B6BC0E6D184}"/>
              </a:ext>
            </a:extLst>
          </p:cNvPr>
          <p:cNvSpPr>
            <a:spLocks noGrp="1"/>
          </p:cNvSpPr>
          <p:nvPr>
            <p:ph type="title"/>
          </p:nvPr>
        </p:nvSpPr>
        <p:spPr/>
        <p:txBody>
          <a:bodyPr/>
          <a:lstStyle/>
          <a:p>
            <a:r>
              <a:rPr lang="en-US" dirty="0"/>
              <a:t>OCC: VALIDATION (T</a:t>
            </a:r>
            <a:r>
              <a:rPr lang="en-US" baseline="-25000" dirty="0"/>
              <a:t>i</a:t>
            </a:r>
            <a:r>
              <a:rPr lang="en-US" dirty="0"/>
              <a:t> &lt; </a:t>
            </a:r>
            <a:r>
              <a:rPr lang="en-US" dirty="0" err="1"/>
              <a:t>T</a:t>
            </a:r>
            <a:r>
              <a:rPr lang="en-US" baseline="-25000" dirty="0" err="1"/>
              <a:t>j</a:t>
            </a:r>
            <a:r>
              <a:rPr lang="en-US" dirty="0"/>
              <a:t>) Case #2</a:t>
            </a:r>
          </a:p>
        </p:txBody>
      </p:sp>
      <p:sp>
        <p:nvSpPr>
          <p:cNvPr id="3" name="Content Placeholder 2">
            <a:extLst>
              <a:ext uri="{FF2B5EF4-FFF2-40B4-BE49-F238E27FC236}">
                <a16:creationId xmlns:a16="http://schemas.microsoft.com/office/drawing/2014/main" id="{57467150-2AEA-502C-7FBE-2B4DBBA3EE7E}"/>
              </a:ext>
            </a:extLst>
          </p:cNvPr>
          <p:cNvSpPr>
            <a:spLocks noGrp="1"/>
          </p:cNvSpPr>
          <p:nvPr>
            <p:ph idx="1"/>
          </p:nvPr>
        </p:nvSpPr>
        <p:spPr>
          <a:xfrm>
            <a:off x="286492" y="949730"/>
            <a:ext cx="8571016" cy="3657600"/>
          </a:xfrm>
        </p:spPr>
        <p:txBody>
          <a:bodyPr/>
          <a:lstStyle/>
          <a:p>
            <a:endParaRPr lang="en-US" sz="2800" dirty="0"/>
          </a:p>
          <a:p>
            <a:endParaRPr lang="en-US" sz="2800" dirty="0"/>
          </a:p>
          <a:p>
            <a:endParaRPr lang="en-US" sz="2800" dirty="0"/>
          </a:p>
          <a:p>
            <a:endParaRPr lang="en-US" sz="2800" dirty="0"/>
          </a:p>
          <a:p>
            <a:endParaRPr lang="en-US" sz="2800" dirty="0"/>
          </a:p>
          <a:p>
            <a:endParaRPr lang="en-US" sz="2800" dirty="0"/>
          </a:p>
          <a:p>
            <a:r>
              <a:rPr lang="en-US" sz="2800" b="1" dirty="0"/>
              <a:t>AND</a:t>
            </a:r>
            <a:r>
              <a:rPr lang="en-US" sz="2800" dirty="0"/>
              <a:t> Check that the write set of T</a:t>
            </a:r>
            <a:r>
              <a:rPr lang="en-US" sz="2800" baseline="-25000" dirty="0"/>
              <a:t>i</a:t>
            </a:r>
            <a:r>
              <a:rPr lang="en-US" sz="2800" dirty="0"/>
              <a:t> does not intersect the read set of </a:t>
            </a:r>
            <a:r>
              <a:rPr lang="en-US" sz="2800" dirty="0" err="1"/>
              <a:t>T</a:t>
            </a:r>
            <a:r>
              <a:rPr lang="en-US" sz="2800" baseline="-25000" dirty="0" err="1"/>
              <a:t>j</a:t>
            </a:r>
            <a:r>
              <a:rPr lang="en-US" sz="2800" dirty="0"/>
              <a:t>, namely: </a:t>
            </a:r>
            <a:r>
              <a:rPr lang="en-US" sz="2800" baseline="-25000" dirty="0"/>
              <a:t> </a:t>
            </a:r>
            <a:r>
              <a:rPr lang="en-US" sz="2400" b="1" dirty="0" err="1">
                <a:solidFill>
                  <a:srgbClr val="C00000"/>
                </a:solidFill>
                <a:latin typeface="Inconsolata" panose="00000509000000000000" pitchFamily="49" charset="0"/>
              </a:rPr>
              <a:t>WriteSet</a:t>
            </a:r>
            <a:r>
              <a:rPr lang="en-US" sz="2400" b="1" dirty="0">
                <a:solidFill>
                  <a:srgbClr val="C00000"/>
                </a:solidFill>
                <a:latin typeface="Inconsolata" panose="00000509000000000000" pitchFamily="49" charset="0"/>
              </a:rPr>
              <a:t>(T</a:t>
            </a:r>
            <a:r>
              <a:rPr lang="en-US" sz="2400" b="1" baseline="-25000" dirty="0">
                <a:solidFill>
                  <a:srgbClr val="C00000"/>
                </a:solidFill>
                <a:latin typeface="Inconsolata" panose="00000509000000000000" pitchFamily="49" charset="0"/>
              </a:rPr>
              <a:t>i</a:t>
            </a:r>
            <a:r>
              <a:rPr lang="en-US" sz="2400" b="1" dirty="0">
                <a:solidFill>
                  <a:srgbClr val="C00000"/>
                </a:solidFill>
                <a:latin typeface="Inconsolata" panose="00000509000000000000" pitchFamily="49" charset="0"/>
              </a:rPr>
              <a:t>)</a:t>
            </a:r>
            <a:r>
              <a:rPr lang="en-US" sz="2400" dirty="0">
                <a:solidFill>
                  <a:srgbClr val="C00000"/>
                </a:solidFill>
              </a:rPr>
              <a:t> </a:t>
            </a:r>
            <a:r>
              <a:rPr lang="en-US" sz="2400" dirty="0"/>
              <a:t>∩ </a:t>
            </a:r>
            <a:r>
              <a:rPr lang="en-US" sz="2400" b="1" dirty="0" err="1">
                <a:solidFill>
                  <a:srgbClr val="C00000"/>
                </a:solidFill>
                <a:latin typeface="Inconsolata" panose="00000509000000000000" pitchFamily="49" charset="0"/>
              </a:rPr>
              <a:t>ReadSet</a:t>
            </a:r>
            <a:r>
              <a:rPr lang="en-US" sz="2400" b="1" dirty="0">
                <a:solidFill>
                  <a:srgbClr val="C00000"/>
                </a:solidFill>
                <a:latin typeface="Inconsolata" panose="00000509000000000000" pitchFamily="49" charset="0"/>
              </a:rPr>
              <a:t>(</a:t>
            </a:r>
            <a:r>
              <a:rPr lang="en-US" sz="2400" b="1" dirty="0" err="1">
                <a:solidFill>
                  <a:srgbClr val="C00000"/>
                </a:solidFill>
                <a:latin typeface="Inconsolata" panose="00000509000000000000" pitchFamily="49" charset="0"/>
              </a:rPr>
              <a:t>T</a:t>
            </a:r>
            <a:r>
              <a:rPr lang="en-US" sz="2400" b="1" baseline="-25000" dirty="0" err="1">
                <a:solidFill>
                  <a:srgbClr val="C00000"/>
                </a:solidFill>
                <a:latin typeface="Inconsolata" panose="00000509000000000000" pitchFamily="49" charset="0"/>
              </a:rPr>
              <a:t>j</a:t>
            </a:r>
            <a:r>
              <a:rPr lang="en-US" sz="2400" b="1" dirty="0">
                <a:solidFill>
                  <a:srgbClr val="C00000"/>
                </a:solidFill>
                <a:latin typeface="Inconsolata" panose="00000509000000000000" pitchFamily="49" charset="0"/>
              </a:rPr>
              <a:t>)</a:t>
            </a:r>
            <a:r>
              <a:rPr lang="en-US" sz="2400" dirty="0">
                <a:solidFill>
                  <a:srgbClr val="C00000"/>
                </a:solidFill>
              </a:rPr>
              <a:t> </a:t>
            </a:r>
            <a:r>
              <a:rPr lang="en-US" sz="2400" dirty="0"/>
              <a:t>= </a:t>
            </a:r>
            <a:r>
              <a:rPr lang="en-US" sz="2400" dirty="0">
                <a:sym typeface="Symbol" pitchFamily="18" charset="2"/>
              </a:rPr>
              <a:t>Ø</a:t>
            </a:r>
            <a:r>
              <a:rPr lang="en-US" sz="2400" dirty="0"/>
              <a:t> </a:t>
            </a:r>
          </a:p>
        </p:txBody>
      </p:sp>
      <p:sp>
        <p:nvSpPr>
          <p:cNvPr id="4" name="Slide Number Placeholder 3">
            <a:extLst>
              <a:ext uri="{FF2B5EF4-FFF2-40B4-BE49-F238E27FC236}">
                <a16:creationId xmlns:a16="http://schemas.microsoft.com/office/drawing/2014/main" id="{8B0EB045-D3F4-846B-2C04-F1DF3B8377FC}"/>
              </a:ext>
            </a:extLst>
          </p:cNvPr>
          <p:cNvSpPr>
            <a:spLocks noGrp="1"/>
          </p:cNvSpPr>
          <p:nvPr>
            <p:ph type="sldNum" sz="quarter" idx="4"/>
          </p:nvPr>
        </p:nvSpPr>
        <p:spPr/>
        <p:txBody>
          <a:bodyPr/>
          <a:lstStyle/>
          <a:p>
            <a:fld id="{97DD1AB5-42BA-4E8A-BFEE-435884E16AAB}" type="slidenum">
              <a:rPr lang="en-US" smtClean="0"/>
              <a:pPr/>
              <a:t>17</a:t>
            </a:fld>
            <a:endParaRPr lang="en-US" dirty="0"/>
          </a:p>
        </p:txBody>
      </p:sp>
      <p:grpSp>
        <p:nvGrpSpPr>
          <p:cNvPr id="72" name="Group 71">
            <a:extLst>
              <a:ext uri="{FF2B5EF4-FFF2-40B4-BE49-F238E27FC236}">
                <a16:creationId xmlns:a16="http://schemas.microsoft.com/office/drawing/2014/main" id="{F66DC253-29AD-E5CE-DB38-7F9FD8E9550E}"/>
              </a:ext>
            </a:extLst>
          </p:cNvPr>
          <p:cNvGrpSpPr/>
          <p:nvPr/>
        </p:nvGrpSpPr>
        <p:grpSpPr>
          <a:xfrm>
            <a:off x="777833" y="1983097"/>
            <a:ext cx="3542185" cy="461665"/>
            <a:chOff x="2630015" y="1232617"/>
            <a:chExt cx="3542185" cy="461665"/>
          </a:xfrm>
        </p:grpSpPr>
        <p:sp>
          <p:nvSpPr>
            <p:cNvPr id="9" name="TextBox 8">
              <a:extLst>
                <a:ext uri="{FF2B5EF4-FFF2-40B4-BE49-F238E27FC236}">
                  <a16:creationId xmlns:a16="http://schemas.microsoft.com/office/drawing/2014/main" id="{1EC7ABBB-1DD2-97B6-6216-7C4DAE38BF97}"/>
                </a:ext>
              </a:extLst>
            </p:cNvPr>
            <p:cNvSpPr txBox="1"/>
            <p:nvPr/>
          </p:nvSpPr>
          <p:spPr>
            <a:xfrm>
              <a:off x="2630015" y="1232617"/>
              <a:ext cx="439544" cy="461665"/>
            </a:xfrm>
            <a:prstGeom prst="rect">
              <a:avLst/>
            </a:prstGeom>
            <a:noFill/>
          </p:spPr>
          <p:txBody>
            <a:bodyPr wrap="none" rtlCol="0">
              <a:spAutoFit/>
            </a:bodyPr>
            <a:lstStyle/>
            <a:p>
              <a:r>
                <a:rPr lang="en-US" sz="2400" dirty="0" err="1">
                  <a:solidFill>
                    <a:schemeClr val="tx1">
                      <a:lumMod val="65000"/>
                      <a:lumOff val="35000"/>
                    </a:schemeClr>
                  </a:solidFill>
                  <a:latin typeface="CRIMSON TEXT" panose="02000503000000000000" pitchFamily="2" charset="77"/>
                </a:rPr>
                <a:t>T</a:t>
              </a:r>
              <a:r>
                <a:rPr lang="en-US" sz="2400" baseline="-25000" dirty="0" err="1">
                  <a:solidFill>
                    <a:schemeClr val="tx1">
                      <a:lumMod val="65000"/>
                      <a:lumOff val="35000"/>
                    </a:schemeClr>
                  </a:solidFill>
                  <a:latin typeface="CRIMSON TEXT" panose="02000503000000000000" pitchFamily="2" charset="77"/>
                </a:rPr>
                <a:t>i</a:t>
              </a:r>
              <a:endParaRPr lang="en-US" sz="2400" baseline="-25000" dirty="0">
                <a:solidFill>
                  <a:schemeClr val="tx1">
                    <a:lumMod val="65000"/>
                    <a:lumOff val="35000"/>
                  </a:schemeClr>
                </a:solidFill>
                <a:latin typeface="CRIMSON TEXT" panose="02000503000000000000" pitchFamily="2" charset="77"/>
              </a:endParaRPr>
            </a:p>
          </p:txBody>
        </p:sp>
        <p:grpSp>
          <p:nvGrpSpPr>
            <p:cNvPr id="71" name="Group 70">
              <a:extLst>
                <a:ext uri="{FF2B5EF4-FFF2-40B4-BE49-F238E27FC236}">
                  <a16:creationId xmlns:a16="http://schemas.microsoft.com/office/drawing/2014/main" id="{B1E2CD15-E515-6E7A-E688-CABC7323D1E1}"/>
                </a:ext>
              </a:extLst>
            </p:cNvPr>
            <p:cNvGrpSpPr/>
            <p:nvPr/>
          </p:nvGrpSpPr>
          <p:grpSpPr>
            <a:xfrm>
              <a:off x="3223782" y="1328645"/>
              <a:ext cx="1317738" cy="276999"/>
              <a:chOff x="3192935" y="1328645"/>
              <a:chExt cx="1317738" cy="276999"/>
            </a:xfrm>
          </p:grpSpPr>
          <p:cxnSp>
            <p:nvCxnSpPr>
              <p:cNvPr id="54" name="Straight Connector 53">
                <a:extLst>
                  <a:ext uri="{FF2B5EF4-FFF2-40B4-BE49-F238E27FC236}">
                    <a16:creationId xmlns:a16="http://schemas.microsoft.com/office/drawing/2014/main" id="{8A114438-E033-42F7-D982-C9D35FF7272C}"/>
                  </a:ext>
                </a:extLst>
              </p:cNvPr>
              <p:cNvCxnSpPr>
                <a:cxnSpLocks/>
              </p:cNvCxnSpPr>
              <p:nvPr/>
            </p:nvCxnSpPr>
            <p:spPr>
              <a:xfrm>
                <a:off x="3192935" y="1478518"/>
                <a:ext cx="1317738" cy="0"/>
              </a:xfrm>
              <a:prstGeom prst="line">
                <a:avLst/>
              </a:prstGeom>
              <a:ln w="28575">
                <a:solidFill>
                  <a:srgbClr val="64646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65BA587-3847-9943-419F-777EF35DD144}"/>
                  </a:ext>
                </a:extLst>
              </p:cNvPr>
              <p:cNvSpPr txBox="1"/>
              <p:nvPr/>
            </p:nvSpPr>
            <p:spPr>
              <a:xfrm>
                <a:off x="4033825" y="1328645"/>
                <a:ext cx="222177" cy="276999"/>
              </a:xfrm>
              <a:prstGeom prst="rect">
                <a:avLst/>
              </a:prstGeom>
              <a:solidFill>
                <a:schemeClr val="bg1">
                  <a:lumMod val="95000"/>
                </a:schemeClr>
              </a:solidFill>
              <a:ln>
                <a:solidFill>
                  <a:schemeClr val="accent3">
                    <a:lumMod val="50000"/>
                  </a:schemeClr>
                </a:solidFill>
              </a:ln>
            </p:spPr>
            <p:txBody>
              <a:bodyPr wrap="none" lIns="45720" tIns="0" rIns="45720" bIns="0" rtlCol="0" anchor="ctr" anchorCtr="1">
                <a:spAutoFit/>
              </a:bodyPr>
              <a:lstStyle/>
              <a:p>
                <a:r>
                  <a:rPr lang="en-US" b="1" dirty="0">
                    <a:solidFill>
                      <a:schemeClr val="tx1">
                        <a:lumMod val="65000"/>
                        <a:lumOff val="35000"/>
                      </a:schemeClr>
                    </a:solidFill>
                  </a:rPr>
                  <a:t>R</a:t>
                </a:r>
              </a:p>
            </p:txBody>
          </p:sp>
        </p:grpSp>
        <p:grpSp>
          <p:nvGrpSpPr>
            <p:cNvPr id="70" name="Group 69">
              <a:extLst>
                <a:ext uri="{FF2B5EF4-FFF2-40B4-BE49-F238E27FC236}">
                  <a16:creationId xmlns:a16="http://schemas.microsoft.com/office/drawing/2014/main" id="{A4036382-E5C1-D10C-3F8A-76450609E139}"/>
                </a:ext>
              </a:extLst>
            </p:cNvPr>
            <p:cNvGrpSpPr/>
            <p:nvPr/>
          </p:nvGrpSpPr>
          <p:grpSpPr>
            <a:xfrm>
              <a:off x="4625340" y="1356445"/>
              <a:ext cx="731520" cy="276999"/>
              <a:chOff x="4618469" y="1356446"/>
              <a:chExt cx="731520" cy="276999"/>
            </a:xfrm>
          </p:grpSpPr>
          <p:cxnSp>
            <p:nvCxnSpPr>
              <p:cNvPr id="24" name="Straight Connector 23">
                <a:extLst>
                  <a:ext uri="{FF2B5EF4-FFF2-40B4-BE49-F238E27FC236}">
                    <a16:creationId xmlns:a16="http://schemas.microsoft.com/office/drawing/2014/main" id="{E7F70378-A7B8-270C-7067-14092E6D5E72}"/>
                  </a:ext>
                </a:extLst>
              </p:cNvPr>
              <p:cNvCxnSpPr>
                <a:cxnSpLocks/>
              </p:cNvCxnSpPr>
              <p:nvPr/>
            </p:nvCxnSpPr>
            <p:spPr>
              <a:xfrm flipV="1">
                <a:off x="4618469" y="1475992"/>
                <a:ext cx="731520" cy="5053"/>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9F9999D-001D-E361-B8C7-0C1BF66B9F6E}"/>
                  </a:ext>
                </a:extLst>
              </p:cNvPr>
              <p:cNvSpPr txBox="1"/>
              <p:nvPr/>
            </p:nvSpPr>
            <p:spPr>
              <a:xfrm>
                <a:off x="4869935" y="1356446"/>
                <a:ext cx="228589"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V</a:t>
                </a:r>
              </a:p>
            </p:txBody>
          </p:sp>
        </p:grpSp>
        <p:grpSp>
          <p:nvGrpSpPr>
            <p:cNvPr id="69" name="Group 68">
              <a:extLst>
                <a:ext uri="{FF2B5EF4-FFF2-40B4-BE49-F238E27FC236}">
                  <a16:creationId xmlns:a16="http://schemas.microsoft.com/office/drawing/2014/main" id="{C1D76E85-84C3-6953-2C5E-12F4A1259EFE}"/>
                </a:ext>
              </a:extLst>
            </p:cNvPr>
            <p:cNvGrpSpPr/>
            <p:nvPr/>
          </p:nvGrpSpPr>
          <p:grpSpPr>
            <a:xfrm>
              <a:off x="5440680" y="1356445"/>
              <a:ext cx="731520" cy="276999"/>
              <a:chOff x="5760353" y="1356446"/>
              <a:chExt cx="731520" cy="276999"/>
            </a:xfrm>
          </p:grpSpPr>
          <p:cxnSp>
            <p:nvCxnSpPr>
              <p:cNvPr id="19" name="Straight Connector 18">
                <a:extLst>
                  <a:ext uri="{FF2B5EF4-FFF2-40B4-BE49-F238E27FC236}">
                    <a16:creationId xmlns:a16="http://schemas.microsoft.com/office/drawing/2014/main" id="{9F943E8B-304F-8F87-78B1-DB973E731F14}"/>
                  </a:ext>
                </a:extLst>
              </p:cNvPr>
              <p:cNvCxnSpPr>
                <a:cxnSpLocks/>
              </p:cNvCxnSpPr>
              <p:nvPr/>
            </p:nvCxnSpPr>
            <p:spPr>
              <a:xfrm flipV="1">
                <a:off x="5760353" y="1478518"/>
                <a:ext cx="731520" cy="0"/>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13A2D97-C00D-592A-1B56-4AC0BAF2820B}"/>
                  </a:ext>
                </a:extLst>
              </p:cNvPr>
              <p:cNvSpPr txBox="1"/>
              <p:nvPr/>
            </p:nvSpPr>
            <p:spPr>
              <a:xfrm>
                <a:off x="5974950" y="1356446"/>
                <a:ext cx="302327"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W</a:t>
                </a:r>
              </a:p>
            </p:txBody>
          </p:sp>
        </p:grpSp>
      </p:grpSp>
      <p:grpSp>
        <p:nvGrpSpPr>
          <p:cNvPr id="73" name="Group 72">
            <a:extLst>
              <a:ext uri="{FF2B5EF4-FFF2-40B4-BE49-F238E27FC236}">
                <a16:creationId xmlns:a16="http://schemas.microsoft.com/office/drawing/2014/main" id="{BE1F4348-16A9-B293-6FED-E96CC02286EB}"/>
              </a:ext>
            </a:extLst>
          </p:cNvPr>
          <p:cNvGrpSpPr/>
          <p:nvPr/>
        </p:nvGrpSpPr>
        <p:grpSpPr>
          <a:xfrm>
            <a:off x="1623399" y="2560604"/>
            <a:ext cx="4617903" cy="461665"/>
            <a:chOff x="1554297" y="1245158"/>
            <a:chExt cx="4617903" cy="461665"/>
          </a:xfrm>
        </p:grpSpPr>
        <p:sp>
          <p:nvSpPr>
            <p:cNvPr id="74" name="TextBox 73">
              <a:extLst>
                <a:ext uri="{FF2B5EF4-FFF2-40B4-BE49-F238E27FC236}">
                  <a16:creationId xmlns:a16="http://schemas.microsoft.com/office/drawing/2014/main" id="{A51C028A-4C88-B0A3-ACBE-76107CBA1F95}"/>
                </a:ext>
              </a:extLst>
            </p:cNvPr>
            <p:cNvSpPr txBox="1"/>
            <p:nvPr/>
          </p:nvSpPr>
          <p:spPr>
            <a:xfrm>
              <a:off x="1554297" y="1245158"/>
              <a:ext cx="433132" cy="461665"/>
            </a:xfrm>
            <a:prstGeom prst="rect">
              <a:avLst/>
            </a:prstGeom>
            <a:noFill/>
          </p:spPr>
          <p:txBody>
            <a:bodyPr wrap="none" rtlCol="0">
              <a:spAutoFit/>
            </a:bodyPr>
            <a:lstStyle/>
            <a:p>
              <a:r>
                <a:rPr lang="en-US" sz="2400" dirty="0" err="1">
                  <a:solidFill>
                    <a:schemeClr val="tx1">
                      <a:lumMod val="65000"/>
                      <a:lumOff val="35000"/>
                    </a:schemeClr>
                  </a:solidFill>
                  <a:latin typeface="CRIMSON TEXT" panose="02000503000000000000" pitchFamily="2" charset="77"/>
                </a:rPr>
                <a:t>T</a:t>
              </a:r>
              <a:r>
                <a:rPr lang="en-US" sz="2400" baseline="-25000" dirty="0" err="1">
                  <a:solidFill>
                    <a:schemeClr val="tx1">
                      <a:lumMod val="65000"/>
                      <a:lumOff val="35000"/>
                    </a:schemeClr>
                  </a:solidFill>
                  <a:latin typeface="CRIMSON TEXT" panose="02000503000000000000" pitchFamily="2" charset="77"/>
                </a:rPr>
                <a:t>j</a:t>
              </a:r>
              <a:endParaRPr lang="en-US" sz="2400" baseline="-25000" dirty="0">
                <a:solidFill>
                  <a:schemeClr val="tx1">
                    <a:lumMod val="65000"/>
                    <a:lumOff val="35000"/>
                  </a:schemeClr>
                </a:solidFill>
                <a:latin typeface="CRIMSON TEXT" panose="02000503000000000000" pitchFamily="2" charset="77"/>
              </a:endParaRPr>
            </a:p>
          </p:txBody>
        </p:sp>
        <p:grpSp>
          <p:nvGrpSpPr>
            <p:cNvPr id="75" name="Group 74">
              <a:extLst>
                <a:ext uri="{FF2B5EF4-FFF2-40B4-BE49-F238E27FC236}">
                  <a16:creationId xmlns:a16="http://schemas.microsoft.com/office/drawing/2014/main" id="{B753409D-75AE-7AD6-8C0A-4685A2D7AA08}"/>
                </a:ext>
              </a:extLst>
            </p:cNvPr>
            <p:cNvGrpSpPr/>
            <p:nvPr/>
          </p:nvGrpSpPr>
          <p:grpSpPr>
            <a:xfrm>
              <a:off x="1961367" y="1341628"/>
              <a:ext cx="2580153" cy="276999"/>
              <a:chOff x="1930520" y="1341628"/>
              <a:chExt cx="2580153" cy="276999"/>
            </a:xfrm>
          </p:grpSpPr>
          <p:cxnSp>
            <p:nvCxnSpPr>
              <p:cNvPr id="82" name="Straight Connector 81">
                <a:extLst>
                  <a:ext uri="{FF2B5EF4-FFF2-40B4-BE49-F238E27FC236}">
                    <a16:creationId xmlns:a16="http://schemas.microsoft.com/office/drawing/2014/main" id="{98F94479-C1E1-5E55-3937-6C6AF2990269}"/>
                  </a:ext>
                </a:extLst>
              </p:cNvPr>
              <p:cNvCxnSpPr>
                <a:cxnSpLocks/>
              </p:cNvCxnSpPr>
              <p:nvPr/>
            </p:nvCxnSpPr>
            <p:spPr>
              <a:xfrm>
                <a:off x="1930520" y="1478518"/>
                <a:ext cx="2580153" cy="0"/>
              </a:xfrm>
              <a:prstGeom prst="line">
                <a:avLst/>
              </a:prstGeom>
              <a:ln w="28575">
                <a:solidFill>
                  <a:srgbClr val="64646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BBFABCC1-D19C-7FD6-3454-D309C51CE6E2}"/>
                  </a:ext>
                </a:extLst>
              </p:cNvPr>
              <p:cNvSpPr txBox="1"/>
              <p:nvPr/>
            </p:nvSpPr>
            <p:spPr>
              <a:xfrm>
                <a:off x="3377460" y="1341628"/>
                <a:ext cx="222177" cy="276999"/>
              </a:xfrm>
              <a:prstGeom prst="rect">
                <a:avLst/>
              </a:prstGeom>
              <a:solidFill>
                <a:schemeClr val="bg1">
                  <a:lumMod val="95000"/>
                </a:schemeClr>
              </a:solidFill>
              <a:ln>
                <a:solidFill>
                  <a:schemeClr val="accent3">
                    <a:lumMod val="50000"/>
                  </a:schemeClr>
                </a:solidFill>
              </a:ln>
            </p:spPr>
            <p:txBody>
              <a:bodyPr wrap="none" lIns="45720" tIns="0" rIns="45720" bIns="0" rtlCol="0" anchor="ctr" anchorCtr="1">
                <a:spAutoFit/>
              </a:bodyPr>
              <a:lstStyle/>
              <a:p>
                <a:r>
                  <a:rPr lang="en-US" b="1" dirty="0">
                    <a:solidFill>
                      <a:schemeClr val="tx1">
                        <a:lumMod val="65000"/>
                        <a:lumOff val="35000"/>
                      </a:schemeClr>
                    </a:solidFill>
                  </a:rPr>
                  <a:t>R</a:t>
                </a:r>
              </a:p>
            </p:txBody>
          </p:sp>
        </p:grpSp>
        <p:grpSp>
          <p:nvGrpSpPr>
            <p:cNvPr id="76" name="Group 75">
              <a:extLst>
                <a:ext uri="{FF2B5EF4-FFF2-40B4-BE49-F238E27FC236}">
                  <a16:creationId xmlns:a16="http://schemas.microsoft.com/office/drawing/2014/main" id="{40A84384-109B-9C6B-A38C-3E394637CE02}"/>
                </a:ext>
              </a:extLst>
            </p:cNvPr>
            <p:cNvGrpSpPr/>
            <p:nvPr/>
          </p:nvGrpSpPr>
          <p:grpSpPr>
            <a:xfrm>
              <a:off x="4625340" y="1356445"/>
              <a:ext cx="731520" cy="276999"/>
              <a:chOff x="4618469" y="1356446"/>
              <a:chExt cx="731520" cy="276999"/>
            </a:xfrm>
          </p:grpSpPr>
          <p:cxnSp>
            <p:nvCxnSpPr>
              <p:cNvPr id="80" name="Straight Connector 79">
                <a:extLst>
                  <a:ext uri="{FF2B5EF4-FFF2-40B4-BE49-F238E27FC236}">
                    <a16:creationId xmlns:a16="http://schemas.microsoft.com/office/drawing/2014/main" id="{BF378C78-0F1E-71AD-2287-EC6D7A51869B}"/>
                  </a:ext>
                </a:extLst>
              </p:cNvPr>
              <p:cNvCxnSpPr>
                <a:cxnSpLocks/>
              </p:cNvCxnSpPr>
              <p:nvPr/>
            </p:nvCxnSpPr>
            <p:spPr>
              <a:xfrm flipV="1">
                <a:off x="4618469" y="1475992"/>
                <a:ext cx="731520" cy="5053"/>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E15499CE-FE38-1721-C5A8-0E63C1C2F199}"/>
                  </a:ext>
                </a:extLst>
              </p:cNvPr>
              <p:cNvSpPr txBox="1"/>
              <p:nvPr/>
            </p:nvSpPr>
            <p:spPr>
              <a:xfrm>
                <a:off x="4869935" y="1356446"/>
                <a:ext cx="228589"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V</a:t>
                </a:r>
              </a:p>
            </p:txBody>
          </p:sp>
        </p:grpSp>
        <p:grpSp>
          <p:nvGrpSpPr>
            <p:cNvPr id="77" name="Group 76">
              <a:extLst>
                <a:ext uri="{FF2B5EF4-FFF2-40B4-BE49-F238E27FC236}">
                  <a16:creationId xmlns:a16="http://schemas.microsoft.com/office/drawing/2014/main" id="{83086076-8AB9-00EC-C6FC-C67DAD3E583A}"/>
                </a:ext>
              </a:extLst>
            </p:cNvPr>
            <p:cNvGrpSpPr/>
            <p:nvPr/>
          </p:nvGrpSpPr>
          <p:grpSpPr>
            <a:xfrm>
              <a:off x="5440680" y="1356445"/>
              <a:ext cx="731520" cy="276999"/>
              <a:chOff x="5760353" y="1356446"/>
              <a:chExt cx="731520" cy="276999"/>
            </a:xfrm>
          </p:grpSpPr>
          <p:cxnSp>
            <p:nvCxnSpPr>
              <p:cNvPr id="78" name="Straight Connector 77">
                <a:extLst>
                  <a:ext uri="{FF2B5EF4-FFF2-40B4-BE49-F238E27FC236}">
                    <a16:creationId xmlns:a16="http://schemas.microsoft.com/office/drawing/2014/main" id="{E0A9C67F-01E3-7B21-DD8E-001F4E96C37B}"/>
                  </a:ext>
                </a:extLst>
              </p:cNvPr>
              <p:cNvCxnSpPr>
                <a:cxnSpLocks/>
              </p:cNvCxnSpPr>
              <p:nvPr/>
            </p:nvCxnSpPr>
            <p:spPr>
              <a:xfrm flipV="1">
                <a:off x="5760353" y="1478518"/>
                <a:ext cx="731520" cy="0"/>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5D35DB74-994F-718D-1FF8-6A071A36AEF2}"/>
                  </a:ext>
                </a:extLst>
              </p:cNvPr>
              <p:cNvSpPr txBox="1"/>
              <p:nvPr/>
            </p:nvSpPr>
            <p:spPr>
              <a:xfrm>
                <a:off x="5974950" y="1356446"/>
                <a:ext cx="302327"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W</a:t>
                </a:r>
              </a:p>
            </p:txBody>
          </p:sp>
        </p:grpSp>
      </p:grpSp>
      <p:sp>
        <p:nvSpPr>
          <p:cNvPr id="87" name="TextBox 86">
            <a:extLst>
              <a:ext uri="{FF2B5EF4-FFF2-40B4-BE49-F238E27FC236}">
                <a16:creationId xmlns:a16="http://schemas.microsoft.com/office/drawing/2014/main" id="{8BDBD2E9-6099-DA2C-20C3-AEA42717D4E6}"/>
              </a:ext>
            </a:extLst>
          </p:cNvPr>
          <p:cNvSpPr txBox="1"/>
          <p:nvPr/>
        </p:nvSpPr>
        <p:spPr>
          <a:xfrm>
            <a:off x="351042" y="960571"/>
            <a:ext cx="8686799" cy="461665"/>
          </a:xfrm>
          <a:prstGeom prst="rect">
            <a:avLst/>
          </a:prstGeom>
          <a:noFill/>
        </p:spPr>
        <p:txBody>
          <a:bodyPr wrap="square" rtlCol="0">
            <a:spAutoFit/>
          </a:bodyPr>
          <a:lstStyle/>
          <a:p>
            <a:r>
              <a:rPr lang="en-US" sz="2400" dirty="0">
                <a:effectLst/>
              </a:rPr>
              <a:t>Need:  </a:t>
            </a:r>
            <a:r>
              <a:rPr lang="en-US" sz="2400" dirty="0"/>
              <a:t>T</a:t>
            </a:r>
            <a:r>
              <a:rPr lang="en-US" sz="2400" baseline="-25000" dirty="0"/>
              <a:t>i</a:t>
            </a:r>
            <a:r>
              <a:rPr lang="en-US" sz="2400" dirty="0"/>
              <a:t> completes its write phase before </a:t>
            </a:r>
            <a:r>
              <a:rPr lang="en-US" sz="2400" dirty="0" err="1"/>
              <a:t>T</a:t>
            </a:r>
            <a:r>
              <a:rPr lang="en-US" sz="2400" baseline="-25000" dirty="0" err="1"/>
              <a:t>j</a:t>
            </a:r>
            <a:r>
              <a:rPr lang="en-US" sz="2400" dirty="0"/>
              <a:t> starts its write phase.</a:t>
            </a:r>
          </a:p>
        </p:txBody>
      </p:sp>
      <p:grpSp>
        <p:nvGrpSpPr>
          <p:cNvPr id="5" name="Group 4">
            <a:extLst>
              <a:ext uri="{FF2B5EF4-FFF2-40B4-BE49-F238E27FC236}">
                <a16:creationId xmlns:a16="http://schemas.microsoft.com/office/drawing/2014/main" id="{6C0B7BB7-0767-8AA0-576D-C30286612903}"/>
              </a:ext>
            </a:extLst>
          </p:cNvPr>
          <p:cNvGrpSpPr/>
          <p:nvPr/>
        </p:nvGrpSpPr>
        <p:grpSpPr>
          <a:xfrm>
            <a:off x="228600" y="3040618"/>
            <a:ext cx="8686800" cy="369332"/>
            <a:chOff x="228600" y="2535019"/>
            <a:chExt cx="8686800" cy="369332"/>
          </a:xfrm>
        </p:grpSpPr>
        <p:sp>
          <p:nvSpPr>
            <p:cNvPr id="6" name="Right Arrow 5">
              <a:extLst>
                <a:ext uri="{FF2B5EF4-FFF2-40B4-BE49-F238E27FC236}">
                  <a16:creationId xmlns:a16="http://schemas.microsoft.com/office/drawing/2014/main" id="{1EFC5365-6692-40CE-606B-6141FB10D9F5}"/>
                </a:ext>
              </a:extLst>
            </p:cNvPr>
            <p:cNvSpPr/>
            <p:nvPr/>
          </p:nvSpPr>
          <p:spPr>
            <a:xfrm>
              <a:off x="228600" y="2628245"/>
              <a:ext cx="8686800" cy="182880"/>
            </a:xfrm>
            <a:prstGeom prst="rightArrow">
              <a:avLst>
                <a:gd name="adj1" fmla="val 50000"/>
                <a:gd name="adj2" fmla="val 114327"/>
              </a:avLst>
            </a:prstGeom>
            <a:ln>
              <a:solidFill>
                <a:schemeClr val="tx1">
                  <a:lumMod val="50000"/>
                  <a:lumOff val="50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7" name="TextBox 6">
              <a:extLst>
                <a:ext uri="{FF2B5EF4-FFF2-40B4-BE49-F238E27FC236}">
                  <a16:creationId xmlns:a16="http://schemas.microsoft.com/office/drawing/2014/main" id="{7C9D6684-8723-B9BB-D896-210A3E7EE4CB}"/>
                </a:ext>
              </a:extLst>
            </p:cNvPr>
            <p:cNvSpPr txBox="1"/>
            <p:nvPr/>
          </p:nvSpPr>
          <p:spPr>
            <a:xfrm>
              <a:off x="7848600" y="2535019"/>
              <a:ext cx="713657" cy="369332"/>
            </a:xfrm>
            <a:prstGeom prst="rect">
              <a:avLst/>
            </a:prstGeom>
            <a:solidFill>
              <a:schemeClr val="bg1">
                <a:lumMod val="95000"/>
                <a:alpha val="75000"/>
              </a:schemeClr>
            </a:solidFill>
          </p:spPr>
          <p:txBody>
            <a:bodyPr wrap="none" rtlCol="0" anchor="ctr" anchorCtr="1">
              <a:spAutoFit/>
            </a:bodyPr>
            <a:lstStyle/>
            <a:p>
              <a:r>
                <a:rPr lang="en-US" b="1" dirty="0">
                  <a:solidFill>
                    <a:schemeClr val="tx1">
                      <a:lumMod val="65000"/>
                      <a:lumOff val="35000"/>
                    </a:schemeClr>
                  </a:solidFill>
                  <a:latin typeface="Crimson Text" panose="02000503000000000000" pitchFamily="2" charset="77"/>
                </a:rPr>
                <a:t>Time</a:t>
              </a:r>
            </a:p>
          </p:txBody>
        </p:sp>
      </p:grpSp>
      <p:cxnSp>
        <p:nvCxnSpPr>
          <p:cNvPr id="15" name="Straight Connector 14">
            <a:extLst>
              <a:ext uri="{FF2B5EF4-FFF2-40B4-BE49-F238E27FC236}">
                <a16:creationId xmlns:a16="http://schemas.microsoft.com/office/drawing/2014/main" id="{5B0B1C4D-431B-3C74-BA19-6F02D6F2B29D}"/>
              </a:ext>
            </a:extLst>
          </p:cNvPr>
          <p:cNvCxnSpPr>
            <a:cxnSpLocks/>
          </p:cNvCxnSpPr>
          <p:nvPr/>
        </p:nvCxnSpPr>
        <p:spPr>
          <a:xfrm>
            <a:off x="2220973" y="2444762"/>
            <a:ext cx="0" cy="641166"/>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CA048A2-C2E3-152C-CEE3-6B5637E11409}"/>
              </a:ext>
            </a:extLst>
          </p:cNvPr>
          <p:cNvCxnSpPr>
            <a:cxnSpLocks/>
          </p:cNvCxnSpPr>
          <p:nvPr/>
        </p:nvCxnSpPr>
        <p:spPr>
          <a:xfrm>
            <a:off x="2514600" y="1893346"/>
            <a:ext cx="0" cy="641166"/>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B48BF99-4F79-9BFE-1C14-EF3676AD733D}"/>
              </a:ext>
            </a:extLst>
          </p:cNvPr>
          <p:cNvSpPr txBox="1"/>
          <p:nvPr/>
        </p:nvSpPr>
        <p:spPr>
          <a:xfrm>
            <a:off x="1881777" y="1613765"/>
            <a:ext cx="678391" cy="369332"/>
          </a:xfrm>
          <a:prstGeom prst="rect">
            <a:avLst/>
          </a:prstGeom>
          <a:noFill/>
        </p:spPr>
        <p:txBody>
          <a:bodyPr wrap="none" rtlCol="0">
            <a:spAutoFit/>
          </a:bodyPr>
          <a:lstStyle/>
          <a:p>
            <a:r>
              <a:rPr lang="en-US" b="1" dirty="0">
                <a:solidFill>
                  <a:srgbClr val="C00000"/>
                </a:solidFill>
              </a:rPr>
              <a:t>W(A)</a:t>
            </a:r>
          </a:p>
        </p:txBody>
      </p:sp>
      <p:sp>
        <p:nvSpPr>
          <p:cNvPr id="20" name="TextBox 19">
            <a:extLst>
              <a:ext uri="{FF2B5EF4-FFF2-40B4-BE49-F238E27FC236}">
                <a16:creationId xmlns:a16="http://schemas.microsoft.com/office/drawing/2014/main" id="{32A5D7C5-3A46-A5C2-10A1-905B42DCCA7E}"/>
              </a:ext>
            </a:extLst>
          </p:cNvPr>
          <p:cNvSpPr txBox="1"/>
          <p:nvPr/>
        </p:nvSpPr>
        <p:spPr>
          <a:xfrm>
            <a:off x="2212490" y="2797221"/>
            <a:ext cx="598241" cy="369332"/>
          </a:xfrm>
          <a:prstGeom prst="rect">
            <a:avLst/>
          </a:prstGeom>
          <a:noFill/>
        </p:spPr>
        <p:txBody>
          <a:bodyPr wrap="none" rtlCol="0">
            <a:spAutoFit/>
          </a:bodyPr>
          <a:lstStyle/>
          <a:p>
            <a:r>
              <a:rPr lang="en-US" b="1" dirty="0">
                <a:solidFill>
                  <a:srgbClr val="C00000"/>
                </a:solidFill>
              </a:rPr>
              <a:t>R(A)</a:t>
            </a:r>
          </a:p>
        </p:txBody>
      </p:sp>
      <p:sp>
        <p:nvSpPr>
          <p:cNvPr id="22" name="Oval 21">
            <a:extLst>
              <a:ext uri="{FF2B5EF4-FFF2-40B4-BE49-F238E27FC236}">
                <a16:creationId xmlns:a16="http://schemas.microsoft.com/office/drawing/2014/main" id="{306379FA-70B1-8E0E-6C7F-B3F00E55B6B6}"/>
              </a:ext>
            </a:extLst>
          </p:cNvPr>
          <p:cNvSpPr>
            <a:spLocks noChangeArrowheads="1"/>
          </p:cNvSpPr>
          <p:nvPr/>
        </p:nvSpPr>
        <p:spPr bwMode="auto">
          <a:xfrm>
            <a:off x="2839201" y="2062544"/>
            <a:ext cx="590540" cy="365760"/>
          </a:xfrm>
          <a:prstGeom prst="ellipse">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3" name="Oval 22">
            <a:extLst>
              <a:ext uri="{FF2B5EF4-FFF2-40B4-BE49-F238E27FC236}">
                <a16:creationId xmlns:a16="http://schemas.microsoft.com/office/drawing/2014/main" id="{49DAD7C1-7214-53C0-3B06-F228C474082B}"/>
              </a:ext>
            </a:extLst>
          </p:cNvPr>
          <p:cNvSpPr>
            <a:spLocks noChangeArrowheads="1"/>
          </p:cNvSpPr>
          <p:nvPr/>
        </p:nvSpPr>
        <p:spPr bwMode="auto">
          <a:xfrm>
            <a:off x="4764932" y="2627510"/>
            <a:ext cx="590540" cy="365760"/>
          </a:xfrm>
          <a:prstGeom prst="ellipse">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Tree>
    <p:extLst>
      <p:ext uri="{BB962C8B-B14F-4D97-AF65-F5344CB8AC3E}">
        <p14:creationId xmlns:p14="http://schemas.microsoft.com/office/powerpoint/2010/main" val="372179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250"/>
                                        <p:tgtEl>
                                          <p:spTgt spid="10"/>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up)">
                                      <p:cBhvr>
                                        <p:cTn id="20" dur="250"/>
                                        <p:tgtEl>
                                          <p:spTgt spid="15"/>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7" grpId="0"/>
      <p:bldP spid="20" grpId="0"/>
      <p:bldP spid="22" grpId="0" animBg="1"/>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prstGeom prst="rect">
            <a:avLst/>
          </a:prstGeom>
        </p:spPr>
        <p:txBody>
          <a:bodyPr/>
          <a:lstStyle/>
          <a:p>
            <a:r>
              <a:rPr lang="en-US" dirty="0"/>
              <a:t>OCC: Forward Validation Case #2</a:t>
            </a:r>
          </a:p>
        </p:txBody>
      </p:sp>
      <p:sp>
        <p:nvSpPr>
          <p:cNvPr id="3" name="Content Placeholder 2"/>
          <p:cNvSpPr>
            <a:spLocks noGrp="1"/>
          </p:cNvSpPr>
          <p:nvPr>
            <p:ph idx="1"/>
          </p:nvPr>
        </p:nvSpPr>
        <p:spPr>
          <a:prstGeom prst="rect">
            <a:avLst/>
          </a:prstGeom>
        </p:spPr>
        <p:txBody>
          <a:bodyPr/>
          <a:lstStyle/>
          <a:p>
            <a:r>
              <a:rPr lang="en-US" dirty="0"/>
              <a:t>If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dirty="0"/>
              <a:t> &lt;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dirty="0"/>
              <a:t>), check if </a:t>
            </a:r>
            <a:r>
              <a:rPr lang="en-US" sz="2400"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sz="2400" dirty="0">
                <a:solidFill>
                  <a:schemeClr val="tx1">
                    <a:lumMod val="75000"/>
                    <a:lumOff val="25000"/>
                  </a:schemeClr>
                </a:solidFill>
                <a:latin typeface="CRIMSON TEXT" panose="02000503000000000000" pitchFamily="2" charset="77"/>
              </a:rPr>
              <a:t> </a:t>
            </a:r>
            <a:r>
              <a:rPr lang="en-US" sz="2400" dirty="0">
                <a:latin typeface="CRIMSON TEXT" panose="02000503000000000000" pitchFamily="2" charset="77"/>
              </a:rPr>
              <a:t>completes its </a:t>
            </a:r>
            <a:r>
              <a:rPr lang="en-US" sz="2400" b="1" dirty="0">
                <a:latin typeface="CRIMSON TEXT" panose="02000503000000000000" pitchFamily="2" charset="77"/>
              </a:rPr>
              <a:t>Write</a:t>
            </a:r>
            <a:r>
              <a:rPr lang="en-US" sz="2400" dirty="0">
                <a:latin typeface="CRIMSON TEXT" panose="02000503000000000000" pitchFamily="2" charset="77"/>
              </a:rPr>
              <a:t> phase before</a:t>
            </a:r>
            <a:r>
              <a:rPr lang="en-US" sz="2400" dirty="0">
                <a:solidFill>
                  <a:schemeClr val="tx1">
                    <a:lumMod val="75000"/>
                    <a:lumOff val="25000"/>
                  </a:schemeClr>
                </a:solidFill>
                <a:latin typeface="CRIMSON TEXT" panose="02000503000000000000" pitchFamily="2" charset="77"/>
              </a:rPr>
              <a:t> </a:t>
            </a:r>
            <a:r>
              <a:rPr lang="en-US" sz="2400"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sz="2400" dirty="0">
                <a:solidFill>
                  <a:schemeClr val="tx1">
                    <a:lumMod val="75000"/>
                    <a:lumOff val="25000"/>
                  </a:schemeClr>
                </a:solidFill>
                <a:latin typeface="CRIMSON TEXT" panose="02000503000000000000" pitchFamily="2" charset="77"/>
              </a:rPr>
              <a:t> </a:t>
            </a:r>
            <a:r>
              <a:rPr lang="en-US" sz="2400" dirty="0">
                <a:latin typeface="CRIMSON TEXT" panose="02000503000000000000" pitchFamily="2" charset="77"/>
              </a:rPr>
              <a:t>starts</a:t>
            </a:r>
            <a:r>
              <a:rPr lang="en-US" sz="2400" dirty="0">
                <a:solidFill>
                  <a:schemeClr val="tx1">
                    <a:lumMod val="75000"/>
                    <a:lumOff val="25000"/>
                  </a:schemeClr>
                </a:solidFill>
                <a:latin typeface="CRIMSON TEXT" panose="02000503000000000000" pitchFamily="2" charset="77"/>
              </a:rPr>
              <a:t> its </a:t>
            </a:r>
            <a:r>
              <a:rPr lang="en-US" b="1" dirty="0">
                <a:solidFill>
                  <a:schemeClr val="tx1">
                    <a:lumMod val="75000"/>
                    <a:lumOff val="25000"/>
                  </a:schemeClr>
                </a:solidFill>
                <a:latin typeface="Crimson Text" panose="02000503000000000000" pitchFamily="2" charset="77"/>
              </a:rPr>
              <a:t>W</a:t>
            </a:r>
            <a:r>
              <a:rPr lang="en-US" sz="2400" b="1" dirty="0">
                <a:solidFill>
                  <a:schemeClr val="tx1">
                    <a:lumMod val="75000"/>
                    <a:lumOff val="25000"/>
                  </a:schemeClr>
                </a:solidFill>
                <a:latin typeface="Crimson Text" panose="02000503000000000000" pitchFamily="2" charset="77"/>
              </a:rPr>
              <a:t>rite</a:t>
            </a:r>
            <a:r>
              <a:rPr lang="en-US" sz="2400" dirty="0">
                <a:solidFill>
                  <a:schemeClr val="tx1">
                    <a:lumMod val="75000"/>
                    <a:lumOff val="25000"/>
                  </a:schemeClr>
                </a:solidFill>
                <a:latin typeface="CRIMSON TEXT" panose="02000503000000000000" pitchFamily="2" charset="77"/>
              </a:rPr>
              <a:t> </a:t>
            </a:r>
            <a:r>
              <a:rPr lang="en-US" sz="2400" dirty="0">
                <a:latin typeface="CRIMSON TEXT" panose="02000503000000000000" pitchFamily="2" charset="77"/>
              </a:rPr>
              <a:t>phase </a:t>
            </a:r>
            <a:r>
              <a:rPr lang="en-US" sz="2400" u="sng" dirty="0">
                <a:latin typeface="CRIMSON TEXT" panose="02000503000000000000" pitchFamily="2" charset="77"/>
              </a:rPr>
              <a:t>and</a:t>
            </a:r>
            <a:r>
              <a:rPr lang="en-US" sz="2400" dirty="0">
                <a:latin typeface="CRIMSON TEXT" panose="02000503000000000000" pitchFamily="2" charset="77"/>
              </a:rPr>
              <a:t>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dirty="0"/>
              <a:t> does not modify to any object read by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dirty="0"/>
              <a:t>.</a:t>
            </a:r>
          </a:p>
          <a:p>
            <a:pPr lvl="1"/>
            <a:r>
              <a:rPr lang="en-US" b="1" dirty="0" err="1">
                <a:solidFill>
                  <a:schemeClr val="accent1"/>
                </a:solidFill>
                <a:latin typeface="Inconsolata" panose="00000509000000000000" pitchFamily="49" charset="0"/>
              </a:rPr>
              <a:t>WriteSet</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b="1" dirty="0">
                <a:solidFill>
                  <a:schemeClr val="accent1"/>
                </a:solidFill>
                <a:latin typeface="Inconsolata" panose="00000509000000000000" pitchFamily="49" charset="0"/>
              </a:rPr>
              <a:t>)</a:t>
            </a:r>
            <a:r>
              <a:rPr lang="en-US" dirty="0"/>
              <a:t> ∩ </a:t>
            </a:r>
            <a:r>
              <a:rPr lang="en-US" b="1" dirty="0" err="1">
                <a:solidFill>
                  <a:schemeClr val="accent1"/>
                </a:solidFill>
                <a:latin typeface="Inconsolata" panose="00000509000000000000" pitchFamily="49" charset="0"/>
              </a:rPr>
              <a:t>ReadSet</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b="1" dirty="0">
                <a:solidFill>
                  <a:schemeClr val="accent1"/>
                </a:solidFill>
                <a:latin typeface="Inconsolata" panose="00000509000000000000" pitchFamily="49" charset="0"/>
              </a:rPr>
              <a:t>)</a:t>
            </a:r>
            <a:r>
              <a:rPr lang="en-US" dirty="0"/>
              <a:t> = </a:t>
            </a:r>
            <a:r>
              <a:rPr lang="en-US" dirty="0">
                <a:sym typeface="Symbol" pitchFamily="18" charset="2"/>
              </a:rPr>
              <a:t>Ø</a:t>
            </a:r>
            <a:r>
              <a:rPr lang="en-US" dirty="0"/>
              <a:t> </a:t>
            </a:r>
          </a:p>
        </p:txBody>
      </p:sp>
      <p:sp>
        <p:nvSpPr>
          <p:cNvPr id="4" name="Slide Number Placeholder 3">
            <a:extLst>
              <a:ext uri="{FF2B5EF4-FFF2-40B4-BE49-F238E27FC236}">
                <a16:creationId xmlns:a16="http://schemas.microsoft.com/office/drawing/2014/main" id="{0C8E36C6-CB11-3C95-ABAA-2C4055E366C4}"/>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18</a:t>
            </a:fld>
            <a:endParaRPr lang="en-US" dirty="0"/>
          </a:p>
        </p:txBody>
      </p:sp>
    </p:spTree>
    <p:extLst>
      <p:ext uri="{BB962C8B-B14F-4D97-AF65-F5344CB8AC3E}">
        <p14:creationId xmlns:p14="http://schemas.microsoft.com/office/powerpoint/2010/main" val="2725326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244DF48-595B-DB27-2BE8-CC8479BD7EB1}"/>
              </a:ext>
            </a:extLst>
          </p:cNvPr>
          <p:cNvGrpSpPr/>
          <p:nvPr/>
        </p:nvGrpSpPr>
        <p:grpSpPr>
          <a:xfrm>
            <a:off x="1695451" y="746521"/>
            <a:ext cx="2469356" cy="3855720"/>
            <a:chOff x="1695451" y="819150"/>
            <a:chExt cx="2469356" cy="3855720"/>
          </a:xfrm>
        </p:grpSpPr>
        <p:sp>
          <p:nvSpPr>
            <p:cNvPr id="5" name="Rounded Rectangle 27">
              <a:extLst>
                <a:ext uri="{FF2B5EF4-FFF2-40B4-BE49-F238E27FC236}">
                  <a16:creationId xmlns:a16="http://schemas.microsoft.com/office/drawing/2014/main" id="{BF3EC917-D943-D146-668C-2EDDFF63B407}"/>
                </a:ext>
              </a:extLst>
            </p:cNvPr>
            <p:cNvSpPr/>
            <p:nvPr/>
          </p:nvSpPr>
          <p:spPr bwMode="auto">
            <a:xfrm>
              <a:off x="1695451" y="1200150"/>
              <a:ext cx="2469356" cy="3474720"/>
            </a:xfrm>
            <a:prstGeom prst="rect">
              <a:avLst/>
            </a:prstGeom>
            <a:solidFill>
              <a:schemeClr val="bg1">
                <a:lumMod val="85000"/>
              </a:schemeClr>
            </a:solidFill>
            <a:ln w="38100" cap="flat" cmpd="sng" algn="ctr">
              <a:noFill/>
              <a:prstDash val="sysDash"/>
              <a:round/>
              <a:headEnd type="none" w="sm" len="sm"/>
              <a:tailEnd type="triangle" w="med" len="med"/>
            </a:ln>
            <a:effectLst/>
          </p:spPr>
          <p:txBody>
            <a:bodyPr wrap="none" anchor="ctr"/>
            <a:lstStyle/>
            <a:p>
              <a:pPr algn="ctr" eaLnBrk="0" hangingPunct="0">
                <a:defRPr/>
              </a:pPr>
              <a:endParaRPr lang="en-US" sz="1350" dirty="0">
                <a:latin typeface="Times New Roman" pitchFamily="-112" charset="0"/>
              </a:endParaRPr>
            </a:p>
          </p:txBody>
        </p:sp>
        <p:sp>
          <p:nvSpPr>
            <p:cNvPr id="6" name="TextBox 15">
              <a:extLst>
                <a:ext uri="{FF2B5EF4-FFF2-40B4-BE49-F238E27FC236}">
                  <a16:creationId xmlns:a16="http://schemas.microsoft.com/office/drawing/2014/main" id="{75D8DF97-1CBC-B5B2-7AC1-7B4ACBD7BD9D}"/>
                </a:ext>
              </a:extLst>
            </p:cNvPr>
            <p:cNvSpPr txBox="1">
              <a:spLocks noChangeArrowheads="1"/>
            </p:cNvSpPr>
            <p:nvPr/>
          </p:nvSpPr>
          <p:spPr bwMode="auto">
            <a:xfrm>
              <a:off x="1695451" y="819150"/>
              <a:ext cx="1175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Schedule</a:t>
              </a:r>
            </a:p>
          </p:txBody>
        </p:sp>
        <p:sp>
          <p:nvSpPr>
            <p:cNvPr id="7" name="TextBox 6">
              <a:extLst>
                <a:ext uri="{FF2B5EF4-FFF2-40B4-BE49-F238E27FC236}">
                  <a16:creationId xmlns:a16="http://schemas.microsoft.com/office/drawing/2014/main" id="{9E5B19CB-6715-FB82-5DCE-386743E1E6B4}"/>
                </a:ext>
              </a:extLst>
            </p:cNvPr>
            <p:cNvSpPr txBox="1">
              <a:spLocks noChangeArrowheads="1"/>
            </p:cNvSpPr>
            <p:nvPr/>
          </p:nvSpPr>
          <p:spPr bwMode="auto">
            <a:xfrm>
              <a:off x="2190355" y="1219200"/>
              <a:ext cx="3770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p>
          </p:txBody>
        </p:sp>
        <p:sp>
          <p:nvSpPr>
            <p:cNvPr id="8" name="TextBox 15">
              <a:extLst>
                <a:ext uri="{FF2B5EF4-FFF2-40B4-BE49-F238E27FC236}">
                  <a16:creationId xmlns:a16="http://schemas.microsoft.com/office/drawing/2014/main" id="{12B1C295-F8D9-AA0D-232E-6F0C0BCDF173}"/>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p>
          </p:txBody>
        </p:sp>
      </p:grpSp>
      <p:sp>
        <p:nvSpPr>
          <p:cNvPr id="9" name="Left Arrow 33">
            <a:extLst>
              <a:ext uri="{FF2B5EF4-FFF2-40B4-BE49-F238E27FC236}">
                <a16:creationId xmlns:a16="http://schemas.microsoft.com/office/drawing/2014/main" id="{7DE83168-1250-DD2D-C0DB-7DBED4491174}"/>
              </a:ext>
            </a:extLst>
          </p:cNvPr>
          <p:cNvSpPr/>
          <p:nvPr/>
        </p:nvSpPr>
        <p:spPr bwMode="auto">
          <a:xfrm rot="16200000">
            <a:off x="-342900" y="2392441"/>
            <a:ext cx="3314700" cy="647700"/>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graphicFrame>
        <p:nvGraphicFramePr>
          <p:cNvPr id="68" name="Table 67">
            <a:extLst>
              <a:ext uri="{FF2B5EF4-FFF2-40B4-BE49-F238E27FC236}">
                <a16:creationId xmlns:a16="http://schemas.microsoft.com/office/drawing/2014/main" id="{D8B8CFD2-04D8-420A-8751-35DC2939D9E3}"/>
              </a:ext>
            </a:extLst>
          </p:cNvPr>
          <p:cNvGraphicFramePr>
            <a:graphicFrameLocks noGrp="1"/>
          </p:cNvGraphicFramePr>
          <p:nvPr>
            <p:extLst>
              <p:ext uri="{D42A27DB-BD31-4B8C-83A1-F6EECF244321}">
                <p14:modId xmlns:p14="http://schemas.microsoft.com/office/powerpoint/2010/main" val="3675865201"/>
              </p:ext>
            </p:extLst>
          </p:nvPr>
        </p:nvGraphicFramePr>
        <p:xfrm>
          <a:off x="7145444" y="3224022"/>
          <a:ext cx="1584658" cy="719328"/>
        </p:xfrm>
        <a:graphic>
          <a:graphicData uri="http://schemas.openxmlformats.org/drawingml/2006/table">
            <a:tbl>
              <a:tblPr firstRow="1" bandRow="1">
                <a:tableStyleId>{793D81CF-94F2-401A-BA57-92F5A7B2D0C5}</a:tableStyleId>
              </a:tblPr>
              <a:tblGrid>
                <a:gridCol w="541038">
                  <a:extLst>
                    <a:ext uri="{9D8B030D-6E8A-4147-A177-3AD203B41FA5}">
                      <a16:colId xmlns:a16="http://schemas.microsoft.com/office/drawing/2014/main" val="20000"/>
                    </a:ext>
                  </a:extLst>
                </a:gridCol>
                <a:gridCol w="541038">
                  <a:extLst>
                    <a:ext uri="{9D8B030D-6E8A-4147-A177-3AD203B41FA5}">
                      <a16:colId xmlns:a16="http://schemas.microsoft.com/office/drawing/2014/main" val="3789622283"/>
                    </a:ext>
                  </a:extLst>
                </a:gridCol>
                <a:gridCol w="502582">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graphicFrame>
        <p:nvGraphicFramePr>
          <p:cNvPr id="69" name="Table 68">
            <a:extLst>
              <a:ext uri="{FF2B5EF4-FFF2-40B4-BE49-F238E27FC236}">
                <a16:creationId xmlns:a16="http://schemas.microsoft.com/office/drawing/2014/main" id="{FA0B23A9-DDF8-42AA-A9A0-F4C572F72176}"/>
              </a:ext>
            </a:extLst>
          </p:cNvPr>
          <p:cNvGraphicFramePr>
            <a:graphicFrameLocks noGrp="1"/>
          </p:cNvGraphicFramePr>
          <p:nvPr>
            <p:extLst>
              <p:ext uri="{D42A27DB-BD31-4B8C-83A1-F6EECF244321}">
                <p14:modId xmlns:p14="http://schemas.microsoft.com/office/powerpoint/2010/main" val="2743363347"/>
              </p:ext>
            </p:extLst>
          </p:nvPr>
        </p:nvGraphicFramePr>
        <p:xfrm>
          <a:off x="4914774" y="3224022"/>
          <a:ext cx="1559051" cy="719328"/>
        </p:xfrm>
        <a:graphic>
          <a:graphicData uri="http://schemas.openxmlformats.org/drawingml/2006/table">
            <a:tbl>
              <a:tblPr firstRow="1" bandRow="1">
                <a:tableStyleId>{793D81CF-94F2-401A-BA57-92F5A7B2D0C5}</a:tableStyleId>
              </a:tblPr>
              <a:tblGrid>
                <a:gridCol w="532295">
                  <a:extLst>
                    <a:ext uri="{9D8B030D-6E8A-4147-A177-3AD203B41FA5}">
                      <a16:colId xmlns:a16="http://schemas.microsoft.com/office/drawing/2014/main" val="20000"/>
                    </a:ext>
                  </a:extLst>
                </a:gridCol>
                <a:gridCol w="532295">
                  <a:extLst>
                    <a:ext uri="{9D8B030D-6E8A-4147-A177-3AD203B41FA5}">
                      <a16:colId xmlns:a16="http://schemas.microsoft.com/office/drawing/2014/main" val="3789622283"/>
                    </a:ext>
                  </a:extLst>
                </a:gridCol>
                <a:gridCol w="494461">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32770" name="Title 6"/>
          <p:cNvSpPr>
            <a:spLocks noGrp="1"/>
          </p:cNvSpPr>
          <p:nvPr>
            <p:ph type="title"/>
          </p:nvPr>
        </p:nvSpPr>
        <p:spPr>
          <a:prstGeom prst="rect">
            <a:avLst/>
          </a:prstGeom>
        </p:spPr>
        <p:txBody>
          <a:bodyPr/>
          <a:lstStyle/>
          <a:p>
            <a:r>
              <a:rPr lang="en-US" dirty="0"/>
              <a:t>OCC: Forward Validation Case #2</a:t>
            </a:r>
          </a:p>
        </p:txBody>
      </p:sp>
      <p:grpSp>
        <p:nvGrpSpPr>
          <p:cNvPr id="16" name="Group 15" hidden="1"/>
          <p:cNvGrpSpPr>
            <a:grpSpLocks/>
          </p:cNvGrpSpPr>
          <p:nvPr/>
        </p:nvGrpSpPr>
        <p:grpSpPr bwMode="auto">
          <a:xfrm>
            <a:off x="5079206" y="3358759"/>
            <a:ext cx="825104" cy="184666"/>
            <a:chOff x="5247643" y="4478338"/>
            <a:chExt cx="1100137" cy="246220"/>
          </a:xfrm>
        </p:grpSpPr>
        <p:sp>
          <p:nvSpPr>
            <p:cNvPr id="32857" name="TextBox 41"/>
            <p:cNvSpPr txBox="1">
              <a:spLocks noChangeArrowheads="1"/>
            </p:cNvSpPr>
            <p:nvPr/>
          </p:nvSpPr>
          <p:spPr bwMode="auto">
            <a:xfrm>
              <a:off x="5247643" y="4478338"/>
              <a:ext cx="463550" cy="246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eaLnBrk="1" hangingPunct="1"/>
              <a:r>
                <a:rPr lang="en-US" sz="1200" b="1" u="none">
                  <a:solidFill>
                    <a:srgbClr val="C00000"/>
                  </a:solidFill>
                </a:rPr>
                <a:t>456</a:t>
              </a:r>
            </a:p>
          </p:txBody>
        </p:sp>
        <p:sp>
          <p:nvSpPr>
            <p:cNvPr id="32858" name="TextBox 42"/>
            <p:cNvSpPr txBox="1">
              <a:spLocks noChangeArrowheads="1"/>
            </p:cNvSpPr>
            <p:nvPr/>
          </p:nvSpPr>
          <p:spPr bwMode="auto">
            <a:xfrm>
              <a:off x="5884230" y="4478338"/>
              <a:ext cx="463550" cy="246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eaLnBrk="1" hangingPunct="1"/>
              <a:r>
                <a:rPr lang="en-US" sz="1200" b="1" u="none">
                  <a:solidFill>
                    <a:srgbClr val="C00000"/>
                  </a:solidFill>
                </a:rPr>
                <a:t>1</a:t>
              </a:r>
            </a:p>
          </p:txBody>
        </p:sp>
      </p:grpSp>
      <p:grpSp>
        <p:nvGrpSpPr>
          <p:cNvPr id="32837" name="T1 A WRITE2" hidden="1"/>
          <p:cNvGrpSpPr>
            <a:grpSpLocks/>
          </p:cNvGrpSpPr>
          <p:nvPr/>
        </p:nvGrpSpPr>
        <p:grpSpPr bwMode="auto">
          <a:xfrm>
            <a:off x="5497487" y="3471818"/>
            <a:ext cx="879501" cy="215449"/>
            <a:chOff x="5291077" y="4478330"/>
            <a:chExt cx="1172582" cy="287264"/>
          </a:xfrm>
        </p:grpSpPr>
        <p:sp>
          <p:nvSpPr>
            <p:cNvPr id="32854" name="TextBox 40"/>
            <p:cNvSpPr txBox="1">
              <a:spLocks noChangeArrowheads="1"/>
            </p:cNvSpPr>
            <p:nvPr/>
          </p:nvSpPr>
          <p:spPr bwMode="auto">
            <a:xfrm>
              <a:off x="5291077" y="4478337"/>
              <a:ext cx="463550" cy="287257"/>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2855" name="TextBox 31"/>
            <p:cNvSpPr txBox="1">
              <a:spLocks noChangeArrowheads="1"/>
            </p:cNvSpPr>
            <p:nvPr/>
          </p:nvSpPr>
          <p:spPr bwMode="auto">
            <a:xfrm>
              <a:off x="6000109" y="4478330"/>
              <a:ext cx="463550" cy="287257"/>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grpSp>
      <p:grpSp>
        <p:nvGrpSpPr>
          <p:cNvPr id="32838" name="Group 47"/>
          <p:cNvGrpSpPr>
            <a:grpSpLocks/>
          </p:cNvGrpSpPr>
          <p:nvPr/>
        </p:nvGrpSpPr>
        <p:grpSpPr bwMode="auto">
          <a:xfrm>
            <a:off x="7169901" y="3465971"/>
            <a:ext cx="1417085" cy="194373"/>
            <a:chOff x="4528582" y="4467296"/>
            <a:chExt cx="1889308" cy="259162"/>
          </a:xfrm>
        </p:grpSpPr>
        <p:sp>
          <p:nvSpPr>
            <p:cNvPr id="32851" name="TextBox 48"/>
            <p:cNvSpPr txBox="1">
              <a:spLocks noChangeArrowheads="1"/>
            </p:cNvSpPr>
            <p:nvPr/>
          </p:nvSpPr>
          <p:spPr bwMode="auto">
            <a:xfrm>
              <a:off x="5255595" y="4467296"/>
              <a:ext cx="463550" cy="254625"/>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123</a:t>
              </a:r>
            </a:p>
          </p:txBody>
        </p:sp>
        <p:sp>
          <p:nvSpPr>
            <p:cNvPr id="32852" name="TextBox 49"/>
            <p:cNvSpPr txBox="1">
              <a:spLocks noChangeArrowheads="1"/>
            </p:cNvSpPr>
            <p:nvPr/>
          </p:nvSpPr>
          <p:spPr bwMode="auto">
            <a:xfrm>
              <a:off x="5954340" y="4467296"/>
              <a:ext cx="463550" cy="254624"/>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sp>
          <p:nvSpPr>
            <p:cNvPr id="32853" name="TextBox 50"/>
            <p:cNvSpPr txBox="1">
              <a:spLocks noChangeArrowheads="1"/>
            </p:cNvSpPr>
            <p:nvPr/>
          </p:nvSpPr>
          <p:spPr bwMode="auto">
            <a:xfrm>
              <a:off x="4528582" y="4471833"/>
              <a:ext cx="463550" cy="254625"/>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grpSp>
        <p:nvGrpSpPr>
          <p:cNvPr id="23" name="Group 22">
            <a:extLst>
              <a:ext uri="{FF2B5EF4-FFF2-40B4-BE49-F238E27FC236}">
                <a16:creationId xmlns:a16="http://schemas.microsoft.com/office/drawing/2014/main" id="{365EBDB0-0D53-0813-97C4-1C3864DDE5A0}"/>
              </a:ext>
            </a:extLst>
          </p:cNvPr>
          <p:cNvGrpSpPr/>
          <p:nvPr/>
        </p:nvGrpSpPr>
        <p:grpSpPr>
          <a:xfrm>
            <a:off x="1828220" y="1514044"/>
            <a:ext cx="2188369" cy="2926080"/>
            <a:chOff x="1828220" y="1845752"/>
            <a:chExt cx="2188369" cy="2926080"/>
          </a:xfrm>
        </p:grpSpPr>
        <p:grpSp>
          <p:nvGrpSpPr>
            <p:cNvPr id="32775" name="Group 35"/>
            <p:cNvGrpSpPr>
              <a:grpSpLocks/>
            </p:cNvGrpSpPr>
            <p:nvPr/>
          </p:nvGrpSpPr>
          <p:grpSpPr bwMode="auto">
            <a:xfrm>
              <a:off x="1828220" y="1845752"/>
              <a:ext cx="2188369" cy="2926080"/>
              <a:chOff x="914399" y="2209243"/>
              <a:chExt cx="2919331" cy="3902253"/>
            </a:xfrm>
          </p:grpSpPr>
          <p:sp>
            <p:nvSpPr>
              <p:cNvPr id="10" name="Text Box 4"/>
              <p:cNvSpPr txBox="1">
                <a:spLocks noChangeArrowheads="1"/>
              </p:cNvSpPr>
              <p:nvPr/>
            </p:nvSpPr>
            <p:spPr bwMode="auto">
              <a:xfrm>
                <a:off x="914399"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BEGIN</a:t>
                </a:r>
              </a:p>
              <a:p>
                <a:r>
                  <a:rPr lang="en-US" i="1" dirty="0">
                    <a:solidFill>
                      <a:schemeClr val="accent1"/>
                    </a:solidFill>
                  </a:rPr>
                  <a:t>READ</a:t>
                </a:r>
              </a:p>
              <a:p>
                <a:r>
                  <a:rPr lang="en-US" b="0" dirty="0"/>
                  <a:t>R(A)</a:t>
                </a:r>
              </a:p>
              <a:p>
                <a:r>
                  <a:rPr lang="en-US" b="0" dirty="0"/>
                  <a:t>W(A)</a:t>
                </a:r>
              </a:p>
              <a:p>
                <a:endParaRPr lang="en-US" b="0" dirty="0"/>
              </a:p>
              <a:p>
                <a:endParaRPr lang="en-US" b="0" dirty="0"/>
              </a:p>
              <a:p>
                <a:r>
                  <a:rPr lang="en-US" i="1" dirty="0">
                    <a:solidFill>
                      <a:schemeClr val="accent1"/>
                    </a:solidFill>
                  </a:rPr>
                  <a:t>VALIDATE</a:t>
                </a:r>
              </a:p>
              <a:p>
                <a:endParaRPr lang="en-US" b="0" dirty="0"/>
              </a:p>
            </p:txBody>
          </p:sp>
          <p:sp>
            <p:nvSpPr>
              <p:cNvPr id="13" name="Text Box 4"/>
              <p:cNvSpPr txBox="1">
                <a:spLocks noChangeArrowheads="1"/>
              </p:cNvSpPr>
              <p:nvPr/>
            </p:nvSpPr>
            <p:spPr bwMode="auto">
              <a:xfrm>
                <a:off x="2370888"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endParaRPr lang="en-US" dirty="0"/>
              </a:p>
              <a:p>
                <a:endParaRPr lang="en-US" dirty="0"/>
              </a:p>
              <a:p>
                <a:endParaRPr lang="en-US" dirty="0"/>
              </a:p>
              <a:p>
                <a:r>
                  <a:rPr lang="en-US" dirty="0"/>
                  <a:t>BEGIN</a:t>
                </a:r>
                <a:endParaRPr lang="en-US" b="0" dirty="0"/>
              </a:p>
              <a:p>
                <a:r>
                  <a:rPr lang="en-US" i="1" dirty="0">
                    <a:solidFill>
                      <a:schemeClr val="accent1"/>
                    </a:solidFill>
                  </a:rPr>
                  <a:t>READ</a:t>
                </a:r>
              </a:p>
              <a:p>
                <a:r>
                  <a:rPr lang="en-US" b="0" dirty="0"/>
                  <a:t>R(A)</a:t>
                </a:r>
              </a:p>
              <a:p>
                <a:endParaRPr lang="en-US" b="0" dirty="0"/>
              </a:p>
              <a:p>
                <a:r>
                  <a:rPr lang="en-US" i="1" dirty="0">
                    <a:solidFill>
                      <a:schemeClr val="accent1"/>
                    </a:solidFill>
                  </a:rPr>
                  <a:t>VALIDATE</a:t>
                </a:r>
              </a:p>
              <a:p>
                <a:r>
                  <a:rPr lang="en-US" i="1" dirty="0">
                    <a:solidFill>
                      <a:schemeClr val="accent1"/>
                    </a:solidFill>
                  </a:rPr>
                  <a:t>WRITE</a:t>
                </a:r>
              </a:p>
              <a:p>
                <a:r>
                  <a:rPr lang="en-US" dirty="0"/>
                  <a:t>COMMIT</a:t>
                </a:r>
              </a:p>
            </p:txBody>
          </p:sp>
        </p:grpSp>
        <p:sp>
          <p:nvSpPr>
            <p:cNvPr id="32840" name="Rectangle 1"/>
            <p:cNvSpPr>
              <a:spLocks noChangeArrowheads="1"/>
            </p:cNvSpPr>
            <p:nvPr/>
          </p:nvSpPr>
          <p:spPr bwMode="auto">
            <a:xfrm>
              <a:off x="1908968" y="2111689"/>
              <a:ext cx="931069" cy="1051560"/>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1" name="Rectangle 55"/>
            <p:cNvSpPr>
              <a:spLocks noChangeArrowheads="1"/>
            </p:cNvSpPr>
            <p:nvPr/>
          </p:nvSpPr>
          <p:spPr bwMode="auto">
            <a:xfrm>
              <a:off x="2999581" y="2766683"/>
              <a:ext cx="931069" cy="633266"/>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2" name="Rectangle 59"/>
            <p:cNvSpPr>
              <a:spLocks noChangeArrowheads="1"/>
            </p:cNvSpPr>
            <p:nvPr/>
          </p:nvSpPr>
          <p:spPr bwMode="auto">
            <a:xfrm>
              <a:off x="2999581" y="3663081"/>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6" name="Rectangle 59"/>
            <p:cNvSpPr>
              <a:spLocks noChangeArrowheads="1"/>
            </p:cNvSpPr>
            <p:nvPr/>
          </p:nvSpPr>
          <p:spPr bwMode="auto">
            <a:xfrm>
              <a:off x="1908968" y="3213019"/>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7" name="Rectangle 59"/>
            <p:cNvSpPr>
              <a:spLocks noChangeArrowheads="1"/>
            </p:cNvSpPr>
            <p:nvPr/>
          </p:nvSpPr>
          <p:spPr bwMode="auto">
            <a:xfrm>
              <a:off x="2999581" y="3434478"/>
              <a:ext cx="931069" cy="196454"/>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grpSp>
      <p:graphicFrame>
        <p:nvGraphicFramePr>
          <p:cNvPr id="76" name="Table 75">
            <a:extLst>
              <a:ext uri="{FF2B5EF4-FFF2-40B4-BE49-F238E27FC236}">
                <a16:creationId xmlns:a16="http://schemas.microsoft.com/office/drawing/2014/main" id="{BBB09952-6CCA-4B1A-A199-ED74F3099AAD}"/>
              </a:ext>
            </a:extLst>
          </p:cNvPr>
          <p:cNvGraphicFramePr>
            <a:graphicFrameLocks noGrp="1"/>
          </p:cNvGraphicFramePr>
          <p:nvPr>
            <p:extLst>
              <p:ext uri="{D42A27DB-BD31-4B8C-83A1-F6EECF244321}">
                <p14:modId xmlns:p14="http://schemas.microsoft.com/office/powerpoint/2010/main" val="723306433"/>
              </p:ext>
            </p:extLst>
          </p:nvPr>
        </p:nvGraphicFramePr>
        <p:xfrm>
          <a:off x="5362575" y="1583531"/>
          <a:ext cx="2377440" cy="749808"/>
        </p:xfrm>
        <a:graphic>
          <a:graphicData uri="http://schemas.openxmlformats.org/drawingml/2006/table">
            <a:tbl>
              <a:tblPr firstRow="1" bandRow="1">
                <a:tableStyleId>{793D81CF-94F2-401A-BA57-92F5A7B2D0C5}</a:tableStyleId>
              </a:tblPr>
              <a:tblGrid>
                <a:gridCol w="792480">
                  <a:extLst>
                    <a:ext uri="{9D8B030D-6E8A-4147-A177-3AD203B41FA5}">
                      <a16:colId xmlns:a16="http://schemas.microsoft.com/office/drawing/2014/main" val="20000"/>
                    </a:ext>
                  </a:extLst>
                </a:gridCol>
                <a:gridCol w="792480">
                  <a:extLst>
                    <a:ext uri="{9D8B030D-6E8A-4147-A177-3AD203B41FA5}">
                      <a16:colId xmlns:a16="http://schemas.microsoft.com/office/drawing/2014/main" val="3789622283"/>
                    </a:ext>
                  </a:extLst>
                </a:gridCol>
                <a:gridCol w="792480">
                  <a:extLst>
                    <a:ext uri="{9D8B030D-6E8A-4147-A177-3AD203B41FA5}">
                      <a16:colId xmlns:a16="http://schemas.microsoft.com/office/drawing/2014/main" val="1898458128"/>
                    </a:ext>
                  </a:extLst>
                </a:gridCol>
              </a:tblGrid>
              <a:tr h="249936">
                <a:tc>
                  <a:txBody>
                    <a:bodyPr/>
                    <a:lstStyle/>
                    <a:p>
                      <a:r>
                        <a:rPr lang="en-US" sz="14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123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4" name="Slide Number Placeholder 3">
            <a:extLst>
              <a:ext uri="{FF2B5EF4-FFF2-40B4-BE49-F238E27FC236}">
                <a16:creationId xmlns:a16="http://schemas.microsoft.com/office/drawing/2014/main" id="{5FEB090F-8C2C-F271-4BFA-16D15C1C2ABB}"/>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19</a:t>
            </a:fld>
            <a:endParaRPr lang="en-US" dirty="0"/>
          </a:p>
        </p:txBody>
      </p:sp>
      <p:sp>
        <p:nvSpPr>
          <p:cNvPr id="51" name="Rounded Rectangular Callout 50"/>
          <p:cNvSpPr/>
          <p:nvPr/>
        </p:nvSpPr>
        <p:spPr bwMode="auto">
          <a:xfrm flipH="1">
            <a:off x="2014147" y="3621813"/>
            <a:ext cx="2581756" cy="899369"/>
          </a:xfrm>
          <a:prstGeom prst="wedgeRoundRectCallout">
            <a:avLst>
              <a:gd name="adj1" fmla="val 40050"/>
              <a:gd name="adj2" fmla="val -117915"/>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spc="-150" dirty="0">
                <a:solidFill>
                  <a:schemeClr val="accent1"/>
                </a:solidFill>
                <a:latin typeface="Crimson Text" panose="02000503000000000000" pitchFamily="2" charset="0"/>
              </a:rPr>
              <a:t>T</a:t>
            </a:r>
            <a:r>
              <a:rPr lang="en-US" sz="2000" b="1" i="1" baseline="-25000" dirty="0">
                <a:solidFill>
                  <a:schemeClr val="accent1"/>
                </a:solidFill>
                <a:latin typeface="Crimson Text" panose="02000503000000000000" pitchFamily="2" charset="0"/>
              </a:rPr>
              <a:t>1</a:t>
            </a:r>
            <a:r>
              <a:rPr lang="en-US" sz="2000" b="1" i="1" dirty="0">
                <a:solidFill>
                  <a:schemeClr val="accent1"/>
                </a:solidFill>
                <a:latin typeface="Crimson Text" panose="02000503000000000000" pitchFamily="2" charset="0"/>
              </a:rPr>
              <a:t> must abort even though T</a:t>
            </a:r>
            <a:r>
              <a:rPr lang="en-US" sz="2000" b="1" i="1" baseline="-25000" dirty="0">
                <a:solidFill>
                  <a:schemeClr val="accent1"/>
                </a:solidFill>
                <a:latin typeface="Crimson Text" panose="02000503000000000000" pitchFamily="2" charset="0"/>
              </a:rPr>
              <a:t>2</a:t>
            </a:r>
            <a:r>
              <a:rPr lang="en-US" sz="2000" b="1" i="1" dirty="0">
                <a:solidFill>
                  <a:schemeClr val="accent1"/>
                </a:solidFill>
                <a:latin typeface="Crimson Text" panose="02000503000000000000" pitchFamily="2" charset="0"/>
              </a:rPr>
              <a:t> did not modify the database.</a:t>
            </a:r>
          </a:p>
        </p:txBody>
      </p:sp>
      <p:grpSp>
        <p:nvGrpSpPr>
          <p:cNvPr id="33" name="Group 32">
            <a:extLst>
              <a:ext uri="{FF2B5EF4-FFF2-40B4-BE49-F238E27FC236}">
                <a16:creationId xmlns:a16="http://schemas.microsoft.com/office/drawing/2014/main" id="{0AC51BAF-785B-19A5-F904-963B8DF9FC02}"/>
              </a:ext>
            </a:extLst>
          </p:cNvPr>
          <p:cNvGrpSpPr/>
          <p:nvPr/>
        </p:nvGrpSpPr>
        <p:grpSpPr>
          <a:xfrm>
            <a:off x="5201841" y="971550"/>
            <a:ext cx="2722959" cy="1535430"/>
            <a:chOff x="5201841" y="1078230"/>
            <a:chExt cx="2722959" cy="1535430"/>
          </a:xfrm>
        </p:grpSpPr>
        <p:sp>
          <p:nvSpPr>
            <p:cNvPr id="34" name="Rounded Rectangle 18">
              <a:extLst>
                <a:ext uri="{FF2B5EF4-FFF2-40B4-BE49-F238E27FC236}">
                  <a16:creationId xmlns:a16="http://schemas.microsoft.com/office/drawing/2014/main" id="{03760674-53BF-D111-49E4-3D0E6B7C98D7}"/>
                </a:ext>
              </a:extLst>
            </p:cNvPr>
            <p:cNvSpPr/>
            <p:nvPr/>
          </p:nvSpPr>
          <p:spPr bwMode="auto">
            <a:xfrm>
              <a:off x="5201841" y="1516380"/>
              <a:ext cx="2722959" cy="109728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endParaRPr lang="en-US" sz="1350">
                <a:latin typeface="Times New Roman" pitchFamily="-112" charset="0"/>
              </a:endParaRPr>
            </a:p>
          </p:txBody>
        </p:sp>
        <p:sp>
          <p:nvSpPr>
            <p:cNvPr id="35" name="TextBox 15">
              <a:extLst>
                <a:ext uri="{FF2B5EF4-FFF2-40B4-BE49-F238E27FC236}">
                  <a16:creationId xmlns:a16="http://schemas.microsoft.com/office/drawing/2014/main" id="{E9ABF12F-BA33-144F-E185-A7B7CB39988E}"/>
                </a:ext>
              </a:extLst>
            </p:cNvPr>
            <p:cNvSpPr txBox="1">
              <a:spLocks noChangeArrowheads="1"/>
            </p:cNvSpPr>
            <p:nvPr/>
          </p:nvSpPr>
          <p:spPr bwMode="auto">
            <a:xfrm>
              <a:off x="5201841" y="1078230"/>
              <a:ext cx="12330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Database</a:t>
              </a:r>
            </a:p>
          </p:txBody>
        </p:sp>
      </p:grpSp>
      <p:grpSp>
        <p:nvGrpSpPr>
          <p:cNvPr id="36" name="T1 Workspace">
            <a:extLst>
              <a:ext uri="{FF2B5EF4-FFF2-40B4-BE49-F238E27FC236}">
                <a16:creationId xmlns:a16="http://schemas.microsoft.com/office/drawing/2014/main" id="{9A6D0306-2AF4-D2AD-2283-68193AF4C8BF}"/>
              </a:ext>
            </a:extLst>
          </p:cNvPr>
          <p:cNvGrpSpPr>
            <a:grpSpLocks/>
          </p:cNvGrpSpPr>
          <p:nvPr/>
        </p:nvGrpSpPr>
        <p:grpSpPr bwMode="auto">
          <a:xfrm>
            <a:off x="4800600" y="2713669"/>
            <a:ext cx="1828800" cy="1324931"/>
            <a:chOff x="4360867" y="3415027"/>
            <a:chExt cx="2438320" cy="1766575"/>
          </a:xfrm>
        </p:grpSpPr>
        <p:sp>
          <p:nvSpPr>
            <p:cNvPr id="37" name="Rounded Rectangle 26">
              <a:extLst>
                <a:ext uri="{FF2B5EF4-FFF2-40B4-BE49-F238E27FC236}">
                  <a16:creationId xmlns:a16="http://schemas.microsoft.com/office/drawing/2014/main" id="{EB40C815-7066-6CAB-0B9A-01BAB803BEC3}"/>
                </a:ext>
              </a:extLst>
            </p:cNvPr>
            <p:cNvSpPr/>
            <p:nvPr/>
          </p:nvSpPr>
          <p:spPr bwMode="auto">
            <a:xfrm>
              <a:off x="4360867"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38" name="TextBox 15">
              <a:extLst>
                <a:ext uri="{FF2B5EF4-FFF2-40B4-BE49-F238E27FC236}">
                  <a16:creationId xmlns:a16="http://schemas.microsoft.com/office/drawing/2014/main" id="{20D5787A-95B2-0660-F5C3-4AA6C2E9AD68}"/>
                </a:ext>
              </a:extLst>
            </p:cNvPr>
            <p:cNvSpPr txBox="1">
              <a:spLocks noChangeArrowheads="1"/>
            </p:cNvSpPr>
            <p:nvPr/>
          </p:nvSpPr>
          <p:spPr bwMode="auto">
            <a:xfrm>
              <a:off x="4360867" y="3415027"/>
              <a:ext cx="241981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1</a:t>
              </a:r>
              <a:r>
                <a:rPr lang="en-US" dirty="0"/>
                <a:t> Workspace</a:t>
              </a:r>
            </a:p>
          </p:txBody>
        </p:sp>
      </p:grpSp>
      <p:grpSp>
        <p:nvGrpSpPr>
          <p:cNvPr id="39" name="T2 Workspace">
            <a:extLst>
              <a:ext uri="{FF2B5EF4-FFF2-40B4-BE49-F238E27FC236}">
                <a16:creationId xmlns:a16="http://schemas.microsoft.com/office/drawing/2014/main" id="{B071EA49-DA4A-9E37-17CA-2F87F76E492F}"/>
              </a:ext>
            </a:extLst>
          </p:cNvPr>
          <p:cNvGrpSpPr>
            <a:grpSpLocks/>
          </p:cNvGrpSpPr>
          <p:nvPr/>
        </p:nvGrpSpPr>
        <p:grpSpPr bwMode="auto">
          <a:xfrm>
            <a:off x="7048501" y="2713669"/>
            <a:ext cx="1858201" cy="1324931"/>
            <a:chOff x="6869743" y="3415027"/>
            <a:chExt cx="2477520" cy="1766575"/>
          </a:xfrm>
        </p:grpSpPr>
        <p:sp>
          <p:nvSpPr>
            <p:cNvPr id="40" name="Rounded Rectangle 37">
              <a:extLst>
                <a:ext uri="{FF2B5EF4-FFF2-40B4-BE49-F238E27FC236}">
                  <a16:creationId xmlns:a16="http://schemas.microsoft.com/office/drawing/2014/main" id="{6AED8577-F8EA-1E86-332F-B17E64957421}"/>
                </a:ext>
              </a:extLst>
            </p:cNvPr>
            <p:cNvSpPr/>
            <p:nvPr/>
          </p:nvSpPr>
          <p:spPr bwMode="auto">
            <a:xfrm>
              <a:off x="6869743"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41" name="TextBox 15">
              <a:extLst>
                <a:ext uri="{FF2B5EF4-FFF2-40B4-BE49-F238E27FC236}">
                  <a16:creationId xmlns:a16="http://schemas.microsoft.com/office/drawing/2014/main" id="{0CC32408-9B7F-A053-16BC-A9BEC6B40E5E}"/>
                </a:ext>
              </a:extLst>
            </p:cNvPr>
            <p:cNvSpPr txBox="1">
              <a:spLocks noChangeArrowheads="1"/>
            </p:cNvSpPr>
            <p:nvPr/>
          </p:nvSpPr>
          <p:spPr bwMode="auto">
            <a:xfrm>
              <a:off x="6869743" y="3415027"/>
              <a:ext cx="247752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2</a:t>
              </a:r>
              <a:r>
                <a:rPr lang="en-US" dirty="0"/>
                <a:t> Workspace</a:t>
              </a:r>
            </a:p>
          </p:txBody>
        </p:sp>
      </p:grpSp>
      <p:grpSp>
        <p:nvGrpSpPr>
          <p:cNvPr id="3" name="T1 A READ">
            <a:extLst>
              <a:ext uri="{FF2B5EF4-FFF2-40B4-BE49-F238E27FC236}">
                <a16:creationId xmlns:a16="http://schemas.microsoft.com/office/drawing/2014/main" id="{6E1C238C-69C5-3AA6-7FFE-156EC4BFD5B2}"/>
              </a:ext>
            </a:extLst>
          </p:cNvPr>
          <p:cNvGrpSpPr>
            <a:grpSpLocks/>
          </p:cNvGrpSpPr>
          <p:nvPr/>
        </p:nvGrpSpPr>
        <p:grpSpPr bwMode="auto">
          <a:xfrm>
            <a:off x="4949287" y="3462015"/>
            <a:ext cx="1418201" cy="223137"/>
            <a:chOff x="4561640" y="4425853"/>
            <a:chExt cx="1890793" cy="297514"/>
          </a:xfrm>
        </p:grpSpPr>
        <p:sp>
          <p:nvSpPr>
            <p:cNvPr id="11" name="TextBox 40">
              <a:extLst>
                <a:ext uri="{FF2B5EF4-FFF2-40B4-BE49-F238E27FC236}">
                  <a16:creationId xmlns:a16="http://schemas.microsoft.com/office/drawing/2014/main" id="{E114A821-6A0C-7B11-4DE0-5DECE4E6E83B}"/>
                </a:ext>
              </a:extLst>
            </p:cNvPr>
            <p:cNvSpPr txBox="1">
              <a:spLocks noChangeArrowheads="1"/>
            </p:cNvSpPr>
            <p:nvPr/>
          </p:nvSpPr>
          <p:spPr bwMode="auto">
            <a:xfrm>
              <a:off x="5285738" y="4436102"/>
              <a:ext cx="463550"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123</a:t>
              </a:r>
            </a:p>
          </p:txBody>
        </p:sp>
        <p:sp>
          <p:nvSpPr>
            <p:cNvPr id="12" name="TextBox 31">
              <a:extLst>
                <a:ext uri="{FF2B5EF4-FFF2-40B4-BE49-F238E27FC236}">
                  <a16:creationId xmlns:a16="http://schemas.microsoft.com/office/drawing/2014/main" id="{7D2AF164-F65C-9641-03F9-82DCE8580ED6}"/>
                </a:ext>
              </a:extLst>
            </p:cNvPr>
            <p:cNvSpPr txBox="1">
              <a:spLocks noChangeArrowheads="1"/>
            </p:cNvSpPr>
            <p:nvPr/>
          </p:nvSpPr>
          <p:spPr bwMode="auto">
            <a:xfrm>
              <a:off x="5988884" y="4436110"/>
              <a:ext cx="463549"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sp>
          <p:nvSpPr>
            <p:cNvPr id="14" name="TextBox 45">
              <a:extLst>
                <a:ext uri="{FF2B5EF4-FFF2-40B4-BE49-F238E27FC236}">
                  <a16:creationId xmlns:a16="http://schemas.microsoft.com/office/drawing/2014/main" id="{41F88922-5024-E079-CE64-D032CF626FA4}"/>
                </a:ext>
              </a:extLst>
            </p:cNvPr>
            <p:cNvSpPr txBox="1">
              <a:spLocks noChangeArrowheads="1"/>
            </p:cNvSpPr>
            <p:nvPr/>
          </p:nvSpPr>
          <p:spPr bwMode="auto">
            <a:xfrm>
              <a:off x="4561640" y="4425853"/>
              <a:ext cx="463549"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sp>
        <p:nvSpPr>
          <p:cNvPr id="15" name="Txn Arrow">
            <a:extLst>
              <a:ext uri="{FF2B5EF4-FFF2-40B4-BE49-F238E27FC236}">
                <a16:creationId xmlns:a16="http://schemas.microsoft.com/office/drawing/2014/main" id="{693FBA21-0915-147B-FB9F-A132369B7D6A}"/>
              </a:ext>
            </a:extLst>
          </p:cNvPr>
          <p:cNvSpPr>
            <a:spLocks noChangeArrowheads="1"/>
          </p:cNvSpPr>
          <p:nvPr/>
        </p:nvSpPr>
        <p:spPr bwMode="auto">
          <a:xfrm>
            <a:off x="1356360" y="1428750"/>
            <a:ext cx="548640" cy="457200"/>
          </a:xfrm>
          <a:prstGeom prst="rightArrow">
            <a:avLst>
              <a:gd name="adj1" fmla="val 50000"/>
              <a:gd name="adj2" fmla="val 50052"/>
            </a:avLst>
          </a:prstGeom>
          <a:solidFill>
            <a:schemeClr val="tx1"/>
          </a:solidFill>
          <a:ln w="28575">
            <a:noFill/>
            <a:round/>
            <a:headEnd type="none" w="sm" len="sm"/>
            <a:tailEnd type="triangle" w="med" len="med"/>
          </a:ln>
        </p:spPr>
        <p:txBody>
          <a:bodyPr wrap="none" anchor="ctr"/>
          <a:lstStyle/>
          <a:p>
            <a:pPr algn="ctr" eaLnBrk="0" hangingPunct="0"/>
            <a:endParaRPr lang="en-US" sz="1350"/>
          </a:p>
        </p:txBody>
      </p:sp>
      <p:sp>
        <p:nvSpPr>
          <p:cNvPr id="17" name="Right Arrow 6">
            <a:extLst>
              <a:ext uri="{FF2B5EF4-FFF2-40B4-BE49-F238E27FC236}">
                <a16:creationId xmlns:a16="http://schemas.microsoft.com/office/drawing/2014/main" id="{8C8B790A-6474-2F83-E6EE-0851066AB1A8}"/>
              </a:ext>
            </a:extLst>
          </p:cNvPr>
          <p:cNvSpPr>
            <a:spLocks noChangeArrowheads="1"/>
          </p:cNvSpPr>
          <p:nvPr/>
        </p:nvSpPr>
        <p:spPr bwMode="auto">
          <a:xfrm rot="5400000">
            <a:off x="5228971" y="2314830"/>
            <a:ext cx="83870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grpSp>
        <p:nvGrpSpPr>
          <p:cNvPr id="32839" name="T1 A WRITE1"/>
          <p:cNvGrpSpPr>
            <a:grpSpLocks/>
          </p:cNvGrpSpPr>
          <p:nvPr/>
        </p:nvGrpSpPr>
        <p:grpSpPr bwMode="auto">
          <a:xfrm>
            <a:off x="5507260" y="3451092"/>
            <a:ext cx="839442" cy="221824"/>
            <a:chOff x="5046820" y="4450788"/>
            <a:chExt cx="1119256" cy="295768"/>
          </a:xfrm>
        </p:grpSpPr>
        <p:sp>
          <p:nvSpPr>
            <p:cNvPr id="32849" name="TextBox 53"/>
            <p:cNvSpPr txBox="1">
              <a:spLocks noChangeArrowheads="1"/>
            </p:cNvSpPr>
            <p:nvPr/>
          </p:nvSpPr>
          <p:spPr bwMode="auto">
            <a:xfrm>
              <a:off x="5046820" y="4459295"/>
              <a:ext cx="463552" cy="287261"/>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2850" name="TextBox 54"/>
            <p:cNvSpPr txBox="1">
              <a:spLocks noChangeArrowheads="1"/>
            </p:cNvSpPr>
            <p:nvPr/>
          </p:nvSpPr>
          <p:spPr bwMode="auto">
            <a:xfrm>
              <a:off x="5702524" y="4450788"/>
              <a:ext cx="463552" cy="287261"/>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t>
              </a:r>
            </a:p>
          </p:txBody>
        </p:sp>
      </p:grpSp>
      <p:sp>
        <p:nvSpPr>
          <p:cNvPr id="18" name="Right Arrow 6">
            <a:extLst>
              <a:ext uri="{FF2B5EF4-FFF2-40B4-BE49-F238E27FC236}">
                <a16:creationId xmlns:a16="http://schemas.microsoft.com/office/drawing/2014/main" id="{5E2BC113-0BD0-459B-C283-E9885B9131C8}"/>
              </a:ext>
            </a:extLst>
          </p:cNvPr>
          <p:cNvSpPr>
            <a:spLocks noChangeArrowheads="1"/>
          </p:cNvSpPr>
          <p:nvPr/>
        </p:nvSpPr>
        <p:spPr bwMode="auto">
          <a:xfrm>
            <a:off x="4572000" y="3444595"/>
            <a:ext cx="34768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
        <p:nvSpPr>
          <p:cNvPr id="19" name="Right Arrow 6">
            <a:extLst>
              <a:ext uri="{FF2B5EF4-FFF2-40B4-BE49-F238E27FC236}">
                <a16:creationId xmlns:a16="http://schemas.microsoft.com/office/drawing/2014/main" id="{00C3464C-19A1-0566-8C9D-1F6FB6755644}"/>
              </a:ext>
            </a:extLst>
          </p:cNvPr>
          <p:cNvSpPr>
            <a:spLocks noChangeArrowheads="1"/>
          </p:cNvSpPr>
          <p:nvPr/>
        </p:nvSpPr>
        <p:spPr bwMode="auto">
          <a:xfrm rot="2480592">
            <a:off x="5426533" y="2541037"/>
            <a:ext cx="1752679"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Tree>
    <p:extLst>
      <p:ext uri="{BB962C8B-B14F-4D97-AF65-F5344CB8AC3E}">
        <p14:creationId xmlns:p14="http://schemas.microsoft.com/office/powerpoint/2010/main" val="32145963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cTn>
                              </p:par>
                            </p:childTnLst>
                          </p:cTn>
                        </p:par>
                        <p:par>
                          <p:cTn id="8" fill="hold" nodeType="withGroup">
                            <p:stCondLst>
                              <p:cond delay="25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25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250"/>
                                        <p:tgtEl>
                                          <p:spTgt spid="36"/>
                                        </p:tgtEl>
                                      </p:cBhvr>
                                    </p:animEffect>
                                  </p:childTnLst>
                                </p:cTn>
                              </p:par>
                              <p:par>
                                <p:cTn id="17" presetID="10" presetClass="entr" presetSubtype="0" fill="hold" nodeType="with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fade">
                                      <p:cBhvr>
                                        <p:cTn id="19" dur="250"/>
                                        <p:tgtEl>
                                          <p:spTgt spid="6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1" nodeType="clickEffect">
                                  <p:stCondLst>
                                    <p:cond delay="0"/>
                                  </p:stCondLst>
                                  <p:childTnLst>
                                    <p:animMotion origin="layout" path="M -3.33333E-6 -2.22222E-6 L -0.00139 0.08611 " pathEditMode="relative" rAng="0" ptsTypes="AA">
                                      <p:cBhvr>
                                        <p:cTn id="23" dur="500" fill="hold"/>
                                        <p:tgtEl>
                                          <p:spTgt spid="15"/>
                                        </p:tgtEl>
                                        <p:attrNameLst>
                                          <p:attrName>ppt_x</p:attrName>
                                          <p:attrName>ppt_y</p:attrName>
                                        </p:attrNameLst>
                                      </p:cBhvr>
                                      <p:rCtr x="-69" y="4290"/>
                                    </p:animMotion>
                                  </p:childTnLst>
                                </p:cTn>
                              </p:par>
                            </p:childTnLst>
                          </p:cTn>
                        </p:par>
                        <p:par>
                          <p:cTn id="24" fill="hold">
                            <p:stCondLst>
                              <p:cond delay="500"/>
                            </p:stCondLst>
                            <p:childTnLst>
                              <p:par>
                                <p:cTn id="25" presetID="22" presetClass="entr" presetSubtype="1"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250"/>
                                        <p:tgtEl>
                                          <p:spTgt spid="17"/>
                                        </p:tgtEl>
                                      </p:cBhvr>
                                    </p:animEffect>
                                  </p:childTnLst>
                                </p:cTn>
                              </p:par>
                            </p:childTnLst>
                          </p:cTn>
                        </p:par>
                        <p:par>
                          <p:cTn id="28" fill="hold">
                            <p:stCondLst>
                              <p:cond delay="75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25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250"/>
                                        <p:tgtEl>
                                          <p:spTgt spid="17"/>
                                        </p:tgtEl>
                                      </p:cBhvr>
                                    </p:animEffect>
                                    <p:set>
                                      <p:cBhvr>
                                        <p:cTn id="36" dur="1" fill="hold">
                                          <p:stCondLst>
                                            <p:cond delay="249"/>
                                          </p:stCondLst>
                                        </p:cTn>
                                        <p:tgtEl>
                                          <p:spTgt spid="17"/>
                                        </p:tgtEl>
                                        <p:attrNameLst>
                                          <p:attrName>style.visibility</p:attrName>
                                        </p:attrNameLst>
                                      </p:cBhvr>
                                      <p:to>
                                        <p:strVal val="hidden"/>
                                      </p:to>
                                    </p:set>
                                  </p:childTnLst>
                                </p:cTn>
                              </p:par>
                            </p:childTnLst>
                          </p:cTn>
                        </p:par>
                        <p:par>
                          <p:cTn id="37" fill="hold">
                            <p:stCondLst>
                              <p:cond delay="250"/>
                            </p:stCondLst>
                            <p:childTnLst>
                              <p:par>
                                <p:cTn id="38" presetID="42" presetClass="path" presetSubtype="0" accel="50000" decel="50000" fill="hold" grpId="2" nodeType="afterEffect">
                                  <p:stCondLst>
                                    <p:cond delay="0"/>
                                  </p:stCondLst>
                                  <p:childTnLst>
                                    <p:animMotion origin="layout" path="M -0.00139 0.08611 L -0.00226 0.13148 " pathEditMode="relative" rAng="0" ptsTypes="AA">
                                      <p:cBhvr>
                                        <p:cTn id="39" dur="500" fill="hold"/>
                                        <p:tgtEl>
                                          <p:spTgt spid="15"/>
                                        </p:tgtEl>
                                        <p:attrNameLst>
                                          <p:attrName>ppt_x</p:attrName>
                                          <p:attrName>ppt_y</p:attrName>
                                        </p:attrNameLst>
                                      </p:cBhvr>
                                      <p:rCtr x="-52" y="2253"/>
                                    </p:animMotion>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250"/>
                                        <p:tgtEl>
                                          <p:spTgt spid="18"/>
                                        </p:tgtEl>
                                      </p:cBhvr>
                                    </p:animEffect>
                                  </p:childTnLst>
                                </p:cTn>
                              </p:par>
                            </p:childTnLst>
                          </p:cTn>
                        </p:par>
                        <p:par>
                          <p:cTn id="45" fill="hold">
                            <p:stCondLst>
                              <p:cond delay="250"/>
                            </p:stCondLst>
                            <p:childTnLst>
                              <p:par>
                                <p:cTn id="46" presetID="10" presetClass="entr" presetSubtype="0" fill="hold" nodeType="afterEffect">
                                  <p:stCondLst>
                                    <p:cond delay="0"/>
                                  </p:stCondLst>
                                  <p:childTnLst>
                                    <p:set>
                                      <p:cBhvr>
                                        <p:cTn id="47" dur="1" fill="hold">
                                          <p:stCondLst>
                                            <p:cond delay="0"/>
                                          </p:stCondLst>
                                        </p:cTn>
                                        <p:tgtEl>
                                          <p:spTgt spid="32839"/>
                                        </p:tgtEl>
                                        <p:attrNameLst>
                                          <p:attrName>style.visibility</p:attrName>
                                        </p:attrNameLst>
                                      </p:cBhvr>
                                      <p:to>
                                        <p:strVal val="visible"/>
                                      </p:to>
                                    </p:set>
                                    <p:animEffect transition="in" filter="fade">
                                      <p:cBhvr>
                                        <p:cTn id="48" dur="250"/>
                                        <p:tgtEl>
                                          <p:spTgt spid="3283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1" nodeType="clickEffect">
                                  <p:stCondLst>
                                    <p:cond delay="0"/>
                                  </p:stCondLst>
                                  <p:childTnLst>
                                    <p:animEffect transition="out" filter="fade">
                                      <p:cBhvr>
                                        <p:cTn id="52" dur="250"/>
                                        <p:tgtEl>
                                          <p:spTgt spid="18"/>
                                        </p:tgtEl>
                                      </p:cBhvr>
                                    </p:animEffect>
                                    <p:set>
                                      <p:cBhvr>
                                        <p:cTn id="53" dur="1" fill="hold">
                                          <p:stCondLst>
                                            <p:cond delay="249"/>
                                          </p:stCondLst>
                                        </p:cTn>
                                        <p:tgtEl>
                                          <p:spTgt spid="18"/>
                                        </p:tgtEl>
                                        <p:attrNameLst>
                                          <p:attrName>style.visibility</p:attrName>
                                        </p:attrNameLst>
                                      </p:cBhvr>
                                      <p:to>
                                        <p:strVal val="hidden"/>
                                      </p:to>
                                    </p:set>
                                  </p:childTnLst>
                                </p:cTn>
                              </p:par>
                            </p:childTnLst>
                          </p:cTn>
                        </p:par>
                        <p:par>
                          <p:cTn id="54" fill="hold">
                            <p:stCondLst>
                              <p:cond delay="250"/>
                            </p:stCondLst>
                            <p:childTnLst>
                              <p:par>
                                <p:cTn id="55" presetID="42" presetClass="path" presetSubtype="0" accel="50000" decel="50000" fill="hold" grpId="3" nodeType="afterEffect">
                                  <p:stCondLst>
                                    <p:cond delay="0"/>
                                  </p:stCondLst>
                                  <p:childTnLst>
                                    <p:animMotion origin="layout" path="M -0.00226 0.13148 L 0.11649 0.13148 " pathEditMode="relative" rAng="0" ptsTypes="AA">
                                      <p:cBhvr>
                                        <p:cTn id="56" dur="500" fill="hold"/>
                                        <p:tgtEl>
                                          <p:spTgt spid="15"/>
                                        </p:tgtEl>
                                        <p:attrNameLst>
                                          <p:attrName>ppt_x</p:attrName>
                                          <p:attrName>ppt_y</p:attrName>
                                        </p:attrNameLst>
                                      </p:cBhvr>
                                      <p:rCtr x="5937" y="0"/>
                                    </p:animMotion>
                                  </p:childTnLst>
                                </p:cTn>
                              </p:par>
                            </p:childTnLst>
                          </p:cTn>
                        </p:par>
                        <p:par>
                          <p:cTn id="57" fill="hold">
                            <p:stCondLst>
                              <p:cond delay="750"/>
                            </p:stCondLst>
                            <p:childTnLst>
                              <p:par>
                                <p:cTn id="58" presetID="10" presetClass="entr" presetSubtype="0" fill="hold" nodeType="after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fade">
                                      <p:cBhvr>
                                        <p:cTn id="60" dur="250"/>
                                        <p:tgtEl>
                                          <p:spTgt spid="39"/>
                                        </p:tgtEl>
                                      </p:cBhvr>
                                    </p:animEffect>
                                  </p:childTnLst>
                                </p:cTn>
                              </p:par>
                              <p:par>
                                <p:cTn id="61" presetID="10" presetClass="entr" presetSubtype="0" fill="hold" nodeType="withEffect">
                                  <p:stCondLst>
                                    <p:cond delay="0"/>
                                  </p:stCondLst>
                                  <p:childTnLst>
                                    <p:set>
                                      <p:cBhvr>
                                        <p:cTn id="62" dur="1" fill="hold">
                                          <p:stCondLst>
                                            <p:cond delay="0"/>
                                          </p:stCondLst>
                                        </p:cTn>
                                        <p:tgtEl>
                                          <p:spTgt spid="68"/>
                                        </p:tgtEl>
                                        <p:attrNameLst>
                                          <p:attrName>style.visibility</p:attrName>
                                        </p:attrNameLst>
                                      </p:cBhvr>
                                      <p:to>
                                        <p:strVal val="visible"/>
                                      </p:to>
                                    </p:set>
                                    <p:animEffect transition="in" filter="fade">
                                      <p:cBhvr>
                                        <p:cTn id="63" dur="500"/>
                                        <p:tgtEl>
                                          <p:spTgt spid="68"/>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path" presetSubtype="0" accel="50000" decel="50000" fill="hold" grpId="4" nodeType="clickEffect">
                                  <p:stCondLst>
                                    <p:cond delay="0"/>
                                  </p:stCondLst>
                                  <p:childTnLst>
                                    <p:animMotion origin="layout" path="M 0.11649 0.13148 L 0.1184 0.21543 " pathEditMode="relative" rAng="0" ptsTypes="AA">
                                      <p:cBhvr>
                                        <p:cTn id="67" dur="500" fill="hold"/>
                                        <p:tgtEl>
                                          <p:spTgt spid="15"/>
                                        </p:tgtEl>
                                        <p:attrNameLst>
                                          <p:attrName>ppt_x</p:attrName>
                                          <p:attrName>ppt_y</p:attrName>
                                        </p:attrNameLst>
                                      </p:cBhvr>
                                      <p:rCtr x="87" y="4198"/>
                                    </p:animMotion>
                                  </p:childTnLst>
                                </p:cTn>
                              </p:par>
                            </p:childTnLst>
                          </p:cTn>
                        </p:par>
                        <p:par>
                          <p:cTn id="68" fill="hold">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up)">
                                      <p:cBhvr>
                                        <p:cTn id="71" dur="250"/>
                                        <p:tgtEl>
                                          <p:spTgt spid="19"/>
                                        </p:tgtEl>
                                      </p:cBhvr>
                                    </p:animEffect>
                                  </p:childTnLst>
                                </p:cTn>
                              </p:par>
                            </p:childTnLst>
                          </p:cTn>
                        </p:par>
                        <p:par>
                          <p:cTn id="72" fill="hold">
                            <p:stCondLst>
                              <p:cond delay="750"/>
                            </p:stCondLst>
                            <p:childTnLst>
                              <p:par>
                                <p:cTn id="73" presetID="10" presetClass="entr" presetSubtype="0" fill="hold" nodeType="afterEffect">
                                  <p:stCondLst>
                                    <p:cond delay="0"/>
                                  </p:stCondLst>
                                  <p:childTnLst>
                                    <p:set>
                                      <p:cBhvr>
                                        <p:cTn id="74" dur="1" fill="hold">
                                          <p:stCondLst>
                                            <p:cond delay="0"/>
                                          </p:stCondLst>
                                        </p:cTn>
                                        <p:tgtEl>
                                          <p:spTgt spid="32838"/>
                                        </p:tgtEl>
                                        <p:attrNameLst>
                                          <p:attrName>style.visibility</p:attrName>
                                        </p:attrNameLst>
                                      </p:cBhvr>
                                      <p:to>
                                        <p:strVal val="visible"/>
                                      </p:to>
                                    </p:set>
                                    <p:animEffect transition="in" filter="fade">
                                      <p:cBhvr>
                                        <p:cTn id="75" dur="250"/>
                                        <p:tgtEl>
                                          <p:spTgt spid="3283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grpId="1" nodeType="clickEffect">
                                  <p:stCondLst>
                                    <p:cond delay="0"/>
                                  </p:stCondLst>
                                  <p:childTnLst>
                                    <p:animEffect transition="out" filter="fade">
                                      <p:cBhvr>
                                        <p:cTn id="79" dur="250"/>
                                        <p:tgtEl>
                                          <p:spTgt spid="19"/>
                                        </p:tgtEl>
                                      </p:cBhvr>
                                    </p:animEffect>
                                    <p:set>
                                      <p:cBhvr>
                                        <p:cTn id="80" dur="1" fill="hold">
                                          <p:stCondLst>
                                            <p:cond delay="249"/>
                                          </p:stCondLst>
                                        </p:cTn>
                                        <p:tgtEl>
                                          <p:spTgt spid="19"/>
                                        </p:tgtEl>
                                        <p:attrNameLst>
                                          <p:attrName>style.visibility</p:attrName>
                                        </p:attrNameLst>
                                      </p:cBhvr>
                                      <p:to>
                                        <p:strVal val="hidden"/>
                                      </p:to>
                                    </p:set>
                                  </p:childTnLst>
                                </p:cTn>
                              </p:par>
                              <p:par>
                                <p:cTn id="81" presetID="42" presetClass="path" presetSubtype="0" accel="50000" decel="50000" fill="hold" grpId="5" nodeType="withEffect">
                                  <p:stCondLst>
                                    <p:cond delay="0"/>
                                  </p:stCondLst>
                                  <p:childTnLst>
                                    <p:animMotion origin="layout" path="M 0.1184 0.21543 L -0.0033 0.25185 " pathEditMode="relative" rAng="0" ptsTypes="AA">
                                      <p:cBhvr>
                                        <p:cTn id="82" dur="500" fill="hold"/>
                                        <p:tgtEl>
                                          <p:spTgt spid="15"/>
                                        </p:tgtEl>
                                        <p:attrNameLst>
                                          <p:attrName>ppt_x</p:attrName>
                                          <p:attrName>ppt_y</p:attrName>
                                        </p:attrNameLst>
                                      </p:cBhvr>
                                      <p:rCtr x="-6094" y="1821"/>
                                    </p:animMotion>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1"/>
                                        </p:tgtEl>
                                        <p:attrNameLst>
                                          <p:attrName>style.visibility</p:attrName>
                                        </p:attrNameLst>
                                      </p:cBhvr>
                                      <p:to>
                                        <p:strVal val="visible"/>
                                      </p:to>
                                    </p:set>
                                    <p:animEffect transition="in" filter="fade">
                                      <p:cBhvr>
                                        <p:cTn id="87" dur="25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15" grpId="0" animBg="1"/>
      <p:bldP spid="15" grpId="1" animBg="1"/>
      <p:bldP spid="15" grpId="2" animBg="1"/>
      <p:bldP spid="15" grpId="3" animBg="1"/>
      <p:bldP spid="15" grpId="4" animBg="1"/>
      <p:bldP spid="15" grpId="5" animBg="1"/>
      <p:bldP spid="17" grpId="0" animBg="1"/>
      <p:bldP spid="17" grpId="1" animBg="1"/>
      <p:bldP spid="18" grpId="0" animBg="1"/>
      <p:bldP spid="18" grpId="1" animBg="1"/>
      <p:bldP spid="19" grpId="0" animBg="1"/>
      <p:bldP spid="1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34EDC1-25B2-44C6-8342-553A08F398BC}"/>
              </a:ext>
            </a:extLst>
          </p:cNvPr>
          <p:cNvSpPr>
            <a:spLocks noGrp="1"/>
          </p:cNvSpPr>
          <p:nvPr>
            <p:ph type="title"/>
          </p:nvPr>
        </p:nvSpPr>
        <p:spPr>
          <a:prstGeom prst="rect">
            <a:avLst/>
          </a:prstGeom>
        </p:spPr>
        <p:txBody>
          <a:bodyPr/>
          <a:lstStyle/>
          <a:p>
            <a:r>
              <a:rPr lang="en-US" dirty="0"/>
              <a:t>Last Class</a:t>
            </a:r>
          </a:p>
        </p:txBody>
      </p:sp>
      <p:sp>
        <p:nvSpPr>
          <p:cNvPr id="4" name="Content Placeholder 3">
            <a:extLst>
              <a:ext uri="{FF2B5EF4-FFF2-40B4-BE49-F238E27FC236}">
                <a16:creationId xmlns:a16="http://schemas.microsoft.com/office/drawing/2014/main" id="{6580DBC0-9049-48AC-A7F5-6E185139541B}"/>
              </a:ext>
            </a:extLst>
          </p:cNvPr>
          <p:cNvSpPr>
            <a:spLocks noGrp="1"/>
          </p:cNvSpPr>
          <p:nvPr>
            <p:ph idx="1"/>
          </p:nvPr>
        </p:nvSpPr>
        <p:spPr>
          <a:prstGeom prst="rect">
            <a:avLst/>
          </a:prstGeom>
        </p:spPr>
        <p:txBody>
          <a:bodyPr/>
          <a:lstStyle/>
          <a:p>
            <a:r>
              <a:rPr lang="en-US" dirty="0"/>
              <a:t>We discussed concurrency control protocols for generating conflict serializable schedules without needing to know what queries a </a:t>
            </a:r>
            <a:r>
              <a:rPr lang="en-US" dirty="0" err="1"/>
              <a:t>txn</a:t>
            </a:r>
            <a:r>
              <a:rPr lang="en-US" dirty="0"/>
              <a:t> will execute.</a:t>
            </a:r>
          </a:p>
          <a:p>
            <a:endParaRPr lang="en-US" sz="1200" dirty="0"/>
          </a:p>
          <a:p>
            <a:r>
              <a:rPr lang="en-US" dirty="0"/>
              <a:t>The two-phase locking (2PL) protocol requires </a:t>
            </a:r>
            <a:r>
              <a:rPr lang="en-US" dirty="0" err="1"/>
              <a:t>txns</a:t>
            </a:r>
            <a:r>
              <a:rPr lang="en-US" dirty="0"/>
              <a:t> to acquire locks on database objects before they are allowed to access them.</a:t>
            </a:r>
          </a:p>
        </p:txBody>
      </p:sp>
      <p:sp>
        <p:nvSpPr>
          <p:cNvPr id="5" name="Slide Number Placeholder 3">
            <a:extLst>
              <a:ext uri="{FF2B5EF4-FFF2-40B4-BE49-F238E27FC236}">
                <a16:creationId xmlns:a16="http://schemas.microsoft.com/office/drawing/2014/main" id="{CAB5CEF5-4CDE-341E-5FE7-D2F7CB55FD53}"/>
              </a:ext>
            </a:extLst>
          </p:cNvPr>
          <p:cNvSpPr>
            <a:spLocks noGrp="1"/>
          </p:cNvSpPr>
          <p:nvPr>
            <p:ph type="sldNum" sz="quarter" idx="4"/>
          </p:nvPr>
        </p:nvSpPr>
        <p:spPr/>
        <p:txBody>
          <a:bodyPr/>
          <a:lstStyle/>
          <a:p>
            <a:pPr algn="r"/>
            <a:fld id="{97DD1AB5-42BA-4E8A-BFEE-435884E16AAB}" type="slidenum">
              <a:rPr lang="en-US" smtClean="0"/>
              <a:pPr algn="r"/>
              <a:t>2</a:t>
            </a:fld>
            <a:endParaRPr lang="en-US" dirty="0"/>
          </a:p>
        </p:txBody>
      </p:sp>
    </p:spTree>
    <p:extLst>
      <p:ext uri="{BB962C8B-B14F-4D97-AF65-F5344CB8AC3E}">
        <p14:creationId xmlns:p14="http://schemas.microsoft.com/office/powerpoint/2010/main" val="2486392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3F441-7C41-D9DE-E5D6-5D0CB50D6ED6}"/>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D24CCA08-10D9-F6D5-4316-67CE95E181E7}"/>
              </a:ext>
            </a:extLst>
          </p:cNvPr>
          <p:cNvGrpSpPr/>
          <p:nvPr/>
        </p:nvGrpSpPr>
        <p:grpSpPr>
          <a:xfrm>
            <a:off x="1695451" y="746521"/>
            <a:ext cx="2469356" cy="3855720"/>
            <a:chOff x="1695451" y="819150"/>
            <a:chExt cx="2469356" cy="3855720"/>
          </a:xfrm>
        </p:grpSpPr>
        <p:sp>
          <p:nvSpPr>
            <p:cNvPr id="5" name="Rounded Rectangle 27">
              <a:extLst>
                <a:ext uri="{FF2B5EF4-FFF2-40B4-BE49-F238E27FC236}">
                  <a16:creationId xmlns:a16="http://schemas.microsoft.com/office/drawing/2014/main" id="{507461A8-8C30-FFE9-8CAA-F451D94A5136}"/>
                </a:ext>
              </a:extLst>
            </p:cNvPr>
            <p:cNvSpPr/>
            <p:nvPr/>
          </p:nvSpPr>
          <p:spPr bwMode="auto">
            <a:xfrm>
              <a:off x="1695451" y="1200150"/>
              <a:ext cx="2469356" cy="3474720"/>
            </a:xfrm>
            <a:prstGeom prst="rect">
              <a:avLst/>
            </a:prstGeom>
            <a:solidFill>
              <a:schemeClr val="bg1">
                <a:lumMod val="85000"/>
              </a:schemeClr>
            </a:solidFill>
            <a:ln w="38100" cap="flat" cmpd="sng" algn="ctr">
              <a:noFill/>
              <a:prstDash val="sysDash"/>
              <a:round/>
              <a:headEnd type="none" w="sm" len="sm"/>
              <a:tailEnd type="triangle" w="med" len="med"/>
            </a:ln>
            <a:effectLst/>
          </p:spPr>
          <p:txBody>
            <a:bodyPr wrap="none" anchor="ctr"/>
            <a:lstStyle/>
            <a:p>
              <a:pPr algn="ctr" eaLnBrk="0" hangingPunct="0">
                <a:defRPr/>
              </a:pPr>
              <a:endParaRPr lang="en-US" sz="1350" dirty="0">
                <a:latin typeface="Times New Roman" pitchFamily="-112" charset="0"/>
              </a:endParaRPr>
            </a:p>
          </p:txBody>
        </p:sp>
        <p:sp>
          <p:nvSpPr>
            <p:cNvPr id="6" name="TextBox 15">
              <a:extLst>
                <a:ext uri="{FF2B5EF4-FFF2-40B4-BE49-F238E27FC236}">
                  <a16:creationId xmlns:a16="http://schemas.microsoft.com/office/drawing/2014/main" id="{CD0F6DE9-1E2A-B523-F766-56669366ED56}"/>
                </a:ext>
              </a:extLst>
            </p:cNvPr>
            <p:cNvSpPr txBox="1">
              <a:spLocks noChangeArrowheads="1"/>
            </p:cNvSpPr>
            <p:nvPr/>
          </p:nvSpPr>
          <p:spPr bwMode="auto">
            <a:xfrm>
              <a:off x="1695451" y="819150"/>
              <a:ext cx="1175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Schedule</a:t>
              </a:r>
            </a:p>
          </p:txBody>
        </p:sp>
        <p:sp>
          <p:nvSpPr>
            <p:cNvPr id="7" name="TextBox 6">
              <a:extLst>
                <a:ext uri="{FF2B5EF4-FFF2-40B4-BE49-F238E27FC236}">
                  <a16:creationId xmlns:a16="http://schemas.microsoft.com/office/drawing/2014/main" id="{15A1BE17-144C-9185-EA46-FB551754615E}"/>
                </a:ext>
              </a:extLst>
            </p:cNvPr>
            <p:cNvSpPr txBox="1">
              <a:spLocks noChangeArrowheads="1"/>
            </p:cNvSpPr>
            <p:nvPr/>
          </p:nvSpPr>
          <p:spPr bwMode="auto">
            <a:xfrm>
              <a:off x="2190355" y="1219200"/>
              <a:ext cx="3770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p>
          </p:txBody>
        </p:sp>
        <p:sp>
          <p:nvSpPr>
            <p:cNvPr id="8" name="TextBox 15">
              <a:extLst>
                <a:ext uri="{FF2B5EF4-FFF2-40B4-BE49-F238E27FC236}">
                  <a16:creationId xmlns:a16="http://schemas.microsoft.com/office/drawing/2014/main" id="{0CAB6AA7-9CE9-473D-5A34-0BD978C368ED}"/>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p>
          </p:txBody>
        </p:sp>
      </p:grpSp>
      <p:sp>
        <p:nvSpPr>
          <p:cNvPr id="9" name="Left Arrow 33">
            <a:extLst>
              <a:ext uri="{FF2B5EF4-FFF2-40B4-BE49-F238E27FC236}">
                <a16:creationId xmlns:a16="http://schemas.microsoft.com/office/drawing/2014/main" id="{568140B6-47B5-487C-1C20-56174927DAB3}"/>
              </a:ext>
            </a:extLst>
          </p:cNvPr>
          <p:cNvSpPr/>
          <p:nvPr/>
        </p:nvSpPr>
        <p:spPr bwMode="auto">
          <a:xfrm rot="16200000">
            <a:off x="-342900" y="2392441"/>
            <a:ext cx="3314700" cy="647700"/>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graphicFrame>
        <p:nvGraphicFramePr>
          <p:cNvPr id="68" name="Table 67">
            <a:extLst>
              <a:ext uri="{FF2B5EF4-FFF2-40B4-BE49-F238E27FC236}">
                <a16:creationId xmlns:a16="http://schemas.microsoft.com/office/drawing/2014/main" id="{1414AE90-A8B7-4617-91C0-9AF78C1D6706}"/>
              </a:ext>
            </a:extLst>
          </p:cNvPr>
          <p:cNvGraphicFramePr>
            <a:graphicFrameLocks noGrp="1"/>
          </p:cNvGraphicFramePr>
          <p:nvPr/>
        </p:nvGraphicFramePr>
        <p:xfrm>
          <a:off x="7145444" y="3224022"/>
          <a:ext cx="1584658" cy="719328"/>
        </p:xfrm>
        <a:graphic>
          <a:graphicData uri="http://schemas.openxmlformats.org/drawingml/2006/table">
            <a:tbl>
              <a:tblPr firstRow="1" bandRow="1">
                <a:tableStyleId>{793D81CF-94F2-401A-BA57-92F5A7B2D0C5}</a:tableStyleId>
              </a:tblPr>
              <a:tblGrid>
                <a:gridCol w="541038">
                  <a:extLst>
                    <a:ext uri="{9D8B030D-6E8A-4147-A177-3AD203B41FA5}">
                      <a16:colId xmlns:a16="http://schemas.microsoft.com/office/drawing/2014/main" val="20000"/>
                    </a:ext>
                  </a:extLst>
                </a:gridCol>
                <a:gridCol w="541038">
                  <a:extLst>
                    <a:ext uri="{9D8B030D-6E8A-4147-A177-3AD203B41FA5}">
                      <a16:colId xmlns:a16="http://schemas.microsoft.com/office/drawing/2014/main" val="3789622283"/>
                    </a:ext>
                  </a:extLst>
                </a:gridCol>
                <a:gridCol w="502582">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graphicFrame>
        <p:nvGraphicFramePr>
          <p:cNvPr id="69" name="Table 68">
            <a:extLst>
              <a:ext uri="{FF2B5EF4-FFF2-40B4-BE49-F238E27FC236}">
                <a16:creationId xmlns:a16="http://schemas.microsoft.com/office/drawing/2014/main" id="{49FB2D74-6B9B-9ED6-EDBC-41EC223DDCA4}"/>
              </a:ext>
            </a:extLst>
          </p:cNvPr>
          <p:cNvGraphicFramePr>
            <a:graphicFrameLocks noGrp="1"/>
          </p:cNvGraphicFramePr>
          <p:nvPr/>
        </p:nvGraphicFramePr>
        <p:xfrm>
          <a:off x="4914774" y="3224022"/>
          <a:ext cx="1559051" cy="719328"/>
        </p:xfrm>
        <a:graphic>
          <a:graphicData uri="http://schemas.openxmlformats.org/drawingml/2006/table">
            <a:tbl>
              <a:tblPr firstRow="1" bandRow="1">
                <a:tableStyleId>{793D81CF-94F2-401A-BA57-92F5A7B2D0C5}</a:tableStyleId>
              </a:tblPr>
              <a:tblGrid>
                <a:gridCol w="532295">
                  <a:extLst>
                    <a:ext uri="{9D8B030D-6E8A-4147-A177-3AD203B41FA5}">
                      <a16:colId xmlns:a16="http://schemas.microsoft.com/office/drawing/2014/main" val="20000"/>
                    </a:ext>
                  </a:extLst>
                </a:gridCol>
                <a:gridCol w="532295">
                  <a:extLst>
                    <a:ext uri="{9D8B030D-6E8A-4147-A177-3AD203B41FA5}">
                      <a16:colId xmlns:a16="http://schemas.microsoft.com/office/drawing/2014/main" val="3789622283"/>
                    </a:ext>
                  </a:extLst>
                </a:gridCol>
                <a:gridCol w="494461">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32770" name="Title 6">
            <a:extLst>
              <a:ext uri="{FF2B5EF4-FFF2-40B4-BE49-F238E27FC236}">
                <a16:creationId xmlns:a16="http://schemas.microsoft.com/office/drawing/2014/main" id="{5FB62CA5-F4F2-FA60-4A3D-76F7FF723C01}"/>
              </a:ext>
            </a:extLst>
          </p:cNvPr>
          <p:cNvSpPr>
            <a:spLocks noGrp="1"/>
          </p:cNvSpPr>
          <p:nvPr>
            <p:ph type="title"/>
          </p:nvPr>
        </p:nvSpPr>
        <p:spPr>
          <a:prstGeom prst="rect">
            <a:avLst/>
          </a:prstGeom>
        </p:spPr>
        <p:txBody>
          <a:bodyPr/>
          <a:lstStyle/>
          <a:p>
            <a:r>
              <a:rPr lang="en-US" dirty="0"/>
              <a:t>OCC: Forward Validation Case #2</a:t>
            </a:r>
          </a:p>
        </p:txBody>
      </p:sp>
      <p:grpSp>
        <p:nvGrpSpPr>
          <p:cNvPr id="16" name="Group 15" hidden="1">
            <a:extLst>
              <a:ext uri="{FF2B5EF4-FFF2-40B4-BE49-F238E27FC236}">
                <a16:creationId xmlns:a16="http://schemas.microsoft.com/office/drawing/2014/main" id="{44EDB423-59CE-E828-CC4B-961A03993213}"/>
              </a:ext>
            </a:extLst>
          </p:cNvPr>
          <p:cNvGrpSpPr>
            <a:grpSpLocks/>
          </p:cNvGrpSpPr>
          <p:nvPr/>
        </p:nvGrpSpPr>
        <p:grpSpPr bwMode="auto">
          <a:xfrm>
            <a:off x="5079206" y="3358759"/>
            <a:ext cx="825104" cy="184666"/>
            <a:chOff x="5247643" y="4478338"/>
            <a:chExt cx="1100137" cy="246220"/>
          </a:xfrm>
        </p:grpSpPr>
        <p:sp>
          <p:nvSpPr>
            <p:cNvPr id="32857" name="TextBox 41">
              <a:extLst>
                <a:ext uri="{FF2B5EF4-FFF2-40B4-BE49-F238E27FC236}">
                  <a16:creationId xmlns:a16="http://schemas.microsoft.com/office/drawing/2014/main" id="{04F773E7-6691-19E8-3C52-E877330BFE33}"/>
                </a:ext>
              </a:extLst>
            </p:cNvPr>
            <p:cNvSpPr txBox="1">
              <a:spLocks noChangeArrowheads="1"/>
            </p:cNvSpPr>
            <p:nvPr/>
          </p:nvSpPr>
          <p:spPr bwMode="auto">
            <a:xfrm>
              <a:off x="5247643" y="4478338"/>
              <a:ext cx="463550" cy="246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eaLnBrk="1" hangingPunct="1"/>
              <a:r>
                <a:rPr lang="en-US" sz="1200" b="1" u="none">
                  <a:solidFill>
                    <a:srgbClr val="C00000"/>
                  </a:solidFill>
                </a:rPr>
                <a:t>456</a:t>
              </a:r>
            </a:p>
          </p:txBody>
        </p:sp>
        <p:sp>
          <p:nvSpPr>
            <p:cNvPr id="32858" name="TextBox 42">
              <a:extLst>
                <a:ext uri="{FF2B5EF4-FFF2-40B4-BE49-F238E27FC236}">
                  <a16:creationId xmlns:a16="http://schemas.microsoft.com/office/drawing/2014/main" id="{D4B7EB38-E1A3-AD6A-971A-845C103EC29F}"/>
                </a:ext>
              </a:extLst>
            </p:cNvPr>
            <p:cNvSpPr txBox="1">
              <a:spLocks noChangeArrowheads="1"/>
            </p:cNvSpPr>
            <p:nvPr/>
          </p:nvSpPr>
          <p:spPr bwMode="auto">
            <a:xfrm>
              <a:off x="5884230" y="4478338"/>
              <a:ext cx="463550" cy="246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eaLnBrk="1" hangingPunct="1"/>
              <a:r>
                <a:rPr lang="en-US" sz="1200" b="1" u="none">
                  <a:solidFill>
                    <a:srgbClr val="C00000"/>
                  </a:solidFill>
                </a:rPr>
                <a:t>1</a:t>
              </a:r>
            </a:p>
          </p:txBody>
        </p:sp>
      </p:grpSp>
      <p:grpSp>
        <p:nvGrpSpPr>
          <p:cNvPr id="32837" name="T1 A WRITE2" hidden="1">
            <a:extLst>
              <a:ext uri="{FF2B5EF4-FFF2-40B4-BE49-F238E27FC236}">
                <a16:creationId xmlns:a16="http://schemas.microsoft.com/office/drawing/2014/main" id="{3C1D05F7-1255-1670-A6FD-ED84AA0BF7DD}"/>
              </a:ext>
            </a:extLst>
          </p:cNvPr>
          <p:cNvGrpSpPr>
            <a:grpSpLocks/>
          </p:cNvGrpSpPr>
          <p:nvPr/>
        </p:nvGrpSpPr>
        <p:grpSpPr bwMode="auto">
          <a:xfrm>
            <a:off x="5497487" y="3471818"/>
            <a:ext cx="879501" cy="215449"/>
            <a:chOff x="5291077" y="4478330"/>
            <a:chExt cx="1172582" cy="287264"/>
          </a:xfrm>
        </p:grpSpPr>
        <p:sp>
          <p:nvSpPr>
            <p:cNvPr id="32854" name="TextBox 40">
              <a:extLst>
                <a:ext uri="{FF2B5EF4-FFF2-40B4-BE49-F238E27FC236}">
                  <a16:creationId xmlns:a16="http://schemas.microsoft.com/office/drawing/2014/main" id="{35624045-5952-0137-BDC7-AAACDC9841BC}"/>
                </a:ext>
              </a:extLst>
            </p:cNvPr>
            <p:cNvSpPr txBox="1">
              <a:spLocks noChangeArrowheads="1"/>
            </p:cNvSpPr>
            <p:nvPr/>
          </p:nvSpPr>
          <p:spPr bwMode="auto">
            <a:xfrm>
              <a:off x="5291077" y="4478337"/>
              <a:ext cx="463550" cy="287257"/>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2855" name="TextBox 31">
              <a:extLst>
                <a:ext uri="{FF2B5EF4-FFF2-40B4-BE49-F238E27FC236}">
                  <a16:creationId xmlns:a16="http://schemas.microsoft.com/office/drawing/2014/main" id="{45CD0A5E-DF9F-11D0-1E30-1906E1ED5902}"/>
                </a:ext>
              </a:extLst>
            </p:cNvPr>
            <p:cNvSpPr txBox="1">
              <a:spLocks noChangeArrowheads="1"/>
            </p:cNvSpPr>
            <p:nvPr/>
          </p:nvSpPr>
          <p:spPr bwMode="auto">
            <a:xfrm>
              <a:off x="6000109" y="4478330"/>
              <a:ext cx="463550" cy="287257"/>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grpSp>
      <p:grpSp>
        <p:nvGrpSpPr>
          <p:cNvPr id="32838" name="Group 47">
            <a:extLst>
              <a:ext uri="{FF2B5EF4-FFF2-40B4-BE49-F238E27FC236}">
                <a16:creationId xmlns:a16="http://schemas.microsoft.com/office/drawing/2014/main" id="{BA03C7D6-5A78-70A0-80F7-652AE43C9518}"/>
              </a:ext>
            </a:extLst>
          </p:cNvPr>
          <p:cNvGrpSpPr>
            <a:grpSpLocks/>
          </p:cNvGrpSpPr>
          <p:nvPr/>
        </p:nvGrpSpPr>
        <p:grpSpPr bwMode="auto">
          <a:xfrm>
            <a:off x="7169901" y="3465971"/>
            <a:ext cx="1417085" cy="194373"/>
            <a:chOff x="4528582" y="4467296"/>
            <a:chExt cx="1889308" cy="259162"/>
          </a:xfrm>
        </p:grpSpPr>
        <p:sp>
          <p:nvSpPr>
            <p:cNvPr id="32851" name="TextBox 48">
              <a:extLst>
                <a:ext uri="{FF2B5EF4-FFF2-40B4-BE49-F238E27FC236}">
                  <a16:creationId xmlns:a16="http://schemas.microsoft.com/office/drawing/2014/main" id="{A4D9CDEC-2740-5E60-06B4-CD714D784C22}"/>
                </a:ext>
              </a:extLst>
            </p:cNvPr>
            <p:cNvSpPr txBox="1">
              <a:spLocks noChangeArrowheads="1"/>
            </p:cNvSpPr>
            <p:nvPr/>
          </p:nvSpPr>
          <p:spPr bwMode="auto">
            <a:xfrm>
              <a:off x="5255595" y="4467296"/>
              <a:ext cx="463550" cy="254625"/>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789</a:t>
              </a:r>
            </a:p>
          </p:txBody>
        </p:sp>
        <p:sp>
          <p:nvSpPr>
            <p:cNvPr id="32852" name="TextBox 49">
              <a:extLst>
                <a:ext uri="{FF2B5EF4-FFF2-40B4-BE49-F238E27FC236}">
                  <a16:creationId xmlns:a16="http://schemas.microsoft.com/office/drawing/2014/main" id="{FE4D7DB7-4339-F3F4-9EC6-519F2527DEF6}"/>
                </a:ext>
              </a:extLst>
            </p:cNvPr>
            <p:cNvSpPr txBox="1">
              <a:spLocks noChangeArrowheads="1"/>
            </p:cNvSpPr>
            <p:nvPr/>
          </p:nvSpPr>
          <p:spPr bwMode="auto">
            <a:xfrm>
              <a:off x="5954340" y="4467296"/>
              <a:ext cx="463550" cy="254624"/>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t>
              </a:r>
            </a:p>
            <a:p>
              <a:endParaRPr lang="en-US" dirty="0">
                <a:solidFill>
                  <a:schemeClr val="accent1"/>
                </a:solidFill>
              </a:endParaRPr>
            </a:p>
          </p:txBody>
        </p:sp>
        <p:sp>
          <p:nvSpPr>
            <p:cNvPr id="32853" name="TextBox 50">
              <a:extLst>
                <a:ext uri="{FF2B5EF4-FFF2-40B4-BE49-F238E27FC236}">
                  <a16:creationId xmlns:a16="http://schemas.microsoft.com/office/drawing/2014/main" id="{FF585897-E098-AA41-BA99-823510CE000B}"/>
                </a:ext>
              </a:extLst>
            </p:cNvPr>
            <p:cNvSpPr txBox="1">
              <a:spLocks noChangeArrowheads="1"/>
            </p:cNvSpPr>
            <p:nvPr/>
          </p:nvSpPr>
          <p:spPr bwMode="auto">
            <a:xfrm>
              <a:off x="4528582" y="4471833"/>
              <a:ext cx="463550" cy="254625"/>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grpSp>
        <p:nvGrpSpPr>
          <p:cNvPr id="23" name="Group 22">
            <a:extLst>
              <a:ext uri="{FF2B5EF4-FFF2-40B4-BE49-F238E27FC236}">
                <a16:creationId xmlns:a16="http://schemas.microsoft.com/office/drawing/2014/main" id="{9DFA1E96-FA65-C0C1-AC68-F9EE08AD2AE4}"/>
              </a:ext>
            </a:extLst>
          </p:cNvPr>
          <p:cNvGrpSpPr/>
          <p:nvPr/>
        </p:nvGrpSpPr>
        <p:grpSpPr>
          <a:xfrm>
            <a:off x="1828220" y="1514044"/>
            <a:ext cx="2188368" cy="2926080"/>
            <a:chOff x="1828220" y="1845752"/>
            <a:chExt cx="2188368" cy="2926080"/>
          </a:xfrm>
        </p:grpSpPr>
        <p:grpSp>
          <p:nvGrpSpPr>
            <p:cNvPr id="32775" name="Group 35">
              <a:extLst>
                <a:ext uri="{FF2B5EF4-FFF2-40B4-BE49-F238E27FC236}">
                  <a16:creationId xmlns:a16="http://schemas.microsoft.com/office/drawing/2014/main" id="{568BC40B-EF8D-E512-3A87-482C56AC4905}"/>
                </a:ext>
              </a:extLst>
            </p:cNvPr>
            <p:cNvGrpSpPr>
              <a:grpSpLocks/>
            </p:cNvGrpSpPr>
            <p:nvPr/>
          </p:nvGrpSpPr>
          <p:grpSpPr bwMode="auto">
            <a:xfrm>
              <a:off x="1828220" y="1845752"/>
              <a:ext cx="2188368" cy="2926080"/>
              <a:chOff x="914399" y="2209243"/>
              <a:chExt cx="2919331" cy="3902253"/>
            </a:xfrm>
          </p:grpSpPr>
          <p:sp>
            <p:nvSpPr>
              <p:cNvPr id="10" name="Text Box 4">
                <a:extLst>
                  <a:ext uri="{FF2B5EF4-FFF2-40B4-BE49-F238E27FC236}">
                    <a16:creationId xmlns:a16="http://schemas.microsoft.com/office/drawing/2014/main" id="{90DE80EC-AB74-1991-C150-37235D873139}"/>
                  </a:ext>
                </a:extLst>
              </p:cNvPr>
              <p:cNvSpPr txBox="1">
                <a:spLocks noChangeArrowheads="1"/>
              </p:cNvSpPr>
              <p:nvPr/>
            </p:nvSpPr>
            <p:spPr bwMode="auto">
              <a:xfrm>
                <a:off x="914399"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BEGIN</a:t>
                </a:r>
              </a:p>
              <a:p>
                <a:r>
                  <a:rPr lang="en-US" i="1" dirty="0">
                    <a:solidFill>
                      <a:schemeClr val="accent1"/>
                    </a:solidFill>
                  </a:rPr>
                  <a:t>READ</a:t>
                </a:r>
              </a:p>
              <a:p>
                <a:r>
                  <a:rPr lang="en-US" b="0" dirty="0"/>
                  <a:t>R(A)</a:t>
                </a:r>
              </a:p>
              <a:p>
                <a:r>
                  <a:rPr lang="en-US" b="0" dirty="0"/>
                  <a:t>W(A)</a:t>
                </a:r>
              </a:p>
              <a:p>
                <a:endParaRPr lang="en-US" b="0" dirty="0"/>
              </a:p>
              <a:p>
                <a:endParaRPr lang="en-US" b="0" dirty="0"/>
              </a:p>
              <a:p>
                <a:r>
                  <a:rPr lang="en-US" i="1" dirty="0">
                    <a:solidFill>
                      <a:schemeClr val="accent1"/>
                    </a:solidFill>
                  </a:rPr>
                  <a:t>VALIDATE</a:t>
                </a:r>
              </a:p>
              <a:p>
                <a:r>
                  <a:rPr lang="en-US" i="1" dirty="0">
                    <a:solidFill>
                      <a:srgbClr val="C00000"/>
                    </a:solidFill>
                  </a:rPr>
                  <a:t>WRITE</a:t>
                </a:r>
              </a:p>
            </p:txBody>
          </p:sp>
          <p:sp>
            <p:nvSpPr>
              <p:cNvPr id="13" name="Text Box 4">
                <a:extLst>
                  <a:ext uri="{FF2B5EF4-FFF2-40B4-BE49-F238E27FC236}">
                    <a16:creationId xmlns:a16="http://schemas.microsoft.com/office/drawing/2014/main" id="{E33F6183-57E7-00F6-8206-219EBB4692AB}"/>
                  </a:ext>
                </a:extLst>
              </p:cNvPr>
              <p:cNvSpPr txBox="1">
                <a:spLocks noChangeArrowheads="1"/>
              </p:cNvSpPr>
              <p:nvPr/>
            </p:nvSpPr>
            <p:spPr bwMode="auto">
              <a:xfrm>
                <a:off x="2370888"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endParaRPr lang="en-US" dirty="0"/>
              </a:p>
              <a:p>
                <a:endParaRPr lang="en-US" dirty="0"/>
              </a:p>
              <a:p>
                <a:endParaRPr lang="en-US" dirty="0"/>
              </a:p>
              <a:p>
                <a:r>
                  <a:rPr lang="en-US" dirty="0"/>
                  <a:t>BEGIN</a:t>
                </a:r>
                <a:endParaRPr lang="en-US" b="0" dirty="0"/>
              </a:p>
              <a:p>
                <a:r>
                  <a:rPr lang="en-US" i="1" dirty="0">
                    <a:solidFill>
                      <a:schemeClr val="accent1"/>
                    </a:solidFill>
                  </a:rPr>
                  <a:t>READ</a:t>
                </a:r>
              </a:p>
              <a:p>
                <a:r>
                  <a:rPr lang="en-US" b="0" dirty="0"/>
                  <a:t>W(A)</a:t>
                </a:r>
              </a:p>
              <a:p>
                <a:endParaRPr lang="en-US" b="0" dirty="0"/>
              </a:p>
              <a:p>
                <a:endParaRPr lang="en-US" i="1" dirty="0">
                  <a:solidFill>
                    <a:schemeClr val="accent1"/>
                  </a:solidFill>
                </a:endParaRPr>
              </a:p>
              <a:p>
                <a:r>
                  <a:rPr lang="en-US" i="1" dirty="0">
                    <a:solidFill>
                      <a:schemeClr val="accent1"/>
                    </a:solidFill>
                  </a:rPr>
                  <a:t>VALIDATE</a:t>
                </a:r>
              </a:p>
              <a:p>
                <a:r>
                  <a:rPr lang="en-US" i="1" dirty="0">
                    <a:solidFill>
                      <a:schemeClr val="accent1"/>
                    </a:solidFill>
                  </a:rPr>
                  <a:t>WRITE</a:t>
                </a:r>
                <a:endParaRPr lang="en-US" dirty="0"/>
              </a:p>
              <a:p>
                <a:r>
                  <a:rPr lang="en-US" dirty="0"/>
                  <a:t>COMMIT</a:t>
                </a:r>
              </a:p>
            </p:txBody>
          </p:sp>
        </p:grpSp>
        <p:sp>
          <p:nvSpPr>
            <p:cNvPr id="32840" name="Rectangle 1">
              <a:extLst>
                <a:ext uri="{FF2B5EF4-FFF2-40B4-BE49-F238E27FC236}">
                  <a16:creationId xmlns:a16="http://schemas.microsoft.com/office/drawing/2014/main" id="{BB8E5C26-556F-6F2C-4D45-DD06508CCFAF}"/>
                </a:ext>
              </a:extLst>
            </p:cNvPr>
            <p:cNvSpPr>
              <a:spLocks noChangeArrowheads="1"/>
            </p:cNvSpPr>
            <p:nvPr/>
          </p:nvSpPr>
          <p:spPr bwMode="auto">
            <a:xfrm>
              <a:off x="1908968" y="2111689"/>
              <a:ext cx="931069" cy="1051560"/>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1" name="Rectangle 55">
              <a:extLst>
                <a:ext uri="{FF2B5EF4-FFF2-40B4-BE49-F238E27FC236}">
                  <a16:creationId xmlns:a16="http://schemas.microsoft.com/office/drawing/2014/main" id="{38CD0B48-C277-56B0-2B71-8B9DE63BC351}"/>
                </a:ext>
              </a:extLst>
            </p:cNvPr>
            <p:cNvSpPr>
              <a:spLocks noChangeArrowheads="1"/>
            </p:cNvSpPr>
            <p:nvPr/>
          </p:nvSpPr>
          <p:spPr bwMode="auto">
            <a:xfrm>
              <a:off x="2999581" y="2766682"/>
              <a:ext cx="931069" cy="864249"/>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2" name="Rectangle 59">
              <a:extLst>
                <a:ext uri="{FF2B5EF4-FFF2-40B4-BE49-F238E27FC236}">
                  <a16:creationId xmlns:a16="http://schemas.microsoft.com/office/drawing/2014/main" id="{F155C21A-AFA5-DBEA-028A-5E4C56A73D21}"/>
                </a:ext>
              </a:extLst>
            </p:cNvPr>
            <p:cNvSpPr>
              <a:spLocks noChangeArrowheads="1"/>
            </p:cNvSpPr>
            <p:nvPr/>
          </p:nvSpPr>
          <p:spPr bwMode="auto">
            <a:xfrm>
              <a:off x="2999581" y="3663081"/>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6" name="Rectangle 59">
              <a:extLst>
                <a:ext uri="{FF2B5EF4-FFF2-40B4-BE49-F238E27FC236}">
                  <a16:creationId xmlns:a16="http://schemas.microsoft.com/office/drawing/2014/main" id="{390D6527-00E8-D50E-5FAF-EE41FCA45957}"/>
                </a:ext>
              </a:extLst>
            </p:cNvPr>
            <p:cNvSpPr>
              <a:spLocks noChangeArrowheads="1"/>
            </p:cNvSpPr>
            <p:nvPr/>
          </p:nvSpPr>
          <p:spPr bwMode="auto">
            <a:xfrm>
              <a:off x="1908968" y="3213019"/>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7" name="Rectangle 59">
              <a:extLst>
                <a:ext uri="{FF2B5EF4-FFF2-40B4-BE49-F238E27FC236}">
                  <a16:creationId xmlns:a16="http://schemas.microsoft.com/office/drawing/2014/main" id="{28D1E8FE-6586-3CB1-EF5A-9904F0F54C54}"/>
                </a:ext>
              </a:extLst>
            </p:cNvPr>
            <p:cNvSpPr>
              <a:spLocks noChangeArrowheads="1"/>
            </p:cNvSpPr>
            <p:nvPr/>
          </p:nvSpPr>
          <p:spPr bwMode="auto">
            <a:xfrm>
              <a:off x="3008739" y="3890421"/>
              <a:ext cx="931069" cy="196454"/>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4" name="Rectangle 59">
              <a:extLst>
                <a:ext uri="{FF2B5EF4-FFF2-40B4-BE49-F238E27FC236}">
                  <a16:creationId xmlns:a16="http://schemas.microsoft.com/office/drawing/2014/main" id="{D6D23309-5AC8-81A9-5583-ED4C9310CC5C}"/>
                </a:ext>
              </a:extLst>
            </p:cNvPr>
            <p:cNvSpPr>
              <a:spLocks noChangeArrowheads="1"/>
            </p:cNvSpPr>
            <p:nvPr/>
          </p:nvSpPr>
          <p:spPr bwMode="auto">
            <a:xfrm>
              <a:off x="1905000" y="3434479"/>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grpSp>
      <p:graphicFrame>
        <p:nvGraphicFramePr>
          <p:cNvPr id="76" name="Table 75">
            <a:extLst>
              <a:ext uri="{FF2B5EF4-FFF2-40B4-BE49-F238E27FC236}">
                <a16:creationId xmlns:a16="http://schemas.microsoft.com/office/drawing/2014/main" id="{DB96FDEA-CB32-0E5B-5740-08910F822C27}"/>
              </a:ext>
            </a:extLst>
          </p:cNvPr>
          <p:cNvGraphicFramePr>
            <a:graphicFrameLocks noGrp="1"/>
          </p:cNvGraphicFramePr>
          <p:nvPr/>
        </p:nvGraphicFramePr>
        <p:xfrm>
          <a:off x="5362575" y="1583531"/>
          <a:ext cx="2377440" cy="749808"/>
        </p:xfrm>
        <a:graphic>
          <a:graphicData uri="http://schemas.openxmlformats.org/drawingml/2006/table">
            <a:tbl>
              <a:tblPr firstRow="1" bandRow="1">
                <a:tableStyleId>{793D81CF-94F2-401A-BA57-92F5A7B2D0C5}</a:tableStyleId>
              </a:tblPr>
              <a:tblGrid>
                <a:gridCol w="792480">
                  <a:extLst>
                    <a:ext uri="{9D8B030D-6E8A-4147-A177-3AD203B41FA5}">
                      <a16:colId xmlns:a16="http://schemas.microsoft.com/office/drawing/2014/main" val="20000"/>
                    </a:ext>
                  </a:extLst>
                </a:gridCol>
                <a:gridCol w="792480">
                  <a:extLst>
                    <a:ext uri="{9D8B030D-6E8A-4147-A177-3AD203B41FA5}">
                      <a16:colId xmlns:a16="http://schemas.microsoft.com/office/drawing/2014/main" val="3789622283"/>
                    </a:ext>
                  </a:extLst>
                </a:gridCol>
                <a:gridCol w="792480">
                  <a:extLst>
                    <a:ext uri="{9D8B030D-6E8A-4147-A177-3AD203B41FA5}">
                      <a16:colId xmlns:a16="http://schemas.microsoft.com/office/drawing/2014/main" val="1898458128"/>
                    </a:ext>
                  </a:extLst>
                </a:gridCol>
              </a:tblGrid>
              <a:tr h="249936">
                <a:tc>
                  <a:txBody>
                    <a:bodyPr/>
                    <a:lstStyle/>
                    <a:p>
                      <a:r>
                        <a:rPr lang="en-US" sz="14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123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4" name="Slide Number Placeholder 3">
            <a:extLst>
              <a:ext uri="{FF2B5EF4-FFF2-40B4-BE49-F238E27FC236}">
                <a16:creationId xmlns:a16="http://schemas.microsoft.com/office/drawing/2014/main" id="{6540FAC1-07F1-333A-9F73-F39B96F4FB32}"/>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20</a:t>
            </a:fld>
            <a:endParaRPr lang="en-US" dirty="0"/>
          </a:p>
        </p:txBody>
      </p:sp>
      <p:grpSp>
        <p:nvGrpSpPr>
          <p:cNvPr id="33" name="Group 32">
            <a:extLst>
              <a:ext uri="{FF2B5EF4-FFF2-40B4-BE49-F238E27FC236}">
                <a16:creationId xmlns:a16="http://schemas.microsoft.com/office/drawing/2014/main" id="{2FFB8F06-3C67-685F-6356-C2A59ADB4BFB}"/>
              </a:ext>
            </a:extLst>
          </p:cNvPr>
          <p:cNvGrpSpPr/>
          <p:nvPr/>
        </p:nvGrpSpPr>
        <p:grpSpPr>
          <a:xfrm>
            <a:off x="5201841" y="971550"/>
            <a:ext cx="2722959" cy="1535430"/>
            <a:chOff x="5201841" y="1078230"/>
            <a:chExt cx="2722959" cy="1535430"/>
          </a:xfrm>
        </p:grpSpPr>
        <p:sp>
          <p:nvSpPr>
            <p:cNvPr id="34" name="Rounded Rectangle 18">
              <a:extLst>
                <a:ext uri="{FF2B5EF4-FFF2-40B4-BE49-F238E27FC236}">
                  <a16:creationId xmlns:a16="http://schemas.microsoft.com/office/drawing/2014/main" id="{29900E51-A7C3-3F28-EA99-2A259AD10695}"/>
                </a:ext>
              </a:extLst>
            </p:cNvPr>
            <p:cNvSpPr/>
            <p:nvPr/>
          </p:nvSpPr>
          <p:spPr bwMode="auto">
            <a:xfrm>
              <a:off x="5201841" y="1516380"/>
              <a:ext cx="2722959" cy="109728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endParaRPr lang="en-US" sz="1350">
                <a:latin typeface="Times New Roman" pitchFamily="-112" charset="0"/>
              </a:endParaRPr>
            </a:p>
          </p:txBody>
        </p:sp>
        <p:sp>
          <p:nvSpPr>
            <p:cNvPr id="35" name="TextBox 15">
              <a:extLst>
                <a:ext uri="{FF2B5EF4-FFF2-40B4-BE49-F238E27FC236}">
                  <a16:creationId xmlns:a16="http://schemas.microsoft.com/office/drawing/2014/main" id="{EFB6296A-BF78-1E6C-BAFC-432B63889DE5}"/>
                </a:ext>
              </a:extLst>
            </p:cNvPr>
            <p:cNvSpPr txBox="1">
              <a:spLocks noChangeArrowheads="1"/>
            </p:cNvSpPr>
            <p:nvPr/>
          </p:nvSpPr>
          <p:spPr bwMode="auto">
            <a:xfrm>
              <a:off x="5201841" y="1078230"/>
              <a:ext cx="12330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Database</a:t>
              </a:r>
            </a:p>
          </p:txBody>
        </p:sp>
      </p:grpSp>
      <p:grpSp>
        <p:nvGrpSpPr>
          <p:cNvPr id="36" name="T1 Workspace">
            <a:extLst>
              <a:ext uri="{FF2B5EF4-FFF2-40B4-BE49-F238E27FC236}">
                <a16:creationId xmlns:a16="http://schemas.microsoft.com/office/drawing/2014/main" id="{4EDD4B24-F324-9134-C79D-B57DF1C87554}"/>
              </a:ext>
            </a:extLst>
          </p:cNvPr>
          <p:cNvGrpSpPr>
            <a:grpSpLocks/>
          </p:cNvGrpSpPr>
          <p:nvPr/>
        </p:nvGrpSpPr>
        <p:grpSpPr bwMode="auto">
          <a:xfrm>
            <a:off x="4800600" y="2713669"/>
            <a:ext cx="1828800" cy="1324931"/>
            <a:chOff x="4360867" y="3415027"/>
            <a:chExt cx="2438320" cy="1766575"/>
          </a:xfrm>
        </p:grpSpPr>
        <p:sp>
          <p:nvSpPr>
            <p:cNvPr id="37" name="Rounded Rectangle 26">
              <a:extLst>
                <a:ext uri="{FF2B5EF4-FFF2-40B4-BE49-F238E27FC236}">
                  <a16:creationId xmlns:a16="http://schemas.microsoft.com/office/drawing/2014/main" id="{43C24A82-5415-D895-B5B6-0B9FCFCAFB97}"/>
                </a:ext>
              </a:extLst>
            </p:cNvPr>
            <p:cNvSpPr/>
            <p:nvPr/>
          </p:nvSpPr>
          <p:spPr bwMode="auto">
            <a:xfrm>
              <a:off x="4360867"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38" name="TextBox 15">
              <a:extLst>
                <a:ext uri="{FF2B5EF4-FFF2-40B4-BE49-F238E27FC236}">
                  <a16:creationId xmlns:a16="http://schemas.microsoft.com/office/drawing/2014/main" id="{7EF6EFEA-3E97-4B21-D9A8-2DDF7A5D71F2}"/>
                </a:ext>
              </a:extLst>
            </p:cNvPr>
            <p:cNvSpPr txBox="1">
              <a:spLocks noChangeArrowheads="1"/>
            </p:cNvSpPr>
            <p:nvPr/>
          </p:nvSpPr>
          <p:spPr bwMode="auto">
            <a:xfrm>
              <a:off x="4360867" y="3415027"/>
              <a:ext cx="241981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1</a:t>
              </a:r>
              <a:r>
                <a:rPr lang="en-US" dirty="0"/>
                <a:t> Workspace</a:t>
              </a:r>
            </a:p>
          </p:txBody>
        </p:sp>
      </p:grpSp>
      <p:grpSp>
        <p:nvGrpSpPr>
          <p:cNvPr id="39" name="T2 Workspace">
            <a:extLst>
              <a:ext uri="{FF2B5EF4-FFF2-40B4-BE49-F238E27FC236}">
                <a16:creationId xmlns:a16="http://schemas.microsoft.com/office/drawing/2014/main" id="{B143D0FF-3CF1-6E90-9231-2FD1F2144FE5}"/>
              </a:ext>
            </a:extLst>
          </p:cNvPr>
          <p:cNvGrpSpPr>
            <a:grpSpLocks/>
          </p:cNvGrpSpPr>
          <p:nvPr/>
        </p:nvGrpSpPr>
        <p:grpSpPr bwMode="auto">
          <a:xfrm>
            <a:off x="7048501" y="2713669"/>
            <a:ext cx="1858201" cy="1324931"/>
            <a:chOff x="6869743" y="3415027"/>
            <a:chExt cx="2477520" cy="1766575"/>
          </a:xfrm>
        </p:grpSpPr>
        <p:sp>
          <p:nvSpPr>
            <p:cNvPr id="40" name="Rounded Rectangle 37">
              <a:extLst>
                <a:ext uri="{FF2B5EF4-FFF2-40B4-BE49-F238E27FC236}">
                  <a16:creationId xmlns:a16="http://schemas.microsoft.com/office/drawing/2014/main" id="{DB3E07D8-ADAA-35D3-E45D-323AA232CBBA}"/>
                </a:ext>
              </a:extLst>
            </p:cNvPr>
            <p:cNvSpPr/>
            <p:nvPr/>
          </p:nvSpPr>
          <p:spPr bwMode="auto">
            <a:xfrm>
              <a:off x="6869743"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41" name="TextBox 15">
              <a:extLst>
                <a:ext uri="{FF2B5EF4-FFF2-40B4-BE49-F238E27FC236}">
                  <a16:creationId xmlns:a16="http://schemas.microsoft.com/office/drawing/2014/main" id="{C35375DF-50C7-7CB8-8332-BB2DF565389A}"/>
                </a:ext>
              </a:extLst>
            </p:cNvPr>
            <p:cNvSpPr txBox="1">
              <a:spLocks noChangeArrowheads="1"/>
            </p:cNvSpPr>
            <p:nvPr/>
          </p:nvSpPr>
          <p:spPr bwMode="auto">
            <a:xfrm>
              <a:off x="6869743" y="3415027"/>
              <a:ext cx="247752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2</a:t>
              </a:r>
              <a:r>
                <a:rPr lang="en-US" dirty="0"/>
                <a:t> Workspace</a:t>
              </a:r>
            </a:p>
          </p:txBody>
        </p:sp>
      </p:grpSp>
      <p:grpSp>
        <p:nvGrpSpPr>
          <p:cNvPr id="3" name="T1 A READ">
            <a:extLst>
              <a:ext uri="{FF2B5EF4-FFF2-40B4-BE49-F238E27FC236}">
                <a16:creationId xmlns:a16="http://schemas.microsoft.com/office/drawing/2014/main" id="{0EFAB6C7-20B4-908D-3631-C375334AAF57}"/>
              </a:ext>
            </a:extLst>
          </p:cNvPr>
          <p:cNvGrpSpPr>
            <a:grpSpLocks/>
          </p:cNvGrpSpPr>
          <p:nvPr/>
        </p:nvGrpSpPr>
        <p:grpSpPr bwMode="auto">
          <a:xfrm>
            <a:off x="4949287" y="3462015"/>
            <a:ext cx="1418201" cy="223137"/>
            <a:chOff x="4561640" y="4425853"/>
            <a:chExt cx="1890793" cy="297514"/>
          </a:xfrm>
        </p:grpSpPr>
        <p:sp>
          <p:nvSpPr>
            <p:cNvPr id="11" name="TextBox 40">
              <a:extLst>
                <a:ext uri="{FF2B5EF4-FFF2-40B4-BE49-F238E27FC236}">
                  <a16:creationId xmlns:a16="http://schemas.microsoft.com/office/drawing/2014/main" id="{193D2352-9C3E-86C4-4489-62651F873FDC}"/>
                </a:ext>
              </a:extLst>
            </p:cNvPr>
            <p:cNvSpPr txBox="1">
              <a:spLocks noChangeArrowheads="1"/>
            </p:cNvSpPr>
            <p:nvPr/>
          </p:nvSpPr>
          <p:spPr bwMode="auto">
            <a:xfrm>
              <a:off x="5285738" y="4436102"/>
              <a:ext cx="463550"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123</a:t>
              </a:r>
            </a:p>
          </p:txBody>
        </p:sp>
        <p:sp>
          <p:nvSpPr>
            <p:cNvPr id="12" name="TextBox 31">
              <a:extLst>
                <a:ext uri="{FF2B5EF4-FFF2-40B4-BE49-F238E27FC236}">
                  <a16:creationId xmlns:a16="http://schemas.microsoft.com/office/drawing/2014/main" id="{943ECE32-C8D7-A057-D17F-77B3E832689B}"/>
                </a:ext>
              </a:extLst>
            </p:cNvPr>
            <p:cNvSpPr txBox="1">
              <a:spLocks noChangeArrowheads="1"/>
            </p:cNvSpPr>
            <p:nvPr/>
          </p:nvSpPr>
          <p:spPr bwMode="auto">
            <a:xfrm>
              <a:off x="5988884" y="4436110"/>
              <a:ext cx="463549"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sp>
          <p:nvSpPr>
            <p:cNvPr id="14" name="TextBox 45">
              <a:extLst>
                <a:ext uri="{FF2B5EF4-FFF2-40B4-BE49-F238E27FC236}">
                  <a16:creationId xmlns:a16="http://schemas.microsoft.com/office/drawing/2014/main" id="{050D44B5-7D5B-06BF-4F2C-A1F8271BD668}"/>
                </a:ext>
              </a:extLst>
            </p:cNvPr>
            <p:cNvSpPr txBox="1">
              <a:spLocks noChangeArrowheads="1"/>
            </p:cNvSpPr>
            <p:nvPr/>
          </p:nvSpPr>
          <p:spPr bwMode="auto">
            <a:xfrm>
              <a:off x="4561640" y="4425853"/>
              <a:ext cx="463549"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sp>
        <p:nvSpPr>
          <p:cNvPr id="15" name="Txn Arrow">
            <a:extLst>
              <a:ext uri="{FF2B5EF4-FFF2-40B4-BE49-F238E27FC236}">
                <a16:creationId xmlns:a16="http://schemas.microsoft.com/office/drawing/2014/main" id="{F5F449F7-5164-EBCC-CEB1-8D3E017D29EB}"/>
              </a:ext>
            </a:extLst>
          </p:cNvPr>
          <p:cNvSpPr>
            <a:spLocks noChangeArrowheads="1"/>
          </p:cNvSpPr>
          <p:nvPr/>
        </p:nvSpPr>
        <p:spPr bwMode="auto">
          <a:xfrm>
            <a:off x="1356360" y="1428750"/>
            <a:ext cx="548640" cy="457200"/>
          </a:xfrm>
          <a:prstGeom prst="rightArrow">
            <a:avLst>
              <a:gd name="adj1" fmla="val 50000"/>
              <a:gd name="adj2" fmla="val 50052"/>
            </a:avLst>
          </a:prstGeom>
          <a:solidFill>
            <a:schemeClr val="tx1"/>
          </a:solidFill>
          <a:ln w="28575">
            <a:noFill/>
            <a:round/>
            <a:headEnd type="none" w="sm" len="sm"/>
            <a:tailEnd type="triangle" w="med" len="med"/>
          </a:ln>
        </p:spPr>
        <p:txBody>
          <a:bodyPr wrap="none" anchor="ctr"/>
          <a:lstStyle/>
          <a:p>
            <a:pPr algn="ctr" eaLnBrk="0" hangingPunct="0"/>
            <a:endParaRPr lang="en-US" sz="1350"/>
          </a:p>
        </p:txBody>
      </p:sp>
      <p:sp>
        <p:nvSpPr>
          <p:cNvPr id="17" name="Right Arrow 6">
            <a:extLst>
              <a:ext uri="{FF2B5EF4-FFF2-40B4-BE49-F238E27FC236}">
                <a16:creationId xmlns:a16="http://schemas.microsoft.com/office/drawing/2014/main" id="{7E71E903-B29E-32D9-DD11-3138AB29EEDB}"/>
              </a:ext>
            </a:extLst>
          </p:cNvPr>
          <p:cNvSpPr>
            <a:spLocks noChangeArrowheads="1"/>
          </p:cNvSpPr>
          <p:nvPr/>
        </p:nvSpPr>
        <p:spPr bwMode="auto">
          <a:xfrm rot="5400000">
            <a:off x="5228971" y="2314830"/>
            <a:ext cx="83870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grpSp>
        <p:nvGrpSpPr>
          <p:cNvPr id="32839" name="T1 A WRITE1">
            <a:extLst>
              <a:ext uri="{FF2B5EF4-FFF2-40B4-BE49-F238E27FC236}">
                <a16:creationId xmlns:a16="http://schemas.microsoft.com/office/drawing/2014/main" id="{451B24BB-A893-A28B-1329-379EB529C565}"/>
              </a:ext>
            </a:extLst>
          </p:cNvPr>
          <p:cNvGrpSpPr>
            <a:grpSpLocks/>
          </p:cNvGrpSpPr>
          <p:nvPr/>
        </p:nvGrpSpPr>
        <p:grpSpPr bwMode="auto">
          <a:xfrm>
            <a:off x="5507260" y="3451107"/>
            <a:ext cx="839442" cy="221825"/>
            <a:chOff x="5046820" y="4450788"/>
            <a:chExt cx="1119256" cy="295768"/>
          </a:xfrm>
        </p:grpSpPr>
        <p:sp>
          <p:nvSpPr>
            <p:cNvPr id="32849" name="TextBox 53">
              <a:extLst>
                <a:ext uri="{FF2B5EF4-FFF2-40B4-BE49-F238E27FC236}">
                  <a16:creationId xmlns:a16="http://schemas.microsoft.com/office/drawing/2014/main" id="{8D2EC4F9-67DC-E180-0FBB-AD0ACEE2B1DF}"/>
                </a:ext>
              </a:extLst>
            </p:cNvPr>
            <p:cNvSpPr txBox="1">
              <a:spLocks noChangeArrowheads="1"/>
            </p:cNvSpPr>
            <p:nvPr/>
          </p:nvSpPr>
          <p:spPr bwMode="auto">
            <a:xfrm>
              <a:off x="5046820" y="4459295"/>
              <a:ext cx="463552" cy="287261"/>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2850" name="TextBox 54">
              <a:extLst>
                <a:ext uri="{FF2B5EF4-FFF2-40B4-BE49-F238E27FC236}">
                  <a16:creationId xmlns:a16="http://schemas.microsoft.com/office/drawing/2014/main" id="{08AB1EC7-A9ED-F5AE-CFB8-228CCE42FD42}"/>
                </a:ext>
              </a:extLst>
            </p:cNvPr>
            <p:cNvSpPr txBox="1">
              <a:spLocks noChangeArrowheads="1"/>
            </p:cNvSpPr>
            <p:nvPr/>
          </p:nvSpPr>
          <p:spPr bwMode="auto">
            <a:xfrm>
              <a:off x="5702524" y="4450788"/>
              <a:ext cx="463552" cy="287261"/>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t>
              </a:r>
            </a:p>
          </p:txBody>
        </p:sp>
      </p:grpSp>
      <p:sp>
        <p:nvSpPr>
          <p:cNvPr id="18" name="Right Arrow 6">
            <a:extLst>
              <a:ext uri="{FF2B5EF4-FFF2-40B4-BE49-F238E27FC236}">
                <a16:creationId xmlns:a16="http://schemas.microsoft.com/office/drawing/2014/main" id="{6C0267BA-156D-2B3F-9759-A079C04E24D2}"/>
              </a:ext>
            </a:extLst>
          </p:cNvPr>
          <p:cNvSpPr>
            <a:spLocks noChangeArrowheads="1"/>
          </p:cNvSpPr>
          <p:nvPr/>
        </p:nvSpPr>
        <p:spPr bwMode="auto">
          <a:xfrm>
            <a:off x="4572000" y="3444595"/>
            <a:ext cx="34768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
        <p:nvSpPr>
          <p:cNvPr id="19" name="Right Arrow 6">
            <a:extLst>
              <a:ext uri="{FF2B5EF4-FFF2-40B4-BE49-F238E27FC236}">
                <a16:creationId xmlns:a16="http://schemas.microsoft.com/office/drawing/2014/main" id="{FFC6EDA2-CBAB-7F6B-040A-5CB468C5F953}"/>
              </a:ext>
            </a:extLst>
          </p:cNvPr>
          <p:cNvSpPr>
            <a:spLocks noChangeArrowheads="1"/>
          </p:cNvSpPr>
          <p:nvPr/>
        </p:nvSpPr>
        <p:spPr bwMode="auto">
          <a:xfrm rot="2480592">
            <a:off x="5426533" y="2541037"/>
            <a:ext cx="1752679"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
        <p:nvSpPr>
          <p:cNvPr id="26" name="TextBox 31">
            <a:extLst>
              <a:ext uri="{FF2B5EF4-FFF2-40B4-BE49-F238E27FC236}">
                <a16:creationId xmlns:a16="http://schemas.microsoft.com/office/drawing/2014/main" id="{FCACBAAD-D73E-2D90-951F-55D3237318A7}"/>
              </a:ext>
            </a:extLst>
          </p:cNvPr>
          <p:cNvSpPr txBox="1">
            <a:spLocks noChangeArrowheads="1"/>
          </p:cNvSpPr>
          <p:nvPr/>
        </p:nvSpPr>
        <p:spPr bwMode="auto">
          <a:xfrm>
            <a:off x="5986328" y="3456462"/>
            <a:ext cx="347688" cy="215444"/>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a:t>
            </a:r>
          </a:p>
        </p:txBody>
      </p:sp>
      <p:sp>
        <p:nvSpPr>
          <p:cNvPr id="27" name="Rounded Rectangular Callout 26">
            <a:extLst>
              <a:ext uri="{FF2B5EF4-FFF2-40B4-BE49-F238E27FC236}">
                <a16:creationId xmlns:a16="http://schemas.microsoft.com/office/drawing/2014/main" id="{E083D061-9492-72B1-FCF2-23F67147746F}"/>
              </a:ext>
            </a:extLst>
          </p:cNvPr>
          <p:cNvSpPr/>
          <p:nvPr/>
        </p:nvSpPr>
        <p:spPr bwMode="auto">
          <a:xfrm flipH="1">
            <a:off x="1879455" y="2380941"/>
            <a:ext cx="1097280" cy="364755"/>
          </a:xfrm>
          <a:prstGeom prst="wedgeRoundRectCallout">
            <a:avLst>
              <a:gd name="adj1" fmla="val 32278"/>
              <a:gd name="adj2" fmla="val 85464"/>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dirty="0">
                <a:solidFill>
                  <a:schemeClr val="accent1"/>
                </a:solidFill>
                <a:latin typeface="Crimson Text" panose="02000503000000000000" pitchFamily="2" charset="0"/>
              </a:rPr>
              <a:t>TS(</a:t>
            </a:r>
            <a:r>
              <a:rPr lang="en-US" sz="2000" b="1" spc="-150" dirty="0">
                <a:solidFill>
                  <a:schemeClr val="accent1"/>
                </a:solidFill>
                <a:latin typeface="Crimson Text" panose="02000503000000000000" pitchFamily="2" charset="0"/>
              </a:rPr>
              <a:t>T</a:t>
            </a:r>
            <a:r>
              <a:rPr lang="en-US" sz="2000" b="1" spc="-150" baseline="-25000" dirty="0">
                <a:solidFill>
                  <a:schemeClr val="accent1"/>
                </a:solidFill>
                <a:latin typeface="Crimson Text" panose="02000503000000000000" pitchFamily="2" charset="0"/>
              </a:rPr>
              <a:t>1</a:t>
            </a:r>
            <a:r>
              <a:rPr lang="en-US" sz="2000" b="1" dirty="0">
                <a:solidFill>
                  <a:schemeClr val="accent1"/>
                </a:solidFill>
                <a:latin typeface="Crimson Text" panose="02000503000000000000" pitchFamily="2" charset="0"/>
              </a:rPr>
              <a:t>)=1</a:t>
            </a:r>
          </a:p>
        </p:txBody>
      </p:sp>
      <p:grpSp>
        <p:nvGrpSpPr>
          <p:cNvPr id="28" name="Group 27">
            <a:extLst>
              <a:ext uri="{FF2B5EF4-FFF2-40B4-BE49-F238E27FC236}">
                <a16:creationId xmlns:a16="http://schemas.microsoft.com/office/drawing/2014/main" id="{5C1A4FE5-6242-7855-3664-6788050D4FA8}"/>
              </a:ext>
            </a:extLst>
          </p:cNvPr>
          <p:cNvGrpSpPr>
            <a:grpSpLocks/>
          </p:cNvGrpSpPr>
          <p:nvPr/>
        </p:nvGrpSpPr>
        <p:grpSpPr bwMode="auto">
          <a:xfrm>
            <a:off x="6164264" y="1849041"/>
            <a:ext cx="1495427" cy="220868"/>
            <a:chOff x="6057900" y="2314050"/>
            <a:chExt cx="1993902" cy="294490"/>
          </a:xfrm>
        </p:grpSpPr>
        <p:sp>
          <p:nvSpPr>
            <p:cNvPr id="29" name="TextBox 43">
              <a:extLst>
                <a:ext uri="{FF2B5EF4-FFF2-40B4-BE49-F238E27FC236}">
                  <a16:creationId xmlns:a16="http://schemas.microsoft.com/office/drawing/2014/main" id="{A746C761-9D8B-3F68-31BD-165BCA55068E}"/>
                </a:ext>
              </a:extLst>
            </p:cNvPr>
            <p:cNvSpPr txBox="1">
              <a:spLocks noChangeArrowheads="1"/>
            </p:cNvSpPr>
            <p:nvPr/>
          </p:nvSpPr>
          <p:spPr bwMode="auto">
            <a:xfrm>
              <a:off x="6057900" y="2314050"/>
              <a:ext cx="928688" cy="287258"/>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0" name="TextBox 44">
              <a:extLst>
                <a:ext uri="{FF2B5EF4-FFF2-40B4-BE49-F238E27FC236}">
                  <a16:creationId xmlns:a16="http://schemas.microsoft.com/office/drawing/2014/main" id="{EB680D0B-0F12-0BB7-A8F4-392DF7F37F3C}"/>
                </a:ext>
              </a:extLst>
            </p:cNvPr>
            <p:cNvSpPr txBox="1">
              <a:spLocks noChangeArrowheads="1"/>
            </p:cNvSpPr>
            <p:nvPr/>
          </p:nvSpPr>
          <p:spPr bwMode="auto">
            <a:xfrm>
              <a:off x="7123115" y="2321282"/>
              <a:ext cx="928687" cy="287258"/>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a:t>
              </a:r>
            </a:p>
          </p:txBody>
        </p:sp>
      </p:grpSp>
      <p:sp>
        <p:nvSpPr>
          <p:cNvPr id="31" name="Right Arrow 6">
            <a:extLst>
              <a:ext uri="{FF2B5EF4-FFF2-40B4-BE49-F238E27FC236}">
                <a16:creationId xmlns:a16="http://schemas.microsoft.com/office/drawing/2014/main" id="{4A5407F0-E96F-6761-BEB8-86E71B460BDE}"/>
              </a:ext>
            </a:extLst>
          </p:cNvPr>
          <p:cNvSpPr>
            <a:spLocks noChangeArrowheads="1"/>
          </p:cNvSpPr>
          <p:nvPr/>
        </p:nvSpPr>
        <p:spPr bwMode="auto">
          <a:xfrm rot="16200000">
            <a:off x="5215091" y="2299153"/>
            <a:ext cx="83870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Tree>
    <p:extLst>
      <p:ext uri="{BB962C8B-B14F-4D97-AF65-F5344CB8AC3E}">
        <p14:creationId xmlns:p14="http://schemas.microsoft.com/office/powerpoint/2010/main" val="15101537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cTn>
                              </p:par>
                            </p:childTnLst>
                          </p:cTn>
                        </p:par>
                        <p:par>
                          <p:cTn id="8" fill="hold" nodeType="withGroup">
                            <p:stCondLst>
                              <p:cond delay="25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25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250"/>
                                        <p:tgtEl>
                                          <p:spTgt spid="36"/>
                                        </p:tgtEl>
                                      </p:cBhvr>
                                    </p:animEffect>
                                  </p:childTnLst>
                                </p:cTn>
                              </p:par>
                              <p:par>
                                <p:cTn id="17" presetID="10" presetClass="entr" presetSubtype="0" fill="hold" nodeType="with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fade">
                                      <p:cBhvr>
                                        <p:cTn id="19" dur="250"/>
                                        <p:tgtEl>
                                          <p:spTgt spid="6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1" nodeType="clickEffect">
                                  <p:stCondLst>
                                    <p:cond delay="0"/>
                                  </p:stCondLst>
                                  <p:childTnLst>
                                    <p:animMotion origin="layout" path="M -3.33333E-6 -2.22222E-6 L -0.00139 0.08611 " pathEditMode="relative" rAng="0" ptsTypes="AA">
                                      <p:cBhvr>
                                        <p:cTn id="23" dur="500" fill="hold"/>
                                        <p:tgtEl>
                                          <p:spTgt spid="15"/>
                                        </p:tgtEl>
                                        <p:attrNameLst>
                                          <p:attrName>ppt_x</p:attrName>
                                          <p:attrName>ppt_y</p:attrName>
                                        </p:attrNameLst>
                                      </p:cBhvr>
                                      <p:rCtr x="-69" y="4290"/>
                                    </p:animMotion>
                                  </p:childTnLst>
                                </p:cTn>
                              </p:par>
                            </p:childTnLst>
                          </p:cTn>
                        </p:par>
                        <p:par>
                          <p:cTn id="24" fill="hold">
                            <p:stCondLst>
                              <p:cond delay="500"/>
                            </p:stCondLst>
                            <p:childTnLst>
                              <p:par>
                                <p:cTn id="25" presetID="22" presetClass="entr" presetSubtype="1"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250"/>
                                        <p:tgtEl>
                                          <p:spTgt spid="17"/>
                                        </p:tgtEl>
                                      </p:cBhvr>
                                    </p:animEffect>
                                  </p:childTnLst>
                                </p:cTn>
                              </p:par>
                            </p:childTnLst>
                          </p:cTn>
                        </p:par>
                        <p:par>
                          <p:cTn id="28" fill="hold">
                            <p:stCondLst>
                              <p:cond delay="75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25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250"/>
                                        <p:tgtEl>
                                          <p:spTgt spid="17"/>
                                        </p:tgtEl>
                                      </p:cBhvr>
                                    </p:animEffect>
                                    <p:set>
                                      <p:cBhvr>
                                        <p:cTn id="36" dur="1" fill="hold">
                                          <p:stCondLst>
                                            <p:cond delay="249"/>
                                          </p:stCondLst>
                                        </p:cTn>
                                        <p:tgtEl>
                                          <p:spTgt spid="17"/>
                                        </p:tgtEl>
                                        <p:attrNameLst>
                                          <p:attrName>style.visibility</p:attrName>
                                        </p:attrNameLst>
                                      </p:cBhvr>
                                      <p:to>
                                        <p:strVal val="hidden"/>
                                      </p:to>
                                    </p:set>
                                  </p:childTnLst>
                                </p:cTn>
                              </p:par>
                            </p:childTnLst>
                          </p:cTn>
                        </p:par>
                        <p:par>
                          <p:cTn id="37" fill="hold">
                            <p:stCondLst>
                              <p:cond delay="250"/>
                            </p:stCondLst>
                            <p:childTnLst>
                              <p:par>
                                <p:cTn id="38" presetID="42" presetClass="path" presetSubtype="0" accel="50000" decel="50000" fill="hold" grpId="2" nodeType="afterEffect">
                                  <p:stCondLst>
                                    <p:cond delay="0"/>
                                  </p:stCondLst>
                                  <p:childTnLst>
                                    <p:animMotion origin="layout" path="M -0.00139 0.08611 L -0.00226 0.13148 " pathEditMode="relative" rAng="0" ptsTypes="AA">
                                      <p:cBhvr>
                                        <p:cTn id="39" dur="500" fill="hold"/>
                                        <p:tgtEl>
                                          <p:spTgt spid="15"/>
                                        </p:tgtEl>
                                        <p:attrNameLst>
                                          <p:attrName>ppt_x</p:attrName>
                                          <p:attrName>ppt_y</p:attrName>
                                        </p:attrNameLst>
                                      </p:cBhvr>
                                      <p:rCtr x="-52" y="2253"/>
                                    </p:animMotion>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250"/>
                                        <p:tgtEl>
                                          <p:spTgt spid="18"/>
                                        </p:tgtEl>
                                      </p:cBhvr>
                                    </p:animEffect>
                                  </p:childTnLst>
                                </p:cTn>
                              </p:par>
                            </p:childTnLst>
                          </p:cTn>
                        </p:par>
                        <p:par>
                          <p:cTn id="45" fill="hold">
                            <p:stCondLst>
                              <p:cond delay="250"/>
                            </p:stCondLst>
                            <p:childTnLst>
                              <p:par>
                                <p:cTn id="46" presetID="10" presetClass="entr" presetSubtype="0" fill="hold" nodeType="afterEffect">
                                  <p:stCondLst>
                                    <p:cond delay="0"/>
                                  </p:stCondLst>
                                  <p:childTnLst>
                                    <p:set>
                                      <p:cBhvr>
                                        <p:cTn id="47" dur="1" fill="hold">
                                          <p:stCondLst>
                                            <p:cond delay="0"/>
                                          </p:stCondLst>
                                        </p:cTn>
                                        <p:tgtEl>
                                          <p:spTgt spid="32839"/>
                                        </p:tgtEl>
                                        <p:attrNameLst>
                                          <p:attrName>style.visibility</p:attrName>
                                        </p:attrNameLst>
                                      </p:cBhvr>
                                      <p:to>
                                        <p:strVal val="visible"/>
                                      </p:to>
                                    </p:set>
                                    <p:animEffect transition="in" filter="fade">
                                      <p:cBhvr>
                                        <p:cTn id="48" dur="250"/>
                                        <p:tgtEl>
                                          <p:spTgt spid="3283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1" nodeType="clickEffect">
                                  <p:stCondLst>
                                    <p:cond delay="0"/>
                                  </p:stCondLst>
                                  <p:childTnLst>
                                    <p:animEffect transition="out" filter="fade">
                                      <p:cBhvr>
                                        <p:cTn id="52" dur="250"/>
                                        <p:tgtEl>
                                          <p:spTgt spid="18"/>
                                        </p:tgtEl>
                                      </p:cBhvr>
                                    </p:animEffect>
                                    <p:set>
                                      <p:cBhvr>
                                        <p:cTn id="53" dur="1" fill="hold">
                                          <p:stCondLst>
                                            <p:cond delay="249"/>
                                          </p:stCondLst>
                                        </p:cTn>
                                        <p:tgtEl>
                                          <p:spTgt spid="18"/>
                                        </p:tgtEl>
                                        <p:attrNameLst>
                                          <p:attrName>style.visibility</p:attrName>
                                        </p:attrNameLst>
                                      </p:cBhvr>
                                      <p:to>
                                        <p:strVal val="hidden"/>
                                      </p:to>
                                    </p:set>
                                  </p:childTnLst>
                                </p:cTn>
                              </p:par>
                            </p:childTnLst>
                          </p:cTn>
                        </p:par>
                        <p:par>
                          <p:cTn id="54" fill="hold">
                            <p:stCondLst>
                              <p:cond delay="250"/>
                            </p:stCondLst>
                            <p:childTnLst>
                              <p:par>
                                <p:cTn id="55" presetID="42" presetClass="path" presetSubtype="0" accel="50000" decel="50000" fill="hold" grpId="3" nodeType="afterEffect">
                                  <p:stCondLst>
                                    <p:cond delay="0"/>
                                  </p:stCondLst>
                                  <p:childTnLst>
                                    <p:animMotion origin="layout" path="M -0.00226 0.13148 L 0.11649 0.13148 " pathEditMode="relative" rAng="0" ptsTypes="AA">
                                      <p:cBhvr>
                                        <p:cTn id="56" dur="500" fill="hold"/>
                                        <p:tgtEl>
                                          <p:spTgt spid="15"/>
                                        </p:tgtEl>
                                        <p:attrNameLst>
                                          <p:attrName>ppt_x</p:attrName>
                                          <p:attrName>ppt_y</p:attrName>
                                        </p:attrNameLst>
                                      </p:cBhvr>
                                      <p:rCtr x="5937" y="0"/>
                                    </p:animMotion>
                                  </p:childTnLst>
                                </p:cTn>
                              </p:par>
                            </p:childTnLst>
                          </p:cTn>
                        </p:par>
                        <p:par>
                          <p:cTn id="57" fill="hold">
                            <p:stCondLst>
                              <p:cond delay="750"/>
                            </p:stCondLst>
                            <p:childTnLst>
                              <p:par>
                                <p:cTn id="58" presetID="10" presetClass="entr" presetSubtype="0" fill="hold" nodeType="after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fade">
                                      <p:cBhvr>
                                        <p:cTn id="60" dur="250"/>
                                        <p:tgtEl>
                                          <p:spTgt spid="39"/>
                                        </p:tgtEl>
                                      </p:cBhvr>
                                    </p:animEffect>
                                  </p:childTnLst>
                                </p:cTn>
                              </p:par>
                              <p:par>
                                <p:cTn id="61" presetID="10" presetClass="entr" presetSubtype="0" fill="hold" nodeType="withEffect">
                                  <p:stCondLst>
                                    <p:cond delay="0"/>
                                  </p:stCondLst>
                                  <p:childTnLst>
                                    <p:set>
                                      <p:cBhvr>
                                        <p:cTn id="62" dur="1" fill="hold">
                                          <p:stCondLst>
                                            <p:cond delay="0"/>
                                          </p:stCondLst>
                                        </p:cTn>
                                        <p:tgtEl>
                                          <p:spTgt spid="68"/>
                                        </p:tgtEl>
                                        <p:attrNameLst>
                                          <p:attrName>style.visibility</p:attrName>
                                        </p:attrNameLst>
                                      </p:cBhvr>
                                      <p:to>
                                        <p:strVal val="visible"/>
                                      </p:to>
                                    </p:set>
                                    <p:animEffect transition="in" filter="fade">
                                      <p:cBhvr>
                                        <p:cTn id="63" dur="500"/>
                                        <p:tgtEl>
                                          <p:spTgt spid="68"/>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path" presetSubtype="0" accel="50000" decel="50000" fill="hold" grpId="4" nodeType="clickEffect">
                                  <p:stCondLst>
                                    <p:cond delay="0"/>
                                  </p:stCondLst>
                                  <p:childTnLst>
                                    <p:animMotion origin="layout" path="M 0.11649 0.13148 L 0.1184 0.21543 " pathEditMode="relative" rAng="0" ptsTypes="AA">
                                      <p:cBhvr>
                                        <p:cTn id="67" dur="500" fill="hold"/>
                                        <p:tgtEl>
                                          <p:spTgt spid="15"/>
                                        </p:tgtEl>
                                        <p:attrNameLst>
                                          <p:attrName>ppt_x</p:attrName>
                                          <p:attrName>ppt_y</p:attrName>
                                        </p:attrNameLst>
                                      </p:cBhvr>
                                      <p:rCtr x="87" y="4198"/>
                                    </p:animMotion>
                                  </p:childTnLst>
                                </p:cTn>
                              </p:par>
                            </p:childTnLst>
                          </p:cTn>
                        </p:par>
                        <p:par>
                          <p:cTn id="68" fill="hold">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up)">
                                      <p:cBhvr>
                                        <p:cTn id="71" dur="250"/>
                                        <p:tgtEl>
                                          <p:spTgt spid="19"/>
                                        </p:tgtEl>
                                      </p:cBhvr>
                                    </p:animEffect>
                                  </p:childTnLst>
                                </p:cTn>
                              </p:par>
                            </p:childTnLst>
                          </p:cTn>
                        </p:par>
                        <p:par>
                          <p:cTn id="72" fill="hold">
                            <p:stCondLst>
                              <p:cond delay="750"/>
                            </p:stCondLst>
                            <p:childTnLst>
                              <p:par>
                                <p:cTn id="73" presetID="10" presetClass="entr" presetSubtype="0" fill="hold" nodeType="afterEffect">
                                  <p:stCondLst>
                                    <p:cond delay="0"/>
                                  </p:stCondLst>
                                  <p:childTnLst>
                                    <p:set>
                                      <p:cBhvr>
                                        <p:cTn id="74" dur="1" fill="hold">
                                          <p:stCondLst>
                                            <p:cond delay="0"/>
                                          </p:stCondLst>
                                        </p:cTn>
                                        <p:tgtEl>
                                          <p:spTgt spid="32838"/>
                                        </p:tgtEl>
                                        <p:attrNameLst>
                                          <p:attrName>style.visibility</p:attrName>
                                        </p:attrNameLst>
                                      </p:cBhvr>
                                      <p:to>
                                        <p:strVal val="visible"/>
                                      </p:to>
                                    </p:set>
                                    <p:animEffect transition="in" filter="fade">
                                      <p:cBhvr>
                                        <p:cTn id="75" dur="250"/>
                                        <p:tgtEl>
                                          <p:spTgt spid="3283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grpId="1" nodeType="clickEffect">
                                  <p:stCondLst>
                                    <p:cond delay="0"/>
                                  </p:stCondLst>
                                  <p:childTnLst>
                                    <p:animEffect transition="out" filter="fade">
                                      <p:cBhvr>
                                        <p:cTn id="79" dur="250"/>
                                        <p:tgtEl>
                                          <p:spTgt spid="19"/>
                                        </p:tgtEl>
                                      </p:cBhvr>
                                    </p:animEffect>
                                    <p:set>
                                      <p:cBhvr>
                                        <p:cTn id="80" dur="1" fill="hold">
                                          <p:stCondLst>
                                            <p:cond delay="249"/>
                                          </p:stCondLst>
                                        </p:cTn>
                                        <p:tgtEl>
                                          <p:spTgt spid="19"/>
                                        </p:tgtEl>
                                        <p:attrNameLst>
                                          <p:attrName>style.visibility</p:attrName>
                                        </p:attrNameLst>
                                      </p:cBhvr>
                                      <p:to>
                                        <p:strVal val="hidden"/>
                                      </p:to>
                                    </p:set>
                                  </p:childTnLst>
                                </p:cTn>
                              </p:par>
                              <p:par>
                                <p:cTn id="81" presetID="42" presetClass="path" presetSubtype="0" accel="50000" decel="50000" fill="hold" grpId="5" nodeType="withEffect">
                                  <p:stCondLst>
                                    <p:cond delay="0"/>
                                  </p:stCondLst>
                                  <p:childTnLst>
                                    <p:animMotion origin="layout" path="M 0.1184 0.21543 L -0.0033 0.25185 " pathEditMode="relative" rAng="0" ptsTypes="AA">
                                      <p:cBhvr>
                                        <p:cTn id="82" dur="500" fill="hold"/>
                                        <p:tgtEl>
                                          <p:spTgt spid="15"/>
                                        </p:tgtEl>
                                        <p:attrNameLst>
                                          <p:attrName>ppt_x</p:attrName>
                                          <p:attrName>ppt_y</p:attrName>
                                        </p:attrNameLst>
                                      </p:cBhvr>
                                      <p:rCtr x="-6094" y="1821"/>
                                    </p:animMotion>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250"/>
                                        <p:tgtEl>
                                          <p:spTgt spid="27"/>
                                        </p:tgtEl>
                                      </p:cBhvr>
                                    </p:animEffect>
                                  </p:childTnLst>
                                </p:cTn>
                              </p:par>
                            </p:childTnLst>
                          </p:cTn>
                        </p:par>
                      </p:childTnLst>
                    </p:cTn>
                  </p:par>
                  <p:par>
                    <p:cTn id="88" fill="hold">
                      <p:stCondLst>
                        <p:cond delay="indefinite"/>
                      </p:stCondLst>
                      <p:childTnLst>
                        <p:par>
                          <p:cTn id="89" fill="hold">
                            <p:stCondLst>
                              <p:cond delay="0"/>
                            </p:stCondLst>
                            <p:childTnLst>
                              <p:par>
                                <p:cTn id="90" presetID="0" presetClass="path" presetSubtype="0" accel="50000" decel="50000" fill="hold" grpId="6" nodeType="clickEffect">
                                  <p:stCondLst>
                                    <p:cond delay="0"/>
                                  </p:stCondLst>
                                  <p:childTnLst>
                                    <p:animMotion origin="layout" path="M -0.0033 0.25185 L -0.00278 0.29506 " pathEditMode="relative" rAng="0" ptsTypes="AA">
                                      <p:cBhvr>
                                        <p:cTn id="91" dur="500" fill="hold"/>
                                        <p:tgtEl>
                                          <p:spTgt spid="15"/>
                                        </p:tgtEl>
                                        <p:attrNameLst>
                                          <p:attrName>ppt_x</p:attrName>
                                          <p:attrName>ppt_y</p:attrName>
                                        </p:attrNameLst>
                                      </p:cBhvr>
                                      <p:rCtr x="17" y="2160"/>
                                    </p:animMotion>
                                  </p:childTnLst>
                                </p:cTn>
                              </p:par>
                            </p:childTnLst>
                          </p:cTn>
                        </p:par>
                        <p:par>
                          <p:cTn id="92" fill="hold">
                            <p:stCondLst>
                              <p:cond delay="500"/>
                            </p:stCondLst>
                            <p:childTnLst>
                              <p:par>
                                <p:cTn id="93" presetID="1" presetClass="entr" presetSubtype="0" fill="hold" grpId="2" nodeType="afterEffect">
                                  <p:stCondLst>
                                    <p:cond delay="0"/>
                                  </p:stCondLst>
                                  <p:childTnLst>
                                    <p:set>
                                      <p:cBhvr>
                                        <p:cTn id="94" dur="1" fill="hold">
                                          <p:stCondLst>
                                            <p:cond delay="0"/>
                                          </p:stCondLst>
                                        </p:cTn>
                                        <p:tgtEl>
                                          <p:spTgt spid="18"/>
                                        </p:tgtEl>
                                        <p:attrNameLst>
                                          <p:attrName>style.visibility</p:attrName>
                                        </p:attrNameLst>
                                      </p:cBhvr>
                                      <p:to>
                                        <p:strVal val="visible"/>
                                      </p:to>
                                    </p:set>
                                  </p:childTnLst>
                                </p:cTn>
                              </p:par>
                              <p:par>
                                <p:cTn id="95" presetID="10" presetClass="entr" presetSubtype="0" fill="hold" grpId="0" nodeType="withEffect">
                                  <p:stCondLst>
                                    <p:cond delay="0"/>
                                  </p:stCondLst>
                                  <p:childTnLst>
                                    <p:set>
                                      <p:cBhvr>
                                        <p:cTn id="96" dur="1" fill="hold">
                                          <p:stCondLst>
                                            <p:cond delay="0"/>
                                          </p:stCondLst>
                                        </p:cTn>
                                        <p:tgtEl>
                                          <p:spTgt spid="26"/>
                                        </p:tgtEl>
                                        <p:attrNameLst>
                                          <p:attrName>style.visibility</p:attrName>
                                        </p:attrNameLst>
                                      </p:cBhvr>
                                      <p:to>
                                        <p:strVal val="visible"/>
                                      </p:to>
                                    </p:set>
                                    <p:animEffect transition="in" filter="fade">
                                      <p:cBhvr>
                                        <p:cTn id="97" dur="250"/>
                                        <p:tgtEl>
                                          <p:spTgt spid="26"/>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31"/>
                                        </p:tgtEl>
                                        <p:attrNameLst>
                                          <p:attrName>style.visibility</p:attrName>
                                        </p:attrNameLst>
                                      </p:cBhvr>
                                      <p:to>
                                        <p:strVal val="visible"/>
                                      </p:to>
                                    </p:set>
                                    <p:animEffect transition="in" filter="wipe(down)">
                                      <p:cBhvr>
                                        <p:cTn id="102" dur="250"/>
                                        <p:tgtEl>
                                          <p:spTgt spid="31"/>
                                        </p:tgtEl>
                                      </p:cBhvr>
                                    </p:animEffect>
                                  </p:childTnLst>
                                </p:cTn>
                              </p:par>
                            </p:childTnLst>
                          </p:cTn>
                        </p:par>
                        <p:par>
                          <p:cTn id="103" fill="hold">
                            <p:stCondLst>
                              <p:cond delay="250"/>
                            </p:stCondLst>
                            <p:childTnLst>
                              <p:par>
                                <p:cTn id="104" presetID="10" presetClass="entr" presetSubtype="0" fill="hold" nodeType="afterEffect">
                                  <p:stCondLst>
                                    <p:cond delay="0"/>
                                  </p:stCondLst>
                                  <p:childTnLst>
                                    <p:set>
                                      <p:cBhvr>
                                        <p:cTn id="105" dur="1" fill="hold">
                                          <p:stCondLst>
                                            <p:cond delay="0"/>
                                          </p:stCondLst>
                                        </p:cTn>
                                        <p:tgtEl>
                                          <p:spTgt spid="28"/>
                                        </p:tgtEl>
                                        <p:attrNameLst>
                                          <p:attrName>style.visibility</p:attrName>
                                        </p:attrNameLst>
                                      </p:cBhvr>
                                      <p:to>
                                        <p:strVal val="visible"/>
                                      </p:to>
                                    </p:set>
                                    <p:animEffect transition="in" filter="fade">
                                      <p:cBhvr>
                                        <p:cTn id="106" dur="2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5" grpId="2" animBg="1"/>
      <p:bldP spid="15" grpId="3" animBg="1"/>
      <p:bldP spid="15" grpId="4" animBg="1"/>
      <p:bldP spid="15" grpId="5" animBg="1"/>
      <p:bldP spid="15" grpId="6" animBg="1"/>
      <p:bldP spid="17" grpId="0" animBg="1"/>
      <p:bldP spid="17" grpId="1" animBg="1"/>
      <p:bldP spid="18" grpId="0" animBg="1"/>
      <p:bldP spid="18" grpId="1" animBg="1"/>
      <p:bldP spid="18" grpId="2" animBg="1"/>
      <p:bldP spid="19" grpId="0" animBg="1"/>
      <p:bldP spid="19" grpId="1" animBg="1"/>
      <p:bldP spid="26" grpId="0" animBg="1"/>
      <p:bldP spid="27" grpId="0" animBg="1"/>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49851EC-E190-76B8-48C5-2FF433F351EB}"/>
              </a:ext>
            </a:extLst>
          </p:cNvPr>
          <p:cNvGrpSpPr/>
          <p:nvPr/>
        </p:nvGrpSpPr>
        <p:grpSpPr>
          <a:xfrm>
            <a:off x="1695451" y="746521"/>
            <a:ext cx="2469356" cy="3855720"/>
            <a:chOff x="1695451" y="819150"/>
            <a:chExt cx="2469356" cy="3855720"/>
          </a:xfrm>
        </p:grpSpPr>
        <p:sp>
          <p:nvSpPr>
            <p:cNvPr id="5" name="Rounded Rectangle 27">
              <a:extLst>
                <a:ext uri="{FF2B5EF4-FFF2-40B4-BE49-F238E27FC236}">
                  <a16:creationId xmlns:a16="http://schemas.microsoft.com/office/drawing/2014/main" id="{2ED91AEE-6CE1-0449-12F9-C885E7A6AD49}"/>
                </a:ext>
              </a:extLst>
            </p:cNvPr>
            <p:cNvSpPr/>
            <p:nvPr/>
          </p:nvSpPr>
          <p:spPr bwMode="auto">
            <a:xfrm>
              <a:off x="1695451" y="1200150"/>
              <a:ext cx="2469356" cy="3474720"/>
            </a:xfrm>
            <a:prstGeom prst="rect">
              <a:avLst/>
            </a:prstGeom>
            <a:solidFill>
              <a:schemeClr val="bg1">
                <a:lumMod val="85000"/>
              </a:schemeClr>
            </a:solidFill>
            <a:ln w="38100" cap="flat" cmpd="sng" algn="ctr">
              <a:noFill/>
              <a:prstDash val="sysDash"/>
              <a:round/>
              <a:headEnd type="none" w="sm" len="sm"/>
              <a:tailEnd type="triangle" w="med" len="med"/>
            </a:ln>
            <a:effectLst/>
          </p:spPr>
          <p:txBody>
            <a:bodyPr wrap="none" anchor="ctr"/>
            <a:lstStyle/>
            <a:p>
              <a:pPr algn="ctr" eaLnBrk="0" hangingPunct="0">
                <a:defRPr/>
              </a:pPr>
              <a:endParaRPr lang="en-US" sz="1350" dirty="0">
                <a:latin typeface="Times New Roman" pitchFamily="-112" charset="0"/>
              </a:endParaRPr>
            </a:p>
          </p:txBody>
        </p:sp>
        <p:sp>
          <p:nvSpPr>
            <p:cNvPr id="6" name="TextBox 15">
              <a:extLst>
                <a:ext uri="{FF2B5EF4-FFF2-40B4-BE49-F238E27FC236}">
                  <a16:creationId xmlns:a16="http://schemas.microsoft.com/office/drawing/2014/main" id="{C82F8FFC-886C-5E54-C390-C6045A86292E}"/>
                </a:ext>
              </a:extLst>
            </p:cNvPr>
            <p:cNvSpPr txBox="1">
              <a:spLocks noChangeArrowheads="1"/>
            </p:cNvSpPr>
            <p:nvPr/>
          </p:nvSpPr>
          <p:spPr bwMode="auto">
            <a:xfrm>
              <a:off x="1695451" y="819150"/>
              <a:ext cx="1175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Schedule</a:t>
              </a:r>
            </a:p>
          </p:txBody>
        </p:sp>
        <p:sp>
          <p:nvSpPr>
            <p:cNvPr id="7" name="TextBox 6">
              <a:extLst>
                <a:ext uri="{FF2B5EF4-FFF2-40B4-BE49-F238E27FC236}">
                  <a16:creationId xmlns:a16="http://schemas.microsoft.com/office/drawing/2014/main" id="{739CE7C2-B1B8-5624-F55C-F14FFE59B07A}"/>
                </a:ext>
              </a:extLst>
            </p:cNvPr>
            <p:cNvSpPr txBox="1">
              <a:spLocks noChangeArrowheads="1"/>
            </p:cNvSpPr>
            <p:nvPr/>
          </p:nvSpPr>
          <p:spPr bwMode="auto">
            <a:xfrm>
              <a:off x="2190355"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p>
          </p:txBody>
        </p:sp>
        <p:sp>
          <p:nvSpPr>
            <p:cNvPr id="8" name="TextBox 15">
              <a:extLst>
                <a:ext uri="{FF2B5EF4-FFF2-40B4-BE49-F238E27FC236}">
                  <a16:creationId xmlns:a16="http://schemas.microsoft.com/office/drawing/2014/main" id="{83FF7B3E-84BC-EC1A-AC13-A1D154DD9CF2}"/>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p>
          </p:txBody>
        </p:sp>
      </p:grpSp>
      <p:grpSp>
        <p:nvGrpSpPr>
          <p:cNvPr id="11" name="Group 10">
            <a:extLst>
              <a:ext uri="{FF2B5EF4-FFF2-40B4-BE49-F238E27FC236}">
                <a16:creationId xmlns:a16="http://schemas.microsoft.com/office/drawing/2014/main" id="{BBE4007E-5805-2100-7928-FF8E307B6BC7}"/>
              </a:ext>
            </a:extLst>
          </p:cNvPr>
          <p:cNvGrpSpPr/>
          <p:nvPr/>
        </p:nvGrpSpPr>
        <p:grpSpPr>
          <a:xfrm>
            <a:off x="1828220" y="1514044"/>
            <a:ext cx="2188369" cy="2926080"/>
            <a:chOff x="1828220" y="1845752"/>
            <a:chExt cx="2188369" cy="2926080"/>
          </a:xfrm>
        </p:grpSpPr>
        <p:grpSp>
          <p:nvGrpSpPr>
            <p:cNvPr id="35847" name="Group 35"/>
            <p:cNvGrpSpPr>
              <a:grpSpLocks/>
            </p:cNvGrpSpPr>
            <p:nvPr/>
          </p:nvGrpSpPr>
          <p:grpSpPr bwMode="auto">
            <a:xfrm>
              <a:off x="1828220" y="1845752"/>
              <a:ext cx="2188369" cy="2926080"/>
              <a:chOff x="914399" y="2209243"/>
              <a:chExt cx="2919331" cy="3902253"/>
            </a:xfrm>
          </p:grpSpPr>
          <p:sp>
            <p:nvSpPr>
              <p:cNvPr id="10" name="Text Box 4"/>
              <p:cNvSpPr txBox="1">
                <a:spLocks noChangeArrowheads="1"/>
              </p:cNvSpPr>
              <p:nvPr/>
            </p:nvSpPr>
            <p:spPr bwMode="auto">
              <a:xfrm>
                <a:off x="914399"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BEGIN</a:t>
                </a:r>
              </a:p>
              <a:p>
                <a:r>
                  <a:rPr lang="en-US" i="1" dirty="0">
                    <a:solidFill>
                      <a:schemeClr val="accent1"/>
                    </a:solidFill>
                  </a:rPr>
                  <a:t>READ</a:t>
                </a:r>
              </a:p>
              <a:p>
                <a:r>
                  <a:rPr lang="en-US" b="0" dirty="0"/>
                  <a:t>R(A)</a:t>
                </a:r>
              </a:p>
              <a:p>
                <a:r>
                  <a:rPr lang="en-US" b="0" dirty="0"/>
                  <a:t>W(A)</a:t>
                </a:r>
              </a:p>
              <a:p>
                <a:endParaRPr lang="en-US" b="0" dirty="0"/>
              </a:p>
              <a:p>
                <a:r>
                  <a:rPr lang="en-US" i="1" dirty="0">
                    <a:solidFill>
                      <a:schemeClr val="accent1"/>
                    </a:solidFill>
                  </a:rPr>
                  <a:t>VALIDATE</a:t>
                </a:r>
              </a:p>
              <a:p>
                <a:r>
                  <a:rPr lang="en-US" i="1" dirty="0">
                    <a:solidFill>
                      <a:schemeClr val="accent1"/>
                    </a:solidFill>
                  </a:rPr>
                  <a:t>WRITE</a:t>
                </a:r>
              </a:p>
              <a:p>
                <a:r>
                  <a:rPr lang="en-US" dirty="0"/>
                  <a:t>COMMIT</a:t>
                </a:r>
              </a:p>
              <a:p>
                <a:endParaRPr lang="en-US" b="0" dirty="0"/>
              </a:p>
            </p:txBody>
          </p:sp>
          <p:sp>
            <p:nvSpPr>
              <p:cNvPr id="13" name="Text Box 4"/>
              <p:cNvSpPr txBox="1">
                <a:spLocks noChangeArrowheads="1"/>
              </p:cNvSpPr>
              <p:nvPr/>
            </p:nvSpPr>
            <p:spPr bwMode="auto">
              <a:xfrm>
                <a:off x="2370888"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endParaRPr lang="en-US" dirty="0"/>
              </a:p>
              <a:p>
                <a:endParaRPr lang="en-US" dirty="0"/>
              </a:p>
              <a:p>
                <a:r>
                  <a:rPr lang="en-US" dirty="0"/>
                  <a:t>BEGIN</a:t>
                </a:r>
              </a:p>
              <a:p>
                <a:r>
                  <a:rPr lang="en-US" i="1" dirty="0">
                    <a:solidFill>
                      <a:schemeClr val="accent1"/>
                    </a:solidFill>
                  </a:rPr>
                  <a:t>READ</a:t>
                </a:r>
              </a:p>
              <a:p>
                <a:r>
                  <a:rPr lang="en-US" b="0" dirty="0"/>
                  <a:t>R(B)</a:t>
                </a:r>
              </a:p>
              <a:p>
                <a:endParaRPr lang="en-US" b="0" dirty="0"/>
              </a:p>
              <a:p>
                <a:endParaRPr lang="en-US" b="0" dirty="0"/>
              </a:p>
              <a:p>
                <a:r>
                  <a:rPr lang="en-US" b="0" dirty="0"/>
                  <a:t>R(A)</a:t>
                </a:r>
              </a:p>
              <a:p>
                <a:r>
                  <a:rPr lang="en-US" i="1" dirty="0">
                    <a:solidFill>
                      <a:schemeClr val="accent1"/>
                    </a:solidFill>
                  </a:rPr>
                  <a:t>VALIDATE</a:t>
                </a:r>
              </a:p>
              <a:p>
                <a:r>
                  <a:rPr lang="en-US" i="1" dirty="0">
                    <a:solidFill>
                      <a:schemeClr val="accent1"/>
                    </a:solidFill>
                  </a:rPr>
                  <a:t>WRITE</a:t>
                </a:r>
              </a:p>
              <a:p>
                <a:r>
                  <a:rPr lang="en-US" dirty="0"/>
                  <a:t>COMMIT</a:t>
                </a:r>
              </a:p>
            </p:txBody>
          </p:sp>
        </p:grpSp>
        <p:sp>
          <p:nvSpPr>
            <p:cNvPr id="35911" name="Rectangle 1"/>
            <p:cNvSpPr>
              <a:spLocks noChangeArrowheads="1"/>
            </p:cNvSpPr>
            <p:nvPr/>
          </p:nvSpPr>
          <p:spPr bwMode="auto">
            <a:xfrm>
              <a:off x="1908968" y="2106928"/>
              <a:ext cx="931069" cy="808434"/>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5913" name="Rectangle 59"/>
            <p:cNvSpPr>
              <a:spLocks noChangeArrowheads="1"/>
            </p:cNvSpPr>
            <p:nvPr/>
          </p:nvSpPr>
          <p:spPr bwMode="auto">
            <a:xfrm>
              <a:off x="1908968" y="2998708"/>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5914" name="Rectangle 59"/>
            <p:cNvSpPr>
              <a:spLocks noChangeArrowheads="1"/>
            </p:cNvSpPr>
            <p:nvPr/>
          </p:nvSpPr>
          <p:spPr bwMode="auto">
            <a:xfrm>
              <a:off x="1908968" y="3227310"/>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83" name="Rectangle 55">
              <a:extLst>
                <a:ext uri="{FF2B5EF4-FFF2-40B4-BE49-F238E27FC236}">
                  <a16:creationId xmlns:a16="http://schemas.microsoft.com/office/drawing/2014/main" id="{67705C48-E857-4713-92BA-9C9473C71B8E}"/>
                </a:ext>
              </a:extLst>
            </p:cNvPr>
            <p:cNvSpPr>
              <a:spLocks noChangeArrowheads="1"/>
            </p:cNvSpPr>
            <p:nvPr/>
          </p:nvSpPr>
          <p:spPr bwMode="auto">
            <a:xfrm>
              <a:off x="2999581" y="2574847"/>
              <a:ext cx="931069" cy="1071958"/>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84" name="Rectangle 59">
              <a:extLst>
                <a:ext uri="{FF2B5EF4-FFF2-40B4-BE49-F238E27FC236}">
                  <a16:creationId xmlns:a16="http://schemas.microsoft.com/office/drawing/2014/main" id="{4CE49AB8-9A6E-4CD9-B0A5-95AD096AA694}"/>
                </a:ext>
              </a:extLst>
            </p:cNvPr>
            <p:cNvSpPr>
              <a:spLocks noChangeArrowheads="1"/>
            </p:cNvSpPr>
            <p:nvPr/>
          </p:nvSpPr>
          <p:spPr bwMode="auto">
            <a:xfrm>
              <a:off x="2999581" y="3888502"/>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85" name="Rectangle 59">
              <a:extLst>
                <a:ext uri="{FF2B5EF4-FFF2-40B4-BE49-F238E27FC236}">
                  <a16:creationId xmlns:a16="http://schemas.microsoft.com/office/drawing/2014/main" id="{FC014A6C-4A9A-4732-A882-C861523051BC}"/>
                </a:ext>
              </a:extLst>
            </p:cNvPr>
            <p:cNvSpPr>
              <a:spLocks noChangeArrowheads="1"/>
            </p:cNvSpPr>
            <p:nvPr/>
          </p:nvSpPr>
          <p:spPr bwMode="auto">
            <a:xfrm>
              <a:off x="2999581" y="3666249"/>
              <a:ext cx="931069" cy="196454"/>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grpSp>
      <p:grpSp>
        <p:nvGrpSpPr>
          <p:cNvPr id="23" name="Group 22">
            <a:extLst>
              <a:ext uri="{FF2B5EF4-FFF2-40B4-BE49-F238E27FC236}">
                <a16:creationId xmlns:a16="http://schemas.microsoft.com/office/drawing/2014/main" id="{04689703-B1B2-603B-D203-B084742E2E6B}"/>
              </a:ext>
            </a:extLst>
          </p:cNvPr>
          <p:cNvGrpSpPr/>
          <p:nvPr/>
        </p:nvGrpSpPr>
        <p:grpSpPr>
          <a:xfrm>
            <a:off x="5201841" y="971550"/>
            <a:ext cx="2722959" cy="1535430"/>
            <a:chOff x="5201841" y="1078230"/>
            <a:chExt cx="2722959" cy="1535430"/>
          </a:xfrm>
        </p:grpSpPr>
        <p:sp>
          <p:nvSpPr>
            <p:cNvPr id="24" name="Rounded Rectangle 18">
              <a:extLst>
                <a:ext uri="{FF2B5EF4-FFF2-40B4-BE49-F238E27FC236}">
                  <a16:creationId xmlns:a16="http://schemas.microsoft.com/office/drawing/2014/main" id="{B0FF8CA7-023A-3B99-3E88-E351BE4B2140}"/>
                </a:ext>
              </a:extLst>
            </p:cNvPr>
            <p:cNvSpPr/>
            <p:nvPr/>
          </p:nvSpPr>
          <p:spPr bwMode="auto">
            <a:xfrm>
              <a:off x="5201841" y="1516380"/>
              <a:ext cx="2722959" cy="109728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endParaRPr lang="en-US" sz="1350">
                <a:latin typeface="Times New Roman" pitchFamily="-112" charset="0"/>
              </a:endParaRPr>
            </a:p>
          </p:txBody>
        </p:sp>
        <p:sp>
          <p:nvSpPr>
            <p:cNvPr id="25" name="TextBox 15">
              <a:extLst>
                <a:ext uri="{FF2B5EF4-FFF2-40B4-BE49-F238E27FC236}">
                  <a16:creationId xmlns:a16="http://schemas.microsoft.com/office/drawing/2014/main" id="{73E013CE-BECC-9D79-CC89-F779BF154A6B}"/>
                </a:ext>
              </a:extLst>
            </p:cNvPr>
            <p:cNvSpPr txBox="1">
              <a:spLocks noChangeArrowheads="1"/>
            </p:cNvSpPr>
            <p:nvPr/>
          </p:nvSpPr>
          <p:spPr bwMode="auto">
            <a:xfrm>
              <a:off x="5201841" y="1078230"/>
              <a:ext cx="12330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Database</a:t>
              </a:r>
            </a:p>
          </p:txBody>
        </p:sp>
      </p:grpSp>
      <p:grpSp>
        <p:nvGrpSpPr>
          <p:cNvPr id="26" name="T1 Workspace">
            <a:extLst>
              <a:ext uri="{FF2B5EF4-FFF2-40B4-BE49-F238E27FC236}">
                <a16:creationId xmlns:a16="http://schemas.microsoft.com/office/drawing/2014/main" id="{909B40AB-7AA1-D804-D7E6-9624C8DD53AA}"/>
              </a:ext>
            </a:extLst>
          </p:cNvPr>
          <p:cNvGrpSpPr>
            <a:grpSpLocks/>
          </p:cNvGrpSpPr>
          <p:nvPr/>
        </p:nvGrpSpPr>
        <p:grpSpPr bwMode="auto">
          <a:xfrm>
            <a:off x="4800600" y="2713669"/>
            <a:ext cx="1828800" cy="1324931"/>
            <a:chOff x="4360867" y="3415027"/>
            <a:chExt cx="2438320" cy="1766575"/>
          </a:xfrm>
        </p:grpSpPr>
        <p:sp>
          <p:nvSpPr>
            <p:cNvPr id="27" name="Rounded Rectangle 26">
              <a:extLst>
                <a:ext uri="{FF2B5EF4-FFF2-40B4-BE49-F238E27FC236}">
                  <a16:creationId xmlns:a16="http://schemas.microsoft.com/office/drawing/2014/main" id="{07F01BD1-D56D-A73B-F5A4-0EBC5A46F80E}"/>
                </a:ext>
              </a:extLst>
            </p:cNvPr>
            <p:cNvSpPr/>
            <p:nvPr/>
          </p:nvSpPr>
          <p:spPr bwMode="auto">
            <a:xfrm>
              <a:off x="4360867"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28" name="TextBox 15">
              <a:extLst>
                <a:ext uri="{FF2B5EF4-FFF2-40B4-BE49-F238E27FC236}">
                  <a16:creationId xmlns:a16="http://schemas.microsoft.com/office/drawing/2014/main" id="{DDCF121D-9FD4-37E3-A3DF-65E7188E9209}"/>
                </a:ext>
              </a:extLst>
            </p:cNvPr>
            <p:cNvSpPr txBox="1">
              <a:spLocks noChangeArrowheads="1"/>
            </p:cNvSpPr>
            <p:nvPr/>
          </p:nvSpPr>
          <p:spPr bwMode="auto">
            <a:xfrm>
              <a:off x="4360867" y="3415027"/>
              <a:ext cx="241981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1</a:t>
              </a:r>
              <a:r>
                <a:rPr lang="en-US" dirty="0"/>
                <a:t> Workspace</a:t>
              </a:r>
            </a:p>
          </p:txBody>
        </p:sp>
      </p:grpSp>
      <p:grpSp>
        <p:nvGrpSpPr>
          <p:cNvPr id="29" name="T2 Workspace">
            <a:extLst>
              <a:ext uri="{FF2B5EF4-FFF2-40B4-BE49-F238E27FC236}">
                <a16:creationId xmlns:a16="http://schemas.microsoft.com/office/drawing/2014/main" id="{4CAE1AA0-8FFD-6260-2B89-5FA508AF273A}"/>
              </a:ext>
            </a:extLst>
          </p:cNvPr>
          <p:cNvGrpSpPr>
            <a:grpSpLocks/>
          </p:cNvGrpSpPr>
          <p:nvPr/>
        </p:nvGrpSpPr>
        <p:grpSpPr bwMode="auto">
          <a:xfrm>
            <a:off x="7048501" y="2713669"/>
            <a:ext cx="1858201" cy="1324931"/>
            <a:chOff x="6869743" y="3415027"/>
            <a:chExt cx="2477520" cy="1766575"/>
          </a:xfrm>
        </p:grpSpPr>
        <p:sp>
          <p:nvSpPr>
            <p:cNvPr id="30" name="Rounded Rectangle 37">
              <a:extLst>
                <a:ext uri="{FF2B5EF4-FFF2-40B4-BE49-F238E27FC236}">
                  <a16:creationId xmlns:a16="http://schemas.microsoft.com/office/drawing/2014/main" id="{D8CE9027-9331-6C3A-FAC1-5A8BF42F52C2}"/>
                </a:ext>
              </a:extLst>
            </p:cNvPr>
            <p:cNvSpPr/>
            <p:nvPr/>
          </p:nvSpPr>
          <p:spPr bwMode="auto">
            <a:xfrm>
              <a:off x="6869743"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31" name="TextBox 15">
              <a:extLst>
                <a:ext uri="{FF2B5EF4-FFF2-40B4-BE49-F238E27FC236}">
                  <a16:creationId xmlns:a16="http://schemas.microsoft.com/office/drawing/2014/main" id="{4130DB28-FDEC-0509-728B-A5D1659E2D07}"/>
                </a:ext>
              </a:extLst>
            </p:cNvPr>
            <p:cNvSpPr txBox="1">
              <a:spLocks noChangeArrowheads="1"/>
            </p:cNvSpPr>
            <p:nvPr/>
          </p:nvSpPr>
          <p:spPr bwMode="auto">
            <a:xfrm>
              <a:off x="6869743" y="3415027"/>
              <a:ext cx="247752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2</a:t>
              </a:r>
              <a:r>
                <a:rPr lang="en-US" dirty="0"/>
                <a:t> Workspace</a:t>
              </a:r>
            </a:p>
          </p:txBody>
        </p:sp>
      </p:grpSp>
      <p:sp>
        <p:nvSpPr>
          <p:cNvPr id="9" name="Left Arrow 33">
            <a:extLst>
              <a:ext uri="{FF2B5EF4-FFF2-40B4-BE49-F238E27FC236}">
                <a16:creationId xmlns:a16="http://schemas.microsoft.com/office/drawing/2014/main" id="{2B8F06FA-CBAE-171F-70E5-7625DB480DF8}"/>
              </a:ext>
            </a:extLst>
          </p:cNvPr>
          <p:cNvSpPr/>
          <p:nvPr/>
        </p:nvSpPr>
        <p:spPr bwMode="auto">
          <a:xfrm rot="16200000">
            <a:off x="-342900" y="2392441"/>
            <a:ext cx="3314700" cy="647700"/>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sp>
        <p:nvSpPr>
          <p:cNvPr id="71" name="Rounded Rectangle 18">
            <a:extLst>
              <a:ext uri="{FF2B5EF4-FFF2-40B4-BE49-F238E27FC236}">
                <a16:creationId xmlns:a16="http://schemas.microsoft.com/office/drawing/2014/main" id="{A1838B80-A906-4B51-946D-F66BDF771ECE}"/>
              </a:ext>
            </a:extLst>
          </p:cNvPr>
          <p:cNvSpPr/>
          <p:nvPr/>
        </p:nvSpPr>
        <p:spPr bwMode="auto">
          <a:xfrm>
            <a:off x="5201841" y="1409700"/>
            <a:ext cx="2722959" cy="109728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endParaRPr lang="en-US" sz="1350">
              <a:latin typeface="Times New Roman" pitchFamily="-112" charset="0"/>
            </a:endParaRPr>
          </a:p>
        </p:txBody>
      </p:sp>
      <p:graphicFrame>
        <p:nvGraphicFramePr>
          <p:cNvPr id="73" name="Table 72">
            <a:extLst>
              <a:ext uri="{FF2B5EF4-FFF2-40B4-BE49-F238E27FC236}">
                <a16:creationId xmlns:a16="http://schemas.microsoft.com/office/drawing/2014/main" id="{29A1E9A9-428D-4043-AAA9-62B83208F801}"/>
              </a:ext>
            </a:extLst>
          </p:cNvPr>
          <p:cNvGraphicFramePr>
            <a:graphicFrameLocks noGrp="1"/>
          </p:cNvGraphicFramePr>
          <p:nvPr>
            <p:extLst>
              <p:ext uri="{D42A27DB-BD31-4B8C-83A1-F6EECF244321}">
                <p14:modId xmlns:p14="http://schemas.microsoft.com/office/powerpoint/2010/main" val="3857817086"/>
              </p:ext>
            </p:extLst>
          </p:nvPr>
        </p:nvGraphicFramePr>
        <p:xfrm>
          <a:off x="7212452" y="3224022"/>
          <a:ext cx="1565787" cy="719328"/>
        </p:xfrm>
        <a:graphic>
          <a:graphicData uri="http://schemas.openxmlformats.org/drawingml/2006/table">
            <a:tbl>
              <a:tblPr firstRow="1" bandRow="1">
                <a:tableStyleId>{793D81CF-94F2-401A-BA57-92F5A7B2D0C5}</a:tableStyleId>
              </a:tblPr>
              <a:tblGrid>
                <a:gridCol w="534595">
                  <a:extLst>
                    <a:ext uri="{9D8B030D-6E8A-4147-A177-3AD203B41FA5}">
                      <a16:colId xmlns:a16="http://schemas.microsoft.com/office/drawing/2014/main" val="20000"/>
                    </a:ext>
                  </a:extLst>
                </a:gridCol>
                <a:gridCol w="534595">
                  <a:extLst>
                    <a:ext uri="{9D8B030D-6E8A-4147-A177-3AD203B41FA5}">
                      <a16:colId xmlns:a16="http://schemas.microsoft.com/office/drawing/2014/main" val="3789622283"/>
                    </a:ext>
                  </a:extLst>
                </a:gridCol>
                <a:gridCol w="496597">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graphicFrame>
        <p:nvGraphicFramePr>
          <p:cNvPr id="74" name="Table 73">
            <a:extLst>
              <a:ext uri="{FF2B5EF4-FFF2-40B4-BE49-F238E27FC236}">
                <a16:creationId xmlns:a16="http://schemas.microsoft.com/office/drawing/2014/main" id="{97BE71D1-3F8E-4922-8AC9-9ED61DB10BDC}"/>
              </a:ext>
            </a:extLst>
          </p:cNvPr>
          <p:cNvGraphicFramePr>
            <a:graphicFrameLocks noGrp="1"/>
          </p:cNvGraphicFramePr>
          <p:nvPr>
            <p:extLst>
              <p:ext uri="{D42A27DB-BD31-4B8C-83A1-F6EECF244321}">
                <p14:modId xmlns:p14="http://schemas.microsoft.com/office/powerpoint/2010/main" val="234915393"/>
              </p:ext>
            </p:extLst>
          </p:nvPr>
        </p:nvGraphicFramePr>
        <p:xfrm>
          <a:off x="4956175" y="3224022"/>
          <a:ext cx="1574497" cy="719328"/>
        </p:xfrm>
        <a:graphic>
          <a:graphicData uri="http://schemas.openxmlformats.org/drawingml/2006/table">
            <a:tbl>
              <a:tblPr firstRow="1" bandRow="1">
                <a:tableStyleId>{793D81CF-94F2-401A-BA57-92F5A7B2D0C5}</a:tableStyleId>
              </a:tblPr>
              <a:tblGrid>
                <a:gridCol w="537569">
                  <a:extLst>
                    <a:ext uri="{9D8B030D-6E8A-4147-A177-3AD203B41FA5}">
                      <a16:colId xmlns:a16="http://schemas.microsoft.com/office/drawing/2014/main" val="20000"/>
                    </a:ext>
                  </a:extLst>
                </a:gridCol>
                <a:gridCol w="537569">
                  <a:extLst>
                    <a:ext uri="{9D8B030D-6E8A-4147-A177-3AD203B41FA5}">
                      <a16:colId xmlns:a16="http://schemas.microsoft.com/office/drawing/2014/main" val="3789622283"/>
                    </a:ext>
                  </a:extLst>
                </a:gridCol>
                <a:gridCol w="499359">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graphicFrame>
        <p:nvGraphicFramePr>
          <p:cNvPr id="81" name="Table 80">
            <a:extLst>
              <a:ext uri="{FF2B5EF4-FFF2-40B4-BE49-F238E27FC236}">
                <a16:creationId xmlns:a16="http://schemas.microsoft.com/office/drawing/2014/main" id="{28358A67-069A-4560-8862-A79637802B94}"/>
              </a:ext>
            </a:extLst>
          </p:cNvPr>
          <p:cNvGraphicFramePr>
            <a:graphicFrameLocks noGrp="1"/>
          </p:cNvGraphicFramePr>
          <p:nvPr>
            <p:extLst>
              <p:ext uri="{D42A27DB-BD31-4B8C-83A1-F6EECF244321}">
                <p14:modId xmlns:p14="http://schemas.microsoft.com/office/powerpoint/2010/main" val="1724669371"/>
              </p:ext>
            </p:extLst>
          </p:nvPr>
        </p:nvGraphicFramePr>
        <p:xfrm>
          <a:off x="5362575" y="1583531"/>
          <a:ext cx="2377440" cy="749808"/>
        </p:xfrm>
        <a:graphic>
          <a:graphicData uri="http://schemas.openxmlformats.org/drawingml/2006/table">
            <a:tbl>
              <a:tblPr firstRow="1" bandRow="1">
                <a:tableStyleId>{793D81CF-94F2-401A-BA57-92F5A7B2D0C5}</a:tableStyleId>
              </a:tblPr>
              <a:tblGrid>
                <a:gridCol w="792480">
                  <a:extLst>
                    <a:ext uri="{9D8B030D-6E8A-4147-A177-3AD203B41FA5}">
                      <a16:colId xmlns:a16="http://schemas.microsoft.com/office/drawing/2014/main" val="20000"/>
                    </a:ext>
                  </a:extLst>
                </a:gridCol>
                <a:gridCol w="792480">
                  <a:extLst>
                    <a:ext uri="{9D8B030D-6E8A-4147-A177-3AD203B41FA5}">
                      <a16:colId xmlns:a16="http://schemas.microsoft.com/office/drawing/2014/main" val="3789622283"/>
                    </a:ext>
                  </a:extLst>
                </a:gridCol>
                <a:gridCol w="792480">
                  <a:extLst>
                    <a:ext uri="{9D8B030D-6E8A-4147-A177-3AD203B41FA5}">
                      <a16:colId xmlns:a16="http://schemas.microsoft.com/office/drawing/2014/main" val="1898458128"/>
                    </a:ext>
                  </a:extLst>
                </a:gridCol>
              </a:tblGrid>
              <a:tr h="249936">
                <a:tc>
                  <a:txBody>
                    <a:bodyPr/>
                    <a:lstStyle/>
                    <a:p>
                      <a:r>
                        <a:rPr lang="en-US" sz="14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123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400" dirty="0">
                          <a:latin typeface="Inconsolata" panose="00000509000000000000" pitchFamily="49" charset="0"/>
                        </a:rPr>
                        <a:t>B</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XYZ</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35842" name="Title 6"/>
          <p:cNvSpPr>
            <a:spLocks noGrp="1"/>
          </p:cNvSpPr>
          <p:nvPr>
            <p:ph type="title"/>
          </p:nvPr>
        </p:nvSpPr>
        <p:spPr>
          <a:prstGeom prst="rect">
            <a:avLst/>
          </a:prstGeom>
        </p:spPr>
        <p:txBody>
          <a:bodyPr/>
          <a:lstStyle/>
          <a:p>
            <a:r>
              <a:rPr lang="en-US" dirty="0"/>
              <a:t>OCC: Forward Validation Case #2</a:t>
            </a:r>
          </a:p>
        </p:txBody>
      </p:sp>
      <p:grpSp>
        <p:nvGrpSpPr>
          <p:cNvPr id="30789" name="Group 2"/>
          <p:cNvGrpSpPr>
            <a:grpSpLocks/>
          </p:cNvGrpSpPr>
          <p:nvPr/>
        </p:nvGrpSpPr>
        <p:grpSpPr bwMode="auto">
          <a:xfrm>
            <a:off x="4992684" y="3463669"/>
            <a:ext cx="1408796" cy="223588"/>
            <a:chOff x="4615945" y="4445770"/>
            <a:chExt cx="1878257" cy="298119"/>
          </a:xfrm>
        </p:grpSpPr>
        <p:sp>
          <p:nvSpPr>
            <p:cNvPr id="35934" name="TextBox 40"/>
            <p:cNvSpPr txBox="1">
              <a:spLocks noChangeArrowheads="1"/>
            </p:cNvSpPr>
            <p:nvPr/>
          </p:nvSpPr>
          <p:spPr bwMode="auto">
            <a:xfrm>
              <a:off x="5313559" y="4445770"/>
              <a:ext cx="463550" cy="287260"/>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123</a:t>
              </a:r>
            </a:p>
          </p:txBody>
        </p:sp>
        <p:sp>
          <p:nvSpPr>
            <p:cNvPr id="35935" name="TextBox 31"/>
            <p:cNvSpPr txBox="1">
              <a:spLocks noChangeArrowheads="1"/>
            </p:cNvSpPr>
            <p:nvPr/>
          </p:nvSpPr>
          <p:spPr bwMode="auto">
            <a:xfrm>
              <a:off x="6030652" y="4445770"/>
              <a:ext cx="463550" cy="287260"/>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sp>
          <p:nvSpPr>
            <p:cNvPr id="35936" name="TextBox 45"/>
            <p:cNvSpPr txBox="1">
              <a:spLocks noChangeArrowheads="1"/>
            </p:cNvSpPr>
            <p:nvPr/>
          </p:nvSpPr>
          <p:spPr bwMode="auto">
            <a:xfrm>
              <a:off x="4615945" y="4456629"/>
              <a:ext cx="463550" cy="287260"/>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grpSp>
        <p:nvGrpSpPr>
          <p:cNvPr id="35909" name="Group 47"/>
          <p:cNvGrpSpPr>
            <a:grpSpLocks/>
          </p:cNvGrpSpPr>
          <p:nvPr/>
        </p:nvGrpSpPr>
        <p:grpSpPr bwMode="auto">
          <a:xfrm>
            <a:off x="7252977" y="3458709"/>
            <a:ext cx="1398503" cy="223225"/>
            <a:chOff x="4587486" y="4420893"/>
            <a:chExt cx="1864533" cy="371688"/>
          </a:xfrm>
        </p:grpSpPr>
        <p:sp>
          <p:nvSpPr>
            <p:cNvPr id="35931" name="TextBox 48"/>
            <p:cNvSpPr txBox="1">
              <a:spLocks noChangeArrowheads="1"/>
            </p:cNvSpPr>
            <p:nvPr/>
          </p:nvSpPr>
          <p:spPr bwMode="auto">
            <a:xfrm>
              <a:off x="5267302" y="4433849"/>
              <a:ext cx="463550" cy="358732"/>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XYZ</a:t>
              </a:r>
            </a:p>
          </p:txBody>
        </p:sp>
        <p:sp>
          <p:nvSpPr>
            <p:cNvPr id="35932" name="TextBox 49"/>
            <p:cNvSpPr txBox="1">
              <a:spLocks noChangeArrowheads="1"/>
            </p:cNvSpPr>
            <p:nvPr/>
          </p:nvSpPr>
          <p:spPr bwMode="auto">
            <a:xfrm>
              <a:off x="5988469" y="4420893"/>
              <a:ext cx="463550" cy="358732"/>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sp>
          <p:nvSpPr>
            <p:cNvPr id="35933" name="TextBox 50"/>
            <p:cNvSpPr txBox="1">
              <a:spLocks noChangeArrowheads="1"/>
            </p:cNvSpPr>
            <p:nvPr/>
          </p:nvSpPr>
          <p:spPr bwMode="auto">
            <a:xfrm>
              <a:off x="4587486" y="4433849"/>
              <a:ext cx="463550" cy="358732"/>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B</a:t>
              </a:r>
            </a:p>
          </p:txBody>
        </p:sp>
      </p:grpSp>
      <p:grpSp>
        <p:nvGrpSpPr>
          <p:cNvPr id="30791" name="Group 52"/>
          <p:cNvGrpSpPr>
            <a:grpSpLocks/>
          </p:cNvGrpSpPr>
          <p:nvPr/>
        </p:nvGrpSpPr>
        <p:grpSpPr bwMode="auto">
          <a:xfrm>
            <a:off x="5523400" y="3463683"/>
            <a:ext cx="885523" cy="215743"/>
            <a:chOff x="5264395" y="4494215"/>
            <a:chExt cx="1180698" cy="287655"/>
          </a:xfrm>
        </p:grpSpPr>
        <p:sp>
          <p:nvSpPr>
            <p:cNvPr id="35929" name="TextBox 53"/>
            <p:cNvSpPr txBox="1">
              <a:spLocks noChangeArrowheads="1"/>
            </p:cNvSpPr>
            <p:nvPr/>
          </p:nvSpPr>
          <p:spPr bwMode="auto">
            <a:xfrm>
              <a:off x="5264395" y="4494612"/>
              <a:ext cx="463551" cy="287258"/>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5930" name="TextBox 54"/>
            <p:cNvSpPr txBox="1">
              <a:spLocks noChangeArrowheads="1"/>
            </p:cNvSpPr>
            <p:nvPr/>
          </p:nvSpPr>
          <p:spPr bwMode="auto">
            <a:xfrm>
              <a:off x="5981542" y="4494215"/>
              <a:ext cx="463551"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t>
              </a:r>
            </a:p>
          </p:txBody>
        </p:sp>
      </p:grpSp>
      <p:grpSp>
        <p:nvGrpSpPr>
          <p:cNvPr id="53" name="Group 47"/>
          <p:cNvGrpSpPr>
            <a:grpSpLocks/>
          </p:cNvGrpSpPr>
          <p:nvPr/>
        </p:nvGrpSpPr>
        <p:grpSpPr bwMode="auto">
          <a:xfrm>
            <a:off x="7252977" y="3708951"/>
            <a:ext cx="1395327" cy="215451"/>
            <a:chOff x="4583254" y="4399184"/>
            <a:chExt cx="1860299" cy="358742"/>
          </a:xfrm>
        </p:grpSpPr>
        <p:sp>
          <p:nvSpPr>
            <p:cNvPr id="35926" name="TextBox 48"/>
            <p:cNvSpPr txBox="1">
              <a:spLocks noChangeArrowheads="1"/>
            </p:cNvSpPr>
            <p:nvPr/>
          </p:nvSpPr>
          <p:spPr bwMode="auto">
            <a:xfrm>
              <a:off x="5274912" y="4399184"/>
              <a:ext cx="463550" cy="3587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5927" name="TextBox 49"/>
            <p:cNvSpPr txBox="1">
              <a:spLocks noChangeArrowheads="1"/>
            </p:cNvSpPr>
            <p:nvPr/>
          </p:nvSpPr>
          <p:spPr bwMode="auto">
            <a:xfrm>
              <a:off x="5980003" y="4399196"/>
              <a:ext cx="463550" cy="3587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a:t>
              </a:r>
            </a:p>
          </p:txBody>
        </p:sp>
        <p:sp>
          <p:nvSpPr>
            <p:cNvPr id="35928" name="TextBox 50"/>
            <p:cNvSpPr txBox="1">
              <a:spLocks noChangeArrowheads="1"/>
            </p:cNvSpPr>
            <p:nvPr/>
          </p:nvSpPr>
          <p:spPr bwMode="auto">
            <a:xfrm>
              <a:off x="4583254" y="4399184"/>
              <a:ext cx="463550" cy="3587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grpSp>
        <p:nvGrpSpPr>
          <p:cNvPr id="57" name="Group 56"/>
          <p:cNvGrpSpPr>
            <a:grpSpLocks/>
          </p:cNvGrpSpPr>
          <p:nvPr/>
        </p:nvGrpSpPr>
        <p:grpSpPr bwMode="auto">
          <a:xfrm>
            <a:off x="6164249" y="1854682"/>
            <a:ext cx="1497405" cy="215457"/>
            <a:chOff x="6762755" y="2778199"/>
            <a:chExt cx="1996547" cy="287273"/>
          </a:xfrm>
        </p:grpSpPr>
        <p:sp>
          <p:nvSpPr>
            <p:cNvPr id="35924" name="TextBox 43"/>
            <p:cNvSpPr txBox="1">
              <a:spLocks noChangeArrowheads="1"/>
            </p:cNvSpPr>
            <p:nvPr/>
          </p:nvSpPr>
          <p:spPr bwMode="auto">
            <a:xfrm>
              <a:off x="6762755" y="2778216"/>
              <a:ext cx="928689" cy="287256"/>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5925" name="TextBox 44"/>
            <p:cNvSpPr txBox="1">
              <a:spLocks noChangeArrowheads="1"/>
            </p:cNvSpPr>
            <p:nvPr/>
          </p:nvSpPr>
          <p:spPr bwMode="auto">
            <a:xfrm>
              <a:off x="7830612" y="2778199"/>
              <a:ext cx="928690" cy="287256"/>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a:t>
              </a:r>
            </a:p>
          </p:txBody>
        </p:sp>
      </p:grpSp>
      <p:sp>
        <p:nvSpPr>
          <p:cNvPr id="63" name="Rounded Rectangular Callout 62"/>
          <p:cNvSpPr/>
          <p:nvPr/>
        </p:nvSpPr>
        <p:spPr bwMode="auto">
          <a:xfrm flipH="1">
            <a:off x="2526507" y="2190750"/>
            <a:ext cx="1097280" cy="364755"/>
          </a:xfrm>
          <a:prstGeom prst="wedgeRoundRectCallout">
            <a:avLst>
              <a:gd name="adj1" fmla="val 32278"/>
              <a:gd name="adj2" fmla="val 85464"/>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chemeClr val="accent1"/>
                </a:solidFill>
                <a:latin typeface="Crimson Text" panose="02000503000000000000" pitchFamily="2" charset="0"/>
              </a:rPr>
              <a:t>TS(</a:t>
            </a:r>
            <a:r>
              <a:rPr lang="en-US" sz="2000" b="1" i="1" spc="-150" dirty="0">
                <a:solidFill>
                  <a:schemeClr val="accent1"/>
                </a:solidFill>
                <a:latin typeface="Crimson Text" panose="02000503000000000000" pitchFamily="2" charset="0"/>
              </a:rPr>
              <a:t>T</a:t>
            </a:r>
            <a:r>
              <a:rPr lang="en-US" sz="2000" b="1" i="1" spc="300" baseline="-25000" dirty="0">
                <a:solidFill>
                  <a:schemeClr val="accent1"/>
                </a:solidFill>
                <a:latin typeface="Crimson Text" panose="02000503000000000000" pitchFamily="2" charset="0"/>
              </a:rPr>
              <a:t>1</a:t>
            </a:r>
            <a:r>
              <a:rPr lang="en-US" sz="2000" b="1" i="1" dirty="0">
                <a:solidFill>
                  <a:schemeClr val="accent1"/>
                </a:solidFill>
                <a:latin typeface="Crimson Text" panose="02000503000000000000" pitchFamily="2" charset="0"/>
              </a:rPr>
              <a:t>)=1</a:t>
            </a:r>
          </a:p>
        </p:txBody>
      </p:sp>
      <p:sp>
        <p:nvSpPr>
          <p:cNvPr id="51" name="Rounded Rectangular Callout 50" hidden="1"/>
          <p:cNvSpPr/>
          <p:nvPr/>
        </p:nvSpPr>
        <p:spPr bwMode="auto">
          <a:xfrm flipH="1">
            <a:off x="2406024" y="3795765"/>
            <a:ext cx="2424570" cy="909585"/>
          </a:xfrm>
          <a:prstGeom prst="wedgeRoundRectCallout">
            <a:avLst>
              <a:gd name="adj1" fmla="val 40050"/>
              <a:gd name="adj2" fmla="val -117915"/>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Safe to commit </a:t>
            </a:r>
            <a:r>
              <a:rPr lang="en-US" sz="2000" b="1" i="1" spc="-150" dirty="0">
                <a:solidFill>
                  <a:srgbClr val="EF3E42"/>
                </a:solidFill>
                <a:latin typeface="Crimson Text" panose="02000503000000000000" pitchFamily="2" charset="0"/>
              </a:rPr>
              <a:t>T</a:t>
            </a:r>
            <a:r>
              <a:rPr lang="en-US" sz="2000" b="1" i="1" baseline="-25000" dirty="0">
                <a:solidFill>
                  <a:srgbClr val="EF3E42"/>
                </a:solidFill>
                <a:latin typeface="Crimson Text" panose="02000503000000000000" pitchFamily="2" charset="0"/>
              </a:rPr>
              <a:t>1</a:t>
            </a:r>
            <a:r>
              <a:rPr lang="en-US" sz="2000" b="1" i="1" dirty="0">
                <a:solidFill>
                  <a:srgbClr val="EF3E42"/>
                </a:solidFill>
                <a:latin typeface="Crimson Text" panose="02000503000000000000" pitchFamily="2" charset="0"/>
              </a:rPr>
              <a:t> because </a:t>
            </a:r>
            <a:r>
              <a:rPr lang="en-US" sz="2000" b="1" i="1" spc="-150" dirty="0">
                <a:solidFill>
                  <a:srgbClr val="EF3E42"/>
                </a:solidFill>
                <a:latin typeface="Crimson Text" panose="02000503000000000000" pitchFamily="2" charset="0"/>
              </a:rPr>
              <a:t>T</a:t>
            </a:r>
            <a:r>
              <a:rPr lang="en-US" sz="2000" b="1" i="1" baseline="-25000" dirty="0">
                <a:solidFill>
                  <a:srgbClr val="EF3E42"/>
                </a:solidFill>
                <a:latin typeface="Crimson Text" panose="02000503000000000000" pitchFamily="2" charset="0"/>
              </a:rPr>
              <a:t>2</a:t>
            </a:r>
            <a:r>
              <a:rPr lang="en-US" sz="2000" b="1" i="1" dirty="0">
                <a:solidFill>
                  <a:srgbClr val="EF3E42"/>
                </a:solidFill>
                <a:latin typeface="Crimson Text" panose="02000503000000000000" pitchFamily="2" charset="0"/>
              </a:rPr>
              <a:t> sees the DB after </a:t>
            </a:r>
            <a:r>
              <a:rPr lang="en-US" sz="2000" b="1" i="1" spc="-150" dirty="0">
                <a:solidFill>
                  <a:srgbClr val="EF3E42"/>
                </a:solidFill>
                <a:latin typeface="Crimson Text" panose="02000503000000000000" pitchFamily="2" charset="0"/>
              </a:rPr>
              <a:t>T</a:t>
            </a:r>
            <a:r>
              <a:rPr lang="en-US" sz="2000" b="1" i="1" baseline="-25000" dirty="0">
                <a:solidFill>
                  <a:srgbClr val="EF3E42"/>
                </a:solidFill>
                <a:latin typeface="Crimson Text" panose="02000503000000000000" pitchFamily="2" charset="0"/>
              </a:rPr>
              <a:t>1</a:t>
            </a:r>
            <a:r>
              <a:rPr lang="en-US" sz="2000" b="1" i="1" dirty="0">
                <a:solidFill>
                  <a:srgbClr val="EF3E42"/>
                </a:solidFill>
                <a:latin typeface="Crimson Text" panose="02000503000000000000" pitchFamily="2" charset="0"/>
              </a:rPr>
              <a:t> has executed.</a:t>
            </a:r>
          </a:p>
        </p:txBody>
      </p:sp>
      <p:sp>
        <p:nvSpPr>
          <p:cNvPr id="54" name="Right Arrow 6">
            <a:extLst>
              <a:ext uri="{FF2B5EF4-FFF2-40B4-BE49-F238E27FC236}">
                <a16:creationId xmlns:a16="http://schemas.microsoft.com/office/drawing/2014/main" id="{C3534DFC-65D6-41D6-A911-FE951C598A85}"/>
              </a:ext>
            </a:extLst>
          </p:cNvPr>
          <p:cNvSpPr>
            <a:spLocks noChangeArrowheads="1"/>
          </p:cNvSpPr>
          <p:nvPr/>
        </p:nvSpPr>
        <p:spPr bwMode="auto">
          <a:xfrm rot="-5400000">
            <a:off x="5333404" y="2384227"/>
            <a:ext cx="629841"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
        <p:nvSpPr>
          <p:cNvPr id="4" name="Slide Number Placeholder 3">
            <a:extLst>
              <a:ext uri="{FF2B5EF4-FFF2-40B4-BE49-F238E27FC236}">
                <a16:creationId xmlns:a16="http://schemas.microsoft.com/office/drawing/2014/main" id="{100E846E-F760-E49D-11D8-F9D6B45D5EE2}"/>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21</a:t>
            </a:fld>
            <a:endParaRPr lang="en-US" dirty="0"/>
          </a:p>
        </p:txBody>
      </p:sp>
      <p:sp>
        <p:nvSpPr>
          <p:cNvPr id="60" name="Right Arrow 6"/>
          <p:cNvSpPr>
            <a:spLocks noChangeArrowheads="1"/>
          </p:cNvSpPr>
          <p:nvPr/>
        </p:nvSpPr>
        <p:spPr bwMode="auto">
          <a:xfrm>
            <a:off x="1356360" y="2549976"/>
            <a:ext cx="548640" cy="457200"/>
          </a:xfrm>
          <a:prstGeom prst="rightArrow">
            <a:avLst>
              <a:gd name="adj1" fmla="val 50000"/>
              <a:gd name="adj2" fmla="val 50052"/>
            </a:avLst>
          </a:prstGeom>
          <a:solidFill>
            <a:schemeClr val="tx1"/>
          </a:solidFill>
          <a:ln w="28575">
            <a:noFill/>
            <a:round/>
            <a:headEnd type="none" w="sm" len="sm"/>
            <a:tailEnd type="triangle" w="med" len="med"/>
          </a:ln>
        </p:spPr>
        <p:txBody>
          <a:bodyPr wrap="none" anchor="ctr"/>
          <a:lstStyle/>
          <a:p>
            <a:pPr algn="ctr" eaLnBrk="0" hangingPunct="0"/>
            <a:endParaRPr lang="en-US" sz="1350"/>
          </a:p>
        </p:txBody>
      </p:sp>
      <p:sp>
        <p:nvSpPr>
          <p:cNvPr id="3" name="Right Arrow 6">
            <a:extLst>
              <a:ext uri="{FF2B5EF4-FFF2-40B4-BE49-F238E27FC236}">
                <a16:creationId xmlns:a16="http://schemas.microsoft.com/office/drawing/2014/main" id="{8EBA574C-9718-15F5-AE39-88E575A9CE1A}"/>
              </a:ext>
            </a:extLst>
          </p:cNvPr>
          <p:cNvSpPr>
            <a:spLocks noChangeArrowheads="1"/>
          </p:cNvSpPr>
          <p:nvPr/>
        </p:nvSpPr>
        <p:spPr bwMode="auto">
          <a:xfrm rot="2480592">
            <a:off x="5695739" y="2642609"/>
            <a:ext cx="1445149"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
        <p:nvSpPr>
          <p:cNvPr id="12" name="Rounded Rectangular Callout 62">
            <a:extLst>
              <a:ext uri="{FF2B5EF4-FFF2-40B4-BE49-F238E27FC236}">
                <a16:creationId xmlns:a16="http://schemas.microsoft.com/office/drawing/2014/main" id="{1521B18D-7188-7795-A6DE-74BFFE7FFFE3}"/>
              </a:ext>
            </a:extLst>
          </p:cNvPr>
          <p:cNvSpPr/>
          <p:nvPr/>
        </p:nvSpPr>
        <p:spPr bwMode="auto">
          <a:xfrm flipH="1">
            <a:off x="3671807" y="2889336"/>
            <a:ext cx="1097280" cy="364755"/>
          </a:xfrm>
          <a:prstGeom prst="wedgeRoundRectCallout">
            <a:avLst>
              <a:gd name="adj1" fmla="val 32278"/>
              <a:gd name="adj2" fmla="val 85464"/>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chemeClr val="accent1"/>
                </a:solidFill>
                <a:latin typeface="Crimson Text" panose="02000503000000000000" pitchFamily="2" charset="0"/>
              </a:rPr>
              <a:t>TS(</a:t>
            </a:r>
            <a:r>
              <a:rPr lang="en-US" sz="2000" b="1" i="1" spc="-150" dirty="0">
                <a:solidFill>
                  <a:schemeClr val="accent1"/>
                </a:solidFill>
                <a:latin typeface="Crimson Text" panose="02000503000000000000" pitchFamily="2" charset="0"/>
              </a:rPr>
              <a:t>T</a:t>
            </a:r>
            <a:r>
              <a:rPr lang="en-US" sz="2000" b="1" i="1" spc="300" baseline="-25000" dirty="0">
                <a:solidFill>
                  <a:schemeClr val="accent1"/>
                </a:solidFill>
                <a:latin typeface="Crimson Text" panose="02000503000000000000" pitchFamily="2" charset="0"/>
              </a:rPr>
              <a:t>2</a:t>
            </a:r>
            <a:r>
              <a:rPr lang="en-US" sz="2000" b="1" i="1" dirty="0">
                <a:solidFill>
                  <a:schemeClr val="accent1"/>
                </a:solidFill>
                <a:latin typeface="Crimson Text" panose="02000503000000000000" pitchFamily="2" charset="0"/>
              </a:rPr>
              <a:t>)=2</a:t>
            </a:r>
          </a:p>
        </p:txBody>
      </p:sp>
      <p:sp>
        <p:nvSpPr>
          <p:cNvPr id="17" name="TextBox 31">
            <a:extLst>
              <a:ext uri="{FF2B5EF4-FFF2-40B4-BE49-F238E27FC236}">
                <a16:creationId xmlns:a16="http://schemas.microsoft.com/office/drawing/2014/main" id="{3AD4FD34-8CF0-22C5-588C-FF1118723F73}"/>
              </a:ext>
            </a:extLst>
          </p:cNvPr>
          <p:cNvSpPr txBox="1">
            <a:spLocks noChangeArrowheads="1"/>
          </p:cNvSpPr>
          <p:nvPr/>
        </p:nvSpPr>
        <p:spPr bwMode="auto">
          <a:xfrm>
            <a:off x="6046349" y="3458708"/>
            <a:ext cx="347688" cy="215444"/>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a:t>
            </a:r>
          </a:p>
        </p:txBody>
      </p:sp>
      <p:sp>
        <p:nvSpPr>
          <p:cNvPr id="18" name="Right Arrow 6">
            <a:extLst>
              <a:ext uri="{FF2B5EF4-FFF2-40B4-BE49-F238E27FC236}">
                <a16:creationId xmlns:a16="http://schemas.microsoft.com/office/drawing/2014/main" id="{5FF24643-0F0B-48C5-05E1-CEA8BC81A839}"/>
              </a:ext>
            </a:extLst>
          </p:cNvPr>
          <p:cNvSpPr>
            <a:spLocks noChangeArrowheads="1"/>
          </p:cNvSpPr>
          <p:nvPr/>
        </p:nvSpPr>
        <p:spPr bwMode="auto">
          <a:xfrm>
            <a:off x="4628669" y="3444595"/>
            <a:ext cx="34768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Tree>
    <p:extLst>
      <p:ext uri="{BB962C8B-B14F-4D97-AF65-F5344CB8AC3E}">
        <p14:creationId xmlns:p14="http://schemas.microsoft.com/office/powerpoint/2010/main" val="18495254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250"/>
                                        <p:tgtEl>
                                          <p:spTgt spid="60"/>
                                        </p:tgtEl>
                                      </p:cBhvr>
                                    </p:animEffect>
                                  </p:childTnLst>
                                </p:cTn>
                              </p:par>
                            </p:childTnLst>
                          </p:cTn>
                        </p:par>
                        <p:par>
                          <p:cTn id="8" fill="hold" nodeType="afterGroup">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63"/>
                                        </p:tgtEl>
                                        <p:attrNameLst>
                                          <p:attrName>style.visibility</p:attrName>
                                        </p:attrNameLst>
                                      </p:cBhvr>
                                      <p:to>
                                        <p:strVal val="visible"/>
                                      </p:to>
                                    </p:set>
                                    <p:animEffect transition="in" filter="fade">
                                      <p:cBhvr>
                                        <p:cTn id="11" dur="250"/>
                                        <p:tgtEl>
                                          <p:spTgt spid="63"/>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2" nodeType="clickEffect">
                                  <p:stCondLst>
                                    <p:cond delay="0"/>
                                  </p:stCondLst>
                                  <p:childTnLst>
                                    <p:animMotion origin="layout" path="M 1.38889E-6 -3.45679E-6 L 1.38889E-6 0.04445 " pathEditMode="relative" rAng="0" ptsTypes="AA">
                                      <p:cBhvr>
                                        <p:cTn id="15" dur="500" fill="hold"/>
                                        <p:tgtEl>
                                          <p:spTgt spid="60"/>
                                        </p:tgtEl>
                                        <p:attrNameLst>
                                          <p:attrName>ppt_x</p:attrName>
                                          <p:attrName>ppt_y</p:attrName>
                                        </p:attrNameLst>
                                      </p:cBhvr>
                                      <p:rCtr x="0" y="2222"/>
                                    </p:animMotion>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250"/>
                                        <p:tgtEl>
                                          <p:spTgt spid="51"/>
                                        </p:tgtEl>
                                      </p:cBhvr>
                                    </p:animEffect>
                                  </p:childTnLst>
                                </p:cTn>
                              </p:par>
                            </p:childTnLst>
                          </p:cTn>
                        </p:par>
                        <p:par>
                          <p:cTn id="21" fill="hold">
                            <p:stCondLst>
                              <p:cond delay="250"/>
                            </p:stCondLst>
                            <p:childTnLst>
                              <p:par>
                                <p:cTn id="22" presetID="22" presetClass="entr" presetSubtype="8"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250"/>
                                        <p:tgtEl>
                                          <p:spTgt spid="18"/>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250"/>
                                        <p:tgtEl>
                                          <p:spTgt spid="17"/>
                                        </p:tgtEl>
                                      </p:cBhvr>
                                    </p:animEffect>
                                  </p:childTnLst>
                                </p:cTn>
                              </p:par>
                              <p:par>
                                <p:cTn id="29" presetID="10" presetClass="exit" presetSubtype="0" fill="hold" grpId="1" nodeType="withEffect">
                                  <p:stCondLst>
                                    <p:cond delay="0"/>
                                  </p:stCondLst>
                                  <p:childTnLst>
                                    <p:animEffect transition="out" filter="fade">
                                      <p:cBhvr>
                                        <p:cTn id="30" dur="250"/>
                                        <p:tgtEl>
                                          <p:spTgt spid="51"/>
                                        </p:tgtEl>
                                      </p:cBhvr>
                                    </p:animEffect>
                                    <p:set>
                                      <p:cBhvr>
                                        <p:cTn id="31" dur="1" fill="hold">
                                          <p:stCondLst>
                                            <p:cond delay="249"/>
                                          </p:stCondLst>
                                        </p:cTn>
                                        <p:tgtEl>
                                          <p:spTgt spid="51"/>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wipe(down)">
                                      <p:cBhvr>
                                        <p:cTn id="36" dur="250"/>
                                        <p:tgtEl>
                                          <p:spTgt spid="54"/>
                                        </p:tgtEl>
                                      </p:cBhvr>
                                    </p:animEffect>
                                  </p:childTnLst>
                                </p:cTn>
                              </p:par>
                            </p:childTnLst>
                          </p:cTn>
                        </p:par>
                        <p:par>
                          <p:cTn id="37" fill="hold">
                            <p:stCondLst>
                              <p:cond delay="250"/>
                            </p:stCondLst>
                            <p:childTnLst>
                              <p:par>
                                <p:cTn id="38" presetID="10" presetClass="entr" presetSubtype="0" fill="hold" nodeType="afterEffect">
                                  <p:stCondLst>
                                    <p:cond delay="0"/>
                                  </p:stCondLst>
                                  <p:childTnLst>
                                    <p:set>
                                      <p:cBhvr>
                                        <p:cTn id="39" dur="1" fill="hold">
                                          <p:stCondLst>
                                            <p:cond delay="0"/>
                                          </p:stCondLst>
                                        </p:cTn>
                                        <p:tgtEl>
                                          <p:spTgt spid="57"/>
                                        </p:tgtEl>
                                        <p:attrNameLst>
                                          <p:attrName>style.visibility</p:attrName>
                                        </p:attrNameLst>
                                      </p:cBhvr>
                                      <p:to>
                                        <p:strVal val="visible"/>
                                      </p:to>
                                    </p:set>
                                    <p:animEffect transition="in" filter="fade">
                                      <p:cBhvr>
                                        <p:cTn id="40" dur="250"/>
                                        <p:tgtEl>
                                          <p:spTgt spid="5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250"/>
                                        <p:tgtEl>
                                          <p:spTgt spid="74"/>
                                        </p:tgtEl>
                                      </p:cBhvr>
                                    </p:animEffect>
                                    <p:set>
                                      <p:cBhvr>
                                        <p:cTn id="45" dur="1" fill="hold">
                                          <p:stCondLst>
                                            <p:cond delay="249"/>
                                          </p:stCondLst>
                                        </p:cTn>
                                        <p:tgtEl>
                                          <p:spTgt spid="74"/>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250"/>
                                        <p:tgtEl>
                                          <p:spTgt spid="26"/>
                                        </p:tgtEl>
                                      </p:cBhvr>
                                    </p:animEffect>
                                    <p:set>
                                      <p:cBhvr>
                                        <p:cTn id="48" dur="1" fill="hold">
                                          <p:stCondLst>
                                            <p:cond delay="249"/>
                                          </p:stCondLst>
                                        </p:cTn>
                                        <p:tgtEl>
                                          <p:spTgt spid="26"/>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250"/>
                                        <p:tgtEl>
                                          <p:spTgt spid="54"/>
                                        </p:tgtEl>
                                      </p:cBhvr>
                                    </p:animEffect>
                                    <p:set>
                                      <p:cBhvr>
                                        <p:cTn id="51" dur="1" fill="hold">
                                          <p:stCondLst>
                                            <p:cond delay="249"/>
                                          </p:stCondLst>
                                        </p:cTn>
                                        <p:tgtEl>
                                          <p:spTgt spid="54"/>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250"/>
                                        <p:tgtEl>
                                          <p:spTgt spid="18"/>
                                        </p:tgtEl>
                                      </p:cBhvr>
                                    </p:animEffect>
                                    <p:set>
                                      <p:cBhvr>
                                        <p:cTn id="54" dur="1" fill="hold">
                                          <p:stCondLst>
                                            <p:cond delay="249"/>
                                          </p:stCondLst>
                                        </p:cTn>
                                        <p:tgtEl>
                                          <p:spTgt spid="18"/>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250"/>
                                        <p:tgtEl>
                                          <p:spTgt spid="30789"/>
                                        </p:tgtEl>
                                      </p:cBhvr>
                                    </p:animEffect>
                                    <p:set>
                                      <p:cBhvr>
                                        <p:cTn id="57" dur="1" fill="hold">
                                          <p:stCondLst>
                                            <p:cond delay="249"/>
                                          </p:stCondLst>
                                        </p:cTn>
                                        <p:tgtEl>
                                          <p:spTgt spid="30789"/>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250"/>
                                        <p:tgtEl>
                                          <p:spTgt spid="30791"/>
                                        </p:tgtEl>
                                      </p:cBhvr>
                                    </p:animEffect>
                                    <p:set>
                                      <p:cBhvr>
                                        <p:cTn id="60" dur="1" fill="hold">
                                          <p:stCondLst>
                                            <p:cond delay="249"/>
                                          </p:stCondLst>
                                        </p:cTn>
                                        <p:tgtEl>
                                          <p:spTgt spid="30791"/>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250"/>
                                        <p:tgtEl>
                                          <p:spTgt spid="17"/>
                                        </p:tgtEl>
                                      </p:cBhvr>
                                    </p:animEffect>
                                    <p:set>
                                      <p:cBhvr>
                                        <p:cTn id="63" dur="1" fill="hold">
                                          <p:stCondLst>
                                            <p:cond delay="249"/>
                                          </p:stCondLst>
                                        </p:cTn>
                                        <p:tgtEl>
                                          <p:spTgt spid="17"/>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250"/>
                                        <p:tgtEl>
                                          <p:spTgt spid="63"/>
                                        </p:tgtEl>
                                      </p:cBhvr>
                                    </p:animEffect>
                                    <p:set>
                                      <p:cBhvr>
                                        <p:cTn id="66" dur="1" fill="hold">
                                          <p:stCondLst>
                                            <p:cond delay="249"/>
                                          </p:stCondLst>
                                        </p:cTn>
                                        <p:tgtEl>
                                          <p:spTgt spid="63"/>
                                        </p:tgtEl>
                                        <p:attrNameLst>
                                          <p:attrName>style.visibility</p:attrName>
                                        </p:attrNameLst>
                                      </p:cBhvr>
                                      <p:to>
                                        <p:strVal val="hidden"/>
                                      </p:to>
                                    </p:set>
                                  </p:childTnLst>
                                </p:cTn>
                              </p:par>
                            </p:childTnLst>
                          </p:cTn>
                        </p:par>
                        <p:par>
                          <p:cTn id="67" fill="hold">
                            <p:stCondLst>
                              <p:cond delay="250"/>
                            </p:stCondLst>
                            <p:childTnLst>
                              <p:par>
                                <p:cTn id="68" presetID="42" presetClass="path" presetSubtype="0" accel="50000" decel="50000" fill="hold" grpId="3" nodeType="afterEffect">
                                  <p:stCondLst>
                                    <p:cond delay="0"/>
                                  </p:stCondLst>
                                  <p:childTnLst>
                                    <p:animMotion origin="layout" path="M 1.38889E-6 0.04445 L 0.11996 0.08272 " pathEditMode="relative" rAng="0" ptsTypes="AA">
                                      <p:cBhvr>
                                        <p:cTn id="69" dur="500" fill="hold"/>
                                        <p:tgtEl>
                                          <p:spTgt spid="60"/>
                                        </p:tgtEl>
                                        <p:attrNameLst>
                                          <p:attrName>ppt_x</p:attrName>
                                          <p:attrName>ppt_y</p:attrName>
                                        </p:attrNameLst>
                                      </p:cBhvr>
                                      <p:rCtr x="5990" y="1914"/>
                                    </p:animMotion>
                                  </p:childTnLst>
                                </p:cTn>
                              </p:par>
                            </p:childTnLst>
                          </p:cTn>
                        </p:par>
                      </p:childTnLst>
                    </p:cTn>
                  </p:par>
                  <p:par>
                    <p:cTn id="70" fill="hold">
                      <p:stCondLst>
                        <p:cond delay="indefinite"/>
                      </p:stCondLst>
                      <p:childTnLst>
                        <p:par>
                          <p:cTn id="71" fill="hold" nodeType="withGroup">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3"/>
                                        </p:tgtEl>
                                        <p:attrNameLst>
                                          <p:attrName>style.visibility</p:attrName>
                                        </p:attrNameLst>
                                      </p:cBhvr>
                                      <p:to>
                                        <p:strVal val="visible"/>
                                      </p:to>
                                    </p:set>
                                    <p:animEffect transition="in" filter="wipe(up)">
                                      <p:cBhvr>
                                        <p:cTn id="74" dur="250"/>
                                        <p:tgtEl>
                                          <p:spTgt spid="3"/>
                                        </p:tgtEl>
                                      </p:cBhvr>
                                    </p:animEffect>
                                  </p:childTnLst>
                                </p:cTn>
                              </p:par>
                            </p:childTnLst>
                          </p:cTn>
                        </p:par>
                        <p:par>
                          <p:cTn id="75" fill="hold">
                            <p:stCondLst>
                              <p:cond delay="250"/>
                            </p:stCondLst>
                            <p:childTnLst>
                              <p:par>
                                <p:cTn id="76" presetID="10" presetClass="entr" presetSubtype="0" fill="hold" nodeType="afterEffect">
                                  <p:stCondLst>
                                    <p:cond delay="0"/>
                                  </p:stCondLst>
                                  <p:childTnLst>
                                    <p:set>
                                      <p:cBhvr>
                                        <p:cTn id="77" dur="1" fill="hold">
                                          <p:stCondLst>
                                            <p:cond delay="0"/>
                                          </p:stCondLst>
                                        </p:cTn>
                                        <p:tgtEl>
                                          <p:spTgt spid="53"/>
                                        </p:tgtEl>
                                        <p:attrNameLst>
                                          <p:attrName>style.visibility</p:attrName>
                                        </p:attrNameLst>
                                      </p:cBhvr>
                                      <p:to>
                                        <p:strVal val="visible"/>
                                      </p:to>
                                    </p:set>
                                    <p:animEffect transition="in" filter="fade">
                                      <p:cBhvr>
                                        <p:cTn id="78" dur="250"/>
                                        <p:tgtEl>
                                          <p:spTgt spid="53"/>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1" nodeType="clickEffect">
                                  <p:stCondLst>
                                    <p:cond delay="0"/>
                                  </p:stCondLst>
                                  <p:childTnLst>
                                    <p:animEffect transition="out" filter="fade">
                                      <p:cBhvr>
                                        <p:cTn id="82" dur="250"/>
                                        <p:tgtEl>
                                          <p:spTgt spid="3"/>
                                        </p:tgtEl>
                                      </p:cBhvr>
                                    </p:animEffect>
                                    <p:set>
                                      <p:cBhvr>
                                        <p:cTn id="83" dur="1" fill="hold">
                                          <p:stCondLst>
                                            <p:cond delay="249"/>
                                          </p:stCondLst>
                                        </p:cTn>
                                        <p:tgtEl>
                                          <p:spTgt spid="3"/>
                                        </p:tgtEl>
                                        <p:attrNameLst>
                                          <p:attrName>style.visibility</p:attrName>
                                        </p:attrNameLst>
                                      </p:cBhvr>
                                      <p:to>
                                        <p:strVal val="hidden"/>
                                      </p:to>
                                    </p:set>
                                  </p:childTnLst>
                                </p:cTn>
                              </p:par>
                            </p:childTnLst>
                          </p:cTn>
                        </p:par>
                        <p:par>
                          <p:cTn id="84" fill="hold">
                            <p:stCondLst>
                              <p:cond delay="250"/>
                            </p:stCondLst>
                            <p:childTnLst>
                              <p:par>
                                <p:cTn id="85" presetID="42" presetClass="path" presetSubtype="0" accel="50000" decel="50000" fill="hold" grpId="4" nodeType="afterEffect">
                                  <p:stCondLst>
                                    <p:cond delay="0"/>
                                  </p:stCondLst>
                                  <p:childTnLst>
                                    <p:animMotion origin="layout" path="M 0.11996 0.08272 L 0.12031 0.12963 " pathEditMode="relative" rAng="0" ptsTypes="AA">
                                      <p:cBhvr>
                                        <p:cTn id="86" dur="500" fill="hold"/>
                                        <p:tgtEl>
                                          <p:spTgt spid="60"/>
                                        </p:tgtEl>
                                        <p:attrNameLst>
                                          <p:attrName>ppt_x</p:attrName>
                                          <p:attrName>ppt_y</p:attrName>
                                        </p:attrNameLst>
                                      </p:cBhvr>
                                      <p:rCtr x="17" y="2346"/>
                                    </p:animMotion>
                                  </p:childTnLst>
                                </p:cTn>
                              </p:par>
                            </p:childTnLst>
                          </p:cTn>
                        </p:par>
                        <p:par>
                          <p:cTn id="87" fill="hold">
                            <p:stCondLst>
                              <p:cond delay="750"/>
                            </p:stCondLst>
                            <p:childTnLst>
                              <p:par>
                                <p:cTn id="88" presetID="10" presetClass="entr" presetSubtype="0" fill="hold" grpId="0" nodeType="afterEffect">
                                  <p:stCondLst>
                                    <p:cond delay="0"/>
                                  </p:stCondLst>
                                  <p:childTnLst>
                                    <p:set>
                                      <p:cBhvr>
                                        <p:cTn id="89" dur="1" fill="hold">
                                          <p:stCondLst>
                                            <p:cond delay="0"/>
                                          </p:stCondLst>
                                        </p:cTn>
                                        <p:tgtEl>
                                          <p:spTgt spid="12"/>
                                        </p:tgtEl>
                                        <p:attrNameLst>
                                          <p:attrName>style.visibility</p:attrName>
                                        </p:attrNameLst>
                                      </p:cBhvr>
                                      <p:to>
                                        <p:strVal val="visible"/>
                                      </p:to>
                                    </p:set>
                                    <p:animEffect transition="in" filter="fade">
                                      <p:cBhvr>
                                        <p:cTn id="90"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3" grpId="1" animBg="1"/>
      <p:bldP spid="51" grpId="0" animBg="1"/>
      <p:bldP spid="51" grpId="1" animBg="1"/>
      <p:bldP spid="54" grpId="0" animBg="1"/>
      <p:bldP spid="54" grpId="1" animBg="1"/>
      <p:bldP spid="60" grpId="0" animBg="1"/>
      <p:bldP spid="60" grpId="2" animBg="1"/>
      <p:bldP spid="60" grpId="3" animBg="1"/>
      <p:bldP spid="60" grpId="4" animBg="1"/>
      <p:bldP spid="3" grpId="0" animBg="1"/>
      <p:bldP spid="3" grpId="1" animBg="1"/>
      <p:bldP spid="12" grpId="0" animBg="1"/>
      <p:bldP spid="17" grpId="0" animBg="1"/>
      <p:bldP spid="17" grpId="1" animBg="1"/>
      <p:bldP spid="18" grpId="0" animBg="1"/>
      <p:bldP spid="1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50713-1768-7980-8241-895200327880}"/>
            </a:ext>
          </a:extLst>
        </p:cNvPr>
        <p:cNvGrpSpPr/>
        <p:nvPr/>
      </p:nvGrpSpPr>
      <p:grpSpPr>
        <a:xfrm>
          <a:off x="0" y="0"/>
          <a:ext cx="0" cy="0"/>
          <a:chOff x="0" y="0"/>
          <a:chExt cx="0" cy="0"/>
        </a:xfrm>
      </p:grpSpPr>
      <p:sp>
        <p:nvSpPr>
          <p:cNvPr id="31746" name="Title 1">
            <a:extLst>
              <a:ext uri="{FF2B5EF4-FFF2-40B4-BE49-F238E27FC236}">
                <a16:creationId xmlns:a16="http://schemas.microsoft.com/office/drawing/2014/main" id="{7B23FFE6-50BD-065B-0A1C-E40CD0B23FFE}"/>
              </a:ext>
            </a:extLst>
          </p:cNvPr>
          <p:cNvSpPr>
            <a:spLocks noGrp="1"/>
          </p:cNvSpPr>
          <p:nvPr>
            <p:ph type="title"/>
          </p:nvPr>
        </p:nvSpPr>
        <p:spPr>
          <a:prstGeom prst="rect">
            <a:avLst/>
          </a:prstGeom>
        </p:spPr>
        <p:txBody>
          <a:bodyPr/>
          <a:lstStyle/>
          <a:p>
            <a:r>
              <a:rPr lang="en-US" dirty="0"/>
              <a:t>OCC: Forward Validation Case #2</a:t>
            </a:r>
          </a:p>
        </p:txBody>
      </p:sp>
      <p:sp>
        <p:nvSpPr>
          <p:cNvPr id="3" name="Content Placeholder 2">
            <a:extLst>
              <a:ext uri="{FF2B5EF4-FFF2-40B4-BE49-F238E27FC236}">
                <a16:creationId xmlns:a16="http://schemas.microsoft.com/office/drawing/2014/main" id="{39AA21EC-E0B7-84BB-8B83-90B6D3BC8EC9}"/>
              </a:ext>
            </a:extLst>
          </p:cNvPr>
          <p:cNvSpPr>
            <a:spLocks noGrp="1"/>
          </p:cNvSpPr>
          <p:nvPr>
            <p:ph idx="1"/>
          </p:nvPr>
        </p:nvSpPr>
        <p:spPr>
          <a:xfrm>
            <a:off x="1028700" y="971550"/>
            <a:ext cx="7086600" cy="3657600"/>
          </a:xfrm>
          <a:prstGeom prst="rect">
            <a:avLst/>
          </a:prstGeom>
        </p:spPr>
        <p:txBody>
          <a:bodyPr/>
          <a:lstStyle/>
          <a:p>
            <a:r>
              <a:rPr lang="en-US" dirty="0"/>
              <a:t>If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dirty="0"/>
              <a:t> &lt;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dirty="0"/>
              <a:t>), check if </a:t>
            </a:r>
            <a:r>
              <a:rPr lang="en-US" sz="2400"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sz="2400" dirty="0">
                <a:solidFill>
                  <a:schemeClr val="tx1">
                    <a:lumMod val="75000"/>
                    <a:lumOff val="25000"/>
                  </a:schemeClr>
                </a:solidFill>
                <a:latin typeface="CRIMSON TEXT" panose="02000503000000000000" pitchFamily="2" charset="77"/>
              </a:rPr>
              <a:t> </a:t>
            </a:r>
            <a:r>
              <a:rPr lang="en-US" sz="2400" dirty="0">
                <a:latin typeface="CRIMSON TEXT" panose="02000503000000000000" pitchFamily="2" charset="77"/>
              </a:rPr>
              <a:t>completes its </a:t>
            </a:r>
            <a:r>
              <a:rPr lang="en-US" sz="2400" b="1" dirty="0">
                <a:latin typeface="CRIMSON TEXT" panose="02000503000000000000" pitchFamily="2" charset="77"/>
              </a:rPr>
              <a:t>Write</a:t>
            </a:r>
            <a:r>
              <a:rPr lang="en-US" sz="2400" dirty="0">
                <a:latin typeface="CRIMSON TEXT" panose="02000503000000000000" pitchFamily="2" charset="77"/>
              </a:rPr>
              <a:t> phase before</a:t>
            </a:r>
            <a:r>
              <a:rPr lang="en-US" sz="2400" dirty="0">
                <a:solidFill>
                  <a:schemeClr val="tx1">
                    <a:lumMod val="75000"/>
                    <a:lumOff val="25000"/>
                  </a:schemeClr>
                </a:solidFill>
                <a:latin typeface="CRIMSON TEXT" panose="02000503000000000000" pitchFamily="2" charset="77"/>
              </a:rPr>
              <a:t> </a:t>
            </a:r>
            <a:r>
              <a:rPr lang="en-US" sz="2400"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sz="2400" dirty="0">
                <a:solidFill>
                  <a:schemeClr val="tx1">
                    <a:lumMod val="75000"/>
                    <a:lumOff val="25000"/>
                  </a:schemeClr>
                </a:solidFill>
                <a:latin typeface="CRIMSON TEXT" panose="02000503000000000000" pitchFamily="2" charset="77"/>
              </a:rPr>
              <a:t> </a:t>
            </a:r>
            <a:r>
              <a:rPr lang="en-US" sz="2400" dirty="0">
                <a:latin typeface="CRIMSON TEXT" panose="02000503000000000000" pitchFamily="2" charset="77"/>
              </a:rPr>
              <a:t>starts</a:t>
            </a:r>
            <a:r>
              <a:rPr lang="en-US" sz="2400" dirty="0">
                <a:solidFill>
                  <a:schemeClr val="tx1">
                    <a:lumMod val="75000"/>
                    <a:lumOff val="25000"/>
                  </a:schemeClr>
                </a:solidFill>
                <a:latin typeface="CRIMSON TEXT" panose="02000503000000000000" pitchFamily="2" charset="77"/>
              </a:rPr>
              <a:t> its </a:t>
            </a:r>
            <a:r>
              <a:rPr lang="en-US" b="1" dirty="0">
                <a:solidFill>
                  <a:schemeClr val="tx1">
                    <a:lumMod val="75000"/>
                    <a:lumOff val="25000"/>
                  </a:schemeClr>
                </a:solidFill>
                <a:latin typeface="Crimson Text" panose="02000503000000000000" pitchFamily="2" charset="77"/>
              </a:rPr>
              <a:t>W</a:t>
            </a:r>
            <a:r>
              <a:rPr lang="en-US" sz="2400" b="1" dirty="0">
                <a:solidFill>
                  <a:schemeClr val="tx1">
                    <a:lumMod val="75000"/>
                    <a:lumOff val="25000"/>
                  </a:schemeClr>
                </a:solidFill>
                <a:latin typeface="Crimson Text" panose="02000503000000000000" pitchFamily="2" charset="77"/>
              </a:rPr>
              <a:t>rite</a:t>
            </a:r>
            <a:r>
              <a:rPr lang="en-US" sz="2400" dirty="0">
                <a:solidFill>
                  <a:schemeClr val="tx1">
                    <a:lumMod val="75000"/>
                    <a:lumOff val="25000"/>
                  </a:schemeClr>
                </a:solidFill>
                <a:latin typeface="CRIMSON TEXT" panose="02000503000000000000" pitchFamily="2" charset="77"/>
              </a:rPr>
              <a:t> </a:t>
            </a:r>
            <a:r>
              <a:rPr lang="en-US" sz="2400" dirty="0">
                <a:latin typeface="CRIMSON TEXT" panose="02000503000000000000" pitchFamily="2" charset="77"/>
              </a:rPr>
              <a:t>phase </a:t>
            </a:r>
            <a:r>
              <a:rPr lang="en-US" sz="2400" u="sng" dirty="0">
                <a:latin typeface="CRIMSON TEXT" panose="02000503000000000000" pitchFamily="2" charset="77"/>
              </a:rPr>
              <a:t>and</a:t>
            </a:r>
            <a:r>
              <a:rPr lang="en-US" sz="2400" dirty="0">
                <a:latin typeface="CRIMSON TEXT" panose="02000503000000000000" pitchFamily="2" charset="77"/>
              </a:rPr>
              <a:t>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dirty="0"/>
              <a:t> does not modify to any object read by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dirty="0"/>
              <a:t>.</a:t>
            </a:r>
          </a:p>
          <a:p>
            <a:pPr lvl="1"/>
            <a:r>
              <a:rPr lang="en-US" b="1" dirty="0" err="1">
                <a:solidFill>
                  <a:schemeClr val="accent1"/>
                </a:solidFill>
                <a:latin typeface="Inconsolata" panose="00000509000000000000" pitchFamily="49" charset="0"/>
              </a:rPr>
              <a:t>WriteSet</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b="1" dirty="0">
                <a:solidFill>
                  <a:schemeClr val="accent1"/>
                </a:solidFill>
                <a:latin typeface="Inconsolata" panose="00000509000000000000" pitchFamily="49" charset="0"/>
              </a:rPr>
              <a:t>)</a:t>
            </a:r>
            <a:r>
              <a:rPr lang="en-US" dirty="0"/>
              <a:t> ∩ </a:t>
            </a:r>
            <a:r>
              <a:rPr lang="en-US" b="1" dirty="0" err="1">
                <a:solidFill>
                  <a:schemeClr val="accent1"/>
                </a:solidFill>
                <a:latin typeface="Inconsolata" panose="00000509000000000000" pitchFamily="49" charset="0"/>
              </a:rPr>
              <a:t>ReadSet</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b="1" dirty="0">
                <a:solidFill>
                  <a:schemeClr val="accent1"/>
                </a:solidFill>
                <a:latin typeface="Inconsolata" panose="00000509000000000000" pitchFamily="49" charset="0"/>
              </a:rPr>
              <a:t>)</a:t>
            </a:r>
            <a:r>
              <a:rPr lang="en-US" dirty="0"/>
              <a:t> = </a:t>
            </a:r>
            <a:r>
              <a:rPr lang="en-US" dirty="0" err="1">
                <a:sym typeface="Symbol" pitchFamily="18" charset="2"/>
              </a:rPr>
              <a:t>Ø</a:t>
            </a:r>
            <a:r>
              <a:rPr lang="en-US" dirty="0"/>
              <a:t> </a:t>
            </a:r>
          </a:p>
          <a:p>
            <a:pPr lvl="1"/>
            <a:endParaRPr lang="en-US" dirty="0"/>
          </a:p>
          <a:p>
            <a:pPr lvl="1"/>
            <a:endParaRPr lang="en-US" dirty="0"/>
          </a:p>
          <a:p>
            <a:pPr marL="0" lvl="1" indent="0">
              <a:buNone/>
            </a:pPr>
            <a:r>
              <a:rPr lang="en-US" dirty="0"/>
              <a:t>Previous examples had to know write phase ordering at validation</a:t>
            </a:r>
          </a:p>
          <a:p>
            <a:pPr marL="0" lvl="1" indent="0">
              <a:buNone/>
            </a:pPr>
            <a:endParaRPr lang="en-US" dirty="0"/>
          </a:p>
          <a:p>
            <a:pPr marL="0" lvl="1" indent="0">
              <a:buNone/>
            </a:pPr>
            <a:r>
              <a:rPr lang="en-US" dirty="0"/>
              <a:t>Can enforce by making </a:t>
            </a:r>
            <a:r>
              <a:rPr lang="en-US" b="1" dirty="0" err="1"/>
              <a:t>Validation+Write</a:t>
            </a:r>
            <a:r>
              <a:rPr lang="en-US" dirty="0"/>
              <a:t> atomic (using locks)</a:t>
            </a:r>
          </a:p>
          <a:p>
            <a:pPr marL="0" lvl="1" indent="0">
              <a:buNone/>
            </a:pPr>
            <a:endParaRPr lang="en-US" dirty="0"/>
          </a:p>
          <a:p>
            <a:pPr marL="0" lvl="1" indent="0">
              <a:buNone/>
            </a:pPr>
            <a:r>
              <a:rPr lang="en-US" dirty="0"/>
              <a:t>Is this necessary?</a:t>
            </a:r>
          </a:p>
          <a:p>
            <a:pPr marL="0" lvl="1" indent="0">
              <a:buNone/>
            </a:pPr>
            <a:endParaRPr lang="en-US" dirty="0"/>
          </a:p>
          <a:p>
            <a:pPr marL="0" lvl="1" indent="0">
              <a:buNone/>
            </a:pPr>
            <a:endParaRPr lang="en-US" dirty="0"/>
          </a:p>
        </p:txBody>
      </p:sp>
      <p:sp>
        <p:nvSpPr>
          <p:cNvPr id="4" name="Slide Number Placeholder 3">
            <a:extLst>
              <a:ext uri="{FF2B5EF4-FFF2-40B4-BE49-F238E27FC236}">
                <a16:creationId xmlns:a16="http://schemas.microsoft.com/office/drawing/2014/main" id="{3E723040-A280-8C31-81B1-6ACD979B0972}"/>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22</a:t>
            </a:fld>
            <a:endParaRPr lang="en-US" dirty="0"/>
          </a:p>
        </p:txBody>
      </p:sp>
    </p:spTree>
    <p:extLst>
      <p:ext uri="{BB962C8B-B14F-4D97-AF65-F5344CB8AC3E}">
        <p14:creationId xmlns:p14="http://schemas.microsoft.com/office/powerpoint/2010/main" val="74985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8440B-7190-A0FD-FA65-E3AE3F2A44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937C62C-20A4-3D53-5F21-07ECD5499BDC}"/>
              </a:ext>
            </a:extLst>
          </p:cNvPr>
          <p:cNvSpPr/>
          <p:nvPr/>
        </p:nvSpPr>
        <p:spPr>
          <a:xfrm>
            <a:off x="0" y="4629150"/>
            <a:ext cx="1371600" cy="5143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2C5AEE-F8FF-5280-974C-32A078A1B9DB}"/>
              </a:ext>
            </a:extLst>
          </p:cNvPr>
          <p:cNvSpPr>
            <a:spLocks noGrp="1"/>
          </p:cNvSpPr>
          <p:nvPr>
            <p:ph type="title"/>
          </p:nvPr>
        </p:nvSpPr>
        <p:spPr/>
        <p:txBody>
          <a:bodyPr/>
          <a:lstStyle/>
          <a:p>
            <a:r>
              <a:rPr lang="en-US" dirty="0"/>
              <a:t>OCC: VALIDATION (T</a:t>
            </a:r>
            <a:r>
              <a:rPr lang="en-US" baseline="-25000" dirty="0"/>
              <a:t>i</a:t>
            </a:r>
            <a:r>
              <a:rPr lang="en-US" dirty="0"/>
              <a:t> &lt; </a:t>
            </a:r>
            <a:r>
              <a:rPr lang="en-US" dirty="0" err="1"/>
              <a:t>T</a:t>
            </a:r>
            <a:r>
              <a:rPr lang="en-US" baseline="-25000" dirty="0" err="1"/>
              <a:t>j</a:t>
            </a:r>
            <a:r>
              <a:rPr lang="en-US" dirty="0"/>
              <a:t>) Case #3</a:t>
            </a:r>
          </a:p>
        </p:txBody>
      </p:sp>
      <p:sp>
        <p:nvSpPr>
          <p:cNvPr id="3" name="Content Placeholder 2">
            <a:extLst>
              <a:ext uri="{FF2B5EF4-FFF2-40B4-BE49-F238E27FC236}">
                <a16:creationId xmlns:a16="http://schemas.microsoft.com/office/drawing/2014/main" id="{14C9E22D-0B4F-7D0E-40A1-38A8F6B5F437}"/>
              </a:ext>
            </a:extLst>
          </p:cNvPr>
          <p:cNvSpPr>
            <a:spLocks noGrp="1"/>
          </p:cNvSpPr>
          <p:nvPr>
            <p:ph idx="1"/>
          </p:nvPr>
        </p:nvSpPr>
        <p:spPr>
          <a:xfrm>
            <a:off x="286491" y="960571"/>
            <a:ext cx="8571016" cy="4060420"/>
          </a:xfrm>
        </p:spPr>
        <p:txBody>
          <a:bodyPr/>
          <a:lstStyle/>
          <a:p>
            <a:endParaRPr lang="en-US" dirty="0"/>
          </a:p>
          <a:p>
            <a:endParaRPr lang="en-US" dirty="0"/>
          </a:p>
          <a:p>
            <a:endParaRPr lang="en-US" dirty="0"/>
          </a:p>
          <a:p>
            <a:endParaRPr lang="en-US" dirty="0"/>
          </a:p>
          <a:p>
            <a:endParaRPr lang="en-US" dirty="0"/>
          </a:p>
          <a:p>
            <a:endParaRPr lang="en-US" b="1" dirty="0"/>
          </a:p>
          <a:p>
            <a:r>
              <a:rPr lang="en-US" b="1" dirty="0"/>
              <a:t>AND</a:t>
            </a:r>
            <a:r>
              <a:rPr lang="en-US" dirty="0"/>
              <a:t> Check that the write set of T</a:t>
            </a:r>
            <a:r>
              <a:rPr lang="en-US" baseline="-25000" dirty="0"/>
              <a:t>i</a:t>
            </a:r>
            <a:r>
              <a:rPr lang="en-US" dirty="0"/>
              <a:t> does not intersect the read set of </a:t>
            </a:r>
            <a:r>
              <a:rPr lang="en-US" dirty="0" err="1"/>
              <a:t>T</a:t>
            </a:r>
            <a:r>
              <a:rPr lang="en-US" baseline="-25000" dirty="0" err="1"/>
              <a:t>j</a:t>
            </a:r>
            <a:r>
              <a:rPr lang="en-US" dirty="0"/>
              <a:t>, namely: </a:t>
            </a:r>
            <a:r>
              <a:rPr lang="en-US" baseline="-25000" dirty="0"/>
              <a:t> </a:t>
            </a:r>
            <a:r>
              <a:rPr lang="en-US" b="1" dirty="0" err="1">
                <a:solidFill>
                  <a:srgbClr val="C00000"/>
                </a:solidFill>
                <a:latin typeface="Inconsolata" panose="00000509000000000000" pitchFamily="49" charset="0"/>
              </a:rPr>
              <a:t>WriteSet</a:t>
            </a:r>
            <a:r>
              <a:rPr lang="en-US" b="1" dirty="0">
                <a:solidFill>
                  <a:srgbClr val="C00000"/>
                </a:solidFill>
                <a:latin typeface="Inconsolata" panose="00000509000000000000" pitchFamily="49" charset="0"/>
              </a:rPr>
              <a:t>(T</a:t>
            </a:r>
            <a:r>
              <a:rPr lang="en-US" b="1" baseline="-25000" dirty="0">
                <a:solidFill>
                  <a:srgbClr val="C00000"/>
                </a:solidFill>
                <a:latin typeface="Inconsolata" panose="00000509000000000000" pitchFamily="49" charset="0"/>
              </a:rPr>
              <a:t>i</a:t>
            </a:r>
            <a:r>
              <a:rPr lang="en-US" b="1" dirty="0">
                <a:solidFill>
                  <a:srgbClr val="C00000"/>
                </a:solidFill>
                <a:latin typeface="Inconsolata" panose="00000509000000000000" pitchFamily="49" charset="0"/>
              </a:rPr>
              <a:t>)</a:t>
            </a:r>
            <a:r>
              <a:rPr lang="en-US" dirty="0">
                <a:solidFill>
                  <a:srgbClr val="C00000"/>
                </a:solidFill>
              </a:rPr>
              <a:t> </a:t>
            </a:r>
            <a:r>
              <a:rPr lang="en-US" dirty="0"/>
              <a:t>∩ </a:t>
            </a:r>
            <a:r>
              <a:rPr lang="en-US" b="1" dirty="0" err="1">
                <a:solidFill>
                  <a:srgbClr val="C00000"/>
                </a:solidFill>
                <a:latin typeface="Inconsolata" panose="00000509000000000000" pitchFamily="49" charset="0"/>
              </a:rPr>
              <a:t>ReadSet</a:t>
            </a:r>
            <a:r>
              <a:rPr lang="en-US" b="1" dirty="0">
                <a:solidFill>
                  <a:srgbClr val="C00000"/>
                </a:solidFill>
                <a:latin typeface="Inconsolata" panose="00000509000000000000" pitchFamily="49" charset="0"/>
              </a:rPr>
              <a:t>(</a:t>
            </a:r>
            <a:r>
              <a:rPr lang="en-US" b="1" dirty="0" err="1">
                <a:solidFill>
                  <a:srgbClr val="C00000"/>
                </a:solidFill>
                <a:latin typeface="Inconsolata" panose="00000509000000000000" pitchFamily="49" charset="0"/>
              </a:rPr>
              <a:t>T</a:t>
            </a:r>
            <a:r>
              <a:rPr lang="en-US" b="1" baseline="-25000" dirty="0" err="1">
                <a:solidFill>
                  <a:srgbClr val="C00000"/>
                </a:solidFill>
                <a:latin typeface="Inconsolata" panose="00000509000000000000" pitchFamily="49" charset="0"/>
              </a:rPr>
              <a:t>j</a:t>
            </a:r>
            <a:r>
              <a:rPr lang="en-US" b="1" dirty="0">
                <a:solidFill>
                  <a:srgbClr val="C00000"/>
                </a:solidFill>
                <a:latin typeface="Inconsolata" panose="00000509000000000000" pitchFamily="49" charset="0"/>
              </a:rPr>
              <a:t>)</a:t>
            </a:r>
            <a:r>
              <a:rPr lang="en-US" dirty="0">
                <a:solidFill>
                  <a:srgbClr val="C00000"/>
                </a:solidFill>
              </a:rPr>
              <a:t> </a:t>
            </a:r>
            <a:r>
              <a:rPr lang="en-US" dirty="0"/>
              <a:t>= </a:t>
            </a:r>
            <a:r>
              <a:rPr lang="en-US" dirty="0" err="1">
                <a:sym typeface="Symbol" pitchFamily="18" charset="2"/>
              </a:rPr>
              <a:t>Ø</a:t>
            </a:r>
            <a:endParaRPr lang="en-US" dirty="0">
              <a:sym typeface="Symbol" pitchFamily="18" charset="2"/>
            </a:endParaRPr>
          </a:p>
          <a:p>
            <a:r>
              <a:rPr lang="en-US" b="1" dirty="0"/>
              <a:t>AND</a:t>
            </a:r>
            <a:r>
              <a:rPr lang="en-US" dirty="0"/>
              <a:t> Check that the write set of T</a:t>
            </a:r>
            <a:r>
              <a:rPr lang="en-US" baseline="-25000" dirty="0"/>
              <a:t>i</a:t>
            </a:r>
            <a:r>
              <a:rPr lang="en-US" dirty="0"/>
              <a:t> does not intersect the write set of </a:t>
            </a:r>
            <a:r>
              <a:rPr lang="en-US" dirty="0" err="1"/>
              <a:t>T</a:t>
            </a:r>
            <a:r>
              <a:rPr lang="en-US" baseline="-25000" dirty="0" err="1"/>
              <a:t>j</a:t>
            </a:r>
            <a:r>
              <a:rPr lang="en-US" dirty="0"/>
              <a:t>, namely: </a:t>
            </a:r>
            <a:r>
              <a:rPr lang="en-US" baseline="-25000" dirty="0"/>
              <a:t> </a:t>
            </a:r>
            <a:r>
              <a:rPr lang="en-US" b="1" dirty="0" err="1">
                <a:solidFill>
                  <a:srgbClr val="C00000"/>
                </a:solidFill>
                <a:latin typeface="Inconsolata" panose="00000509000000000000" pitchFamily="49" charset="0"/>
              </a:rPr>
              <a:t>WriteSet</a:t>
            </a:r>
            <a:r>
              <a:rPr lang="en-US" b="1" dirty="0">
                <a:solidFill>
                  <a:srgbClr val="C00000"/>
                </a:solidFill>
                <a:latin typeface="Inconsolata" panose="00000509000000000000" pitchFamily="49" charset="0"/>
              </a:rPr>
              <a:t>(T</a:t>
            </a:r>
            <a:r>
              <a:rPr lang="en-US" b="1" baseline="-25000" dirty="0">
                <a:solidFill>
                  <a:srgbClr val="C00000"/>
                </a:solidFill>
                <a:latin typeface="Inconsolata" panose="00000509000000000000" pitchFamily="49" charset="0"/>
              </a:rPr>
              <a:t>i</a:t>
            </a:r>
            <a:r>
              <a:rPr lang="en-US" b="1" dirty="0">
                <a:solidFill>
                  <a:srgbClr val="C00000"/>
                </a:solidFill>
                <a:latin typeface="Inconsolata" panose="00000509000000000000" pitchFamily="49" charset="0"/>
              </a:rPr>
              <a:t>)</a:t>
            </a:r>
            <a:r>
              <a:rPr lang="en-US" dirty="0">
                <a:solidFill>
                  <a:srgbClr val="C00000"/>
                </a:solidFill>
              </a:rPr>
              <a:t> </a:t>
            </a:r>
            <a:r>
              <a:rPr lang="en-US" dirty="0"/>
              <a:t>∩ </a:t>
            </a:r>
            <a:r>
              <a:rPr lang="en-US" b="1" dirty="0" err="1">
                <a:solidFill>
                  <a:srgbClr val="C00000"/>
                </a:solidFill>
                <a:latin typeface="Inconsolata" panose="00000509000000000000" pitchFamily="49" charset="0"/>
              </a:rPr>
              <a:t>WriteSet</a:t>
            </a:r>
            <a:r>
              <a:rPr lang="en-US" b="1" dirty="0">
                <a:solidFill>
                  <a:srgbClr val="C00000"/>
                </a:solidFill>
                <a:latin typeface="Inconsolata" panose="00000509000000000000" pitchFamily="49" charset="0"/>
              </a:rPr>
              <a:t>(</a:t>
            </a:r>
            <a:r>
              <a:rPr lang="en-US" b="1" dirty="0" err="1">
                <a:solidFill>
                  <a:srgbClr val="C00000"/>
                </a:solidFill>
                <a:latin typeface="Inconsolata" panose="00000509000000000000" pitchFamily="49" charset="0"/>
              </a:rPr>
              <a:t>T</a:t>
            </a:r>
            <a:r>
              <a:rPr lang="en-US" b="1" baseline="-25000" dirty="0" err="1">
                <a:solidFill>
                  <a:srgbClr val="C00000"/>
                </a:solidFill>
                <a:latin typeface="Inconsolata" panose="00000509000000000000" pitchFamily="49" charset="0"/>
              </a:rPr>
              <a:t>j</a:t>
            </a:r>
            <a:r>
              <a:rPr lang="en-US" b="1" dirty="0">
                <a:solidFill>
                  <a:srgbClr val="C00000"/>
                </a:solidFill>
                <a:latin typeface="Inconsolata" panose="00000509000000000000" pitchFamily="49" charset="0"/>
              </a:rPr>
              <a:t>)</a:t>
            </a:r>
            <a:r>
              <a:rPr lang="en-US" dirty="0">
                <a:solidFill>
                  <a:srgbClr val="C00000"/>
                </a:solidFill>
              </a:rPr>
              <a:t> </a:t>
            </a:r>
            <a:r>
              <a:rPr lang="en-US" dirty="0"/>
              <a:t>= </a:t>
            </a:r>
            <a:r>
              <a:rPr lang="en-US" dirty="0" err="1">
                <a:sym typeface="Symbol" pitchFamily="18" charset="2"/>
              </a:rPr>
              <a:t>Ø</a:t>
            </a:r>
            <a:r>
              <a:rPr lang="en-US" dirty="0"/>
              <a:t> </a:t>
            </a:r>
          </a:p>
          <a:p>
            <a:r>
              <a:rPr lang="en-US" dirty="0"/>
              <a:t> </a:t>
            </a:r>
          </a:p>
        </p:txBody>
      </p:sp>
      <p:sp>
        <p:nvSpPr>
          <p:cNvPr id="4" name="Slide Number Placeholder 3">
            <a:extLst>
              <a:ext uri="{FF2B5EF4-FFF2-40B4-BE49-F238E27FC236}">
                <a16:creationId xmlns:a16="http://schemas.microsoft.com/office/drawing/2014/main" id="{52C38F96-E46B-622C-D707-A9A7AAFA83C4}"/>
              </a:ext>
            </a:extLst>
          </p:cNvPr>
          <p:cNvSpPr>
            <a:spLocks noGrp="1"/>
          </p:cNvSpPr>
          <p:nvPr>
            <p:ph type="sldNum" sz="quarter" idx="4"/>
          </p:nvPr>
        </p:nvSpPr>
        <p:spPr/>
        <p:txBody>
          <a:bodyPr/>
          <a:lstStyle/>
          <a:p>
            <a:fld id="{97DD1AB5-42BA-4E8A-BFEE-435884E16AAB}" type="slidenum">
              <a:rPr lang="en-US" smtClean="0"/>
              <a:pPr/>
              <a:t>23</a:t>
            </a:fld>
            <a:endParaRPr lang="en-US" dirty="0"/>
          </a:p>
        </p:txBody>
      </p:sp>
      <p:grpSp>
        <p:nvGrpSpPr>
          <p:cNvPr id="72" name="Group 71">
            <a:extLst>
              <a:ext uri="{FF2B5EF4-FFF2-40B4-BE49-F238E27FC236}">
                <a16:creationId xmlns:a16="http://schemas.microsoft.com/office/drawing/2014/main" id="{7A9548C6-F428-C177-D4F5-279998DACF33}"/>
              </a:ext>
            </a:extLst>
          </p:cNvPr>
          <p:cNvGrpSpPr/>
          <p:nvPr/>
        </p:nvGrpSpPr>
        <p:grpSpPr>
          <a:xfrm>
            <a:off x="777833" y="1983097"/>
            <a:ext cx="5463469" cy="461665"/>
            <a:chOff x="2630015" y="1232617"/>
            <a:chExt cx="5463469" cy="461665"/>
          </a:xfrm>
        </p:grpSpPr>
        <p:sp>
          <p:nvSpPr>
            <p:cNvPr id="9" name="TextBox 8">
              <a:extLst>
                <a:ext uri="{FF2B5EF4-FFF2-40B4-BE49-F238E27FC236}">
                  <a16:creationId xmlns:a16="http://schemas.microsoft.com/office/drawing/2014/main" id="{583CA02D-13C1-C253-DBDA-B7272205C3D8}"/>
                </a:ext>
              </a:extLst>
            </p:cNvPr>
            <p:cNvSpPr txBox="1"/>
            <p:nvPr/>
          </p:nvSpPr>
          <p:spPr>
            <a:xfrm>
              <a:off x="2630015" y="1232617"/>
              <a:ext cx="439544" cy="461665"/>
            </a:xfrm>
            <a:prstGeom prst="rect">
              <a:avLst/>
            </a:prstGeom>
            <a:noFill/>
          </p:spPr>
          <p:txBody>
            <a:bodyPr wrap="none" rtlCol="0">
              <a:spAutoFit/>
            </a:bodyPr>
            <a:lstStyle/>
            <a:p>
              <a:r>
                <a:rPr lang="en-US" sz="2400" dirty="0" err="1">
                  <a:solidFill>
                    <a:schemeClr val="tx1">
                      <a:lumMod val="65000"/>
                      <a:lumOff val="35000"/>
                    </a:schemeClr>
                  </a:solidFill>
                  <a:latin typeface="CRIMSON TEXT" panose="02000503000000000000" pitchFamily="2" charset="77"/>
                </a:rPr>
                <a:t>T</a:t>
              </a:r>
              <a:r>
                <a:rPr lang="en-US" sz="2400" baseline="-25000" dirty="0" err="1">
                  <a:solidFill>
                    <a:schemeClr val="tx1">
                      <a:lumMod val="65000"/>
                      <a:lumOff val="35000"/>
                    </a:schemeClr>
                  </a:solidFill>
                  <a:latin typeface="CRIMSON TEXT" panose="02000503000000000000" pitchFamily="2" charset="77"/>
                </a:rPr>
                <a:t>i</a:t>
              </a:r>
              <a:endParaRPr lang="en-US" sz="2400" baseline="-25000" dirty="0">
                <a:solidFill>
                  <a:schemeClr val="tx1">
                    <a:lumMod val="65000"/>
                    <a:lumOff val="35000"/>
                  </a:schemeClr>
                </a:solidFill>
                <a:latin typeface="CRIMSON TEXT" panose="02000503000000000000" pitchFamily="2" charset="77"/>
              </a:endParaRPr>
            </a:p>
          </p:txBody>
        </p:sp>
        <p:grpSp>
          <p:nvGrpSpPr>
            <p:cNvPr id="71" name="Group 70">
              <a:extLst>
                <a:ext uri="{FF2B5EF4-FFF2-40B4-BE49-F238E27FC236}">
                  <a16:creationId xmlns:a16="http://schemas.microsoft.com/office/drawing/2014/main" id="{18F15908-00AF-E792-3E34-14120CD1B8BE}"/>
                </a:ext>
              </a:extLst>
            </p:cNvPr>
            <p:cNvGrpSpPr/>
            <p:nvPr/>
          </p:nvGrpSpPr>
          <p:grpSpPr>
            <a:xfrm>
              <a:off x="3223782" y="1328645"/>
              <a:ext cx="1317738" cy="276999"/>
              <a:chOff x="3192935" y="1328645"/>
              <a:chExt cx="1317738" cy="276999"/>
            </a:xfrm>
          </p:grpSpPr>
          <p:cxnSp>
            <p:nvCxnSpPr>
              <p:cNvPr id="54" name="Straight Connector 53">
                <a:extLst>
                  <a:ext uri="{FF2B5EF4-FFF2-40B4-BE49-F238E27FC236}">
                    <a16:creationId xmlns:a16="http://schemas.microsoft.com/office/drawing/2014/main" id="{AB3B93C7-51D0-7918-F610-F637E5C89461}"/>
                  </a:ext>
                </a:extLst>
              </p:cNvPr>
              <p:cNvCxnSpPr>
                <a:cxnSpLocks/>
              </p:cNvCxnSpPr>
              <p:nvPr/>
            </p:nvCxnSpPr>
            <p:spPr>
              <a:xfrm>
                <a:off x="3192935" y="1478518"/>
                <a:ext cx="1317738" cy="0"/>
              </a:xfrm>
              <a:prstGeom prst="line">
                <a:avLst/>
              </a:prstGeom>
              <a:ln w="28575">
                <a:solidFill>
                  <a:srgbClr val="64646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AA907C78-2454-26CA-5C83-AD4DE4278617}"/>
                  </a:ext>
                </a:extLst>
              </p:cNvPr>
              <p:cNvSpPr txBox="1"/>
              <p:nvPr/>
            </p:nvSpPr>
            <p:spPr>
              <a:xfrm>
                <a:off x="4033825" y="1328645"/>
                <a:ext cx="222177" cy="276999"/>
              </a:xfrm>
              <a:prstGeom prst="rect">
                <a:avLst/>
              </a:prstGeom>
              <a:solidFill>
                <a:schemeClr val="bg1">
                  <a:lumMod val="95000"/>
                </a:schemeClr>
              </a:solidFill>
              <a:ln>
                <a:solidFill>
                  <a:schemeClr val="accent3">
                    <a:lumMod val="50000"/>
                  </a:schemeClr>
                </a:solidFill>
              </a:ln>
            </p:spPr>
            <p:txBody>
              <a:bodyPr wrap="none" lIns="45720" tIns="0" rIns="45720" bIns="0" rtlCol="0" anchor="ctr" anchorCtr="1">
                <a:spAutoFit/>
              </a:bodyPr>
              <a:lstStyle/>
              <a:p>
                <a:r>
                  <a:rPr lang="en-US" b="1" dirty="0">
                    <a:solidFill>
                      <a:schemeClr val="tx1">
                        <a:lumMod val="65000"/>
                        <a:lumOff val="35000"/>
                      </a:schemeClr>
                    </a:solidFill>
                  </a:rPr>
                  <a:t>R</a:t>
                </a:r>
              </a:p>
            </p:txBody>
          </p:sp>
        </p:grpSp>
        <p:grpSp>
          <p:nvGrpSpPr>
            <p:cNvPr id="70" name="Group 69">
              <a:extLst>
                <a:ext uri="{FF2B5EF4-FFF2-40B4-BE49-F238E27FC236}">
                  <a16:creationId xmlns:a16="http://schemas.microsoft.com/office/drawing/2014/main" id="{D4DA4B5A-DB77-CB24-09CB-2255A568F967}"/>
                </a:ext>
              </a:extLst>
            </p:cNvPr>
            <p:cNvGrpSpPr/>
            <p:nvPr/>
          </p:nvGrpSpPr>
          <p:grpSpPr>
            <a:xfrm>
              <a:off x="4625340" y="1356445"/>
              <a:ext cx="731520" cy="276999"/>
              <a:chOff x="4618469" y="1356446"/>
              <a:chExt cx="731520" cy="276999"/>
            </a:xfrm>
          </p:grpSpPr>
          <p:cxnSp>
            <p:nvCxnSpPr>
              <p:cNvPr id="24" name="Straight Connector 23">
                <a:extLst>
                  <a:ext uri="{FF2B5EF4-FFF2-40B4-BE49-F238E27FC236}">
                    <a16:creationId xmlns:a16="http://schemas.microsoft.com/office/drawing/2014/main" id="{EF5DB8CB-9C31-5749-6A68-FA03ED12897B}"/>
                  </a:ext>
                </a:extLst>
              </p:cNvPr>
              <p:cNvCxnSpPr>
                <a:cxnSpLocks/>
              </p:cNvCxnSpPr>
              <p:nvPr/>
            </p:nvCxnSpPr>
            <p:spPr>
              <a:xfrm flipV="1">
                <a:off x="4618469" y="1475992"/>
                <a:ext cx="731520" cy="5053"/>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3EDD2A8-A79F-9A63-4322-EE4966DD4FD8}"/>
                  </a:ext>
                </a:extLst>
              </p:cNvPr>
              <p:cNvSpPr txBox="1"/>
              <p:nvPr/>
            </p:nvSpPr>
            <p:spPr>
              <a:xfrm>
                <a:off x="4869935" y="1356446"/>
                <a:ext cx="228589"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V</a:t>
                </a:r>
              </a:p>
            </p:txBody>
          </p:sp>
        </p:grpSp>
        <p:grpSp>
          <p:nvGrpSpPr>
            <p:cNvPr id="69" name="Group 68">
              <a:extLst>
                <a:ext uri="{FF2B5EF4-FFF2-40B4-BE49-F238E27FC236}">
                  <a16:creationId xmlns:a16="http://schemas.microsoft.com/office/drawing/2014/main" id="{D7AFC5C9-81E6-C040-2A68-FD3BABAAEE2E}"/>
                </a:ext>
              </a:extLst>
            </p:cNvPr>
            <p:cNvGrpSpPr/>
            <p:nvPr/>
          </p:nvGrpSpPr>
          <p:grpSpPr>
            <a:xfrm>
              <a:off x="5440680" y="1337491"/>
              <a:ext cx="2652804" cy="276999"/>
              <a:chOff x="5760353" y="1337492"/>
              <a:chExt cx="2652804" cy="276999"/>
            </a:xfrm>
          </p:grpSpPr>
          <p:cxnSp>
            <p:nvCxnSpPr>
              <p:cNvPr id="19" name="Straight Connector 18">
                <a:extLst>
                  <a:ext uri="{FF2B5EF4-FFF2-40B4-BE49-F238E27FC236}">
                    <a16:creationId xmlns:a16="http://schemas.microsoft.com/office/drawing/2014/main" id="{6764C371-F4F2-797D-2921-DF12B966293D}"/>
                  </a:ext>
                </a:extLst>
              </p:cNvPr>
              <p:cNvCxnSpPr>
                <a:cxnSpLocks/>
              </p:cNvCxnSpPr>
              <p:nvPr/>
            </p:nvCxnSpPr>
            <p:spPr>
              <a:xfrm>
                <a:off x="5760353" y="1478518"/>
                <a:ext cx="2652804" cy="0"/>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C45CEA9-56B3-3152-92DE-F057DC80FD53}"/>
                  </a:ext>
                </a:extLst>
              </p:cNvPr>
              <p:cNvSpPr txBox="1"/>
              <p:nvPr/>
            </p:nvSpPr>
            <p:spPr>
              <a:xfrm>
                <a:off x="6592691" y="1337492"/>
                <a:ext cx="302327"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W</a:t>
                </a:r>
              </a:p>
            </p:txBody>
          </p:sp>
        </p:grpSp>
      </p:grpSp>
      <p:grpSp>
        <p:nvGrpSpPr>
          <p:cNvPr id="73" name="Group 72">
            <a:extLst>
              <a:ext uri="{FF2B5EF4-FFF2-40B4-BE49-F238E27FC236}">
                <a16:creationId xmlns:a16="http://schemas.microsoft.com/office/drawing/2014/main" id="{479EAB2C-2CFF-16C9-52CE-06B568E2FBB7}"/>
              </a:ext>
            </a:extLst>
          </p:cNvPr>
          <p:cNvGrpSpPr/>
          <p:nvPr/>
        </p:nvGrpSpPr>
        <p:grpSpPr>
          <a:xfrm>
            <a:off x="1623399" y="2560604"/>
            <a:ext cx="5539401" cy="461665"/>
            <a:chOff x="1554297" y="1245158"/>
            <a:chExt cx="5539401" cy="461665"/>
          </a:xfrm>
        </p:grpSpPr>
        <p:sp>
          <p:nvSpPr>
            <p:cNvPr id="74" name="TextBox 73">
              <a:extLst>
                <a:ext uri="{FF2B5EF4-FFF2-40B4-BE49-F238E27FC236}">
                  <a16:creationId xmlns:a16="http://schemas.microsoft.com/office/drawing/2014/main" id="{F70D3A6F-74E5-6B53-1EB3-CD2D288C6D48}"/>
                </a:ext>
              </a:extLst>
            </p:cNvPr>
            <p:cNvSpPr txBox="1"/>
            <p:nvPr/>
          </p:nvSpPr>
          <p:spPr>
            <a:xfrm>
              <a:off x="1554297" y="1245158"/>
              <a:ext cx="433132" cy="461665"/>
            </a:xfrm>
            <a:prstGeom prst="rect">
              <a:avLst/>
            </a:prstGeom>
            <a:noFill/>
          </p:spPr>
          <p:txBody>
            <a:bodyPr wrap="none" rtlCol="0">
              <a:spAutoFit/>
            </a:bodyPr>
            <a:lstStyle/>
            <a:p>
              <a:r>
                <a:rPr lang="en-US" sz="2400" dirty="0" err="1">
                  <a:solidFill>
                    <a:schemeClr val="tx1">
                      <a:lumMod val="65000"/>
                      <a:lumOff val="35000"/>
                    </a:schemeClr>
                  </a:solidFill>
                  <a:latin typeface="CRIMSON TEXT" panose="02000503000000000000" pitchFamily="2" charset="77"/>
                </a:rPr>
                <a:t>T</a:t>
              </a:r>
              <a:r>
                <a:rPr lang="en-US" sz="2400" baseline="-25000" dirty="0" err="1">
                  <a:solidFill>
                    <a:schemeClr val="tx1">
                      <a:lumMod val="65000"/>
                      <a:lumOff val="35000"/>
                    </a:schemeClr>
                  </a:solidFill>
                  <a:latin typeface="CRIMSON TEXT" panose="02000503000000000000" pitchFamily="2" charset="77"/>
                </a:rPr>
                <a:t>j</a:t>
              </a:r>
              <a:endParaRPr lang="en-US" sz="2400" baseline="-25000" dirty="0">
                <a:solidFill>
                  <a:schemeClr val="tx1">
                    <a:lumMod val="65000"/>
                    <a:lumOff val="35000"/>
                  </a:schemeClr>
                </a:solidFill>
                <a:latin typeface="CRIMSON TEXT" panose="02000503000000000000" pitchFamily="2" charset="77"/>
              </a:endParaRPr>
            </a:p>
          </p:txBody>
        </p:sp>
        <p:grpSp>
          <p:nvGrpSpPr>
            <p:cNvPr id="75" name="Group 74">
              <a:extLst>
                <a:ext uri="{FF2B5EF4-FFF2-40B4-BE49-F238E27FC236}">
                  <a16:creationId xmlns:a16="http://schemas.microsoft.com/office/drawing/2014/main" id="{AC8F90BA-BB99-8750-2CE2-5C0CECF2F943}"/>
                </a:ext>
              </a:extLst>
            </p:cNvPr>
            <p:cNvGrpSpPr/>
            <p:nvPr/>
          </p:nvGrpSpPr>
          <p:grpSpPr>
            <a:xfrm>
              <a:off x="1961367" y="1341628"/>
              <a:ext cx="2580153" cy="276999"/>
              <a:chOff x="1930520" y="1341628"/>
              <a:chExt cx="2580153" cy="276999"/>
            </a:xfrm>
          </p:grpSpPr>
          <p:cxnSp>
            <p:nvCxnSpPr>
              <p:cNvPr id="82" name="Straight Connector 81">
                <a:extLst>
                  <a:ext uri="{FF2B5EF4-FFF2-40B4-BE49-F238E27FC236}">
                    <a16:creationId xmlns:a16="http://schemas.microsoft.com/office/drawing/2014/main" id="{F6669CB3-B482-D8D7-E155-92B2704B3030}"/>
                  </a:ext>
                </a:extLst>
              </p:cNvPr>
              <p:cNvCxnSpPr>
                <a:cxnSpLocks/>
              </p:cNvCxnSpPr>
              <p:nvPr/>
            </p:nvCxnSpPr>
            <p:spPr>
              <a:xfrm>
                <a:off x="1930520" y="1478518"/>
                <a:ext cx="2580153" cy="0"/>
              </a:xfrm>
              <a:prstGeom prst="line">
                <a:avLst/>
              </a:prstGeom>
              <a:ln w="28575">
                <a:solidFill>
                  <a:srgbClr val="64646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B138065B-B46B-31F3-DAA3-33E4826DB5B3}"/>
                  </a:ext>
                </a:extLst>
              </p:cNvPr>
              <p:cNvSpPr txBox="1"/>
              <p:nvPr/>
            </p:nvSpPr>
            <p:spPr>
              <a:xfrm>
                <a:off x="3377460" y="1341628"/>
                <a:ext cx="222177" cy="276999"/>
              </a:xfrm>
              <a:prstGeom prst="rect">
                <a:avLst/>
              </a:prstGeom>
              <a:solidFill>
                <a:schemeClr val="bg1">
                  <a:lumMod val="95000"/>
                </a:schemeClr>
              </a:solidFill>
              <a:ln>
                <a:solidFill>
                  <a:schemeClr val="accent3">
                    <a:lumMod val="50000"/>
                  </a:schemeClr>
                </a:solidFill>
              </a:ln>
            </p:spPr>
            <p:txBody>
              <a:bodyPr wrap="none" lIns="45720" tIns="0" rIns="45720" bIns="0" rtlCol="0" anchor="ctr" anchorCtr="1">
                <a:spAutoFit/>
              </a:bodyPr>
              <a:lstStyle/>
              <a:p>
                <a:r>
                  <a:rPr lang="en-US" b="1" dirty="0">
                    <a:solidFill>
                      <a:schemeClr val="tx1">
                        <a:lumMod val="65000"/>
                        <a:lumOff val="35000"/>
                      </a:schemeClr>
                    </a:solidFill>
                  </a:rPr>
                  <a:t>R</a:t>
                </a:r>
              </a:p>
            </p:txBody>
          </p:sp>
        </p:grpSp>
        <p:grpSp>
          <p:nvGrpSpPr>
            <p:cNvPr id="76" name="Group 75">
              <a:extLst>
                <a:ext uri="{FF2B5EF4-FFF2-40B4-BE49-F238E27FC236}">
                  <a16:creationId xmlns:a16="http://schemas.microsoft.com/office/drawing/2014/main" id="{8C6E7AEB-9CD6-75A8-179B-C42A6666141C}"/>
                </a:ext>
              </a:extLst>
            </p:cNvPr>
            <p:cNvGrpSpPr/>
            <p:nvPr/>
          </p:nvGrpSpPr>
          <p:grpSpPr>
            <a:xfrm>
              <a:off x="4625340" y="1356445"/>
              <a:ext cx="731520" cy="276999"/>
              <a:chOff x="4618469" y="1356446"/>
              <a:chExt cx="731520" cy="276999"/>
            </a:xfrm>
          </p:grpSpPr>
          <p:cxnSp>
            <p:nvCxnSpPr>
              <p:cNvPr id="80" name="Straight Connector 79">
                <a:extLst>
                  <a:ext uri="{FF2B5EF4-FFF2-40B4-BE49-F238E27FC236}">
                    <a16:creationId xmlns:a16="http://schemas.microsoft.com/office/drawing/2014/main" id="{3512052E-1283-BF2A-14DC-66C556A32BEC}"/>
                  </a:ext>
                </a:extLst>
              </p:cNvPr>
              <p:cNvCxnSpPr>
                <a:cxnSpLocks/>
              </p:cNvCxnSpPr>
              <p:nvPr/>
            </p:nvCxnSpPr>
            <p:spPr>
              <a:xfrm flipV="1">
                <a:off x="4618469" y="1475992"/>
                <a:ext cx="731520" cy="5053"/>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5CB08CF2-8941-62E2-EB95-6F8C31450EEB}"/>
                  </a:ext>
                </a:extLst>
              </p:cNvPr>
              <p:cNvSpPr txBox="1"/>
              <p:nvPr/>
            </p:nvSpPr>
            <p:spPr>
              <a:xfrm>
                <a:off x="4869935" y="1356446"/>
                <a:ext cx="228589"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V</a:t>
                </a:r>
              </a:p>
            </p:txBody>
          </p:sp>
        </p:grpSp>
        <p:grpSp>
          <p:nvGrpSpPr>
            <p:cNvPr id="77" name="Group 76">
              <a:extLst>
                <a:ext uri="{FF2B5EF4-FFF2-40B4-BE49-F238E27FC236}">
                  <a16:creationId xmlns:a16="http://schemas.microsoft.com/office/drawing/2014/main" id="{8D974FE2-D6F9-282E-69E8-485498425FA3}"/>
                </a:ext>
              </a:extLst>
            </p:cNvPr>
            <p:cNvGrpSpPr/>
            <p:nvPr/>
          </p:nvGrpSpPr>
          <p:grpSpPr>
            <a:xfrm>
              <a:off x="5440680" y="1341628"/>
              <a:ext cx="1653018" cy="276999"/>
              <a:chOff x="5760353" y="1341629"/>
              <a:chExt cx="1653018" cy="276999"/>
            </a:xfrm>
          </p:grpSpPr>
          <p:cxnSp>
            <p:nvCxnSpPr>
              <p:cNvPr id="78" name="Straight Connector 77">
                <a:extLst>
                  <a:ext uri="{FF2B5EF4-FFF2-40B4-BE49-F238E27FC236}">
                    <a16:creationId xmlns:a16="http://schemas.microsoft.com/office/drawing/2014/main" id="{87CFE093-B066-2EF5-2137-12326CC78DB5}"/>
                  </a:ext>
                </a:extLst>
              </p:cNvPr>
              <p:cNvCxnSpPr>
                <a:cxnSpLocks/>
              </p:cNvCxnSpPr>
              <p:nvPr/>
            </p:nvCxnSpPr>
            <p:spPr>
              <a:xfrm flipV="1">
                <a:off x="5760353" y="1473500"/>
                <a:ext cx="1653018" cy="5018"/>
              </a:xfrm>
              <a:prstGeom prst="line">
                <a:avLst/>
              </a:prstGeom>
              <a:ln w="28575">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6C45FE4D-8E80-7DA9-66AD-6AF010F8A758}"/>
                  </a:ext>
                </a:extLst>
              </p:cNvPr>
              <p:cNvSpPr txBox="1"/>
              <p:nvPr/>
            </p:nvSpPr>
            <p:spPr>
              <a:xfrm>
                <a:off x="6653844" y="1341629"/>
                <a:ext cx="302327" cy="276999"/>
              </a:xfrm>
              <a:prstGeom prst="rect">
                <a:avLst/>
              </a:prstGeom>
              <a:solidFill>
                <a:schemeClr val="bg1">
                  <a:lumMod val="95000"/>
                </a:schemeClr>
              </a:solidFill>
              <a:ln>
                <a:solidFill>
                  <a:schemeClr val="tx1">
                    <a:lumMod val="50000"/>
                    <a:lumOff val="50000"/>
                  </a:schemeClr>
                </a:solidFill>
              </a:ln>
            </p:spPr>
            <p:txBody>
              <a:bodyPr wrap="none" lIns="45720" tIns="0" rIns="45720" bIns="0" rtlCol="0" anchor="ctr" anchorCtr="1">
                <a:spAutoFit/>
              </a:bodyPr>
              <a:lstStyle/>
              <a:p>
                <a:r>
                  <a:rPr lang="en-US" b="1" dirty="0">
                    <a:solidFill>
                      <a:schemeClr val="tx1">
                        <a:lumMod val="65000"/>
                        <a:lumOff val="35000"/>
                      </a:schemeClr>
                    </a:solidFill>
                  </a:rPr>
                  <a:t>W</a:t>
                </a:r>
              </a:p>
            </p:txBody>
          </p:sp>
        </p:grpSp>
      </p:grpSp>
      <p:sp>
        <p:nvSpPr>
          <p:cNvPr id="87" name="TextBox 86">
            <a:extLst>
              <a:ext uri="{FF2B5EF4-FFF2-40B4-BE49-F238E27FC236}">
                <a16:creationId xmlns:a16="http://schemas.microsoft.com/office/drawing/2014/main" id="{B7F63667-ED63-F695-3F24-FA5C2C589548}"/>
              </a:ext>
            </a:extLst>
          </p:cNvPr>
          <p:cNvSpPr txBox="1"/>
          <p:nvPr/>
        </p:nvSpPr>
        <p:spPr>
          <a:xfrm>
            <a:off x="228600" y="960571"/>
            <a:ext cx="8809241" cy="461665"/>
          </a:xfrm>
          <a:prstGeom prst="rect">
            <a:avLst/>
          </a:prstGeom>
          <a:noFill/>
        </p:spPr>
        <p:txBody>
          <a:bodyPr wrap="square" rtlCol="0">
            <a:spAutoFit/>
          </a:bodyPr>
          <a:lstStyle/>
          <a:p>
            <a:r>
              <a:rPr lang="en-US" sz="2400" dirty="0">
                <a:effectLst/>
              </a:rPr>
              <a:t>Need:  </a:t>
            </a:r>
            <a:r>
              <a:rPr lang="en-US" sz="2400" dirty="0"/>
              <a:t>T</a:t>
            </a:r>
            <a:r>
              <a:rPr lang="en-US" sz="2400" baseline="-25000" dirty="0"/>
              <a:t>i</a:t>
            </a:r>
            <a:r>
              <a:rPr lang="en-US" sz="2400" dirty="0"/>
              <a:t> completes its read phase before </a:t>
            </a:r>
            <a:r>
              <a:rPr lang="en-US" sz="2400" dirty="0" err="1"/>
              <a:t>T</a:t>
            </a:r>
            <a:r>
              <a:rPr lang="en-US" sz="2400" baseline="-25000" dirty="0" err="1"/>
              <a:t>j</a:t>
            </a:r>
            <a:r>
              <a:rPr lang="en-US" sz="2400" dirty="0"/>
              <a:t> completes its read phase.</a:t>
            </a:r>
          </a:p>
        </p:txBody>
      </p:sp>
      <p:grpSp>
        <p:nvGrpSpPr>
          <p:cNvPr id="5" name="Group 4">
            <a:extLst>
              <a:ext uri="{FF2B5EF4-FFF2-40B4-BE49-F238E27FC236}">
                <a16:creationId xmlns:a16="http://schemas.microsoft.com/office/drawing/2014/main" id="{A4CA09EE-93BD-A7F8-4251-C1702A7B458E}"/>
              </a:ext>
            </a:extLst>
          </p:cNvPr>
          <p:cNvGrpSpPr/>
          <p:nvPr/>
        </p:nvGrpSpPr>
        <p:grpSpPr>
          <a:xfrm>
            <a:off x="228600" y="3040618"/>
            <a:ext cx="8686800" cy="369332"/>
            <a:chOff x="228600" y="2535019"/>
            <a:chExt cx="8686800" cy="369332"/>
          </a:xfrm>
        </p:grpSpPr>
        <p:sp>
          <p:nvSpPr>
            <p:cNvPr id="6" name="Right Arrow 5">
              <a:extLst>
                <a:ext uri="{FF2B5EF4-FFF2-40B4-BE49-F238E27FC236}">
                  <a16:creationId xmlns:a16="http://schemas.microsoft.com/office/drawing/2014/main" id="{6F2068D4-15CA-2EC8-3540-5A31A2815D96}"/>
                </a:ext>
              </a:extLst>
            </p:cNvPr>
            <p:cNvSpPr/>
            <p:nvPr/>
          </p:nvSpPr>
          <p:spPr>
            <a:xfrm>
              <a:off x="228600" y="2628245"/>
              <a:ext cx="8686800" cy="182880"/>
            </a:xfrm>
            <a:prstGeom prst="rightArrow">
              <a:avLst>
                <a:gd name="adj1" fmla="val 50000"/>
                <a:gd name="adj2" fmla="val 114327"/>
              </a:avLst>
            </a:prstGeom>
            <a:ln>
              <a:solidFill>
                <a:schemeClr val="tx1">
                  <a:lumMod val="50000"/>
                  <a:lumOff val="50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7" name="TextBox 6">
              <a:extLst>
                <a:ext uri="{FF2B5EF4-FFF2-40B4-BE49-F238E27FC236}">
                  <a16:creationId xmlns:a16="http://schemas.microsoft.com/office/drawing/2014/main" id="{DA7A3BCA-804D-C14E-B753-356C8127CF10}"/>
                </a:ext>
              </a:extLst>
            </p:cNvPr>
            <p:cNvSpPr txBox="1"/>
            <p:nvPr/>
          </p:nvSpPr>
          <p:spPr>
            <a:xfrm>
              <a:off x="7848600" y="2535019"/>
              <a:ext cx="713657" cy="369332"/>
            </a:xfrm>
            <a:prstGeom prst="rect">
              <a:avLst/>
            </a:prstGeom>
            <a:solidFill>
              <a:schemeClr val="bg1">
                <a:lumMod val="95000"/>
                <a:alpha val="75000"/>
              </a:schemeClr>
            </a:solidFill>
          </p:spPr>
          <p:txBody>
            <a:bodyPr wrap="none" rtlCol="0" anchor="ctr" anchorCtr="1">
              <a:spAutoFit/>
            </a:bodyPr>
            <a:lstStyle/>
            <a:p>
              <a:r>
                <a:rPr lang="en-US" b="1" dirty="0">
                  <a:solidFill>
                    <a:schemeClr val="tx1">
                      <a:lumMod val="65000"/>
                      <a:lumOff val="35000"/>
                    </a:schemeClr>
                  </a:solidFill>
                  <a:latin typeface="Crimson Text" panose="02000503000000000000" pitchFamily="2" charset="77"/>
                </a:rPr>
                <a:t>Time</a:t>
              </a:r>
            </a:p>
          </p:txBody>
        </p:sp>
      </p:grpSp>
      <p:cxnSp>
        <p:nvCxnSpPr>
          <p:cNvPr id="15" name="Straight Connector 14">
            <a:extLst>
              <a:ext uri="{FF2B5EF4-FFF2-40B4-BE49-F238E27FC236}">
                <a16:creationId xmlns:a16="http://schemas.microsoft.com/office/drawing/2014/main" id="{5B23A34D-FEC1-9AE7-3285-CB26080F07CB}"/>
              </a:ext>
            </a:extLst>
          </p:cNvPr>
          <p:cNvCxnSpPr>
            <a:cxnSpLocks/>
          </p:cNvCxnSpPr>
          <p:nvPr/>
        </p:nvCxnSpPr>
        <p:spPr>
          <a:xfrm>
            <a:off x="5791200" y="2459448"/>
            <a:ext cx="0" cy="641166"/>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F14D553-3E6D-B69B-150C-CAC8B473ECD5}"/>
              </a:ext>
            </a:extLst>
          </p:cNvPr>
          <p:cNvCxnSpPr>
            <a:cxnSpLocks/>
          </p:cNvCxnSpPr>
          <p:nvPr/>
        </p:nvCxnSpPr>
        <p:spPr>
          <a:xfrm>
            <a:off x="6084827" y="1893346"/>
            <a:ext cx="0" cy="641166"/>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4658B6A-926B-74D7-0DAA-E9F6C45DC98B}"/>
              </a:ext>
            </a:extLst>
          </p:cNvPr>
          <p:cNvSpPr txBox="1"/>
          <p:nvPr/>
        </p:nvSpPr>
        <p:spPr>
          <a:xfrm>
            <a:off x="6090546" y="1624008"/>
            <a:ext cx="678391" cy="369332"/>
          </a:xfrm>
          <a:prstGeom prst="rect">
            <a:avLst/>
          </a:prstGeom>
          <a:noFill/>
        </p:spPr>
        <p:txBody>
          <a:bodyPr wrap="none" rtlCol="0">
            <a:spAutoFit/>
          </a:bodyPr>
          <a:lstStyle/>
          <a:p>
            <a:r>
              <a:rPr lang="en-US" b="1" dirty="0">
                <a:solidFill>
                  <a:srgbClr val="C00000"/>
                </a:solidFill>
              </a:rPr>
              <a:t>W(A)</a:t>
            </a:r>
          </a:p>
        </p:txBody>
      </p:sp>
      <p:sp>
        <p:nvSpPr>
          <p:cNvPr id="20" name="TextBox 19">
            <a:extLst>
              <a:ext uri="{FF2B5EF4-FFF2-40B4-BE49-F238E27FC236}">
                <a16:creationId xmlns:a16="http://schemas.microsoft.com/office/drawing/2014/main" id="{180EDBF5-1C20-7AC3-70E0-944244DFD0D5}"/>
              </a:ext>
            </a:extLst>
          </p:cNvPr>
          <p:cNvSpPr txBox="1"/>
          <p:nvPr/>
        </p:nvSpPr>
        <p:spPr>
          <a:xfrm>
            <a:off x="5751351" y="2849293"/>
            <a:ext cx="678391" cy="369332"/>
          </a:xfrm>
          <a:prstGeom prst="rect">
            <a:avLst/>
          </a:prstGeom>
          <a:noFill/>
        </p:spPr>
        <p:txBody>
          <a:bodyPr wrap="none" rtlCol="0">
            <a:spAutoFit/>
          </a:bodyPr>
          <a:lstStyle/>
          <a:p>
            <a:r>
              <a:rPr lang="en-US" b="1" dirty="0">
                <a:solidFill>
                  <a:srgbClr val="C00000"/>
                </a:solidFill>
              </a:rPr>
              <a:t>W(A)</a:t>
            </a:r>
          </a:p>
        </p:txBody>
      </p:sp>
      <p:sp>
        <p:nvSpPr>
          <p:cNvPr id="22" name="Oval 21">
            <a:extLst>
              <a:ext uri="{FF2B5EF4-FFF2-40B4-BE49-F238E27FC236}">
                <a16:creationId xmlns:a16="http://schemas.microsoft.com/office/drawing/2014/main" id="{42F2C6F9-2682-AFA0-E638-07483E0648EF}"/>
              </a:ext>
            </a:extLst>
          </p:cNvPr>
          <p:cNvSpPr>
            <a:spLocks noChangeArrowheads="1"/>
          </p:cNvSpPr>
          <p:nvPr/>
        </p:nvSpPr>
        <p:spPr bwMode="auto">
          <a:xfrm>
            <a:off x="2839201" y="2062544"/>
            <a:ext cx="590540" cy="365760"/>
          </a:xfrm>
          <a:prstGeom prst="ellipse">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3" name="Oval 22">
            <a:extLst>
              <a:ext uri="{FF2B5EF4-FFF2-40B4-BE49-F238E27FC236}">
                <a16:creationId xmlns:a16="http://schemas.microsoft.com/office/drawing/2014/main" id="{7ACAFB76-0B4F-9D6B-FF0D-218149F86DF1}"/>
              </a:ext>
            </a:extLst>
          </p:cNvPr>
          <p:cNvSpPr>
            <a:spLocks noChangeArrowheads="1"/>
          </p:cNvSpPr>
          <p:nvPr/>
        </p:nvSpPr>
        <p:spPr bwMode="auto">
          <a:xfrm>
            <a:off x="4764932" y="2627510"/>
            <a:ext cx="590540" cy="365760"/>
          </a:xfrm>
          <a:prstGeom prst="ellipse">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Tree>
    <p:extLst>
      <p:ext uri="{BB962C8B-B14F-4D97-AF65-F5344CB8AC3E}">
        <p14:creationId xmlns:p14="http://schemas.microsoft.com/office/powerpoint/2010/main" val="130821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250"/>
                                        <p:tgtEl>
                                          <p:spTgt spid="10"/>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up)">
                                      <p:cBhvr>
                                        <p:cTn id="24" dur="250"/>
                                        <p:tgtEl>
                                          <p:spTgt spid="15"/>
                                        </p:tgtEl>
                                      </p:cBhvr>
                                    </p:animEffec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22" grpId="0" animBg="1"/>
      <p:bldP spid="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prstGeom prst="rect">
            <a:avLst/>
          </a:prstGeom>
        </p:spPr>
        <p:txBody>
          <a:bodyPr/>
          <a:lstStyle/>
          <a:p>
            <a:r>
              <a:rPr lang="en-US" dirty="0"/>
              <a:t>OCC: Forward Validation Case #3</a:t>
            </a:r>
          </a:p>
        </p:txBody>
      </p:sp>
      <p:sp>
        <p:nvSpPr>
          <p:cNvPr id="34819" name="Content Placeholder 2"/>
          <p:cNvSpPr>
            <a:spLocks noGrp="1"/>
          </p:cNvSpPr>
          <p:nvPr>
            <p:ph idx="1"/>
          </p:nvPr>
        </p:nvSpPr>
        <p:spPr>
          <a:prstGeom prst="rect">
            <a:avLst/>
          </a:prstGeom>
        </p:spPr>
        <p:txBody>
          <a:bodyPr/>
          <a:lstStyle/>
          <a:p>
            <a:r>
              <a:rPr lang="en-US" dirty="0"/>
              <a:t>If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dirty="0"/>
              <a:t> &lt;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dirty="0"/>
              <a:t>), check if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dirty="0"/>
              <a:t> completes its </a:t>
            </a:r>
            <a:r>
              <a:rPr lang="en-US" b="1" dirty="0"/>
              <a:t>Read</a:t>
            </a:r>
            <a:r>
              <a:rPr lang="en-US" dirty="0"/>
              <a:t> phase before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dirty="0"/>
              <a:t> completes its </a:t>
            </a:r>
            <a:r>
              <a:rPr lang="en-US" b="1" dirty="0"/>
              <a:t>Read</a:t>
            </a:r>
            <a:r>
              <a:rPr lang="en-US" dirty="0"/>
              <a:t> phase </a:t>
            </a:r>
            <a:r>
              <a:rPr lang="en-US" u="sng" dirty="0"/>
              <a:t>and</a:t>
            </a:r>
            <a:r>
              <a:rPr lang="en-US" dirty="0"/>
              <a:t>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dirty="0"/>
              <a:t> does not modify any object either read or written by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dirty="0"/>
              <a:t>:</a:t>
            </a:r>
          </a:p>
          <a:p>
            <a:pPr lvl="1"/>
            <a:r>
              <a:rPr lang="en-US" b="1" dirty="0" err="1">
                <a:solidFill>
                  <a:schemeClr val="accent1"/>
                </a:solidFill>
                <a:latin typeface="Inconsolata" panose="00000509000000000000" pitchFamily="49" charset="0"/>
              </a:rPr>
              <a:t>WriteSet</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b="1" dirty="0">
                <a:solidFill>
                  <a:schemeClr val="accent1"/>
                </a:solidFill>
                <a:latin typeface="Inconsolata" panose="00000509000000000000" pitchFamily="49" charset="0"/>
              </a:rPr>
              <a:t>)</a:t>
            </a:r>
            <a:r>
              <a:rPr lang="en-US" dirty="0"/>
              <a:t> ∩ </a:t>
            </a:r>
            <a:r>
              <a:rPr lang="en-US" b="1" dirty="0" err="1">
                <a:solidFill>
                  <a:schemeClr val="accent1"/>
                </a:solidFill>
                <a:latin typeface="Inconsolata" panose="00000509000000000000" pitchFamily="49" charset="0"/>
              </a:rPr>
              <a:t>ReadSet</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b="1" dirty="0">
                <a:solidFill>
                  <a:schemeClr val="accent1"/>
                </a:solidFill>
                <a:latin typeface="Inconsolata" panose="00000509000000000000" pitchFamily="49" charset="0"/>
              </a:rPr>
              <a:t>)</a:t>
            </a:r>
            <a:r>
              <a:rPr lang="en-US" dirty="0"/>
              <a:t> = </a:t>
            </a:r>
            <a:r>
              <a:rPr lang="en-US" dirty="0">
                <a:sym typeface="Symbol" pitchFamily="18" charset="2"/>
              </a:rPr>
              <a:t>Ø</a:t>
            </a:r>
            <a:r>
              <a:rPr lang="en-US" dirty="0"/>
              <a:t> </a:t>
            </a:r>
          </a:p>
          <a:p>
            <a:pPr lvl="1"/>
            <a:r>
              <a:rPr lang="en-US" b="1" dirty="0" err="1">
                <a:solidFill>
                  <a:schemeClr val="accent1"/>
                </a:solidFill>
                <a:latin typeface="Inconsolata" panose="00000509000000000000" pitchFamily="49" charset="0"/>
              </a:rPr>
              <a:t>WriteSet</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b="1" dirty="0">
                <a:solidFill>
                  <a:schemeClr val="accent1"/>
                </a:solidFill>
                <a:latin typeface="Inconsolata" panose="00000509000000000000" pitchFamily="49" charset="0"/>
              </a:rPr>
              <a:t>)</a:t>
            </a:r>
            <a:r>
              <a:rPr lang="en-US" dirty="0"/>
              <a:t> ∩ </a:t>
            </a:r>
            <a:r>
              <a:rPr lang="en-US" b="1" dirty="0" err="1">
                <a:solidFill>
                  <a:schemeClr val="accent1"/>
                </a:solidFill>
                <a:latin typeface="Inconsolata" panose="00000509000000000000" pitchFamily="49" charset="0"/>
              </a:rPr>
              <a:t>WriteSet</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r>
              <a:rPr lang="en-US" b="1" dirty="0">
                <a:solidFill>
                  <a:schemeClr val="accent1"/>
                </a:solidFill>
                <a:latin typeface="Inconsolata" panose="00000509000000000000" pitchFamily="49" charset="0"/>
              </a:rPr>
              <a:t>)</a:t>
            </a:r>
            <a:r>
              <a:rPr lang="en-US" dirty="0"/>
              <a:t> = </a:t>
            </a:r>
            <a:r>
              <a:rPr lang="en-US" dirty="0">
                <a:sym typeface="Symbol" pitchFamily="18" charset="2"/>
              </a:rPr>
              <a:t>Ø</a:t>
            </a:r>
            <a:r>
              <a:rPr lang="en-US" dirty="0"/>
              <a:t> </a:t>
            </a:r>
          </a:p>
        </p:txBody>
      </p:sp>
      <p:sp>
        <p:nvSpPr>
          <p:cNvPr id="3" name="Slide Number Placeholder 3">
            <a:extLst>
              <a:ext uri="{FF2B5EF4-FFF2-40B4-BE49-F238E27FC236}">
                <a16:creationId xmlns:a16="http://schemas.microsoft.com/office/drawing/2014/main" id="{5C07E2B6-D713-A4A7-4AC5-444D01E064B6}"/>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24</a:t>
            </a:fld>
            <a:endParaRPr lang="en-US" dirty="0"/>
          </a:p>
        </p:txBody>
      </p:sp>
    </p:spTree>
    <p:extLst>
      <p:ext uri="{BB962C8B-B14F-4D97-AF65-F5344CB8AC3E}">
        <p14:creationId xmlns:p14="http://schemas.microsoft.com/office/powerpoint/2010/main" val="2841802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AD8B2-972E-797E-A637-EE62813F9C75}"/>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E3817E82-30F0-4015-E88D-592FAB1C8B77}"/>
              </a:ext>
            </a:extLst>
          </p:cNvPr>
          <p:cNvGrpSpPr/>
          <p:nvPr/>
        </p:nvGrpSpPr>
        <p:grpSpPr>
          <a:xfrm>
            <a:off x="1695451" y="746521"/>
            <a:ext cx="2469356" cy="3855720"/>
            <a:chOff x="1695451" y="819150"/>
            <a:chExt cx="2469356" cy="3855720"/>
          </a:xfrm>
        </p:grpSpPr>
        <p:sp>
          <p:nvSpPr>
            <p:cNvPr id="5" name="Rounded Rectangle 27">
              <a:extLst>
                <a:ext uri="{FF2B5EF4-FFF2-40B4-BE49-F238E27FC236}">
                  <a16:creationId xmlns:a16="http://schemas.microsoft.com/office/drawing/2014/main" id="{3D6CFDC5-4969-840A-53CC-5FB8386AFEEA}"/>
                </a:ext>
              </a:extLst>
            </p:cNvPr>
            <p:cNvSpPr/>
            <p:nvPr/>
          </p:nvSpPr>
          <p:spPr bwMode="auto">
            <a:xfrm>
              <a:off x="1695451" y="1200150"/>
              <a:ext cx="2469356" cy="3474720"/>
            </a:xfrm>
            <a:prstGeom prst="rect">
              <a:avLst/>
            </a:prstGeom>
            <a:solidFill>
              <a:schemeClr val="bg1">
                <a:lumMod val="85000"/>
              </a:schemeClr>
            </a:solidFill>
            <a:ln w="38100" cap="flat" cmpd="sng" algn="ctr">
              <a:noFill/>
              <a:prstDash val="sysDash"/>
              <a:round/>
              <a:headEnd type="none" w="sm" len="sm"/>
              <a:tailEnd type="triangle" w="med" len="med"/>
            </a:ln>
            <a:effectLst/>
          </p:spPr>
          <p:txBody>
            <a:bodyPr wrap="none" anchor="ctr"/>
            <a:lstStyle/>
            <a:p>
              <a:pPr algn="ctr" eaLnBrk="0" hangingPunct="0">
                <a:defRPr/>
              </a:pPr>
              <a:endParaRPr lang="en-US" sz="1350" dirty="0">
                <a:latin typeface="Times New Roman" pitchFamily="-112" charset="0"/>
              </a:endParaRPr>
            </a:p>
          </p:txBody>
        </p:sp>
        <p:sp>
          <p:nvSpPr>
            <p:cNvPr id="6" name="TextBox 15">
              <a:extLst>
                <a:ext uri="{FF2B5EF4-FFF2-40B4-BE49-F238E27FC236}">
                  <a16:creationId xmlns:a16="http://schemas.microsoft.com/office/drawing/2014/main" id="{DC2B65E8-2A9C-E40A-CDE0-D28CB802F0C9}"/>
                </a:ext>
              </a:extLst>
            </p:cNvPr>
            <p:cNvSpPr txBox="1">
              <a:spLocks noChangeArrowheads="1"/>
            </p:cNvSpPr>
            <p:nvPr/>
          </p:nvSpPr>
          <p:spPr bwMode="auto">
            <a:xfrm>
              <a:off x="1695451" y="819150"/>
              <a:ext cx="1175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Schedule</a:t>
              </a:r>
            </a:p>
          </p:txBody>
        </p:sp>
        <p:sp>
          <p:nvSpPr>
            <p:cNvPr id="7" name="TextBox 6">
              <a:extLst>
                <a:ext uri="{FF2B5EF4-FFF2-40B4-BE49-F238E27FC236}">
                  <a16:creationId xmlns:a16="http://schemas.microsoft.com/office/drawing/2014/main" id="{C47394ED-79B9-06DF-536A-30161E80248E}"/>
                </a:ext>
              </a:extLst>
            </p:cNvPr>
            <p:cNvSpPr txBox="1">
              <a:spLocks noChangeArrowheads="1"/>
            </p:cNvSpPr>
            <p:nvPr/>
          </p:nvSpPr>
          <p:spPr bwMode="auto">
            <a:xfrm>
              <a:off x="2190355" y="1219200"/>
              <a:ext cx="3770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p>
          </p:txBody>
        </p:sp>
        <p:sp>
          <p:nvSpPr>
            <p:cNvPr id="8" name="TextBox 15">
              <a:extLst>
                <a:ext uri="{FF2B5EF4-FFF2-40B4-BE49-F238E27FC236}">
                  <a16:creationId xmlns:a16="http://schemas.microsoft.com/office/drawing/2014/main" id="{BCC675FA-C188-A2FE-083D-3CCF4634D5A7}"/>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p>
          </p:txBody>
        </p:sp>
      </p:grpSp>
      <p:sp>
        <p:nvSpPr>
          <p:cNvPr id="9" name="Left Arrow 33">
            <a:extLst>
              <a:ext uri="{FF2B5EF4-FFF2-40B4-BE49-F238E27FC236}">
                <a16:creationId xmlns:a16="http://schemas.microsoft.com/office/drawing/2014/main" id="{F1D8CFA1-487F-1B2D-165A-989E8E473CC9}"/>
              </a:ext>
            </a:extLst>
          </p:cNvPr>
          <p:cNvSpPr/>
          <p:nvPr/>
        </p:nvSpPr>
        <p:spPr bwMode="auto">
          <a:xfrm rot="16200000">
            <a:off x="-342900" y="2392441"/>
            <a:ext cx="3314700" cy="647700"/>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graphicFrame>
        <p:nvGraphicFramePr>
          <p:cNvPr id="68" name="Table 67">
            <a:extLst>
              <a:ext uri="{FF2B5EF4-FFF2-40B4-BE49-F238E27FC236}">
                <a16:creationId xmlns:a16="http://schemas.microsoft.com/office/drawing/2014/main" id="{D0CF5E51-2270-DCC2-E935-4B1E2AB5A71B}"/>
              </a:ext>
            </a:extLst>
          </p:cNvPr>
          <p:cNvGraphicFramePr>
            <a:graphicFrameLocks noGrp="1"/>
          </p:cNvGraphicFramePr>
          <p:nvPr/>
        </p:nvGraphicFramePr>
        <p:xfrm>
          <a:off x="7145444" y="3224022"/>
          <a:ext cx="1584658" cy="719328"/>
        </p:xfrm>
        <a:graphic>
          <a:graphicData uri="http://schemas.openxmlformats.org/drawingml/2006/table">
            <a:tbl>
              <a:tblPr firstRow="1" bandRow="1">
                <a:tableStyleId>{793D81CF-94F2-401A-BA57-92F5A7B2D0C5}</a:tableStyleId>
              </a:tblPr>
              <a:tblGrid>
                <a:gridCol w="541038">
                  <a:extLst>
                    <a:ext uri="{9D8B030D-6E8A-4147-A177-3AD203B41FA5}">
                      <a16:colId xmlns:a16="http://schemas.microsoft.com/office/drawing/2014/main" val="20000"/>
                    </a:ext>
                  </a:extLst>
                </a:gridCol>
                <a:gridCol w="541038">
                  <a:extLst>
                    <a:ext uri="{9D8B030D-6E8A-4147-A177-3AD203B41FA5}">
                      <a16:colId xmlns:a16="http://schemas.microsoft.com/office/drawing/2014/main" val="3789622283"/>
                    </a:ext>
                  </a:extLst>
                </a:gridCol>
                <a:gridCol w="502582">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graphicFrame>
        <p:nvGraphicFramePr>
          <p:cNvPr id="69" name="Table 68">
            <a:extLst>
              <a:ext uri="{FF2B5EF4-FFF2-40B4-BE49-F238E27FC236}">
                <a16:creationId xmlns:a16="http://schemas.microsoft.com/office/drawing/2014/main" id="{85A2500C-BE21-2867-EBC2-D48CECF56B3D}"/>
              </a:ext>
            </a:extLst>
          </p:cNvPr>
          <p:cNvGraphicFramePr>
            <a:graphicFrameLocks noGrp="1"/>
          </p:cNvGraphicFramePr>
          <p:nvPr/>
        </p:nvGraphicFramePr>
        <p:xfrm>
          <a:off x="4914774" y="3224022"/>
          <a:ext cx="1559051" cy="719328"/>
        </p:xfrm>
        <a:graphic>
          <a:graphicData uri="http://schemas.openxmlformats.org/drawingml/2006/table">
            <a:tbl>
              <a:tblPr firstRow="1" bandRow="1">
                <a:tableStyleId>{793D81CF-94F2-401A-BA57-92F5A7B2D0C5}</a:tableStyleId>
              </a:tblPr>
              <a:tblGrid>
                <a:gridCol w="532295">
                  <a:extLst>
                    <a:ext uri="{9D8B030D-6E8A-4147-A177-3AD203B41FA5}">
                      <a16:colId xmlns:a16="http://schemas.microsoft.com/office/drawing/2014/main" val="20000"/>
                    </a:ext>
                  </a:extLst>
                </a:gridCol>
                <a:gridCol w="532295">
                  <a:extLst>
                    <a:ext uri="{9D8B030D-6E8A-4147-A177-3AD203B41FA5}">
                      <a16:colId xmlns:a16="http://schemas.microsoft.com/office/drawing/2014/main" val="3789622283"/>
                    </a:ext>
                  </a:extLst>
                </a:gridCol>
                <a:gridCol w="494461">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32770" name="Title 6">
            <a:extLst>
              <a:ext uri="{FF2B5EF4-FFF2-40B4-BE49-F238E27FC236}">
                <a16:creationId xmlns:a16="http://schemas.microsoft.com/office/drawing/2014/main" id="{6D7B7D23-AF88-A4FD-9F01-E7E7916CF0F9}"/>
              </a:ext>
            </a:extLst>
          </p:cNvPr>
          <p:cNvSpPr>
            <a:spLocks noGrp="1"/>
          </p:cNvSpPr>
          <p:nvPr>
            <p:ph type="title"/>
          </p:nvPr>
        </p:nvSpPr>
        <p:spPr>
          <a:prstGeom prst="rect">
            <a:avLst/>
          </a:prstGeom>
        </p:spPr>
        <p:txBody>
          <a:bodyPr/>
          <a:lstStyle/>
          <a:p>
            <a:r>
              <a:rPr lang="en-US" dirty="0"/>
              <a:t>OCC: Forward Validation Case #3</a:t>
            </a:r>
          </a:p>
        </p:txBody>
      </p:sp>
      <p:grpSp>
        <p:nvGrpSpPr>
          <p:cNvPr id="16" name="Group 15" hidden="1">
            <a:extLst>
              <a:ext uri="{FF2B5EF4-FFF2-40B4-BE49-F238E27FC236}">
                <a16:creationId xmlns:a16="http://schemas.microsoft.com/office/drawing/2014/main" id="{981EADE9-8FCC-E47A-6DDC-8D17D7CC9D0D}"/>
              </a:ext>
            </a:extLst>
          </p:cNvPr>
          <p:cNvGrpSpPr>
            <a:grpSpLocks/>
          </p:cNvGrpSpPr>
          <p:nvPr/>
        </p:nvGrpSpPr>
        <p:grpSpPr bwMode="auto">
          <a:xfrm>
            <a:off x="5079206" y="3358759"/>
            <a:ext cx="825104" cy="184666"/>
            <a:chOff x="5247643" y="4478338"/>
            <a:chExt cx="1100137" cy="246220"/>
          </a:xfrm>
        </p:grpSpPr>
        <p:sp>
          <p:nvSpPr>
            <p:cNvPr id="32857" name="TextBox 41">
              <a:extLst>
                <a:ext uri="{FF2B5EF4-FFF2-40B4-BE49-F238E27FC236}">
                  <a16:creationId xmlns:a16="http://schemas.microsoft.com/office/drawing/2014/main" id="{8A0F4F8C-60ED-C1BE-05CB-1A7FAD9E132F}"/>
                </a:ext>
              </a:extLst>
            </p:cNvPr>
            <p:cNvSpPr txBox="1">
              <a:spLocks noChangeArrowheads="1"/>
            </p:cNvSpPr>
            <p:nvPr/>
          </p:nvSpPr>
          <p:spPr bwMode="auto">
            <a:xfrm>
              <a:off x="5247643" y="4478338"/>
              <a:ext cx="463550" cy="246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eaLnBrk="1" hangingPunct="1"/>
              <a:r>
                <a:rPr lang="en-US" sz="1200" b="1" u="none">
                  <a:solidFill>
                    <a:srgbClr val="C00000"/>
                  </a:solidFill>
                </a:rPr>
                <a:t>456</a:t>
              </a:r>
            </a:p>
          </p:txBody>
        </p:sp>
        <p:sp>
          <p:nvSpPr>
            <p:cNvPr id="32858" name="TextBox 42">
              <a:extLst>
                <a:ext uri="{FF2B5EF4-FFF2-40B4-BE49-F238E27FC236}">
                  <a16:creationId xmlns:a16="http://schemas.microsoft.com/office/drawing/2014/main" id="{5B7ABD93-3CE3-17E4-3803-CB461C5D55D2}"/>
                </a:ext>
              </a:extLst>
            </p:cNvPr>
            <p:cNvSpPr txBox="1">
              <a:spLocks noChangeArrowheads="1"/>
            </p:cNvSpPr>
            <p:nvPr/>
          </p:nvSpPr>
          <p:spPr bwMode="auto">
            <a:xfrm>
              <a:off x="5884230" y="4478338"/>
              <a:ext cx="463550" cy="246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eaLnBrk="1" hangingPunct="1"/>
              <a:r>
                <a:rPr lang="en-US" sz="1200" b="1" u="none">
                  <a:solidFill>
                    <a:srgbClr val="C00000"/>
                  </a:solidFill>
                </a:rPr>
                <a:t>1</a:t>
              </a:r>
            </a:p>
          </p:txBody>
        </p:sp>
      </p:grpSp>
      <p:grpSp>
        <p:nvGrpSpPr>
          <p:cNvPr id="32837" name="T1 A WRITE2" hidden="1">
            <a:extLst>
              <a:ext uri="{FF2B5EF4-FFF2-40B4-BE49-F238E27FC236}">
                <a16:creationId xmlns:a16="http://schemas.microsoft.com/office/drawing/2014/main" id="{0F44A430-5DCA-1920-4259-F1E58ADDE8A9}"/>
              </a:ext>
            </a:extLst>
          </p:cNvPr>
          <p:cNvGrpSpPr>
            <a:grpSpLocks/>
          </p:cNvGrpSpPr>
          <p:nvPr/>
        </p:nvGrpSpPr>
        <p:grpSpPr bwMode="auto">
          <a:xfrm>
            <a:off x="5497487" y="3471818"/>
            <a:ext cx="879501" cy="215449"/>
            <a:chOff x="5291077" y="4478330"/>
            <a:chExt cx="1172582" cy="287264"/>
          </a:xfrm>
        </p:grpSpPr>
        <p:sp>
          <p:nvSpPr>
            <p:cNvPr id="32854" name="TextBox 40">
              <a:extLst>
                <a:ext uri="{FF2B5EF4-FFF2-40B4-BE49-F238E27FC236}">
                  <a16:creationId xmlns:a16="http://schemas.microsoft.com/office/drawing/2014/main" id="{BF2806DC-B3A0-3A9A-2388-D9741EA984FD}"/>
                </a:ext>
              </a:extLst>
            </p:cNvPr>
            <p:cNvSpPr txBox="1">
              <a:spLocks noChangeArrowheads="1"/>
            </p:cNvSpPr>
            <p:nvPr/>
          </p:nvSpPr>
          <p:spPr bwMode="auto">
            <a:xfrm>
              <a:off x="5291077" y="4478337"/>
              <a:ext cx="463550" cy="287257"/>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2855" name="TextBox 31">
              <a:extLst>
                <a:ext uri="{FF2B5EF4-FFF2-40B4-BE49-F238E27FC236}">
                  <a16:creationId xmlns:a16="http://schemas.microsoft.com/office/drawing/2014/main" id="{7F33539D-F132-FDE3-6250-300BB76B05CF}"/>
                </a:ext>
              </a:extLst>
            </p:cNvPr>
            <p:cNvSpPr txBox="1">
              <a:spLocks noChangeArrowheads="1"/>
            </p:cNvSpPr>
            <p:nvPr/>
          </p:nvSpPr>
          <p:spPr bwMode="auto">
            <a:xfrm>
              <a:off x="6000109" y="4478330"/>
              <a:ext cx="463550" cy="287257"/>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grpSp>
      <p:grpSp>
        <p:nvGrpSpPr>
          <p:cNvPr id="32838" name="Group 47">
            <a:extLst>
              <a:ext uri="{FF2B5EF4-FFF2-40B4-BE49-F238E27FC236}">
                <a16:creationId xmlns:a16="http://schemas.microsoft.com/office/drawing/2014/main" id="{FA6B46B4-70FA-4CE5-069F-74E59A84D7EB}"/>
              </a:ext>
            </a:extLst>
          </p:cNvPr>
          <p:cNvGrpSpPr>
            <a:grpSpLocks/>
          </p:cNvGrpSpPr>
          <p:nvPr/>
        </p:nvGrpSpPr>
        <p:grpSpPr bwMode="auto">
          <a:xfrm>
            <a:off x="7169901" y="3465971"/>
            <a:ext cx="1417085" cy="194373"/>
            <a:chOff x="4528582" y="4467296"/>
            <a:chExt cx="1889308" cy="259162"/>
          </a:xfrm>
        </p:grpSpPr>
        <p:sp>
          <p:nvSpPr>
            <p:cNvPr id="32851" name="TextBox 48">
              <a:extLst>
                <a:ext uri="{FF2B5EF4-FFF2-40B4-BE49-F238E27FC236}">
                  <a16:creationId xmlns:a16="http://schemas.microsoft.com/office/drawing/2014/main" id="{A3AECCCA-A900-2E46-2590-07E1617ED241}"/>
                </a:ext>
              </a:extLst>
            </p:cNvPr>
            <p:cNvSpPr txBox="1">
              <a:spLocks noChangeArrowheads="1"/>
            </p:cNvSpPr>
            <p:nvPr/>
          </p:nvSpPr>
          <p:spPr bwMode="auto">
            <a:xfrm>
              <a:off x="5255595" y="4467296"/>
              <a:ext cx="463550" cy="254625"/>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123</a:t>
              </a:r>
            </a:p>
          </p:txBody>
        </p:sp>
        <p:sp>
          <p:nvSpPr>
            <p:cNvPr id="32852" name="TextBox 49">
              <a:extLst>
                <a:ext uri="{FF2B5EF4-FFF2-40B4-BE49-F238E27FC236}">
                  <a16:creationId xmlns:a16="http://schemas.microsoft.com/office/drawing/2014/main" id="{CDDC2C54-72DF-DB45-19B7-4673FBBAEDC8}"/>
                </a:ext>
              </a:extLst>
            </p:cNvPr>
            <p:cNvSpPr txBox="1">
              <a:spLocks noChangeArrowheads="1"/>
            </p:cNvSpPr>
            <p:nvPr/>
          </p:nvSpPr>
          <p:spPr bwMode="auto">
            <a:xfrm>
              <a:off x="5954340" y="4467296"/>
              <a:ext cx="463550" cy="254624"/>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sp>
          <p:nvSpPr>
            <p:cNvPr id="32853" name="TextBox 50">
              <a:extLst>
                <a:ext uri="{FF2B5EF4-FFF2-40B4-BE49-F238E27FC236}">
                  <a16:creationId xmlns:a16="http://schemas.microsoft.com/office/drawing/2014/main" id="{0E543285-788D-9EB9-AC23-302475473033}"/>
                </a:ext>
              </a:extLst>
            </p:cNvPr>
            <p:cNvSpPr txBox="1">
              <a:spLocks noChangeArrowheads="1"/>
            </p:cNvSpPr>
            <p:nvPr/>
          </p:nvSpPr>
          <p:spPr bwMode="auto">
            <a:xfrm>
              <a:off x="4528582" y="4471833"/>
              <a:ext cx="463550" cy="254625"/>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grpSp>
        <p:nvGrpSpPr>
          <p:cNvPr id="23" name="Group 22">
            <a:extLst>
              <a:ext uri="{FF2B5EF4-FFF2-40B4-BE49-F238E27FC236}">
                <a16:creationId xmlns:a16="http://schemas.microsoft.com/office/drawing/2014/main" id="{013FA334-38EF-2C26-9090-5762EDA84197}"/>
              </a:ext>
            </a:extLst>
          </p:cNvPr>
          <p:cNvGrpSpPr/>
          <p:nvPr/>
        </p:nvGrpSpPr>
        <p:grpSpPr>
          <a:xfrm>
            <a:off x="1828220" y="1514044"/>
            <a:ext cx="2188369" cy="2926080"/>
            <a:chOff x="1828220" y="1845752"/>
            <a:chExt cx="2188369" cy="2926080"/>
          </a:xfrm>
        </p:grpSpPr>
        <p:grpSp>
          <p:nvGrpSpPr>
            <p:cNvPr id="32775" name="Group 35">
              <a:extLst>
                <a:ext uri="{FF2B5EF4-FFF2-40B4-BE49-F238E27FC236}">
                  <a16:creationId xmlns:a16="http://schemas.microsoft.com/office/drawing/2014/main" id="{A5409C9F-410A-1234-EC44-C8390D46FE73}"/>
                </a:ext>
              </a:extLst>
            </p:cNvPr>
            <p:cNvGrpSpPr>
              <a:grpSpLocks/>
            </p:cNvGrpSpPr>
            <p:nvPr/>
          </p:nvGrpSpPr>
          <p:grpSpPr bwMode="auto">
            <a:xfrm>
              <a:off x="1828220" y="1845752"/>
              <a:ext cx="2188369" cy="2926080"/>
              <a:chOff x="914399" y="2209243"/>
              <a:chExt cx="2919331" cy="3902253"/>
            </a:xfrm>
          </p:grpSpPr>
          <p:sp>
            <p:nvSpPr>
              <p:cNvPr id="10" name="Text Box 4">
                <a:extLst>
                  <a:ext uri="{FF2B5EF4-FFF2-40B4-BE49-F238E27FC236}">
                    <a16:creationId xmlns:a16="http://schemas.microsoft.com/office/drawing/2014/main" id="{3E9F4FAD-B7C3-0023-F329-D18094C8CE50}"/>
                  </a:ext>
                </a:extLst>
              </p:cNvPr>
              <p:cNvSpPr txBox="1">
                <a:spLocks noChangeArrowheads="1"/>
              </p:cNvSpPr>
              <p:nvPr/>
            </p:nvSpPr>
            <p:spPr bwMode="auto">
              <a:xfrm>
                <a:off x="914399"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BEGIN</a:t>
                </a:r>
              </a:p>
              <a:p>
                <a:r>
                  <a:rPr lang="en-US" i="1" dirty="0">
                    <a:solidFill>
                      <a:schemeClr val="accent1"/>
                    </a:solidFill>
                  </a:rPr>
                  <a:t>READ</a:t>
                </a:r>
              </a:p>
              <a:p>
                <a:r>
                  <a:rPr lang="en-US" b="0" dirty="0"/>
                  <a:t>R(A)</a:t>
                </a:r>
              </a:p>
              <a:p>
                <a:r>
                  <a:rPr lang="en-US" b="0" dirty="0"/>
                  <a:t>W(A)</a:t>
                </a:r>
              </a:p>
              <a:p>
                <a:endParaRPr lang="en-US" b="0" dirty="0"/>
              </a:p>
              <a:p>
                <a:endParaRPr lang="en-US" b="0" dirty="0"/>
              </a:p>
              <a:p>
                <a:r>
                  <a:rPr lang="en-US" i="1" dirty="0">
                    <a:solidFill>
                      <a:schemeClr val="accent1"/>
                    </a:solidFill>
                  </a:rPr>
                  <a:t>VALIDATE</a:t>
                </a:r>
              </a:p>
              <a:p>
                <a:endParaRPr lang="en-US" i="1" dirty="0">
                  <a:solidFill>
                    <a:schemeClr val="accent1"/>
                  </a:solidFill>
                </a:endParaRPr>
              </a:p>
              <a:p>
                <a:endParaRPr lang="en-US" i="1" dirty="0">
                  <a:solidFill>
                    <a:schemeClr val="accent1"/>
                  </a:solidFill>
                </a:endParaRPr>
              </a:p>
              <a:p>
                <a:r>
                  <a:rPr lang="en-US" i="1" dirty="0">
                    <a:solidFill>
                      <a:schemeClr val="accent1"/>
                    </a:solidFill>
                  </a:rPr>
                  <a:t>WRITE</a:t>
                </a:r>
              </a:p>
              <a:p>
                <a:endParaRPr lang="en-US" b="0" dirty="0"/>
              </a:p>
            </p:txBody>
          </p:sp>
          <p:sp>
            <p:nvSpPr>
              <p:cNvPr id="13" name="Text Box 4">
                <a:extLst>
                  <a:ext uri="{FF2B5EF4-FFF2-40B4-BE49-F238E27FC236}">
                    <a16:creationId xmlns:a16="http://schemas.microsoft.com/office/drawing/2014/main" id="{675F10E5-BFC4-52D5-8D9C-35CF08295917}"/>
                  </a:ext>
                </a:extLst>
              </p:cNvPr>
              <p:cNvSpPr txBox="1">
                <a:spLocks noChangeArrowheads="1"/>
              </p:cNvSpPr>
              <p:nvPr/>
            </p:nvSpPr>
            <p:spPr bwMode="auto">
              <a:xfrm>
                <a:off x="2370888"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endParaRPr lang="en-US" dirty="0"/>
              </a:p>
              <a:p>
                <a:endParaRPr lang="en-US" dirty="0"/>
              </a:p>
              <a:p>
                <a:endParaRPr lang="en-US" dirty="0"/>
              </a:p>
              <a:p>
                <a:r>
                  <a:rPr lang="en-US" dirty="0"/>
                  <a:t>BEGIN</a:t>
                </a:r>
                <a:endParaRPr lang="en-US" b="0" dirty="0"/>
              </a:p>
              <a:p>
                <a:r>
                  <a:rPr lang="en-US" i="1" dirty="0">
                    <a:solidFill>
                      <a:schemeClr val="accent1"/>
                    </a:solidFill>
                  </a:rPr>
                  <a:t>READ</a:t>
                </a:r>
              </a:p>
              <a:p>
                <a:r>
                  <a:rPr lang="en-US" b="0" dirty="0"/>
                  <a:t>W(A)</a:t>
                </a:r>
              </a:p>
              <a:p>
                <a:endParaRPr lang="en-US" b="0" dirty="0"/>
              </a:p>
              <a:p>
                <a:r>
                  <a:rPr lang="en-US" i="1" dirty="0">
                    <a:solidFill>
                      <a:schemeClr val="accent1"/>
                    </a:solidFill>
                  </a:rPr>
                  <a:t>VALIDATE</a:t>
                </a:r>
              </a:p>
              <a:p>
                <a:r>
                  <a:rPr lang="en-US" i="1" dirty="0">
                    <a:solidFill>
                      <a:schemeClr val="accent1"/>
                    </a:solidFill>
                  </a:rPr>
                  <a:t>WRITE</a:t>
                </a:r>
              </a:p>
              <a:p>
                <a:r>
                  <a:rPr lang="en-US" dirty="0"/>
                  <a:t>COMMIT</a:t>
                </a:r>
              </a:p>
            </p:txBody>
          </p:sp>
        </p:grpSp>
        <p:sp>
          <p:nvSpPr>
            <p:cNvPr id="32840" name="Rectangle 1">
              <a:extLst>
                <a:ext uri="{FF2B5EF4-FFF2-40B4-BE49-F238E27FC236}">
                  <a16:creationId xmlns:a16="http://schemas.microsoft.com/office/drawing/2014/main" id="{04D8F13E-E418-E628-E197-344C25E48745}"/>
                </a:ext>
              </a:extLst>
            </p:cNvPr>
            <p:cNvSpPr>
              <a:spLocks noChangeArrowheads="1"/>
            </p:cNvSpPr>
            <p:nvPr/>
          </p:nvSpPr>
          <p:spPr bwMode="auto">
            <a:xfrm>
              <a:off x="1908968" y="2111689"/>
              <a:ext cx="931069" cy="1051560"/>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1" name="Rectangle 55">
              <a:extLst>
                <a:ext uri="{FF2B5EF4-FFF2-40B4-BE49-F238E27FC236}">
                  <a16:creationId xmlns:a16="http://schemas.microsoft.com/office/drawing/2014/main" id="{6A0E4358-8BFB-499E-065F-E00D18179ADF}"/>
                </a:ext>
              </a:extLst>
            </p:cNvPr>
            <p:cNvSpPr>
              <a:spLocks noChangeArrowheads="1"/>
            </p:cNvSpPr>
            <p:nvPr/>
          </p:nvSpPr>
          <p:spPr bwMode="auto">
            <a:xfrm>
              <a:off x="2999581" y="2766683"/>
              <a:ext cx="931069" cy="633266"/>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2" name="Rectangle 59">
              <a:extLst>
                <a:ext uri="{FF2B5EF4-FFF2-40B4-BE49-F238E27FC236}">
                  <a16:creationId xmlns:a16="http://schemas.microsoft.com/office/drawing/2014/main" id="{E9195603-96A5-28C2-ECA6-668EE6A467BD}"/>
                </a:ext>
              </a:extLst>
            </p:cNvPr>
            <p:cNvSpPr>
              <a:spLocks noChangeArrowheads="1"/>
            </p:cNvSpPr>
            <p:nvPr/>
          </p:nvSpPr>
          <p:spPr bwMode="auto">
            <a:xfrm>
              <a:off x="2999581" y="3663081"/>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6" name="Rectangle 59">
              <a:extLst>
                <a:ext uri="{FF2B5EF4-FFF2-40B4-BE49-F238E27FC236}">
                  <a16:creationId xmlns:a16="http://schemas.microsoft.com/office/drawing/2014/main" id="{E8291F3C-C6E8-08D8-DCA3-CCB756EBA20C}"/>
                </a:ext>
              </a:extLst>
            </p:cNvPr>
            <p:cNvSpPr>
              <a:spLocks noChangeArrowheads="1"/>
            </p:cNvSpPr>
            <p:nvPr/>
          </p:nvSpPr>
          <p:spPr bwMode="auto">
            <a:xfrm>
              <a:off x="1908968" y="3213019"/>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7" name="Rectangle 59">
              <a:extLst>
                <a:ext uri="{FF2B5EF4-FFF2-40B4-BE49-F238E27FC236}">
                  <a16:creationId xmlns:a16="http://schemas.microsoft.com/office/drawing/2014/main" id="{EAEE03C6-4B03-31FD-7A0D-4B02BAF22FF0}"/>
                </a:ext>
              </a:extLst>
            </p:cNvPr>
            <p:cNvSpPr>
              <a:spLocks noChangeArrowheads="1"/>
            </p:cNvSpPr>
            <p:nvPr/>
          </p:nvSpPr>
          <p:spPr bwMode="auto">
            <a:xfrm>
              <a:off x="2999581" y="3434478"/>
              <a:ext cx="931069" cy="196454"/>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0" name="Rectangle 59">
              <a:extLst>
                <a:ext uri="{FF2B5EF4-FFF2-40B4-BE49-F238E27FC236}">
                  <a16:creationId xmlns:a16="http://schemas.microsoft.com/office/drawing/2014/main" id="{F3FB6A0E-7E7F-7357-6D6A-661458879F51}"/>
                </a:ext>
              </a:extLst>
            </p:cNvPr>
            <p:cNvSpPr>
              <a:spLocks noChangeArrowheads="1"/>
            </p:cNvSpPr>
            <p:nvPr/>
          </p:nvSpPr>
          <p:spPr bwMode="auto">
            <a:xfrm>
              <a:off x="1912364" y="3855824"/>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grpSp>
      <p:graphicFrame>
        <p:nvGraphicFramePr>
          <p:cNvPr id="76" name="Table 75">
            <a:extLst>
              <a:ext uri="{FF2B5EF4-FFF2-40B4-BE49-F238E27FC236}">
                <a16:creationId xmlns:a16="http://schemas.microsoft.com/office/drawing/2014/main" id="{8E505ED0-429B-2002-001E-F81A7815E7FE}"/>
              </a:ext>
            </a:extLst>
          </p:cNvPr>
          <p:cNvGraphicFramePr>
            <a:graphicFrameLocks noGrp="1"/>
          </p:cNvGraphicFramePr>
          <p:nvPr/>
        </p:nvGraphicFramePr>
        <p:xfrm>
          <a:off x="5362575" y="1583531"/>
          <a:ext cx="2377440" cy="749808"/>
        </p:xfrm>
        <a:graphic>
          <a:graphicData uri="http://schemas.openxmlformats.org/drawingml/2006/table">
            <a:tbl>
              <a:tblPr firstRow="1" bandRow="1">
                <a:tableStyleId>{793D81CF-94F2-401A-BA57-92F5A7B2D0C5}</a:tableStyleId>
              </a:tblPr>
              <a:tblGrid>
                <a:gridCol w="792480">
                  <a:extLst>
                    <a:ext uri="{9D8B030D-6E8A-4147-A177-3AD203B41FA5}">
                      <a16:colId xmlns:a16="http://schemas.microsoft.com/office/drawing/2014/main" val="20000"/>
                    </a:ext>
                  </a:extLst>
                </a:gridCol>
                <a:gridCol w="792480">
                  <a:extLst>
                    <a:ext uri="{9D8B030D-6E8A-4147-A177-3AD203B41FA5}">
                      <a16:colId xmlns:a16="http://schemas.microsoft.com/office/drawing/2014/main" val="3789622283"/>
                    </a:ext>
                  </a:extLst>
                </a:gridCol>
                <a:gridCol w="792480">
                  <a:extLst>
                    <a:ext uri="{9D8B030D-6E8A-4147-A177-3AD203B41FA5}">
                      <a16:colId xmlns:a16="http://schemas.microsoft.com/office/drawing/2014/main" val="1898458128"/>
                    </a:ext>
                  </a:extLst>
                </a:gridCol>
              </a:tblGrid>
              <a:tr h="249936">
                <a:tc>
                  <a:txBody>
                    <a:bodyPr/>
                    <a:lstStyle/>
                    <a:p>
                      <a:r>
                        <a:rPr lang="en-US" sz="14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123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4" name="Slide Number Placeholder 3">
            <a:extLst>
              <a:ext uri="{FF2B5EF4-FFF2-40B4-BE49-F238E27FC236}">
                <a16:creationId xmlns:a16="http://schemas.microsoft.com/office/drawing/2014/main" id="{08B1C7EB-FD7A-49F2-14FF-AB07754DEB57}"/>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25</a:t>
            </a:fld>
            <a:endParaRPr lang="en-US" dirty="0"/>
          </a:p>
        </p:txBody>
      </p:sp>
      <p:sp>
        <p:nvSpPr>
          <p:cNvPr id="51" name="Rounded Rectangular Callout 50">
            <a:extLst>
              <a:ext uri="{FF2B5EF4-FFF2-40B4-BE49-F238E27FC236}">
                <a16:creationId xmlns:a16="http://schemas.microsoft.com/office/drawing/2014/main" id="{D8EB6627-C061-62BC-4517-DE60B55C73D5}"/>
              </a:ext>
            </a:extLst>
          </p:cNvPr>
          <p:cNvSpPr/>
          <p:nvPr/>
        </p:nvSpPr>
        <p:spPr bwMode="auto">
          <a:xfrm flipH="1">
            <a:off x="2236181" y="3672901"/>
            <a:ext cx="2581756" cy="899369"/>
          </a:xfrm>
          <a:prstGeom prst="wedgeRoundRectCallout">
            <a:avLst>
              <a:gd name="adj1" fmla="val 40050"/>
              <a:gd name="adj2" fmla="val -117915"/>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spc="-150" dirty="0">
                <a:solidFill>
                  <a:schemeClr val="accent1"/>
                </a:solidFill>
                <a:latin typeface="Crimson Text" panose="02000503000000000000" pitchFamily="2" charset="0"/>
              </a:rPr>
              <a:t>If T</a:t>
            </a:r>
            <a:r>
              <a:rPr lang="en-US" sz="2000" b="1" i="1" baseline="-25000" dirty="0">
                <a:solidFill>
                  <a:schemeClr val="accent1"/>
                </a:solidFill>
                <a:latin typeface="Crimson Text" panose="02000503000000000000" pitchFamily="2" charset="0"/>
              </a:rPr>
              <a:t>1</a:t>
            </a:r>
            <a:r>
              <a:rPr lang="en-US" sz="2000" b="1" i="1" dirty="0">
                <a:solidFill>
                  <a:schemeClr val="accent1"/>
                </a:solidFill>
                <a:latin typeface="Crimson Text" panose="02000503000000000000" pitchFamily="2" charset="0"/>
              </a:rPr>
              <a:t> allows write phase overlap, T</a:t>
            </a:r>
            <a:r>
              <a:rPr lang="en-US" sz="2000" b="1" i="1" baseline="-25000" dirty="0">
                <a:solidFill>
                  <a:schemeClr val="accent1"/>
                </a:solidFill>
                <a:latin typeface="Crimson Text" panose="02000503000000000000" pitchFamily="2" charset="0"/>
              </a:rPr>
              <a:t>2</a:t>
            </a:r>
            <a:r>
              <a:rPr lang="en-US" sz="2000" b="1" i="1" dirty="0">
                <a:solidFill>
                  <a:schemeClr val="accent1"/>
                </a:solidFill>
                <a:latin typeface="Crimson Text" panose="02000503000000000000" pitchFamily="2" charset="0"/>
              </a:rPr>
              <a:t> might get clobbered.  Abort.</a:t>
            </a:r>
          </a:p>
        </p:txBody>
      </p:sp>
      <p:grpSp>
        <p:nvGrpSpPr>
          <p:cNvPr id="33" name="Group 32">
            <a:extLst>
              <a:ext uri="{FF2B5EF4-FFF2-40B4-BE49-F238E27FC236}">
                <a16:creationId xmlns:a16="http://schemas.microsoft.com/office/drawing/2014/main" id="{53068D71-753E-1E9F-C934-ED0EE439C1D1}"/>
              </a:ext>
            </a:extLst>
          </p:cNvPr>
          <p:cNvGrpSpPr/>
          <p:nvPr/>
        </p:nvGrpSpPr>
        <p:grpSpPr>
          <a:xfrm>
            <a:off x="5201841" y="971550"/>
            <a:ext cx="2722959" cy="1535430"/>
            <a:chOff x="5201841" y="1078230"/>
            <a:chExt cx="2722959" cy="1535430"/>
          </a:xfrm>
        </p:grpSpPr>
        <p:sp>
          <p:nvSpPr>
            <p:cNvPr id="34" name="Rounded Rectangle 18">
              <a:extLst>
                <a:ext uri="{FF2B5EF4-FFF2-40B4-BE49-F238E27FC236}">
                  <a16:creationId xmlns:a16="http://schemas.microsoft.com/office/drawing/2014/main" id="{41A6BD0C-7A4B-8279-02CC-0BB04DADE88A}"/>
                </a:ext>
              </a:extLst>
            </p:cNvPr>
            <p:cNvSpPr/>
            <p:nvPr/>
          </p:nvSpPr>
          <p:spPr bwMode="auto">
            <a:xfrm>
              <a:off x="5201841" y="1516380"/>
              <a:ext cx="2722959" cy="109728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endParaRPr lang="en-US" sz="1350">
                <a:latin typeface="Times New Roman" pitchFamily="-112" charset="0"/>
              </a:endParaRPr>
            </a:p>
          </p:txBody>
        </p:sp>
        <p:sp>
          <p:nvSpPr>
            <p:cNvPr id="35" name="TextBox 15">
              <a:extLst>
                <a:ext uri="{FF2B5EF4-FFF2-40B4-BE49-F238E27FC236}">
                  <a16:creationId xmlns:a16="http://schemas.microsoft.com/office/drawing/2014/main" id="{F1BE94ED-DFE0-8AEB-FB53-00CCEF759CA6}"/>
                </a:ext>
              </a:extLst>
            </p:cNvPr>
            <p:cNvSpPr txBox="1">
              <a:spLocks noChangeArrowheads="1"/>
            </p:cNvSpPr>
            <p:nvPr/>
          </p:nvSpPr>
          <p:spPr bwMode="auto">
            <a:xfrm>
              <a:off x="5201841" y="1078230"/>
              <a:ext cx="12330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Database</a:t>
              </a:r>
            </a:p>
          </p:txBody>
        </p:sp>
      </p:grpSp>
      <p:grpSp>
        <p:nvGrpSpPr>
          <p:cNvPr id="36" name="T1 Workspace">
            <a:extLst>
              <a:ext uri="{FF2B5EF4-FFF2-40B4-BE49-F238E27FC236}">
                <a16:creationId xmlns:a16="http://schemas.microsoft.com/office/drawing/2014/main" id="{D15015F1-7826-4D32-7E9E-2C73DFA534C1}"/>
              </a:ext>
            </a:extLst>
          </p:cNvPr>
          <p:cNvGrpSpPr>
            <a:grpSpLocks/>
          </p:cNvGrpSpPr>
          <p:nvPr/>
        </p:nvGrpSpPr>
        <p:grpSpPr bwMode="auto">
          <a:xfrm>
            <a:off x="4800600" y="2713669"/>
            <a:ext cx="1828800" cy="1324931"/>
            <a:chOff x="4360867" y="3415027"/>
            <a:chExt cx="2438320" cy="1766575"/>
          </a:xfrm>
        </p:grpSpPr>
        <p:sp>
          <p:nvSpPr>
            <p:cNvPr id="37" name="Rounded Rectangle 26">
              <a:extLst>
                <a:ext uri="{FF2B5EF4-FFF2-40B4-BE49-F238E27FC236}">
                  <a16:creationId xmlns:a16="http://schemas.microsoft.com/office/drawing/2014/main" id="{100FB1AC-3A83-63D8-95A9-53217AAEB368}"/>
                </a:ext>
              </a:extLst>
            </p:cNvPr>
            <p:cNvSpPr/>
            <p:nvPr/>
          </p:nvSpPr>
          <p:spPr bwMode="auto">
            <a:xfrm>
              <a:off x="4360867"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38" name="TextBox 15">
              <a:extLst>
                <a:ext uri="{FF2B5EF4-FFF2-40B4-BE49-F238E27FC236}">
                  <a16:creationId xmlns:a16="http://schemas.microsoft.com/office/drawing/2014/main" id="{19DED747-F80C-2CB4-49CB-7AAEB759D55D}"/>
                </a:ext>
              </a:extLst>
            </p:cNvPr>
            <p:cNvSpPr txBox="1">
              <a:spLocks noChangeArrowheads="1"/>
            </p:cNvSpPr>
            <p:nvPr/>
          </p:nvSpPr>
          <p:spPr bwMode="auto">
            <a:xfrm>
              <a:off x="4360867" y="3415027"/>
              <a:ext cx="241981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1</a:t>
              </a:r>
              <a:r>
                <a:rPr lang="en-US" dirty="0"/>
                <a:t> Workspace</a:t>
              </a:r>
            </a:p>
          </p:txBody>
        </p:sp>
      </p:grpSp>
      <p:grpSp>
        <p:nvGrpSpPr>
          <p:cNvPr id="39" name="T2 Workspace">
            <a:extLst>
              <a:ext uri="{FF2B5EF4-FFF2-40B4-BE49-F238E27FC236}">
                <a16:creationId xmlns:a16="http://schemas.microsoft.com/office/drawing/2014/main" id="{7ABB1FC5-CCD2-99AF-3787-9A624B789196}"/>
              </a:ext>
            </a:extLst>
          </p:cNvPr>
          <p:cNvGrpSpPr>
            <a:grpSpLocks/>
          </p:cNvGrpSpPr>
          <p:nvPr/>
        </p:nvGrpSpPr>
        <p:grpSpPr bwMode="auto">
          <a:xfrm>
            <a:off x="7048501" y="2713669"/>
            <a:ext cx="1858201" cy="1324931"/>
            <a:chOff x="6869743" y="3415027"/>
            <a:chExt cx="2477520" cy="1766575"/>
          </a:xfrm>
        </p:grpSpPr>
        <p:sp>
          <p:nvSpPr>
            <p:cNvPr id="40" name="Rounded Rectangle 37">
              <a:extLst>
                <a:ext uri="{FF2B5EF4-FFF2-40B4-BE49-F238E27FC236}">
                  <a16:creationId xmlns:a16="http://schemas.microsoft.com/office/drawing/2014/main" id="{2B640B26-2B32-6F2A-DA23-F238BFE5F180}"/>
                </a:ext>
              </a:extLst>
            </p:cNvPr>
            <p:cNvSpPr/>
            <p:nvPr/>
          </p:nvSpPr>
          <p:spPr bwMode="auto">
            <a:xfrm>
              <a:off x="6869743"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41" name="TextBox 15">
              <a:extLst>
                <a:ext uri="{FF2B5EF4-FFF2-40B4-BE49-F238E27FC236}">
                  <a16:creationId xmlns:a16="http://schemas.microsoft.com/office/drawing/2014/main" id="{D3F78257-5F37-DF79-0DB5-12D0518EDBBB}"/>
                </a:ext>
              </a:extLst>
            </p:cNvPr>
            <p:cNvSpPr txBox="1">
              <a:spLocks noChangeArrowheads="1"/>
            </p:cNvSpPr>
            <p:nvPr/>
          </p:nvSpPr>
          <p:spPr bwMode="auto">
            <a:xfrm>
              <a:off x="6869743" y="3415027"/>
              <a:ext cx="247752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2</a:t>
              </a:r>
              <a:r>
                <a:rPr lang="en-US" dirty="0"/>
                <a:t> Workspace</a:t>
              </a:r>
            </a:p>
          </p:txBody>
        </p:sp>
      </p:grpSp>
      <p:grpSp>
        <p:nvGrpSpPr>
          <p:cNvPr id="3" name="T1 A READ">
            <a:extLst>
              <a:ext uri="{FF2B5EF4-FFF2-40B4-BE49-F238E27FC236}">
                <a16:creationId xmlns:a16="http://schemas.microsoft.com/office/drawing/2014/main" id="{C756E098-766B-34AF-0FE1-101CBF35C133}"/>
              </a:ext>
            </a:extLst>
          </p:cNvPr>
          <p:cNvGrpSpPr>
            <a:grpSpLocks/>
          </p:cNvGrpSpPr>
          <p:nvPr/>
        </p:nvGrpSpPr>
        <p:grpSpPr bwMode="auto">
          <a:xfrm>
            <a:off x="4949287" y="3462015"/>
            <a:ext cx="1418201" cy="223137"/>
            <a:chOff x="4561640" y="4425853"/>
            <a:chExt cx="1890793" cy="297514"/>
          </a:xfrm>
        </p:grpSpPr>
        <p:sp>
          <p:nvSpPr>
            <p:cNvPr id="11" name="TextBox 40">
              <a:extLst>
                <a:ext uri="{FF2B5EF4-FFF2-40B4-BE49-F238E27FC236}">
                  <a16:creationId xmlns:a16="http://schemas.microsoft.com/office/drawing/2014/main" id="{6A35BBBD-9BDC-D308-9FDF-8EF72E20C8EB}"/>
                </a:ext>
              </a:extLst>
            </p:cNvPr>
            <p:cNvSpPr txBox="1">
              <a:spLocks noChangeArrowheads="1"/>
            </p:cNvSpPr>
            <p:nvPr/>
          </p:nvSpPr>
          <p:spPr bwMode="auto">
            <a:xfrm>
              <a:off x="5285738" y="4436102"/>
              <a:ext cx="463550"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123</a:t>
              </a:r>
            </a:p>
          </p:txBody>
        </p:sp>
        <p:sp>
          <p:nvSpPr>
            <p:cNvPr id="12" name="TextBox 31">
              <a:extLst>
                <a:ext uri="{FF2B5EF4-FFF2-40B4-BE49-F238E27FC236}">
                  <a16:creationId xmlns:a16="http://schemas.microsoft.com/office/drawing/2014/main" id="{07716C73-EB4B-0FCD-E9D7-0F4A42CE740A}"/>
                </a:ext>
              </a:extLst>
            </p:cNvPr>
            <p:cNvSpPr txBox="1">
              <a:spLocks noChangeArrowheads="1"/>
            </p:cNvSpPr>
            <p:nvPr/>
          </p:nvSpPr>
          <p:spPr bwMode="auto">
            <a:xfrm>
              <a:off x="5988884" y="4436110"/>
              <a:ext cx="463549"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sp>
          <p:nvSpPr>
            <p:cNvPr id="14" name="TextBox 45">
              <a:extLst>
                <a:ext uri="{FF2B5EF4-FFF2-40B4-BE49-F238E27FC236}">
                  <a16:creationId xmlns:a16="http://schemas.microsoft.com/office/drawing/2014/main" id="{576ACDFE-E789-F18B-D9AD-E8149179FFCC}"/>
                </a:ext>
              </a:extLst>
            </p:cNvPr>
            <p:cNvSpPr txBox="1">
              <a:spLocks noChangeArrowheads="1"/>
            </p:cNvSpPr>
            <p:nvPr/>
          </p:nvSpPr>
          <p:spPr bwMode="auto">
            <a:xfrm>
              <a:off x="4561640" y="4425853"/>
              <a:ext cx="463549"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sp>
        <p:nvSpPr>
          <p:cNvPr id="15" name="Txn Arrow">
            <a:extLst>
              <a:ext uri="{FF2B5EF4-FFF2-40B4-BE49-F238E27FC236}">
                <a16:creationId xmlns:a16="http://schemas.microsoft.com/office/drawing/2014/main" id="{C4B40F56-94B1-07CB-B386-CE6CA8D21924}"/>
              </a:ext>
            </a:extLst>
          </p:cNvPr>
          <p:cNvSpPr>
            <a:spLocks noChangeArrowheads="1"/>
          </p:cNvSpPr>
          <p:nvPr/>
        </p:nvSpPr>
        <p:spPr bwMode="auto">
          <a:xfrm>
            <a:off x="1356360" y="1428750"/>
            <a:ext cx="548640" cy="457200"/>
          </a:xfrm>
          <a:prstGeom prst="rightArrow">
            <a:avLst>
              <a:gd name="adj1" fmla="val 50000"/>
              <a:gd name="adj2" fmla="val 50052"/>
            </a:avLst>
          </a:prstGeom>
          <a:solidFill>
            <a:schemeClr val="tx1"/>
          </a:solidFill>
          <a:ln w="28575">
            <a:noFill/>
            <a:round/>
            <a:headEnd type="none" w="sm" len="sm"/>
            <a:tailEnd type="triangle" w="med" len="med"/>
          </a:ln>
        </p:spPr>
        <p:txBody>
          <a:bodyPr wrap="none" anchor="ctr"/>
          <a:lstStyle/>
          <a:p>
            <a:pPr algn="ctr" eaLnBrk="0" hangingPunct="0"/>
            <a:endParaRPr lang="en-US" sz="1350"/>
          </a:p>
        </p:txBody>
      </p:sp>
      <p:sp>
        <p:nvSpPr>
          <p:cNvPr id="17" name="Right Arrow 6">
            <a:extLst>
              <a:ext uri="{FF2B5EF4-FFF2-40B4-BE49-F238E27FC236}">
                <a16:creationId xmlns:a16="http://schemas.microsoft.com/office/drawing/2014/main" id="{56BB40BB-A53E-BD9A-5926-88CB0B030561}"/>
              </a:ext>
            </a:extLst>
          </p:cNvPr>
          <p:cNvSpPr>
            <a:spLocks noChangeArrowheads="1"/>
          </p:cNvSpPr>
          <p:nvPr/>
        </p:nvSpPr>
        <p:spPr bwMode="auto">
          <a:xfrm rot="5400000">
            <a:off x="5228971" y="2314830"/>
            <a:ext cx="83870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grpSp>
        <p:nvGrpSpPr>
          <p:cNvPr id="32839" name="T1 A WRITE1">
            <a:extLst>
              <a:ext uri="{FF2B5EF4-FFF2-40B4-BE49-F238E27FC236}">
                <a16:creationId xmlns:a16="http://schemas.microsoft.com/office/drawing/2014/main" id="{5940CC4E-C43F-0E05-0332-F398C7A54281}"/>
              </a:ext>
            </a:extLst>
          </p:cNvPr>
          <p:cNvGrpSpPr>
            <a:grpSpLocks/>
          </p:cNvGrpSpPr>
          <p:nvPr/>
        </p:nvGrpSpPr>
        <p:grpSpPr bwMode="auto">
          <a:xfrm>
            <a:off x="5507260" y="3451092"/>
            <a:ext cx="839442" cy="221824"/>
            <a:chOff x="5046820" y="4450788"/>
            <a:chExt cx="1119256" cy="295768"/>
          </a:xfrm>
        </p:grpSpPr>
        <p:sp>
          <p:nvSpPr>
            <p:cNvPr id="32849" name="TextBox 53">
              <a:extLst>
                <a:ext uri="{FF2B5EF4-FFF2-40B4-BE49-F238E27FC236}">
                  <a16:creationId xmlns:a16="http://schemas.microsoft.com/office/drawing/2014/main" id="{2D1C3AEE-B1E7-3DFE-A96D-CA24D3462CC5}"/>
                </a:ext>
              </a:extLst>
            </p:cNvPr>
            <p:cNvSpPr txBox="1">
              <a:spLocks noChangeArrowheads="1"/>
            </p:cNvSpPr>
            <p:nvPr/>
          </p:nvSpPr>
          <p:spPr bwMode="auto">
            <a:xfrm>
              <a:off x="5046820" y="4459295"/>
              <a:ext cx="463552" cy="287261"/>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2850" name="TextBox 54">
              <a:extLst>
                <a:ext uri="{FF2B5EF4-FFF2-40B4-BE49-F238E27FC236}">
                  <a16:creationId xmlns:a16="http://schemas.microsoft.com/office/drawing/2014/main" id="{5BBA215F-6D1C-F4AD-5DBB-6546DBCD748A}"/>
                </a:ext>
              </a:extLst>
            </p:cNvPr>
            <p:cNvSpPr txBox="1">
              <a:spLocks noChangeArrowheads="1"/>
            </p:cNvSpPr>
            <p:nvPr/>
          </p:nvSpPr>
          <p:spPr bwMode="auto">
            <a:xfrm>
              <a:off x="5702524" y="4450788"/>
              <a:ext cx="463552" cy="287261"/>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t>
              </a:r>
            </a:p>
          </p:txBody>
        </p:sp>
      </p:grpSp>
      <p:sp>
        <p:nvSpPr>
          <p:cNvPr id="18" name="Right Arrow 6">
            <a:extLst>
              <a:ext uri="{FF2B5EF4-FFF2-40B4-BE49-F238E27FC236}">
                <a16:creationId xmlns:a16="http://schemas.microsoft.com/office/drawing/2014/main" id="{3B2D5DBE-05BC-F383-38BB-8126F2AA73B0}"/>
              </a:ext>
            </a:extLst>
          </p:cNvPr>
          <p:cNvSpPr>
            <a:spLocks noChangeArrowheads="1"/>
          </p:cNvSpPr>
          <p:nvPr/>
        </p:nvSpPr>
        <p:spPr bwMode="auto">
          <a:xfrm>
            <a:off x="4572000" y="3444595"/>
            <a:ext cx="34768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
        <p:nvSpPr>
          <p:cNvPr id="19" name="Right Arrow 6">
            <a:extLst>
              <a:ext uri="{FF2B5EF4-FFF2-40B4-BE49-F238E27FC236}">
                <a16:creationId xmlns:a16="http://schemas.microsoft.com/office/drawing/2014/main" id="{2B38DAAC-5F1E-7422-00E3-0FABDD1B72F5}"/>
              </a:ext>
            </a:extLst>
          </p:cNvPr>
          <p:cNvSpPr>
            <a:spLocks noChangeArrowheads="1"/>
          </p:cNvSpPr>
          <p:nvPr/>
        </p:nvSpPr>
        <p:spPr bwMode="auto">
          <a:xfrm rot="2480592">
            <a:off x="5426533" y="2541037"/>
            <a:ext cx="1752679"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Tree>
    <p:extLst>
      <p:ext uri="{BB962C8B-B14F-4D97-AF65-F5344CB8AC3E}">
        <p14:creationId xmlns:p14="http://schemas.microsoft.com/office/powerpoint/2010/main" val="14158281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cTn>
                              </p:par>
                            </p:childTnLst>
                          </p:cTn>
                        </p:par>
                        <p:par>
                          <p:cTn id="8" fill="hold" nodeType="withGroup">
                            <p:stCondLst>
                              <p:cond delay="25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25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250"/>
                                        <p:tgtEl>
                                          <p:spTgt spid="36"/>
                                        </p:tgtEl>
                                      </p:cBhvr>
                                    </p:animEffect>
                                  </p:childTnLst>
                                </p:cTn>
                              </p:par>
                              <p:par>
                                <p:cTn id="17" presetID="10" presetClass="entr" presetSubtype="0" fill="hold" nodeType="with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fade">
                                      <p:cBhvr>
                                        <p:cTn id="19" dur="250"/>
                                        <p:tgtEl>
                                          <p:spTgt spid="6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1" nodeType="clickEffect">
                                  <p:stCondLst>
                                    <p:cond delay="0"/>
                                  </p:stCondLst>
                                  <p:childTnLst>
                                    <p:animMotion origin="layout" path="M -3.33333E-6 -2.22222E-6 L -0.00139 0.08611 " pathEditMode="relative" rAng="0" ptsTypes="AA">
                                      <p:cBhvr>
                                        <p:cTn id="23" dur="500" fill="hold"/>
                                        <p:tgtEl>
                                          <p:spTgt spid="15"/>
                                        </p:tgtEl>
                                        <p:attrNameLst>
                                          <p:attrName>ppt_x</p:attrName>
                                          <p:attrName>ppt_y</p:attrName>
                                        </p:attrNameLst>
                                      </p:cBhvr>
                                      <p:rCtr x="-69" y="4290"/>
                                    </p:animMotion>
                                  </p:childTnLst>
                                </p:cTn>
                              </p:par>
                            </p:childTnLst>
                          </p:cTn>
                        </p:par>
                        <p:par>
                          <p:cTn id="24" fill="hold">
                            <p:stCondLst>
                              <p:cond delay="500"/>
                            </p:stCondLst>
                            <p:childTnLst>
                              <p:par>
                                <p:cTn id="25" presetID="22" presetClass="entr" presetSubtype="1"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250"/>
                                        <p:tgtEl>
                                          <p:spTgt spid="17"/>
                                        </p:tgtEl>
                                      </p:cBhvr>
                                    </p:animEffect>
                                  </p:childTnLst>
                                </p:cTn>
                              </p:par>
                            </p:childTnLst>
                          </p:cTn>
                        </p:par>
                        <p:par>
                          <p:cTn id="28" fill="hold">
                            <p:stCondLst>
                              <p:cond delay="75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25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250"/>
                                        <p:tgtEl>
                                          <p:spTgt spid="17"/>
                                        </p:tgtEl>
                                      </p:cBhvr>
                                    </p:animEffect>
                                    <p:set>
                                      <p:cBhvr>
                                        <p:cTn id="36" dur="1" fill="hold">
                                          <p:stCondLst>
                                            <p:cond delay="249"/>
                                          </p:stCondLst>
                                        </p:cTn>
                                        <p:tgtEl>
                                          <p:spTgt spid="17"/>
                                        </p:tgtEl>
                                        <p:attrNameLst>
                                          <p:attrName>style.visibility</p:attrName>
                                        </p:attrNameLst>
                                      </p:cBhvr>
                                      <p:to>
                                        <p:strVal val="hidden"/>
                                      </p:to>
                                    </p:set>
                                  </p:childTnLst>
                                </p:cTn>
                              </p:par>
                            </p:childTnLst>
                          </p:cTn>
                        </p:par>
                        <p:par>
                          <p:cTn id="37" fill="hold">
                            <p:stCondLst>
                              <p:cond delay="250"/>
                            </p:stCondLst>
                            <p:childTnLst>
                              <p:par>
                                <p:cTn id="38" presetID="42" presetClass="path" presetSubtype="0" accel="50000" decel="50000" fill="hold" grpId="2" nodeType="afterEffect">
                                  <p:stCondLst>
                                    <p:cond delay="0"/>
                                  </p:stCondLst>
                                  <p:childTnLst>
                                    <p:animMotion origin="layout" path="M -0.00139 0.08611 L -0.00226 0.13148 " pathEditMode="relative" rAng="0" ptsTypes="AA">
                                      <p:cBhvr>
                                        <p:cTn id="39" dur="500" fill="hold"/>
                                        <p:tgtEl>
                                          <p:spTgt spid="15"/>
                                        </p:tgtEl>
                                        <p:attrNameLst>
                                          <p:attrName>ppt_x</p:attrName>
                                          <p:attrName>ppt_y</p:attrName>
                                        </p:attrNameLst>
                                      </p:cBhvr>
                                      <p:rCtr x="-52" y="2253"/>
                                    </p:animMotion>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250"/>
                                        <p:tgtEl>
                                          <p:spTgt spid="18"/>
                                        </p:tgtEl>
                                      </p:cBhvr>
                                    </p:animEffect>
                                  </p:childTnLst>
                                </p:cTn>
                              </p:par>
                            </p:childTnLst>
                          </p:cTn>
                        </p:par>
                        <p:par>
                          <p:cTn id="45" fill="hold">
                            <p:stCondLst>
                              <p:cond delay="250"/>
                            </p:stCondLst>
                            <p:childTnLst>
                              <p:par>
                                <p:cTn id="46" presetID="10" presetClass="entr" presetSubtype="0" fill="hold" nodeType="afterEffect">
                                  <p:stCondLst>
                                    <p:cond delay="0"/>
                                  </p:stCondLst>
                                  <p:childTnLst>
                                    <p:set>
                                      <p:cBhvr>
                                        <p:cTn id="47" dur="1" fill="hold">
                                          <p:stCondLst>
                                            <p:cond delay="0"/>
                                          </p:stCondLst>
                                        </p:cTn>
                                        <p:tgtEl>
                                          <p:spTgt spid="32839"/>
                                        </p:tgtEl>
                                        <p:attrNameLst>
                                          <p:attrName>style.visibility</p:attrName>
                                        </p:attrNameLst>
                                      </p:cBhvr>
                                      <p:to>
                                        <p:strVal val="visible"/>
                                      </p:to>
                                    </p:set>
                                    <p:animEffect transition="in" filter="fade">
                                      <p:cBhvr>
                                        <p:cTn id="48" dur="250"/>
                                        <p:tgtEl>
                                          <p:spTgt spid="3283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1" nodeType="clickEffect">
                                  <p:stCondLst>
                                    <p:cond delay="0"/>
                                  </p:stCondLst>
                                  <p:childTnLst>
                                    <p:animEffect transition="out" filter="fade">
                                      <p:cBhvr>
                                        <p:cTn id="52" dur="250"/>
                                        <p:tgtEl>
                                          <p:spTgt spid="18"/>
                                        </p:tgtEl>
                                      </p:cBhvr>
                                    </p:animEffect>
                                    <p:set>
                                      <p:cBhvr>
                                        <p:cTn id="53" dur="1" fill="hold">
                                          <p:stCondLst>
                                            <p:cond delay="249"/>
                                          </p:stCondLst>
                                        </p:cTn>
                                        <p:tgtEl>
                                          <p:spTgt spid="18"/>
                                        </p:tgtEl>
                                        <p:attrNameLst>
                                          <p:attrName>style.visibility</p:attrName>
                                        </p:attrNameLst>
                                      </p:cBhvr>
                                      <p:to>
                                        <p:strVal val="hidden"/>
                                      </p:to>
                                    </p:set>
                                  </p:childTnLst>
                                </p:cTn>
                              </p:par>
                            </p:childTnLst>
                          </p:cTn>
                        </p:par>
                        <p:par>
                          <p:cTn id="54" fill="hold">
                            <p:stCondLst>
                              <p:cond delay="250"/>
                            </p:stCondLst>
                            <p:childTnLst>
                              <p:par>
                                <p:cTn id="55" presetID="42" presetClass="path" presetSubtype="0" accel="50000" decel="50000" fill="hold" grpId="3" nodeType="afterEffect">
                                  <p:stCondLst>
                                    <p:cond delay="0"/>
                                  </p:stCondLst>
                                  <p:childTnLst>
                                    <p:animMotion origin="layout" path="M -0.00226 0.13148 L 0.11649 0.13148 " pathEditMode="relative" rAng="0" ptsTypes="AA">
                                      <p:cBhvr>
                                        <p:cTn id="56" dur="500" fill="hold"/>
                                        <p:tgtEl>
                                          <p:spTgt spid="15"/>
                                        </p:tgtEl>
                                        <p:attrNameLst>
                                          <p:attrName>ppt_x</p:attrName>
                                          <p:attrName>ppt_y</p:attrName>
                                        </p:attrNameLst>
                                      </p:cBhvr>
                                      <p:rCtr x="5937" y="0"/>
                                    </p:animMotion>
                                  </p:childTnLst>
                                </p:cTn>
                              </p:par>
                            </p:childTnLst>
                          </p:cTn>
                        </p:par>
                        <p:par>
                          <p:cTn id="57" fill="hold">
                            <p:stCondLst>
                              <p:cond delay="750"/>
                            </p:stCondLst>
                            <p:childTnLst>
                              <p:par>
                                <p:cTn id="58" presetID="10" presetClass="entr" presetSubtype="0" fill="hold" nodeType="after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fade">
                                      <p:cBhvr>
                                        <p:cTn id="60" dur="250"/>
                                        <p:tgtEl>
                                          <p:spTgt spid="39"/>
                                        </p:tgtEl>
                                      </p:cBhvr>
                                    </p:animEffect>
                                  </p:childTnLst>
                                </p:cTn>
                              </p:par>
                              <p:par>
                                <p:cTn id="61" presetID="10" presetClass="entr" presetSubtype="0" fill="hold" nodeType="withEffect">
                                  <p:stCondLst>
                                    <p:cond delay="0"/>
                                  </p:stCondLst>
                                  <p:childTnLst>
                                    <p:set>
                                      <p:cBhvr>
                                        <p:cTn id="62" dur="1" fill="hold">
                                          <p:stCondLst>
                                            <p:cond delay="0"/>
                                          </p:stCondLst>
                                        </p:cTn>
                                        <p:tgtEl>
                                          <p:spTgt spid="68"/>
                                        </p:tgtEl>
                                        <p:attrNameLst>
                                          <p:attrName>style.visibility</p:attrName>
                                        </p:attrNameLst>
                                      </p:cBhvr>
                                      <p:to>
                                        <p:strVal val="visible"/>
                                      </p:to>
                                    </p:set>
                                    <p:animEffect transition="in" filter="fade">
                                      <p:cBhvr>
                                        <p:cTn id="63" dur="500"/>
                                        <p:tgtEl>
                                          <p:spTgt spid="68"/>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path" presetSubtype="0" accel="50000" decel="50000" fill="hold" grpId="4" nodeType="clickEffect">
                                  <p:stCondLst>
                                    <p:cond delay="0"/>
                                  </p:stCondLst>
                                  <p:childTnLst>
                                    <p:animMotion origin="layout" path="M 0.11649 0.13148 L 0.1184 0.21543 " pathEditMode="relative" rAng="0" ptsTypes="AA">
                                      <p:cBhvr>
                                        <p:cTn id="67" dur="500" fill="hold"/>
                                        <p:tgtEl>
                                          <p:spTgt spid="15"/>
                                        </p:tgtEl>
                                        <p:attrNameLst>
                                          <p:attrName>ppt_x</p:attrName>
                                          <p:attrName>ppt_y</p:attrName>
                                        </p:attrNameLst>
                                      </p:cBhvr>
                                      <p:rCtr x="87" y="4198"/>
                                    </p:animMotion>
                                  </p:childTnLst>
                                </p:cTn>
                              </p:par>
                            </p:childTnLst>
                          </p:cTn>
                        </p:par>
                        <p:par>
                          <p:cTn id="68" fill="hold">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up)">
                                      <p:cBhvr>
                                        <p:cTn id="71" dur="250"/>
                                        <p:tgtEl>
                                          <p:spTgt spid="19"/>
                                        </p:tgtEl>
                                      </p:cBhvr>
                                    </p:animEffect>
                                  </p:childTnLst>
                                </p:cTn>
                              </p:par>
                            </p:childTnLst>
                          </p:cTn>
                        </p:par>
                        <p:par>
                          <p:cTn id="72" fill="hold">
                            <p:stCondLst>
                              <p:cond delay="750"/>
                            </p:stCondLst>
                            <p:childTnLst>
                              <p:par>
                                <p:cTn id="73" presetID="10" presetClass="entr" presetSubtype="0" fill="hold" nodeType="afterEffect">
                                  <p:stCondLst>
                                    <p:cond delay="0"/>
                                  </p:stCondLst>
                                  <p:childTnLst>
                                    <p:set>
                                      <p:cBhvr>
                                        <p:cTn id="74" dur="1" fill="hold">
                                          <p:stCondLst>
                                            <p:cond delay="0"/>
                                          </p:stCondLst>
                                        </p:cTn>
                                        <p:tgtEl>
                                          <p:spTgt spid="32838"/>
                                        </p:tgtEl>
                                        <p:attrNameLst>
                                          <p:attrName>style.visibility</p:attrName>
                                        </p:attrNameLst>
                                      </p:cBhvr>
                                      <p:to>
                                        <p:strVal val="visible"/>
                                      </p:to>
                                    </p:set>
                                    <p:animEffect transition="in" filter="fade">
                                      <p:cBhvr>
                                        <p:cTn id="75" dur="250"/>
                                        <p:tgtEl>
                                          <p:spTgt spid="3283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grpId="1" nodeType="clickEffect">
                                  <p:stCondLst>
                                    <p:cond delay="0"/>
                                  </p:stCondLst>
                                  <p:childTnLst>
                                    <p:animEffect transition="out" filter="fade">
                                      <p:cBhvr>
                                        <p:cTn id="79" dur="250"/>
                                        <p:tgtEl>
                                          <p:spTgt spid="19"/>
                                        </p:tgtEl>
                                      </p:cBhvr>
                                    </p:animEffect>
                                    <p:set>
                                      <p:cBhvr>
                                        <p:cTn id="80" dur="1" fill="hold">
                                          <p:stCondLst>
                                            <p:cond delay="249"/>
                                          </p:stCondLst>
                                        </p:cTn>
                                        <p:tgtEl>
                                          <p:spTgt spid="19"/>
                                        </p:tgtEl>
                                        <p:attrNameLst>
                                          <p:attrName>style.visibility</p:attrName>
                                        </p:attrNameLst>
                                      </p:cBhvr>
                                      <p:to>
                                        <p:strVal val="hidden"/>
                                      </p:to>
                                    </p:set>
                                  </p:childTnLst>
                                </p:cTn>
                              </p:par>
                              <p:par>
                                <p:cTn id="81" presetID="42" presetClass="path" presetSubtype="0" accel="50000" decel="50000" fill="hold" grpId="5" nodeType="withEffect">
                                  <p:stCondLst>
                                    <p:cond delay="0"/>
                                  </p:stCondLst>
                                  <p:childTnLst>
                                    <p:animMotion origin="layout" path="M 0.1184 0.21543 L -0.0033 0.25185 " pathEditMode="relative" rAng="0" ptsTypes="AA">
                                      <p:cBhvr>
                                        <p:cTn id="82" dur="500" fill="hold"/>
                                        <p:tgtEl>
                                          <p:spTgt spid="15"/>
                                        </p:tgtEl>
                                        <p:attrNameLst>
                                          <p:attrName>ppt_x</p:attrName>
                                          <p:attrName>ppt_y</p:attrName>
                                        </p:attrNameLst>
                                      </p:cBhvr>
                                      <p:rCtr x="-6094" y="1821"/>
                                    </p:animMotion>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1"/>
                                        </p:tgtEl>
                                        <p:attrNameLst>
                                          <p:attrName>style.visibility</p:attrName>
                                        </p:attrNameLst>
                                      </p:cBhvr>
                                      <p:to>
                                        <p:strVal val="visible"/>
                                      </p:to>
                                    </p:set>
                                    <p:animEffect transition="in" filter="fade">
                                      <p:cBhvr>
                                        <p:cTn id="87" dur="25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15" grpId="0" animBg="1"/>
      <p:bldP spid="15" grpId="1" animBg="1"/>
      <p:bldP spid="15" grpId="2" animBg="1"/>
      <p:bldP spid="15" grpId="3" animBg="1"/>
      <p:bldP spid="15" grpId="4" animBg="1"/>
      <p:bldP spid="15" grpId="5" animBg="1"/>
      <p:bldP spid="17" grpId="0" animBg="1"/>
      <p:bldP spid="17" grpId="1" animBg="1"/>
      <p:bldP spid="18" grpId="0" animBg="1"/>
      <p:bldP spid="18" grpId="1" animBg="1"/>
      <p:bldP spid="19" grpId="0" animBg="1"/>
      <p:bldP spid="19"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9C18A-CDC1-E53C-25AA-382EFC0E9C3D}"/>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1F841B32-8DF4-DB67-CFD4-4FB7FD401476}"/>
              </a:ext>
            </a:extLst>
          </p:cNvPr>
          <p:cNvGrpSpPr/>
          <p:nvPr/>
        </p:nvGrpSpPr>
        <p:grpSpPr>
          <a:xfrm>
            <a:off x="1695451" y="746521"/>
            <a:ext cx="2469356" cy="3855720"/>
            <a:chOff x="1695451" y="819150"/>
            <a:chExt cx="2469356" cy="3855720"/>
          </a:xfrm>
        </p:grpSpPr>
        <p:sp>
          <p:nvSpPr>
            <p:cNvPr id="5" name="Rounded Rectangle 27">
              <a:extLst>
                <a:ext uri="{FF2B5EF4-FFF2-40B4-BE49-F238E27FC236}">
                  <a16:creationId xmlns:a16="http://schemas.microsoft.com/office/drawing/2014/main" id="{2AF9D9E3-1B3D-EDF8-1B8D-4DC059424F3C}"/>
                </a:ext>
              </a:extLst>
            </p:cNvPr>
            <p:cNvSpPr/>
            <p:nvPr/>
          </p:nvSpPr>
          <p:spPr bwMode="auto">
            <a:xfrm>
              <a:off x="1695451" y="1200150"/>
              <a:ext cx="2469356" cy="3474720"/>
            </a:xfrm>
            <a:prstGeom prst="rect">
              <a:avLst/>
            </a:prstGeom>
            <a:solidFill>
              <a:schemeClr val="bg1">
                <a:lumMod val="85000"/>
              </a:schemeClr>
            </a:solidFill>
            <a:ln w="38100" cap="flat" cmpd="sng" algn="ctr">
              <a:noFill/>
              <a:prstDash val="sysDash"/>
              <a:round/>
              <a:headEnd type="none" w="sm" len="sm"/>
              <a:tailEnd type="triangle" w="med" len="med"/>
            </a:ln>
            <a:effectLst/>
          </p:spPr>
          <p:txBody>
            <a:bodyPr wrap="none" anchor="ctr"/>
            <a:lstStyle/>
            <a:p>
              <a:pPr algn="ctr" eaLnBrk="0" hangingPunct="0">
                <a:defRPr/>
              </a:pPr>
              <a:endParaRPr lang="en-US" sz="1350" dirty="0">
                <a:latin typeface="Times New Roman" pitchFamily="-112" charset="0"/>
              </a:endParaRPr>
            </a:p>
          </p:txBody>
        </p:sp>
        <p:sp>
          <p:nvSpPr>
            <p:cNvPr id="6" name="TextBox 15">
              <a:extLst>
                <a:ext uri="{FF2B5EF4-FFF2-40B4-BE49-F238E27FC236}">
                  <a16:creationId xmlns:a16="http://schemas.microsoft.com/office/drawing/2014/main" id="{52498335-CBEB-6AB3-1E0C-2A9CE18F35F6}"/>
                </a:ext>
              </a:extLst>
            </p:cNvPr>
            <p:cNvSpPr txBox="1">
              <a:spLocks noChangeArrowheads="1"/>
            </p:cNvSpPr>
            <p:nvPr/>
          </p:nvSpPr>
          <p:spPr bwMode="auto">
            <a:xfrm>
              <a:off x="1695451" y="819150"/>
              <a:ext cx="1175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Schedule</a:t>
              </a:r>
            </a:p>
          </p:txBody>
        </p:sp>
        <p:sp>
          <p:nvSpPr>
            <p:cNvPr id="7" name="TextBox 6">
              <a:extLst>
                <a:ext uri="{FF2B5EF4-FFF2-40B4-BE49-F238E27FC236}">
                  <a16:creationId xmlns:a16="http://schemas.microsoft.com/office/drawing/2014/main" id="{9DDCF4F8-5ADF-1956-4942-F0184163B703}"/>
                </a:ext>
              </a:extLst>
            </p:cNvPr>
            <p:cNvSpPr txBox="1">
              <a:spLocks noChangeArrowheads="1"/>
            </p:cNvSpPr>
            <p:nvPr/>
          </p:nvSpPr>
          <p:spPr bwMode="auto">
            <a:xfrm>
              <a:off x="2190355" y="1219200"/>
              <a:ext cx="3770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p>
          </p:txBody>
        </p:sp>
        <p:sp>
          <p:nvSpPr>
            <p:cNvPr id="8" name="TextBox 15">
              <a:extLst>
                <a:ext uri="{FF2B5EF4-FFF2-40B4-BE49-F238E27FC236}">
                  <a16:creationId xmlns:a16="http://schemas.microsoft.com/office/drawing/2014/main" id="{C9F7841D-B8EE-146A-A724-3D759E8B050B}"/>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p>
          </p:txBody>
        </p:sp>
      </p:grpSp>
      <p:sp>
        <p:nvSpPr>
          <p:cNvPr id="9" name="Left Arrow 33">
            <a:extLst>
              <a:ext uri="{FF2B5EF4-FFF2-40B4-BE49-F238E27FC236}">
                <a16:creationId xmlns:a16="http://schemas.microsoft.com/office/drawing/2014/main" id="{40C14D00-567F-7021-447B-722C4EA019AB}"/>
              </a:ext>
            </a:extLst>
          </p:cNvPr>
          <p:cNvSpPr/>
          <p:nvPr/>
        </p:nvSpPr>
        <p:spPr bwMode="auto">
          <a:xfrm rot="16200000">
            <a:off x="-342900" y="2392441"/>
            <a:ext cx="3314700" cy="647700"/>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graphicFrame>
        <p:nvGraphicFramePr>
          <p:cNvPr id="68" name="Table 67">
            <a:extLst>
              <a:ext uri="{FF2B5EF4-FFF2-40B4-BE49-F238E27FC236}">
                <a16:creationId xmlns:a16="http://schemas.microsoft.com/office/drawing/2014/main" id="{BFC2F24A-004C-7AB5-9546-79B94791C680}"/>
              </a:ext>
            </a:extLst>
          </p:cNvPr>
          <p:cNvGraphicFramePr>
            <a:graphicFrameLocks noGrp="1"/>
          </p:cNvGraphicFramePr>
          <p:nvPr/>
        </p:nvGraphicFramePr>
        <p:xfrm>
          <a:off x="7145444" y="3224022"/>
          <a:ext cx="1584658" cy="719328"/>
        </p:xfrm>
        <a:graphic>
          <a:graphicData uri="http://schemas.openxmlformats.org/drawingml/2006/table">
            <a:tbl>
              <a:tblPr firstRow="1" bandRow="1">
                <a:tableStyleId>{793D81CF-94F2-401A-BA57-92F5A7B2D0C5}</a:tableStyleId>
              </a:tblPr>
              <a:tblGrid>
                <a:gridCol w="541038">
                  <a:extLst>
                    <a:ext uri="{9D8B030D-6E8A-4147-A177-3AD203B41FA5}">
                      <a16:colId xmlns:a16="http://schemas.microsoft.com/office/drawing/2014/main" val="20000"/>
                    </a:ext>
                  </a:extLst>
                </a:gridCol>
                <a:gridCol w="541038">
                  <a:extLst>
                    <a:ext uri="{9D8B030D-6E8A-4147-A177-3AD203B41FA5}">
                      <a16:colId xmlns:a16="http://schemas.microsoft.com/office/drawing/2014/main" val="3789622283"/>
                    </a:ext>
                  </a:extLst>
                </a:gridCol>
                <a:gridCol w="502582">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graphicFrame>
        <p:nvGraphicFramePr>
          <p:cNvPr id="69" name="Table 68">
            <a:extLst>
              <a:ext uri="{FF2B5EF4-FFF2-40B4-BE49-F238E27FC236}">
                <a16:creationId xmlns:a16="http://schemas.microsoft.com/office/drawing/2014/main" id="{C9B90953-937F-5271-8837-E65FBAC0121E}"/>
              </a:ext>
            </a:extLst>
          </p:cNvPr>
          <p:cNvGraphicFramePr>
            <a:graphicFrameLocks noGrp="1"/>
          </p:cNvGraphicFramePr>
          <p:nvPr/>
        </p:nvGraphicFramePr>
        <p:xfrm>
          <a:off x="4914774" y="3224022"/>
          <a:ext cx="1559051" cy="719328"/>
        </p:xfrm>
        <a:graphic>
          <a:graphicData uri="http://schemas.openxmlformats.org/drawingml/2006/table">
            <a:tbl>
              <a:tblPr firstRow="1" bandRow="1">
                <a:tableStyleId>{793D81CF-94F2-401A-BA57-92F5A7B2D0C5}</a:tableStyleId>
              </a:tblPr>
              <a:tblGrid>
                <a:gridCol w="532295">
                  <a:extLst>
                    <a:ext uri="{9D8B030D-6E8A-4147-A177-3AD203B41FA5}">
                      <a16:colId xmlns:a16="http://schemas.microsoft.com/office/drawing/2014/main" val="20000"/>
                    </a:ext>
                  </a:extLst>
                </a:gridCol>
                <a:gridCol w="532295">
                  <a:extLst>
                    <a:ext uri="{9D8B030D-6E8A-4147-A177-3AD203B41FA5}">
                      <a16:colId xmlns:a16="http://schemas.microsoft.com/office/drawing/2014/main" val="3789622283"/>
                    </a:ext>
                  </a:extLst>
                </a:gridCol>
                <a:gridCol w="494461">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32770" name="Title 6">
            <a:extLst>
              <a:ext uri="{FF2B5EF4-FFF2-40B4-BE49-F238E27FC236}">
                <a16:creationId xmlns:a16="http://schemas.microsoft.com/office/drawing/2014/main" id="{705956D8-C9FC-1D62-BEA0-03EFE4B6FED3}"/>
              </a:ext>
            </a:extLst>
          </p:cNvPr>
          <p:cNvSpPr>
            <a:spLocks noGrp="1"/>
          </p:cNvSpPr>
          <p:nvPr>
            <p:ph type="title"/>
          </p:nvPr>
        </p:nvSpPr>
        <p:spPr>
          <a:prstGeom prst="rect">
            <a:avLst/>
          </a:prstGeom>
        </p:spPr>
        <p:txBody>
          <a:bodyPr/>
          <a:lstStyle/>
          <a:p>
            <a:r>
              <a:rPr lang="en-US" dirty="0"/>
              <a:t>OCC: Forward Validation Case #3</a:t>
            </a:r>
          </a:p>
        </p:txBody>
      </p:sp>
      <p:grpSp>
        <p:nvGrpSpPr>
          <p:cNvPr id="16" name="Group 15" hidden="1">
            <a:extLst>
              <a:ext uri="{FF2B5EF4-FFF2-40B4-BE49-F238E27FC236}">
                <a16:creationId xmlns:a16="http://schemas.microsoft.com/office/drawing/2014/main" id="{891D3AD9-F2E4-12BF-5082-3AAF02B3E429}"/>
              </a:ext>
            </a:extLst>
          </p:cNvPr>
          <p:cNvGrpSpPr>
            <a:grpSpLocks/>
          </p:cNvGrpSpPr>
          <p:nvPr/>
        </p:nvGrpSpPr>
        <p:grpSpPr bwMode="auto">
          <a:xfrm>
            <a:off x="5079206" y="3358759"/>
            <a:ext cx="825104" cy="184666"/>
            <a:chOff x="5247643" y="4478338"/>
            <a:chExt cx="1100137" cy="246220"/>
          </a:xfrm>
        </p:grpSpPr>
        <p:sp>
          <p:nvSpPr>
            <p:cNvPr id="32857" name="TextBox 41">
              <a:extLst>
                <a:ext uri="{FF2B5EF4-FFF2-40B4-BE49-F238E27FC236}">
                  <a16:creationId xmlns:a16="http://schemas.microsoft.com/office/drawing/2014/main" id="{F78B2D16-586B-389B-45A5-0A9AC45F9B39}"/>
                </a:ext>
              </a:extLst>
            </p:cNvPr>
            <p:cNvSpPr txBox="1">
              <a:spLocks noChangeArrowheads="1"/>
            </p:cNvSpPr>
            <p:nvPr/>
          </p:nvSpPr>
          <p:spPr bwMode="auto">
            <a:xfrm>
              <a:off x="5247643" y="4478338"/>
              <a:ext cx="463550" cy="246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eaLnBrk="1" hangingPunct="1"/>
              <a:r>
                <a:rPr lang="en-US" sz="1200" b="1" u="none">
                  <a:solidFill>
                    <a:srgbClr val="C00000"/>
                  </a:solidFill>
                </a:rPr>
                <a:t>456</a:t>
              </a:r>
            </a:p>
          </p:txBody>
        </p:sp>
        <p:sp>
          <p:nvSpPr>
            <p:cNvPr id="32858" name="TextBox 42">
              <a:extLst>
                <a:ext uri="{FF2B5EF4-FFF2-40B4-BE49-F238E27FC236}">
                  <a16:creationId xmlns:a16="http://schemas.microsoft.com/office/drawing/2014/main" id="{24B55A92-F3F0-C3CE-315A-707D570E65FC}"/>
                </a:ext>
              </a:extLst>
            </p:cNvPr>
            <p:cNvSpPr txBox="1">
              <a:spLocks noChangeArrowheads="1"/>
            </p:cNvSpPr>
            <p:nvPr/>
          </p:nvSpPr>
          <p:spPr bwMode="auto">
            <a:xfrm>
              <a:off x="5884230" y="4478338"/>
              <a:ext cx="463550" cy="246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eaLnBrk="1" hangingPunct="1"/>
              <a:r>
                <a:rPr lang="en-US" sz="1200" b="1" u="none">
                  <a:solidFill>
                    <a:srgbClr val="C00000"/>
                  </a:solidFill>
                </a:rPr>
                <a:t>1</a:t>
              </a:r>
            </a:p>
          </p:txBody>
        </p:sp>
      </p:grpSp>
      <p:grpSp>
        <p:nvGrpSpPr>
          <p:cNvPr id="32837" name="T1 A WRITE2" hidden="1">
            <a:extLst>
              <a:ext uri="{FF2B5EF4-FFF2-40B4-BE49-F238E27FC236}">
                <a16:creationId xmlns:a16="http://schemas.microsoft.com/office/drawing/2014/main" id="{8DD49D70-6F74-84BC-3EF9-73DFAEBCFF6B}"/>
              </a:ext>
            </a:extLst>
          </p:cNvPr>
          <p:cNvGrpSpPr>
            <a:grpSpLocks/>
          </p:cNvGrpSpPr>
          <p:nvPr/>
        </p:nvGrpSpPr>
        <p:grpSpPr bwMode="auto">
          <a:xfrm>
            <a:off x="5497487" y="3471818"/>
            <a:ext cx="879501" cy="215449"/>
            <a:chOff x="5291077" y="4478330"/>
            <a:chExt cx="1172582" cy="287264"/>
          </a:xfrm>
        </p:grpSpPr>
        <p:sp>
          <p:nvSpPr>
            <p:cNvPr id="32854" name="TextBox 40">
              <a:extLst>
                <a:ext uri="{FF2B5EF4-FFF2-40B4-BE49-F238E27FC236}">
                  <a16:creationId xmlns:a16="http://schemas.microsoft.com/office/drawing/2014/main" id="{8CBA8FB4-6A62-335C-EAF5-D792283E2F35}"/>
                </a:ext>
              </a:extLst>
            </p:cNvPr>
            <p:cNvSpPr txBox="1">
              <a:spLocks noChangeArrowheads="1"/>
            </p:cNvSpPr>
            <p:nvPr/>
          </p:nvSpPr>
          <p:spPr bwMode="auto">
            <a:xfrm>
              <a:off x="5291077" y="4478337"/>
              <a:ext cx="463550" cy="287257"/>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2855" name="TextBox 31">
              <a:extLst>
                <a:ext uri="{FF2B5EF4-FFF2-40B4-BE49-F238E27FC236}">
                  <a16:creationId xmlns:a16="http://schemas.microsoft.com/office/drawing/2014/main" id="{B0ADD56E-75D5-921A-254F-11A6C6A848FF}"/>
                </a:ext>
              </a:extLst>
            </p:cNvPr>
            <p:cNvSpPr txBox="1">
              <a:spLocks noChangeArrowheads="1"/>
            </p:cNvSpPr>
            <p:nvPr/>
          </p:nvSpPr>
          <p:spPr bwMode="auto">
            <a:xfrm>
              <a:off x="6000109" y="4478330"/>
              <a:ext cx="463550" cy="287257"/>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grpSp>
      <p:grpSp>
        <p:nvGrpSpPr>
          <p:cNvPr id="23" name="Group 22">
            <a:extLst>
              <a:ext uri="{FF2B5EF4-FFF2-40B4-BE49-F238E27FC236}">
                <a16:creationId xmlns:a16="http://schemas.microsoft.com/office/drawing/2014/main" id="{649D22F3-CA54-94EB-C92D-9128D02D763D}"/>
              </a:ext>
            </a:extLst>
          </p:cNvPr>
          <p:cNvGrpSpPr/>
          <p:nvPr/>
        </p:nvGrpSpPr>
        <p:grpSpPr>
          <a:xfrm>
            <a:off x="1828220" y="1514044"/>
            <a:ext cx="2188369" cy="2926080"/>
            <a:chOff x="1828220" y="1845752"/>
            <a:chExt cx="2188369" cy="2926080"/>
          </a:xfrm>
        </p:grpSpPr>
        <p:grpSp>
          <p:nvGrpSpPr>
            <p:cNvPr id="32775" name="Group 35">
              <a:extLst>
                <a:ext uri="{FF2B5EF4-FFF2-40B4-BE49-F238E27FC236}">
                  <a16:creationId xmlns:a16="http://schemas.microsoft.com/office/drawing/2014/main" id="{5DB72297-A3E0-C48E-693B-4CDA88D681DF}"/>
                </a:ext>
              </a:extLst>
            </p:cNvPr>
            <p:cNvGrpSpPr>
              <a:grpSpLocks/>
            </p:cNvGrpSpPr>
            <p:nvPr/>
          </p:nvGrpSpPr>
          <p:grpSpPr bwMode="auto">
            <a:xfrm>
              <a:off x="1828220" y="1845752"/>
              <a:ext cx="2188369" cy="2926080"/>
              <a:chOff x="914399" y="2209243"/>
              <a:chExt cx="2919331" cy="3902253"/>
            </a:xfrm>
          </p:grpSpPr>
          <p:sp>
            <p:nvSpPr>
              <p:cNvPr id="10" name="Text Box 4">
                <a:extLst>
                  <a:ext uri="{FF2B5EF4-FFF2-40B4-BE49-F238E27FC236}">
                    <a16:creationId xmlns:a16="http://schemas.microsoft.com/office/drawing/2014/main" id="{DCA14237-8E40-AC83-D128-D01788B1336F}"/>
                  </a:ext>
                </a:extLst>
              </p:cNvPr>
              <p:cNvSpPr txBox="1">
                <a:spLocks noChangeArrowheads="1"/>
              </p:cNvSpPr>
              <p:nvPr/>
            </p:nvSpPr>
            <p:spPr bwMode="auto">
              <a:xfrm>
                <a:off x="914399"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BEGIN</a:t>
                </a:r>
              </a:p>
              <a:p>
                <a:r>
                  <a:rPr lang="en-US" i="1" dirty="0">
                    <a:solidFill>
                      <a:schemeClr val="accent1"/>
                    </a:solidFill>
                  </a:rPr>
                  <a:t>READ</a:t>
                </a:r>
              </a:p>
              <a:p>
                <a:r>
                  <a:rPr lang="en-US" b="0" dirty="0"/>
                  <a:t>R(A)</a:t>
                </a:r>
              </a:p>
              <a:p>
                <a:r>
                  <a:rPr lang="en-US" b="0" dirty="0"/>
                  <a:t>W(A)</a:t>
                </a:r>
              </a:p>
              <a:p>
                <a:r>
                  <a:rPr lang="en-US" b="0" dirty="0"/>
                  <a:t>R(B)</a:t>
                </a:r>
              </a:p>
              <a:p>
                <a:endParaRPr lang="en-US" b="0" dirty="0"/>
              </a:p>
              <a:p>
                <a:r>
                  <a:rPr lang="en-US" i="1" dirty="0">
                    <a:solidFill>
                      <a:schemeClr val="accent1"/>
                    </a:solidFill>
                  </a:rPr>
                  <a:t>VALIDATE</a:t>
                </a:r>
              </a:p>
              <a:p>
                <a:endParaRPr lang="en-US" i="1" dirty="0">
                  <a:solidFill>
                    <a:schemeClr val="accent1"/>
                  </a:solidFill>
                </a:endParaRPr>
              </a:p>
              <a:p>
                <a:endParaRPr lang="en-US" i="1" dirty="0">
                  <a:solidFill>
                    <a:schemeClr val="accent1"/>
                  </a:solidFill>
                </a:endParaRPr>
              </a:p>
              <a:p>
                <a:r>
                  <a:rPr lang="en-US" i="1" dirty="0">
                    <a:solidFill>
                      <a:schemeClr val="accent1"/>
                    </a:solidFill>
                  </a:rPr>
                  <a:t>WRITE</a:t>
                </a:r>
              </a:p>
              <a:p>
                <a:endParaRPr lang="en-US" b="0" dirty="0"/>
              </a:p>
            </p:txBody>
          </p:sp>
          <p:sp>
            <p:nvSpPr>
              <p:cNvPr id="13" name="Text Box 4">
                <a:extLst>
                  <a:ext uri="{FF2B5EF4-FFF2-40B4-BE49-F238E27FC236}">
                    <a16:creationId xmlns:a16="http://schemas.microsoft.com/office/drawing/2014/main" id="{2C7625C2-E4CE-1025-1154-A3A81E6BA90A}"/>
                  </a:ext>
                </a:extLst>
              </p:cNvPr>
              <p:cNvSpPr txBox="1">
                <a:spLocks noChangeArrowheads="1"/>
              </p:cNvSpPr>
              <p:nvPr/>
            </p:nvSpPr>
            <p:spPr bwMode="auto">
              <a:xfrm>
                <a:off x="2370888"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endParaRPr lang="en-US" dirty="0"/>
              </a:p>
              <a:p>
                <a:endParaRPr lang="en-US" dirty="0"/>
              </a:p>
              <a:p>
                <a:endParaRPr lang="en-US" dirty="0"/>
              </a:p>
              <a:p>
                <a:r>
                  <a:rPr lang="en-US" dirty="0"/>
                  <a:t>BEGIN</a:t>
                </a:r>
                <a:endParaRPr lang="en-US" b="0" dirty="0"/>
              </a:p>
              <a:p>
                <a:r>
                  <a:rPr lang="en-US" i="1" dirty="0">
                    <a:solidFill>
                      <a:schemeClr val="accent1"/>
                    </a:solidFill>
                  </a:rPr>
                  <a:t>READ</a:t>
                </a:r>
              </a:p>
              <a:p>
                <a:r>
                  <a:rPr lang="en-US" b="0" dirty="0"/>
                  <a:t>W(B)</a:t>
                </a:r>
              </a:p>
              <a:p>
                <a:endParaRPr lang="en-US" b="0" dirty="0"/>
              </a:p>
              <a:p>
                <a:r>
                  <a:rPr lang="en-US" i="1" dirty="0">
                    <a:solidFill>
                      <a:schemeClr val="accent1"/>
                    </a:solidFill>
                  </a:rPr>
                  <a:t>VALIDATE</a:t>
                </a:r>
              </a:p>
              <a:p>
                <a:r>
                  <a:rPr lang="en-US" i="1" dirty="0">
                    <a:solidFill>
                      <a:schemeClr val="accent1"/>
                    </a:solidFill>
                  </a:rPr>
                  <a:t>WRITE</a:t>
                </a:r>
              </a:p>
              <a:p>
                <a:r>
                  <a:rPr lang="en-US" dirty="0"/>
                  <a:t>COMMIT</a:t>
                </a:r>
              </a:p>
            </p:txBody>
          </p:sp>
        </p:grpSp>
        <p:sp>
          <p:nvSpPr>
            <p:cNvPr id="32840" name="Rectangle 1">
              <a:extLst>
                <a:ext uri="{FF2B5EF4-FFF2-40B4-BE49-F238E27FC236}">
                  <a16:creationId xmlns:a16="http://schemas.microsoft.com/office/drawing/2014/main" id="{B109BBAF-F068-366E-507D-1C40580D08D8}"/>
                </a:ext>
              </a:extLst>
            </p:cNvPr>
            <p:cNvSpPr>
              <a:spLocks noChangeArrowheads="1"/>
            </p:cNvSpPr>
            <p:nvPr/>
          </p:nvSpPr>
          <p:spPr bwMode="auto">
            <a:xfrm>
              <a:off x="1908968" y="2111689"/>
              <a:ext cx="931069" cy="1051560"/>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1" name="Rectangle 55">
              <a:extLst>
                <a:ext uri="{FF2B5EF4-FFF2-40B4-BE49-F238E27FC236}">
                  <a16:creationId xmlns:a16="http://schemas.microsoft.com/office/drawing/2014/main" id="{DE6D3C04-7252-BADC-E604-1523F86147D1}"/>
                </a:ext>
              </a:extLst>
            </p:cNvPr>
            <p:cNvSpPr>
              <a:spLocks noChangeArrowheads="1"/>
            </p:cNvSpPr>
            <p:nvPr/>
          </p:nvSpPr>
          <p:spPr bwMode="auto">
            <a:xfrm>
              <a:off x="2999581" y="2766683"/>
              <a:ext cx="931069" cy="633266"/>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2" name="Rectangle 59">
              <a:extLst>
                <a:ext uri="{FF2B5EF4-FFF2-40B4-BE49-F238E27FC236}">
                  <a16:creationId xmlns:a16="http://schemas.microsoft.com/office/drawing/2014/main" id="{D6E9F8F7-F7C1-6DF0-6239-CBAEEF45CC40}"/>
                </a:ext>
              </a:extLst>
            </p:cNvPr>
            <p:cNvSpPr>
              <a:spLocks noChangeArrowheads="1"/>
            </p:cNvSpPr>
            <p:nvPr/>
          </p:nvSpPr>
          <p:spPr bwMode="auto">
            <a:xfrm>
              <a:off x="2999581" y="3663081"/>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6" name="Rectangle 59">
              <a:extLst>
                <a:ext uri="{FF2B5EF4-FFF2-40B4-BE49-F238E27FC236}">
                  <a16:creationId xmlns:a16="http://schemas.microsoft.com/office/drawing/2014/main" id="{46E3B639-4D36-6DFB-2874-EECD754D1692}"/>
                </a:ext>
              </a:extLst>
            </p:cNvPr>
            <p:cNvSpPr>
              <a:spLocks noChangeArrowheads="1"/>
            </p:cNvSpPr>
            <p:nvPr/>
          </p:nvSpPr>
          <p:spPr bwMode="auto">
            <a:xfrm>
              <a:off x="1908968" y="3213019"/>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7" name="Rectangle 59">
              <a:extLst>
                <a:ext uri="{FF2B5EF4-FFF2-40B4-BE49-F238E27FC236}">
                  <a16:creationId xmlns:a16="http://schemas.microsoft.com/office/drawing/2014/main" id="{1F5B7F90-14F5-BFAD-0B0E-8DEBCC78A5B5}"/>
                </a:ext>
              </a:extLst>
            </p:cNvPr>
            <p:cNvSpPr>
              <a:spLocks noChangeArrowheads="1"/>
            </p:cNvSpPr>
            <p:nvPr/>
          </p:nvSpPr>
          <p:spPr bwMode="auto">
            <a:xfrm>
              <a:off x="2999581" y="3434478"/>
              <a:ext cx="931069" cy="196454"/>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0" name="Rectangle 59">
              <a:extLst>
                <a:ext uri="{FF2B5EF4-FFF2-40B4-BE49-F238E27FC236}">
                  <a16:creationId xmlns:a16="http://schemas.microsoft.com/office/drawing/2014/main" id="{65177501-B3B3-C58A-FC82-20D44BC4E96B}"/>
                </a:ext>
              </a:extLst>
            </p:cNvPr>
            <p:cNvSpPr>
              <a:spLocks noChangeArrowheads="1"/>
            </p:cNvSpPr>
            <p:nvPr/>
          </p:nvSpPr>
          <p:spPr bwMode="auto">
            <a:xfrm>
              <a:off x="1912364" y="3855824"/>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grpSp>
      <p:graphicFrame>
        <p:nvGraphicFramePr>
          <p:cNvPr id="76" name="Table 75">
            <a:extLst>
              <a:ext uri="{FF2B5EF4-FFF2-40B4-BE49-F238E27FC236}">
                <a16:creationId xmlns:a16="http://schemas.microsoft.com/office/drawing/2014/main" id="{716A743B-CD82-422A-FD04-AD0831FF87CB}"/>
              </a:ext>
            </a:extLst>
          </p:cNvPr>
          <p:cNvGraphicFramePr>
            <a:graphicFrameLocks noGrp="1"/>
          </p:cNvGraphicFramePr>
          <p:nvPr/>
        </p:nvGraphicFramePr>
        <p:xfrm>
          <a:off x="5362575" y="1583531"/>
          <a:ext cx="2377440" cy="749808"/>
        </p:xfrm>
        <a:graphic>
          <a:graphicData uri="http://schemas.openxmlformats.org/drawingml/2006/table">
            <a:tbl>
              <a:tblPr firstRow="1" bandRow="1">
                <a:tableStyleId>{793D81CF-94F2-401A-BA57-92F5A7B2D0C5}</a:tableStyleId>
              </a:tblPr>
              <a:tblGrid>
                <a:gridCol w="792480">
                  <a:extLst>
                    <a:ext uri="{9D8B030D-6E8A-4147-A177-3AD203B41FA5}">
                      <a16:colId xmlns:a16="http://schemas.microsoft.com/office/drawing/2014/main" val="20000"/>
                    </a:ext>
                  </a:extLst>
                </a:gridCol>
                <a:gridCol w="792480">
                  <a:extLst>
                    <a:ext uri="{9D8B030D-6E8A-4147-A177-3AD203B41FA5}">
                      <a16:colId xmlns:a16="http://schemas.microsoft.com/office/drawing/2014/main" val="3789622283"/>
                    </a:ext>
                  </a:extLst>
                </a:gridCol>
                <a:gridCol w="792480">
                  <a:extLst>
                    <a:ext uri="{9D8B030D-6E8A-4147-A177-3AD203B41FA5}">
                      <a16:colId xmlns:a16="http://schemas.microsoft.com/office/drawing/2014/main" val="1898458128"/>
                    </a:ext>
                  </a:extLst>
                </a:gridCol>
              </a:tblGrid>
              <a:tr h="249936">
                <a:tc>
                  <a:txBody>
                    <a:bodyPr/>
                    <a:lstStyle/>
                    <a:p>
                      <a:r>
                        <a:rPr lang="en-US" sz="14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123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4" name="Slide Number Placeholder 3">
            <a:extLst>
              <a:ext uri="{FF2B5EF4-FFF2-40B4-BE49-F238E27FC236}">
                <a16:creationId xmlns:a16="http://schemas.microsoft.com/office/drawing/2014/main" id="{5E27FA6E-696B-7053-1F9F-55A9E3ED92CF}"/>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26</a:t>
            </a:fld>
            <a:endParaRPr lang="en-US" dirty="0"/>
          </a:p>
        </p:txBody>
      </p:sp>
      <p:grpSp>
        <p:nvGrpSpPr>
          <p:cNvPr id="33" name="Group 32">
            <a:extLst>
              <a:ext uri="{FF2B5EF4-FFF2-40B4-BE49-F238E27FC236}">
                <a16:creationId xmlns:a16="http://schemas.microsoft.com/office/drawing/2014/main" id="{D89A4D74-DDCA-15E6-076F-E4BF06CCD2FA}"/>
              </a:ext>
            </a:extLst>
          </p:cNvPr>
          <p:cNvGrpSpPr/>
          <p:nvPr/>
        </p:nvGrpSpPr>
        <p:grpSpPr>
          <a:xfrm>
            <a:off x="5201841" y="971550"/>
            <a:ext cx="2722959" cy="1535430"/>
            <a:chOff x="5201841" y="1078230"/>
            <a:chExt cx="2722959" cy="1535430"/>
          </a:xfrm>
        </p:grpSpPr>
        <p:sp>
          <p:nvSpPr>
            <p:cNvPr id="34" name="Rounded Rectangle 18">
              <a:extLst>
                <a:ext uri="{FF2B5EF4-FFF2-40B4-BE49-F238E27FC236}">
                  <a16:creationId xmlns:a16="http://schemas.microsoft.com/office/drawing/2014/main" id="{4A70DA20-7C00-C8C7-1D3A-37026E6193B4}"/>
                </a:ext>
              </a:extLst>
            </p:cNvPr>
            <p:cNvSpPr/>
            <p:nvPr/>
          </p:nvSpPr>
          <p:spPr bwMode="auto">
            <a:xfrm>
              <a:off x="5201841" y="1516380"/>
              <a:ext cx="2722959" cy="109728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endParaRPr lang="en-US" sz="1350">
                <a:latin typeface="Times New Roman" pitchFamily="-112" charset="0"/>
              </a:endParaRPr>
            </a:p>
          </p:txBody>
        </p:sp>
        <p:sp>
          <p:nvSpPr>
            <p:cNvPr id="35" name="TextBox 15">
              <a:extLst>
                <a:ext uri="{FF2B5EF4-FFF2-40B4-BE49-F238E27FC236}">
                  <a16:creationId xmlns:a16="http://schemas.microsoft.com/office/drawing/2014/main" id="{A74E0713-B3C5-CFD0-5FDE-7B21B1B51819}"/>
                </a:ext>
              </a:extLst>
            </p:cNvPr>
            <p:cNvSpPr txBox="1">
              <a:spLocks noChangeArrowheads="1"/>
            </p:cNvSpPr>
            <p:nvPr/>
          </p:nvSpPr>
          <p:spPr bwMode="auto">
            <a:xfrm>
              <a:off x="5201841" y="1078230"/>
              <a:ext cx="12330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Database</a:t>
              </a:r>
            </a:p>
          </p:txBody>
        </p:sp>
      </p:grpSp>
      <p:grpSp>
        <p:nvGrpSpPr>
          <p:cNvPr id="36" name="T1 Workspace">
            <a:extLst>
              <a:ext uri="{FF2B5EF4-FFF2-40B4-BE49-F238E27FC236}">
                <a16:creationId xmlns:a16="http://schemas.microsoft.com/office/drawing/2014/main" id="{41976528-E9DE-1F3A-ABE7-EBCA5C407F9E}"/>
              </a:ext>
            </a:extLst>
          </p:cNvPr>
          <p:cNvGrpSpPr>
            <a:grpSpLocks/>
          </p:cNvGrpSpPr>
          <p:nvPr/>
        </p:nvGrpSpPr>
        <p:grpSpPr bwMode="auto">
          <a:xfrm>
            <a:off x="4800600" y="2713669"/>
            <a:ext cx="1828800" cy="1324931"/>
            <a:chOff x="4360867" y="3415027"/>
            <a:chExt cx="2438320" cy="1766575"/>
          </a:xfrm>
        </p:grpSpPr>
        <p:sp>
          <p:nvSpPr>
            <p:cNvPr id="37" name="Rounded Rectangle 26">
              <a:extLst>
                <a:ext uri="{FF2B5EF4-FFF2-40B4-BE49-F238E27FC236}">
                  <a16:creationId xmlns:a16="http://schemas.microsoft.com/office/drawing/2014/main" id="{2886E994-A2DC-2651-F4A2-CF43F69A11FE}"/>
                </a:ext>
              </a:extLst>
            </p:cNvPr>
            <p:cNvSpPr/>
            <p:nvPr/>
          </p:nvSpPr>
          <p:spPr bwMode="auto">
            <a:xfrm>
              <a:off x="4360867"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38" name="TextBox 15">
              <a:extLst>
                <a:ext uri="{FF2B5EF4-FFF2-40B4-BE49-F238E27FC236}">
                  <a16:creationId xmlns:a16="http://schemas.microsoft.com/office/drawing/2014/main" id="{12FCAA88-3599-B9CA-1546-80B59655556E}"/>
                </a:ext>
              </a:extLst>
            </p:cNvPr>
            <p:cNvSpPr txBox="1">
              <a:spLocks noChangeArrowheads="1"/>
            </p:cNvSpPr>
            <p:nvPr/>
          </p:nvSpPr>
          <p:spPr bwMode="auto">
            <a:xfrm>
              <a:off x="4360867" y="3415027"/>
              <a:ext cx="241981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1</a:t>
              </a:r>
              <a:r>
                <a:rPr lang="en-US" dirty="0"/>
                <a:t> Workspace</a:t>
              </a:r>
            </a:p>
          </p:txBody>
        </p:sp>
      </p:grpSp>
      <p:grpSp>
        <p:nvGrpSpPr>
          <p:cNvPr id="39" name="T2 Workspace">
            <a:extLst>
              <a:ext uri="{FF2B5EF4-FFF2-40B4-BE49-F238E27FC236}">
                <a16:creationId xmlns:a16="http://schemas.microsoft.com/office/drawing/2014/main" id="{40B55B46-CE9D-836D-C396-86213F0007F6}"/>
              </a:ext>
            </a:extLst>
          </p:cNvPr>
          <p:cNvGrpSpPr>
            <a:grpSpLocks/>
          </p:cNvGrpSpPr>
          <p:nvPr/>
        </p:nvGrpSpPr>
        <p:grpSpPr bwMode="auto">
          <a:xfrm>
            <a:off x="7048501" y="2713669"/>
            <a:ext cx="1858201" cy="1324931"/>
            <a:chOff x="6869743" y="3415027"/>
            <a:chExt cx="2477520" cy="1766575"/>
          </a:xfrm>
        </p:grpSpPr>
        <p:sp>
          <p:nvSpPr>
            <p:cNvPr id="40" name="Rounded Rectangle 37">
              <a:extLst>
                <a:ext uri="{FF2B5EF4-FFF2-40B4-BE49-F238E27FC236}">
                  <a16:creationId xmlns:a16="http://schemas.microsoft.com/office/drawing/2014/main" id="{49FC3106-98BE-7DE4-B929-87EA1218CDF2}"/>
                </a:ext>
              </a:extLst>
            </p:cNvPr>
            <p:cNvSpPr/>
            <p:nvPr/>
          </p:nvSpPr>
          <p:spPr bwMode="auto">
            <a:xfrm>
              <a:off x="6869743"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41" name="TextBox 15">
              <a:extLst>
                <a:ext uri="{FF2B5EF4-FFF2-40B4-BE49-F238E27FC236}">
                  <a16:creationId xmlns:a16="http://schemas.microsoft.com/office/drawing/2014/main" id="{1DE4EE59-A692-5DD3-2FBA-11C9A5B711F7}"/>
                </a:ext>
              </a:extLst>
            </p:cNvPr>
            <p:cNvSpPr txBox="1">
              <a:spLocks noChangeArrowheads="1"/>
            </p:cNvSpPr>
            <p:nvPr/>
          </p:nvSpPr>
          <p:spPr bwMode="auto">
            <a:xfrm>
              <a:off x="6869743" y="3415027"/>
              <a:ext cx="247752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2</a:t>
              </a:r>
              <a:r>
                <a:rPr lang="en-US" dirty="0"/>
                <a:t> Workspace</a:t>
              </a:r>
            </a:p>
          </p:txBody>
        </p:sp>
      </p:grpSp>
      <p:grpSp>
        <p:nvGrpSpPr>
          <p:cNvPr id="25" name="Group 24">
            <a:extLst>
              <a:ext uri="{FF2B5EF4-FFF2-40B4-BE49-F238E27FC236}">
                <a16:creationId xmlns:a16="http://schemas.microsoft.com/office/drawing/2014/main" id="{B0036295-41FA-0C23-41B0-120566ED8DF7}"/>
              </a:ext>
            </a:extLst>
          </p:cNvPr>
          <p:cNvGrpSpPr/>
          <p:nvPr/>
        </p:nvGrpSpPr>
        <p:grpSpPr>
          <a:xfrm>
            <a:off x="2323520" y="2293785"/>
            <a:ext cx="676061" cy="457823"/>
            <a:chOff x="7315200" y="717902"/>
            <a:chExt cx="676061" cy="457823"/>
          </a:xfrm>
        </p:grpSpPr>
        <p:cxnSp>
          <p:nvCxnSpPr>
            <p:cNvPr id="22" name="Straight Arrow Connector 21">
              <a:extLst>
                <a:ext uri="{FF2B5EF4-FFF2-40B4-BE49-F238E27FC236}">
                  <a16:creationId xmlns:a16="http://schemas.microsoft.com/office/drawing/2014/main" id="{BD714974-67AE-8F67-7632-FE2291F372B3}"/>
                </a:ext>
              </a:extLst>
            </p:cNvPr>
            <p:cNvCxnSpPr>
              <a:cxnSpLocks/>
              <a:endCxn id="32841" idx="1"/>
            </p:cNvCxnSpPr>
            <p:nvPr/>
          </p:nvCxnSpPr>
          <p:spPr>
            <a:xfrm>
              <a:off x="7315200" y="971550"/>
              <a:ext cx="676061" cy="20417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2F1C382B-51E2-17FF-48D2-69DBCF6054A4}"/>
                </a:ext>
              </a:extLst>
            </p:cNvPr>
            <p:cNvSpPr txBox="1"/>
            <p:nvPr/>
          </p:nvSpPr>
          <p:spPr>
            <a:xfrm>
              <a:off x="7390841" y="717902"/>
              <a:ext cx="532518" cy="369332"/>
            </a:xfrm>
            <a:prstGeom prst="rect">
              <a:avLst/>
            </a:prstGeom>
            <a:noFill/>
          </p:spPr>
          <p:txBody>
            <a:bodyPr wrap="none" rtlCol="0">
              <a:spAutoFit/>
            </a:bodyPr>
            <a:lstStyle/>
            <a:p>
              <a:r>
                <a:rPr lang="en-US" dirty="0">
                  <a:solidFill>
                    <a:srgbClr val="C00000"/>
                  </a:solidFill>
                </a:rPr>
                <a:t>OK!</a:t>
              </a:r>
            </a:p>
          </p:txBody>
        </p:sp>
      </p:grpSp>
    </p:spTree>
    <p:extLst>
      <p:ext uri="{BB962C8B-B14F-4D97-AF65-F5344CB8AC3E}">
        <p14:creationId xmlns:p14="http://schemas.microsoft.com/office/powerpoint/2010/main" val="302615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lstStyle/>
          <a:p>
            <a:r>
              <a:rPr lang="en-US" dirty="0"/>
              <a:t>OCC: Forward Validation</a:t>
            </a:r>
          </a:p>
        </p:txBody>
      </p:sp>
      <p:sp>
        <p:nvSpPr>
          <p:cNvPr id="5" name="Content Placeholder 4"/>
          <p:cNvSpPr>
            <a:spLocks noGrp="1"/>
          </p:cNvSpPr>
          <p:nvPr>
            <p:ph idx="1"/>
          </p:nvPr>
        </p:nvSpPr>
        <p:spPr>
          <a:prstGeom prst="rect">
            <a:avLst/>
          </a:prstGeom>
        </p:spPr>
        <p:txBody>
          <a:bodyPr/>
          <a:lstStyle/>
          <a:p>
            <a:r>
              <a:rPr lang="en-US" dirty="0"/>
              <a:t>Check whether the committing </a:t>
            </a:r>
            <a:r>
              <a:rPr lang="en-US" dirty="0" err="1"/>
              <a:t>txn</a:t>
            </a:r>
            <a:r>
              <a:rPr lang="en-US" dirty="0"/>
              <a:t> intersects its read/write sets with any active </a:t>
            </a:r>
            <a:r>
              <a:rPr lang="en-US" dirty="0" err="1"/>
              <a:t>txns</a:t>
            </a:r>
            <a:r>
              <a:rPr lang="en-US" dirty="0"/>
              <a:t> that have </a:t>
            </a:r>
            <a:r>
              <a:rPr lang="en-US" b="1" u="sng" dirty="0"/>
              <a:t>not</a:t>
            </a:r>
            <a:r>
              <a:rPr lang="en-US" dirty="0"/>
              <a:t> yet committed.</a:t>
            </a:r>
          </a:p>
        </p:txBody>
      </p:sp>
      <p:sp>
        <p:nvSpPr>
          <p:cNvPr id="7" name="TextBox 15"/>
          <p:cNvSpPr txBox="1">
            <a:spLocks noChangeArrowheads="1"/>
          </p:cNvSpPr>
          <p:nvPr/>
        </p:nvSpPr>
        <p:spPr bwMode="auto">
          <a:xfrm>
            <a:off x="1941107" y="2675853"/>
            <a:ext cx="990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err="1">
                <a:solidFill>
                  <a:srgbClr val="646464"/>
                </a:solidFill>
                <a:latin typeface="Crimson Text" pitchFamily="2" charset="0"/>
                <a:ea typeface="Crimson Text" pitchFamily="2" charset="0"/>
              </a:rPr>
              <a:t>Txn</a:t>
            </a:r>
            <a:r>
              <a:rPr lang="en-US" dirty="0">
                <a:solidFill>
                  <a:srgbClr val="646464"/>
                </a:solidFill>
                <a:latin typeface="Crimson Text" pitchFamily="2" charset="0"/>
                <a:ea typeface="Crimson Text" pitchFamily="2" charset="0"/>
              </a:rPr>
              <a:t> #1</a:t>
            </a:r>
          </a:p>
        </p:txBody>
      </p:sp>
      <p:sp>
        <p:nvSpPr>
          <p:cNvPr id="9" name="TextBox 15"/>
          <p:cNvSpPr txBox="1">
            <a:spLocks noChangeArrowheads="1"/>
          </p:cNvSpPr>
          <p:nvPr/>
        </p:nvSpPr>
        <p:spPr bwMode="auto">
          <a:xfrm>
            <a:off x="1941107" y="3295087"/>
            <a:ext cx="990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err="1">
                <a:solidFill>
                  <a:srgbClr val="646464"/>
                </a:solidFill>
                <a:latin typeface="Crimson Text" pitchFamily="2" charset="0"/>
                <a:ea typeface="Crimson Text" pitchFamily="2" charset="0"/>
              </a:rPr>
              <a:t>Txn</a:t>
            </a:r>
            <a:r>
              <a:rPr lang="en-US" dirty="0">
                <a:solidFill>
                  <a:srgbClr val="646464"/>
                </a:solidFill>
                <a:latin typeface="Crimson Text" pitchFamily="2" charset="0"/>
                <a:ea typeface="Crimson Text" pitchFamily="2" charset="0"/>
              </a:rPr>
              <a:t> #2</a:t>
            </a:r>
          </a:p>
        </p:txBody>
      </p:sp>
      <p:sp>
        <p:nvSpPr>
          <p:cNvPr id="11" name="TextBox 15"/>
          <p:cNvSpPr txBox="1">
            <a:spLocks noChangeArrowheads="1"/>
          </p:cNvSpPr>
          <p:nvPr/>
        </p:nvSpPr>
        <p:spPr bwMode="auto">
          <a:xfrm>
            <a:off x="1941107" y="3914320"/>
            <a:ext cx="990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err="1">
                <a:solidFill>
                  <a:srgbClr val="646464"/>
                </a:solidFill>
                <a:latin typeface="Crimson Text" pitchFamily="2" charset="0"/>
                <a:ea typeface="Crimson Text" pitchFamily="2" charset="0"/>
              </a:rPr>
              <a:t>Txn</a:t>
            </a:r>
            <a:r>
              <a:rPr lang="en-US" dirty="0">
                <a:solidFill>
                  <a:srgbClr val="646464"/>
                </a:solidFill>
                <a:latin typeface="Crimson Text" pitchFamily="2" charset="0"/>
                <a:ea typeface="Crimson Text" pitchFamily="2" charset="0"/>
              </a:rPr>
              <a:t> #3</a:t>
            </a:r>
          </a:p>
        </p:txBody>
      </p:sp>
      <p:cxnSp>
        <p:nvCxnSpPr>
          <p:cNvPr id="29" name="Straight Arrow Connector 28"/>
          <p:cNvCxnSpPr/>
          <p:nvPr/>
        </p:nvCxnSpPr>
        <p:spPr>
          <a:xfrm>
            <a:off x="3010403" y="4463842"/>
            <a:ext cx="4192490" cy="0"/>
          </a:xfrm>
          <a:prstGeom prst="straightConnector1">
            <a:avLst/>
          </a:prstGeom>
          <a:ln w="25400">
            <a:solidFill>
              <a:schemeClr val="tx1">
                <a:lumMod val="65000"/>
                <a:lumOff val="35000"/>
              </a:schemeClr>
            </a:solidFill>
            <a:headEnd type="none"/>
            <a:tailEnd type="arrow"/>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3254762" y="4340558"/>
            <a:ext cx="3371652" cy="123284"/>
            <a:chOff x="1765983" y="4009712"/>
            <a:chExt cx="3371652" cy="65513"/>
          </a:xfrm>
        </p:grpSpPr>
        <p:cxnSp>
          <p:nvCxnSpPr>
            <p:cNvPr id="35" name="Straight Connector 34"/>
            <p:cNvCxnSpPr/>
            <p:nvPr/>
          </p:nvCxnSpPr>
          <p:spPr>
            <a:xfrm>
              <a:off x="1765983" y="4009712"/>
              <a:ext cx="0" cy="65513"/>
            </a:xfrm>
            <a:prstGeom prst="line">
              <a:avLst/>
            </a:prstGeom>
            <a:ln w="25400">
              <a:solidFill>
                <a:schemeClr val="tx1">
                  <a:lumMod val="65000"/>
                  <a:lumOff val="3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608896" y="4009712"/>
              <a:ext cx="0" cy="65513"/>
            </a:xfrm>
            <a:prstGeom prst="line">
              <a:avLst/>
            </a:prstGeom>
            <a:ln w="25400">
              <a:solidFill>
                <a:schemeClr val="tx1">
                  <a:lumMod val="65000"/>
                  <a:lumOff val="3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294722" y="4009712"/>
              <a:ext cx="0" cy="65513"/>
            </a:xfrm>
            <a:prstGeom prst="line">
              <a:avLst/>
            </a:prstGeom>
            <a:ln w="25400">
              <a:solidFill>
                <a:schemeClr val="tx1">
                  <a:lumMod val="65000"/>
                  <a:lumOff val="3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5137635" y="4009712"/>
              <a:ext cx="0" cy="65513"/>
            </a:xfrm>
            <a:prstGeom prst="line">
              <a:avLst/>
            </a:prstGeom>
            <a:ln w="25400">
              <a:solidFill>
                <a:schemeClr val="tx1">
                  <a:lumMod val="65000"/>
                  <a:lumOff val="3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3451809" y="4009712"/>
              <a:ext cx="0" cy="65513"/>
            </a:xfrm>
            <a:prstGeom prst="line">
              <a:avLst/>
            </a:prstGeom>
            <a:ln w="25400">
              <a:solidFill>
                <a:schemeClr val="tx1">
                  <a:lumMod val="65000"/>
                  <a:lumOff val="3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40" name="Straight Connector 39"/>
          <p:cNvCxnSpPr/>
          <p:nvPr/>
        </p:nvCxnSpPr>
        <p:spPr>
          <a:xfrm flipV="1">
            <a:off x="3254762" y="2605704"/>
            <a:ext cx="0" cy="1737360"/>
          </a:xfrm>
          <a:prstGeom prst="line">
            <a:avLst/>
          </a:prstGeom>
          <a:ln w="25400" cmpd="sng">
            <a:solidFill>
              <a:schemeClr val="tx1">
                <a:lumMod val="65000"/>
                <a:lumOff val="3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4097675" y="2605704"/>
            <a:ext cx="0" cy="1737360"/>
          </a:xfrm>
          <a:prstGeom prst="line">
            <a:avLst/>
          </a:prstGeom>
          <a:ln w="25400" cmpd="sng">
            <a:solidFill>
              <a:schemeClr val="tx1">
                <a:lumMod val="65000"/>
                <a:lumOff val="3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4940588" y="2605704"/>
            <a:ext cx="0" cy="1737360"/>
          </a:xfrm>
          <a:prstGeom prst="line">
            <a:avLst/>
          </a:prstGeom>
          <a:ln w="25400" cmpd="sng">
            <a:solidFill>
              <a:schemeClr val="tx1">
                <a:lumMod val="65000"/>
                <a:lumOff val="3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5783501" y="2605704"/>
            <a:ext cx="0" cy="1737360"/>
          </a:xfrm>
          <a:prstGeom prst="line">
            <a:avLst/>
          </a:prstGeom>
          <a:ln w="25400" cmpd="sng">
            <a:solidFill>
              <a:schemeClr val="tx1">
                <a:lumMod val="65000"/>
                <a:lumOff val="3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626414" y="2605704"/>
            <a:ext cx="0" cy="1737360"/>
          </a:xfrm>
          <a:prstGeom prst="line">
            <a:avLst/>
          </a:prstGeom>
          <a:ln w="25400" cmpd="sng">
            <a:solidFill>
              <a:schemeClr val="tx1">
                <a:lumMod val="65000"/>
                <a:lumOff val="3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grpSp>
        <p:nvGrpSpPr>
          <p:cNvPr id="74" name="Group 73"/>
          <p:cNvGrpSpPr/>
          <p:nvPr/>
        </p:nvGrpSpPr>
        <p:grpSpPr>
          <a:xfrm>
            <a:off x="4756512" y="3870386"/>
            <a:ext cx="2099661" cy="457200"/>
            <a:chOff x="3338638" y="3890212"/>
            <a:chExt cx="2099661" cy="457200"/>
          </a:xfrm>
        </p:grpSpPr>
        <p:sp>
          <p:nvSpPr>
            <p:cNvPr id="10" name="Rounded Rectangle 9"/>
            <p:cNvSpPr/>
            <p:nvPr/>
          </p:nvSpPr>
          <p:spPr>
            <a:xfrm>
              <a:off x="3338638" y="3935932"/>
              <a:ext cx="1918003" cy="365760"/>
            </a:xfrm>
            <a:prstGeom prst="roundRect">
              <a:avLst>
                <a:gd name="adj" fmla="val 0"/>
              </a:avLst>
            </a:prstGeom>
            <a:solidFill>
              <a:schemeClr val="bg1">
                <a:lumMod val="50000"/>
                <a:alpha val="95000"/>
              </a:schemeClr>
            </a:solidFill>
            <a:ln w="381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solidFill>
                  <a:schemeClr val="tx1">
                    <a:lumMod val="65000"/>
                    <a:lumOff val="35000"/>
                  </a:schemeClr>
                </a:solidFill>
                <a:latin typeface="Proxima Nova"/>
                <a:cs typeface="Proxima Nova"/>
              </a:endParaRPr>
            </a:p>
          </p:txBody>
        </p:sp>
        <p:grpSp>
          <p:nvGrpSpPr>
            <p:cNvPr id="63" name="Group 62"/>
            <p:cNvGrpSpPr/>
            <p:nvPr/>
          </p:nvGrpSpPr>
          <p:grpSpPr>
            <a:xfrm>
              <a:off x="5255419" y="3890212"/>
              <a:ext cx="182880" cy="457200"/>
              <a:chOff x="5715000" y="3903684"/>
              <a:chExt cx="182880" cy="457200"/>
            </a:xfrm>
          </p:grpSpPr>
          <p:sp>
            <p:nvSpPr>
              <p:cNvPr id="61" name="Rectangle 60"/>
              <p:cNvSpPr/>
              <p:nvPr/>
            </p:nvSpPr>
            <p:spPr>
              <a:xfrm>
                <a:off x="5715000" y="3903684"/>
                <a:ext cx="182880" cy="457200"/>
              </a:xfrm>
              <a:prstGeom prst="rect">
                <a:avLst/>
              </a:prstGeom>
              <a:solidFill>
                <a:schemeClr val="tx1">
                  <a:lumMod val="85000"/>
                  <a:lumOff val="15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lIns="0" rIns="0" rtlCol="0" anchor="ctr"/>
              <a:lstStyle/>
              <a:p>
                <a:pPr algn="ctr"/>
                <a:endParaRPr lang="en-US" sz="700" b="1" dirty="0">
                  <a:solidFill>
                    <a:schemeClr val="bg1">
                      <a:lumMod val="95000"/>
                    </a:schemeClr>
                  </a:solidFill>
                  <a:latin typeface="Consolas" pitchFamily="49" charset="0"/>
                  <a:ea typeface="DejaVu Sans Mono" pitchFamily="49" charset="0"/>
                  <a:cs typeface="Consolas" pitchFamily="49" charset="0"/>
                </a:endParaRPr>
              </a:p>
            </p:txBody>
          </p:sp>
          <p:sp>
            <p:nvSpPr>
              <p:cNvPr id="62" name="Rectangle 61"/>
              <p:cNvSpPr/>
              <p:nvPr/>
            </p:nvSpPr>
            <p:spPr>
              <a:xfrm rot="16200000">
                <a:off x="5614081" y="4063035"/>
                <a:ext cx="384721" cy="138499"/>
              </a:xfrm>
              <a:prstGeom prst="rect">
                <a:avLst/>
              </a:prstGeom>
            </p:spPr>
            <p:txBody>
              <a:bodyPr wrap="none" lIns="0" tIns="0" rIns="0" bIns="0">
                <a:spAutoFit/>
              </a:bodyPr>
              <a:lstStyle/>
              <a:p>
                <a:pPr algn="ctr"/>
                <a:r>
                  <a:rPr lang="en-US" sz="900" b="1" dirty="0">
                    <a:solidFill>
                      <a:schemeClr val="bg1">
                        <a:lumMod val="95000"/>
                      </a:schemeClr>
                    </a:solidFill>
                    <a:latin typeface="Consolas" pitchFamily="49" charset="0"/>
                    <a:ea typeface="DejaVu Sans Mono" pitchFamily="49" charset="0"/>
                    <a:cs typeface="Consolas" pitchFamily="49" charset="0"/>
                  </a:rPr>
                  <a:t>COMMIT</a:t>
                </a:r>
              </a:p>
            </p:txBody>
          </p:sp>
        </p:grpSp>
      </p:grpSp>
      <p:grpSp>
        <p:nvGrpSpPr>
          <p:cNvPr id="72" name="Group 71"/>
          <p:cNvGrpSpPr/>
          <p:nvPr/>
        </p:nvGrpSpPr>
        <p:grpSpPr>
          <a:xfrm>
            <a:off x="2969972" y="3251153"/>
            <a:ext cx="2897428" cy="457200"/>
            <a:chOff x="1600199" y="3311484"/>
            <a:chExt cx="2897428" cy="457200"/>
          </a:xfrm>
        </p:grpSpPr>
        <p:sp>
          <p:nvSpPr>
            <p:cNvPr id="8" name="Rounded Rectangle 7"/>
            <p:cNvSpPr/>
            <p:nvPr/>
          </p:nvSpPr>
          <p:spPr>
            <a:xfrm>
              <a:off x="1600199" y="3357204"/>
              <a:ext cx="2745541" cy="365760"/>
            </a:xfrm>
            <a:prstGeom prst="roundRect">
              <a:avLst>
                <a:gd name="adj" fmla="val 0"/>
              </a:avLst>
            </a:prstGeom>
            <a:solidFill>
              <a:schemeClr val="bg1">
                <a:lumMod val="75000"/>
                <a:alpha val="95000"/>
              </a:schemeClr>
            </a:solidFill>
            <a:ln w="381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solidFill>
                  <a:schemeClr val="tx1">
                    <a:lumMod val="65000"/>
                    <a:lumOff val="35000"/>
                  </a:schemeClr>
                </a:solidFill>
                <a:latin typeface="Proxima Nova"/>
                <a:cs typeface="Proxima Nova"/>
              </a:endParaRPr>
            </a:p>
          </p:txBody>
        </p:sp>
        <p:grpSp>
          <p:nvGrpSpPr>
            <p:cNvPr id="65" name="Group 64"/>
            <p:cNvGrpSpPr/>
            <p:nvPr/>
          </p:nvGrpSpPr>
          <p:grpSpPr>
            <a:xfrm>
              <a:off x="4314747" y="3311484"/>
              <a:ext cx="182880" cy="457200"/>
              <a:chOff x="5914121" y="3903684"/>
              <a:chExt cx="182880" cy="457200"/>
            </a:xfrm>
          </p:grpSpPr>
          <p:sp>
            <p:nvSpPr>
              <p:cNvPr id="66" name="Rectangle 65"/>
              <p:cNvSpPr/>
              <p:nvPr/>
            </p:nvSpPr>
            <p:spPr>
              <a:xfrm>
                <a:off x="5914121" y="3903684"/>
                <a:ext cx="182880" cy="457200"/>
              </a:xfrm>
              <a:prstGeom prst="rect">
                <a:avLst/>
              </a:prstGeom>
              <a:solidFill>
                <a:schemeClr val="tx1">
                  <a:lumMod val="85000"/>
                  <a:lumOff val="15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lIns="0" rIns="0" rtlCol="0" anchor="ctr"/>
              <a:lstStyle/>
              <a:p>
                <a:pPr algn="ctr"/>
                <a:endParaRPr lang="en-US" sz="700" b="1" dirty="0">
                  <a:solidFill>
                    <a:schemeClr val="bg1">
                      <a:lumMod val="95000"/>
                    </a:schemeClr>
                  </a:solidFill>
                  <a:latin typeface="Consolas" pitchFamily="49" charset="0"/>
                  <a:ea typeface="DejaVu Sans Mono" pitchFamily="49" charset="0"/>
                  <a:cs typeface="Consolas" pitchFamily="49" charset="0"/>
                </a:endParaRPr>
              </a:p>
            </p:txBody>
          </p:sp>
          <p:sp>
            <p:nvSpPr>
              <p:cNvPr id="67" name="Rectangle 66"/>
              <p:cNvSpPr/>
              <p:nvPr/>
            </p:nvSpPr>
            <p:spPr>
              <a:xfrm rot="16200000">
                <a:off x="5813202" y="4063035"/>
                <a:ext cx="384721" cy="138499"/>
              </a:xfrm>
              <a:prstGeom prst="rect">
                <a:avLst/>
              </a:prstGeom>
            </p:spPr>
            <p:txBody>
              <a:bodyPr wrap="none" lIns="0" tIns="0" rIns="0" bIns="0">
                <a:spAutoFit/>
              </a:bodyPr>
              <a:lstStyle/>
              <a:p>
                <a:pPr algn="ctr"/>
                <a:r>
                  <a:rPr lang="en-US" sz="900" b="1" dirty="0">
                    <a:solidFill>
                      <a:schemeClr val="bg1">
                        <a:lumMod val="95000"/>
                      </a:schemeClr>
                    </a:solidFill>
                    <a:latin typeface="Consolas" pitchFamily="49" charset="0"/>
                    <a:ea typeface="DejaVu Sans Mono" pitchFamily="49" charset="0"/>
                    <a:cs typeface="Consolas" pitchFamily="49" charset="0"/>
                  </a:rPr>
                  <a:t>COMMIT</a:t>
                </a:r>
              </a:p>
            </p:txBody>
          </p:sp>
        </p:grpSp>
      </p:grpSp>
      <p:grpSp>
        <p:nvGrpSpPr>
          <p:cNvPr id="71" name="Group 70"/>
          <p:cNvGrpSpPr/>
          <p:nvPr/>
        </p:nvGrpSpPr>
        <p:grpSpPr>
          <a:xfrm>
            <a:off x="2969972" y="2631919"/>
            <a:ext cx="1702118" cy="457200"/>
            <a:chOff x="1600199" y="2765003"/>
            <a:chExt cx="1702118" cy="457200"/>
          </a:xfrm>
        </p:grpSpPr>
        <p:sp>
          <p:nvSpPr>
            <p:cNvPr id="6" name="Rounded Rectangle 5"/>
            <p:cNvSpPr/>
            <p:nvPr/>
          </p:nvSpPr>
          <p:spPr>
            <a:xfrm>
              <a:off x="1600199" y="2810723"/>
              <a:ext cx="1524001" cy="365760"/>
            </a:xfrm>
            <a:prstGeom prst="roundRect">
              <a:avLst>
                <a:gd name="adj" fmla="val 0"/>
              </a:avLst>
            </a:prstGeom>
            <a:solidFill>
              <a:schemeClr val="tx1">
                <a:lumMod val="65000"/>
                <a:lumOff val="35000"/>
                <a:alpha val="95000"/>
              </a:schemeClr>
            </a:solidFill>
            <a:ln w="381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solidFill>
                  <a:schemeClr val="tx1">
                    <a:lumMod val="65000"/>
                    <a:lumOff val="35000"/>
                  </a:schemeClr>
                </a:solidFill>
                <a:latin typeface="Proxima Nova"/>
                <a:cs typeface="Proxima Nova"/>
              </a:endParaRPr>
            </a:p>
          </p:txBody>
        </p:sp>
        <p:grpSp>
          <p:nvGrpSpPr>
            <p:cNvPr id="68" name="Group 67"/>
            <p:cNvGrpSpPr/>
            <p:nvPr/>
          </p:nvGrpSpPr>
          <p:grpSpPr>
            <a:xfrm>
              <a:off x="3119437" y="2765003"/>
              <a:ext cx="182880" cy="457200"/>
              <a:chOff x="5715000" y="3903684"/>
              <a:chExt cx="182880" cy="457200"/>
            </a:xfrm>
          </p:grpSpPr>
          <p:sp>
            <p:nvSpPr>
              <p:cNvPr id="69" name="Rectangle 68"/>
              <p:cNvSpPr/>
              <p:nvPr/>
            </p:nvSpPr>
            <p:spPr>
              <a:xfrm>
                <a:off x="5715000" y="3903684"/>
                <a:ext cx="182880" cy="457200"/>
              </a:xfrm>
              <a:prstGeom prst="rect">
                <a:avLst/>
              </a:prstGeom>
              <a:solidFill>
                <a:schemeClr val="tx1">
                  <a:lumMod val="85000"/>
                  <a:lumOff val="15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lIns="0" rIns="0" rtlCol="0" anchor="ctr"/>
              <a:lstStyle/>
              <a:p>
                <a:pPr algn="ctr"/>
                <a:endParaRPr lang="en-US" sz="700" b="1" dirty="0">
                  <a:solidFill>
                    <a:schemeClr val="bg1">
                      <a:lumMod val="95000"/>
                    </a:schemeClr>
                  </a:solidFill>
                  <a:latin typeface="Consolas" pitchFamily="49" charset="0"/>
                  <a:ea typeface="DejaVu Sans Mono" pitchFamily="49" charset="0"/>
                  <a:cs typeface="Consolas" pitchFamily="49" charset="0"/>
                </a:endParaRPr>
              </a:p>
            </p:txBody>
          </p:sp>
          <p:sp>
            <p:nvSpPr>
              <p:cNvPr id="70" name="Rectangle 69"/>
              <p:cNvSpPr/>
              <p:nvPr/>
            </p:nvSpPr>
            <p:spPr>
              <a:xfrm rot="16200000">
                <a:off x="5614081" y="4063035"/>
                <a:ext cx="384721" cy="138499"/>
              </a:xfrm>
              <a:prstGeom prst="rect">
                <a:avLst/>
              </a:prstGeom>
            </p:spPr>
            <p:txBody>
              <a:bodyPr wrap="none" lIns="0" tIns="0" rIns="0" bIns="0">
                <a:spAutoFit/>
              </a:bodyPr>
              <a:lstStyle/>
              <a:p>
                <a:pPr algn="ctr"/>
                <a:r>
                  <a:rPr lang="en-US" sz="900" b="1" dirty="0">
                    <a:solidFill>
                      <a:schemeClr val="bg1">
                        <a:lumMod val="95000"/>
                      </a:schemeClr>
                    </a:solidFill>
                    <a:latin typeface="Consolas" pitchFamily="49" charset="0"/>
                    <a:ea typeface="DejaVu Sans Mono" pitchFamily="49" charset="0"/>
                    <a:cs typeface="Consolas" pitchFamily="49" charset="0"/>
                  </a:rPr>
                  <a:t>COMMIT</a:t>
                </a:r>
              </a:p>
            </p:txBody>
          </p:sp>
        </p:grpSp>
      </p:grpSp>
      <p:sp>
        <p:nvSpPr>
          <p:cNvPr id="76" name="Highlight Box"/>
          <p:cNvSpPr/>
          <p:nvPr/>
        </p:nvSpPr>
        <p:spPr>
          <a:xfrm>
            <a:off x="1886789" y="3294615"/>
            <a:ext cx="988743" cy="38100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Highlight Box"/>
          <p:cNvSpPr/>
          <p:nvPr/>
        </p:nvSpPr>
        <p:spPr>
          <a:xfrm>
            <a:off x="2986025" y="3197017"/>
            <a:ext cx="2881375" cy="1208912"/>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p:cNvSpPr txBox="1"/>
          <p:nvPr/>
        </p:nvSpPr>
        <p:spPr>
          <a:xfrm>
            <a:off x="5113438" y="2796144"/>
            <a:ext cx="1750800" cy="400110"/>
          </a:xfrm>
          <a:prstGeom prst="rect">
            <a:avLst/>
          </a:prstGeom>
          <a:noFill/>
          <a:ln>
            <a:noFill/>
          </a:ln>
        </p:spPr>
        <p:txBody>
          <a:bodyPr wrap="none" rtlCol="0">
            <a:spAutoFit/>
          </a:bodyPr>
          <a:lstStyle/>
          <a:p>
            <a:r>
              <a:rPr lang="en-US" sz="2000" b="1" i="1" dirty="0">
                <a:solidFill>
                  <a:schemeClr val="accent1"/>
                </a:solidFill>
                <a:latin typeface="Crimson Text" pitchFamily="2" charset="0"/>
                <a:ea typeface="Crimson Text" pitchFamily="2" charset="0"/>
              </a:rPr>
              <a:t>Validation Scope</a:t>
            </a:r>
          </a:p>
        </p:txBody>
      </p:sp>
      <p:sp>
        <p:nvSpPr>
          <p:cNvPr id="46" name="Right Arrow 45"/>
          <p:cNvSpPr>
            <a:spLocks noChangeAspect="1"/>
          </p:cNvSpPr>
          <p:nvPr/>
        </p:nvSpPr>
        <p:spPr>
          <a:xfrm rot="5400000">
            <a:off x="5603522" y="2860973"/>
            <a:ext cx="365760" cy="419142"/>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 name="Right Arrow 46"/>
          <p:cNvSpPr>
            <a:spLocks noChangeAspect="1"/>
          </p:cNvSpPr>
          <p:nvPr/>
        </p:nvSpPr>
        <p:spPr>
          <a:xfrm rot="16200000">
            <a:off x="5603522" y="3683916"/>
            <a:ext cx="365760" cy="419142"/>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 name="Left Arrow 33">
            <a:extLst>
              <a:ext uri="{FF2B5EF4-FFF2-40B4-BE49-F238E27FC236}">
                <a16:creationId xmlns:a16="http://schemas.microsoft.com/office/drawing/2014/main" id="{63599978-59DB-4152-85B5-0BA3394F340F}"/>
              </a:ext>
            </a:extLst>
          </p:cNvPr>
          <p:cNvSpPr/>
          <p:nvPr/>
        </p:nvSpPr>
        <p:spPr bwMode="auto">
          <a:xfrm rot="10800000" flipV="1">
            <a:off x="3740550" y="4463842"/>
            <a:ext cx="2405846" cy="470107"/>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algn="ctr" eaLnBrk="0" hangingPunct="0">
              <a:defRPr/>
            </a:pPr>
            <a:r>
              <a:rPr lang="en-US" b="1" i="1" spc="225" dirty="0">
                <a:solidFill>
                  <a:schemeClr val="bg1">
                    <a:lumMod val="95000"/>
                  </a:schemeClr>
                </a:solidFill>
                <a:latin typeface="Lato Black" panose="020F0A02020204030203" pitchFamily="34" charset="0"/>
              </a:rPr>
              <a:t>TIME</a:t>
            </a:r>
          </a:p>
        </p:txBody>
      </p:sp>
      <p:sp>
        <p:nvSpPr>
          <p:cNvPr id="12" name="Slide Number Placeholder 3">
            <a:extLst>
              <a:ext uri="{FF2B5EF4-FFF2-40B4-BE49-F238E27FC236}">
                <a16:creationId xmlns:a16="http://schemas.microsoft.com/office/drawing/2014/main" id="{236BE081-3A98-D714-7A51-C02EE5D8B034}"/>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27</a:t>
            </a:fld>
            <a:endParaRPr lang="en-US" dirty="0"/>
          </a:p>
        </p:txBody>
      </p:sp>
    </p:spTree>
    <p:extLst>
      <p:ext uri="{BB962C8B-B14F-4D97-AF65-F5344CB8AC3E}">
        <p14:creationId xmlns:p14="http://schemas.microsoft.com/office/powerpoint/2010/main" val="404377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250"/>
                                        <p:tgtEl>
                                          <p:spTgt spid="7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wipe(up)">
                                      <p:cBhvr>
                                        <p:cTn id="10" dur="250"/>
                                        <p:tgtEl>
                                          <p:spTgt spid="4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wipe(down)">
                                      <p:cBhvr>
                                        <p:cTn id="13" dur="250"/>
                                        <p:tgtEl>
                                          <p:spTgt spid="4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250"/>
                                        <p:tgtEl>
                                          <p:spTgt spid="46"/>
                                        </p:tgtEl>
                                      </p:cBhvr>
                                    </p:animEffect>
                                    <p:set>
                                      <p:cBhvr>
                                        <p:cTn id="18" dur="1" fill="hold">
                                          <p:stCondLst>
                                            <p:cond delay="249"/>
                                          </p:stCondLst>
                                        </p:cTn>
                                        <p:tgtEl>
                                          <p:spTgt spid="46"/>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250"/>
                                        <p:tgtEl>
                                          <p:spTgt spid="47"/>
                                        </p:tgtEl>
                                      </p:cBhvr>
                                    </p:animEffect>
                                    <p:set>
                                      <p:cBhvr>
                                        <p:cTn id="21" dur="1" fill="hold">
                                          <p:stCondLst>
                                            <p:cond delay="249"/>
                                          </p:stCondLst>
                                        </p:cTn>
                                        <p:tgtEl>
                                          <p:spTgt spid="47"/>
                                        </p:tgtEl>
                                        <p:attrNameLst>
                                          <p:attrName>style.visibility</p:attrName>
                                        </p:attrNameLst>
                                      </p:cBhvr>
                                      <p:to>
                                        <p:strVal val="hidden"/>
                                      </p:to>
                                    </p:set>
                                  </p:childTnLst>
                                </p:cTn>
                              </p:par>
                            </p:childTnLst>
                          </p:cTn>
                        </p:par>
                        <p:par>
                          <p:cTn id="22" fill="hold">
                            <p:stCondLst>
                              <p:cond delay="250"/>
                            </p:stCondLst>
                            <p:childTnLst>
                              <p:par>
                                <p:cTn id="23" presetID="10" presetClass="entr" presetSubtype="0" fill="hold" grpId="0" nodeType="after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fade">
                                      <p:cBhvr>
                                        <p:cTn id="25" dur="250"/>
                                        <p:tgtEl>
                                          <p:spTgt spid="79"/>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80"/>
                                        </p:tgtEl>
                                        <p:attrNameLst>
                                          <p:attrName>style.visibility</p:attrName>
                                        </p:attrNameLst>
                                      </p:cBhvr>
                                      <p:to>
                                        <p:strVal val="visible"/>
                                      </p:to>
                                    </p:set>
                                    <p:animEffect transition="in" filter="fade">
                                      <p:cBhvr>
                                        <p:cTn id="29" dur="25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79" grpId="0" animBg="1"/>
      <p:bldP spid="80" grpId="0"/>
      <p:bldP spid="46" grpId="0" animBg="1"/>
      <p:bldP spid="46" grpId="1" animBg="1"/>
      <p:bldP spid="47" grpId="0" animBg="1"/>
      <p:bldP spid="47"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lstStyle/>
          <a:p>
            <a:r>
              <a:rPr lang="en-US" dirty="0"/>
              <a:t>OCC: Backward Validation</a:t>
            </a:r>
          </a:p>
        </p:txBody>
      </p:sp>
      <p:sp>
        <p:nvSpPr>
          <p:cNvPr id="5" name="Content Placeholder 4"/>
          <p:cNvSpPr>
            <a:spLocks noGrp="1"/>
          </p:cNvSpPr>
          <p:nvPr>
            <p:ph idx="1"/>
          </p:nvPr>
        </p:nvSpPr>
        <p:spPr>
          <a:prstGeom prst="rect">
            <a:avLst/>
          </a:prstGeom>
        </p:spPr>
        <p:txBody>
          <a:bodyPr/>
          <a:lstStyle/>
          <a:p>
            <a:r>
              <a:rPr lang="en-US" dirty="0"/>
              <a:t>Check whether the committing </a:t>
            </a:r>
            <a:r>
              <a:rPr lang="en-US" dirty="0" err="1"/>
              <a:t>txn</a:t>
            </a:r>
            <a:r>
              <a:rPr lang="en-US" dirty="0"/>
              <a:t> intersects its read/write sets with those of any </a:t>
            </a:r>
            <a:r>
              <a:rPr lang="en-US" dirty="0" err="1"/>
              <a:t>txns</a:t>
            </a:r>
            <a:r>
              <a:rPr lang="en-US" dirty="0"/>
              <a:t> that have </a:t>
            </a:r>
            <a:r>
              <a:rPr lang="en-US" b="1" u="sng" dirty="0"/>
              <a:t>already</a:t>
            </a:r>
            <a:r>
              <a:rPr lang="en-US" dirty="0"/>
              <a:t> committed.</a:t>
            </a:r>
          </a:p>
        </p:txBody>
      </p:sp>
      <p:sp>
        <p:nvSpPr>
          <p:cNvPr id="7" name="TextBox 15"/>
          <p:cNvSpPr txBox="1">
            <a:spLocks noChangeArrowheads="1"/>
          </p:cNvSpPr>
          <p:nvPr/>
        </p:nvSpPr>
        <p:spPr bwMode="auto">
          <a:xfrm>
            <a:off x="1941107" y="2678163"/>
            <a:ext cx="990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err="1">
                <a:solidFill>
                  <a:srgbClr val="646464"/>
                </a:solidFill>
                <a:latin typeface="Crimson Text" pitchFamily="2" charset="0"/>
              </a:rPr>
              <a:t>Txn</a:t>
            </a:r>
            <a:r>
              <a:rPr lang="en-US" dirty="0">
                <a:solidFill>
                  <a:srgbClr val="646464"/>
                </a:solidFill>
                <a:latin typeface="Crimson Text" pitchFamily="2" charset="0"/>
              </a:rPr>
              <a:t> #1</a:t>
            </a:r>
          </a:p>
        </p:txBody>
      </p:sp>
      <p:sp>
        <p:nvSpPr>
          <p:cNvPr id="9" name="TextBox 15"/>
          <p:cNvSpPr txBox="1">
            <a:spLocks noChangeArrowheads="1"/>
          </p:cNvSpPr>
          <p:nvPr/>
        </p:nvSpPr>
        <p:spPr bwMode="auto">
          <a:xfrm>
            <a:off x="1941107" y="3297397"/>
            <a:ext cx="990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err="1">
                <a:solidFill>
                  <a:srgbClr val="646464"/>
                </a:solidFill>
                <a:latin typeface="Crimson Text" pitchFamily="2" charset="0"/>
              </a:rPr>
              <a:t>Txn</a:t>
            </a:r>
            <a:r>
              <a:rPr lang="en-US" dirty="0">
                <a:solidFill>
                  <a:srgbClr val="646464"/>
                </a:solidFill>
                <a:latin typeface="Crimson Text" pitchFamily="2" charset="0"/>
              </a:rPr>
              <a:t> #2</a:t>
            </a:r>
          </a:p>
        </p:txBody>
      </p:sp>
      <p:sp>
        <p:nvSpPr>
          <p:cNvPr id="11" name="TextBox 15"/>
          <p:cNvSpPr txBox="1">
            <a:spLocks noChangeArrowheads="1"/>
          </p:cNvSpPr>
          <p:nvPr/>
        </p:nvSpPr>
        <p:spPr bwMode="auto">
          <a:xfrm>
            <a:off x="1941107" y="3916630"/>
            <a:ext cx="990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err="1">
                <a:solidFill>
                  <a:srgbClr val="646464"/>
                </a:solidFill>
                <a:latin typeface="Crimson Text" pitchFamily="2" charset="0"/>
              </a:rPr>
              <a:t>Txn</a:t>
            </a:r>
            <a:r>
              <a:rPr lang="en-US" dirty="0">
                <a:solidFill>
                  <a:srgbClr val="646464"/>
                </a:solidFill>
                <a:latin typeface="Crimson Text" pitchFamily="2" charset="0"/>
              </a:rPr>
              <a:t> #3</a:t>
            </a:r>
          </a:p>
        </p:txBody>
      </p:sp>
      <p:grpSp>
        <p:nvGrpSpPr>
          <p:cNvPr id="83" name="Group 82"/>
          <p:cNvGrpSpPr/>
          <p:nvPr/>
        </p:nvGrpSpPr>
        <p:grpSpPr>
          <a:xfrm>
            <a:off x="3010403" y="2608014"/>
            <a:ext cx="4192490" cy="1858138"/>
            <a:chOff x="3010403" y="2819400"/>
            <a:chExt cx="4192490" cy="1858138"/>
          </a:xfrm>
        </p:grpSpPr>
        <p:cxnSp>
          <p:nvCxnSpPr>
            <p:cNvPr id="29" name="Straight Arrow Connector 28"/>
            <p:cNvCxnSpPr/>
            <p:nvPr/>
          </p:nvCxnSpPr>
          <p:spPr>
            <a:xfrm>
              <a:off x="3010403" y="4677538"/>
              <a:ext cx="4192490" cy="0"/>
            </a:xfrm>
            <a:prstGeom prst="straightConnector1">
              <a:avLst/>
            </a:prstGeom>
            <a:ln w="25400">
              <a:solidFill>
                <a:schemeClr val="tx1">
                  <a:lumMod val="65000"/>
                  <a:lumOff val="35000"/>
                </a:schemeClr>
              </a:solidFill>
              <a:headEnd type="none"/>
              <a:tailEnd type="arrow"/>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3254762" y="4554254"/>
              <a:ext cx="3371652" cy="123284"/>
              <a:chOff x="1765983" y="4009712"/>
              <a:chExt cx="3371652" cy="65513"/>
            </a:xfrm>
          </p:grpSpPr>
          <p:cxnSp>
            <p:nvCxnSpPr>
              <p:cNvPr id="35" name="Straight Connector 34"/>
              <p:cNvCxnSpPr/>
              <p:nvPr/>
            </p:nvCxnSpPr>
            <p:spPr>
              <a:xfrm>
                <a:off x="1765983" y="4009712"/>
                <a:ext cx="0" cy="65513"/>
              </a:xfrm>
              <a:prstGeom prst="line">
                <a:avLst/>
              </a:prstGeom>
              <a:ln w="25400">
                <a:solidFill>
                  <a:schemeClr val="tx1">
                    <a:lumMod val="65000"/>
                    <a:lumOff val="3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608896" y="4009712"/>
                <a:ext cx="0" cy="65513"/>
              </a:xfrm>
              <a:prstGeom prst="line">
                <a:avLst/>
              </a:prstGeom>
              <a:ln w="25400">
                <a:solidFill>
                  <a:schemeClr val="tx1">
                    <a:lumMod val="65000"/>
                    <a:lumOff val="3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294722" y="4009712"/>
                <a:ext cx="0" cy="65513"/>
              </a:xfrm>
              <a:prstGeom prst="line">
                <a:avLst/>
              </a:prstGeom>
              <a:ln w="25400">
                <a:solidFill>
                  <a:schemeClr val="tx1">
                    <a:lumMod val="65000"/>
                    <a:lumOff val="3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5137635" y="4009712"/>
                <a:ext cx="0" cy="65513"/>
              </a:xfrm>
              <a:prstGeom prst="line">
                <a:avLst/>
              </a:prstGeom>
              <a:ln w="25400">
                <a:solidFill>
                  <a:schemeClr val="tx1">
                    <a:lumMod val="65000"/>
                    <a:lumOff val="3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3451809" y="4009712"/>
                <a:ext cx="0" cy="65513"/>
              </a:xfrm>
              <a:prstGeom prst="line">
                <a:avLst/>
              </a:prstGeom>
              <a:ln w="25400">
                <a:solidFill>
                  <a:schemeClr val="tx1">
                    <a:lumMod val="65000"/>
                    <a:lumOff val="3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40" name="Straight Connector 39"/>
            <p:cNvCxnSpPr/>
            <p:nvPr/>
          </p:nvCxnSpPr>
          <p:spPr>
            <a:xfrm flipV="1">
              <a:off x="3254762" y="2819400"/>
              <a:ext cx="0" cy="1737360"/>
            </a:xfrm>
            <a:prstGeom prst="line">
              <a:avLst/>
            </a:prstGeom>
            <a:ln w="25400" cmpd="sng">
              <a:solidFill>
                <a:schemeClr val="tx1">
                  <a:lumMod val="65000"/>
                  <a:lumOff val="3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4097675" y="2819400"/>
              <a:ext cx="0" cy="1737360"/>
            </a:xfrm>
            <a:prstGeom prst="line">
              <a:avLst/>
            </a:prstGeom>
            <a:ln w="25400" cmpd="sng">
              <a:solidFill>
                <a:schemeClr val="tx1">
                  <a:lumMod val="65000"/>
                  <a:lumOff val="3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4940588" y="2819400"/>
              <a:ext cx="0" cy="1737360"/>
            </a:xfrm>
            <a:prstGeom prst="line">
              <a:avLst/>
            </a:prstGeom>
            <a:ln w="25400" cmpd="sng">
              <a:solidFill>
                <a:schemeClr val="tx1">
                  <a:lumMod val="65000"/>
                  <a:lumOff val="3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5783501" y="2819400"/>
              <a:ext cx="0" cy="1737360"/>
            </a:xfrm>
            <a:prstGeom prst="line">
              <a:avLst/>
            </a:prstGeom>
            <a:ln w="25400" cmpd="sng">
              <a:solidFill>
                <a:schemeClr val="tx1">
                  <a:lumMod val="65000"/>
                  <a:lumOff val="3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626414" y="2819400"/>
              <a:ext cx="0" cy="1737360"/>
            </a:xfrm>
            <a:prstGeom prst="line">
              <a:avLst/>
            </a:prstGeom>
            <a:ln w="25400" cmpd="sng">
              <a:solidFill>
                <a:schemeClr val="tx1">
                  <a:lumMod val="65000"/>
                  <a:lumOff val="3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4756512" y="3872696"/>
            <a:ext cx="2099661" cy="457200"/>
            <a:chOff x="3338638" y="3890212"/>
            <a:chExt cx="2099661" cy="457200"/>
          </a:xfrm>
        </p:grpSpPr>
        <p:sp>
          <p:nvSpPr>
            <p:cNvPr id="10" name="Rounded Rectangle 9"/>
            <p:cNvSpPr/>
            <p:nvPr/>
          </p:nvSpPr>
          <p:spPr>
            <a:xfrm>
              <a:off x="3338638" y="3935932"/>
              <a:ext cx="1918003" cy="365760"/>
            </a:xfrm>
            <a:prstGeom prst="roundRect">
              <a:avLst>
                <a:gd name="adj" fmla="val 0"/>
              </a:avLst>
            </a:prstGeom>
            <a:solidFill>
              <a:schemeClr val="bg1">
                <a:lumMod val="50000"/>
                <a:alpha val="95000"/>
              </a:schemeClr>
            </a:solidFill>
            <a:ln w="381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solidFill>
                  <a:schemeClr val="tx1">
                    <a:lumMod val="65000"/>
                    <a:lumOff val="35000"/>
                  </a:schemeClr>
                </a:solidFill>
                <a:latin typeface="Proxima Nova"/>
                <a:cs typeface="Proxima Nova"/>
              </a:endParaRPr>
            </a:p>
          </p:txBody>
        </p:sp>
        <p:grpSp>
          <p:nvGrpSpPr>
            <p:cNvPr id="63" name="Group 62"/>
            <p:cNvGrpSpPr/>
            <p:nvPr/>
          </p:nvGrpSpPr>
          <p:grpSpPr>
            <a:xfrm>
              <a:off x="5255419" y="3890212"/>
              <a:ext cx="182880" cy="457200"/>
              <a:chOff x="5715000" y="3903684"/>
              <a:chExt cx="182880" cy="457200"/>
            </a:xfrm>
          </p:grpSpPr>
          <p:sp>
            <p:nvSpPr>
              <p:cNvPr id="61" name="Rectangle 60"/>
              <p:cNvSpPr/>
              <p:nvPr/>
            </p:nvSpPr>
            <p:spPr>
              <a:xfrm>
                <a:off x="5715000" y="3903684"/>
                <a:ext cx="182880" cy="457200"/>
              </a:xfrm>
              <a:prstGeom prst="rect">
                <a:avLst/>
              </a:prstGeom>
              <a:solidFill>
                <a:schemeClr val="tx1">
                  <a:lumMod val="85000"/>
                  <a:lumOff val="15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lIns="0" rIns="0" rtlCol="0" anchor="ctr"/>
              <a:lstStyle/>
              <a:p>
                <a:pPr algn="ctr"/>
                <a:endParaRPr lang="en-US" sz="700" b="1" dirty="0">
                  <a:solidFill>
                    <a:schemeClr val="bg1">
                      <a:lumMod val="95000"/>
                    </a:schemeClr>
                  </a:solidFill>
                  <a:latin typeface="Consolas" pitchFamily="49" charset="0"/>
                  <a:ea typeface="DejaVu Sans Mono" pitchFamily="49" charset="0"/>
                  <a:cs typeface="Consolas" pitchFamily="49" charset="0"/>
                </a:endParaRPr>
              </a:p>
            </p:txBody>
          </p:sp>
          <p:sp>
            <p:nvSpPr>
              <p:cNvPr id="62" name="Rectangle 61"/>
              <p:cNvSpPr/>
              <p:nvPr/>
            </p:nvSpPr>
            <p:spPr>
              <a:xfrm rot="16200000">
                <a:off x="5614081" y="4063035"/>
                <a:ext cx="384721" cy="138499"/>
              </a:xfrm>
              <a:prstGeom prst="rect">
                <a:avLst/>
              </a:prstGeom>
            </p:spPr>
            <p:txBody>
              <a:bodyPr wrap="none" lIns="0" tIns="0" rIns="0" bIns="0">
                <a:spAutoFit/>
              </a:bodyPr>
              <a:lstStyle/>
              <a:p>
                <a:pPr algn="ctr"/>
                <a:r>
                  <a:rPr lang="en-US" sz="900" b="1" dirty="0">
                    <a:solidFill>
                      <a:schemeClr val="bg1">
                        <a:lumMod val="95000"/>
                      </a:schemeClr>
                    </a:solidFill>
                    <a:latin typeface="Consolas" pitchFamily="49" charset="0"/>
                    <a:ea typeface="DejaVu Sans Mono" pitchFamily="49" charset="0"/>
                    <a:cs typeface="Consolas" pitchFamily="49" charset="0"/>
                  </a:rPr>
                  <a:t>COMMIT</a:t>
                </a:r>
              </a:p>
            </p:txBody>
          </p:sp>
        </p:grpSp>
      </p:grpSp>
      <p:grpSp>
        <p:nvGrpSpPr>
          <p:cNvPr id="72" name="Group 71"/>
          <p:cNvGrpSpPr/>
          <p:nvPr/>
        </p:nvGrpSpPr>
        <p:grpSpPr>
          <a:xfrm>
            <a:off x="2969972" y="3253463"/>
            <a:ext cx="2897428" cy="457200"/>
            <a:chOff x="1600199" y="3311484"/>
            <a:chExt cx="2897428" cy="457200"/>
          </a:xfrm>
        </p:grpSpPr>
        <p:sp>
          <p:nvSpPr>
            <p:cNvPr id="8" name="Rounded Rectangle 7"/>
            <p:cNvSpPr/>
            <p:nvPr/>
          </p:nvSpPr>
          <p:spPr>
            <a:xfrm>
              <a:off x="1600199" y="3357204"/>
              <a:ext cx="2745541" cy="365760"/>
            </a:xfrm>
            <a:prstGeom prst="roundRect">
              <a:avLst>
                <a:gd name="adj" fmla="val 0"/>
              </a:avLst>
            </a:prstGeom>
            <a:solidFill>
              <a:schemeClr val="bg1">
                <a:lumMod val="75000"/>
                <a:alpha val="95000"/>
              </a:schemeClr>
            </a:solidFill>
            <a:ln w="381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solidFill>
                  <a:schemeClr val="tx1">
                    <a:lumMod val="65000"/>
                    <a:lumOff val="35000"/>
                  </a:schemeClr>
                </a:solidFill>
                <a:latin typeface="Proxima Nova"/>
                <a:cs typeface="Proxima Nova"/>
              </a:endParaRPr>
            </a:p>
          </p:txBody>
        </p:sp>
        <p:grpSp>
          <p:nvGrpSpPr>
            <p:cNvPr id="65" name="Group 64"/>
            <p:cNvGrpSpPr/>
            <p:nvPr/>
          </p:nvGrpSpPr>
          <p:grpSpPr>
            <a:xfrm>
              <a:off x="4314747" y="3311484"/>
              <a:ext cx="182880" cy="457200"/>
              <a:chOff x="5914121" y="3903684"/>
              <a:chExt cx="182880" cy="457200"/>
            </a:xfrm>
          </p:grpSpPr>
          <p:sp>
            <p:nvSpPr>
              <p:cNvPr id="66" name="Rectangle 65"/>
              <p:cNvSpPr/>
              <p:nvPr/>
            </p:nvSpPr>
            <p:spPr>
              <a:xfrm>
                <a:off x="5914121" y="3903684"/>
                <a:ext cx="182880" cy="457200"/>
              </a:xfrm>
              <a:prstGeom prst="rect">
                <a:avLst/>
              </a:prstGeom>
              <a:solidFill>
                <a:schemeClr val="tx1">
                  <a:lumMod val="85000"/>
                  <a:lumOff val="15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lIns="0" rIns="0" rtlCol="0" anchor="ctr"/>
              <a:lstStyle/>
              <a:p>
                <a:pPr algn="ctr"/>
                <a:endParaRPr lang="en-US" sz="700" b="1" dirty="0">
                  <a:solidFill>
                    <a:schemeClr val="bg1">
                      <a:lumMod val="95000"/>
                    </a:schemeClr>
                  </a:solidFill>
                  <a:latin typeface="Consolas" pitchFamily="49" charset="0"/>
                  <a:ea typeface="DejaVu Sans Mono" pitchFamily="49" charset="0"/>
                  <a:cs typeface="Consolas" pitchFamily="49" charset="0"/>
                </a:endParaRPr>
              </a:p>
            </p:txBody>
          </p:sp>
          <p:sp>
            <p:nvSpPr>
              <p:cNvPr id="67" name="Rectangle 66"/>
              <p:cNvSpPr/>
              <p:nvPr/>
            </p:nvSpPr>
            <p:spPr>
              <a:xfrm rot="16200000">
                <a:off x="5813202" y="4063035"/>
                <a:ext cx="384721" cy="138499"/>
              </a:xfrm>
              <a:prstGeom prst="rect">
                <a:avLst/>
              </a:prstGeom>
            </p:spPr>
            <p:txBody>
              <a:bodyPr wrap="none" lIns="0" tIns="0" rIns="0" bIns="0">
                <a:spAutoFit/>
              </a:bodyPr>
              <a:lstStyle/>
              <a:p>
                <a:pPr algn="ctr"/>
                <a:r>
                  <a:rPr lang="en-US" sz="900" b="1" dirty="0">
                    <a:solidFill>
                      <a:schemeClr val="bg1">
                        <a:lumMod val="95000"/>
                      </a:schemeClr>
                    </a:solidFill>
                    <a:latin typeface="Consolas" pitchFamily="49" charset="0"/>
                    <a:ea typeface="DejaVu Sans Mono" pitchFamily="49" charset="0"/>
                    <a:cs typeface="Consolas" pitchFamily="49" charset="0"/>
                  </a:rPr>
                  <a:t>COMMIT</a:t>
                </a:r>
              </a:p>
            </p:txBody>
          </p:sp>
        </p:grpSp>
      </p:grpSp>
      <p:grpSp>
        <p:nvGrpSpPr>
          <p:cNvPr id="71" name="Group 70"/>
          <p:cNvGrpSpPr/>
          <p:nvPr/>
        </p:nvGrpSpPr>
        <p:grpSpPr>
          <a:xfrm>
            <a:off x="2969972" y="2634229"/>
            <a:ext cx="1702118" cy="457200"/>
            <a:chOff x="1600199" y="2765003"/>
            <a:chExt cx="1702118" cy="457200"/>
          </a:xfrm>
        </p:grpSpPr>
        <p:sp>
          <p:nvSpPr>
            <p:cNvPr id="6" name="Rounded Rectangle 5"/>
            <p:cNvSpPr/>
            <p:nvPr/>
          </p:nvSpPr>
          <p:spPr>
            <a:xfrm>
              <a:off x="1600199" y="2810723"/>
              <a:ext cx="1524001" cy="365760"/>
            </a:xfrm>
            <a:prstGeom prst="roundRect">
              <a:avLst>
                <a:gd name="adj" fmla="val 0"/>
              </a:avLst>
            </a:prstGeom>
            <a:solidFill>
              <a:schemeClr val="tx1">
                <a:lumMod val="65000"/>
                <a:lumOff val="35000"/>
                <a:alpha val="95000"/>
              </a:schemeClr>
            </a:solidFill>
            <a:ln w="381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solidFill>
                  <a:schemeClr val="tx1">
                    <a:lumMod val="65000"/>
                    <a:lumOff val="35000"/>
                  </a:schemeClr>
                </a:solidFill>
                <a:latin typeface="Proxima Nova"/>
                <a:cs typeface="Proxima Nova"/>
              </a:endParaRPr>
            </a:p>
          </p:txBody>
        </p:sp>
        <p:grpSp>
          <p:nvGrpSpPr>
            <p:cNvPr id="68" name="Group 67"/>
            <p:cNvGrpSpPr/>
            <p:nvPr/>
          </p:nvGrpSpPr>
          <p:grpSpPr>
            <a:xfrm>
              <a:off x="3119437" y="2765003"/>
              <a:ext cx="182880" cy="457200"/>
              <a:chOff x="5715000" y="3903684"/>
              <a:chExt cx="182880" cy="457200"/>
            </a:xfrm>
          </p:grpSpPr>
          <p:sp>
            <p:nvSpPr>
              <p:cNvPr id="69" name="Rectangle 68"/>
              <p:cNvSpPr/>
              <p:nvPr/>
            </p:nvSpPr>
            <p:spPr>
              <a:xfrm>
                <a:off x="5715000" y="3903684"/>
                <a:ext cx="182880" cy="457200"/>
              </a:xfrm>
              <a:prstGeom prst="rect">
                <a:avLst/>
              </a:prstGeom>
              <a:solidFill>
                <a:schemeClr val="tx1">
                  <a:lumMod val="85000"/>
                  <a:lumOff val="15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lIns="0" rIns="0" rtlCol="0" anchor="ctr"/>
              <a:lstStyle/>
              <a:p>
                <a:pPr algn="ctr"/>
                <a:endParaRPr lang="en-US" sz="700" b="1" dirty="0">
                  <a:solidFill>
                    <a:schemeClr val="bg1">
                      <a:lumMod val="95000"/>
                    </a:schemeClr>
                  </a:solidFill>
                  <a:latin typeface="Consolas" pitchFamily="49" charset="0"/>
                  <a:ea typeface="DejaVu Sans Mono" pitchFamily="49" charset="0"/>
                  <a:cs typeface="Consolas" pitchFamily="49" charset="0"/>
                </a:endParaRPr>
              </a:p>
            </p:txBody>
          </p:sp>
          <p:sp>
            <p:nvSpPr>
              <p:cNvPr id="70" name="Rectangle 69"/>
              <p:cNvSpPr/>
              <p:nvPr/>
            </p:nvSpPr>
            <p:spPr>
              <a:xfrm rot="16200000">
                <a:off x="5614081" y="4063035"/>
                <a:ext cx="384721" cy="138499"/>
              </a:xfrm>
              <a:prstGeom prst="rect">
                <a:avLst/>
              </a:prstGeom>
            </p:spPr>
            <p:txBody>
              <a:bodyPr wrap="none" lIns="0" tIns="0" rIns="0" bIns="0">
                <a:spAutoFit/>
              </a:bodyPr>
              <a:lstStyle/>
              <a:p>
                <a:pPr algn="ctr"/>
                <a:r>
                  <a:rPr lang="en-US" sz="900" b="1" dirty="0">
                    <a:solidFill>
                      <a:schemeClr val="bg1">
                        <a:lumMod val="95000"/>
                      </a:schemeClr>
                    </a:solidFill>
                    <a:latin typeface="Consolas" pitchFamily="49" charset="0"/>
                    <a:ea typeface="DejaVu Sans Mono" pitchFamily="49" charset="0"/>
                    <a:cs typeface="Consolas" pitchFamily="49" charset="0"/>
                  </a:rPr>
                  <a:t>COMMIT</a:t>
                </a:r>
              </a:p>
            </p:txBody>
          </p:sp>
        </p:grpSp>
      </p:grpSp>
      <p:sp>
        <p:nvSpPr>
          <p:cNvPr id="76" name="Highlight Box"/>
          <p:cNvSpPr/>
          <p:nvPr/>
        </p:nvSpPr>
        <p:spPr>
          <a:xfrm>
            <a:off x="1886789" y="3296925"/>
            <a:ext cx="988743" cy="38100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ight Arrow 76"/>
          <p:cNvSpPr>
            <a:spLocks noChangeAspect="1"/>
          </p:cNvSpPr>
          <p:nvPr/>
        </p:nvSpPr>
        <p:spPr>
          <a:xfrm rot="5400000">
            <a:off x="5603522" y="2863283"/>
            <a:ext cx="365760" cy="419142"/>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 name="Right Arrow 77"/>
          <p:cNvSpPr>
            <a:spLocks noChangeAspect="1"/>
          </p:cNvSpPr>
          <p:nvPr/>
        </p:nvSpPr>
        <p:spPr>
          <a:xfrm rot="16200000">
            <a:off x="5603522" y="3686226"/>
            <a:ext cx="365760" cy="419142"/>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9" name="Highlight Box"/>
          <p:cNvSpPr/>
          <p:nvPr/>
        </p:nvSpPr>
        <p:spPr>
          <a:xfrm>
            <a:off x="2958867" y="2581335"/>
            <a:ext cx="2908533" cy="1208912"/>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p:cNvSpPr txBox="1"/>
          <p:nvPr/>
        </p:nvSpPr>
        <p:spPr>
          <a:xfrm>
            <a:off x="3440752" y="2190750"/>
            <a:ext cx="1750800" cy="400110"/>
          </a:xfrm>
          <a:prstGeom prst="rect">
            <a:avLst/>
          </a:prstGeom>
          <a:noFill/>
          <a:ln>
            <a:noFill/>
          </a:ln>
        </p:spPr>
        <p:txBody>
          <a:bodyPr wrap="none" rtlCol="0">
            <a:spAutoFit/>
          </a:bodyPr>
          <a:lstStyle/>
          <a:p>
            <a:r>
              <a:rPr lang="en-US" sz="2000" b="1" i="1" dirty="0">
                <a:solidFill>
                  <a:schemeClr val="accent1"/>
                </a:solidFill>
                <a:latin typeface="Crimson Text" pitchFamily="2" charset="0"/>
              </a:rPr>
              <a:t>Validation Scope</a:t>
            </a:r>
          </a:p>
        </p:txBody>
      </p:sp>
      <p:sp>
        <p:nvSpPr>
          <p:cNvPr id="2" name="Left Arrow 33">
            <a:extLst>
              <a:ext uri="{FF2B5EF4-FFF2-40B4-BE49-F238E27FC236}">
                <a16:creationId xmlns:a16="http://schemas.microsoft.com/office/drawing/2014/main" id="{45E4D469-30FD-4150-98D1-D4071F10DE5B}"/>
              </a:ext>
            </a:extLst>
          </p:cNvPr>
          <p:cNvSpPr/>
          <p:nvPr/>
        </p:nvSpPr>
        <p:spPr bwMode="auto">
          <a:xfrm rot="10800000" flipV="1">
            <a:off x="3740550" y="4466152"/>
            <a:ext cx="2405846" cy="470107"/>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algn="ctr" eaLnBrk="0" hangingPunct="0">
              <a:defRPr/>
            </a:pPr>
            <a:r>
              <a:rPr lang="en-US" b="1" i="1" spc="225" dirty="0">
                <a:solidFill>
                  <a:schemeClr val="bg1">
                    <a:lumMod val="95000"/>
                  </a:schemeClr>
                </a:solidFill>
                <a:latin typeface="Lato Black" panose="020F0A02020204030203" pitchFamily="34" charset="0"/>
              </a:rPr>
              <a:t>TIME</a:t>
            </a:r>
          </a:p>
        </p:txBody>
      </p:sp>
      <p:sp>
        <p:nvSpPr>
          <p:cNvPr id="12" name="Slide Number Placeholder 3">
            <a:extLst>
              <a:ext uri="{FF2B5EF4-FFF2-40B4-BE49-F238E27FC236}">
                <a16:creationId xmlns:a16="http://schemas.microsoft.com/office/drawing/2014/main" id="{7D0FC297-5647-7A90-E65E-0C4D6BEE745B}"/>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28</a:t>
            </a:fld>
            <a:endParaRPr lang="en-US" dirty="0"/>
          </a:p>
        </p:txBody>
      </p:sp>
    </p:spTree>
    <p:extLst>
      <p:ext uri="{BB962C8B-B14F-4D97-AF65-F5344CB8AC3E}">
        <p14:creationId xmlns:p14="http://schemas.microsoft.com/office/powerpoint/2010/main" val="3165685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250"/>
                                        <p:tgtEl>
                                          <p:spTgt spid="7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wipe(up)">
                                      <p:cBhvr>
                                        <p:cTn id="12" dur="250"/>
                                        <p:tgtEl>
                                          <p:spTgt spid="7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wipe(down)">
                                      <p:cBhvr>
                                        <p:cTn id="15" dur="250"/>
                                        <p:tgtEl>
                                          <p:spTgt spid="7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250"/>
                                        <p:tgtEl>
                                          <p:spTgt spid="77"/>
                                        </p:tgtEl>
                                      </p:cBhvr>
                                    </p:animEffect>
                                    <p:set>
                                      <p:cBhvr>
                                        <p:cTn id="20" dur="1" fill="hold">
                                          <p:stCondLst>
                                            <p:cond delay="249"/>
                                          </p:stCondLst>
                                        </p:cTn>
                                        <p:tgtEl>
                                          <p:spTgt spid="77"/>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250"/>
                                        <p:tgtEl>
                                          <p:spTgt spid="78"/>
                                        </p:tgtEl>
                                      </p:cBhvr>
                                    </p:animEffect>
                                    <p:set>
                                      <p:cBhvr>
                                        <p:cTn id="23" dur="1" fill="hold">
                                          <p:stCondLst>
                                            <p:cond delay="249"/>
                                          </p:stCondLst>
                                        </p:cTn>
                                        <p:tgtEl>
                                          <p:spTgt spid="78"/>
                                        </p:tgtEl>
                                        <p:attrNameLst>
                                          <p:attrName>style.visibility</p:attrName>
                                        </p:attrNameLst>
                                      </p:cBhvr>
                                      <p:to>
                                        <p:strVal val="hidden"/>
                                      </p:to>
                                    </p:set>
                                  </p:childTnLst>
                                </p:cTn>
                              </p:par>
                            </p:childTnLst>
                          </p:cTn>
                        </p:par>
                        <p:par>
                          <p:cTn id="24" fill="hold">
                            <p:stCondLst>
                              <p:cond delay="250"/>
                            </p:stCondLst>
                            <p:childTnLst>
                              <p:par>
                                <p:cTn id="25" presetID="10" presetClass="entr" presetSubtype="0" fill="hold" grpId="0" nodeType="after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fade">
                                      <p:cBhvr>
                                        <p:cTn id="27" dur="250"/>
                                        <p:tgtEl>
                                          <p:spTgt spid="79"/>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80"/>
                                        </p:tgtEl>
                                        <p:attrNameLst>
                                          <p:attrName>style.visibility</p:attrName>
                                        </p:attrNameLst>
                                      </p:cBhvr>
                                      <p:to>
                                        <p:strVal val="visible"/>
                                      </p:to>
                                    </p:set>
                                    <p:animEffect transition="in" filter="fade">
                                      <p:cBhvr>
                                        <p:cTn id="31" dur="25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77" grpId="0" animBg="1"/>
      <p:bldP spid="77" grpId="1" animBg="1"/>
      <p:bldP spid="78" grpId="0" animBg="1"/>
      <p:bldP spid="78" grpId="1" animBg="1"/>
      <p:bldP spid="79" grpId="0" animBg="1"/>
      <p:bldP spid="8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lstStyle/>
          <a:p>
            <a:r>
              <a:rPr lang="en-US" dirty="0"/>
              <a:t>OCC: Write Phase</a:t>
            </a:r>
          </a:p>
        </p:txBody>
      </p:sp>
      <p:sp>
        <p:nvSpPr>
          <p:cNvPr id="5" name="Content Placeholder 4"/>
          <p:cNvSpPr>
            <a:spLocks noGrp="1"/>
          </p:cNvSpPr>
          <p:nvPr>
            <p:ph idx="1"/>
          </p:nvPr>
        </p:nvSpPr>
        <p:spPr>
          <a:prstGeom prst="rect">
            <a:avLst/>
          </a:prstGeom>
        </p:spPr>
        <p:txBody>
          <a:bodyPr/>
          <a:lstStyle/>
          <a:p>
            <a:r>
              <a:rPr lang="en-US" dirty="0"/>
              <a:t>Propagate changes in the </a:t>
            </a:r>
            <a:r>
              <a:rPr lang="en-US" dirty="0" err="1"/>
              <a:t>txn’s</a:t>
            </a:r>
            <a:r>
              <a:rPr lang="en-US" dirty="0"/>
              <a:t> write set to database to make them visible to other </a:t>
            </a:r>
            <a:r>
              <a:rPr lang="en-US" dirty="0" err="1"/>
              <a:t>txns</a:t>
            </a:r>
            <a:r>
              <a:rPr lang="en-US" dirty="0"/>
              <a:t>.</a:t>
            </a:r>
          </a:p>
          <a:p>
            <a:pPr>
              <a:spcBef>
                <a:spcPts val="1800"/>
              </a:spcBef>
            </a:pPr>
            <a:r>
              <a:rPr lang="en-US" b="1" dirty="0"/>
              <a:t>Serial Commits:</a:t>
            </a:r>
          </a:p>
          <a:p>
            <a:pPr lvl="1"/>
            <a:r>
              <a:rPr lang="en-US" dirty="0"/>
              <a:t>Use a global latch to limit a single </a:t>
            </a:r>
            <a:r>
              <a:rPr lang="en-US" dirty="0" err="1"/>
              <a:t>txn</a:t>
            </a:r>
            <a:r>
              <a:rPr lang="en-US" dirty="0"/>
              <a:t> to be in the </a:t>
            </a:r>
            <a:r>
              <a:rPr lang="en-US" b="1" dirty="0"/>
              <a:t>Validation</a:t>
            </a:r>
            <a:r>
              <a:rPr lang="en-US" dirty="0"/>
              <a:t>/</a:t>
            </a:r>
            <a:r>
              <a:rPr lang="en-US" b="1" dirty="0"/>
              <a:t>Write</a:t>
            </a:r>
            <a:r>
              <a:rPr lang="en-US" dirty="0"/>
              <a:t> phases at a time.</a:t>
            </a:r>
            <a:endParaRPr lang="en-US" sz="1200" dirty="0"/>
          </a:p>
          <a:p>
            <a:pPr>
              <a:spcBef>
                <a:spcPts val="1800"/>
              </a:spcBef>
            </a:pPr>
            <a:r>
              <a:rPr lang="en-US" b="1" dirty="0"/>
              <a:t>Parallel Commits:</a:t>
            </a:r>
          </a:p>
          <a:p>
            <a:pPr lvl="1"/>
            <a:r>
              <a:rPr lang="en-US" dirty="0"/>
              <a:t>Use fine-grained write latches to support parallel </a:t>
            </a:r>
            <a:r>
              <a:rPr lang="en-US" b="1" dirty="0"/>
              <a:t>Validation</a:t>
            </a:r>
            <a:r>
              <a:rPr lang="en-US" dirty="0"/>
              <a:t>/</a:t>
            </a:r>
            <a:r>
              <a:rPr lang="en-US" b="1" dirty="0"/>
              <a:t>Write</a:t>
            </a:r>
            <a:r>
              <a:rPr lang="en-US" dirty="0"/>
              <a:t> phases.</a:t>
            </a:r>
          </a:p>
          <a:p>
            <a:pPr lvl="1"/>
            <a:r>
              <a:rPr lang="en-US" dirty="0" err="1"/>
              <a:t>Txns</a:t>
            </a:r>
            <a:r>
              <a:rPr lang="en-US" dirty="0"/>
              <a:t> acquire latches in a sequential key order to avoid deadlocks.</a:t>
            </a:r>
          </a:p>
        </p:txBody>
      </p:sp>
      <p:sp>
        <p:nvSpPr>
          <p:cNvPr id="2" name="Slide Number Placeholder 3">
            <a:extLst>
              <a:ext uri="{FF2B5EF4-FFF2-40B4-BE49-F238E27FC236}">
                <a16:creationId xmlns:a16="http://schemas.microsoft.com/office/drawing/2014/main" id="{384C90D8-4CDF-CB06-BD10-A8DF7A635A80}"/>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29</a:t>
            </a:fld>
            <a:endParaRPr lang="en-US" dirty="0"/>
          </a:p>
        </p:txBody>
      </p:sp>
    </p:spTree>
    <p:extLst>
      <p:ext uri="{BB962C8B-B14F-4D97-AF65-F5344CB8AC3E}">
        <p14:creationId xmlns:p14="http://schemas.microsoft.com/office/powerpoint/2010/main" val="1348505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D2D7EF-9E10-4091-A8FC-F7E1F55334FF}"/>
              </a:ext>
            </a:extLst>
          </p:cNvPr>
          <p:cNvSpPr>
            <a:spLocks noGrp="1"/>
          </p:cNvSpPr>
          <p:nvPr>
            <p:ph type="title"/>
          </p:nvPr>
        </p:nvSpPr>
        <p:spPr>
          <a:prstGeom prst="rect">
            <a:avLst/>
          </a:prstGeom>
        </p:spPr>
        <p:txBody>
          <a:bodyPr/>
          <a:lstStyle/>
          <a:p>
            <a:r>
              <a:rPr lang="en-US" dirty="0"/>
              <a:t>Observation</a:t>
            </a:r>
          </a:p>
        </p:txBody>
      </p:sp>
      <p:sp>
        <p:nvSpPr>
          <p:cNvPr id="4" name="Content Placeholder 3">
            <a:extLst>
              <a:ext uri="{FF2B5EF4-FFF2-40B4-BE49-F238E27FC236}">
                <a16:creationId xmlns:a16="http://schemas.microsoft.com/office/drawing/2014/main" id="{152E1271-8223-492D-81C8-1890ACD7F93F}"/>
              </a:ext>
            </a:extLst>
          </p:cNvPr>
          <p:cNvSpPr>
            <a:spLocks noGrp="1"/>
          </p:cNvSpPr>
          <p:nvPr>
            <p:ph idx="1"/>
          </p:nvPr>
        </p:nvSpPr>
        <p:spPr>
          <a:prstGeom prst="rect">
            <a:avLst/>
          </a:prstGeom>
        </p:spPr>
        <p:txBody>
          <a:bodyPr/>
          <a:lstStyle/>
          <a:p>
            <a:r>
              <a:rPr lang="en-US" dirty="0"/>
              <a:t>If you assume that conflicts between </a:t>
            </a:r>
            <a:r>
              <a:rPr lang="en-US" dirty="0" err="1"/>
              <a:t>txns</a:t>
            </a:r>
            <a:r>
              <a:rPr lang="en-US" dirty="0"/>
              <a:t> are </a:t>
            </a:r>
            <a:r>
              <a:rPr lang="en-US" b="1" dirty="0"/>
              <a:t>rare</a:t>
            </a:r>
            <a:r>
              <a:rPr lang="en-US" dirty="0"/>
              <a:t> and that most </a:t>
            </a:r>
            <a:r>
              <a:rPr lang="en-US" dirty="0" err="1"/>
              <a:t>txns</a:t>
            </a:r>
            <a:r>
              <a:rPr lang="en-US" dirty="0"/>
              <a:t> are </a:t>
            </a:r>
            <a:r>
              <a:rPr lang="en-US" b="1" dirty="0"/>
              <a:t>short-lived</a:t>
            </a:r>
            <a:r>
              <a:rPr lang="en-US" dirty="0"/>
              <a:t>, then forcing </a:t>
            </a:r>
            <a:r>
              <a:rPr lang="en-US" dirty="0" err="1"/>
              <a:t>txns</a:t>
            </a:r>
            <a:r>
              <a:rPr lang="en-US" dirty="0"/>
              <a:t> to acquire locks adds unnecessary overhead.</a:t>
            </a:r>
          </a:p>
          <a:p>
            <a:endParaRPr lang="en-US" sz="1200" dirty="0"/>
          </a:p>
          <a:p>
            <a:r>
              <a:rPr lang="en-US" dirty="0"/>
              <a:t>A better concurrency control protocol could be one that is optimized for the no-conflict case…</a:t>
            </a:r>
          </a:p>
        </p:txBody>
      </p:sp>
      <p:sp>
        <p:nvSpPr>
          <p:cNvPr id="5" name="Slide Number Placeholder 3">
            <a:extLst>
              <a:ext uri="{FF2B5EF4-FFF2-40B4-BE49-F238E27FC236}">
                <a16:creationId xmlns:a16="http://schemas.microsoft.com/office/drawing/2014/main" id="{4EC65BD1-7BCF-92C9-1092-361E540ABA12}"/>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3</a:t>
            </a:fld>
            <a:endParaRPr lang="en-US" dirty="0"/>
          </a:p>
        </p:txBody>
      </p:sp>
    </p:spTree>
    <p:extLst>
      <p:ext uri="{BB962C8B-B14F-4D97-AF65-F5344CB8AC3E}">
        <p14:creationId xmlns:p14="http://schemas.microsoft.com/office/powerpoint/2010/main" val="25680472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prstGeom prst="rect">
            <a:avLst/>
          </a:prstGeom>
        </p:spPr>
        <p:txBody>
          <a:bodyPr/>
          <a:lstStyle/>
          <a:p>
            <a:r>
              <a:rPr lang="en-US" dirty="0"/>
              <a:t>OCC: Observations</a:t>
            </a:r>
          </a:p>
        </p:txBody>
      </p:sp>
      <p:sp>
        <p:nvSpPr>
          <p:cNvPr id="35843" name="Content Placeholder 2"/>
          <p:cNvSpPr>
            <a:spLocks noGrp="1"/>
          </p:cNvSpPr>
          <p:nvPr>
            <p:ph idx="1"/>
          </p:nvPr>
        </p:nvSpPr>
        <p:spPr>
          <a:prstGeom prst="rect">
            <a:avLst/>
          </a:prstGeom>
        </p:spPr>
        <p:txBody>
          <a:bodyPr/>
          <a:lstStyle/>
          <a:p>
            <a:r>
              <a:rPr lang="en-US" dirty="0"/>
              <a:t>OCC works well when the # of conflicts is low:</a:t>
            </a:r>
          </a:p>
          <a:p>
            <a:pPr lvl="1"/>
            <a:r>
              <a:rPr lang="en-US" dirty="0"/>
              <a:t>All </a:t>
            </a:r>
            <a:r>
              <a:rPr lang="en-US" dirty="0" err="1"/>
              <a:t>txns</a:t>
            </a:r>
            <a:r>
              <a:rPr lang="en-US" dirty="0"/>
              <a:t> are read-only (ideal).</a:t>
            </a:r>
          </a:p>
          <a:p>
            <a:pPr lvl="1"/>
            <a:r>
              <a:rPr lang="en-US" dirty="0" err="1"/>
              <a:t>Txns</a:t>
            </a:r>
            <a:r>
              <a:rPr lang="en-US" dirty="0"/>
              <a:t> access disjoint subsets of data.</a:t>
            </a:r>
          </a:p>
          <a:p>
            <a:endParaRPr lang="en-US" dirty="0"/>
          </a:p>
          <a:p>
            <a:r>
              <a:rPr lang="en-US" dirty="0"/>
              <a:t>But OCC has its own problems:</a:t>
            </a:r>
          </a:p>
          <a:p>
            <a:pPr lvl="1"/>
            <a:r>
              <a:rPr lang="en-US" dirty="0"/>
              <a:t>High overhead for copying data locally.</a:t>
            </a:r>
          </a:p>
          <a:p>
            <a:pPr lvl="1"/>
            <a:r>
              <a:rPr lang="en-US" b="1" dirty="0"/>
              <a:t>Validation</a:t>
            </a:r>
            <a:r>
              <a:rPr lang="en-US" dirty="0"/>
              <a:t>/</a:t>
            </a:r>
            <a:r>
              <a:rPr lang="en-US" b="1" dirty="0"/>
              <a:t>Write</a:t>
            </a:r>
            <a:r>
              <a:rPr lang="en-US" dirty="0"/>
              <a:t> phase bottlenecks.</a:t>
            </a:r>
          </a:p>
          <a:p>
            <a:pPr lvl="1"/>
            <a:r>
              <a:rPr lang="en-US" dirty="0"/>
              <a:t>Aborts are more wasteful than in 2PL because they only occur </a:t>
            </a:r>
            <a:r>
              <a:rPr lang="en-US" u="sng" dirty="0"/>
              <a:t>after</a:t>
            </a:r>
            <a:r>
              <a:rPr lang="en-US" dirty="0"/>
              <a:t> a </a:t>
            </a:r>
            <a:r>
              <a:rPr lang="en-US" dirty="0" err="1"/>
              <a:t>txn</a:t>
            </a:r>
            <a:r>
              <a:rPr lang="en-US" dirty="0"/>
              <a:t> has already executed.</a:t>
            </a:r>
          </a:p>
          <a:p>
            <a:endParaRPr lang="en-US" dirty="0"/>
          </a:p>
          <a:p>
            <a:endParaRPr lang="en-US" dirty="0"/>
          </a:p>
        </p:txBody>
      </p:sp>
      <p:sp>
        <p:nvSpPr>
          <p:cNvPr id="3" name="Slide Number Placeholder 3">
            <a:extLst>
              <a:ext uri="{FF2B5EF4-FFF2-40B4-BE49-F238E27FC236}">
                <a16:creationId xmlns:a16="http://schemas.microsoft.com/office/drawing/2014/main" id="{B939EF92-DB57-519F-8617-A39788F9A8BA}"/>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30</a:t>
            </a:fld>
            <a:endParaRPr lang="en-US" dirty="0"/>
          </a:p>
        </p:txBody>
      </p:sp>
    </p:spTree>
    <p:extLst>
      <p:ext uri="{BB962C8B-B14F-4D97-AF65-F5344CB8AC3E}">
        <p14:creationId xmlns:p14="http://schemas.microsoft.com/office/powerpoint/2010/main" val="200312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843">
                                            <p:txEl>
                                              <p:pRg st="4" end="4"/>
                                            </p:txEl>
                                          </p:spTgt>
                                        </p:tgtEl>
                                        <p:attrNameLst>
                                          <p:attrName>style.visibility</p:attrName>
                                        </p:attrNameLst>
                                      </p:cBhvr>
                                      <p:to>
                                        <p:strVal val="visible"/>
                                      </p:to>
                                    </p:set>
                                    <p:animEffect transition="in" filter="fade">
                                      <p:cBhvr>
                                        <p:cTn id="7" dur="250"/>
                                        <p:tgtEl>
                                          <p:spTgt spid="3584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5843">
                                            <p:txEl>
                                              <p:pRg st="5" end="5"/>
                                            </p:txEl>
                                          </p:spTgt>
                                        </p:tgtEl>
                                        <p:attrNameLst>
                                          <p:attrName>style.visibility</p:attrName>
                                        </p:attrNameLst>
                                      </p:cBhvr>
                                      <p:to>
                                        <p:strVal val="visible"/>
                                      </p:to>
                                    </p:set>
                                    <p:animEffect transition="in" filter="fade">
                                      <p:cBhvr>
                                        <p:cTn id="10" dur="250"/>
                                        <p:tgtEl>
                                          <p:spTgt spid="3584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5843">
                                            <p:txEl>
                                              <p:pRg st="6" end="6"/>
                                            </p:txEl>
                                          </p:spTgt>
                                        </p:tgtEl>
                                        <p:attrNameLst>
                                          <p:attrName>style.visibility</p:attrName>
                                        </p:attrNameLst>
                                      </p:cBhvr>
                                      <p:to>
                                        <p:strVal val="visible"/>
                                      </p:to>
                                    </p:set>
                                    <p:animEffect transition="in" filter="fade">
                                      <p:cBhvr>
                                        <p:cTn id="13" dur="250"/>
                                        <p:tgtEl>
                                          <p:spTgt spid="3584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5843">
                                            <p:txEl>
                                              <p:pRg st="7" end="7"/>
                                            </p:txEl>
                                          </p:spTgt>
                                        </p:tgtEl>
                                        <p:attrNameLst>
                                          <p:attrName>style.visibility</p:attrName>
                                        </p:attrNameLst>
                                      </p:cBhvr>
                                      <p:to>
                                        <p:strVal val="visible"/>
                                      </p:to>
                                    </p:set>
                                    <p:animEffect transition="in" filter="fade">
                                      <p:cBhvr>
                                        <p:cTn id="16" dur="250"/>
                                        <p:tgtEl>
                                          <p:spTgt spid="3584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prstGeom prst="rect">
            <a:avLst/>
          </a:prstGeom>
        </p:spPr>
        <p:txBody>
          <a:bodyPr/>
          <a:lstStyle/>
          <a:p>
            <a:r>
              <a:rPr lang="en-US" dirty="0"/>
              <a:t>Observation</a:t>
            </a:r>
          </a:p>
        </p:txBody>
      </p:sp>
      <p:sp>
        <p:nvSpPr>
          <p:cNvPr id="44035" name="Content Placeholder 2"/>
          <p:cNvSpPr>
            <a:spLocks noGrp="1"/>
          </p:cNvSpPr>
          <p:nvPr>
            <p:ph idx="1"/>
          </p:nvPr>
        </p:nvSpPr>
        <p:spPr>
          <a:prstGeom prst="rect">
            <a:avLst/>
          </a:prstGeom>
        </p:spPr>
        <p:txBody>
          <a:bodyPr/>
          <a:lstStyle/>
          <a:p>
            <a:r>
              <a:rPr lang="en-US" dirty="0"/>
              <a:t>We have only dealt with transactions that read and update existing objects in the database.</a:t>
            </a:r>
          </a:p>
          <a:p>
            <a:endParaRPr lang="en-US" sz="1200" dirty="0"/>
          </a:p>
          <a:p>
            <a:r>
              <a:rPr lang="en-US" dirty="0"/>
              <a:t>But now if </a:t>
            </a:r>
            <a:r>
              <a:rPr lang="en-US" dirty="0" err="1"/>
              <a:t>txns</a:t>
            </a:r>
            <a:r>
              <a:rPr lang="en-US" dirty="0"/>
              <a:t> perform insertions, updates, and deletions, we have new problems…</a:t>
            </a:r>
          </a:p>
          <a:p>
            <a:endParaRPr lang="en-US" dirty="0"/>
          </a:p>
        </p:txBody>
      </p:sp>
      <p:sp>
        <p:nvSpPr>
          <p:cNvPr id="2" name="Slide Number Placeholder 3">
            <a:extLst>
              <a:ext uri="{FF2B5EF4-FFF2-40B4-BE49-F238E27FC236}">
                <a16:creationId xmlns:a16="http://schemas.microsoft.com/office/drawing/2014/main" id="{28FA53A6-FCA6-8189-0ECF-6E862756535B}"/>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31</a:t>
            </a:fld>
            <a:endParaRPr lang="en-US" dirty="0"/>
          </a:p>
        </p:txBody>
      </p:sp>
    </p:spTree>
    <p:extLst>
      <p:ext uri="{BB962C8B-B14F-4D97-AF65-F5344CB8AC3E}">
        <p14:creationId xmlns:p14="http://schemas.microsoft.com/office/powerpoint/2010/main" val="17068628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27">
            <a:extLst>
              <a:ext uri="{FF2B5EF4-FFF2-40B4-BE49-F238E27FC236}">
                <a16:creationId xmlns:a16="http://schemas.microsoft.com/office/drawing/2014/main" id="{63B76C6C-AF78-4A6E-BB3C-486D0089307F}"/>
              </a:ext>
            </a:extLst>
          </p:cNvPr>
          <p:cNvSpPr/>
          <p:nvPr/>
        </p:nvSpPr>
        <p:spPr bwMode="auto">
          <a:xfrm>
            <a:off x="1695451" y="1127521"/>
            <a:ext cx="4297680" cy="3474720"/>
          </a:xfrm>
          <a:prstGeom prst="rect">
            <a:avLst/>
          </a:prstGeom>
          <a:solidFill>
            <a:schemeClr val="bg1">
              <a:lumMod val="85000"/>
            </a:schemeClr>
          </a:solidFill>
          <a:ln w="38100" cap="flat" cmpd="sng" algn="ctr">
            <a:noFill/>
            <a:prstDash val="sysDash"/>
            <a:round/>
            <a:headEnd type="none" w="sm" len="sm"/>
            <a:tailEnd type="triangle" w="med" len="me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Times New Roman" pitchFamily="-112" charset="0"/>
              <a:ea typeface="+mn-ea"/>
              <a:cs typeface="+mn-cs"/>
            </a:endParaRPr>
          </a:p>
        </p:txBody>
      </p:sp>
      <p:sp>
        <p:nvSpPr>
          <p:cNvPr id="45059" name="Title 6"/>
          <p:cNvSpPr>
            <a:spLocks noGrp="1"/>
          </p:cNvSpPr>
          <p:nvPr>
            <p:ph type="title"/>
          </p:nvPr>
        </p:nvSpPr>
        <p:spPr>
          <a:prstGeom prst="rect">
            <a:avLst/>
          </a:prstGeom>
        </p:spPr>
        <p:txBody>
          <a:bodyPr/>
          <a:lstStyle/>
          <a:p>
            <a:r>
              <a:rPr lang="en-US" dirty="0"/>
              <a:t>The Phantom Problem</a:t>
            </a:r>
          </a:p>
        </p:txBody>
      </p:sp>
      <p:grpSp>
        <p:nvGrpSpPr>
          <p:cNvPr id="15" name="Group 14">
            <a:extLst>
              <a:ext uri="{FF2B5EF4-FFF2-40B4-BE49-F238E27FC236}">
                <a16:creationId xmlns:a16="http://schemas.microsoft.com/office/drawing/2014/main" id="{2B1E60E8-8B39-3ED3-E7A1-52BC0B854D29}"/>
              </a:ext>
            </a:extLst>
          </p:cNvPr>
          <p:cNvGrpSpPr/>
          <p:nvPr/>
        </p:nvGrpSpPr>
        <p:grpSpPr>
          <a:xfrm>
            <a:off x="1828220" y="1514044"/>
            <a:ext cx="4023360" cy="2926080"/>
            <a:chOff x="1828220" y="1769554"/>
            <a:chExt cx="4023360" cy="2926080"/>
          </a:xfrm>
        </p:grpSpPr>
        <p:sp>
          <p:nvSpPr>
            <p:cNvPr id="10" name="Text Box 4"/>
            <p:cNvSpPr txBox="1">
              <a:spLocks noChangeArrowheads="1"/>
            </p:cNvSpPr>
            <p:nvPr/>
          </p:nvSpPr>
          <p:spPr bwMode="auto">
            <a:xfrm>
              <a:off x="1828220" y="1769554"/>
              <a:ext cx="2011680" cy="2926080"/>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0">
                  <a:solidFill>
                    <a:srgbClr val="646464"/>
                  </a:solidFill>
                  <a:latin typeface="Inconsolata" panose="00000509000000000000" pitchFamily="49" charset="0"/>
                  <a:ea typeface="DejaVu Sans Mono" pitchFamily="49" charset="0"/>
                  <a:cs typeface="DejaVu Sans Mono" pitchFamily="49" charset="0"/>
                </a:defRPr>
              </a:lvl1pPr>
            </a:lstStyle>
            <a:p>
              <a:pPr marL="0" marR="0" lvl="0" indent="0" algn="l" defTabSz="914400" rtl="0" eaLnBrk="0"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rPr>
                <a:t>BEGIN</a:t>
              </a: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rPr>
                <a:t>COMMIT</a:t>
              </a:r>
            </a:p>
          </p:txBody>
        </p:sp>
        <p:sp>
          <p:nvSpPr>
            <p:cNvPr id="26" name="Text Box 4"/>
            <p:cNvSpPr txBox="1">
              <a:spLocks noChangeArrowheads="1"/>
            </p:cNvSpPr>
            <p:nvPr/>
          </p:nvSpPr>
          <p:spPr bwMode="auto">
            <a:xfrm>
              <a:off x="3839900" y="1769554"/>
              <a:ext cx="2011680" cy="2926080"/>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0">
                  <a:solidFill>
                    <a:srgbClr val="646464"/>
                  </a:solidFill>
                  <a:latin typeface="Inconsolata" panose="00000509000000000000" pitchFamily="49" charset="0"/>
                  <a:ea typeface="DejaVu Sans Mono" pitchFamily="49" charset="0"/>
                  <a:cs typeface="DejaVu Sans Mono" pitchFamily="49" charset="0"/>
                </a:defRPr>
              </a:lvl1pPr>
            </a:lstStyle>
            <a:p>
              <a:pPr marL="0" marR="0" lvl="0" indent="0" algn="l" defTabSz="914400" rtl="0" eaLnBrk="0"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rPr>
                <a:t>BEGIN</a:t>
              </a: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ndParaRPr>
            </a:p>
            <a:p>
              <a:pPr marL="0" marR="0" lvl="0" indent="0" algn="l" defTabSz="914400" rtl="0" eaLnBrk="0"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rPr>
                <a:t>COMMIT</a:t>
              </a:r>
            </a:p>
          </p:txBody>
        </p:sp>
      </p:grpSp>
      <p:sp>
        <p:nvSpPr>
          <p:cNvPr id="33" name="Rectangle 32"/>
          <p:cNvSpPr/>
          <p:nvPr/>
        </p:nvSpPr>
        <p:spPr bwMode="auto">
          <a:xfrm>
            <a:off x="3931340" y="2473780"/>
            <a:ext cx="1828800" cy="5909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INSERT</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INTO</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people </a:t>
            </a: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VALUES</a:t>
            </a:r>
            <a:r>
              <a:rPr lang="en-US" sz="1200" dirty="0">
                <a:solidFill>
                  <a:srgbClr val="646464"/>
                </a:solidFill>
                <a:latin typeface="Inconsolata" panose="00000509000000000000" pitchFamily="49" charset="0"/>
                <a:ea typeface="ＭＳ Ｐゴシック" pitchFamily="-112" charset="-128"/>
              </a:rPr>
              <a:t>   </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(101,</a:t>
            </a:r>
            <a:r>
              <a:rPr kumimoji="0" lang="en-US" sz="1200" b="0" i="0" u="none" strike="noStrike" kern="1200" cap="none" spc="0" normalizeH="0" noProof="0" dirty="0">
                <a:ln>
                  <a:noFill/>
                </a:ln>
                <a:solidFill>
                  <a:srgbClr val="646464"/>
                </a:solidFill>
                <a:effectLst/>
                <a:uLnTx/>
                <a:uFillTx/>
                <a:latin typeface="Inconsolata" panose="00000509000000000000" pitchFamily="49" charset="0"/>
                <a:ea typeface="ＭＳ Ｐゴシック" pitchFamily="-112" charset="-128"/>
                <a:cs typeface="+mn-cs"/>
              </a:rPr>
              <a:t>'Andy','lit');</a:t>
            </a:r>
            <a:endPar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endParaRPr>
          </a:p>
        </p:txBody>
      </p:sp>
      <p:sp>
        <p:nvSpPr>
          <p:cNvPr id="37" name="TextBox 13"/>
          <p:cNvSpPr txBox="1">
            <a:spLocks noChangeArrowheads="1"/>
          </p:cNvSpPr>
          <p:nvPr/>
        </p:nvSpPr>
        <p:spPr bwMode="auto">
          <a:xfrm>
            <a:off x="2326295" y="2417141"/>
            <a:ext cx="10058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nchor="ctr">
            <a:spAutoFit/>
          </a:bodyPr>
          <a:lstStyle>
            <a:lvl1pPr eaLnBrk="0" hangingPunct="0">
              <a:defRPr sz="2800" u="sng">
                <a:solidFill>
                  <a:schemeClr val="tx1"/>
                </a:solidFill>
                <a:latin typeface="Times New Roman" pitchFamily="18" charset="0"/>
                <a:ea typeface="ＭＳ Ｐゴシック"/>
                <a:cs typeface="ＭＳ Ｐゴシック"/>
              </a:defRPr>
            </a:lvl1pPr>
            <a:lvl2pPr marL="742950" indent="-285750" eaLnBrk="0" hangingPunct="0">
              <a:defRPr sz="2800" u="sng">
                <a:solidFill>
                  <a:schemeClr val="tx1"/>
                </a:solidFill>
                <a:latin typeface="Times New Roman" pitchFamily="18" charset="0"/>
                <a:ea typeface="ＭＳ Ｐゴシック"/>
                <a:cs typeface="ＭＳ Ｐゴシック"/>
              </a:defRPr>
            </a:lvl2pPr>
            <a:lvl3pPr marL="1143000" indent="-228600" eaLnBrk="0" hangingPunct="0">
              <a:defRPr sz="2800" u="sng">
                <a:solidFill>
                  <a:schemeClr val="tx1"/>
                </a:solidFill>
                <a:latin typeface="Times New Roman" pitchFamily="18" charset="0"/>
                <a:ea typeface="ＭＳ Ｐゴシック"/>
                <a:cs typeface="ＭＳ Ｐゴシック"/>
              </a:defRPr>
            </a:lvl3pPr>
            <a:lvl4pPr marL="1600200" indent="-228600" eaLnBrk="0" hangingPunct="0">
              <a:defRPr sz="2800" u="sng">
                <a:solidFill>
                  <a:schemeClr val="tx1"/>
                </a:solidFill>
                <a:latin typeface="Times New Roman" pitchFamily="18" charset="0"/>
                <a:ea typeface="ＭＳ Ｐゴシック"/>
                <a:cs typeface="ＭＳ Ｐゴシック"/>
              </a:defRPr>
            </a:lvl4pPr>
            <a:lvl5pPr marL="2057400" indent="-228600" eaLnBrk="0" hangingPunct="0">
              <a:defRPr sz="2800" u="sng">
                <a:solidFill>
                  <a:schemeClr val="tx1"/>
                </a:solidFill>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lang="en-US" sz="2000" b="1" u="none" dirty="0" err="1">
                <a:solidFill>
                  <a:schemeClr val="accent1"/>
                </a:solidFill>
                <a:latin typeface="Inconsolata" panose="00000509000000000000" pitchFamily="49" charset="0"/>
              </a:rPr>
              <a:t>cnt</a:t>
            </a:r>
            <a:r>
              <a:rPr lang="en-US" sz="2000" b="1" u="none" dirty="0">
                <a:solidFill>
                  <a:schemeClr val="accent1"/>
                </a:solidFill>
                <a:latin typeface="Inconsolata" panose="00000509000000000000" pitchFamily="49" charset="0"/>
              </a:rPr>
              <a:t>=99</a:t>
            </a:r>
            <a:endParaRPr kumimoji="0" lang="en-US" sz="2000" b="1" i="0" u="none" strike="noStrike" kern="1200" cap="none" spc="0" normalizeH="0" baseline="0" noProof="0" dirty="0">
              <a:ln>
                <a:noFill/>
              </a:ln>
              <a:solidFill>
                <a:schemeClr val="accent1"/>
              </a:solidFill>
              <a:effectLst/>
              <a:uLnTx/>
              <a:uFillTx/>
              <a:latin typeface="Inconsolata" panose="00000509000000000000" pitchFamily="49" charset="0"/>
            </a:endParaRPr>
          </a:p>
        </p:txBody>
      </p:sp>
      <p:sp>
        <p:nvSpPr>
          <p:cNvPr id="39" name="TextBox 13"/>
          <p:cNvSpPr txBox="1">
            <a:spLocks noChangeArrowheads="1"/>
          </p:cNvSpPr>
          <p:nvPr/>
        </p:nvSpPr>
        <p:spPr bwMode="auto">
          <a:xfrm>
            <a:off x="2146066" y="3788380"/>
            <a:ext cx="13662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nchor="ctr">
            <a:spAutoFit/>
          </a:bodyPr>
          <a:lstStyle>
            <a:lvl1pPr eaLnBrk="0" hangingPunct="0">
              <a:defRPr sz="2800" u="sng">
                <a:solidFill>
                  <a:schemeClr val="tx1"/>
                </a:solidFill>
                <a:latin typeface="Times New Roman" pitchFamily="18" charset="0"/>
                <a:ea typeface="ＭＳ Ｐゴシック"/>
                <a:cs typeface="ＭＳ Ｐゴシック"/>
              </a:defRPr>
            </a:lvl1pPr>
            <a:lvl2pPr marL="742950" indent="-285750" eaLnBrk="0" hangingPunct="0">
              <a:defRPr sz="2800" u="sng">
                <a:solidFill>
                  <a:schemeClr val="tx1"/>
                </a:solidFill>
                <a:latin typeface="Times New Roman" pitchFamily="18" charset="0"/>
                <a:ea typeface="ＭＳ Ｐゴシック"/>
                <a:cs typeface="ＭＳ Ｐゴシック"/>
              </a:defRPr>
            </a:lvl2pPr>
            <a:lvl3pPr marL="1143000" indent="-228600" eaLnBrk="0" hangingPunct="0">
              <a:defRPr sz="2800" u="sng">
                <a:solidFill>
                  <a:schemeClr val="tx1"/>
                </a:solidFill>
                <a:latin typeface="Times New Roman" pitchFamily="18" charset="0"/>
                <a:ea typeface="ＭＳ Ｐゴシック"/>
                <a:cs typeface="ＭＳ Ｐゴシック"/>
              </a:defRPr>
            </a:lvl3pPr>
            <a:lvl4pPr marL="1600200" indent="-228600" eaLnBrk="0" hangingPunct="0">
              <a:defRPr sz="2800" u="sng">
                <a:solidFill>
                  <a:schemeClr val="tx1"/>
                </a:solidFill>
                <a:latin typeface="Times New Roman" pitchFamily="18" charset="0"/>
                <a:ea typeface="ＭＳ Ｐゴシック"/>
                <a:cs typeface="ＭＳ Ｐゴシック"/>
              </a:defRPr>
            </a:lvl4pPr>
            <a:lvl5pPr marL="2057400" indent="-228600" eaLnBrk="0" hangingPunct="0">
              <a:defRPr sz="2800" u="sng">
                <a:solidFill>
                  <a:schemeClr val="tx1"/>
                </a:solidFill>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chemeClr val="accent1"/>
                </a:solidFill>
                <a:effectLst/>
                <a:uLnTx/>
                <a:uFillTx/>
                <a:latin typeface="Inconsolata" panose="00000509000000000000" pitchFamily="49" charset="0"/>
                <a:ea typeface="ＭＳ Ｐゴシック"/>
              </a:rPr>
              <a:t>cnt</a:t>
            </a:r>
            <a:r>
              <a:rPr kumimoji="0" lang="en-US" sz="2000" b="1" i="0" u="none" strike="noStrike" kern="1200" cap="none" spc="0" normalizeH="0" baseline="0" noProof="0" dirty="0">
                <a:ln>
                  <a:noFill/>
                </a:ln>
                <a:solidFill>
                  <a:schemeClr val="accent1"/>
                </a:solidFill>
                <a:effectLst/>
                <a:uLnTx/>
                <a:uFillTx/>
                <a:latin typeface="Inconsolata" panose="00000509000000000000" pitchFamily="49" charset="0"/>
                <a:ea typeface="ＭＳ Ｐゴシック"/>
              </a:rPr>
              <a:t>=100</a:t>
            </a:r>
          </a:p>
        </p:txBody>
      </p:sp>
      <p:sp>
        <p:nvSpPr>
          <p:cNvPr id="21" name="TextBox 15">
            <a:extLst>
              <a:ext uri="{FF2B5EF4-FFF2-40B4-BE49-F238E27FC236}">
                <a16:creationId xmlns:a16="http://schemas.microsoft.com/office/drawing/2014/main" id="{067729D2-D0FA-466E-81BC-B7D8A054797F}"/>
              </a:ext>
            </a:extLst>
          </p:cNvPr>
          <p:cNvSpPr txBox="1">
            <a:spLocks noChangeArrowheads="1"/>
          </p:cNvSpPr>
          <p:nvPr/>
        </p:nvSpPr>
        <p:spPr bwMode="auto">
          <a:xfrm>
            <a:off x="1695451" y="746521"/>
            <a:ext cx="1175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Schedule</a:t>
            </a:r>
          </a:p>
        </p:txBody>
      </p:sp>
      <p:sp>
        <p:nvSpPr>
          <p:cNvPr id="28" name="TextBox 15">
            <a:extLst>
              <a:ext uri="{FF2B5EF4-FFF2-40B4-BE49-F238E27FC236}">
                <a16:creationId xmlns:a16="http://schemas.microsoft.com/office/drawing/2014/main" id="{BD4ECE65-2FEC-497A-90EB-3DFF59EB73EC}"/>
              </a:ext>
            </a:extLst>
          </p:cNvPr>
          <p:cNvSpPr txBox="1">
            <a:spLocks noChangeArrowheads="1"/>
          </p:cNvSpPr>
          <p:nvPr/>
        </p:nvSpPr>
        <p:spPr bwMode="auto">
          <a:xfrm>
            <a:off x="2645547" y="1146571"/>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1"/>
                </a:solidFill>
                <a:effectLst/>
                <a:uLnTx/>
                <a:uFillTx/>
                <a:latin typeface="Inconsolata" panose="00000509000000000000" pitchFamily="49" charset="0"/>
                <a:ea typeface="+mn-ea"/>
                <a:cs typeface="+mn-cs"/>
              </a:rPr>
              <a:t>T</a:t>
            </a:r>
            <a:r>
              <a:rPr kumimoji="0" lang="en-US" sz="1800" b="1" i="0" u="none" strike="noStrike" kern="1200" cap="none" spc="0" normalizeH="0" baseline="-25000" noProof="0" dirty="0">
                <a:ln>
                  <a:noFill/>
                </a:ln>
                <a:solidFill>
                  <a:schemeClr val="accent1"/>
                </a:solidFill>
                <a:effectLst/>
                <a:uLnTx/>
                <a:uFillTx/>
                <a:latin typeface="Inconsolata" panose="00000509000000000000" pitchFamily="49" charset="0"/>
                <a:ea typeface="+mn-ea"/>
                <a:cs typeface="+mn-cs"/>
              </a:rPr>
              <a:t>1</a:t>
            </a:r>
          </a:p>
        </p:txBody>
      </p:sp>
      <p:sp>
        <p:nvSpPr>
          <p:cNvPr id="29" name="TextBox 15">
            <a:extLst>
              <a:ext uri="{FF2B5EF4-FFF2-40B4-BE49-F238E27FC236}">
                <a16:creationId xmlns:a16="http://schemas.microsoft.com/office/drawing/2014/main" id="{669D6A2B-C065-4517-B75D-588FA80DC2EE}"/>
              </a:ext>
            </a:extLst>
          </p:cNvPr>
          <p:cNvSpPr txBox="1">
            <a:spLocks noChangeArrowheads="1"/>
          </p:cNvSpPr>
          <p:nvPr/>
        </p:nvSpPr>
        <p:spPr bwMode="auto">
          <a:xfrm>
            <a:off x="4657227" y="1146571"/>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1"/>
                </a:solidFill>
                <a:effectLst/>
                <a:uLnTx/>
                <a:uFillTx/>
                <a:latin typeface="Inconsolata" panose="00000509000000000000" pitchFamily="49" charset="0"/>
                <a:ea typeface="+mn-ea"/>
                <a:cs typeface="+mn-cs"/>
              </a:rPr>
              <a:t>T</a:t>
            </a:r>
            <a:r>
              <a:rPr kumimoji="0" lang="en-US" sz="1800" b="1" i="0" u="none" strike="noStrike" kern="1200" cap="none" spc="0" normalizeH="0" baseline="-25000" noProof="0" dirty="0">
                <a:ln>
                  <a:noFill/>
                </a:ln>
                <a:solidFill>
                  <a:schemeClr val="accent1"/>
                </a:solidFill>
                <a:effectLst/>
                <a:uLnTx/>
                <a:uFillTx/>
                <a:latin typeface="Inconsolata" panose="00000509000000000000" pitchFamily="49" charset="0"/>
                <a:ea typeface="+mn-ea"/>
                <a:cs typeface="+mn-cs"/>
              </a:rPr>
              <a:t>2</a:t>
            </a:r>
          </a:p>
        </p:txBody>
      </p:sp>
      <p:sp>
        <p:nvSpPr>
          <p:cNvPr id="35" name="Rectangle 34"/>
          <p:cNvSpPr/>
          <p:nvPr/>
        </p:nvSpPr>
        <p:spPr bwMode="auto">
          <a:xfrm>
            <a:off x="1914815" y="1809750"/>
            <a:ext cx="1828800" cy="5909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SELECT</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COUNT</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a:t>
            </a:r>
            <a:r>
              <a:rPr lang="en-US" sz="1200" dirty="0">
                <a:solidFill>
                  <a:srgbClr val="646464"/>
                </a:solidFill>
                <a:latin typeface="Inconsolata" panose="00000509000000000000" pitchFamily="49" charset="0"/>
                <a:ea typeface="ＭＳ Ｐゴシック" pitchFamily="-112" charset="-128"/>
              </a:rPr>
              <a:t>*</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AS</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200" b="0" i="0" u="none" strike="noStrike" kern="1200" cap="none" spc="0" normalizeH="0" baseline="0" noProof="0" dirty="0" err="1">
                <a:ln>
                  <a:noFill/>
                </a:ln>
                <a:solidFill>
                  <a:srgbClr val="646464"/>
                </a:solidFill>
                <a:effectLst/>
                <a:uLnTx/>
                <a:uFillTx/>
                <a:latin typeface="Inconsolata" panose="00000509000000000000" pitchFamily="49" charset="0"/>
                <a:ea typeface="ＭＳ Ｐゴシック" pitchFamily="-112" charset="-128"/>
                <a:cs typeface="+mn-cs"/>
              </a:rPr>
              <a:t>cnt</a:t>
            </a:r>
            <a:endPar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FROM</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people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WHERE</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status='lit'</a:t>
            </a:r>
          </a:p>
        </p:txBody>
      </p:sp>
      <p:sp>
        <p:nvSpPr>
          <p:cNvPr id="24" name="Text Box 4">
            <a:extLst>
              <a:ext uri="{FF2B5EF4-FFF2-40B4-BE49-F238E27FC236}">
                <a16:creationId xmlns:a16="http://schemas.microsoft.com/office/drawing/2014/main" id="{F5B553B4-CACF-429A-BFA1-4DB57D438297}"/>
              </a:ext>
            </a:extLst>
          </p:cNvPr>
          <p:cNvSpPr txBox="1">
            <a:spLocks noChangeArrowheads="1"/>
          </p:cNvSpPr>
          <p:nvPr/>
        </p:nvSpPr>
        <p:spPr bwMode="auto">
          <a:xfrm>
            <a:off x="6172200" y="1154430"/>
            <a:ext cx="2743200" cy="1338828"/>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CREATE TABLE </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people</a:t>
            </a:r>
            <a:r>
              <a:rPr kumimoji="0" lang="en-US" sz="18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 </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  id </a:t>
            </a:r>
            <a:r>
              <a:rPr kumimoji="0" lang="en-US" sz="18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SERIAL</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  name </a:t>
            </a:r>
            <a:r>
              <a:rPr kumimoji="0" lang="en-US" sz="18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VARCHAR</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noProof="0" dirty="0">
                <a:ln>
                  <a:noFill/>
                </a:ln>
                <a:solidFill>
                  <a:srgbClr val="646464"/>
                </a:solidFill>
                <a:effectLst/>
                <a:uLnTx/>
                <a:uFillTx/>
                <a:latin typeface="Inconsolata" panose="00000509000000000000" pitchFamily="49" charset="0"/>
                <a:ea typeface="ＭＳ Ｐゴシック" pitchFamily="-112" charset="-128"/>
              </a:rPr>
              <a:t>  </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status </a:t>
            </a:r>
            <a:r>
              <a:rPr kumimoji="0" lang="en-US" sz="18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VARCHAR</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a:t>
            </a:r>
          </a:p>
        </p:txBody>
      </p:sp>
      <p:sp>
        <p:nvSpPr>
          <p:cNvPr id="27" name="Rectangle 26">
            <a:extLst>
              <a:ext uri="{FF2B5EF4-FFF2-40B4-BE49-F238E27FC236}">
                <a16:creationId xmlns:a16="http://schemas.microsoft.com/office/drawing/2014/main" id="{673A6AE8-216C-4C1C-939C-A686EB0DBAF0}"/>
              </a:ext>
            </a:extLst>
          </p:cNvPr>
          <p:cNvSpPr/>
          <p:nvPr/>
        </p:nvSpPr>
        <p:spPr bwMode="auto">
          <a:xfrm>
            <a:off x="1923471" y="3209520"/>
            <a:ext cx="1828800" cy="5909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SELECT</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COUNT</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AS</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200" b="0" i="0" u="none" strike="noStrike" kern="1200" cap="none" spc="0" normalizeH="0" baseline="0" noProof="0" dirty="0" err="1">
                <a:ln>
                  <a:noFill/>
                </a:ln>
                <a:solidFill>
                  <a:srgbClr val="646464"/>
                </a:solidFill>
                <a:effectLst/>
                <a:uLnTx/>
                <a:uFillTx/>
                <a:latin typeface="Inconsolata" panose="00000509000000000000" pitchFamily="49" charset="0"/>
                <a:ea typeface="ＭＳ Ｐゴシック" pitchFamily="-112" charset="-128"/>
                <a:cs typeface="+mn-cs"/>
              </a:rPr>
              <a:t>cnt</a:t>
            </a:r>
            <a:endPar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FROM</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people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2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WHERE</a:t>
            </a:r>
            <a:r>
              <a:rPr kumimoji="0" lang="en-US" sz="12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status='lit'</a:t>
            </a:r>
          </a:p>
        </p:txBody>
      </p:sp>
      <p:sp>
        <p:nvSpPr>
          <p:cNvPr id="4" name="Slide Number Placeholder 3">
            <a:extLst>
              <a:ext uri="{FF2B5EF4-FFF2-40B4-BE49-F238E27FC236}">
                <a16:creationId xmlns:a16="http://schemas.microsoft.com/office/drawing/2014/main" id="{0E1D89BE-F8E2-0D83-5429-D3C3982439F4}"/>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32</a:t>
            </a:fld>
            <a:endParaRPr lang="en-US" dirty="0"/>
          </a:p>
        </p:txBody>
      </p:sp>
      <p:sp>
        <p:nvSpPr>
          <p:cNvPr id="14" name="Left Arrow 33">
            <a:extLst>
              <a:ext uri="{FF2B5EF4-FFF2-40B4-BE49-F238E27FC236}">
                <a16:creationId xmlns:a16="http://schemas.microsoft.com/office/drawing/2014/main" id="{A6B3DC3A-E83C-5155-E8F3-0A5584756234}"/>
              </a:ext>
            </a:extLst>
          </p:cNvPr>
          <p:cNvSpPr/>
          <p:nvPr/>
        </p:nvSpPr>
        <p:spPr bwMode="auto">
          <a:xfrm rot="16200000">
            <a:off x="-342900" y="2392441"/>
            <a:ext cx="3314700" cy="647700"/>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sp>
        <p:nvSpPr>
          <p:cNvPr id="2" name="Right Arrow 6">
            <a:extLst>
              <a:ext uri="{FF2B5EF4-FFF2-40B4-BE49-F238E27FC236}">
                <a16:creationId xmlns:a16="http://schemas.microsoft.com/office/drawing/2014/main" id="{F52F5E1B-2A13-A9F6-C225-63B9B5C617D2}"/>
              </a:ext>
            </a:extLst>
          </p:cNvPr>
          <p:cNvSpPr>
            <a:spLocks noChangeArrowheads="1"/>
          </p:cNvSpPr>
          <p:nvPr/>
        </p:nvSpPr>
        <p:spPr bwMode="auto">
          <a:xfrm>
            <a:off x="1307105" y="1657350"/>
            <a:ext cx="548640" cy="457200"/>
          </a:xfrm>
          <a:prstGeom prst="rightArrow">
            <a:avLst>
              <a:gd name="adj1" fmla="val 50000"/>
              <a:gd name="adj2" fmla="val 50052"/>
            </a:avLst>
          </a:prstGeom>
          <a:solidFill>
            <a:schemeClr val="tx1"/>
          </a:solidFill>
          <a:ln w="28575">
            <a:noFill/>
            <a:round/>
            <a:headEnd type="none" w="sm" len="sm"/>
            <a:tailEnd type="triangle" w="med" len="med"/>
          </a:ln>
        </p:spPr>
        <p:txBody>
          <a:bodyPr wrap="none" anchor="ctr"/>
          <a:lstStyle/>
          <a:p>
            <a:pPr algn="ctr" eaLnBrk="0" hangingPunct="0"/>
            <a:endParaRPr lang="en-US" sz="1350"/>
          </a:p>
        </p:txBody>
      </p:sp>
      <p:cxnSp>
        <p:nvCxnSpPr>
          <p:cNvPr id="19" name="Connector: Elbow 18">
            <a:extLst>
              <a:ext uri="{FF2B5EF4-FFF2-40B4-BE49-F238E27FC236}">
                <a16:creationId xmlns:a16="http://schemas.microsoft.com/office/drawing/2014/main" id="{D3008681-AC69-B10E-A3F8-5CE566D636B2}"/>
              </a:ext>
            </a:extLst>
          </p:cNvPr>
          <p:cNvCxnSpPr>
            <a:cxnSpLocks/>
            <a:stCxn id="37" idx="2"/>
            <a:endCxn id="39" idx="0"/>
          </p:cNvCxnSpPr>
          <p:nvPr/>
        </p:nvCxnSpPr>
        <p:spPr>
          <a:xfrm>
            <a:off x="2829215" y="2724918"/>
            <a:ext cx="0" cy="1063462"/>
          </a:xfrm>
          <a:prstGeom prst="straightConnector1">
            <a:avLst/>
          </a:prstGeom>
          <a:noFill/>
          <a:ln w="5715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pic>
        <p:nvPicPr>
          <p:cNvPr id="43" name="Picture 42"/>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bwMode="auto">
          <a:xfrm>
            <a:off x="3376425" y="3407896"/>
            <a:ext cx="1146623" cy="114662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75517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1"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250"/>
                                        <p:tgtEl>
                                          <p:spTgt spid="37"/>
                                        </p:tgtEl>
                                      </p:cBhvr>
                                    </p:animEffect>
                                    <p:anim calcmode="lin" valueType="num">
                                      <p:cBhvr>
                                        <p:cTn id="13" dur="250" fill="hold"/>
                                        <p:tgtEl>
                                          <p:spTgt spid="37"/>
                                        </p:tgtEl>
                                        <p:attrNameLst>
                                          <p:attrName>ppt_x</p:attrName>
                                        </p:attrNameLst>
                                      </p:cBhvr>
                                      <p:tavLst>
                                        <p:tav tm="0">
                                          <p:val>
                                            <p:strVal val="#ppt_x"/>
                                          </p:val>
                                        </p:tav>
                                        <p:tav tm="100000">
                                          <p:val>
                                            <p:strVal val="#ppt_x"/>
                                          </p:val>
                                        </p:tav>
                                      </p:tavLst>
                                    </p:anim>
                                    <p:anim calcmode="lin" valueType="num">
                                      <p:cBhvr>
                                        <p:cTn id="14" dur="25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nodeType="afterGroup">
                            <p:stCondLst>
                              <p:cond delay="0"/>
                            </p:stCondLst>
                            <p:childTnLst>
                              <p:par>
                                <p:cTn id="17" presetID="42" presetClass="path" presetSubtype="0" accel="50000" decel="50000" fill="hold" grpId="1" nodeType="clickEffect">
                                  <p:stCondLst>
                                    <p:cond delay="0"/>
                                  </p:stCondLst>
                                  <p:childTnLst>
                                    <p:animMotion origin="layout" path="M 3.33333E-6 3.33333E-6 L 0.2316 0.13302 " pathEditMode="relative" rAng="0" ptsTypes="AA">
                                      <p:cBhvr>
                                        <p:cTn id="18" dur="500" fill="hold"/>
                                        <p:tgtEl>
                                          <p:spTgt spid="2"/>
                                        </p:tgtEl>
                                        <p:attrNameLst>
                                          <p:attrName>ppt_x</p:attrName>
                                          <p:attrName>ppt_y</p:attrName>
                                        </p:attrNameLst>
                                      </p:cBhvr>
                                      <p:rCtr x="11372" y="6636"/>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2" nodeType="clickEffect">
                                  <p:stCondLst>
                                    <p:cond delay="0"/>
                                  </p:stCondLst>
                                  <p:childTnLst>
                                    <p:animMotion origin="layout" path="M 0.23159 0.13302 L 0.00625 0.28148 " pathEditMode="relative" rAng="0" ptsTypes="AA">
                                      <p:cBhvr>
                                        <p:cTn id="22" dur="500" fill="hold"/>
                                        <p:tgtEl>
                                          <p:spTgt spid="2"/>
                                        </p:tgtEl>
                                        <p:attrNameLst>
                                          <p:attrName>ppt_x</p:attrName>
                                          <p:attrName>ppt_y</p:attrName>
                                        </p:attrNameLst>
                                      </p:cBhvr>
                                      <p:rCtr x="-11267" y="7407"/>
                                    </p:animMotion>
                                  </p:childTnLst>
                                </p:cTn>
                              </p:par>
                            </p:childTnLst>
                          </p:cTn>
                        </p:par>
                        <p:par>
                          <p:cTn id="23" fill="hold" nodeType="afterGroup">
                            <p:stCondLst>
                              <p:cond delay="500"/>
                            </p:stCondLst>
                            <p:childTnLst>
                              <p:par>
                                <p:cTn id="24" presetID="47" presetClass="entr" presetSubtype="0" fill="hold" grpId="1" nodeType="after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fade">
                                      <p:cBhvr>
                                        <p:cTn id="26" dur="250"/>
                                        <p:tgtEl>
                                          <p:spTgt spid="39"/>
                                        </p:tgtEl>
                                      </p:cBhvr>
                                    </p:animEffect>
                                    <p:anim calcmode="lin" valueType="num">
                                      <p:cBhvr>
                                        <p:cTn id="27" dur="250" fill="hold"/>
                                        <p:tgtEl>
                                          <p:spTgt spid="39"/>
                                        </p:tgtEl>
                                        <p:attrNameLst>
                                          <p:attrName>ppt_x</p:attrName>
                                        </p:attrNameLst>
                                      </p:cBhvr>
                                      <p:tavLst>
                                        <p:tav tm="0">
                                          <p:val>
                                            <p:strVal val="#ppt_x"/>
                                          </p:val>
                                        </p:tav>
                                        <p:tav tm="100000">
                                          <p:val>
                                            <p:strVal val="#ppt_x"/>
                                          </p:val>
                                        </p:tav>
                                      </p:tavLst>
                                    </p:anim>
                                    <p:anim calcmode="lin" valueType="num">
                                      <p:cBhvr>
                                        <p:cTn id="28" dur="25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up)">
                                      <p:cBhvr>
                                        <p:cTn id="33" dur="250"/>
                                        <p:tgtEl>
                                          <p:spTgt spid="19"/>
                                        </p:tgtEl>
                                      </p:cBhvr>
                                    </p:animEffect>
                                  </p:childTnLst>
                                </p:cTn>
                              </p:par>
                            </p:childTnLst>
                          </p:cTn>
                        </p:par>
                        <p:par>
                          <p:cTn id="34" fill="hold">
                            <p:stCondLst>
                              <p:cond delay="250"/>
                            </p:stCondLst>
                            <p:childTnLst>
                              <p:par>
                                <p:cTn id="35" presetID="10" presetClass="entr" presetSubtype="0" fill="hold" nodeType="after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25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1"/>
      <p:bldP spid="39" grpId="1"/>
      <p:bldP spid="2" grpId="0" animBg="1"/>
      <p:bldP spid="2" grpId="1" animBg="1"/>
      <p:bldP spid="2" grpId="2"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prstGeom prst="rect">
            <a:avLst/>
          </a:prstGeom>
        </p:spPr>
        <p:txBody>
          <a:bodyPr/>
          <a:lstStyle/>
          <a:p>
            <a:r>
              <a:rPr lang="en-US" dirty="0"/>
              <a:t>Oops?</a:t>
            </a:r>
          </a:p>
        </p:txBody>
      </p:sp>
      <p:sp>
        <p:nvSpPr>
          <p:cNvPr id="46083" name="Content Placeholder 5"/>
          <p:cNvSpPr>
            <a:spLocks noGrp="1"/>
          </p:cNvSpPr>
          <p:nvPr>
            <p:ph idx="1"/>
          </p:nvPr>
        </p:nvSpPr>
        <p:spPr>
          <a:prstGeom prst="rect">
            <a:avLst/>
          </a:prstGeom>
        </p:spPr>
        <p:txBody>
          <a:bodyPr/>
          <a:lstStyle/>
          <a:p>
            <a:r>
              <a:rPr lang="en-US" b="1" i="1" dirty="0"/>
              <a:t>How did this happen?</a:t>
            </a:r>
          </a:p>
          <a:p>
            <a:pPr lvl="1"/>
            <a:r>
              <a:rPr lang="en-US" dirty="0"/>
              <a:t>Because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r>
              <a:rPr lang="en-US" dirty="0"/>
              <a:t> locked only existing records and not ones that other </a:t>
            </a:r>
            <a:r>
              <a:rPr lang="en-US" dirty="0" err="1"/>
              <a:t>txns</a:t>
            </a:r>
            <a:r>
              <a:rPr lang="en-US" dirty="0"/>
              <a:t> are adding to the database!</a:t>
            </a:r>
          </a:p>
          <a:p>
            <a:endParaRPr lang="en-US" sz="1200" dirty="0"/>
          </a:p>
          <a:p>
            <a:r>
              <a:rPr lang="en-US" dirty="0"/>
              <a:t>Conflict serializability on reads and writes of individual items guarantees serializability </a:t>
            </a:r>
            <a:r>
              <a:rPr lang="en-US" b="1" u="sng" dirty="0"/>
              <a:t>only</a:t>
            </a:r>
            <a:r>
              <a:rPr lang="en-US" dirty="0"/>
              <a:t> if the set of objects is fixed.</a:t>
            </a:r>
          </a:p>
          <a:p>
            <a:endParaRPr lang="en-US" sz="1200" dirty="0"/>
          </a:p>
          <a:p>
            <a:r>
              <a:rPr lang="en-US" dirty="0"/>
              <a:t>This is known as a </a:t>
            </a:r>
            <a:r>
              <a:rPr lang="en-US" b="1" u="sng" dirty="0">
                <a:hlinkClick r:id="rId3"/>
              </a:rPr>
              <a:t>phantom read</a:t>
            </a:r>
            <a:r>
              <a:rPr lang="en-US" dirty="0"/>
              <a:t>. </a:t>
            </a:r>
          </a:p>
          <a:p>
            <a:pPr lvl="1"/>
            <a:r>
              <a:rPr lang="en-US" dirty="0"/>
              <a:t>A </a:t>
            </a:r>
            <a:r>
              <a:rPr lang="en-US" dirty="0" err="1"/>
              <a:t>txn</a:t>
            </a:r>
            <a:r>
              <a:rPr lang="en-US" dirty="0"/>
              <a:t> scans a range more than once and another </a:t>
            </a:r>
            <a:r>
              <a:rPr lang="en-US" dirty="0" err="1"/>
              <a:t>txn</a:t>
            </a:r>
            <a:r>
              <a:rPr lang="en-US" dirty="0"/>
              <a:t> inserts/removes tuples that fall within that range in between the scans.</a:t>
            </a:r>
          </a:p>
        </p:txBody>
      </p:sp>
      <p:sp>
        <p:nvSpPr>
          <p:cNvPr id="2" name="Slide Number Placeholder 3">
            <a:extLst>
              <a:ext uri="{FF2B5EF4-FFF2-40B4-BE49-F238E27FC236}">
                <a16:creationId xmlns:a16="http://schemas.microsoft.com/office/drawing/2014/main" id="{35A22A73-E963-4D21-223E-C9C52AA07E00}"/>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33</a:t>
            </a:fld>
            <a:endParaRPr lang="en-US" dirty="0"/>
          </a:p>
        </p:txBody>
      </p:sp>
    </p:spTree>
    <p:extLst>
      <p:ext uri="{BB962C8B-B14F-4D97-AF65-F5344CB8AC3E}">
        <p14:creationId xmlns:p14="http://schemas.microsoft.com/office/powerpoint/2010/main" val="198183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83">
                                            <p:txEl>
                                              <p:pRg st="5" end="5"/>
                                            </p:txEl>
                                          </p:spTgt>
                                        </p:tgtEl>
                                        <p:attrNameLst>
                                          <p:attrName>style.visibility</p:attrName>
                                        </p:attrNameLst>
                                      </p:cBhvr>
                                      <p:to>
                                        <p:strVal val="visible"/>
                                      </p:to>
                                    </p:set>
                                    <p:animEffect transition="in" filter="fade">
                                      <p:cBhvr>
                                        <p:cTn id="7" dur="250"/>
                                        <p:tgtEl>
                                          <p:spTgt spid="4608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6083">
                                            <p:txEl>
                                              <p:pRg st="6" end="6"/>
                                            </p:txEl>
                                          </p:spTgt>
                                        </p:tgtEl>
                                        <p:attrNameLst>
                                          <p:attrName>style.visibility</p:attrName>
                                        </p:attrNameLst>
                                      </p:cBhvr>
                                      <p:to>
                                        <p:strVal val="visible"/>
                                      </p:to>
                                    </p:set>
                                    <p:animEffect transition="in" filter="fade">
                                      <p:cBhvr>
                                        <p:cTn id="10" dur="250"/>
                                        <p:tgtEl>
                                          <p:spTgt spid="4608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ACE6DB-486C-40E5-B32B-2BC7A440C7BE}"/>
              </a:ext>
            </a:extLst>
          </p:cNvPr>
          <p:cNvSpPr>
            <a:spLocks noGrp="1"/>
          </p:cNvSpPr>
          <p:nvPr>
            <p:ph type="title"/>
          </p:nvPr>
        </p:nvSpPr>
        <p:spPr>
          <a:prstGeom prst="rect">
            <a:avLst/>
          </a:prstGeom>
        </p:spPr>
        <p:txBody>
          <a:bodyPr/>
          <a:lstStyle/>
          <a:p>
            <a:r>
              <a:rPr lang="en-US" dirty="0"/>
              <a:t>Solutions To The Phantom Problem</a:t>
            </a:r>
          </a:p>
        </p:txBody>
      </p:sp>
      <p:sp>
        <p:nvSpPr>
          <p:cNvPr id="6" name="Content Placeholder 5">
            <a:extLst>
              <a:ext uri="{FF2B5EF4-FFF2-40B4-BE49-F238E27FC236}">
                <a16:creationId xmlns:a16="http://schemas.microsoft.com/office/drawing/2014/main" id="{E1CF75EA-1DE7-41A6-924A-047C9370D8BD}"/>
              </a:ext>
            </a:extLst>
          </p:cNvPr>
          <p:cNvSpPr>
            <a:spLocks noGrp="1"/>
          </p:cNvSpPr>
          <p:nvPr>
            <p:ph idx="1"/>
          </p:nvPr>
        </p:nvSpPr>
        <p:spPr>
          <a:prstGeom prst="rect">
            <a:avLst/>
          </a:prstGeom>
        </p:spPr>
        <p:txBody>
          <a:bodyPr/>
          <a:lstStyle/>
          <a:p>
            <a:r>
              <a:rPr lang="en-US" b="1" dirty="0"/>
              <a:t>Approach #1: Lock Everything!</a:t>
            </a:r>
          </a:p>
          <a:p>
            <a:pPr lvl="1"/>
            <a:r>
              <a:rPr lang="en-US" dirty="0"/>
              <a:t>Entire table or every page.</a:t>
            </a:r>
          </a:p>
          <a:p>
            <a:endParaRPr lang="en-US" sz="1000" b="1" dirty="0"/>
          </a:p>
          <a:p>
            <a:r>
              <a:rPr lang="en-US" b="1" dirty="0"/>
              <a:t>Approach #2: Re-Execute Scans</a:t>
            </a:r>
          </a:p>
          <a:p>
            <a:pPr lvl="1"/>
            <a:r>
              <a:rPr lang="en-US" dirty="0"/>
              <a:t>Run queries again at commit to see whether they produce a different result to identify missed changes.</a:t>
            </a:r>
          </a:p>
          <a:p>
            <a:endParaRPr lang="en-US" sz="1000" dirty="0"/>
          </a:p>
          <a:p>
            <a:r>
              <a:rPr lang="en-US" b="1" dirty="0"/>
              <a:t>Approach #3: Predicate Locking</a:t>
            </a:r>
          </a:p>
          <a:p>
            <a:pPr lvl="1"/>
            <a:r>
              <a:rPr lang="en-US" dirty="0"/>
              <a:t>Logically determine the overlap of predicates before queries start running.</a:t>
            </a:r>
          </a:p>
          <a:p>
            <a:endParaRPr lang="en-US" sz="1000" dirty="0"/>
          </a:p>
          <a:p>
            <a:r>
              <a:rPr lang="en-US" b="1" dirty="0"/>
              <a:t>Approach #4: Index Locking</a:t>
            </a:r>
          </a:p>
          <a:p>
            <a:pPr lvl="1"/>
            <a:r>
              <a:rPr lang="en-US" dirty="0"/>
              <a:t>Use keys in indexes to protect ranges.</a:t>
            </a:r>
          </a:p>
          <a:p>
            <a:pPr lvl="1"/>
            <a:endParaRPr lang="en-US" dirty="0"/>
          </a:p>
        </p:txBody>
      </p:sp>
      <p:sp>
        <p:nvSpPr>
          <p:cNvPr id="2" name="Slide Number Placeholder 3">
            <a:extLst>
              <a:ext uri="{FF2B5EF4-FFF2-40B4-BE49-F238E27FC236}">
                <a16:creationId xmlns:a16="http://schemas.microsoft.com/office/drawing/2014/main" id="{3ABB43AD-C433-C6D8-0B08-0DA71A45AA46}"/>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34</a:t>
            </a:fld>
            <a:endParaRPr lang="en-US" dirty="0"/>
          </a:p>
        </p:txBody>
      </p:sp>
      <p:grpSp>
        <p:nvGrpSpPr>
          <p:cNvPr id="3" name="Group 2">
            <a:extLst>
              <a:ext uri="{FF2B5EF4-FFF2-40B4-BE49-F238E27FC236}">
                <a16:creationId xmlns:a16="http://schemas.microsoft.com/office/drawing/2014/main" id="{AF650708-512A-1F0B-1838-46F7E96D7754}"/>
              </a:ext>
            </a:extLst>
          </p:cNvPr>
          <p:cNvGrpSpPr/>
          <p:nvPr/>
        </p:nvGrpSpPr>
        <p:grpSpPr>
          <a:xfrm>
            <a:off x="5257800" y="4237987"/>
            <a:ext cx="1500396" cy="365760"/>
            <a:chOff x="5425439" y="1421676"/>
            <a:chExt cx="1500396" cy="365760"/>
          </a:xfrm>
        </p:grpSpPr>
        <p:sp>
          <p:nvSpPr>
            <p:cNvPr id="4" name="TextBox 3">
              <a:extLst>
                <a:ext uri="{FF2B5EF4-FFF2-40B4-BE49-F238E27FC236}">
                  <a16:creationId xmlns:a16="http://schemas.microsoft.com/office/drawing/2014/main" id="{0DFAC92D-D7C4-13A3-EE66-6B023223EC05}"/>
                </a:ext>
              </a:extLst>
            </p:cNvPr>
            <p:cNvSpPr txBox="1">
              <a:spLocks noChangeArrowheads="1"/>
            </p:cNvSpPr>
            <p:nvPr/>
          </p:nvSpPr>
          <p:spPr bwMode="auto">
            <a:xfrm>
              <a:off x="5903119" y="1433740"/>
              <a:ext cx="1022716"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a:lnSpc>
                  <a:spcPct val="90000"/>
                </a:lnSpc>
              </a:pPr>
              <a:r>
                <a:rPr lang="en-US" sz="2400" b="1" i="1" u="none" dirty="0">
                  <a:solidFill>
                    <a:schemeClr val="accent1"/>
                  </a:solidFill>
                  <a:latin typeface="Crimson Text" panose="02000503000000000000" pitchFamily="2" charset="0"/>
                </a:rPr>
                <a:t>Common</a:t>
              </a:r>
              <a:endParaRPr lang="en-US" sz="1800" i="1" u="none" dirty="0">
                <a:solidFill>
                  <a:schemeClr val="accent1"/>
                </a:solidFill>
                <a:latin typeface="Crimson Text" panose="02000503000000000000" pitchFamily="2" charset="0"/>
              </a:endParaRPr>
            </a:p>
          </p:txBody>
        </p:sp>
        <p:sp>
          <p:nvSpPr>
            <p:cNvPr id="7" name="Right Arrow 6">
              <a:extLst>
                <a:ext uri="{FF2B5EF4-FFF2-40B4-BE49-F238E27FC236}">
                  <a16:creationId xmlns:a16="http://schemas.microsoft.com/office/drawing/2014/main" id="{ACE17404-9582-AB8F-FA5C-1B423D15A72B}"/>
                </a:ext>
              </a:extLst>
            </p:cNvPr>
            <p:cNvSpPr>
              <a:spLocks noChangeArrowheads="1"/>
            </p:cNvSpPr>
            <p:nvPr/>
          </p:nvSpPr>
          <p:spPr bwMode="auto">
            <a:xfrm rot="10800000">
              <a:off x="5425439" y="1421676"/>
              <a:ext cx="365760" cy="365760"/>
            </a:xfrm>
            <a:prstGeom prst="rightArrow">
              <a:avLst>
                <a:gd name="adj1" fmla="val 50000"/>
                <a:gd name="adj2" fmla="val 50052"/>
              </a:avLst>
            </a:prstGeom>
            <a:solidFill>
              <a:schemeClr val="accent1"/>
            </a:solidFill>
            <a:ln w="28575">
              <a:noFill/>
              <a:round/>
              <a:headEnd type="none" w="sm" len="sm"/>
              <a:tailEnd type="triangle" w="med" len="med"/>
            </a:ln>
          </p:spPr>
          <p:txBody>
            <a:bodyPr wrap="none" anchor="ctr"/>
            <a:lstStyle/>
            <a:p>
              <a:pPr algn="ctr" eaLnBrk="0" hangingPunct="0"/>
              <a:endParaRPr lang="en-US" sz="1350" dirty="0">
                <a:solidFill>
                  <a:schemeClr val="accent1"/>
                </a:solidFill>
              </a:endParaRPr>
            </a:p>
          </p:txBody>
        </p:sp>
      </p:grpSp>
      <p:grpSp>
        <p:nvGrpSpPr>
          <p:cNvPr id="8" name="Group 7">
            <a:extLst>
              <a:ext uri="{FF2B5EF4-FFF2-40B4-BE49-F238E27FC236}">
                <a16:creationId xmlns:a16="http://schemas.microsoft.com/office/drawing/2014/main" id="{C9AE2B35-CFEE-5438-D7DB-FEFC88A5D54D}"/>
              </a:ext>
            </a:extLst>
          </p:cNvPr>
          <p:cNvGrpSpPr/>
          <p:nvPr/>
        </p:nvGrpSpPr>
        <p:grpSpPr>
          <a:xfrm>
            <a:off x="5737761" y="3054353"/>
            <a:ext cx="1683138" cy="365760"/>
            <a:chOff x="5425439" y="1421676"/>
            <a:chExt cx="1683138" cy="365760"/>
          </a:xfrm>
        </p:grpSpPr>
        <p:sp>
          <p:nvSpPr>
            <p:cNvPr id="9" name="TextBox 8">
              <a:extLst>
                <a:ext uri="{FF2B5EF4-FFF2-40B4-BE49-F238E27FC236}">
                  <a16:creationId xmlns:a16="http://schemas.microsoft.com/office/drawing/2014/main" id="{EC36C9B8-090C-82AD-4C2F-01BFF8654AA2}"/>
                </a:ext>
              </a:extLst>
            </p:cNvPr>
            <p:cNvSpPr txBox="1">
              <a:spLocks noChangeArrowheads="1"/>
            </p:cNvSpPr>
            <p:nvPr/>
          </p:nvSpPr>
          <p:spPr bwMode="auto">
            <a:xfrm>
              <a:off x="5903119" y="1433740"/>
              <a:ext cx="1205458"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a:lnSpc>
                  <a:spcPct val="90000"/>
                </a:lnSpc>
              </a:pPr>
              <a:r>
                <a:rPr lang="en-US" sz="2400" b="1" i="1" u="none" dirty="0">
                  <a:solidFill>
                    <a:schemeClr val="accent1"/>
                  </a:solidFill>
                  <a:latin typeface="Crimson Text" panose="02000503000000000000" pitchFamily="2" charset="0"/>
                </a:rPr>
                <a:t>Very Rare</a:t>
              </a:r>
              <a:endParaRPr lang="en-US" sz="1800" i="1" u="none" dirty="0">
                <a:solidFill>
                  <a:schemeClr val="accent1"/>
                </a:solidFill>
                <a:latin typeface="Crimson Text" panose="02000503000000000000" pitchFamily="2" charset="0"/>
              </a:endParaRPr>
            </a:p>
          </p:txBody>
        </p:sp>
        <p:sp>
          <p:nvSpPr>
            <p:cNvPr id="10" name="Right Arrow 6">
              <a:extLst>
                <a:ext uri="{FF2B5EF4-FFF2-40B4-BE49-F238E27FC236}">
                  <a16:creationId xmlns:a16="http://schemas.microsoft.com/office/drawing/2014/main" id="{61D9AAD4-95E8-50C6-D1B5-892C355779C3}"/>
                </a:ext>
              </a:extLst>
            </p:cNvPr>
            <p:cNvSpPr>
              <a:spLocks noChangeArrowheads="1"/>
            </p:cNvSpPr>
            <p:nvPr/>
          </p:nvSpPr>
          <p:spPr bwMode="auto">
            <a:xfrm rot="10800000">
              <a:off x="5425439" y="1421676"/>
              <a:ext cx="365760" cy="365760"/>
            </a:xfrm>
            <a:prstGeom prst="rightArrow">
              <a:avLst>
                <a:gd name="adj1" fmla="val 50000"/>
                <a:gd name="adj2" fmla="val 50052"/>
              </a:avLst>
            </a:prstGeom>
            <a:solidFill>
              <a:schemeClr val="accent1"/>
            </a:solidFill>
            <a:ln w="28575">
              <a:noFill/>
              <a:round/>
              <a:headEnd type="none" w="sm" len="sm"/>
              <a:tailEnd type="triangle" w="med" len="med"/>
            </a:ln>
          </p:spPr>
          <p:txBody>
            <a:bodyPr wrap="none" anchor="ctr"/>
            <a:lstStyle/>
            <a:p>
              <a:pPr algn="ctr" eaLnBrk="0" hangingPunct="0"/>
              <a:endParaRPr lang="en-US" sz="1350" dirty="0">
                <a:solidFill>
                  <a:schemeClr val="accent1"/>
                </a:solidFill>
              </a:endParaRPr>
            </a:p>
          </p:txBody>
        </p:sp>
      </p:grpSp>
      <p:grpSp>
        <p:nvGrpSpPr>
          <p:cNvPr id="11" name="Group 10">
            <a:extLst>
              <a:ext uri="{FF2B5EF4-FFF2-40B4-BE49-F238E27FC236}">
                <a16:creationId xmlns:a16="http://schemas.microsoft.com/office/drawing/2014/main" id="{0DF51E1F-40B9-DAF1-C271-FCBF3405C170}"/>
              </a:ext>
            </a:extLst>
          </p:cNvPr>
          <p:cNvGrpSpPr/>
          <p:nvPr/>
        </p:nvGrpSpPr>
        <p:grpSpPr>
          <a:xfrm>
            <a:off x="5623560" y="1901190"/>
            <a:ext cx="1057967" cy="365760"/>
            <a:chOff x="5425439" y="1421676"/>
            <a:chExt cx="1057967" cy="365760"/>
          </a:xfrm>
        </p:grpSpPr>
        <p:sp>
          <p:nvSpPr>
            <p:cNvPr id="12" name="TextBox 11">
              <a:extLst>
                <a:ext uri="{FF2B5EF4-FFF2-40B4-BE49-F238E27FC236}">
                  <a16:creationId xmlns:a16="http://schemas.microsoft.com/office/drawing/2014/main" id="{5F63393A-C9E5-4B3B-960A-3A9A48CF83B2}"/>
                </a:ext>
              </a:extLst>
            </p:cNvPr>
            <p:cNvSpPr txBox="1">
              <a:spLocks noChangeArrowheads="1"/>
            </p:cNvSpPr>
            <p:nvPr/>
          </p:nvSpPr>
          <p:spPr bwMode="auto">
            <a:xfrm>
              <a:off x="5903119" y="1433740"/>
              <a:ext cx="580287"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a:lnSpc>
                  <a:spcPct val="90000"/>
                </a:lnSpc>
              </a:pPr>
              <a:r>
                <a:rPr lang="en-US" sz="2400" b="1" i="1" u="none" dirty="0">
                  <a:solidFill>
                    <a:schemeClr val="accent1"/>
                  </a:solidFill>
                  <a:latin typeface="Crimson Text" panose="02000503000000000000" pitchFamily="2" charset="0"/>
                </a:rPr>
                <a:t>Rare</a:t>
              </a:r>
              <a:endParaRPr lang="en-US" sz="1800" i="1" u="none" dirty="0">
                <a:solidFill>
                  <a:schemeClr val="accent1"/>
                </a:solidFill>
                <a:latin typeface="Crimson Text" panose="02000503000000000000" pitchFamily="2" charset="0"/>
              </a:endParaRPr>
            </a:p>
          </p:txBody>
        </p:sp>
        <p:sp>
          <p:nvSpPr>
            <p:cNvPr id="13" name="Right Arrow 6">
              <a:extLst>
                <a:ext uri="{FF2B5EF4-FFF2-40B4-BE49-F238E27FC236}">
                  <a16:creationId xmlns:a16="http://schemas.microsoft.com/office/drawing/2014/main" id="{1C2F8048-95DE-EBE4-25DC-F5D618C7E2F4}"/>
                </a:ext>
              </a:extLst>
            </p:cNvPr>
            <p:cNvSpPr>
              <a:spLocks noChangeArrowheads="1"/>
            </p:cNvSpPr>
            <p:nvPr/>
          </p:nvSpPr>
          <p:spPr bwMode="auto">
            <a:xfrm rot="10800000">
              <a:off x="5425439" y="1421676"/>
              <a:ext cx="365760" cy="365760"/>
            </a:xfrm>
            <a:prstGeom prst="rightArrow">
              <a:avLst>
                <a:gd name="adj1" fmla="val 50000"/>
                <a:gd name="adj2" fmla="val 50052"/>
              </a:avLst>
            </a:prstGeom>
            <a:solidFill>
              <a:schemeClr val="accent1"/>
            </a:solidFill>
            <a:ln w="28575">
              <a:noFill/>
              <a:round/>
              <a:headEnd type="none" w="sm" len="sm"/>
              <a:tailEnd type="triangle" w="med" len="med"/>
            </a:ln>
          </p:spPr>
          <p:txBody>
            <a:bodyPr wrap="none" anchor="ctr"/>
            <a:lstStyle/>
            <a:p>
              <a:pPr algn="ctr" eaLnBrk="0" hangingPunct="0"/>
              <a:endParaRPr lang="en-US" sz="1350" dirty="0">
                <a:solidFill>
                  <a:schemeClr val="accent1"/>
                </a:solidFill>
              </a:endParaRPr>
            </a:p>
          </p:txBody>
        </p:sp>
      </p:grpSp>
      <p:grpSp>
        <p:nvGrpSpPr>
          <p:cNvPr id="14" name="Group 13">
            <a:extLst>
              <a:ext uri="{FF2B5EF4-FFF2-40B4-BE49-F238E27FC236}">
                <a16:creationId xmlns:a16="http://schemas.microsoft.com/office/drawing/2014/main" id="{70066CA6-D8FC-9257-C516-28E10D0C2B82}"/>
              </a:ext>
            </a:extLst>
          </p:cNvPr>
          <p:cNvGrpSpPr/>
          <p:nvPr/>
        </p:nvGrpSpPr>
        <p:grpSpPr>
          <a:xfrm>
            <a:off x="5562600" y="994998"/>
            <a:ext cx="2029387" cy="365760"/>
            <a:chOff x="5425439" y="1421676"/>
            <a:chExt cx="2029387" cy="365760"/>
          </a:xfrm>
        </p:grpSpPr>
        <p:sp>
          <p:nvSpPr>
            <p:cNvPr id="15" name="TextBox 14">
              <a:extLst>
                <a:ext uri="{FF2B5EF4-FFF2-40B4-BE49-F238E27FC236}">
                  <a16:creationId xmlns:a16="http://schemas.microsoft.com/office/drawing/2014/main" id="{6B078D8D-0446-D34F-0D24-A4D54A419E93}"/>
                </a:ext>
              </a:extLst>
            </p:cNvPr>
            <p:cNvSpPr txBox="1">
              <a:spLocks noChangeArrowheads="1"/>
            </p:cNvSpPr>
            <p:nvPr/>
          </p:nvSpPr>
          <p:spPr bwMode="auto">
            <a:xfrm>
              <a:off x="5903119" y="1433740"/>
              <a:ext cx="1551707"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a:lnSpc>
                  <a:spcPct val="90000"/>
                </a:lnSpc>
              </a:pPr>
              <a:r>
                <a:rPr lang="en-US" sz="2400" b="1" i="1" u="none" dirty="0">
                  <a:solidFill>
                    <a:schemeClr val="accent1"/>
                  </a:solidFill>
                  <a:latin typeface="Crimson Text" panose="02000503000000000000" pitchFamily="2" charset="0"/>
                </a:rPr>
                <a:t>Less Common</a:t>
              </a:r>
              <a:endParaRPr lang="en-US" sz="1800" i="1" u="none" dirty="0">
                <a:solidFill>
                  <a:schemeClr val="accent1"/>
                </a:solidFill>
                <a:latin typeface="Crimson Text" panose="02000503000000000000" pitchFamily="2" charset="0"/>
              </a:endParaRPr>
            </a:p>
          </p:txBody>
        </p:sp>
        <p:sp>
          <p:nvSpPr>
            <p:cNvPr id="16" name="Right Arrow 6">
              <a:extLst>
                <a:ext uri="{FF2B5EF4-FFF2-40B4-BE49-F238E27FC236}">
                  <a16:creationId xmlns:a16="http://schemas.microsoft.com/office/drawing/2014/main" id="{B564603C-9D36-CED7-D756-A923D08E6A0C}"/>
                </a:ext>
              </a:extLst>
            </p:cNvPr>
            <p:cNvSpPr>
              <a:spLocks noChangeArrowheads="1"/>
            </p:cNvSpPr>
            <p:nvPr/>
          </p:nvSpPr>
          <p:spPr bwMode="auto">
            <a:xfrm rot="10800000">
              <a:off x="5425439" y="1421676"/>
              <a:ext cx="365760" cy="365760"/>
            </a:xfrm>
            <a:prstGeom prst="rightArrow">
              <a:avLst>
                <a:gd name="adj1" fmla="val 50000"/>
                <a:gd name="adj2" fmla="val 50052"/>
              </a:avLst>
            </a:prstGeom>
            <a:solidFill>
              <a:schemeClr val="accent1"/>
            </a:solidFill>
            <a:ln w="28575">
              <a:noFill/>
              <a:round/>
              <a:headEnd type="none" w="sm" len="sm"/>
              <a:tailEnd type="triangle" w="med" len="med"/>
            </a:ln>
          </p:spPr>
          <p:txBody>
            <a:bodyPr wrap="none" anchor="ctr"/>
            <a:lstStyle/>
            <a:p>
              <a:pPr algn="ctr" eaLnBrk="0" hangingPunct="0"/>
              <a:endParaRPr lang="en-US" sz="1350" dirty="0">
                <a:solidFill>
                  <a:schemeClr val="accent1"/>
                </a:solidFill>
              </a:endParaRPr>
            </a:p>
          </p:txBody>
        </p:sp>
      </p:grpSp>
    </p:spTree>
    <p:extLst>
      <p:ext uri="{BB962C8B-B14F-4D97-AF65-F5344CB8AC3E}">
        <p14:creationId xmlns:p14="http://schemas.microsoft.com/office/powerpoint/2010/main" val="1286344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250"/>
                                        <p:tgtEl>
                                          <p:spTgt spid="11"/>
                                        </p:tgtEl>
                                      </p:cBhvr>
                                    </p:animEffect>
                                  </p:childTnLst>
                                </p:cTn>
                              </p:par>
                            </p:childTnLst>
                          </p:cTn>
                        </p:par>
                        <p:par>
                          <p:cTn id="8" fill="hold">
                            <p:stCondLst>
                              <p:cond delay="250"/>
                            </p:stCondLst>
                            <p:childTnLst>
                              <p:par>
                                <p:cTn id="9" presetID="22" presetClass="entr" presetSubtype="2"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right)">
                                      <p:cBhvr>
                                        <p:cTn id="11" dur="250"/>
                                        <p:tgtEl>
                                          <p:spTgt spid="8"/>
                                        </p:tgtEl>
                                      </p:cBhvr>
                                    </p:animEffect>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right)">
                                      <p:cBhvr>
                                        <p:cTn id="15" dur="250"/>
                                        <p:tgtEl>
                                          <p:spTgt spid="3"/>
                                        </p:tgtEl>
                                      </p:cBhvr>
                                    </p:animEffect>
                                  </p:childTnLst>
                                </p:cTn>
                              </p:par>
                            </p:childTnLst>
                          </p:cTn>
                        </p:par>
                        <p:par>
                          <p:cTn id="16" fill="hold">
                            <p:stCondLst>
                              <p:cond delay="750"/>
                            </p:stCondLst>
                            <p:childTnLst>
                              <p:par>
                                <p:cTn id="17" presetID="22" presetClass="entr" presetSubtype="2"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right)">
                                      <p:cBhvr>
                                        <p:cTn id="19"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7CF9BF-C591-4770-88F9-A0027E4B12AE}"/>
              </a:ext>
            </a:extLst>
          </p:cNvPr>
          <p:cNvSpPr>
            <a:spLocks noGrp="1"/>
          </p:cNvSpPr>
          <p:nvPr>
            <p:ph type="title"/>
          </p:nvPr>
        </p:nvSpPr>
        <p:spPr>
          <a:prstGeom prst="rect">
            <a:avLst/>
          </a:prstGeom>
        </p:spPr>
        <p:txBody>
          <a:bodyPr/>
          <a:lstStyle/>
          <a:p>
            <a:r>
              <a:rPr lang="en-US" dirty="0"/>
              <a:t>Re-execute Scans</a:t>
            </a:r>
          </a:p>
        </p:txBody>
      </p:sp>
      <p:sp>
        <p:nvSpPr>
          <p:cNvPr id="5" name="Content Placeholder 4">
            <a:extLst>
              <a:ext uri="{FF2B5EF4-FFF2-40B4-BE49-F238E27FC236}">
                <a16:creationId xmlns:a16="http://schemas.microsoft.com/office/drawing/2014/main" id="{1434D473-CC47-48BF-B4CF-75610ED50D1A}"/>
              </a:ext>
            </a:extLst>
          </p:cNvPr>
          <p:cNvSpPr>
            <a:spLocks noGrp="1"/>
          </p:cNvSpPr>
          <p:nvPr>
            <p:ph idx="1"/>
          </p:nvPr>
        </p:nvSpPr>
        <p:spPr>
          <a:prstGeom prst="rect">
            <a:avLst/>
          </a:prstGeom>
        </p:spPr>
        <p:txBody>
          <a:bodyPr/>
          <a:lstStyle/>
          <a:p>
            <a:r>
              <a:rPr lang="en-US" dirty="0"/>
              <a:t>The DBMS tracks the </a:t>
            </a:r>
            <a:r>
              <a:rPr lang="en-US" b="1" dirty="0">
                <a:solidFill>
                  <a:schemeClr val="accent1"/>
                </a:solidFill>
                <a:latin typeface="Inconsolata" panose="00000509000000000000" pitchFamily="49" charset="0"/>
              </a:rPr>
              <a:t>WHERE</a:t>
            </a:r>
            <a:r>
              <a:rPr lang="en-US" dirty="0"/>
              <a:t> clause for all queries that the </a:t>
            </a:r>
            <a:r>
              <a:rPr lang="en-US" dirty="0" err="1"/>
              <a:t>txn</a:t>
            </a:r>
            <a:r>
              <a:rPr lang="en-US" dirty="0"/>
              <a:t> executes.</a:t>
            </a:r>
          </a:p>
          <a:p>
            <a:pPr lvl="1"/>
            <a:r>
              <a:rPr lang="en-US" dirty="0"/>
              <a:t>Retain the scan set for every range query in a </a:t>
            </a:r>
            <a:r>
              <a:rPr lang="en-US" dirty="0" err="1"/>
              <a:t>txn</a:t>
            </a:r>
            <a:r>
              <a:rPr lang="en-US" dirty="0"/>
              <a:t>.</a:t>
            </a:r>
          </a:p>
          <a:p>
            <a:endParaRPr lang="en-US" sz="1200" dirty="0"/>
          </a:p>
          <a:p>
            <a:r>
              <a:rPr lang="en-US" dirty="0"/>
              <a:t>Upon commit, re-execute just the scan portion of each query and check whether it generates the same result.</a:t>
            </a:r>
          </a:p>
          <a:p>
            <a:pPr lvl="1"/>
            <a:r>
              <a:rPr lang="en-US" dirty="0"/>
              <a:t>Example: Run the scan for an </a:t>
            </a:r>
            <a:r>
              <a:rPr lang="en-US" b="1" dirty="0">
                <a:solidFill>
                  <a:schemeClr val="accent1"/>
                </a:solidFill>
                <a:latin typeface="Inconsolata" panose="00000509000000000000" pitchFamily="49" charset="0"/>
              </a:rPr>
              <a:t>UPDATE</a:t>
            </a:r>
            <a:r>
              <a:rPr lang="en-US" dirty="0"/>
              <a:t> query but do not modify matching tuples.</a:t>
            </a:r>
          </a:p>
          <a:p>
            <a:pPr lvl="1"/>
            <a:r>
              <a:rPr lang="en-US" dirty="0"/>
              <a:t>If changed, abort.</a:t>
            </a:r>
          </a:p>
        </p:txBody>
      </p:sp>
      <p:sp>
        <p:nvSpPr>
          <p:cNvPr id="2" name="Slide Number Placeholder 3">
            <a:extLst>
              <a:ext uri="{FF2B5EF4-FFF2-40B4-BE49-F238E27FC236}">
                <a16:creationId xmlns:a16="http://schemas.microsoft.com/office/drawing/2014/main" id="{A63DEDB7-E423-83EF-7212-7834C20728C5}"/>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35</a:t>
            </a:fld>
            <a:endParaRPr lang="en-US" dirty="0"/>
          </a:p>
        </p:txBody>
      </p:sp>
    </p:spTree>
    <p:extLst>
      <p:ext uri="{BB962C8B-B14F-4D97-AF65-F5344CB8AC3E}">
        <p14:creationId xmlns:p14="http://schemas.microsoft.com/office/powerpoint/2010/main" val="249532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lstStyle/>
          <a:p>
            <a:r>
              <a:rPr lang="en-US" dirty="0"/>
              <a:t>Predicate Locking</a:t>
            </a:r>
          </a:p>
        </p:txBody>
      </p:sp>
      <p:sp>
        <p:nvSpPr>
          <p:cNvPr id="5" name="Content Placeholder 4"/>
          <p:cNvSpPr>
            <a:spLocks noGrp="1"/>
          </p:cNvSpPr>
          <p:nvPr>
            <p:ph idx="1"/>
          </p:nvPr>
        </p:nvSpPr>
        <p:spPr>
          <a:prstGeom prst="rect">
            <a:avLst/>
          </a:prstGeom>
        </p:spPr>
        <p:txBody>
          <a:bodyPr/>
          <a:lstStyle/>
          <a:p>
            <a:r>
              <a:rPr lang="en-US" dirty="0"/>
              <a:t>Proposed locking scheme from System R.</a:t>
            </a:r>
          </a:p>
          <a:p>
            <a:pPr marL="342900" lvl="1"/>
            <a:r>
              <a:rPr lang="en-US" dirty="0"/>
              <a:t>Shared lock on the predicate in a </a:t>
            </a:r>
            <a:r>
              <a:rPr lang="en-US" b="1" dirty="0">
                <a:solidFill>
                  <a:schemeClr val="accent1"/>
                </a:solidFill>
                <a:latin typeface="Inconsolata" panose="00000509000000000000" pitchFamily="49" charset="0"/>
                <a:cs typeface="Consolas" pitchFamily="49" charset="0"/>
              </a:rPr>
              <a:t>WHERE</a:t>
            </a:r>
            <a:r>
              <a:rPr lang="en-US" dirty="0"/>
              <a:t> clause of a </a:t>
            </a:r>
            <a:r>
              <a:rPr lang="en-US" b="1" dirty="0">
                <a:solidFill>
                  <a:schemeClr val="accent1"/>
                </a:solidFill>
                <a:latin typeface="Inconsolata" panose="00000509000000000000" pitchFamily="49" charset="0"/>
              </a:rPr>
              <a:t>SELECT</a:t>
            </a:r>
            <a:r>
              <a:rPr lang="en-US" dirty="0"/>
              <a:t> query.</a:t>
            </a:r>
          </a:p>
          <a:p>
            <a:pPr marL="342900" lvl="1"/>
            <a:r>
              <a:rPr lang="en-US" dirty="0"/>
              <a:t>Exclusive lock on the predicate in a </a:t>
            </a:r>
            <a:r>
              <a:rPr lang="en-US" b="1" dirty="0">
                <a:solidFill>
                  <a:schemeClr val="accent1"/>
                </a:solidFill>
                <a:latin typeface="Inconsolata" panose="00000509000000000000" pitchFamily="49" charset="0"/>
              </a:rPr>
              <a:t>WHERE</a:t>
            </a:r>
            <a:r>
              <a:rPr lang="en-US" dirty="0"/>
              <a:t> clause of any </a:t>
            </a:r>
            <a:r>
              <a:rPr lang="en-US" b="1" dirty="0">
                <a:solidFill>
                  <a:schemeClr val="accent1"/>
                </a:solidFill>
                <a:latin typeface="Inconsolata" panose="00000509000000000000" pitchFamily="49" charset="0"/>
              </a:rPr>
              <a:t>UPDATE</a:t>
            </a:r>
            <a:r>
              <a:rPr lang="en-US" dirty="0"/>
              <a:t>, </a:t>
            </a:r>
            <a:r>
              <a:rPr lang="en-US" b="1" dirty="0">
                <a:solidFill>
                  <a:schemeClr val="accent1"/>
                </a:solidFill>
                <a:latin typeface="Inconsolata" panose="00000509000000000000" pitchFamily="49" charset="0"/>
              </a:rPr>
              <a:t>INSERT</a:t>
            </a:r>
            <a:r>
              <a:rPr lang="en-US" dirty="0"/>
              <a:t>, or </a:t>
            </a:r>
            <a:r>
              <a:rPr lang="en-US" b="1" dirty="0">
                <a:solidFill>
                  <a:schemeClr val="accent1"/>
                </a:solidFill>
                <a:latin typeface="Inconsolata" panose="00000509000000000000" pitchFamily="49" charset="0"/>
              </a:rPr>
              <a:t>DELETE</a:t>
            </a:r>
            <a:r>
              <a:rPr lang="en-US" dirty="0"/>
              <a:t> query.</a:t>
            </a:r>
          </a:p>
          <a:p>
            <a:endParaRPr lang="en-US" sz="1200" dirty="0"/>
          </a:p>
          <a:p>
            <a:r>
              <a:rPr lang="en-US" dirty="0"/>
              <a:t>This is difficult to implement efficiently. Some systems approximate it via </a:t>
            </a:r>
            <a:r>
              <a:rPr lang="en-US" dirty="0">
                <a:hlinkClick r:id="rId3"/>
              </a:rPr>
              <a:t>precision locking</a:t>
            </a:r>
            <a:r>
              <a:rPr lang="en-US" dirty="0"/>
              <a:t>.</a:t>
            </a:r>
          </a:p>
        </p:txBody>
      </p:sp>
      <p:sp>
        <p:nvSpPr>
          <p:cNvPr id="2" name="Slide Number Placeholder 3">
            <a:extLst>
              <a:ext uri="{FF2B5EF4-FFF2-40B4-BE49-F238E27FC236}">
                <a16:creationId xmlns:a16="http://schemas.microsoft.com/office/drawing/2014/main" id="{089CA321-C546-A7FE-B7AC-407B4B4FECB0}"/>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36</a:t>
            </a:fld>
            <a:endParaRPr lang="en-US" dirty="0"/>
          </a:p>
        </p:txBody>
      </p:sp>
      <p:grpSp>
        <p:nvGrpSpPr>
          <p:cNvPr id="14" name="Group 13">
            <a:extLst>
              <a:ext uri="{FF2B5EF4-FFF2-40B4-BE49-F238E27FC236}">
                <a16:creationId xmlns:a16="http://schemas.microsoft.com/office/drawing/2014/main" id="{6DA9A830-DFFC-186C-FA25-9CA08F4128AD}"/>
              </a:ext>
            </a:extLst>
          </p:cNvPr>
          <p:cNvGrpSpPr/>
          <p:nvPr/>
        </p:nvGrpSpPr>
        <p:grpSpPr>
          <a:xfrm>
            <a:off x="1565097" y="3652728"/>
            <a:ext cx="6013807" cy="392222"/>
            <a:chOff x="996593" y="3652728"/>
            <a:chExt cx="6013807" cy="392222"/>
          </a:xfrm>
        </p:grpSpPr>
        <p:pic>
          <p:nvPicPr>
            <p:cNvPr id="6" name="Picture 5" descr="A black and white letter on a black background&#10;&#10;Description automatically generated">
              <a:extLst>
                <a:ext uri="{FF2B5EF4-FFF2-40B4-BE49-F238E27FC236}">
                  <a16:creationId xmlns:a16="http://schemas.microsoft.com/office/drawing/2014/main" id="{C977702D-8CD8-E9ED-5499-0E40DB27097B}"/>
                </a:ext>
              </a:extLst>
            </p:cNvPr>
            <p:cNvPicPr>
              <a:picLocks noChangeAspect="1"/>
            </p:cNvPicPr>
            <p:nvPr/>
          </p:nvPicPr>
          <p:blipFill>
            <a:blip r:embed="rId4"/>
            <a:stretch>
              <a:fillRect/>
            </a:stretch>
          </p:blipFill>
          <p:spPr>
            <a:xfrm>
              <a:off x="996593" y="3670644"/>
              <a:ext cx="1371600" cy="356390"/>
            </a:xfrm>
            <a:prstGeom prst="rect">
              <a:avLst/>
            </a:prstGeom>
          </p:spPr>
        </p:pic>
        <p:pic>
          <p:nvPicPr>
            <p:cNvPr id="8" name="Graphic 7">
              <a:extLst>
                <a:ext uri="{FF2B5EF4-FFF2-40B4-BE49-F238E27FC236}">
                  <a16:creationId xmlns:a16="http://schemas.microsoft.com/office/drawing/2014/main" id="{E508FA26-DD28-FC82-B2AC-AC4D992BC4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43995" y="3652728"/>
              <a:ext cx="1371600" cy="392222"/>
            </a:xfrm>
            <a:prstGeom prst="rect">
              <a:avLst/>
            </a:prstGeom>
          </p:spPr>
        </p:pic>
        <p:pic>
          <p:nvPicPr>
            <p:cNvPr id="11" name="Graphic 10">
              <a:extLst>
                <a:ext uri="{FF2B5EF4-FFF2-40B4-BE49-F238E27FC236}">
                  <a16:creationId xmlns:a16="http://schemas.microsoft.com/office/drawing/2014/main" id="{2A0AF90A-2100-FC4B-4081-7DCB2E6693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91397" y="3697536"/>
              <a:ext cx="1371600" cy="302606"/>
            </a:xfrm>
            <a:prstGeom prst="rect">
              <a:avLst/>
            </a:prstGeom>
          </p:spPr>
        </p:pic>
        <p:pic>
          <p:nvPicPr>
            <p:cNvPr id="13" name="Graphic 12">
              <a:extLst>
                <a:ext uri="{FF2B5EF4-FFF2-40B4-BE49-F238E27FC236}">
                  <a16:creationId xmlns:a16="http://schemas.microsoft.com/office/drawing/2014/main" id="{414617E8-8FEE-F581-0F65-C7C5DA7ACCE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38800" y="3688533"/>
              <a:ext cx="1371600" cy="320612"/>
            </a:xfrm>
            <a:prstGeom prst="rect">
              <a:avLst/>
            </a:prstGeom>
          </p:spPr>
        </p:pic>
      </p:grpSp>
    </p:spTree>
    <p:extLst>
      <p:ext uri="{BB962C8B-B14F-4D97-AF65-F5344CB8AC3E}">
        <p14:creationId xmlns:p14="http://schemas.microsoft.com/office/powerpoint/2010/main" val="19121502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a:t>Predicate Locking</a:t>
            </a:r>
          </a:p>
        </p:txBody>
      </p:sp>
      <p:sp>
        <p:nvSpPr>
          <p:cNvPr id="4" name="Text Box 4"/>
          <p:cNvSpPr txBox="1">
            <a:spLocks noChangeArrowheads="1"/>
          </p:cNvSpPr>
          <p:nvPr/>
        </p:nvSpPr>
        <p:spPr bwMode="auto">
          <a:xfrm>
            <a:off x="777646" y="971550"/>
            <a:ext cx="3108960" cy="932563"/>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nchor="ctr">
            <a:spAutoFit/>
          </a:bodyPr>
          <a:lstStyle>
            <a:defPPr>
              <a:defRPr lang="en-US"/>
            </a:defPPr>
            <a:lvl1pPr algn="ctr">
              <a:defRPr sz="2400" b="1">
                <a:solidFill>
                  <a:srgbClr val="4B4B4B"/>
                </a:solidFill>
                <a:latin typeface="Open Sans Extrabold" pitchFamily="34" charset="0"/>
                <a:ea typeface="Open Sans Extrabold" pitchFamily="34" charset="0"/>
                <a:cs typeface="Open Sans Extrabold"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SELECT</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8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COUNT</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80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AS</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800" b="0" i="0" u="none" strike="noStrike" kern="1200" cap="none" spc="0" normalizeH="0" baseline="0" noProof="0" dirty="0" err="1">
                <a:ln>
                  <a:noFill/>
                </a:ln>
                <a:solidFill>
                  <a:srgbClr val="646464"/>
                </a:solidFill>
                <a:effectLst/>
                <a:uLnTx/>
                <a:uFillTx/>
                <a:latin typeface="Inconsolata" panose="00000509000000000000" pitchFamily="49" charset="0"/>
                <a:ea typeface="ＭＳ Ｐゴシック" pitchFamily="-112" charset="-128"/>
                <a:cs typeface="+mn-cs"/>
              </a:rPr>
              <a:t>cnt</a:t>
            </a:r>
            <a:endPar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8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FROM</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people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8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WHERE</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status='lit'</a:t>
            </a:r>
          </a:p>
        </p:txBody>
      </p:sp>
      <p:sp>
        <p:nvSpPr>
          <p:cNvPr id="5" name="Text Box 4"/>
          <p:cNvSpPr txBox="1">
            <a:spLocks noChangeArrowheads="1"/>
          </p:cNvSpPr>
          <p:nvPr/>
        </p:nvSpPr>
        <p:spPr bwMode="auto">
          <a:xfrm>
            <a:off x="5196840" y="1220849"/>
            <a:ext cx="3261360" cy="683264"/>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nchor="ctr">
            <a:spAutoFit/>
          </a:bodyPr>
          <a:lstStyle>
            <a:defPPr>
              <a:defRPr lang="en-US"/>
            </a:defPPr>
            <a:lvl1pPr algn="ctr">
              <a:defRPr sz="2400" b="1">
                <a:solidFill>
                  <a:srgbClr val="4B4B4B"/>
                </a:solidFill>
                <a:latin typeface="Open Sans Extrabold" pitchFamily="34" charset="0"/>
                <a:ea typeface="Open Sans Extrabold" pitchFamily="34" charset="0"/>
                <a:cs typeface="Open Sans Extrabold"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INSERT</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a:t>
            </a:r>
            <a:r>
              <a:rPr kumimoji="0" lang="en-US" sz="18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INTO</a:t>
            </a: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people </a:t>
            </a:r>
            <a:r>
              <a:rPr kumimoji="0" lang="en-US" sz="180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VALUES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cs typeface="+mn-cs"/>
              </a:rPr>
              <a:t> (101, 'Andy', 'lit')</a:t>
            </a:r>
          </a:p>
        </p:txBody>
      </p:sp>
      <p:sp>
        <p:nvSpPr>
          <p:cNvPr id="6" name="Highlight Box"/>
          <p:cNvSpPr/>
          <p:nvPr/>
        </p:nvSpPr>
        <p:spPr>
          <a:xfrm>
            <a:off x="890334" y="1545327"/>
            <a:ext cx="2233866" cy="277291"/>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ighlight Box"/>
          <p:cNvSpPr/>
          <p:nvPr/>
        </p:nvSpPr>
        <p:spPr>
          <a:xfrm>
            <a:off x="5268321" y="1552268"/>
            <a:ext cx="2628748" cy="277291"/>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2057400" y="2667600"/>
            <a:ext cx="4900197" cy="1873252"/>
          </a:xfrm>
          <a:prstGeom prst="roundRect">
            <a:avLst>
              <a:gd name="adj" fmla="val 3106"/>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nchor="ctr">
            <a:noAutofit/>
          </a:bodyPr>
          <a:lstStyle/>
          <a:p>
            <a:pPr>
              <a:lnSpc>
                <a:spcPct val="80000"/>
              </a:lnSpc>
            </a:pPr>
            <a:endParaRPr lang="en-US" b="1" dirty="0">
              <a:solidFill>
                <a:schemeClr val="tx1">
                  <a:lumMod val="65000"/>
                  <a:lumOff val="35000"/>
                </a:schemeClr>
              </a:solidFill>
              <a:latin typeface="Consolas" pitchFamily="49" charset="0"/>
              <a:ea typeface="Open Sans Extrabold" pitchFamily="34" charset="0"/>
              <a:cs typeface="Consolas" pitchFamily="49" charset="0"/>
            </a:endParaRPr>
          </a:p>
        </p:txBody>
      </p:sp>
      <p:grpSp>
        <p:nvGrpSpPr>
          <p:cNvPr id="52" name="Group 51"/>
          <p:cNvGrpSpPr/>
          <p:nvPr/>
        </p:nvGrpSpPr>
        <p:grpSpPr>
          <a:xfrm>
            <a:off x="2548295" y="3011081"/>
            <a:ext cx="3918406" cy="1415470"/>
            <a:chOff x="2329994" y="3207330"/>
            <a:chExt cx="3918406" cy="1415470"/>
          </a:xfrm>
        </p:grpSpPr>
        <p:sp>
          <p:nvSpPr>
            <p:cNvPr id="11" name="Rectangle 10"/>
            <p:cNvSpPr/>
            <p:nvPr/>
          </p:nvSpPr>
          <p:spPr>
            <a:xfrm>
              <a:off x="2329994" y="3207330"/>
              <a:ext cx="3918406" cy="141547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0" rtlCol="0" anchor="ctr"/>
            <a:lstStyle/>
            <a:p>
              <a:endParaRPr lang="en-US" sz="2400" dirty="0">
                <a:latin typeface="Consolas" pitchFamily="49" charset="0"/>
                <a:cs typeface="Consolas" pitchFamily="49" charset="0"/>
              </a:endParaRPr>
            </a:p>
          </p:txBody>
        </p:sp>
        <p:pic>
          <p:nvPicPr>
            <p:cNvPr id="12" name="Picture 1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11850" y="3299988"/>
              <a:ext cx="280891" cy="365760"/>
            </a:xfrm>
            <a:prstGeom prst="rect">
              <a:avLst/>
            </a:prstGeom>
          </p:spPr>
        </p:pic>
        <p:sp>
          <p:nvSpPr>
            <p:cNvPr id="17" name="Rectangle 16"/>
            <p:cNvSpPr/>
            <p:nvPr/>
          </p:nvSpPr>
          <p:spPr>
            <a:xfrm>
              <a:off x="2829699" y="3383458"/>
              <a:ext cx="1538883" cy="307777"/>
            </a:xfrm>
            <a:prstGeom prst="rect">
              <a:avLst/>
            </a:prstGeom>
          </p:spPr>
          <p:txBody>
            <a:bodyPr wrap="none" lIns="0" tIns="0" rIns="0" bIns="0" anchor="ctr" anchorCtr="0">
              <a:spAutoFit/>
            </a:bodyPr>
            <a:lstStyle/>
            <a:p>
              <a:r>
                <a:rPr lang="en-US" sz="2000" dirty="0">
                  <a:solidFill>
                    <a:schemeClr val="lt1"/>
                  </a:solidFill>
                  <a:latin typeface="Inconsolata" panose="00000509000000000000" pitchFamily="49" charset="0"/>
                  <a:cs typeface="Consolas" pitchFamily="49" charset="0"/>
                </a:rPr>
                <a:t>status='lit'</a:t>
              </a:r>
            </a:p>
          </p:txBody>
        </p:sp>
      </p:grpSp>
      <p:grpSp>
        <p:nvGrpSpPr>
          <p:cNvPr id="19" name="Group 18"/>
          <p:cNvGrpSpPr/>
          <p:nvPr/>
        </p:nvGrpSpPr>
        <p:grpSpPr>
          <a:xfrm>
            <a:off x="3287632" y="3540234"/>
            <a:ext cx="2468880" cy="736232"/>
            <a:chOff x="1295400" y="3649932"/>
            <a:chExt cx="2468880" cy="736232"/>
          </a:xfrm>
        </p:grpSpPr>
        <p:sp>
          <p:nvSpPr>
            <p:cNvPr id="20" name="Rectangle 19"/>
            <p:cNvSpPr/>
            <p:nvPr/>
          </p:nvSpPr>
          <p:spPr>
            <a:xfrm>
              <a:off x="1295400" y="3649932"/>
              <a:ext cx="2468880" cy="736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0" rtlCol="0" anchor="ctr"/>
            <a:lstStyle/>
            <a:p>
              <a:endParaRPr lang="en-US" sz="2400" dirty="0">
                <a:latin typeface="Consolas" pitchFamily="49" charset="0"/>
                <a:cs typeface="Consolas" pitchFamily="49" charset="0"/>
              </a:endParaRPr>
            </a:p>
          </p:txBody>
        </p:sp>
        <p:pic>
          <p:nvPicPr>
            <p:cNvPr id="21" name="Picture 20"/>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7254" y="3742589"/>
              <a:ext cx="280891" cy="365760"/>
            </a:xfrm>
            <a:prstGeom prst="rect">
              <a:avLst/>
            </a:prstGeom>
          </p:spPr>
        </p:pic>
        <p:sp>
          <p:nvSpPr>
            <p:cNvPr id="22" name="Rectangle 21"/>
            <p:cNvSpPr/>
            <p:nvPr/>
          </p:nvSpPr>
          <p:spPr>
            <a:xfrm>
              <a:off x="1893968" y="3747203"/>
              <a:ext cx="1716817" cy="541687"/>
            </a:xfrm>
            <a:prstGeom prst="rect">
              <a:avLst/>
            </a:prstGeom>
          </p:spPr>
          <p:txBody>
            <a:bodyPr wrap="none" lIns="0" tIns="0" rIns="0" bIns="0" anchor="ctr" anchorCtr="0">
              <a:spAutoFit/>
            </a:bodyPr>
            <a:lstStyle/>
            <a:p>
              <a:pPr>
                <a:lnSpc>
                  <a:spcPct val="80000"/>
                </a:lnSpc>
              </a:pPr>
              <a:r>
                <a:rPr lang="en-US" sz="2000" dirty="0">
                  <a:solidFill>
                    <a:schemeClr val="lt1"/>
                  </a:solidFill>
                  <a:latin typeface="Inconsolata" panose="00000509000000000000" pitchFamily="49" charset="0"/>
                  <a:cs typeface="Consolas" pitchFamily="49" charset="0"/>
                </a:rPr>
                <a:t>name='Andy' </a:t>
              </a:r>
              <a:r>
                <a:rPr lang="en-US" sz="2400" b="1" dirty="0">
                  <a:solidFill>
                    <a:schemeClr val="lt1"/>
                  </a:solidFill>
                  <a:latin typeface="Inconsolata" panose="00000509000000000000" pitchFamily="49" charset="0"/>
                  <a:cs typeface="Consolas" pitchFamily="49" charset="0"/>
                </a:rPr>
                <a:t>∧</a:t>
              </a:r>
              <a:endParaRPr lang="en-US" sz="2000" b="1" dirty="0">
                <a:solidFill>
                  <a:schemeClr val="lt1"/>
                </a:solidFill>
                <a:latin typeface="Inconsolata" panose="00000509000000000000" pitchFamily="49" charset="0"/>
                <a:cs typeface="Consolas" pitchFamily="49" charset="0"/>
              </a:endParaRPr>
            </a:p>
            <a:p>
              <a:pPr>
                <a:lnSpc>
                  <a:spcPct val="80000"/>
                </a:lnSpc>
              </a:pPr>
              <a:r>
                <a:rPr lang="en-US" sz="2000" dirty="0">
                  <a:solidFill>
                    <a:schemeClr val="lt1"/>
                  </a:solidFill>
                  <a:latin typeface="Inconsolata" panose="00000509000000000000" pitchFamily="49" charset="0"/>
                  <a:cs typeface="Consolas" pitchFamily="49" charset="0"/>
                </a:rPr>
                <a:t>status='lit'</a:t>
              </a:r>
            </a:p>
          </p:txBody>
        </p:sp>
      </p:grpSp>
      <p:sp>
        <p:nvSpPr>
          <p:cNvPr id="54" name="TextBox 15"/>
          <p:cNvSpPr txBox="1">
            <a:spLocks noChangeArrowheads="1"/>
          </p:cNvSpPr>
          <p:nvPr/>
        </p:nvSpPr>
        <p:spPr bwMode="auto">
          <a:xfrm>
            <a:off x="2209800" y="2690024"/>
            <a:ext cx="332994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sz="2000" dirty="0">
                <a:solidFill>
                  <a:schemeClr val="tx1">
                    <a:lumMod val="65000"/>
                    <a:lumOff val="35000"/>
                  </a:schemeClr>
                </a:solidFill>
                <a:latin typeface="Crimson Text" pitchFamily="2" charset="0"/>
              </a:rPr>
              <a:t>Records in Table "people"</a:t>
            </a:r>
          </a:p>
        </p:txBody>
      </p:sp>
      <p:cxnSp>
        <p:nvCxnSpPr>
          <p:cNvPr id="43" name="Curved Connector 39"/>
          <p:cNvCxnSpPr>
            <a:cxnSpLocks/>
            <a:stCxn id="6" idx="2"/>
            <a:endCxn id="11" idx="1"/>
          </p:cNvCxnSpPr>
          <p:nvPr/>
        </p:nvCxnSpPr>
        <p:spPr>
          <a:xfrm rot="16200000" flipH="1">
            <a:off x="1329682" y="2500203"/>
            <a:ext cx="1896198" cy="541028"/>
          </a:xfrm>
          <a:prstGeom prst="bentConnector2">
            <a:avLst/>
          </a:prstGeom>
          <a:ln w="57150">
            <a:solidFill>
              <a:schemeClr val="accent1"/>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46" name="Curved Connector 39"/>
          <p:cNvCxnSpPr>
            <a:cxnSpLocks/>
            <a:stCxn id="7" idx="2"/>
            <a:endCxn id="20" idx="3"/>
          </p:cNvCxnSpPr>
          <p:nvPr/>
        </p:nvCxnSpPr>
        <p:spPr>
          <a:xfrm rot="5400000">
            <a:off x="5130209" y="2455863"/>
            <a:ext cx="2078791" cy="826183"/>
          </a:xfrm>
          <a:prstGeom prst="bentConnector2">
            <a:avLst/>
          </a:prstGeom>
          <a:ln w="57150">
            <a:solidFill>
              <a:schemeClr val="accent1"/>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pic>
        <p:nvPicPr>
          <p:cNvPr id="23" name="Database">
            <a:extLst>
              <a:ext uri="{FF2B5EF4-FFF2-40B4-BE49-F238E27FC236}">
                <a16:creationId xmlns:a16="http://schemas.microsoft.com/office/drawing/2014/main" id="{0877C482-EB22-462A-A209-2BDFEF8651E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5800" y="2940154"/>
            <a:ext cx="1188720" cy="1358538"/>
          </a:xfrm>
          <a:prstGeom prst="rect">
            <a:avLst/>
          </a:prstGeom>
        </p:spPr>
      </p:pic>
      <p:sp>
        <p:nvSpPr>
          <p:cNvPr id="8" name="Slide Number Placeholder 3">
            <a:extLst>
              <a:ext uri="{FF2B5EF4-FFF2-40B4-BE49-F238E27FC236}">
                <a16:creationId xmlns:a16="http://schemas.microsoft.com/office/drawing/2014/main" id="{12E6B67C-909E-102C-E4D8-F282606996A6}"/>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37</a:t>
            </a:fld>
            <a:endParaRPr lang="en-US" dirty="0"/>
          </a:p>
        </p:txBody>
      </p:sp>
    </p:spTree>
    <p:extLst>
      <p:ext uri="{BB962C8B-B14F-4D97-AF65-F5344CB8AC3E}">
        <p14:creationId xmlns:p14="http://schemas.microsoft.com/office/powerpoint/2010/main" val="3377602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250"/>
                                        <p:tgtEl>
                                          <p:spTgt spid="43"/>
                                        </p:tgtEl>
                                      </p:cBhvr>
                                    </p:animEffect>
                                  </p:childTnLst>
                                </p:cTn>
                              </p:par>
                            </p:childTnLst>
                          </p:cTn>
                        </p:par>
                        <p:par>
                          <p:cTn id="13" fill="hold">
                            <p:stCondLst>
                              <p:cond delay="250"/>
                            </p:stCondLst>
                            <p:childTnLst>
                              <p:par>
                                <p:cTn id="14" presetID="10" presetClass="entr" presetSubtype="0" fill="hold" nodeType="afterEffect">
                                  <p:stCondLst>
                                    <p:cond delay="0"/>
                                  </p:stCondLst>
                                  <p:childTnLst>
                                    <p:set>
                                      <p:cBhvr>
                                        <p:cTn id="15" dur="1" fill="hold">
                                          <p:stCondLst>
                                            <p:cond delay="0"/>
                                          </p:stCondLst>
                                        </p:cTn>
                                        <p:tgtEl>
                                          <p:spTgt spid="52"/>
                                        </p:tgtEl>
                                        <p:attrNameLst>
                                          <p:attrName>style.visibility</p:attrName>
                                        </p:attrNameLst>
                                      </p:cBhvr>
                                      <p:to>
                                        <p:strVal val="visible"/>
                                      </p:to>
                                    </p:set>
                                    <p:animEffect transition="in" filter="fade">
                                      <p:cBhvr>
                                        <p:cTn id="16" dur="250"/>
                                        <p:tgtEl>
                                          <p:spTgt spid="5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50"/>
                                        <p:tgtEl>
                                          <p:spTgt spid="7"/>
                                        </p:tgtEl>
                                      </p:cBhvr>
                                    </p:animEffect>
                                  </p:childTnLst>
                                </p:cTn>
                              </p:par>
                            </p:childTnLst>
                          </p:cTn>
                        </p:par>
                        <p:par>
                          <p:cTn id="22" fill="hold">
                            <p:stCondLst>
                              <p:cond delay="250"/>
                            </p:stCondLst>
                            <p:childTnLst>
                              <p:par>
                                <p:cTn id="23" presetID="10" presetClass="entr" presetSubtype="0" fill="hold" nodeType="after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fade">
                                      <p:cBhvr>
                                        <p:cTn id="25" dur="250"/>
                                        <p:tgtEl>
                                          <p:spTgt spid="46"/>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2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Index Locking Schemes</a:t>
            </a:r>
          </a:p>
        </p:txBody>
      </p:sp>
      <p:sp>
        <p:nvSpPr>
          <p:cNvPr id="5" name="Content Placeholder 4"/>
          <p:cNvSpPr>
            <a:spLocks noGrp="1"/>
          </p:cNvSpPr>
          <p:nvPr>
            <p:ph idx="1"/>
          </p:nvPr>
        </p:nvSpPr>
        <p:spPr/>
        <p:txBody>
          <a:bodyPr/>
          <a:lstStyle/>
          <a:p>
            <a:r>
              <a:rPr lang="en-US" dirty="0"/>
              <a:t>Key-Value Locks</a:t>
            </a:r>
          </a:p>
          <a:p>
            <a:r>
              <a:rPr lang="en-US" dirty="0"/>
              <a:t>Gap Locks</a:t>
            </a:r>
          </a:p>
          <a:p>
            <a:r>
              <a:rPr lang="en-US" dirty="0"/>
              <a:t>Key-Range Locks</a:t>
            </a:r>
          </a:p>
          <a:p>
            <a:r>
              <a:rPr lang="en-US" dirty="0"/>
              <a:t>Hierarchical Locking</a:t>
            </a:r>
          </a:p>
        </p:txBody>
      </p:sp>
      <p:sp>
        <p:nvSpPr>
          <p:cNvPr id="2" name="Slide Number Placeholder 3">
            <a:extLst>
              <a:ext uri="{FF2B5EF4-FFF2-40B4-BE49-F238E27FC236}">
                <a16:creationId xmlns:a16="http://schemas.microsoft.com/office/drawing/2014/main" id="{0E4BA9E4-C040-36F0-7E74-6263BE5D2A58}"/>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38</a:t>
            </a:fld>
            <a:endParaRPr lang="en-US" dirty="0"/>
          </a:p>
        </p:txBody>
      </p:sp>
    </p:spTree>
    <p:extLst>
      <p:ext uri="{BB962C8B-B14F-4D97-AF65-F5344CB8AC3E}">
        <p14:creationId xmlns:p14="http://schemas.microsoft.com/office/powerpoint/2010/main" val="1112057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Key-value Locks</a:t>
            </a:r>
          </a:p>
        </p:txBody>
      </p:sp>
      <p:sp>
        <p:nvSpPr>
          <p:cNvPr id="5" name="Content Placeholder 4"/>
          <p:cNvSpPr>
            <a:spLocks noGrp="1"/>
          </p:cNvSpPr>
          <p:nvPr>
            <p:ph idx="1"/>
          </p:nvPr>
        </p:nvSpPr>
        <p:spPr/>
        <p:txBody>
          <a:bodyPr/>
          <a:lstStyle/>
          <a:p>
            <a:r>
              <a:rPr lang="en-US" dirty="0"/>
              <a:t>Locks that cover a single key-value in an index.</a:t>
            </a:r>
          </a:p>
          <a:p>
            <a:r>
              <a:rPr lang="en-US" dirty="0"/>
              <a:t>Need “virtual keys” for non-existent values.</a:t>
            </a:r>
          </a:p>
        </p:txBody>
      </p:sp>
      <p:sp>
        <p:nvSpPr>
          <p:cNvPr id="20" name="Rectangle 19"/>
          <p:cNvSpPr/>
          <p:nvPr/>
        </p:nvSpPr>
        <p:spPr>
          <a:xfrm>
            <a:off x="1371600" y="2803327"/>
            <a:ext cx="6400800" cy="1645920"/>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Extrabold" pitchFamily="34" charset="0"/>
              <a:ea typeface="Open Sans Extrabold" pitchFamily="34" charset="0"/>
              <a:cs typeface="Open Sans Extrabold" pitchFamily="34" charset="0"/>
            </a:endParaRPr>
          </a:p>
        </p:txBody>
      </p:sp>
      <p:sp>
        <p:nvSpPr>
          <p:cNvPr id="7" name="Rectangle 6"/>
          <p:cNvSpPr/>
          <p:nvPr/>
        </p:nvSpPr>
        <p:spPr bwMode="auto">
          <a:xfrm>
            <a:off x="1722653"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10</a:t>
            </a:r>
          </a:p>
        </p:txBody>
      </p:sp>
      <p:sp>
        <p:nvSpPr>
          <p:cNvPr id="10" name="Rectangle 9"/>
          <p:cNvSpPr/>
          <p:nvPr/>
        </p:nvSpPr>
        <p:spPr bwMode="auto">
          <a:xfrm>
            <a:off x="3341039"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12</a:t>
            </a:r>
          </a:p>
        </p:txBody>
      </p:sp>
      <p:sp>
        <p:nvSpPr>
          <p:cNvPr id="13" name="Rectangle 12"/>
          <p:cNvSpPr/>
          <p:nvPr/>
        </p:nvSpPr>
        <p:spPr bwMode="auto">
          <a:xfrm>
            <a:off x="4959425"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14</a:t>
            </a:r>
          </a:p>
        </p:txBody>
      </p:sp>
      <p:sp>
        <p:nvSpPr>
          <p:cNvPr id="16" name="Rectangle 15"/>
          <p:cNvSpPr/>
          <p:nvPr/>
        </p:nvSpPr>
        <p:spPr bwMode="auto">
          <a:xfrm>
            <a:off x="6577813"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16</a:t>
            </a:r>
          </a:p>
        </p:txBody>
      </p:sp>
      <p:sp>
        <p:nvSpPr>
          <p:cNvPr id="34" name="TextBox 15"/>
          <p:cNvSpPr txBox="1">
            <a:spLocks noChangeArrowheads="1"/>
          </p:cNvSpPr>
          <p:nvPr/>
        </p:nvSpPr>
        <p:spPr bwMode="auto">
          <a:xfrm>
            <a:off x="1371600" y="2495550"/>
            <a:ext cx="332994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err="1"/>
              <a:t>B+Tree</a:t>
            </a:r>
            <a:r>
              <a:rPr lang="en-US" dirty="0"/>
              <a:t> Leaf Node</a:t>
            </a:r>
          </a:p>
        </p:txBody>
      </p:sp>
      <p:grpSp>
        <p:nvGrpSpPr>
          <p:cNvPr id="27" name="Group 26"/>
          <p:cNvGrpSpPr/>
          <p:nvPr/>
        </p:nvGrpSpPr>
        <p:grpSpPr>
          <a:xfrm>
            <a:off x="4959425" y="2819879"/>
            <a:ext cx="843535" cy="1124924"/>
            <a:chOff x="4959425" y="3152182"/>
            <a:chExt cx="843535" cy="1124924"/>
          </a:xfrm>
        </p:grpSpPr>
        <p:sp>
          <p:nvSpPr>
            <p:cNvPr id="28" name="Highlight Box"/>
            <p:cNvSpPr/>
            <p:nvPr/>
          </p:nvSpPr>
          <p:spPr>
            <a:xfrm>
              <a:off x="4959425" y="3600450"/>
              <a:ext cx="843534" cy="676656"/>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4959426" y="3152182"/>
              <a:ext cx="843534" cy="475771"/>
            </a:xfrm>
            <a:prstGeom prst="rect">
              <a:avLst/>
            </a:prstGeom>
            <a:noFill/>
          </p:spPr>
          <p:txBody>
            <a:bodyPr wrap="square" lIns="0" tIns="45720" rIns="0" bIns="45720" rtlCol="0" anchor="ctr" anchorCtr="0">
              <a:spAutoFit/>
            </a:bodyPr>
            <a:lstStyle/>
            <a:p>
              <a:pPr algn="ctr">
                <a:lnSpc>
                  <a:spcPct val="75000"/>
                </a:lnSpc>
              </a:pPr>
              <a:r>
                <a:rPr lang="en-US" sz="1600" b="1" i="1" dirty="0">
                  <a:solidFill>
                    <a:schemeClr val="accent1"/>
                  </a:solidFill>
                </a:rPr>
                <a:t>Key</a:t>
              </a:r>
            </a:p>
            <a:p>
              <a:pPr algn="ctr">
                <a:lnSpc>
                  <a:spcPct val="75000"/>
                </a:lnSpc>
              </a:pPr>
              <a:r>
                <a:rPr lang="en-US" sz="1600" b="1" i="1" dirty="0">
                  <a:solidFill>
                    <a:schemeClr val="accent1"/>
                  </a:solidFill>
                </a:rPr>
                <a:t>[14, 14]</a:t>
              </a:r>
            </a:p>
          </p:txBody>
        </p:sp>
        <p:pic>
          <p:nvPicPr>
            <p:cNvPr id="36" name="Picture 35"/>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04751" y="3649226"/>
              <a:ext cx="175557" cy="228600"/>
            </a:xfrm>
            <a:prstGeom prst="rect">
              <a:avLst/>
            </a:prstGeom>
          </p:spPr>
        </p:pic>
      </p:grpSp>
      <p:sp>
        <p:nvSpPr>
          <p:cNvPr id="2" name="Slide Number Placeholder 3">
            <a:extLst>
              <a:ext uri="{FF2B5EF4-FFF2-40B4-BE49-F238E27FC236}">
                <a16:creationId xmlns:a16="http://schemas.microsoft.com/office/drawing/2014/main" id="{58C78B01-4052-49EF-E201-1123FEBA4997}"/>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39</a:t>
            </a:fld>
            <a:endParaRPr lang="en-US" dirty="0"/>
          </a:p>
        </p:txBody>
      </p:sp>
    </p:spTree>
    <p:extLst>
      <p:ext uri="{BB962C8B-B14F-4D97-AF65-F5344CB8AC3E}">
        <p14:creationId xmlns:p14="http://schemas.microsoft.com/office/powerpoint/2010/main" val="84845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prstGeom prst="rect">
            <a:avLst/>
          </a:prstGeom>
        </p:spPr>
        <p:txBody>
          <a:bodyPr/>
          <a:lstStyle/>
          <a:p>
            <a:r>
              <a:rPr lang="en-US" dirty="0"/>
              <a:t>Timestamp Ordering Concurrency Control</a:t>
            </a:r>
          </a:p>
        </p:txBody>
      </p:sp>
      <p:sp>
        <p:nvSpPr>
          <p:cNvPr id="10243" name="Content Placeholder 2"/>
          <p:cNvSpPr>
            <a:spLocks noGrp="1"/>
          </p:cNvSpPr>
          <p:nvPr>
            <p:ph idx="1"/>
          </p:nvPr>
        </p:nvSpPr>
        <p:spPr>
          <a:xfrm>
            <a:off x="1371600" y="971550"/>
            <a:ext cx="6629400" cy="3657600"/>
          </a:xfrm>
          <a:prstGeom prst="rect">
            <a:avLst/>
          </a:prstGeom>
        </p:spPr>
        <p:txBody>
          <a:bodyPr/>
          <a:lstStyle/>
          <a:p>
            <a:r>
              <a:rPr lang="en-US" dirty="0"/>
              <a:t>Use timestamps to determine the serializability order of </a:t>
            </a:r>
            <a:r>
              <a:rPr lang="en-US" dirty="0" err="1"/>
              <a:t>txns</a:t>
            </a:r>
            <a:r>
              <a:rPr lang="en-US" dirty="0"/>
              <a:t>.</a:t>
            </a:r>
          </a:p>
          <a:p>
            <a:endParaRPr lang="en-US" sz="1200" dirty="0"/>
          </a:p>
          <a:p>
            <a:r>
              <a:rPr lang="en-US" dirty="0"/>
              <a:t>If </a:t>
            </a:r>
            <a:r>
              <a:rPr lang="en-US" b="1" dirty="0">
                <a:solidFill>
                  <a:schemeClr val="accent1"/>
                </a:solidFill>
                <a:latin typeface="Inconsolata" panose="00000509000000000000" pitchFamily="49" charset="0"/>
              </a:rPr>
              <a:t>TS(T</a:t>
            </a:r>
            <a:r>
              <a:rPr lang="en-US" b="1" baseline="-25000" dirty="0">
                <a:solidFill>
                  <a:schemeClr val="accent1"/>
                </a:solidFill>
                <a:latin typeface="Inconsolata" panose="00000509000000000000" pitchFamily="49" charset="0"/>
              </a:rPr>
              <a:t>i</a:t>
            </a:r>
            <a:r>
              <a:rPr lang="en-US" b="1" dirty="0">
                <a:solidFill>
                  <a:schemeClr val="accent1"/>
                </a:solidFill>
                <a:latin typeface="Inconsolata" panose="00000509000000000000" pitchFamily="49" charset="0"/>
              </a:rPr>
              <a:t>)</a:t>
            </a:r>
            <a:r>
              <a:rPr lang="en-US" dirty="0"/>
              <a:t> &lt; </a:t>
            </a:r>
            <a:r>
              <a:rPr lang="en-US" b="1" dirty="0">
                <a:solidFill>
                  <a:schemeClr val="accent1"/>
                </a:solidFill>
                <a:latin typeface="Inconsolata" panose="00000509000000000000" pitchFamily="49" charset="0"/>
              </a:rPr>
              <a:t>TS(</a:t>
            </a:r>
            <a:r>
              <a:rPr lang="en-US" b="1" dirty="0" err="1">
                <a:solidFill>
                  <a:schemeClr val="accent1"/>
                </a:solidFill>
                <a:latin typeface="Inconsolata" panose="00000509000000000000" pitchFamily="49" charset="0"/>
              </a:rPr>
              <a:t>T</a:t>
            </a:r>
            <a:r>
              <a:rPr lang="en-US" b="1" baseline="-25000" dirty="0" err="1">
                <a:solidFill>
                  <a:schemeClr val="accent1"/>
                </a:solidFill>
                <a:latin typeface="Inconsolata" panose="00000509000000000000" pitchFamily="49" charset="0"/>
              </a:rPr>
              <a:t>j</a:t>
            </a:r>
            <a:r>
              <a:rPr lang="en-US" b="1" dirty="0">
                <a:solidFill>
                  <a:schemeClr val="accent1"/>
                </a:solidFill>
                <a:latin typeface="Inconsolata" panose="00000509000000000000" pitchFamily="49" charset="0"/>
              </a:rPr>
              <a:t>)</a:t>
            </a:r>
            <a:r>
              <a:rPr lang="en-US" dirty="0"/>
              <a:t>, then the DBMS must ensure that the execution schedule is equivalent to the serial schedule where </a:t>
            </a: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i</a:t>
            </a:r>
            <a:r>
              <a:rPr lang="en-US" dirty="0"/>
              <a:t> appears before </a:t>
            </a:r>
            <a:r>
              <a:rPr lang="en-US" b="1" dirty="0" err="1">
                <a:solidFill>
                  <a:schemeClr val="accent1"/>
                </a:solidFill>
                <a:latin typeface="Inconsolata" panose="00000509000000000000" pitchFamily="49" charset="0"/>
              </a:rPr>
              <a:t>T</a:t>
            </a:r>
            <a:r>
              <a:rPr lang="en-US" b="1" baseline="-25000" dirty="0" err="1">
                <a:solidFill>
                  <a:schemeClr val="accent1"/>
                </a:solidFill>
                <a:latin typeface="Inconsolata" panose="00000509000000000000" pitchFamily="49" charset="0"/>
              </a:rPr>
              <a:t>j</a:t>
            </a:r>
            <a:r>
              <a:rPr lang="en-US" dirty="0"/>
              <a:t>.</a:t>
            </a:r>
          </a:p>
          <a:p>
            <a:endParaRPr lang="en-US" sz="1200" dirty="0"/>
          </a:p>
          <a:p>
            <a:r>
              <a:rPr lang="en-US" dirty="0"/>
              <a:t>Each database object (e.g., tuple) will include additional fields to keep track of timestamp(s) of the </a:t>
            </a:r>
            <a:r>
              <a:rPr lang="en-US" dirty="0" err="1"/>
              <a:t>txns</a:t>
            </a:r>
            <a:r>
              <a:rPr lang="en-US" dirty="0"/>
              <a:t> that last accessed/modified them.</a:t>
            </a:r>
          </a:p>
        </p:txBody>
      </p:sp>
      <p:sp>
        <p:nvSpPr>
          <p:cNvPr id="3" name="Slide Number Placeholder 3">
            <a:extLst>
              <a:ext uri="{FF2B5EF4-FFF2-40B4-BE49-F238E27FC236}">
                <a16:creationId xmlns:a16="http://schemas.microsoft.com/office/drawing/2014/main" id="{ECB18987-DBAC-C42B-73F8-7BB5BED6CD65}"/>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4</a:t>
            </a:fld>
            <a:endParaRPr lang="en-US" dirty="0"/>
          </a:p>
        </p:txBody>
      </p:sp>
    </p:spTree>
    <p:extLst>
      <p:ext uri="{BB962C8B-B14F-4D97-AF65-F5344CB8AC3E}">
        <p14:creationId xmlns:p14="http://schemas.microsoft.com/office/powerpoint/2010/main" val="223175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Gap Locks</a:t>
            </a:r>
          </a:p>
        </p:txBody>
      </p:sp>
      <p:sp>
        <p:nvSpPr>
          <p:cNvPr id="5" name="Content Placeholder 4"/>
          <p:cNvSpPr>
            <a:spLocks noGrp="1"/>
          </p:cNvSpPr>
          <p:nvPr>
            <p:ph idx="1"/>
          </p:nvPr>
        </p:nvSpPr>
        <p:spPr/>
        <p:txBody>
          <a:bodyPr/>
          <a:lstStyle/>
          <a:p>
            <a:r>
              <a:rPr lang="en-US" dirty="0"/>
              <a:t>Each </a:t>
            </a:r>
            <a:r>
              <a:rPr lang="en-US" dirty="0" err="1"/>
              <a:t>txn</a:t>
            </a:r>
            <a:r>
              <a:rPr lang="en-US" dirty="0"/>
              <a:t> acquires a key-value lock on the single key that it wants to access. Then get a gap lock on the next key gap.</a:t>
            </a:r>
          </a:p>
        </p:txBody>
      </p:sp>
      <p:sp>
        <p:nvSpPr>
          <p:cNvPr id="20" name="Rectangle 19"/>
          <p:cNvSpPr/>
          <p:nvPr/>
        </p:nvSpPr>
        <p:spPr>
          <a:xfrm>
            <a:off x="1371600" y="2803327"/>
            <a:ext cx="6400800" cy="1645920"/>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Extrabold" pitchFamily="34" charset="0"/>
              <a:ea typeface="Open Sans Extrabold" pitchFamily="34" charset="0"/>
              <a:cs typeface="Open Sans Extrabold" pitchFamily="34" charset="0"/>
            </a:endParaRPr>
          </a:p>
        </p:txBody>
      </p:sp>
      <p:sp>
        <p:nvSpPr>
          <p:cNvPr id="7" name="Rectangle 6"/>
          <p:cNvSpPr/>
          <p:nvPr/>
        </p:nvSpPr>
        <p:spPr bwMode="auto">
          <a:xfrm>
            <a:off x="1722653"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10</a:t>
            </a:r>
          </a:p>
        </p:txBody>
      </p:sp>
      <p:sp>
        <p:nvSpPr>
          <p:cNvPr id="10" name="Rectangle 9"/>
          <p:cNvSpPr/>
          <p:nvPr/>
        </p:nvSpPr>
        <p:spPr bwMode="auto">
          <a:xfrm>
            <a:off x="3341039"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12</a:t>
            </a:r>
          </a:p>
        </p:txBody>
      </p:sp>
      <p:sp>
        <p:nvSpPr>
          <p:cNvPr id="13" name="Rectangle 12"/>
          <p:cNvSpPr/>
          <p:nvPr/>
        </p:nvSpPr>
        <p:spPr bwMode="auto">
          <a:xfrm>
            <a:off x="4959425"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14</a:t>
            </a:r>
          </a:p>
        </p:txBody>
      </p:sp>
      <p:sp>
        <p:nvSpPr>
          <p:cNvPr id="16" name="Rectangle 15"/>
          <p:cNvSpPr/>
          <p:nvPr/>
        </p:nvSpPr>
        <p:spPr bwMode="auto">
          <a:xfrm>
            <a:off x="6577813"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16</a:t>
            </a:r>
          </a:p>
        </p:txBody>
      </p:sp>
      <p:grpSp>
        <p:nvGrpSpPr>
          <p:cNvPr id="35" name="Group 34"/>
          <p:cNvGrpSpPr/>
          <p:nvPr/>
        </p:nvGrpSpPr>
        <p:grpSpPr>
          <a:xfrm>
            <a:off x="2590800" y="3428663"/>
            <a:ext cx="3923660" cy="338554"/>
            <a:chOff x="2633573" y="3760966"/>
            <a:chExt cx="3923660" cy="338554"/>
          </a:xfrm>
        </p:grpSpPr>
        <p:sp>
          <p:nvSpPr>
            <p:cNvPr id="19" name="TextBox 15"/>
            <p:cNvSpPr txBox="1">
              <a:spLocks noChangeArrowheads="1"/>
            </p:cNvSpPr>
            <p:nvPr/>
          </p:nvSpPr>
          <p:spPr bwMode="auto">
            <a:xfrm>
              <a:off x="4251959" y="3760966"/>
              <a:ext cx="71441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000" b="1" i="1">
                  <a:solidFill>
                    <a:schemeClr val="tx1">
                      <a:lumMod val="50000"/>
                      <a:lumOff val="50000"/>
                    </a:schemeClr>
                  </a:solidFill>
                  <a:ea typeface="ＭＳ Ｐゴシック" charset="-128"/>
                </a:defRPr>
              </a:lvl1pPr>
            </a:lstStyle>
            <a:p>
              <a:r>
                <a:rPr lang="en-US" sz="2200" dirty="0">
                  <a:solidFill>
                    <a:schemeClr val="tx1">
                      <a:lumMod val="65000"/>
                      <a:lumOff val="35000"/>
                    </a:schemeClr>
                  </a:solidFill>
                  <a:latin typeface="Crimson Text" pitchFamily="2" charset="0"/>
                </a:rPr>
                <a:t>{Gap}</a:t>
              </a:r>
            </a:p>
          </p:txBody>
        </p:sp>
        <p:sp>
          <p:nvSpPr>
            <p:cNvPr id="23" name="TextBox 15"/>
            <p:cNvSpPr txBox="1">
              <a:spLocks noChangeArrowheads="1"/>
            </p:cNvSpPr>
            <p:nvPr/>
          </p:nvSpPr>
          <p:spPr bwMode="auto">
            <a:xfrm>
              <a:off x="2633573" y="3760966"/>
              <a:ext cx="70746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2200" dirty="0">
                  <a:solidFill>
                    <a:schemeClr val="tx1">
                      <a:lumMod val="65000"/>
                      <a:lumOff val="35000"/>
                    </a:schemeClr>
                  </a:solidFill>
                  <a:latin typeface="Crimson Text" pitchFamily="2" charset="0"/>
                </a:rPr>
                <a:t>{Gap}</a:t>
              </a:r>
            </a:p>
          </p:txBody>
        </p:sp>
        <p:sp>
          <p:nvSpPr>
            <p:cNvPr id="25" name="TextBox 15"/>
            <p:cNvSpPr txBox="1">
              <a:spLocks noChangeArrowheads="1"/>
            </p:cNvSpPr>
            <p:nvPr/>
          </p:nvSpPr>
          <p:spPr bwMode="auto">
            <a:xfrm>
              <a:off x="5870344" y="3760966"/>
              <a:ext cx="68688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000" b="1" i="1">
                  <a:solidFill>
                    <a:schemeClr val="tx1">
                      <a:lumMod val="50000"/>
                      <a:lumOff val="50000"/>
                    </a:schemeClr>
                  </a:solidFill>
                  <a:ea typeface="ＭＳ Ｐゴシック" charset="-128"/>
                </a:defRPr>
              </a:lvl1pPr>
            </a:lstStyle>
            <a:p>
              <a:r>
                <a:rPr lang="en-US" sz="2200" dirty="0">
                  <a:solidFill>
                    <a:schemeClr val="tx1">
                      <a:lumMod val="65000"/>
                      <a:lumOff val="35000"/>
                    </a:schemeClr>
                  </a:solidFill>
                  <a:latin typeface="Crimson Text" pitchFamily="2" charset="0"/>
                </a:rPr>
                <a:t>{Gap}</a:t>
              </a:r>
            </a:p>
          </p:txBody>
        </p:sp>
      </p:grpSp>
      <p:sp>
        <p:nvSpPr>
          <p:cNvPr id="34" name="TextBox 15"/>
          <p:cNvSpPr txBox="1">
            <a:spLocks noChangeArrowheads="1"/>
          </p:cNvSpPr>
          <p:nvPr/>
        </p:nvSpPr>
        <p:spPr bwMode="auto">
          <a:xfrm>
            <a:off x="1371600" y="2495550"/>
            <a:ext cx="332994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err="1"/>
              <a:t>B+Tree</a:t>
            </a:r>
            <a:r>
              <a:rPr lang="en-US" dirty="0"/>
              <a:t> Leaf Node</a:t>
            </a:r>
          </a:p>
        </p:txBody>
      </p:sp>
      <p:grpSp>
        <p:nvGrpSpPr>
          <p:cNvPr id="6" name="Group 5"/>
          <p:cNvGrpSpPr/>
          <p:nvPr/>
        </p:nvGrpSpPr>
        <p:grpSpPr>
          <a:xfrm>
            <a:off x="5772095" y="3268147"/>
            <a:ext cx="843534" cy="1181100"/>
            <a:chOff x="5772095" y="3600450"/>
            <a:chExt cx="843534" cy="1181100"/>
          </a:xfrm>
        </p:grpSpPr>
        <p:sp>
          <p:nvSpPr>
            <p:cNvPr id="24" name="Highlight Box"/>
            <p:cNvSpPr/>
            <p:nvPr/>
          </p:nvSpPr>
          <p:spPr>
            <a:xfrm>
              <a:off x="5782382" y="3600450"/>
              <a:ext cx="822960" cy="676656"/>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772095" y="4305779"/>
              <a:ext cx="843534" cy="475771"/>
            </a:xfrm>
            <a:prstGeom prst="rect">
              <a:avLst/>
            </a:prstGeom>
            <a:noFill/>
          </p:spPr>
          <p:txBody>
            <a:bodyPr wrap="square" lIns="0" tIns="45720" rIns="0" bIns="45720" rtlCol="0" anchor="ctr" anchorCtr="0">
              <a:spAutoFit/>
            </a:bodyPr>
            <a:lstStyle/>
            <a:p>
              <a:pPr algn="ctr">
                <a:lnSpc>
                  <a:spcPct val="75000"/>
                </a:lnSpc>
              </a:pPr>
              <a:r>
                <a:rPr lang="en-US" sz="1600" b="1" i="1" dirty="0">
                  <a:solidFill>
                    <a:schemeClr val="accent1"/>
                  </a:solidFill>
                </a:rPr>
                <a:t>Gap</a:t>
              </a:r>
            </a:p>
            <a:p>
              <a:pPr algn="ctr">
                <a:lnSpc>
                  <a:spcPct val="75000"/>
                </a:lnSpc>
              </a:pPr>
              <a:r>
                <a:rPr lang="en-US" sz="1600" b="1" i="1" dirty="0">
                  <a:solidFill>
                    <a:schemeClr val="accent1"/>
                  </a:solidFill>
                </a:rPr>
                <a:t>(14, 16)</a:t>
              </a:r>
            </a:p>
          </p:txBody>
        </p:sp>
        <p:pic>
          <p:nvPicPr>
            <p:cNvPr id="32" name="Picture 3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46219" y="3649226"/>
              <a:ext cx="175557" cy="228600"/>
            </a:xfrm>
            <a:prstGeom prst="rect">
              <a:avLst/>
            </a:prstGeom>
          </p:spPr>
        </p:pic>
      </p:grpSp>
      <p:sp>
        <p:nvSpPr>
          <p:cNvPr id="2" name="Slide Number Placeholder 3">
            <a:extLst>
              <a:ext uri="{FF2B5EF4-FFF2-40B4-BE49-F238E27FC236}">
                <a16:creationId xmlns:a16="http://schemas.microsoft.com/office/drawing/2014/main" id="{C58E0E8C-3AD4-50EA-9A8D-5B43799FB711}"/>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40</a:t>
            </a:fld>
            <a:endParaRPr lang="en-US" dirty="0"/>
          </a:p>
        </p:txBody>
      </p:sp>
    </p:spTree>
    <p:extLst>
      <p:ext uri="{BB962C8B-B14F-4D97-AF65-F5344CB8AC3E}">
        <p14:creationId xmlns:p14="http://schemas.microsoft.com/office/powerpoint/2010/main" val="177213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25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KEY-RANGE LOCKS</a:t>
            </a:r>
          </a:p>
        </p:txBody>
      </p:sp>
      <p:sp>
        <p:nvSpPr>
          <p:cNvPr id="5" name="Content Placeholder 4"/>
          <p:cNvSpPr>
            <a:spLocks noGrp="1"/>
          </p:cNvSpPr>
          <p:nvPr>
            <p:ph idx="1"/>
          </p:nvPr>
        </p:nvSpPr>
        <p:spPr/>
        <p:txBody>
          <a:bodyPr/>
          <a:lstStyle/>
          <a:p>
            <a:r>
              <a:rPr lang="en-US" dirty="0"/>
              <a:t>A </a:t>
            </a:r>
            <a:r>
              <a:rPr lang="en-US" dirty="0" err="1"/>
              <a:t>txn</a:t>
            </a:r>
            <a:r>
              <a:rPr lang="en-US" dirty="0"/>
              <a:t> takes locks on ranges in the key space.</a:t>
            </a:r>
          </a:p>
          <a:p>
            <a:pPr marL="342900" lvl="1"/>
            <a:r>
              <a:rPr lang="en-US" dirty="0"/>
              <a:t>Each range is from one key that appears in the relation, to the next that appears.</a:t>
            </a:r>
          </a:p>
          <a:p>
            <a:pPr marL="342900" lvl="1"/>
            <a:r>
              <a:rPr lang="en-US" dirty="0"/>
              <a:t>Define lock modes so conflict table will capture commutativity of the operations available.</a:t>
            </a:r>
          </a:p>
        </p:txBody>
      </p:sp>
      <p:sp>
        <p:nvSpPr>
          <p:cNvPr id="2" name="Slide Number Placeholder 3">
            <a:extLst>
              <a:ext uri="{FF2B5EF4-FFF2-40B4-BE49-F238E27FC236}">
                <a16:creationId xmlns:a16="http://schemas.microsoft.com/office/drawing/2014/main" id="{92187218-7853-0211-E334-2EF351EA5DEA}"/>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41</a:t>
            </a:fld>
            <a:endParaRPr lang="en-US" dirty="0"/>
          </a:p>
        </p:txBody>
      </p:sp>
    </p:spTree>
    <p:extLst>
      <p:ext uri="{BB962C8B-B14F-4D97-AF65-F5344CB8AC3E}">
        <p14:creationId xmlns:p14="http://schemas.microsoft.com/office/powerpoint/2010/main" val="1844498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Key-Range Locks</a:t>
            </a:r>
          </a:p>
        </p:txBody>
      </p:sp>
      <p:sp>
        <p:nvSpPr>
          <p:cNvPr id="5" name="Content Placeholder 4"/>
          <p:cNvSpPr>
            <a:spLocks noGrp="1"/>
          </p:cNvSpPr>
          <p:nvPr>
            <p:ph idx="1"/>
          </p:nvPr>
        </p:nvSpPr>
        <p:spPr/>
        <p:txBody>
          <a:bodyPr/>
          <a:lstStyle/>
          <a:p>
            <a:r>
              <a:rPr lang="en-US" dirty="0"/>
              <a:t>Locks that cover a key value and the gap to the next key value in a single index.</a:t>
            </a:r>
          </a:p>
          <a:p>
            <a:pPr marL="342900" lvl="1"/>
            <a:r>
              <a:rPr lang="en-US" dirty="0"/>
              <a:t>Need “virtual keys” for artificial values (infinity)</a:t>
            </a:r>
          </a:p>
        </p:txBody>
      </p:sp>
      <p:sp>
        <p:nvSpPr>
          <p:cNvPr id="20" name="Rectangle 19"/>
          <p:cNvSpPr/>
          <p:nvPr/>
        </p:nvSpPr>
        <p:spPr>
          <a:xfrm>
            <a:off x="1371600" y="2803327"/>
            <a:ext cx="6400800" cy="1645920"/>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Extrabold" pitchFamily="34" charset="0"/>
              <a:ea typeface="Open Sans Extrabold" pitchFamily="34" charset="0"/>
              <a:cs typeface="Open Sans Extrabold" pitchFamily="34" charset="0"/>
            </a:endParaRPr>
          </a:p>
        </p:txBody>
      </p:sp>
      <p:sp>
        <p:nvSpPr>
          <p:cNvPr id="7" name="Rectangle 6"/>
          <p:cNvSpPr/>
          <p:nvPr/>
        </p:nvSpPr>
        <p:spPr bwMode="auto">
          <a:xfrm>
            <a:off x="1722653"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10</a:t>
            </a:r>
          </a:p>
        </p:txBody>
      </p:sp>
      <p:sp>
        <p:nvSpPr>
          <p:cNvPr id="10" name="Rectangle 9"/>
          <p:cNvSpPr/>
          <p:nvPr/>
        </p:nvSpPr>
        <p:spPr bwMode="auto">
          <a:xfrm>
            <a:off x="3341039"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12</a:t>
            </a:r>
          </a:p>
        </p:txBody>
      </p:sp>
      <p:sp>
        <p:nvSpPr>
          <p:cNvPr id="13" name="Rectangle 12"/>
          <p:cNvSpPr/>
          <p:nvPr/>
        </p:nvSpPr>
        <p:spPr bwMode="auto">
          <a:xfrm>
            <a:off x="4959425"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14</a:t>
            </a:r>
          </a:p>
        </p:txBody>
      </p:sp>
      <p:sp>
        <p:nvSpPr>
          <p:cNvPr id="16" name="Rectangle 15"/>
          <p:cNvSpPr/>
          <p:nvPr/>
        </p:nvSpPr>
        <p:spPr bwMode="auto">
          <a:xfrm>
            <a:off x="6577813"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16</a:t>
            </a:r>
          </a:p>
        </p:txBody>
      </p:sp>
      <p:grpSp>
        <p:nvGrpSpPr>
          <p:cNvPr id="35" name="Group 34"/>
          <p:cNvGrpSpPr/>
          <p:nvPr/>
        </p:nvGrpSpPr>
        <p:grpSpPr>
          <a:xfrm>
            <a:off x="2590800" y="3428663"/>
            <a:ext cx="3927068" cy="338554"/>
            <a:chOff x="2633573" y="3760966"/>
            <a:chExt cx="3927068" cy="338554"/>
          </a:xfrm>
        </p:grpSpPr>
        <p:sp>
          <p:nvSpPr>
            <p:cNvPr id="19" name="TextBox 15"/>
            <p:cNvSpPr txBox="1">
              <a:spLocks noChangeArrowheads="1"/>
            </p:cNvSpPr>
            <p:nvPr/>
          </p:nvSpPr>
          <p:spPr bwMode="auto">
            <a:xfrm>
              <a:off x="4251958" y="3760966"/>
              <a:ext cx="70449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000" b="1" i="1">
                  <a:solidFill>
                    <a:schemeClr val="tx1">
                      <a:lumMod val="50000"/>
                      <a:lumOff val="50000"/>
                    </a:schemeClr>
                  </a:solidFill>
                  <a:ea typeface="ＭＳ Ｐゴシック" charset="-128"/>
                </a:defRPr>
              </a:lvl1pPr>
            </a:lstStyle>
            <a:p>
              <a:r>
                <a:rPr lang="en-US" sz="2200" dirty="0">
                  <a:solidFill>
                    <a:schemeClr val="tx1">
                      <a:lumMod val="65000"/>
                      <a:lumOff val="35000"/>
                    </a:schemeClr>
                  </a:solidFill>
                  <a:latin typeface="Crimson Text" pitchFamily="2" charset="0"/>
                </a:rPr>
                <a:t>{Gap}</a:t>
              </a:r>
            </a:p>
          </p:txBody>
        </p:sp>
        <p:sp>
          <p:nvSpPr>
            <p:cNvPr id="23" name="TextBox 15"/>
            <p:cNvSpPr txBox="1">
              <a:spLocks noChangeArrowheads="1"/>
            </p:cNvSpPr>
            <p:nvPr/>
          </p:nvSpPr>
          <p:spPr bwMode="auto">
            <a:xfrm>
              <a:off x="2633573" y="3760966"/>
              <a:ext cx="70746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2200" dirty="0">
                  <a:solidFill>
                    <a:schemeClr val="tx1">
                      <a:lumMod val="65000"/>
                      <a:lumOff val="35000"/>
                    </a:schemeClr>
                  </a:solidFill>
                  <a:latin typeface="Crimson Text" pitchFamily="2" charset="0"/>
                </a:rPr>
                <a:t>{Gap}</a:t>
              </a:r>
            </a:p>
          </p:txBody>
        </p:sp>
        <p:sp>
          <p:nvSpPr>
            <p:cNvPr id="25" name="TextBox 15"/>
            <p:cNvSpPr txBox="1">
              <a:spLocks noChangeArrowheads="1"/>
            </p:cNvSpPr>
            <p:nvPr/>
          </p:nvSpPr>
          <p:spPr bwMode="auto">
            <a:xfrm>
              <a:off x="5870344" y="3760966"/>
              <a:ext cx="6902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000" b="1" i="1">
                  <a:solidFill>
                    <a:schemeClr val="tx1">
                      <a:lumMod val="50000"/>
                      <a:lumOff val="50000"/>
                    </a:schemeClr>
                  </a:solidFill>
                  <a:ea typeface="ＭＳ Ｐゴシック" charset="-128"/>
                </a:defRPr>
              </a:lvl1pPr>
            </a:lstStyle>
            <a:p>
              <a:r>
                <a:rPr lang="en-US" sz="2200" dirty="0">
                  <a:solidFill>
                    <a:schemeClr val="tx1">
                      <a:lumMod val="65000"/>
                      <a:lumOff val="35000"/>
                    </a:schemeClr>
                  </a:solidFill>
                  <a:latin typeface="Crimson Text" pitchFamily="2" charset="0"/>
                </a:rPr>
                <a:t>{Gap}</a:t>
              </a:r>
            </a:p>
          </p:txBody>
        </p:sp>
      </p:grpSp>
      <p:sp>
        <p:nvSpPr>
          <p:cNvPr id="34" name="TextBox 15"/>
          <p:cNvSpPr txBox="1">
            <a:spLocks noChangeArrowheads="1"/>
          </p:cNvSpPr>
          <p:nvPr/>
        </p:nvSpPr>
        <p:spPr bwMode="auto">
          <a:xfrm>
            <a:off x="1371600" y="2495550"/>
            <a:ext cx="332994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err="1"/>
              <a:t>B+Tree</a:t>
            </a:r>
            <a:r>
              <a:rPr lang="en-US" dirty="0"/>
              <a:t> Leaf Node</a:t>
            </a:r>
          </a:p>
        </p:txBody>
      </p:sp>
      <p:grpSp>
        <p:nvGrpSpPr>
          <p:cNvPr id="9" name="Group 8"/>
          <p:cNvGrpSpPr/>
          <p:nvPr/>
        </p:nvGrpSpPr>
        <p:grpSpPr>
          <a:xfrm>
            <a:off x="4959425" y="2966956"/>
            <a:ext cx="1618388" cy="968398"/>
            <a:chOff x="4959425" y="3308708"/>
            <a:chExt cx="1618388" cy="968398"/>
          </a:xfrm>
        </p:grpSpPr>
        <p:pic>
          <p:nvPicPr>
            <p:cNvPr id="22" name="Picture 21"/>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04751" y="3649226"/>
              <a:ext cx="175557" cy="228600"/>
            </a:xfrm>
            <a:prstGeom prst="rect">
              <a:avLst/>
            </a:prstGeom>
          </p:spPr>
        </p:pic>
        <p:sp>
          <p:nvSpPr>
            <p:cNvPr id="21" name="Highlight Box"/>
            <p:cNvSpPr/>
            <p:nvPr/>
          </p:nvSpPr>
          <p:spPr>
            <a:xfrm>
              <a:off x="4959425" y="3600450"/>
              <a:ext cx="1618388" cy="676656"/>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4976596" y="3308708"/>
              <a:ext cx="1584046" cy="292388"/>
            </a:xfrm>
            <a:prstGeom prst="rect">
              <a:avLst/>
            </a:prstGeom>
            <a:noFill/>
          </p:spPr>
          <p:txBody>
            <a:bodyPr wrap="square" lIns="0" tIns="45720" rIns="0" bIns="45720" rtlCol="0" anchor="ctr" anchorCtr="0">
              <a:spAutoFit/>
            </a:bodyPr>
            <a:lstStyle/>
            <a:p>
              <a:pPr>
                <a:lnSpc>
                  <a:spcPct val="75000"/>
                </a:lnSpc>
              </a:pPr>
              <a:r>
                <a:rPr lang="en-US" sz="1600" b="1" i="1" dirty="0">
                  <a:solidFill>
                    <a:schemeClr val="accent1"/>
                  </a:solidFill>
                </a:rPr>
                <a:t>Next Key [14, 16)</a:t>
              </a:r>
            </a:p>
          </p:txBody>
        </p:sp>
        <p:pic>
          <p:nvPicPr>
            <p:cNvPr id="31" name="Picture 30"/>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5846219" y="3649226"/>
              <a:ext cx="175557" cy="228600"/>
            </a:xfrm>
            <a:prstGeom prst="rect">
              <a:avLst/>
            </a:prstGeom>
          </p:spPr>
        </p:pic>
      </p:grpSp>
      <p:grpSp>
        <p:nvGrpSpPr>
          <p:cNvPr id="11" name="Group 10"/>
          <p:cNvGrpSpPr/>
          <p:nvPr/>
        </p:nvGrpSpPr>
        <p:grpSpPr>
          <a:xfrm>
            <a:off x="4184573" y="3260527"/>
            <a:ext cx="1618388" cy="974088"/>
            <a:chOff x="4184573" y="3600450"/>
            <a:chExt cx="1618388" cy="974088"/>
          </a:xfrm>
        </p:grpSpPr>
        <p:sp>
          <p:nvSpPr>
            <p:cNvPr id="29" name="Highlight Box"/>
            <p:cNvSpPr/>
            <p:nvPr/>
          </p:nvSpPr>
          <p:spPr>
            <a:xfrm>
              <a:off x="4184573" y="3600450"/>
              <a:ext cx="1618388" cy="676656"/>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4251959" y="4282150"/>
              <a:ext cx="1483616" cy="292388"/>
            </a:xfrm>
            <a:prstGeom prst="rect">
              <a:avLst/>
            </a:prstGeom>
            <a:noFill/>
          </p:spPr>
          <p:txBody>
            <a:bodyPr wrap="square" lIns="0" tIns="45720" rIns="0" bIns="45720" rtlCol="0" anchor="ctr" anchorCtr="0">
              <a:spAutoFit/>
            </a:bodyPr>
            <a:lstStyle/>
            <a:p>
              <a:pPr>
                <a:lnSpc>
                  <a:spcPct val="75000"/>
                </a:lnSpc>
              </a:pPr>
              <a:r>
                <a:rPr lang="en-US" sz="1600" b="1" i="1" dirty="0">
                  <a:solidFill>
                    <a:schemeClr val="accent1"/>
                  </a:solidFill>
                </a:rPr>
                <a:t>Prior Key (12, 14]</a:t>
              </a:r>
            </a:p>
          </p:txBody>
        </p:sp>
        <p:pic>
          <p:nvPicPr>
            <p:cNvPr id="24" name="Picture 23"/>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4224860" y="3649226"/>
              <a:ext cx="175557" cy="228600"/>
            </a:xfrm>
            <a:prstGeom prst="rect">
              <a:avLst/>
            </a:prstGeom>
          </p:spPr>
        </p:pic>
        <p:pic>
          <p:nvPicPr>
            <p:cNvPr id="32" name="Picture 31"/>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5004751" y="3649226"/>
              <a:ext cx="175557" cy="228600"/>
            </a:xfrm>
            <a:prstGeom prst="rect">
              <a:avLst/>
            </a:prstGeom>
          </p:spPr>
        </p:pic>
      </p:grpSp>
      <p:sp>
        <p:nvSpPr>
          <p:cNvPr id="2" name="Slide Number Placeholder 3">
            <a:extLst>
              <a:ext uri="{FF2B5EF4-FFF2-40B4-BE49-F238E27FC236}">
                <a16:creationId xmlns:a16="http://schemas.microsoft.com/office/drawing/2014/main" id="{89F47BCB-CEC9-E492-754C-73DE95F550ED}"/>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42</a:t>
            </a:fld>
            <a:endParaRPr lang="en-US" dirty="0"/>
          </a:p>
        </p:txBody>
      </p:sp>
    </p:spTree>
    <p:extLst>
      <p:ext uri="{BB962C8B-B14F-4D97-AF65-F5344CB8AC3E}">
        <p14:creationId xmlns:p14="http://schemas.microsoft.com/office/powerpoint/2010/main" val="297045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50"/>
                                        <p:tgtEl>
                                          <p:spTgt spid="9"/>
                                        </p:tgtEl>
                                      </p:cBhvr>
                                    </p:animEffect>
                                    <p:set>
                                      <p:cBhvr>
                                        <p:cTn id="12" dur="1" fill="hold">
                                          <p:stCondLst>
                                            <p:cond delay="249"/>
                                          </p:stCondLst>
                                        </p:cTn>
                                        <p:tgtEl>
                                          <p:spTgt spid="9"/>
                                        </p:tgtEl>
                                        <p:attrNameLst>
                                          <p:attrName>style.visibility</p:attrName>
                                        </p:attrNameLst>
                                      </p:cBhvr>
                                      <p:to>
                                        <p:strVal val="hidden"/>
                                      </p:to>
                                    </p:set>
                                  </p:childTnLst>
                                </p:cTn>
                              </p:par>
                            </p:childTnLst>
                          </p:cTn>
                        </p:par>
                        <p:par>
                          <p:cTn id="13" fill="hold">
                            <p:stCondLst>
                              <p:cond delay="250"/>
                            </p:stCondLst>
                            <p:childTnLst>
                              <p:par>
                                <p:cTn id="14" presetID="10"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Hierarchical Locking</a:t>
            </a:r>
          </a:p>
        </p:txBody>
      </p:sp>
      <p:sp>
        <p:nvSpPr>
          <p:cNvPr id="5" name="Content Placeholder 4"/>
          <p:cNvSpPr>
            <a:spLocks noGrp="1"/>
          </p:cNvSpPr>
          <p:nvPr>
            <p:ph idx="1"/>
          </p:nvPr>
        </p:nvSpPr>
        <p:spPr/>
        <p:txBody>
          <a:bodyPr/>
          <a:lstStyle/>
          <a:p>
            <a:r>
              <a:rPr lang="en-US" dirty="0"/>
              <a:t>Allow for a </a:t>
            </a:r>
            <a:r>
              <a:rPr lang="en-US" dirty="0" err="1"/>
              <a:t>txn</a:t>
            </a:r>
            <a:r>
              <a:rPr lang="en-US" dirty="0"/>
              <a:t> to hold wider key-range locks with different locking modes.</a:t>
            </a:r>
          </a:p>
          <a:p>
            <a:pPr marL="342900" lvl="1"/>
            <a:r>
              <a:rPr lang="en-US" dirty="0"/>
              <a:t>Reduces the number of visits to lock manager.</a:t>
            </a:r>
          </a:p>
        </p:txBody>
      </p:sp>
      <p:sp>
        <p:nvSpPr>
          <p:cNvPr id="6" name="Rectangle 5"/>
          <p:cNvSpPr/>
          <p:nvPr/>
        </p:nvSpPr>
        <p:spPr>
          <a:xfrm>
            <a:off x="1371600" y="2803327"/>
            <a:ext cx="6400800" cy="1645920"/>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Extrabold" pitchFamily="34" charset="0"/>
              <a:ea typeface="Open Sans Extrabold" pitchFamily="34" charset="0"/>
              <a:cs typeface="Open Sans Extrabold" pitchFamily="34" charset="0"/>
            </a:endParaRPr>
          </a:p>
        </p:txBody>
      </p:sp>
      <p:sp>
        <p:nvSpPr>
          <p:cNvPr id="7" name="Rectangle 6"/>
          <p:cNvSpPr/>
          <p:nvPr/>
        </p:nvSpPr>
        <p:spPr bwMode="auto">
          <a:xfrm>
            <a:off x="1722653"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10</a:t>
            </a:r>
          </a:p>
        </p:txBody>
      </p:sp>
      <p:sp>
        <p:nvSpPr>
          <p:cNvPr id="8" name="Rectangle 7"/>
          <p:cNvSpPr/>
          <p:nvPr/>
        </p:nvSpPr>
        <p:spPr bwMode="auto">
          <a:xfrm>
            <a:off x="3341039"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12</a:t>
            </a:r>
          </a:p>
        </p:txBody>
      </p:sp>
      <p:sp>
        <p:nvSpPr>
          <p:cNvPr id="9" name="Rectangle 8"/>
          <p:cNvSpPr/>
          <p:nvPr/>
        </p:nvSpPr>
        <p:spPr bwMode="auto">
          <a:xfrm>
            <a:off x="4959425"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14</a:t>
            </a:r>
          </a:p>
        </p:txBody>
      </p:sp>
      <p:sp>
        <p:nvSpPr>
          <p:cNvPr id="10" name="Rectangle 9"/>
          <p:cNvSpPr/>
          <p:nvPr/>
        </p:nvSpPr>
        <p:spPr bwMode="auto">
          <a:xfrm>
            <a:off x="6577813" y="3260527"/>
            <a:ext cx="843534" cy="674827"/>
          </a:xfrm>
          <a:prstGeom prst="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3200" b="1" dirty="0">
                <a:solidFill>
                  <a:schemeClr val="tx1">
                    <a:lumMod val="65000"/>
                    <a:lumOff val="35000"/>
                  </a:schemeClr>
                </a:solidFill>
                <a:latin typeface="Inconsolata" panose="00000509000000000000" pitchFamily="49" charset="0"/>
                <a:ea typeface="Open Sans Extrabold" pitchFamily="34" charset="0"/>
                <a:cs typeface="Consolas" pitchFamily="49" charset="0"/>
              </a:rPr>
              <a:t>16</a:t>
            </a:r>
          </a:p>
        </p:txBody>
      </p:sp>
      <p:grpSp>
        <p:nvGrpSpPr>
          <p:cNvPr id="11" name="Group 10"/>
          <p:cNvGrpSpPr/>
          <p:nvPr/>
        </p:nvGrpSpPr>
        <p:grpSpPr>
          <a:xfrm>
            <a:off x="2566185" y="3428663"/>
            <a:ext cx="3944240" cy="338554"/>
            <a:chOff x="2566185" y="3760966"/>
            <a:chExt cx="3944240" cy="338554"/>
          </a:xfrm>
        </p:grpSpPr>
        <p:sp>
          <p:nvSpPr>
            <p:cNvPr id="12" name="TextBox 15"/>
            <p:cNvSpPr txBox="1">
              <a:spLocks noChangeArrowheads="1"/>
            </p:cNvSpPr>
            <p:nvPr/>
          </p:nvSpPr>
          <p:spPr bwMode="auto">
            <a:xfrm>
              <a:off x="4191000" y="3760966"/>
              <a:ext cx="7010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000" b="1" i="1">
                  <a:solidFill>
                    <a:schemeClr val="tx1">
                      <a:lumMod val="50000"/>
                      <a:lumOff val="50000"/>
                    </a:schemeClr>
                  </a:solidFill>
                  <a:ea typeface="ＭＳ Ｐゴシック" charset="-128"/>
                </a:defRPr>
              </a:lvl1pPr>
            </a:lstStyle>
            <a:p>
              <a:r>
                <a:rPr lang="en-US" sz="2200" dirty="0">
                  <a:solidFill>
                    <a:schemeClr val="tx1">
                      <a:lumMod val="65000"/>
                      <a:lumOff val="35000"/>
                    </a:schemeClr>
                  </a:solidFill>
                  <a:latin typeface="Crimson Text" pitchFamily="2" charset="0"/>
                </a:rPr>
                <a:t>{Gap}</a:t>
              </a:r>
            </a:p>
          </p:txBody>
        </p:sp>
        <p:sp>
          <p:nvSpPr>
            <p:cNvPr id="13" name="TextBox 15"/>
            <p:cNvSpPr txBox="1">
              <a:spLocks noChangeArrowheads="1"/>
            </p:cNvSpPr>
            <p:nvPr/>
          </p:nvSpPr>
          <p:spPr bwMode="auto">
            <a:xfrm>
              <a:off x="2566185" y="3760966"/>
              <a:ext cx="70746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2200" dirty="0">
                  <a:solidFill>
                    <a:schemeClr val="tx1">
                      <a:lumMod val="65000"/>
                      <a:lumOff val="35000"/>
                    </a:schemeClr>
                  </a:solidFill>
                  <a:latin typeface="Crimson Text" pitchFamily="2" charset="0"/>
                </a:rPr>
                <a:t>{Gap}</a:t>
              </a:r>
            </a:p>
          </p:txBody>
        </p:sp>
        <p:sp>
          <p:nvSpPr>
            <p:cNvPr id="14" name="TextBox 15"/>
            <p:cNvSpPr txBox="1">
              <a:spLocks noChangeArrowheads="1"/>
            </p:cNvSpPr>
            <p:nvPr/>
          </p:nvSpPr>
          <p:spPr bwMode="auto">
            <a:xfrm>
              <a:off x="5820130" y="3760966"/>
              <a:ext cx="69029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000" b="1" i="1">
                  <a:solidFill>
                    <a:schemeClr val="tx1">
                      <a:lumMod val="50000"/>
                      <a:lumOff val="50000"/>
                    </a:schemeClr>
                  </a:solidFill>
                  <a:ea typeface="ＭＳ Ｐゴシック" charset="-128"/>
                </a:defRPr>
              </a:lvl1pPr>
            </a:lstStyle>
            <a:p>
              <a:r>
                <a:rPr lang="en-US" sz="2200" dirty="0">
                  <a:solidFill>
                    <a:schemeClr val="tx1">
                      <a:lumMod val="65000"/>
                      <a:lumOff val="35000"/>
                    </a:schemeClr>
                  </a:solidFill>
                  <a:latin typeface="Crimson Text" pitchFamily="2" charset="0"/>
                </a:rPr>
                <a:t>{Gap}</a:t>
              </a:r>
            </a:p>
          </p:txBody>
        </p:sp>
      </p:grpSp>
      <p:sp>
        <p:nvSpPr>
          <p:cNvPr id="15" name="TextBox 15"/>
          <p:cNvSpPr txBox="1">
            <a:spLocks noChangeArrowheads="1"/>
          </p:cNvSpPr>
          <p:nvPr/>
        </p:nvSpPr>
        <p:spPr bwMode="auto">
          <a:xfrm>
            <a:off x="1371600" y="2495550"/>
            <a:ext cx="332994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err="1"/>
              <a:t>B+Tree</a:t>
            </a:r>
            <a:r>
              <a:rPr lang="en-US" dirty="0"/>
              <a:t> Leaf Node</a:t>
            </a:r>
          </a:p>
        </p:txBody>
      </p:sp>
      <p:grpSp>
        <p:nvGrpSpPr>
          <p:cNvPr id="2" name="Group 1"/>
          <p:cNvGrpSpPr/>
          <p:nvPr/>
        </p:nvGrpSpPr>
        <p:grpSpPr>
          <a:xfrm>
            <a:off x="1066800" y="2266950"/>
            <a:ext cx="5522437" cy="2238832"/>
            <a:chOff x="1898910" y="2577540"/>
            <a:chExt cx="5522437" cy="2238832"/>
          </a:xfrm>
        </p:grpSpPr>
        <p:sp>
          <p:nvSpPr>
            <p:cNvPr id="31" name="Highlight Box"/>
            <p:cNvSpPr/>
            <p:nvPr/>
          </p:nvSpPr>
          <p:spPr>
            <a:xfrm>
              <a:off x="2566187" y="3135630"/>
              <a:ext cx="4855160" cy="137160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p:cNvGrpSpPr/>
            <p:nvPr/>
          </p:nvGrpSpPr>
          <p:grpSpPr>
            <a:xfrm>
              <a:off x="1898910" y="2577540"/>
              <a:ext cx="678926" cy="558090"/>
              <a:chOff x="2004060" y="1097871"/>
              <a:chExt cx="678926" cy="558090"/>
            </a:xfrm>
          </p:grpSpPr>
          <p:sp>
            <p:nvSpPr>
              <p:cNvPr id="33" name="TextBox 28"/>
              <p:cNvSpPr>
                <a:spLocks noChangeArrowheads="1"/>
              </p:cNvSpPr>
              <p:nvPr/>
            </p:nvSpPr>
            <p:spPr bwMode="auto">
              <a:xfrm>
                <a:off x="2004060" y="1097871"/>
                <a:ext cx="634227" cy="433392"/>
              </a:xfrm>
              <a:prstGeom prst="hexagon">
                <a:avLst>
                  <a:gd name="adj" fmla="val 24999"/>
                  <a:gd name="vf" fmla="val 115470"/>
                </a:avLst>
              </a:prstGeom>
              <a:solidFill>
                <a:schemeClr val="bg1"/>
              </a:solidFill>
              <a:ln w="57150">
                <a:solidFill>
                  <a:schemeClr val="accent1"/>
                </a:solidFill>
                <a:miter lim="800000"/>
                <a:headEnd/>
                <a:tailEnd/>
              </a:ln>
            </p:spPr>
            <p:txBody>
              <a:bodyPr wrap="none" anchor="ctr"/>
              <a:lstStyle/>
              <a:p>
                <a:pPr algn="ctr"/>
                <a:r>
                  <a:rPr lang="en-US" sz="2800" b="1" u="none" dirty="0">
                    <a:solidFill>
                      <a:schemeClr val="accent1"/>
                    </a:solidFill>
                    <a:latin typeface="Inconsolata" panose="00000509000000000000" pitchFamily="49" charset="0"/>
                    <a:cs typeface="Consolas" pitchFamily="49" charset="0"/>
                  </a:rPr>
                  <a:t>IX</a:t>
                </a:r>
              </a:p>
            </p:txBody>
          </p:sp>
          <p:cxnSp>
            <p:nvCxnSpPr>
              <p:cNvPr id="34" name="Straight Connector 33"/>
              <p:cNvCxnSpPr>
                <a:cxnSpLocks noChangeShapeType="1"/>
                <a:stCxn id="33" idx="1"/>
              </p:cNvCxnSpPr>
              <p:nvPr/>
            </p:nvCxnSpPr>
            <p:spPr bwMode="auto">
              <a:xfrm>
                <a:off x="2529943" y="1531263"/>
                <a:ext cx="153043" cy="124698"/>
              </a:xfrm>
              <a:prstGeom prst="line">
                <a:avLst/>
              </a:prstGeom>
              <a:noFill/>
              <a:ln w="41275" algn="ctr">
                <a:solidFill>
                  <a:schemeClr val="accent1"/>
                </a:solidFill>
                <a:round/>
                <a:headEnd type="none" w="sm" len="sm"/>
                <a:tailEnd/>
              </a:ln>
              <a:extLst>
                <a:ext uri="{909E8E84-426E-40DD-AFC4-6F175D3DCCD1}">
                  <a14:hiddenFill xmlns:a14="http://schemas.microsoft.com/office/drawing/2010/main">
                    <a:noFill/>
                  </a14:hiddenFill>
                </a:ext>
              </a:extLst>
            </p:spPr>
          </p:cxnSp>
        </p:grpSp>
        <p:pic>
          <p:nvPicPr>
            <p:cNvPr id="35" name="Picture 34"/>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42325" y="3191424"/>
              <a:ext cx="175557" cy="228600"/>
            </a:xfrm>
            <a:prstGeom prst="rect">
              <a:avLst/>
            </a:prstGeom>
          </p:spPr>
        </p:pic>
        <p:sp>
          <p:nvSpPr>
            <p:cNvPr id="36" name="TextBox 35"/>
            <p:cNvSpPr txBox="1"/>
            <p:nvPr/>
          </p:nvSpPr>
          <p:spPr>
            <a:xfrm>
              <a:off x="2566187" y="4523984"/>
              <a:ext cx="1584046" cy="292388"/>
            </a:xfrm>
            <a:prstGeom prst="rect">
              <a:avLst/>
            </a:prstGeom>
            <a:noFill/>
          </p:spPr>
          <p:txBody>
            <a:bodyPr wrap="square" lIns="0" tIns="45720" rIns="0" bIns="45720" rtlCol="0" anchor="ctr" anchorCtr="0">
              <a:spAutoFit/>
            </a:bodyPr>
            <a:lstStyle/>
            <a:p>
              <a:pPr>
                <a:lnSpc>
                  <a:spcPct val="75000"/>
                </a:lnSpc>
              </a:pPr>
              <a:r>
                <a:rPr lang="en-US" sz="1600" b="1" i="1" dirty="0">
                  <a:solidFill>
                    <a:schemeClr val="accent1"/>
                  </a:solidFill>
                </a:rPr>
                <a:t>[10, 16)</a:t>
              </a:r>
            </a:p>
          </p:txBody>
        </p:sp>
      </p:grpSp>
      <p:grpSp>
        <p:nvGrpSpPr>
          <p:cNvPr id="37" name="Group 36"/>
          <p:cNvGrpSpPr/>
          <p:nvPr/>
        </p:nvGrpSpPr>
        <p:grpSpPr>
          <a:xfrm>
            <a:off x="4282430" y="2694818"/>
            <a:ext cx="2295383" cy="1240536"/>
            <a:chOff x="4282430" y="3036570"/>
            <a:chExt cx="2295383" cy="1240536"/>
          </a:xfrm>
        </p:grpSpPr>
        <p:pic>
          <p:nvPicPr>
            <p:cNvPr id="17" name="Picture 16"/>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04751" y="3649226"/>
              <a:ext cx="175557" cy="228600"/>
            </a:xfrm>
            <a:prstGeom prst="rect">
              <a:avLst/>
            </a:prstGeom>
          </p:spPr>
        </p:pic>
        <p:sp>
          <p:nvSpPr>
            <p:cNvPr id="18" name="Highlight Box"/>
            <p:cNvSpPr/>
            <p:nvPr/>
          </p:nvSpPr>
          <p:spPr>
            <a:xfrm>
              <a:off x="4959425" y="3600450"/>
              <a:ext cx="1618388" cy="676656"/>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976596" y="3308708"/>
              <a:ext cx="1584046" cy="292388"/>
            </a:xfrm>
            <a:prstGeom prst="rect">
              <a:avLst/>
            </a:prstGeom>
            <a:noFill/>
          </p:spPr>
          <p:txBody>
            <a:bodyPr wrap="square" lIns="0" tIns="45720" rIns="0" bIns="45720" rtlCol="0" anchor="ctr" anchorCtr="0">
              <a:spAutoFit/>
            </a:bodyPr>
            <a:lstStyle/>
            <a:p>
              <a:pPr>
                <a:lnSpc>
                  <a:spcPct val="75000"/>
                </a:lnSpc>
              </a:pPr>
              <a:r>
                <a:rPr lang="en-US" sz="1600" b="1" i="1" dirty="0">
                  <a:solidFill>
                    <a:schemeClr val="accent1"/>
                  </a:solidFill>
                </a:rPr>
                <a:t>[14, 16)</a:t>
              </a:r>
            </a:p>
          </p:txBody>
        </p:sp>
        <p:grpSp>
          <p:nvGrpSpPr>
            <p:cNvPr id="27" name="Group 26"/>
            <p:cNvGrpSpPr/>
            <p:nvPr/>
          </p:nvGrpSpPr>
          <p:grpSpPr>
            <a:xfrm>
              <a:off x="4282430" y="3036570"/>
              <a:ext cx="678926" cy="558090"/>
              <a:chOff x="2057400" y="1097871"/>
              <a:chExt cx="678926" cy="558090"/>
            </a:xfrm>
          </p:grpSpPr>
          <p:sp>
            <p:nvSpPr>
              <p:cNvPr id="29"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chemeClr val="accent1"/>
                </a:solidFill>
                <a:miter lim="800000"/>
                <a:headEnd/>
                <a:tailEnd/>
              </a:ln>
            </p:spPr>
            <p:txBody>
              <a:bodyPr wrap="none" anchor="ctr"/>
              <a:lstStyle/>
              <a:p>
                <a:pPr algn="ctr"/>
                <a:r>
                  <a:rPr lang="en-US" sz="2800" b="1" u="none" dirty="0">
                    <a:solidFill>
                      <a:schemeClr val="accent1"/>
                    </a:solidFill>
                    <a:latin typeface="Inconsolata" panose="00000509000000000000" pitchFamily="49" charset="0"/>
                    <a:cs typeface="Consolas" pitchFamily="49" charset="0"/>
                  </a:rPr>
                  <a:t>X</a:t>
                </a:r>
              </a:p>
            </p:txBody>
          </p:sp>
          <p:cxnSp>
            <p:nvCxnSpPr>
              <p:cNvPr id="30" name="Straight Connector 29"/>
              <p:cNvCxnSpPr>
                <a:cxnSpLocks noChangeShapeType="1"/>
                <a:stCxn id="29" idx="1"/>
              </p:cNvCxnSpPr>
              <p:nvPr/>
            </p:nvCxnSpPr>
            <p:spPr bwMode="auto">
              <a:xfrm>
                <a:off x="2583283" y="1531263"/>
                <a:ext cx="153043" cy="124698"/>
              </a:xfrm>
              <a:prstGeom prst="line">
                <a:avLst/>
              </a:prstGeom>
              <a:noFill/>
              <a:ln w="41275" algn="ctr">
                <a:solidFill>
                  <a:schemeClr val="accent1"/>
                </a:solidFill>
                <a:round/>
                <a:headEnd type="none" w="sm" len="sm"/>
                <a:tailEnd/>
              </a:ln>
              <a:extLst>
                <a:ext uri="{909E8E84-426E-40DD-AFC4-6F175D3DCCD1}">
                  <a14:hiddenFill xmlns:a14="http://schemas.microsoft.com/office/drawing/2010/main">
                    <a:noFill/>
                  </a14:hiddenFill>
                </a:ext>
              </a:extLst>
            </p:spPr>
          </p:cxnSp>
        </p:grpSp>
      </p:grpSp>
      <p:grpSp>
        <p:nvGrpSpPr>
          <p:cNvPr id="23" name="Group 22"/>
          <p:cNvGrpSpPr/>
          <p:nvPr/>
        </p:nvGrpSpPr>
        <p:grpSpPr>
          <a:xfrm>
            <a:off x="967739" y="2844882"/>
            <a:ext cx="759155" cy="533400"/>
            <a:chOff x="967739" y="3155472"/>
            <a:chExt cx="759155" cy="533400"/>
          </a:xfrm>
        </p:grpSpPr>
        <p:sp>
          <p:nvSpPr>
            <p:cNvPr id="38" name="TextBox 28"/>
            <p:cNvSpPr>
              <a:spLocks noChangeArrowheads="1"/>
            </p:cNvSpPr>
            <p:nvPr/>
          </p:nvSpPr>
          <p:spPr bwMode="auto">
            <a:xfrm>
              <a:off x="967739" y="3255480"/>
              <a:ext cx="634227" cy="433392"/>
            </a:xfrm>
            <a:prstGeom prst="hexagon">
              <a:avLst>
                <a:gd name="adj" fmla="val 24999"/>
                <a:gd name="vf" fmla="val 115470"/>
              </a:avLst>
            </a:prstGeom>
            <a:solidFill>
              <a:schemeClr val="bg1"/>
            </a:solidFill>
            <a:ln w="57150">
              <a:solidFill>
                <a:schemeClr val="accent1"/>
              </a:solidFill>
              <a:miter lim="800000"/>
              <a:headEnd/>
              <a:tailEnd/>
            </a:ln>
          </p:spPr>
          <p:txBody>
            <a:bodyPr wrap="none" anchor="ctr"/>
            <a:lstStyle/>
            <a:p>
              <a:pPr algn="ctr"/>
              <a:r>
                <a:rPr lang="en-US" sz="2800" b="1" u="none" dirty="0">
                  <a:solidFill>
                    <a:schemeClr val="accent1"/>
                  </a:solidFill>
                  <a:latin typeface="Inconsolata" panose="00000509000000000000" pitchFamily="49" charset="0"/>
                  <a:cs typeface="Consolas" pitchFamily="49" charset="0"/>
                </a:rPr>
                <a:t>IX</a:t>
              </a:r>
            </a:p>
          </p:txBody>
        </p:sp>
        <p:cxnSp>
          <p:nvCxnSpPr>
            <p:cNvPr id="39" name="Straight Connector 38"/>
            <p:cNvCxnSpPr>
              <a:cxnSpLocks noChangeShapeType="1"/>
              <a:stCxn id="38" idx="5"/>
            </p:cNvCxnSpPr>
            <p:nvPr/>
          </p:nvCxnSpPr>
          <p:spPr bwMode="auto">
            <a:xfrm flipV="1">
              <a:off x="1493622" y="3155472"/>
              <a:ext cx="233272" cy="100008"/>
            </a:xfrm>
            <a:prstGeom prst="line">
              <a:avLst/>
            </a:prstGeom>
            <a:noFill/>
            <a:ln w="41275" algn="ctr">
              <a:solidFill>
                <a:schemeClr val="accent1"/>
              </a:solidFill>
              <a:round/>
              <a:headEnd type="none" w="sm" len="sm"/>
              <a:tailEnd/>
            </a:ln>
            <a:extLst>
              <a:ext uri="{909E8E84-426E-40DD-AFC4-6F175D3DCCD1}">
                <a14:hiddenFill xmlns:a14="http://schemas.microsoft.com/office/drawing/2010/main">
                  <a:noFill/>
                </a14:hiddenFill>
              </a:ext>
            </a:extLst>
          </p:spPr>
        </p:cxnSp>
      </p:grpSp>
      <p:grpSp>
        <p:nvGrpSpPr>
          <p:cNvPr id="40" name="Group 39"/>
          <p:cNvGrpSpPr/>
          <p:nvPr/>
        </p:nvGrpSpPr>
        <p:grpSpPr>
          <a:xfrm>
            <a:off x="2657617" y="2694818"/>
            <a:ext cx="1526956" cy="1240536"/>
            <a:chOff x="4282430" y="3036570"/>
            <a:chExt cx="1526956" cy="1240536"/>
          </a:xfrm>
        </p:grpSpPr>
        <p:pic>
          <p:nvPicPr>
            <p:cNvPr id="41" name="Picture 40"/>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04751" y="3649226"/>
              <a:ext cx="175557" cy="228600"/>
            </a:xfrm>
            <a:prstGeom prst="rect">
              <a:avLst/>
            </a:prstGeom>
          </p:spPr>
        </p:pic>
        <p:sp>
          <p:nvSpPr>
            <p:cNvPr id="42" name="Highlight Box"/>
            <p:cNvSpPr/>
            <p:nvPr/>
          </p:nvSpPr>
          <p:spPr>
            <a:xfrm>
              <a:off x="4959425" y="3600450"/>
              <a:ext cx="849961" cy="676656"/>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4976596" y="3308708"/>
              <a:ext cx="753185" cy="292388"/>
            </a:xfrm>
            <a:prstGeom prst="rect">
              <a:avLst/>
            </a:prstGeom>
            <a:noFill/>
          </p:spPr>
          <p:txBody>
            <a:bodyPr wrap="square" lIns="0" tIns="45720" rIns="0" bIns="45720" rtlCol="0" anchor="ctr" anchorCtr="0">
              <a:spAutoFit/>
            </a:bodyPr>
            <a:lstStyle/>
            <a:p>
              <a:pPr>
                <a:lnSpc>
                  <a:spcPct val="75000"/>
                </a:lnSpc>
              </a:pPr>
              <a:r>
                <a:rPr lang="en-US" sz="1600" b="1" i="1" dirty="0">
                  <a:solidFill>
                    <a:schemeClr val="accent1"/>
                  </a:solidFill>
                </a:rPr>
                <a:t>[12, 12]</a:t>
              </a:r>
            </a:p>
          </p:txBody>
        </p:sp>
        <p:grpSp>
          <p:nvGrpSpPr>
            <p:cNvPr id="44" name="Group 43"/>
            <p:cNvGrpSpPr/>
            <p:nvPr/>
          </p:nvGrpSpPr>
          <p:grpSpPr>
            <a:xfrm>
              <a:off x="4282430" y="3036570"/>
              <a:ext cx="678926" cy="558090"/>
              <a:chOff x="2057400" y="1097871"/>
              <a:chExt cx="678926" cy="558090"/>
            </a:xfrm>
          </p:grpSpPr>
          <p:sp>
            <p:nvSpPr>
              <p:cNvPr id="45"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chemeClr val="accent1"/>
                </a:solidFill>
                <a:miter lim="800000"/>
                <a:headEnd/>
                <a:tailEnd/>
              </a:ln>
            </p:spPr>
            <p:txBody>
              <a:bodyPr wrap="none" anchor="ctr"/>
              <a:lstStyle/>
              <a:p>
                <a:pPr algn="ctr"/>
                <a:r>
                  <a:rPr lang="en-US" sz="2800" b="1" u="none" dirty="0">
                    <a:solidFill>
                      <a:schemeClr val="accent1"/>
                    </a:solidFill>
                    <a:latin typeface="Inconsolata" panose="00000509000000000000" pitchFamily="49" charset="0"/>
                    <a:cs typeface="Consolas" pitchFamily="49" charset="0"/>
                  </a:rPr>
                  <a:t>X</a:t>
                </a:r>
              </a:p>
            </p:txBody>
          </p:sp>
          <p:cxnSp>
            <p:nvCxnSpPr>
              <p:cNvPr id="46" name="Straight Connector 45"/>
              <p:cNvCxnSpPr>
                <a:cxnSpLocks noChangeShapeType="1"/>
                <a:stCxn id="45" idx="1"/>
              </p:cNvCxnSpPr>
              <p:nvPr/>
            </p:nvCxnSpPr>
            <p:spPr bwMode="auto">
              <a:xfrm>
                <a:off x="2583283" y="1531263"/>
                <a:ext cx="153043" cy="124698"/>
              </a:xfrm>
              <a:prstGeom prst="line">
                <a:avLst/>
              </a:prstGeom>
              <a:noFill/>
              <a:ln w="41275" algn="ctr">
                <a:solidFill>
                  <a:schemeClr val="accent1"/>
                </a:solidFill>
                <a:round/>
                <a:headEnd type="none" w="sm" len="sm"/>
                <a:tailEnd/>
              </a:ln>
              <a:extLst>
                <a:ext uri="{909E8E84-426E-40DD-AFC4-6F175D3DCCD1}">
                  <a14:hiddenFill xmlns:a14="http://schemas.microsoft.com/office/drawing/2010/main">
                    <a:noFill/>
                  </a14:hiddenFill>
                </a:ext>
              </a:extLst>
            </p:spPr>
          </p:cxnSp>
        </p:grpSp>
      </p:grpSp>
      <p:sp>
        <p:nvSpPr>
          <p:cNvPr id="16" name="Slide Number Placeholder 3">
            <a:extLst>
              <a:ext uri="{FF2B5EF4-FFF2-40B4-BE49-F238E27FC236}">
                <a16:creationId xmlns:a16="http://schemas.microsoft.com/office/drawing/2014/main" id="{4205F6DA-77CC-4225-C3ED-E3DC18B82B1D}"/>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43</a:t>
            </a:fld>
            <a:endParaRPr lang="en-US" dirty="0"/>
          </a:p>
        </p:txBody>
      </p:sp>
    </p:spTree>
    <p:extLst>
      <p:ext uri="{BB962C8B-B14F-4D97-AF65-F5344CB8AC3E}">
        <p14:creationId xmlns:p14="http://schemas.microsoft.com/office/powerpoint/2010/main" val="327134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25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250"/>
                                        <p:tgtEl>
                                          <p:spTgt spid="23"/>
                                        </p:tgtEl>
                                      </p:cBhvr>
                                    </p:animEffect>
                                  </p:childTnLst>
                                </p:cTn>
                              </p:par>
                            </p:childTnLst>
                          </p:cTn>
                        </p:par>
                        <p:par>
                          <p:cTn id="18" fill="hold">
                            <p:stCondLst>
                              <p:cond delay="250"/>
                            </p:stCondLst>
                            <p:childTnLst>
                              <p:par>
                                <p:cTn id="19" presetID="10" presetClass="entr" presetSubtype="0" fill="hold"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25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prstGeom prst="rect">
            <a:avLst/>
          </a:prstGeom>
        </p:spPr>
        <p:txBody>
          <a:bodyPr/>
          <a:lstStyle/>
          <a:p>
            <a:r>
              <a:rPr lang="en-US" dirty="0"/>
              <a:t>Weaker Levels Of Isolation</a:t>
            </a:r>
          </a:p>
        </p:txBody>
      </p:sp>
      <p:sp>
        <p:nvSpPr>
          <p:cNvPr id="51203" name="Content Placeholder 2"/>
          <p:cNvSpPr>
            <a:spLocks noGrp="1"/>
          </p:cNvSpPr>
          <p:nvPr>
            <p:ph idx="1"/>
          </p:nvPr>
        </p:nvSpPr>
        <p:spPr>
          <a:prstGeom prst="rect">
            <a:avLst/>
          </a:prstGeom>
        </p:spPr>
        <p:txBody>
          <a:bodyPr/>
          <a:lstStyle/>
          <a:p>
            <a:r>
              <a:rPr lang="en-US" dirty="0"/>
              <a:t>Serializability is useful because it allows programmers to ignore concurrency issues.</a:t>
            </a:r>
          </a:p>
          <a:p>
            <a:endParaRPr lang="en-US" sz="1200" dirty="0"/>
          </a:p>
          <a:p>
            <a:r>
              <a:rPr lang="en-US" dirty="0"/>
              <a:t>But enforcing it may allow too little concurrency and limit performance.</a:t>
            </a:r>
          </a:p>
          <a:p>
            <a:endParaRPr lang="en-US" sz="1200" dirty="0"/>
          </a:p>
          <a:p>
            <a:r>
              <a:rPr lang="en-US" dirty="0"/>
              <a:t>We may want to use a weaker level of consistency to improve scalability.</a:t>
            </a:r>
          </a:p>
        </p:txBody>
      </p:sp>
      <p:sp>
        <p:nvSpPr>
          <p:cNvPr id="2" name="Slide Number Placeholder 3">
            <a:extLst>
              <a:ext uri="{FF2B5EF4-FFF2-40B4-BE49-F238E27FC236}">
                <a16:creationId xmlns:a16="http://schemas.microsoft.com/office/drawing/2014/main" id="{94030353-B7A5-D165-AEDB-B4FA5FB00CC1}"/>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44</a:t>
            </a:fld>
            <a:endParaRPr lang="en-US" dirty="0"/>
          </a:p>
        </p:txBody>
      </p:sp>
    </p:spTree>
    <p:extLst>
      <p:ext uri="{BB962C8B-B14F-4D97-AF65-F5344CB8AC3E}">
        <p14:creationId xmlns:p14="http://schemas.microsoft.com/office/powerpoint/2010/main" val="6405822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prstGeom prst="rect">
            <a:avLst/>
          </a:prstGeom>
        </p:spPr>
        <p:txBody>
          <a:bodyPr/>
          <a:lstStyle/>
          <a:p>
            <a:r>
              <a:rPr lang="en-US" dirty="0"/>
              <a:t>Isolation Levels</a:t>
            </a:r>
          </a:p>
        </p:txBody>
      </p:sp>
      <p:sp>
        <p:nvSpPr>
          <p:cNvPr id="52227" name="Content Placeholder 2"/>
          <p:cNvSpPr>
            <a:spLocks noGrp="1"/>
          </p:cNvSpPr>
          <p:nvPr>
            <p:ph idx="1"/>
          </p:nvPr>
        </p:nvSpPr>
        <p:spPr>
          <a:prstGeom prst="rect">
            <a:avLst/>
          </a:prstGeom>
        </p:spPr>
        <p:txBody>
          <a:bodyPr/>
          <a:lstStyle/>
          <a:p>
            <a:r>
              <a:rPr lang="en-US" dirty="0"/>
              <a:t>Controls the extent that a </a:t>
            </a:r>
            <a:r>
              <a:rPr lang="en-US" dirty="0" err="1"/>
              <a:t>txn</a:t>
            </a:r>
            <a:r>
              <a:rPr lang="en-US" dirty="0"/>
              <a:t> is exposed to the actions of other concurrent </a:t>
            </a:r>
            <a:r>
              <a:rPr lang="en-US" dirty="0" err="1"/>
              <a:t>txns</a:t>
            </a:r>
            <a:r>
              <a:rPr lang="en-US" dirty="0"/>
              <a:t>.</a:t>
            </a:r>
          </a:p>
          <a:p>
            <a:endParaRPr lang="en-US" sz="1200" dirty="0"/>
          </a:p>
          <a:p>
            <a:r>
              <a:rPr lang="en-US" dirty="0"/>
              <a:t>Provides for greater concurrency at the cost of exposing </a:t>
            </a:r>
            <a:r>
              <a:rPr lang="en-US" dirty="0" err="1"/>
              <a:t>txns</a:t>
            </a:r>
            <a:r>
              <a:rPr lang="en-US" dirty="0"/>
              <a:t> to uncommitted changes:</a:t>
            </a:r>
          </a:p>
          <a:p>
            <a:pPr lvl="1"/>
            <a:r>
              <a:rPr lang="en-US" dirty="0"/>
              <a:t>Dirty Reads</a:t>
            </a:r>
          </a:p>
          <a:p>
            <a:pPr lvl="1"/>
            <a:r>
              <a:rPr lang="en-US" dirty="0"/>
              <a:t>Unrepeatable Reads</a:t>
            </a:r>
          </a:p>
          <a:p>
            <a:pPr lvl="1"/>
            <a:r>
              <a:rPr lang="en-US" dirty="0"/>
              <a:t>Lost Updates</a:t>
            </a:r>
          </a:p>
          <a:p>
            <a:pPr lvl="1"/>
            <a:r>
              <a:rPr lang="en-US" dirty="0"/>
              <a:t>Phantom Reads</a:t>
            </a:r>
          </a:p>
        </p:txBody>
      </p:sp>
      <p:sp>
        <p:nvSpPr>
          <p:cNvPr id="2" name="Slide Number Placeholder 3">
            <a:extLst>
              <a:ext uri="{FF2B5EF4-FFF2-40B4-BE49-F238E27FC236}">
                <a16:creationId xmlns:a16="http://schemas.microsoft.com/office/drawing/2014/main" id="{3B4B7C92-7FB2-A5A9-4EAE-9E5E84A2C4DB}"/>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45</a:t>
            </a:fld>
            <a:endParaRPr lang="en-US" dirty="0"/>
          </a:p>
        </p:txBody>
      </p:sp>
    </p:spTree>
    <p:extLst>
      <p:ext uri="{BB962C8B-B14F-4D97-AF65-F5344CB8AC3E}">
        <p14:creationId xmlns:p14="http://schemas.microsoft.com/office/powerpoint/2010/main" val="5010623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prstGeom prst="rect">
            <a:avLst/>
          </a:prstGeom>
        </p:spPr>
        <p:txBody>
          <a:bodyPr/>
          <a:lstStyle/>
          <a:p>
            <a:r>
              <a:rPr lang="en-US" dirty="0"/>
              <a:t>Isolation Levels</a:t>
            </a:r>
          </a:p>
        </p:txBody>
      </p:sp>
      <p:sp>
        <p:nvSpPr>
          <p:cNvPr id="53251" name="Content Placeholder 2"/>
          <p:cNvSpPr>
            <a:spLocks noGrp="1"/>
          </p:cNvSpPr>
          <p:nvPr>
            <p:ph idx="1"/>
          </p:nvPr>
        </p:nvSpPr>
        <p:spPr>
          <a:prstGeom prst="rect">
            <a:avLst/>
          </a:prstGeom>
        </p:spPr>
        <p:txBody>
          <a:bodyPr/>
          <a:lstStyle/>
          <a:p>
            <a:r>
              <a:rPr lang="en-US" b="1" dirty="0">
                <a:solidFill>
                  <a:schemeClr val="accent1"/>
                </a:solidFill>
                <a:latin typeface="Inconsolata" panose="00000509000000000000" pitchFamily="49" charset="0"/>
              </a:rPr>
              <a:t>SERIALIZABLE</a:t>
            </a:r>
            <a:r>
              <a:rPr lang="en-US" dirty="0"/>
              <a:t>: No phantoms, all reads repeatable, no dirty reads.</a:t>
            </a:r>
          </a:p>
          <a:p>
            <a:endParaRPr lang="en-US" sz="1200" b="1" dirty="0">
              <a:solidFill>
                <a:schemeClr val="accent1"/>
              </a:solidFill>
              <a:latin typeface="Inconsolata" panose="00000509000000000000" pitchFamily="49" charset="0"/>
            </a:endParaRPr>
          </a:p>
          <a:p>
            <a:r>
              <a:rPr lang="en-US" b="1" dirty="0">
                <a:solidFill>
                  <a:schemeClr val="accent1"/>
                </a:solidFill>
                <a:latin typeface="Inconsolata" panose="00000509000000000000" pitchFamily="49" charset="0"/>
              </a:rPr>
              <a:t>REPEATABLE</a:t>
            </a:r>
            <a:r>
              <a:rPr lang="en-US" dirty="0">
                <a:solidFill>
                  <a:schemeClr val="accent1"/>
                </a:solidFill>
              </a:rPr>
              <a:t> </a:t>
            </a:r>
            <a:r>
              <a:rPr lang="en-US" b="1" dirty="0">
                <a:solidFill>
                  <a:schemeClr val="accent1"/>
                </a:solidFill>
                <a:latin typeface="Inconsolata" panose="00000509000000000000" pitchFamily="49" charset="0"/>
              </a:rPr>
              <a:t>READS</a:t>
            </a:r>
            <a:r>
              <a:rPr lang="en-US" dirty="0"/>
              <a:t>: Phantoms </a:t>
            </a:r>
            <a:r>
              <a:rPr lang="en-US" u="sng" dirty="0"/>
              <a:t>may</a:t>
            </a:r>
            <a:r>
              <a:rPr lang="en-US" dirty="0"/>
              <a:t> happen.</a:t>
            </a:r>
          </a:p>
          <a:p>
            <a:endParaRPr lang="en-US" sz="1200" b="1" dirty="0">
              <a:solidFill>
                <a:schemeClr val="accent1"/>
              </a:solidFill>
              <a:latin typeface="Inconsolata" panose="00000509000000000000" pitchFamily="49" charset="0"/>
            </a:endParaRPr>
          </a:p>
          <a:p>
            <a:r>
              <a:rPr lang="en-US" b="1" dirty="0">
                <a:solidFill>
                  <a:schemeClr val="accent1"/>
                </a:solidFill>
                <a:latin typeface="Inconsolata" panose="00000509000000000000" pitchFamily="49" charset="0"/>
              </a:rPr>
              <a:t>READ</a:t>
            </a:r>
            <a:r>
              <a:rPr lang="en-US" dirty="0">
                <a:solidFill>
                  <a:schemeClr val="accent1"/>
                </a:solidFill>
              </a:rPr>
              <a:t> </a:t>
            </a:r>
            <a:r>
              <a:rPr lang="en-US" b="1" dirty="0">
                <a:solidFill>
                  <a:schemeClr val="accent1"/>
                </a:solidFill>
                <a:latin typeface="Inconsolata" panose="00000509000000000000" pitchFamily="49" charset="0"/>
              </a:rPr>
              <a:t>COMMITTED</a:t>
            </a:r>
            <a:r>
              <a:rPr lang="en-US" dirty="0"/>
              <a:t>: Phantoms, unrepeatable reads, and lost updates </a:t>
            </a:r>
            <a:r>
              <a:rPr lang="en-US" u="sng" dirty="0"/>
              <a:t>may</a:t>
            </a:r>
            <a:r>
              <a:rPr lang="en-US" dirty="0"/>
              <a:t> happen.</a:t>
            </a:r>
          </a:p>
          <a:p>
            <a:endParaRPr lang="en-US" sz="1200" b="1" dirty="0">
              <a:solidFill>
                <a:schemeClr val="accent1"/>
              </a:solidFill>
              <a:latin typeface="Inconsolata" panose="00000509000000000000" pitchFamily="49" charset="0"/>
            </a:endParaRPr>
          </a:p>
          <a:p>
            <a:r>
              <a:rPr lang="en-US" b="1" dirty="0">
                <a:solidFill>
                  <a:schemeClr val="accent1"/>
                </a:solidFill>
                <a:latin typeface="Inconsolata" panose="00000509000000000000" pitchFamily="49" charset="0"/>
              </a:rPr>
              <a:t>READ</a:t>
            </a:r>
            <a:r>
              <a:rPr lang="en-US" dirty="0">
                <a:solidFill>
                  <a:schemeClr val="accent1"/>
                </a:solidFill>
              </a:rPr>
              <a:t> </a:t>
            </a:r>
            <a:r>
              <a:rPr lang="en-US" b="1" dirty="0">
                <a:solidFill>
                  <a:schemeClr val="accent1"/>
                </a:solidFill>
                <a:latin typeface="Inconsolata" panose="00000509000000000000" pitchFamily="49" charset="0"/>
              </a:rPr>
              <a:t>UNCOMMITTED</a:t>
            </a:r>
            <a:r>
              <a:rPr lang="en-US" dirty="0"/>
              <a:t>: All anomalies </a:t>
            </a:r>
            <a:r>
              <a:rPr lang="en-US" u="sng" dirty="0"/>
              <a:t>may</a:t>
            </a:r>
            <a:r>
              <a:rPr lang="en-US" dirty="0"/>
              <a:t> happen.</a:t>
            </a:r>
          </a:p>
        </p:txBody>
      </p:sp>
      <p:sp>
        <p:nvSpPr>
          <p:cNvPr id="7" name="Left Arrow 6"/>
          <p:cNvSpPr/>
          <p:nvPr/>
        </p:nvSpPr>
        <p:spPr bwMode="auto">
          <a:xfrm rot="16200000">
            <a:off x="-909290" y="2057400"/>
            <a:ext cx="3314700" cy="838201"/>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800" b="1" i="1" u="none" strike="noStrike" kern="1200" cap="none" spc="225" normalizeH="0" baseline="0" noProof="0" dirty="0">
                <a:ln>
                  <a:noFill/>
                </a:ln>
                <a:solidFill>
                  <a:prstClr val="white">
                    <a:lumMod val="95000"/>
                  </a:prstClr>
                </a:solidFill>
                <a:effectLst/>
                <a:uLnTx/>
                <a:uFillTx/>
                <a:latin typeface="Lato Black" panose="020F0A02020204030203" pitchFamily="34" charset="0"/>
              </a:rPr>
              <a:t>Isolation (</a:t>
            </a:r>
            <a:r>
              <a:rPr kumimoji="0" lang="en-US" sz="1800" b="1" i="1" u="none" strike="noStrike" kern="1200" cap="none" spc="225" normalizeH="0" baseline="0" noProof="0" dirty="0" err="1">
                <a:ln>
                  <a:noFill/>
                </a:ln>
                <a:solidFill>
                  <a:prstClr val="white">
                    <a:lumMod val="95000"/>
                  </a:prstClr>
                </a:solidFill>
                <a:effectLst/>
                <a:uLnTx/>
                <a:uFillTx/>
                <a:latin typeface="Lato Black" panose="020F0A02020204030203" pitchFamily="34" charset="0"/>
              </a:rPr>
              <a:t>High→Low</a:t>
            </a:r>
            <a:r>
              <a:rPr kumimoji="0" lang="en-US" sz="1800" b="1" i="1" u="none" strike="noStrike" kern="1200" cap="none" spc="225" normalizeH="0" baseline="0" noProof="0" dirty="0">
                <a:ln>
                  <a:noFill/>
                </a:ln>
                <a:solidFill>
                  <a:prstClr val="white">
                    <a:lumMod val="95000"/>
                  </a:prstClr>
                </a:solidFill>
                <a:effectLst/>
                <a:uLnTx/>
                <a:uFillTx/>
                <a:latin typeface="Lato Black" panose="020F0A02020204030203" pitchFamily="34" charset="0"/>
              </a:rPr>
              <a:t>)</a:t>
            </a:r>
          </a:p>
        </p:txBody>
      </p:sp>
      <p:pic>
        <p:nvPicPr>
          <p:cNvPr id="2" name="Picture 1" hidden="1">
            <a:hlinkClick r:id="rId3"/>
            <a:extLst>
              <a:ext uri="{FF2B5EF4-FFF2-40B4-BE49-F238E27FC236}">
                <a16:creationId xmlns:a16="http://schemas.microsoft.com/office/drawing/2014/main" id="{66A8CD3C-9601-DE53-AA23-EE7A3AEF1EDC}"/>
              </a:ext>
            </a:extLst>
          </p:cNvPr>
          <p:cNvPicPr>
            <a:picLocks noChangeAspect="1"/>
          </p:cNvPicPr>
          <p:nvPr/>
        </p:nvPicPr>
        <p:blipFill>
          <a:blip r:embed="rId4"/>
          <a:srcRect/>
          <a:stretch/>
        </p:blipFill>
        <p:spPr>
          <a:xfrm rot="60000">
            <a:off x="2764589" y="186210"/>
            <a:ext cx="5781196" cy="4797017"/>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
        <p:nvSpPr>
          <p:cNvPr id="3" name="Slide Number Placeholder 3">
            <a:extLst>
              <a:ext uri="{FF2B5EF4-FFF2-40B4-BE49-F238E27FC236}">
                <a16:creationId xmlns:a16="http://schemas.microsoft.com/office/drawing/2014/main" id="{78DA7E17-8B55-616F-B9EA-5A7A1FD2C926}"/>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46</a:t>
            </a:fld>
            <a:endParaRPr lang="en-US" dirty="0"/>
          </a:p>
        </p:txBody>
      </p:sp>
    </p:spTree>
    <p:extLst>
      <p:ext uri="{BB962C8B-B14F-4D97-AF65-F5344CB8AC3E}">
        <p14:creationId xmlns:p14="http://schemas.microsoft.com/office/powerpoint/2010/main" val="65980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ppt_w"/>
                                          </p:val>
                                        </p:tav>
                                        <p:tav tm="100000">
                                          <p:val>
                                            <p:strVal val="#ppt_w"/>
                                          </p:val>
                                        </p:tav>
                                      </p:tavLst>
                                    </p:anim>
                                    <p:anim calcmode="lin" valueType="num">
                                      <p:cBhvr>
                                        <p:cTn id="8" dur="500" fill="hold"/>
                                        <p:tgtEl>
                                          <p:spTgt spid="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prstGeom prst="rect">
            <a:avLst/>
          </a:prstGeom>
        </p:spPr>
        <p:txBody>
          <a:bodyPr/>
          <a:lstStyle/>
          <a:p>
            <a:r>
              <a:rPr lang="en-US" dirty="0"/>
              <a:t>Isolation Levels</a:t>
            </a:r>
          </a:p>
        </p:txBody>
      </p:sp>
      <p:graphicFrame>
        <p:nvGraphicFramePr>
          <p:cNvPr id="7" name="Table 6"/>
          <p:cNvGraphicFramePr>
            <a:graphicFrameLocks noGrp="1"/>
          </p:cNvGraphicFramePr>
          <p:nvPr>
            <p:extLst>
              <p:ext uri="{D42A27DB-BD31-4B8C-83A1-F6EECF244321}">
                <p14:modId xmlns:p14="http://schemas.microsoft.com/office/powerpoint/2010/main" val="1746725473"/>
              </p:ext>
            </p:extLst>
          </p:nvPr>
        </p:nvGraphicFramePr>
        <p:xfrm>
          <a:off x="685800" y="931004"/>
          <a:ext cx="7211292" cy="3689004"/>
        </p:xfrm>
        <a:graphic>
          <a:graphicData uri="http://schemas.openxmlformats.org/drawingml/2006/table">
            <a:tbl>
              <a:tblPr firstRow="1" bandRow="1">
                <a:tableStyleId>{2D5ABB26-0587-4C30-8999-92F81FD0307C}</a:tableStyleId>
              </a:tblPr>
              <a:tblGrid>
                <a:gridCol w="2009296">
                  <a:extLst>
                    <a:ext uri="{9D8B030D-6E8A-4147-A177-3AD203B41FA5}">
                      <a16:colId xmlns:a16="http://schemas.microsoft.com/office/drawing/2014/main" val="20000"/>
                    </a:ext>
                  </a:extLst>
                </a:gridCol>
                <a:gridCol w="1191104">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262593">
                  <a:extLst>
                    <a:ext uri="{9D8B030D-6E8A-4147-A177-3AD203B41FA5}">
                      <a16:colId xmlns:a16="http://schemas.microsoft.com/office/drawing/2014/main" val="3928694580"/>
                    </a:ext>
                  </a:extLst>
                </a:gridCol>
                <a:gridCol w="1300499">
                  <a:extLst>
                    <a:ext uri="{9D8B030D-6E8A-4147-A177-3AD203B41FA5}">
                      <a16:colId xmlns:a16="http://schemas.microsoft.com/office/drawing/2014/main" val="20003"/>
                    </a:ext>
                  </a:extLst>
                </a:gridCol>
              </a:tblGrid>
              <a:tr h="507407">
                <a:tc>
                  <a:txBody>
                    <a:bodyPr/>
                    <a:lstStyle/>
                    <a:p>
                      <a:endParaRPr lang="en-US" sz="2100" dirty="0">
                        <a:solidFill>
                          <a:srgbClr val="646464"/>
                        </a:solidFill>
                        <a:latin typeface="Proxima Nova Rg" panose="02000506030000020004" pitchFamily="50" charset="0"/>
                      </a:endParaRPr>
                    </a:p>
                  </a:txBody>
                  <a:tcPr marL="68597" marR="68597" marT="34247" marB="34247">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000" b="1" i="1" dirty="0">
                          <a:solidFill>
                            <a:srgbClr val="646464"/>
                          </a:solidFill>
                          <a:latin typeface="Crimson Text" panose="02000503000000000000" pitchFamily="2" charset="0"/>
                        </a:rPr>
                        <a:t>Dirty Read</a:t>
                      </a:r>
                    </a:p>
                  </a:txBody>
                  <a:tcPr marL="68597" marR="68597" marT="34247" marB="34247"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000" b="1" i="1" dirty="0">
                          <a:solidFill>
                            <a:srgbClr val="646464"/>
                          </a:solidFill>
                          <a:latin typeface="Crimson Text" panose="02000503000000000000" pitchFamily="2" charset="0"/>
                        </a:rPr>
                        <a:t>Unrepeatable Read</a:t>
                      </a:r>
                    </a:p>
                  </a:txBody>
                  <a:tcPr marL="68597" marR="68597" marT="34247" marB="34247" anchor="b">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000" b="1" i="1" dirty="0">
                          <a:solidFill>
                            <a:srgbClr val="646464"/>
                          </a:solidFill>
                          <a:latin typeface="Crimson Text" panose="02000503000000000000" pitchFamily="2" charset="0"/>
                        </a:rPr>
                        <a:t>Lost Updates</a:t>
                      </a:r>
                    </a:p>
                  </a:txBody>
                  <a:tcPr marL="68597" marR="68597" marT="34247" marB="34247" anchor="b">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000" b="1" i="1" dirty="0">
                          <a:solidFill>
                            <a:srgbClr val="646464"/>
                          </a:solidFill>
                          <a:latin typeface="Crimson Text" panose="02000503000000000000" pitchFamily="2" charset="0"/>
                        </a:rPr>
                        <a:t>Phantom</a:t>
                      </a:r>
                    </a:p>
                  </a:txBody>
                  <a:tcPr marL="68597" marR="68597" marT="34247" marB="34247"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17675">
                <a:tc>
                  <a:txBody>
                    <a:bodyPr/>
                    <a:lstStyle/>
                    <a:p>
                      <a:pPr algn="r">
                        <a:lnSpc>
                          <a:spcPct val="80000"/>
                        </a:lnSpc>
                      </a:pPr>
                      <a:r>
                        <a:rPr lang="en-US" sz="2100" b="1" dirty="0">
                          <a:solidFill>
                            <a:schemeClr val="accent1"/>
                          </a:solidFill>
                          <a:latin typeface="Inconsolata" panose="00000509000000000000" pitchFamily="49" charset="0"/>
                          <a:ea typeface="DejaVu Sans Mono" pitchFamily="49" charset="0"/>
                          <a:cs typeface="DejaVu Sans Mono" pitchFamily="49" charset="0"/>
                        </a:rPr>
                        <a:t>SERIALIZABLE</a:t>
                      </a:r>
                    </a:p>
                  </a:txBody>
                  <a:tcPr marL="68580" marR="68580" marT="102806" marB="102806"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80000"/>
                        </a:lnSpc>
                        <a:spcBef>
                          <a:spcPts val="0"/>
                        </a:spcBef>
                        <a:spcAft>
                          <a:spcPts val="0"/>
                        </a:spcAft>
                        <a:buClrTx/>
                        <a:buSzTx/>
                        <a:buFontTx/>
                        <a:buNone/>
                        <a:tabLst/>
                        <a:defRPr/>
                      </a:pPr>
                      <a:r>
                        <a:rPr lang="en-US" sz="2400" b="1" kern="1200" dirty="0">
                          <a:solidFill>
                            <a:srgbClr val="00B050"/>
                          </a:solidFill>
                          <a:latin typeface="Crimson Text" panose="02000503000000000000" pitchFamily="2" charset="0"/>
                          <a:ea typeface="+mn-ea"/>
                          <a:cs typeface="+mn-cs"/>
                        </a:rPr>
                        <a:t>No</a:t>
                      </a:r>
                    </a:p>
                  </a:txBody>
                  <a:tcPr marL="68580" marR="68580" marT="102806" marB="102806"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80000"/>
                        </a:lnSpc>
                        <a:spcBef>
                          <a:spcPts val="0"/>
                        </a:spcBef>
                        <a:spcAft>
                          <a:spcPts val="0"/>
                        </a:spcAft>
                        <a:buClrTx/>
                        <a:buSzTx/>
                        <a:buFontTx/>
                        <a:buNone/>
                        <a:tabLst/>
                        <a:defRPr/>
                      </a:pPr>
                      <a:r>
                        <a:rPr lang="en-US" sz="2400" b="1" kern="1200" dirty="0">
                          <a:solidFill>
                            <a:srgbClr val="00B050"/>
                          </a:solidFill>
                          <a:latin typeface="Crimson Text" panose="02000503000000000000" pitchFamily="2" charset="0"/>
                          <a:ea typeface="+mn-ea"/>
                          <a:cs typeface="+mn-cs"/>
                        </a:rPr>
                        <a:t>No</a:t>
                      </a:r>
                    </a:p>
                  </a:txBody>
                  <a:tcPr marL="68580" marR="68580" marT="102806" marB="102806"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80000"/>
                        </a:lnSpc>
                        <a:spcBef>
                          <a:spcPts val="0"/>
                        </a:spcBef>
                        <a:spcAft>
                          <a:spcPts val="0"/>
                        </a:spcAft>
                        <a:buClrTx/>
                        <a:buSzTx/>
                        <a:buFontTx/>
                        <a:buNone/>
                        <a:tabLst/>
                        <a:defRPr/>
                      </a:pPr>
                      <a:r>
                        <a:rPr lang="en-US" sz="2400" b="1" kern="1200" dirty="0">
                          <a:solidFill>
                            <a:srgbClr val="00B050"/>
                          </a:solidFill>
                          <a:latin typeface="Crimson Text" panose="02000503000000000000" pitchFamily="2" charset="0"/>
                          <a:ea typeface="+mn-ea"/>
                          <a:cs typeface="+mn-cs"/>
                        </a:rPr>
                        <a:t>No</a:t>
                      </a:r>
                    </a:p>
                  </a:txBody>
                  <a:tcPr marL="68580" marR="68580" marT="102806" marB="102806"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80000"/>
                        </a:lnSpc>
                        <a:spcBef>
                          <a:spcPts val="0"/>
                        </a:spcBef>
                        <a:spcAft>
                          <a:spcPts val="0"/>
                        </a:spcAft>
                        <a:buClrTx/>
                        <a:buSzTx/>
                        <a:buFontTx/>
                        <a:buNone/>
                        <a:tabLst/>
                        <a:defRPr/>
                      </a:pPr>
                      <a:r>
                        <a:rPr lang="en-US" sz="2400" b="1" kern="1200" dirty="0">
                          <a:solidFill>
                            <a:srgbClr val="00B050"/>
                          </a:solidFill>
                          <a:latin typeface="Crimson Text" panose="02000503000000000000" pitchFamily="2" charset="0"/>
                          <a:ea typeface="+mn-ea"/>
                          <a:cs typeface="+mn-cs"/>
                        </a:rPr>
                        <a:t>No</a:t>
                      </a:r>
                    </a:p>
                  </a:txBody>
                  <a:tcPr marL="68580" marR="68580" marT="102806" marB="102806"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17675">
                <a:tc>
                  <a:txBody>
                    <a:bodyPr/>
                    <a:lstStyle/>
                    <a:p>
                      <a:pPr algn="r">
                        <a:lnSpc>
                          <a:spcPct val="80000"/>
                        </a:lnSpc>
                      </a:pPr>
                      <a:r>
                        <a:rPr lang="en-US" sz="2100" b="1" dirty="0">
                          <a:solidFill>
                            <a:schemeClr val="accent1"/>
                          </a:solidFill>
                          <a:latin typeface="Inconsolata" panose="00000509000000000000" pitchFamily="49" charset="0"/>
                          <a:ea typeface="DejaVu Sans Mono" pitchFamily="49" charset="0"/>
                          <a:cs typeface="DejaVu Sans Mono" pitchFamily="49" charset="0"/>
                        </a:rPr>
                        <a:t>REPEATABLE READ</a:t>
                      </a:r>
                    </a:p>
                  </a:txBody>
                  <a:tcPr marL="68580" marR="68580" marT="102806" marB="102806"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400" b="1" kern="1200" dirty="0">
                          <a:solidFill>
                            <a:srgbClr val="00B050"/>
                          </a:solidFill>
                          <a:latin typeface="Crimson Text" panose="02000503000000000000" pitchFamily="2" charset="0"/>
                          <a:ea typeface="+mn-ea"/>
                          <a:cs typeface="+mn-cs"/>
                        </a:rPr>
                        <a:t>No</a:t>
                      </a:r>
                    </a:p>
                  </a:txBody>
                  <a:tcPr marL="68580" marR="68580" marT="102806" marB="102806"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400" b="1" kern="1200" dirty="0">
                          <a:solidFill>
                            <a:srgbClr val="00B050"/>
                          </a:solidFill>
                          <a:latin typeface="Crimson Text" panose="02000503000000000000" pitchFamily="2" charset="0"/>
                          <a:ea typeface="+mn-ea"/>
                          <a:cs typeface="+mn-cs"/>
                        </a:rPr>
                        <a:t>No</a:t>
                      </a:r>
                    </a:p>
                  </a:txBody>
                  <a:tcPr marL="68580" marR="68580" marT="102806" marB="102806"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400" b="1" kern="1200" dirty="0">
                          <a:solidFill>
                            <a:srgbClr val="00B050"/>
                          </a:solidFill>
                          <a:latin typeface="Crimson Text" panose="02000503000000000000" pitchFamily="2" charset="0"/>
                          <a:ea typeface="+mn-ea"/>
                          <a:cs typeface="+mn-cs"/>
                        </a:rPr>
                        <a:t>No</a:t>
                      </a:r>
                    </a:p>
                  </a:txBody>
                  <a:tcPr marL="68580" marR="68580" marT="102806" marB="102806"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400" b="1" kern="1200" dirty="0">
                          <a:solidFill>
                            <a:srgbClr val="646464"/>
                          </a:solidFill>
                          <a:latin typeface="Crimson Text" panose="02000503000000000000" pitchFamily="2" charset="0"/>
                          <a:ea typeface="+mn-ea"/>
                          <a:cs typeface="+mn-cs"/>
                        </a:rPr>
                        <a:t>Maybe</a:t>
                      </a:r>
                      <a:endParaRPr lang="en-US" sz="2400" b="1" dirty="0">
                        <a:solidFill>
                          <a:srgbClr val="646464"/>
                        </a:solidFill>
                        <a:latin typeface="Crimson Text" panose="02000503000000000000" pitchFamily="2" charset="0"/>
                      </a:endParaRPr>
                    </a:p>
                  </a:txBody>
                  <a:tcPr marL="68580" marR="68580" marT="102806" marB="102806"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17675">
                <a:tc>
                  <a:txBody>
                    <a:bodyPr/>
                    <a:lstStyle/>
                    <a:p>
                      <a:pPr algn="r">
                        <a:lnSpc>
                          <a:spcPct val="80000"/>
                        </a:lnSpc>
                      </a:pPr>
                      <a:r>
                        <a:rPr lang="en-US" sz="2100" b="1" dirty="0">
                          <a:solidFill>
                            <a:schemeClr val="accent1"/>
                          </a:solidFill>
                          <a:latin typeface="Inconsolata" panose="00000509000000000000" pitchFamily="49" charset="0"/>
                          <a:ea typeface="DejaVu Sans Mono" pitchFamily="49" charset="0"/>
                          <a:cs typeface="DejaVu Sans Mono" pitchFamily="49" charset="0"/>
                        </a:rPr>
                        <a:t>READ COMMITTED</a:t>
                      </a:r>
                    </a:p>
                  </a:txBody>
                  <a:tcPr marL="68580" marR="68580" marT="102806" marB="102806"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400" b="1" kern="1200" dirty="0">
                          <a:solidFill>
                            <a:srgbClr val="00B050"/>
                          </a:solidFill>
                          <a:latin typeface="Crimson Text" panose="02000503000000000000" pitchFamily="2" charset="0"/>
                          <a:ea typeface="+mn-ea"/>
                          <a:cs typeface="+mn-cs"/>
                        </a:rPr>
                        <a:t>No</a:t>
                      </a:r>
                    </a:p>
                  </a:txBody>
                  <a:tcPr marL="68580" marR="68580" marT="102806" marB="102806"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400" b="1" kern="1200" dirty="0">
                          <a:solidFill>
                            <a:srgbClr val="646464"/>
                          </a:solidFill>
                          <a:latin typeface="Crimson Text" panose="02000503000000000000" pitchFamily="2" charset="0"/>
                          <a:ea typeface="+mn-ea"/>
                          <a:cs typeface="+mn-cs"/>
                        </a:rPr>
                        <a:t>Maybe</a:t>
                      </a:r>
                      <a:endParaRPr lang="en-US" sz="2400" b="1" dirty="0">
                        <a:solidFill>
                          <a:srgbClr val="646464"/>
                        </a:solidFill>
                        <a:latin typeface="Crimson Text" panose="02000503000000000000" pitchFamily="2" charset="0"/>
                      </a:endParaRPr>
                    </a:p>
                  </a:txBody>
                  <a:tcPr marL="68580" marR="68580" marT="102806" marB="102806"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400" b="1" kern="1200" dirty="0">
                          <a:solidFill>
                            <a:srgbClr val="646464"/>
                          </a:solidFill>
                          <a:latin typeface="Crimson Text" panose="02000503000000000000" pitchFamily="2" charset="0"/>
                          <a:ea typeface="+mn-ea"/>
                          <a:cs typeface="+mn-cs"/>
                        </a:rPr>
                        <a:t>Maybe</a:t>
                      </a:r>
                      <a:endParaRPr lang="en-US" sz="2400" b="1" dirty="0">
                        <a:solidFill>
                          <a:srgbClr val="646464"/>
                        </a:solidFill>
                        <a:latin typeface="Crimson Text" panose="02000503000000000000" pitchFamily="2" charset="0"/>
                      </a:endParaRPr>
                    </a:p>
                  </a:txBody>
                  <a:tcPr marL="68580" marR="68580" marT="102806" marB="102806"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80000"/>
                        </a:lnSpc>
                      </a:pPr>
                      <a:r>
                        <a:rPr lang="en-US" sz="2400" b="1" kern="1200" dirty="0">
                          <a:solidFill>
                            <a:srgbClr val="646464"/>
                          </a:solidFill>
                          <a:latin typeface="Crimson Text" panose="02000503000000000000" pitchFamily="2" charset="0"/>
                          <a:ea typeface="+mn-ea"/>
                          <a:cs typeface="+mn-cs"/>
                        </a:rPr>
                        <a:t>Maybe</a:t>
                      </a:r>
                      <a:endParaRPr lang="en-US" sz="2400" b="1" dirty="0">
                        <a:solidFill>
                          <a:srgbClr val="646464"/>
                        </a:solidFill>
                        <a:latin typeface="Crimson Text" panose="02000503000000000000" pitchFamily="2" charset="0"/>
                      </a:endParaRPr>
                    </a:p>
                  </a:txBody>
                  <a:tcPr marL="68580" marR="68580" marT="102806" marB="102806"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973707">
                <a:tc>
                  <a:txBody>
                    <a:bodyPr/>
                    <a:lstStyle/>
                    <a:p>
                      <a:pPr algn="r">
                        <a:lnSpc>
                          <a:spcPct val="80000"/>
                        </a:lnSpc>
                      </a:pPr>
                      <a:r>
                        <a:rPr lang="en-US" sz="2100" b="1" dirty="0">
                          <a:solidFill>
                            <a:schemeClr val="accent1"/>
                          </a:solidFill>
                          <a:latin typeface="Inconsolata" panose="00000509000000000000" pitchFamily="49" charset="0"/>
                          <a:ea typeface="DejaVu Sans Mono" pitchFamily="49" charset="0"/>
                          <a:cs typeface="DejaVu Sans Mono" pitchFamily="49" charset="0"/>
                        </a:rPr>
                        <a:t>READ UNCOMMITTED</a:t>
                      </a:r>
                    </a:p>
                  </a:txBody>
                  <a:tcPr marL="68580" marR="68580" marT="102806" marB="102806"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lnSpc>
                          <a:spcPct val="80000"/>
                        </a:lnSpc>
                      </a:pPr>
                      <a:r>
                        <a:rPr lang="en-US" sz="2400" b="1" kern="1200" dirty="0">
                          <a:solidFill>
                            <a:srgbClr val="646464"/>
                          </a:solidFill>
                          <a:latin typeface="Crimson Text" panose="02000503000000000000" pitchFamily="2" charset="0"/>
                          <a:ea typeface="+mn-ea"/>
                          <a:cs typeface="+mn-cs"/>
                        </a:rPr>
                        <a:t>Maybe</a:t>
                      </a:r>
                    </a:p>
                  </a:txBody>
                  <a:tcPr marL="68580" marR="68580" marT="102806" marB="102806"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lnSpc>
                          <a:spcPct val="80000"/>
                        </a:lnSpc>
                      </a:pPr>
                      <a:r>
                        <a:rPr lang="en-US" sz="2400" b="1" kern="1200" dirty="0">
                          <a:solidFill>
                            <a:srgbClr val="646464"/>
                          </a:solidFill>
                          <a:latin typeface="Crimson Text" panose="02000503000000000000" pitchFamily="2" charset="0"/>
                          <a:ea typeface="+mn-ea"/>
                          <a:cs typeface="+mn-cs"/>
                        </a:rPr>
                        <a:t>Maybe</a:t>
                      </a:r>
                    </a:p>
                  </a:txBody>
                  <a:tcPr marL="68580" marR="68580" marT="102806" marB="102806" anchor="ctr">
                    <a:lnT w="12700" cap="flat" cmpd="sng" algn="ctr">
                      <a:solidFill>
                        <a:schemeClr val="tx1"/>
                      </a:solidFill>
                      <a:prstDash val="solid"/>
                      <a:round/>
                      <a:headEnd type="none" w="med" len="med"/>
                      <a:tailEnd type="none" w="med" len="med"/>
                    </a:lnT>
                  </a:tcPr>
                </a:tc>
                <a:tc>
                  <a:txBody>
                    <a:bodyPr/>
                    <a:lstStyle/>
                    <a:p>
                      <a:pPr algn="ctr">
                        <a:lnSpc>
                          <a:spcPct val="80000"/>
                        </a:lnSpc>
                      </a:pPr>
                      <a:r>
                        <a:rPr lang="en-US" sz="2400" b="1" kern="1200" dirty="0">
                          <a:solidFill>
                            <a:srgbClr val="646464"/>
                          </a:solidFill>
                          <a:latin typeface="Crimson Text" panose="02000503000000000000" pitchFamily="2" charset="0"/>
                          <a:ea typeface="+mn-ea"/>
                          <a:cs typeface="+mn-cs"/>
                        </a:rPr>
                        <a:t>Maybe</a:t>
                      </a:r>
                    </a:p>
                  </a:txBody>
                  <a:tcPr marL="68580" marR="68580" marT="102806" marB="102806" anchor="ctr">
                    <a:lnT w="12700" cap="flat" cmpd="sng" algn="ctr">
                      <a:solidFill>
                        <a:schemeClr val="tx1"/>
                      </a:solidFill>
                      <a:prstDash val="solid"/>
                      <a:round/>
                      <a:headEnd type="none" w="med" len="med"/>
                      <a:tailEnd type="none" w="med" len="med"/>
                    </a:lnT>
                  </a:tcPr>
                </a:tc>
                <a:tc>
                  <a:txBody>
                    <a:bodyPr/>
                    <a:lstStyle/>
                    <a:p>
                      <a:pPr algn="ctr">
                        <a:lnSpc>
                          <a:spcPct val="80000"/>
                        </a:lnSpc>
                      </a:pPr>
                      <a:r>
                        <a:rPr lang="en-US" sz="2400" b="1" kern="1200" dirty="0">
                          <a:solidFill>
                            <a:srgbClr val="646464"/>
                          </a:solidFill>
                          <a:latin typeface="Crimson Text" panose="02000503000000000000" pitchFamily="2" charset="0"/>
                          <a:ea typeface="+mn-ea"/>
                          <a:cs typeface="+mn-cs"/>
                        </a:rPr>
                        <a:t>Maybe</a:t>
                      </a:r>
                    </a:p>
                  </a:txBody>
                  <a:tcPr marL="68580" marR="68580" marT="102806" marB="102806"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4"/>
                  </a:ext>
                </a:extLst>
              </a:tr>
            </a:tbl>
          </a:graphicData>
        </a:graphic>
      </p:graphicFrame>
      <p:sp>
        <p:nvSpPr>
          <p:cNvPr id="3" name="Slide Number Placeholder 3">
            <a:extLst>
              <a:ext uri="{FF2B5EF4-FFF2-40B4-BE49-F238E27FC236}">
                <a16:creationId xmlns:a16="http://schemas.microsoft.com/office/drawing/2014/main" id="{38762847-5B09-DD2B-B4CD-6F0DE19D5559}"/>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47</a:t>
            </a:fld>
            <a:endParaRPr lang="en-US" dirty="0"/>
          </a:p>
        </p:txBody>
      </p:sp>
    </p:spTree>
    <p:extLst>
      <p:ext uri="{BB962C8B-B14F-4D97-AF65-F5344CB8AC3E}">
        <p14:creationId xmlns:p14="http://schemas.microsoft.com/office/powerpoint/2010/main" val="21646311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prstGeom prst="rect">
            <a:avLst/>
          </a:prstGeom>
        </p:spPr>
        <p:txBody>
          <a:bodyPr/>
          <a:lstStyle/>
          <a:p>
            <a:r>
              <a:rPr lang="en-US" dirty="0"/>
              <a:t>Isolation Levels</a:t>
            </a:r>
          </a:p>
        </p:txBody>
      </p:sp>
      <p:sp>
        <p:nvSpPr>
          <p:cNvPr id="55299" name="Content Placeholder 2"/>
          <p:cNvSpPr>
            <a:spLocks noGrp="1"/>
          </p:cNvSpPr>
          <p:nvPr>
            <p:ph idx="1"/>
          </p:nvPr>
        </p:nvSpPr>
        <p:spPr>
          <a:prstGeom prst="rect">
            <a:avLst/>
          </a:prstGeom>
        </p:spPr>
        <p:txBody>
          <a:bodyPr/>
          <a:lstStyle/>
          <a:p>
            <a:r>
              <a:rPr lang="en-US" b="1" dirty="0">
                <a:solidFill>
                  <a:schemeClr val="accent1"/>
                </a:solidFill>
                <a:latin typeface="Inconsolata" panose="00000509000000000000" pitchFamily="49" charset="0"/>
              </a:rPr>
              <a:t>SERIALIZABLE</a:t>
            </a:r>
            <a:r>
              <a:rPr lang="en-US" dirty="0"/>
              <a:t>: Strong Strict 2PL with phantom protection (e.g., index locks).</a:t>
            </a:r>
          </a:p>
          <a:p>
            <a:endParaRPr lang="en-US" sz="1200" b="1" dirty="0">
              <a:solidFill>
                <a:schemeClr val="accent1"/>
              </a:solidFill>
              <a:latin typeface="Inconsolata" panose="00000509000000000000" pitchFamily="49" charset="0"/>
            </a:endParaRPr>
          </a:p>
          <a:p>
            <a:r>
              <a:rPr lang="en-US" b="1" dirty="0">
                <a:solidFill>
                  <a:schemeClr val="accent1"/>
                </a:solidFill>
                <a:latin typeface="Inconsolata" panose="00000509000000000000" pitchFamily="49" charset="0"/>
              </a:rPr>
              <a:t>REPEATABLE</a:t>
            </a:r>
            <a:r>
              <a:rPr lang="en-US" dirty="0">
                <a:solidFill>
                  <a:schemeClr val="accent1"/>
                </a:solidFill>
              </a:rPr>
              <a:t> </a:t>
            </a:r>
            <a:r>
              <a:rPr lang="en-US" b="1" dirty="0">
                <a:solidFill>
                  <a:schemeClr val="accent1"/>
                </a:solidFill>
                <a:latin typeface="Inconsolata" panose="00000509000000000000" pitchFamily="49" charset="0"/>
              </a:rPr>
              <a:t>READS</a:t>
            </a:r>
            <a:r>
              <a:rPr lang="en-US" dirty="0"/>
              <a:t>: Same as above, but without phantom protection.</a:t>
            </a:r>
          </a:p>
          <a:p>
            <a:endParaRPr lang="en-US" sz="1200" b="1" dirty="0">
              <a:solidFill>
                <a:schemeClr val="accent1"/>
              </a:solidFill>
              <a:latin typeface="Inconsolata" panose="00000509000000000000" pitchFamily="49" charset="0"/>
            </a:endParaRPr>
          </a:p>
          <a:p>
            <a:r>
              <a:rPr lang="en-US" b="1" dirty="0">
                <a:solidFill>
                  <a:schemeClr val="accent1"/>
                </a:solidFill>
                <a:latin typeface="Inconsolata" panose="00000509000000000000" pitchFamily="49" charset="0"/>
              </a:rPr>
              <a:t>READ</a:t>
            </a:r>
            <a:r>
              <a:rPr lang="en-US" dirty="0">
                <a:solidFill>
                  <a:schemeClr val="accent1"/>
                </a:solidFill>
              </a:rPr>
              <a:t> </a:t>
            </a:r>
            <a:r>
              <a:rPr lang="en-US" b="1" dirty="0">
                <a:solidFill>
                  <a:schemeClr val="accent1"/>
                </a:solidFill>
                <a:latin typeface="Inconsolata" panose="00000509000000000000" pitchFamily="49" charset="0"/>
              </a:rPr>
              <a:t>COMMITTED</a:t>
            </a:r>
            <a:r>
              <a:rPr lang="en-US" dirty="0"/>
              <a:t>: Same as above, but </a:t>
            </a:r>
            <a:r>
              <a:rPr lang="en-US" b="1" dirty="0">
                <a:solidFill>
                  <a:schemeClr val="accent1"/>
                </a:solidFill>
                <a:latin typeface="Inconsolata" panose="00000509000000000000" pitchFamily="49" charset="0"/>
              </a:rPr>
              <a:t>S</a:t>
            </a:r>
            <a:r>
              <a:rPr lang="en-US" dirty="0"/>
              <a:t> locks are released immediately. (No repeatable reads)</a:t>
            </a:r>
          </a:p>
          <a:p>
            <a:endParaRPr lang="en-US" sz="1200" b="1" dirty="0">
              <a:solidFill>
                <a:schemeClr val="accent1"/>
              </a:solidFill>
              <a:latin typeface="Inconsolata" panose="00000509000000000000" pitchFamily="49" charset="0"/>
            </a:endParaRPr>
          </a:p>
          <a:p>
            <a:r>
              <a:rPr lang="en-US" b="1" dirty="0">
                <a:solidFill>
                  <a:schemeClr val="accent1"/>
                </a:solidFill>
                <a:latin typeface="Inconsolata" panose="00000509000000000000" pitchFamily="49" charset="0"/>
              </a:rPr>
              <a:t>READ</a:t>
            </a:r>
            <a:r>
              <a:rPr lang="en-US" dirty="0">
                <a:solidFill>
                  <a:schemeClr val="accent1"/>
                </a:solidFill>
              </a:rPr>
              <a:t> </a:t>
            </a:r>
            <a:r>
              <a:rPr lang="en-US" b="1" dirty="0">
                <a:solidFill>
                  <a:schemeClr val="accent1"/>
                </a:solidFill>
                <a:latin typeface="Inconsolata" panose="00000509000000000000" pitchFamily="49" charset="0"/>
              </a:rPr>
              <a:t>UNCOMMITTED</a:t>
            </a:r>
            <a:r>
              <a:rPr lang="en-US" dirty="0"/>
              <a:t>: Same as above but allows dirty reads (no </a:t>
            </a:r>
            <a:r>
              <a:rPr lang="en-US" b="1" dirty="0">
                <a:solidFill>
                  <a:schemeClr val="accent1"/>
                </a:solidFill>
                <a:latin typeface="Inconsolata" panose="00000509000000000000" pitchFamily="49" charset="0"/>
              </a:rPr>
              <a:t>S</a:t>
            </a:r>
            <a:r>
              <a:rPr lang="en-US" dirty="0"/>
              <a:t> locks).</a:t>
            </a:r>
          </a:p>
          <a:p>
            <a:endParaRPr lang="en-US" dirty="0"/>
          </a:p>
          <a:p>
            <a:endParaRPr lang="en-US" dirty="0"/>
          </a:p>
        </p:txBody>
      </p:sp>
      <p:sp>
        <p:nvSpPr>
          <p:cNvPr id="2" name="Slide Number Placeholder 3">
            <a:extLst>
              <a:ext uri="{FF2B5EF4-FFF2-40B4-BE49-F238E27FC236}">
                <a16:creationId xmlns:a16="http://schemas.microsoft.com/office/drawing/2014/main" id="{FB196EAA-BF25-19F4-2C64-9B698D5C0C51}"/>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48</a:t>
            </a:fld>
            <a:endParaRPr lang="en-US" dirty="0"/>
          </a:p>
        </p:txBody>
      </p:sp>
    </p:spTree>
    <p:extLst>
      <p:ext uri="{BB962C8B-B14F-4D97-AF65-F5344CB8AC3E}">
        <p14:creationId xmlns:p14="http://schemas.microsoft.com/office/powerpoint/2010/main" val="32739508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prstGeom prst="rect">
            <a:avLst/>
          </a:prstGeom>
        </p:spPr>
        <p:txBody>
          <a:bodyPr/>
          <a:lstStyle/>
          <a:p>
            <a:r>
              <a:rPr lang="en-US" dirty="0"/>
              <a:t>SQL-92 Isolation Levels</a:t>
            </a:r>
          </a:p>
        </p:txBody>
      </p:sp>
      <p:sp>
        <p:nvSpPr>
          <p:cNvPr id="56323" name="Content Placeholder 2"/>
          <p:cNvSpPr>
            <a:spLocks noGrp="1"/>
          </p:cNvSpPr>
          <p:nvPr>
            <p:ph idx="1"/>
          </p:nvPr>
        </p:nvSpPr>
        <p:spPr>
          <a:prstGeom prst="rect">
            <a:avLst/>
          </a:prstGeom>
        </p:spPr>
        <p:txBody>
          <a:bodyPr/>
          <a:lstStyle/>
          <a:p>
            <a:r>
              <a:rPr lang="en-US" dirty="0">
                <a:solidFill>
                  <a:schemeClr val="tx1"/>
                </a:solidFill>
              </a:rPr>
              <a:t>The application can set a </a:t>
            </a:r>
            <a:r>
              <a:rPr lang="en-US" dirty="0" err="1">
                <a:solidFill>
                  <a:schemeClr val="tx1"/>
                </a:solidFill>
              </a:rPr>
              <a:t>txn’s</a:t>
            </a:r>
            <a:r>
              <a:rPr lang="en-US" dirty="0">
                <a:solidFill>
                  <a:schemeClr val="tx1"/>
                </a:solidFill>
              </a:rPr>
              <a:t> isolation level </a:t>
            </a:r>
            <a:r>
              <a:rPr lang="en-US" u="sng" dirty="0">
                <a:solidFill>
                  <a:schemeClr val="tx1"/>
                </a:solidFill>
              </a:rPr>
              <a:t>before</a:t>
            </a:r>
            <a:r>
              <a:rPr lang="en-US" dirty="0">
                <a:solidFill>
                  <a:schemeClr val="tx1"/>
                </a:solidFill>
              </a:rPr>
              <a:t> it executes any queries in that </a:t>
            </a:r>
            <a:r>
              <a:rPr lang="en-US" dirty="0" err="1">
                <a:solidFill>
                  <a:schemeClr val="tx1"/>
                </a:solidFill>
              </a:rPr>
              <a:t>txn</a:t>
            </a:r>
            <a:r>
              <a:rPr lang="en-US" dirty="0">
                <a:solidFill>
                  <a:schemeClr val="tx1"/>
                </a:solidFill>
              </a:rPr>
              <a:t>.</a:t>
            </a:r>
          </a:p>
          <a:p>
            <a:endParaRPr lang="en-US" sz="1200" dirty="0">
              <a:solidFill>
                <a:schemeClr val="tx1"/>
              </a:solidFill>
            </a:endParaRPr>
          </a:p>
          <a:p>
            <a:r>
              <a:rPr lang="en-US" dirty="0">
                <a:solidFill>
                  <a:schemeClr val="tx1"/>
                </a:solidFill>
              </a:rPr>
              <a:t>Not all DBMS support all isolation </a:t>
            </a:r>
            <a:br>
              <a:rPr lang="en-US" dirty="0">
                <a:solidFill>
                  <a:schemeClr val="tx1"/>
                </a:solidFill>
              </a:rPr>
            </a:br>
            <a:r>
              <a:rPr lang="en-US" dirty="0">
                <a:solidFill>
                  <a:schemeClr val="tx1"/>
                </a:solidFill>
              </a:rPr>
              <a:t>levels in all execution scenarios</a:t>
            </a:r>
          </a:p>
          <a:p>
            <a:pPr lvl="1"/>
            <a:r>
              <a:rPr lang="en-US" dirty="0">
                <a:solidFill>
                  <a:schemeClr val="tx1"/>
                </a:solidFill>
              </a:rPr>
              <a:t>Replicated Environments</a:t>
            </a:r>
          </a:p>
          <a:p>
            <a:r>
              <a:rPr lang="en-US" dirty="0">
                <a:solidFill>
                  <a:schemeClr val="tx1"/>
                </a:solidFill>
              </a:rPr>
              <a:t>The default depends on implementation…</a:t>
            </a:r>
          </a:p>
        </p:txBody>
      </p:sp>
      <p:sp>
        <p:nvSpPr>
          <p:cNvPr id="7" name="Text Box 4"/>
          <p:cNvSpPr txBox="1">
            <a:spLocks noChangeArrowheads="1"/>
          </p:cNvSpPr>
          <p:nvPr/>
        </p:nvSpPr>
        <p:spPr bwMode="auto">
          <a:xfrm>
            <a:off x="5410200" y="1389978"/>
            <a:ext cx="3474720" cy="5355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SET</a:t>
            </a:r>
            <a:r>
              <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 </a:t>
            </a: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TRANSACTION</a:t>
            </a:r>
            <a:r>
              <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 </a:t>
            </a: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ISOLATION</a:t>
            </a:r>
            <a:r>
              <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 </a:t>
            </a: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LEVEL</a:t>
            </a:r>
            <a:br>
              <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br>
            <a:r>
              <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  </a:t>
            </a:r>
            <a:r>
              <a:rPr kumimoji="0" lang="en-US" sz="1600" i="0" u="none" strike="noStrike" kern="1200" cap="none" spc="0" normalizeH="0" baseline="0" noProof="0" dirty="0">
                <a:ln>
                  <a:noFill/>
                </a:ln>
                <a:solidFill>
                  <a:schemeClr val="accent1"/>
                </a:solidFill>
                <a:effectLst/>
                <a:uLnTx/>
                <a:uFillTx/>
                <a:latin typeface="Inconsolata" panose="00000509000000000000" pitchFamily="49" charset="0"/>
                <a:ea typeface="ＭＳ Ｐゴシック" pitchFamily="-112" charset="-128"/>
              </a:rPr>
              <a:t>&lt;isolation-level&gt;</a:t>
            </a:r>
            <a:r>
              <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a:t>
            </a:r>
          </a:p>
        </p:txBody>
      </p:sp>
      <p:sp>
        <p:nvSpPr>
          <p:cNvPr id="8" name="Text Box 4">
            <a:extLst>
              <a:ext uri="{FF2B5EF4-FFF2-40B4-BE49-F238E27FC236}">
                <a16:creationId xmlns:a16="http://schemas.microsoft.com/office/drawing/2014/main" id="{B2EF032D-7F43-4864-A94B-E2BF54F61359}"/>
              </a:ext>
            </a:extLst>
          </p:cNvPr>
          <p:cNvSpPr txBox="1">
            <a:spLocks noChangeArrowheads="1"/>
          </p:cNvSpPr>
          <p:nvPr/>
        </p:nvSpPr>
        <p:spPr bwMode="auto">
          <a:xfrm>
            <a:off x="5410200" y="2285933"/>
            <a:ext cx="3657600" cy="5355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BEGIN</a:t>
            </a:r>
            <a:r>
              <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 </a:t>
            </a: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TRANSACTION</a:t>
            </a:r>
            <a:r>
              <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 </a:t>
            </a: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ISOLATION</a:t>
            </a:r>
            <a:r>
              <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 </a:t>
            </a:r>
            <a:r>
              <a:rPr kumimoji="0" lang="en-US" sz="1600" b="1"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LEVEL</a:t>
            </a:r>
            <a:br>
              <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br>
            <a:r>
              <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rPr>
              <a:t>  </a:t>
            </a:r>
            <a:r>
              <a:rPr lang="en-US" sz="1600" dirty="0">
                <a:solidFill>
                  <a:schemeClr val="accent1"/>
                </a:solidFill>
              </a:rPr>
              <a:t>&lt;isolation-level&gt;</a:t>
            </a:r>
            <a:r>
              <a:rPr lang="en-US" sz="1600" b="0" dirty="0">
                <a:solidFill>
                  <a:srgbClr val="646464"/>
                </a:solidFill>
              </a:rPr>
              <a:t>;</a:t>
            </a:r>
            <a:endParaRPr kumimoji="0" lang="en-US" sz="1600" b="0" i="0" u="none" strike="noStrike" kern="1200" cap="none" spc="0" normalizeH="0" baseline="0" noProof="0" dirty="0">
              <a:ln>
                <a:noFill/>
              </a:ln>
              <a:solidFill>
                <a:srgbClr val="646464"/>
              </a:solidFill>
              <a:effectLst/>
              <a:uLnTx/>
              <a:uFillTx/>
              <a:latin typeface="Inconsolata" panose="00000509000000000000" pitchFamily="49" charset="0"/>
              <a:ea typeface="ＭＳ Ｐゴシック" pitchFamily="-112" charset="-128"/>
            </a:endParaRPr>
          </a:p>
        </p:txBody>
      </p:sp>
      <p:sp>
        <p:nvSpPr>
          <p:cNvPr id="2" name="Slide Number Placeholder 3">
            <a:extLst>
              <a:ext uri="{FF2B5EF4-FFF2-40B4-BE49-F238E27FC236}">
                <a16:creationId xmlns:a16="http://schemas.microsoft.com/office/drawing/2014/main" id="{E40BB98C-2E94-EF3E-F168-F38BF50ACA5C}"/>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49</a:t>
            </a:fld>
            <a:endParaRPr lang="en-US" dirty="0"/>
          </a:p>
        </p:txBody>
      </p:sp>
    </p:spTree>
    <p:extLst>
      <p:ext uri="{BB962C8B-B14F-4D97-AF65-F5344CB8AC3E}">
        <p14:creationId xmlns:p14="http://schemas.microsoft.com/office/powerpoint/2010/main" val="2997234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prstGeom prst="rect">
            <a:avLst/>
          </a:prstGeom>
        </p:spPr>
        <p:txBody>
          <a:bodyPr/>
          <a:lstStyle/>
          <a:p>
            <a:r>
              <a:rPr lang="en-US" dirty="0"/>
              <a:t>Timestamp Allocation</a:t>
            </a:r>
          </a:p>
        </p:txBody>
      </p:sp>
      <p:sp>
        <p:nvSpPr>
          <p:cNvPr id="9219" name="Content Placeholder 2"/>
          <p:cNvSpPr>
            <a:spLocks noGrp="1"/>
          </p:cNvSpPr>
          <p:nvPr>
            <p:ph idx="1"/>
          </p:nvPr>
        </p:nvSpPr>
        <p:spPr>
          <a:prstGeom prst="rect">
            <a:avLst/>
          </a:prstGeom>
        </p:spPr>
        <p:txBody>
          <a:bodyPr/>
          <a:lstStyle/>
          <a:p>
            <a:r>
              <a:rPr lang="en-US" dirty="0"/>
              <a:t>Each </a:t>
            </a:r>
            <a:r>
              <a:rPr lang="en-US" dirty="0" err="1"/>
              <a:t>txn</a:t>
            </a:r>
            <a:r>
              <a:rPr lang="en-US" dirty="0"/>
              <a:t> </a:t>
            </a:r>
            <a:r>
              <a:rPr lang="en-US" b="1" dirty="0" err="1">
                <a:solidFill>
                  <a:schemeClr val="accent1"/>
                </a:solidFill>
                <a:latin typeface="Inconsolata" panose="00000509000000000000" pitchFamily="49" charset="0"/>
              </a:rPr>
              <a:t>T</a:t>
            </a:r>
            <a:r>
              <a:rPr lang="en-US" b="1" baseline="-25000" dirty="0" err="1">
                <a:solidFill>
                  <a:schemeClr val="accent1"/>
                </a:solidFill>
                <a:latin typeface="Inconsolata" panose="00000509000000000000" pitchFamily="49" charset="0"/>
              </a:rPr>
              <a:t>i</a:t>
            </a:r>
            <a:r>
              <a:rPr lang="en-US" dirty="0"/>
              <a:t> is assigned a unique fixed timestamp that is monotonically increasing.</a:t>
            </a:r>
          </a:p>
          <a:p>
            <a:pPr lvl="1"/>
            <a:r>
              <a:rPr lang="en-US" dirty="0"/>
              <a:t>Let </a:t>
            </a:r>
            <a:r>
              <a:rPr lang="en-US" b="1" dirty="0">
                <a:solidFill>
                  <a:schemeClr val="accent1"/>
                </a:solidFill>
                <a:latin typeface="Inconsolata" panose="00000509000000000000" pitchFamily="49" charset="0"/>
              </a:rPr>
              <a:t>TS(</a:t>
            </a:r>
            <a:r>
              <a:rPr lang="en-US" b="1" dirty="0" err="1">
                <a:solidFill>
                  <a:schemeClr val="accent1"/>
                </a:solidFill>
                <a:latin typeface="Inconsolata" panose="00000509000000000000" pitchFamily="49" charset="0"/>
              </a:rPr>
              <a:t>T</a:t>
            </a:r>
            <a:r>
              <a:rPr lang="en-US" b="1" baseline="-25000" dirty="0" err="1">
                <a:solidFill>
                  <a:schemeClr val="accent1"/>
                </a:solidFill>
                <a:latin typeface="Inconsolata" panose="00000509000000000000" pitchFamily="49" charset="0"/>
              </a:rPr>
              <a:t>i</a:t>
            </a:r>
            <a:r>
              <a:rPr lang="en-US" b="1" dirty="0">
                <a:solidFill>
                  <a:schemeClr val="accent1"/>
                </a:solidFill>
                <a:latin typeface="Inconsolata" panose="00000509000000000000" pitchFamily="49" charset="0"/>
              </a:rPr>
              <a:t>)</a:t>
            </a:r>
            <a:r>
              <a:rPr lang="en-US" dirty="0"/>
              <a:t> be the timestamp allocated to </a:t>
            </a:r>
            <a:r>
              <a:rPr lang="en-US" dirty="0" err="1"/>
              <a:t>txn</a:t>
            </a:r>
            <a:r>
              <a:rPr lang="en-US" dirty="0"/>
              <a:t>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dirty="0"/>
              <a:t>.</a:t>
            </a:r>
          </a:p>
          <a:p>
            <a:pPr lvl="1"/>
            <a:r>
              <a:rPr lang="en-US" dirty="0"/>
              <a:t>Different schemes assign timestamps at different times during the </a:t>
            </a:r>
            <a:r>
              <a:rPr lang="en-US" dirty="0" err="1"/>
              <a:t>txn</a:t>
            </a:r>
            <a:r>
              <a:rPr lang="en-US" dirty="0"/>
              <a:t>.</a:t>
            </a:r>
            <a:endParaRPr lang="en-US" sz="1200" dirty="0"/>
          </a:p>
          <a:p>
            <a:pPr>
              <a:spcBef>
                <a:spcPts val="1800"/>
              </a:spcBef>
            </a:pPr>
            <a:r>
              <a:rPr lang="en-US" dirty="0"/>
              <a:t>Multiple implementation strategies:</a:t>
            </a:r>
          </a:p>
          <a:p>
            <a:pPr lvl="1"/>
            <a:r>
              <a:rPr lang="en-US" dirty="0"/>
              <a:t>System/Wall Clock.</a:t>
            </a:r>
          </a:p>
          <a:p>
            <a:pPr lvl="1"/>
            <a:r>
              <a:rPr lang="en-US" dirty="0"/>
              <a:t>Logical Counter.</a:t>
            </a:r>
          </a:p>
          <a:p>
            <a:pPr lvl="1"/>
            <a:r>
              <a:rPr lang="en-US" dirty="0"/>
              <a:t>Hybrid.</a:t>
            </a:r>
          </a:p>
        </p:txBody>
      </p:sp>
      <p:sp>
        <p:nvSpPr>
          <p:cNvPr id="4" name="Slide Number Placeholder 3">
            <a:extLst>
              <a:ext uri="{FF2B5EF4-FFF2-40B4-BE49-F238E27FC236}">
                <a16:creationId xmlns:a16="http://schemas.microsoft.com/office/drawing/2014/main" id="{B14329AE-9100-BCFC-7564-D7D732E0DDA5}"/>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5</a:t>
            </a:fld>
            <a:endParaRPr lang="en-US" dirty="0"/>
          </a:p>
        </p:txBody>
      </p:sp>
    </p:spTree>
    <p:extLst>
      <p:ext uri="{BB962C8B-B14F-4D97-AF65-F5344CB8AC3E}">
        <p14:creationId xmlns:p14="http://schemas.microsoft.com/office/powerpoint/2010/main" val="28494913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prstGeom prst="rect">
            <a:avLst/>
          </a:prstGeom>
        </p:spPr>
        <p:txBody>
          <a:bodyPr/>
          <a:lstStyle/>
          <a:p>
            <a:r>
              <a:rPr lang="en-US" dirty="0"/>
              <a:t>Isolation Levels</a:t>
            </a:r>
          </a:p>
        </p:txBody>
      </p:sp>
      <p:graphicFrame>
        <p:nvGraphicFramePr>
          <p:cNvPr id="7" name="Table 6"/>
          <p:cNvGraphicFramePr>
            <a:graphicFrameLocks noGrp="1"/>
          </p:cNvGraphicFramePr>
          <p:nvPr>
            <p:extLst>
              <p:ext uri="{D42A27DB-BD31-4B8C-83A1-F6EECF244321}">
                <p14:modId xmlns:p14="http://schemas.microsoft.com/office/powerpoint/2010/main" val="3081759948"/>
              </p:ext>
            </p:extLst>
          </p:nvPr>
        </p:nvGraphicFramePr>
        <p:xfrm>
          <a:off x="990600" y="742950"/>
          <a:ext cx="6796088" cy="4038603"/>
        </p:xfrm>
        <a:graphic>
          <a:graphicData uri="http://schemas.openxmlformats.org/drawingml/2006/table">
            <a:tbl>
              <a:tblPr firstRow="1" bandRow="1">
                <a:tableStyleId>{9D7B26C5-4107-4FEC-AEDC-1716B250A1EF}</a:tableStyleId>
              </a:tblPr>
              <a:tblGrid>
                <a:gridCol w="2124392">
                  <a:extLst>
                    <a:ext uri="{9D8B030D-6E8A-4147-A177-3AD203B41FA5}">
                      <a16:colId xmlns:a16="http://schemas.microsoft.com/office/drawing/2014/main" val="20000"/>
                    </a:ext>
                  </a:extLst>
                </a:gridCol>
                <a:gridCol w="2406333">
                  <a:extLst>
                    <a:ext uri="{9D8B030D-6E8A-4147-A177-3AD203B41FA5}">
                      <a16:colId xmlns:a16="http://schemas.microsoft.com/office/drawing/2014/main" val="20001"/>
                    </a:ext>
                  </a:extLst>
                </a:gridCol>
                <a:gridCol w="2265363">
                  <a:extLst>
                    <a:ext uri="{9D8B030D-6E8A-4147-A177-3AD203B41FA5}">
                      <a16:colId xmlns:a16="http://schemas.microsoft.com/office/drawing/2014/main" val="20002"/>
                    </a:ext>
                  </a:extLst>
                </a:gridCol>
              </a:tblGrid>
              <a:tr h="421011">
                <a:tc>
                  <a:txBody>
                    <a:bodyPr/>
                    <a:lstStyle/>
                    <a:p>
                      <a:endParaRPr lang="en-US" sz="2000" dirty="0">
                        <a:solidFill>
                          <a:srgbClr val="646464"/>
                        </a:solidFill>
                        <a:latin typeface="Proxima Nova Rg" panose="02000506030000020004" pitchFamily="50" charset="0"/>
                      </a:endParaRPr>
                    </a:p>
                  </a:txBody>
                  <a:tcPr marL="68580" marR="68580" marT="34288" marB="34288">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2000" i="1" kern="1200" dirty="0">
                          <a:solidFill>
                            <a:srgbClr val="646464"/>
                          </a:solidFill>
                          <a:latin typeface="Crimson Text" panose="02000503000000000000" pitchFamily="2" charset="0"/>
                          <a:ea typeface="+mn-ea"/>
                          <a:cs typeface="+mn-cs"/>
                        </a:rPr>
                        <a:t>Default</a:t>
                      </a:r>
                    </a:p>
                  </a:txBody>
                  <a:tcPr marL="68580" marR="68580" marT="34288" marB="34288">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2000" i="1" kern="1200" dirty="0">
                          <a:solidFill>
                            <a:srgbClr val="646464"/>
                          </a:solidFill>
                          <a:latin typeface="Crimson Text" panose="02000503000000000000" pitchFamily="2" charset="0"/>
                          <a:ea typeface="+mn-ea"/>
                          <a:cs typeface="+mn-cs"/>
                        </a:rPr>
                        <a:t>Maximum</a:t>
                      </a:r>
                    </a:p>
                  </a:txBody>
                  <a:tcPr marL="68580" marR="68580" marT="34288" marB="34288">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28872">
                <a:tc>
                  <a:txBody>
                    <a:bodyPr/>
                    <a:lstStyle/>
                    <a:p>
                      <a:pPr algn="r" rtl="0" fontAlgn="ctr"/>
                      <a:r>
                        <a:rPr lang="en-US" sz="2000" b="0" i="0" u="none" strike="noStrike" dirty="0" err="1">
                          <a:solidFill>
                            <a:srgbClr val="646464"/>
                          </a:solidFill>
                          <a:effectLst/>
                          <a:latin typeface="Crimson Text" panose="02000503000000000000" pitchFamily="2" charset="0"/>
                        </a:rPr>
                        <a:t>Actian</a:t>
                      </a:r>
                      <a:r>
                        <a:rPr lang="en-US" sz="2000" b="0" i="0" u="none" strike="noStrike" dirty="0">
                          <a:solidFill>
                            <a:srgbClr val="646464"/>
                          </a:solidFill>
                          <a:effectLst/>
                          <a:latin typeface="Crimson Text" panose="02000503000000000000" pitchFamily="2" charset="0"/>
                        </a:rPr>
                        <a:t> Ingres</a:t>
                      </a:r>
                    </a:p>
                  </a:txBody>
                  <a:tcPr marL="9525" marR="9525" marT="9525" marB="0" anchor="ctr">
                    <a:lnL>
                      <a:noFill/>
                    </a:lnL>
                    <a:lnR>
                      <a:noFill/>
                    </a:lnR>
                    <a:lnT w="12700" cmpd="sng">
                      <a:noFill/>
                    </a:lnT>
                    <a:lnB>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dirty="0">
                          <a:solidFill>
                            <a:srgbClr val="646464"/>
                          </a:solidFill>
                          <a:effectLst/>
                          <a:latin typeface="Inconsolata" panose="00000509000000000000" pitchFamily="49" charset="0"/>
                        </a:rPr>
                        <a:t>SERIALIZABLE</a:t>
                      </a:r>
                    </a:p>
                  </a:txBody>
                  <a:tcPr marL="9525" marR="9525" marT="9525" marB="0" anchor="ctr">
                    <a:lnL>
                      <a:noFill/>
                    </a:lnL>
                    <a:lnR>
                      <a:noFill/>
                    </a:lnR>
                    <a:lnT w="12700" cmpd="sng">
                      <a:noFill/>
                    </a:lnT>
                    <a:lnB>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a:solidFill>
                            <a:srgbClr val="646464"/>
                          </a:solidFill>
                          <a:effectLst/>
                          <a:latin typeface="Inconsolata" panose="00000509000000000000" pitchFamily="49" charset="0"/>
                        </a:rPr>
                        <a:t>SERIALIZABLE</a:t>
                      </a:r>
                    </a:p>
                  </a:txBody>
                  <a:tcPr marL="9525" marR="9525" marT="9525" marB="0" anchor="ctr">
                    <a:lnL>
                      <a:noFill/>
                    </a:lnL>
                    <a:lnR>
                      <a:noFill/>
                    </a:lnR>
                    <a:lnT w="12700" cmpd="sng">
                      <a:noFill/>
                    </a:lnT>
                    <a:lnB>
                      <a:noFill/>
                    </a:lnB>
                    <a:lnTlToBr w="12700" cmpd="sng">
                      <a:noFill/>
                      <a:prstDash val="solid"/>
                    </a:lnTlToBr>
                    <a:lnBlToTr w="12700" cmpd="sng">
                      <a:noFill/>
                      <a:prstDash val="solid"/>
                    </a:lnBlToTr>
                    <a:solidFill>
                      <a:schemeClr val="bg1">
                        <a:lumMod val="75000"/>
                        <a:alpha val="20000"/>
                      </a:schemeClr>
                    </a:solidFill>
                  </a:tcPr>
                </a:tc>
                <a:extLst>
                  <a:ext uri="{0D108BD9-81ED-4DB2-BD59-A6C34878D82A}">
                    <a16:rowId xmlns:a16="http://schemas.microsoft.com/office/drawing/2014/main" val="10001"/>
                  </a:ext>
                </a:extLst>
              </a:tr>
              <a:tr h="328872">
                <a:tc>
                  <a:txBody>
                    <a:bodyPr/>
                    <a:lstStyle/>
                    <a:p>
                      <a:pPr algn="r" rtl="0" fontAlgn="ctr"/>
                      <a:r>
                        <a:rPr lang="en-US" sz="2000" b="0" i="0" u="none" strike="noStrike" dirty="0">
                          <a:solidFill>
                            <a:srgbClr val="646464"/>
                          </a:solidFill>
                          <a:effectLst/>
                          <a:latin typeface="Crimson Text" panose="02000503000000000000" pitchFamily="2" charset="0"/>
                        </a:rPr>
                        <a:t>IBM DB2</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rtl="0" fontAlgn="ctr"/>
                      <a:r>
                        <a:rPr lang="en-US" sz="1600" b="1" i="0" u="none" strike="noStrike" dirty="0">
                          <a:solidFill>
                            <a:srgbClr val="646464"/>
                          </a:solidFill>
                          <a:effectLst/>
                          <a:latin typeface="Inconsolata" panose="00000509000000000000" pitchFamily="49" charset="0"/>
                        </a:rPr>
                        <a:t>CURSOR STABILITY</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rtl="0" fontAlgn="ctr"/>
                      <a:r>
                        <a:rPr lang="en-US" sz="1600" b="1" i="0" u="none" strike="noStrike" dirty="0">
                          <a:solidFill>
                            <a:srgbClr val="646464"/>
                          </a:solidFill>
                          <a:effectLst/>
                          <a:latin typeface="Inconsolata" panose="00000509000000000000" pitchFamily="49" charset="0"/>
                        </a:rPr>
                        <a:t>SERIALIZABLE</a:t>
                      </a:r>
                    </a:p>
                  </a:txBody>
                  <a:tcPr marL="9525" marR="9525" marT="9525"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28872">
                <a:tc>
                  <a:txBody>
                    <a:bodyPr/>
                    <a:lstStyle/>
                    <a:p>
                      <a:pPr algn="r" rtl="0" fontAlgn="ctr"/>
                      <a:r>
                        <a:rPr lang="en-US" sz="2000" b="0" i="0" u="none" strike="noStrike">
                          <a:solidFill>
                            <a:srgbClr val="646464"/>
                          </a:solidFill>
                          <a:effectLst/>
                          <a:latin typeface="Crimson Text" panose="02000503000000000000" pitchFamily="2" charset="0"/>
                        </a:rPr>
                        <a:t>CockroachDB</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a:solidFill>
                            <a:srgbClr val="646464"/>
                          </a:solidFill>
                          <a:effectLst/>
                          <a:latin typeface="Inconsolata" panose="00000509000000000000" pitchFamily="49" charset="0"/>
                        </a:rPr>
                        <a:t>SERIALIZABLE</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a:solidFill>
                            <a:srgbClr val="646464"/>
                          </a:solidFill>
                          <a:effectLst/>
                          <a:latin typeface="Inconsolata" panose="00000509000000000000" pitchFamily="49" charset="0"/>
                        </a:rPr>
                        <a:t>SERIALIZABLE</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extLst>
                  <a:ext uri="{0D108BD9-81ED-4DB2-BD59-A6C34878D82A}">
                    <a16:rowId xmlns:a16="http://schemas.microsoft.com/office/drawing/2014/main" val="10003"/>
                  </a:ext>
                </a:extLst>
              </a:tr>
              <a:tr h="328872">
                <a:tc>
                  <a:txBody>
                    <a:bodyPr/>
                    <a:lstStyle/>
                    <a:p>
                      <a:pPr algn="r" rtl="0" fontAlgn="ctr"/>
                      <a:r>
                        <a:rPr lang="en-US" sz="2000" b="0" i="0" u="none" strike="noStrike" dirty="0">
                          <a:solidFill>
                            <a:srgbClr val="646464"/>
                          </a:solidFill>
                          <a:effectLst/>
                          <a:latin typeface="Crimson Text" panose="02000503000000000000" pitchFamily="2" charset="0"/>
                        </a:rPr>
                        <a:t>Google Spanner</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rtl="0" fontAlgn="ctr"/>
                      <a:r>
                        <a:rPr lang="en-US" sz="1600" b="1" i="0" u="none" strike="noStrike" dirty="0">
                          <a:solidFill>
                            <a:srgbClr val="646464"/>
                          </a:solidFill>
                          <a:effectLst/>
                          <a:latin typeface="Inconsolata" panose="00000509000000000000" pitchFamily="49" charset="0"/>
                        </a:rPr>
                        <a:t>STRICT SERIALIZABLE</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rtl="0" fontAlgn="ctr"/>
                      <a:r>
                        <a:rPr lang="en-US" sz="1600" b="1" i="0" u="none" strike="noStrike" dirty="0">
                          <a:solidFill>
                            <a:srgbClr val="646464"/>
                          </a:solidFill>
                          <a:effectLst/>
                          <a:latin typeface="Inconsolata" panose="00000509000000000000" pitchFamily="49" charset="0"/>
                        </a:rPr>
                        <a:t>STRICT SERIALIZABLE</a:t>
                      </a:r>
                    </a:p>
                  </a:txBody>
                  <a:tcPr marL="9525" marR="9525" marT="9525"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28872">
                <a:tc>
                  <a:txBody>
                    <a:bodyPr/>
                    <a:lstStyle/>
                    <a:p>
                      <a:pPr algn="r" rtl="0" fontAlgn="ctr"/>
                      <a:r>
                        <a:rPr lang="en-US" sz="2000" b="0" i="0" u="none" strike="noStrike">
                          <a:solidFill>
                            <a:srgbClr val="646464"/>
                          </a:solidFill>
                          <a:effectLst/>
                          <a:latin typeface="Crimson Text" panose="02000503000000000000" pitchFamily="2" charset="0"/>
                        </a:rPr>
                        <a:t>MSFT SQL Server</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dirty="0">
                          <a:solidFill>
                            <a:srgbClr val="646464"/>
                          </a:solidFill>
                          <a:effectLst/>
                          <a:latin typeface="Inconsolata" panose="00000509000000000000" pitchFamily="49" charset="0"/>
                        </a:rPr>
                        <a:t>READ COMMITTED</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dirty="0">
                          <a:solidFill>
                            <a:srgbClr val="646464"/>
                          </a:solidFill>
                          <a:effectLst/>
                          <a:latin typeface="Inconsolata" panose="00000509000000000000" pitchFamily="49" charset="0"/>
                        </a:rPr>
                        <a:t>SERIALIZABLE</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extLst>
                  <a:ext uri="{0D108BD9-81ED-4DB2-BD59-A6C34878D82A}">
                    <a16:rowId xmlns:a16="http://schemas.microsoft.com/office/drawing/2014/main" val="10005"/>
                  </a:ext>
                </a:extLst>
              </a:tr>
              <a:tr h="328872">
                <a:tc>
                  <a:txBody>
                    <a:bodyPr/>
                    <a:lstStyle/>
                    <a:p>
                      <a:pPr algn="r" rtl="0" fontAlgn="ctr"/>
                      <a:r>
                        <a:rPr lang="en-US" sz="2000" b="0" i="0" u="none" strike="noStrike">
                          <a:solidFill>
                            <a:srgbClr val="646464"/>
                          </a:solidFill>
                          <a:effectLst/>
                          <a:latin typeface="Crimson Text" panose="02000503000000000000" pitchFamily="2" charset="0"/>
                        </a:rPr>
                        <a:t>MySQL</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rtl="0" fontAlgn="ctr"/>
                      <a:r>
                        <a:rPr lang="en-US" sz="1600" b="1" i="0" u="none" strike="noStrike" dirty="0">
                          <a:solidFill>
                            <a:srgbClr val="646464"/>
                          </a:solidFill>
                          <a:effectLst/>
                          <a:latin typeface="Inconsolata" panose="00000509000000000000" pitchFamily="49" charset="0"/>
                        </a:rPr>
                        <a:t>REPEATABLE READS</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rtl="0" fontAlgn="ctr"/>
                      <a:r>
                        <a:rPr lang="en-US" sz="1600" b="1" i="0" u="none" strike="noStrike" dirty="0">
                          <a:solidFill>
                            <a:srgbClr val="646464"/>
                          </a:solidFill>
                          <a:effectLst/>
                          <a:latin typeface="Inconsolata" panose="00000509000000000000" pitchFamily="49" charset="0"/>
                        </a:rPr>
                        <a:t>SERIALIZABLE</a:t>
                      </a:r>
                    </a:p>
                  </a:txBody>
                  <a:tcPr marL="9525" marR="9525" marT="9525"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328872">
                <a:tc>
                  <a:txBody>
                    <a:bodyPr/>
                    <a:lstStyle/>
                    <a:p>
                      <a:pPr algn="r" rtl="0" fontAlgn="ctr"/>
                      <a:r>
                        <a:rPr lang="en-US" sz="2000" b="0" i="0" u="none" strike="noStrike">
                          <a:solidFill>
                            <a:srgbClr val="646464"/>
                          </a:solidFill>
                          <a:effectLst/>
                          <a:latin typeface="Crimson Text" panose="02000503000000000000" pitchFamily="2" charset="0"/>
                        </a:rPr>
                        <a:t>Oracle</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a:solidFill>
                            <a:srgbClr val="646464"/>
                          </a:solidFill>
                          <a:effectLst/>
                          <a:latin typeface="Inconsolata" panose="00000509000000000000" pitchFamily="49" charset="0"/>
                        </a:rPr>
                        <a:t>READ COMMITTED</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dirty="0">
                          <a:solidFill>
                            <a:srgbClr val="646464"/>
                          </a:solidFill>
                          <a:effectLst/>
                          <a:latin typeface="Inconsolata" panose="00000509000000000000" pitchFamily="49" charset="0"/>
                        </a:rPr>
                        <a:t>SNAPSHOT ISOLATION</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extLst>
                  <a:ext uri="{0D108BD9-81ED-4DB2-BD59-A6C34878D82A}">
                    <a16:rowId xmlns:a16="http://schemas.microsoft.com/office/drawing/2014/main" val="10007"/>
                  </a:ext>
                </a:extLst>
              </a:tr>
              <a:tr h="328872">
                <a:tc>
                  <a:txBody>
                    <a:bodyPr/>
                    <a:lstStyle/>
                    <a:p>
                      <a:pPr algn="r" rtl="0" fontAlgn="ctr"/>
                      <a:r>
                        <a:rPr lang="en-US" sz="2000" b="0" i="0" u="none" strike="noStrike">
                          <a:solidFill>
                            <a:srgbClr val="646464"/>
                          </a:solidFill>
                          <a:effectLst/>
                          <a:latin typeface="Crimson Text" panose="02000503000000000000" pitchFamily="2" charset="0"/>
                        </a:rPr>
                        <a:t>PostgreSQL</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rtl="0" fontAlgn="ctr"/>
                      <a:r>
                        <a:rPr lang="en-US" sz="1600" b="1" i="0" u="none" strike="noStrike">
                          <a:solidFill>
                            <a:srgbClr val="646464"/>
                          </a:solidFill>
                          <a:effectLst/>
                          <a:latin typeface="Inconsolata" panose="00000509000000000000" pitchFamily="49" charset="0"/>
                        </a:rPr>
                        <a:t>READ COMMITTED</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rtl="0" fontAlgn="ctr"/>
                      <a:r>
                        <a:rPr lang="en-US" sz="1600" b="1" i="0" u="none" strike="noStrike" dirty="0">
                          <a:solidFill>
                            <a:srgbClr val="646464"/>
                          </a:solidFill>
                          <a:effectLst/>
                          <a:latin typeface="Inconsolata" panose="00000509000000000000" pitchFamily="49" charset="0"/>
                        </a:rPr>
                        <a:t>SERIALIZABLE</a:t>
                      </a:r>
                    </a:p>
                  </a:txBody>
                  <a:tcPr marL="9525" marR="9525" marT="9525"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28872">
                <a:tc>
                  <a:txBody>
                    <a:bodyPr/>
                    <a:lstStyle/>
                    <a:p>
                      <a:pPr algn="r" rtl="0" fontAlgn="ctr"/>
                      <a:r>
                        <a:rPr lang="en-US" sz="2000" b="0" i="0" u="none" strike="noStrike">
                          <a:solidFill>
                            <a:srgbClr val="646464"/>
                          </a:solidFill>
                          <a:effectLst/>
                          <a:latin typeface="Crimson Text" panose="02000503000000000000" pitchFamily="2" charset="0"/>
                        </a:rPr>
                        <a:t>SAP HANA</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dirty="0">
                          <a:solidFill>
                            <a:srgbClr val="646464"/>
                          </a:solidFill>
                          <a:effectLst/>
                          <a:latin typeface="Inconsolata" panose="00000509000000000000" pitchFamily="49" charset="0"/>
                        </a:rPr>
                        <a:t>READ COMMITTED</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dirty="0">
                          <a:solidFill>
                            <a:srgbClr val="646464"/>
                          </a:solidFill>
                          <a:effectLst/>
                          <a:latin typeface="Inconsolata" panose="00000509000000000000" pitchFamily="49" charset="0"/>
                        </a:rPr>
                        <a:t>SERIALIZABLE</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75000"/>
                        <a:alpha val="20000"/>
                      </a:schemeClr>
                    </a:solidFill>
                  </a:tcPr>
                </a:tc>
                <a:extLst>
                  <a:ext uri="{0D108BD9-81ED-4DB2-BD59-A6C34878D82A}">
                    <a16:rowId xmlns:a16="http://schemas.microsoft.com/office/drawing/2014/main" val="10009"/>
                  </a:ext>
                </a:extLst>
              </a:tr>
              <a:tr h="328872">
                <a:tc>
                  <a:txBody>
                    <a:bodyPr/>
                    <a:lstStyle/>
                    <a:p>
                      <a:pPr algn="r" rtl="0" fontAlgn="ctr"/>
                      <a:r>
                        <a:rPr lang="en-US" sz="2000" b="0" i="0" u="none" strike="noStrike">
                          <a:solidFill>
                            <a:srgbClr val="646464"/>
                          </a:solidFill>
                          <a:effectLst/>
                          <a:latin typeface="Crimson Text" panose="02000503000000000000" pitchFamily="2" charset="0"/>
                        </a:rPr>
                        <a:t>VoltDB</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rtl="0" fontAlgn="ctr"/>
                      <a:r>
                        <a:rPr lang="en-US" sz="1600" b="1" i="0" u="none" strike="noStrike">
                          <a:solidFill>
                            <a:srgbClr val="646464"/>
                          </a:solidFill>
                          <a:effectLst/>
                          <a:latin typeface="Inconsolata" panose="00000509000000000000" pitchFamily="49" charset="0"/>
                        </a:rPr>
                        <a:t>SERIALIZABLE</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rtl="0" fontAlgn="ctr"/>
                      <a:r>
                        <a:rPr lang="en-US" sz="1600" b="1" i="0" u="none" strike="noStrike" dirty="0">
                          <a:solidFill>
                            <a:srgbClr val="646464"/>
                          </a:solidFill>
                          <a:effectLst/>
                          <a:latin typeface="Inconsolata" panose="00000509000000000000" pitchFamily="49" charset="0"/>
                        </a:rPr>
                        <a:t>SERIALIZABLE</a:t>
                      </a:r>
                    </a:p>
                  </a:txBody>
                  <a:tcPr marL="9525" marR="9525" marT="9525"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328872">
                <a:tc>
                  <a:txBody>
                    <a:bodyPr/>
                    <a:lstStyle/>
                    <a:p>
                      <a:pPr algn="r" rtl="0" fontAlgn="ctr"/>
                      <a:r>
                        <a:rPr lang="en-US" sz="2000" b="0" i="0" u="none" strike="noStrike" dirty="0" err="1">
                          <a:solidFill>
                            <a:srgbClr val="646464"/>
                          </a:solidFill>
                          <a:effectLst/>
                          <a:latin typeface="Crimson Text" panose="02000503000000000000" pitchFamily="2" charset="0"/>
                        </a:rPr>
                        <a:t>YugaByte</a:t>
                      </a:r>
                      <a:endParaRPr lang="en-US" sz="2000" b="0" i="0" u="none" strike="noStrike" dirty="0">
                        <a:solidFill>
                          <a:srgbClr val="646464"/>
                        </a:solidFill>
                        <a:effectLst/>
                        <a:latin typeface="Crimson Text" panose="02000503000000000000" pitchFamily="2" charset="0"/>
                      </a:endParaRPr>
                    </a:p>
                  </a:txBody>
                  <a:tcPr marL="9525" marR="9525" marT="9525" marB="0" anchor="ctr">
                    <a:lnL>
                      <a:noFill/>
                    </a:lnL>
                    <a:lnR>
                      <a:noFill/>
                    </a:lnR>
                    <a:lnT>
                      <a:noFill/>
                    </a:lnT>
                    <a:lnB w="12700" cmpd="sng">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dirty="0">
                          <a:solidFill>
                            <a:srgbClr val="646464"/>
                          </a:solidFill>
                          <a:effectLst/>
                          <a:latin typeface="Inconsolata" panose="00000509000000000000" pitchFamily="49" charset="0"/>
                        </a:rPr>
                        <a:t>SNAPSHOT ISOLATION</a:t>
                      </a:r>
                    </a:p>
                  </a:txBody>
                  <a:tcPr marL="9525" marR="9525" marT="9525" marB="0" anchor="ctr">
                    <a:lnL>
                      <a:noFill/>
                    </a:lnL>
                    <a:lnR>
                      <a:noFill/>
                    </a:lnR>
                    <a:lnT>
                      <a:noFill/>
                    </a:lnT>
                    <a:lnB w="12700" cmpd="sng">
                      <a:noFill/>
                    </a:lnB>
                    <a:lnTlToBr w="12700" cmpd="sng">
                      <a:noFill/>
                      <a:prstDash val="solid"/>
                    </a:lnTlToBr>
                    <a:lnBlToTr w="12700" cmpd="sng">
                      <a:noFill/>
                      <a:prstDash val="solid"/>
                    </a:lnBlToTr>
                    <a:solidFill>
                      <a:schemeClr val="bg1">
                        <a:lumMod val="75000"/>
                        <a:alpha val="20000"/>
                      </a:schemeClr>
                    </a:solidFill>
                  </a:tcPr>
                </a:tc>
                <a:tc>
                  <a:txBody>
                    <a:bodyPr/>
                    <a:lstStyle/>
                    <a:p>
                      <a:pPr algn="ctr" rtl="0" fontAlgn="ctr"/>
                      <a:r>
                        <a:rPr lang="en-US" sz="1600" b="1" i="0" u="none" strike="noStrike" dirty="0">
                          <a:solidFill>
                            <a:srgbClr val="646464"/>
                          </a:solidFill>
                          <a:effectLst/>
                          <a:latin typeface="Inconsolata" panose="00000509000000000000" pitchFamily="49" charset="0"/>
                        </a:rPr>
                        <a:t>SERIALIZABLE</a:t>
                      </a:r>
                    </a:p>
                  </a:txBody>
                  <a:tcPr marL="9525" marR="9525" marT="9525" marB="0" anchor="ctr">
                    <a:lnL>
                      <a:noFill/>
                    </a:lnL>
                    <a:lnR>
                      <a:noFill/>
                    </a:lnR>
                    <a:lnT>
                      <a:noFill/>
                    </a:lnT>
                    <a:lnB w="12700" cmpd="sng">
                      <a:noFill/>
                    </a:lnB>
                    <a:lnTlToBr w="12700" cmpd="sng">
                      <a:noFill/>
                      <a:prstDash val="solid"/>
                    </a:lnTlToBr>
                    <a:lnBlToTr w="12700" cmpd="sng">
                      <a:noFill/>
                      <a:prstDash val="solid"/>
                    </a:lnBlToTr>
                    <a:solidFill>
                      <a:schemeClr val="bg1">
                        <a:lumMod val="75000"/>
                        <a:alpha val="20000"/>
                      </a:schemeClr>
                    </a:solidFill>
                  </a:tcPr>
                </a:tc>
                <a:extLst>
                  <a:ext uri="{0D108BD9-81ED-4DB2-BD59-A6C34878D82A}">
                    <a16:rowId xmlns:a16="http://schemas.microsoft.com/office/drawing/2014/main" val="10011"/>
                  </a:ext>
                </a:extLst>
              </a:tr>
            </a:tbl>
          </a:graphicData>
        </a:graphic>
      </p:graphicFrame>
      <p:sp>
        <p:nvSpPr>
          <p:cNvPr id="3" name="Slide Number Placeholder 3">
            <a:extLst>
              <a:ext uri="{FF2B5EF4-FFF2-40B4-BE49-F238E27FC236}">
                <a16:creationId xmlns:a16="http://schemas.microsoft.com/office/drawing/2014/main" id="{2BB57D16-F7F6-5FD8-CA33-CC24C730F82F}"/>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50</a:t>
            </a:fld>
            <a:endParaRPr lang="en-US" dirty="0"/>
          </a:p>
        </p:txBody>
      </p:sp>
      <p:sp>
        <p:nvSpPr>
          <p:cNvPr id="5" name="Oval 23">
            <a:extLst>
              <a:ext uri="{FF2B5EF4-FFF2-40B4-BE49-F238E27FC236}">
                <a16:creationId xmlns:a16="http://schemas.microsoft.com/office/drawing/2014/main" id="{0E497105-5D0B-8306-1E29-314A3B8969D4}"/>
              </a:ext>
            </a:extLst>
          </p:cNvPr>
          <p:cNvSpPr>
            <a:spLocks noChangeArrowheads="1"/>
          </p:cNvSpPr>
          <p:nvPr/>
        </p:nvSpPr>
        <p:spPr bwMode="auto">
          <a:xfrm>
            <a:off x="3276599" y="2519149"/>
            <a:ext cx="2286000" cy="1255352"/>
          </a:xfrm>
          <a:prstGeom prst="roundRect">
            <a:avLst>
              <a:gd name="adj" fmla="val 631"/>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EF3E42"/>
              </a:solidFill>
              <a:effectLst/>
              <a:uLnTx/>
              <a:uFillTx/>
              <a:latin typeface="Calibri"/>
              <a:ea typeface="+mn-ea"/>
              <a:cs typeface="+mn-cs"/>
            </a:endParaRPr>
          </a:p>
        </p:txBody>
      </p:sp>
      <p:grpSp>
        <p:nvGrpSpPr>
          <p:cNvPr id="17" name="Group 16">
            <a:extLst>
              <a:ext uri="{FF2B5EF4-FFF2-40B4-BE49-F238E27FC236}">
                <a16:creationId xmlns:a16="http://schemas.microsoft.com/office/drawing/2014/main" id="{022E8D75-D184-7C93-CC25-91E3438D6E37}"/>
              </a:ext>
            </a:extLst>
          </p:cNvPr>
          <p:cNvGrpSpPr/>
          <p:nvPr/>
        </p:nvGrpSpPr>
        <p:grpSpPr>
          <a:xfrm>
            <a:off x="3265904" y="1200153"/>
            <a:ext cx="2286000" cy="3236549"/>
            <a:chOff x="3695700" y="1547728"/>
            <a:chExt cx="1828800" cy="3236549"/>
          </a:xfrm>
        </p:grpSpPr>
        <p:sp>
          <p:nvSpPr>
            <p:cNvPr id="11" name="Oval 23">
              <a:extLst>
                <a:ext uri="{FF2B5EF4-FFF2-40B4-BE49-F238E27FC236}">
                  <a16:creationId xmlns:a16="http://schemas.microsoft.com/office/drawing/2014/main" id="{78DB56C5-8E89-5C99-C9D9-0E390F706C02}"/>
                </a:ext>
              </a:extLst>
            </p:cNvPr>
            <p:cNvSpPr>
              <a:spLocks noChangeArrowheads="1"/>
            </p:cNvSpPr>
            <p:nvPr/>
          </p:nvSpPr>
          <p:spPr bwMode="auto">
            <a:xfrm>
              <a:off x="3695700" y="1547728"/>
              <a:ext cx="1828800" cy="304800"/>
            </a:xfrm>
            <a:prstGeom prst="roundRect">
              <a:avLst>
                <a:gd name="adj" fmla="val 9649"/>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EF3E42"/>
                </a:solidFill>
                <a:effectLst/>
                <a:uLnTx/>
                <a:uFillTx/>
                <a:latin typeface="Calibri"/>
                <a:ea typeface="+mn-ea"/>
                <a:cs typeface="+mn-cs"/>
              </a:endParaRPr>
            </a:p>
          </p:txBody>
        </p:sp>
        <p:sp>
          <p:nvSpPr>
            <p:cNvPr id="12" name="Oval 23">
              <a:extLst>
                <a:ext uri="{FF2B5EF4-FFF2-40B4-BE49-F238E27FC236}">
                  <a16:creationId xmlns:a16="http://schemas.microsoft.com/office/drawing/2014/main" id="{C97A7A74-BB47-0139-AC51-A575E63DAC21}"/>
                </a:ext>
              </a:extLst>
            </p:cNvPr>
            <p:cNvSpPr>
              <a:spLocks noChangeArrowheads="1"/>
            </p:cNvSpPr>
            <p:nvPr/>
          </p:nvSpPr>
          <p:spPr bwMode="auto">
            <a:xfrm>
              <a:off x="3695700" y="4479477"/>
              <a:ext cx="1828800" cy="304800"/>
            </a:xfrm>
            <a:prstGeom prst="roundRect">
              <a:avLst>
                <a:gd name="adj" fmla="val 9649"/>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EF3E42"/>
                </a:solidFill>
                <a:effectLst/>
                <a:uLnTx/>
                <a:uFillTx/>
                <a:latin typeface="Calibri"/>
                <a:ea typeface="+mn-ea"/>
                <a:cs typeface="+mn-cs"/>
              </a:endParaRPr>
            </a:p>
          </p:txBody>
        </p:sp>
        <p:sp>
          <p:nvSpPr>
            <p:cNvPr id="13" name="Oval 23">
              <a:extLst>
                <a:ext uri="{FF2B5EF4-FFF2-40B4-BE49-F238E27FC236}">
                  <a16:creationId xmlns:a16="http://schemas.microsoft.com/office/drawing/2014/main" id="{267150D3-E5C0-D75F-B40A-609D2DC6D93B}"/>
                </a:ext>
              </a:extLst>
            </p:cNvPr>
            <p:cNvSpPr>
              <a:spLocks noChangeArrowheads="1"/>
            </p:cNvSpPr>
            <p:nvPr/>
          </p:nvSpPr>
          <p:spPr bwMode="auto">
            <a:xfrm>
              <a:off x="3695700" y="2180924"/>
              <a:ext cx="1828800" cy="304800"/>
            </a:xfrm>
            <a:prstGeom prst="roundRect">
              <a:avLst>
                <a:gd name="adj" fmla="val 9649"/>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EF3E42"/>
                </a:solidFill>
                <a:effectLst/>
                <a:uLnTx/>
                <a:uFillTx/>
                <a:latin typeface="Calibri"/>
                <a:ea typeface="+mn-ea"/>
                <a:cs typeface="+mn-cs"/>
              </a:endParaRPr>
            </a:p>
          </p:txBody>
        </p:sp>
      </p:grpSp>
      <p:sp>
        <p:nvSpPr>
          <p:cNvPr id="14" name="Oval 23">
            <a:extLst>
              <a:ext uri="{FF2B5EF4-FFF2-40B4-BE49-F238E27FC236}">
                <a16:creationId xmlns:a16="http://schemas.microsoft.com/office/drawing/2014/main" id="{0C1FFC04-E8BE-11C8-293D-6BE42E23A312}"/>
              </a:ext>
            </a:extLst>
          </p:cNvPr>
          <p:cNvSpPr>
            <a:spLocks noChangeArrowheads="1"/>
          </p:cNvSpPr>
          <p:nvPr/>
        </p:nvSpPr>
        <p:spPr bwMode="auto">
          <a:xfrm>
            <a:off x="3265904" y="2161255"/>
            <a:ext cx="4506495" cy="304800"/>
          </a:xfrm>
          <a:prstGeom prst="roundRect">
            <a:avLst>
              <a:gd name="adj" fmla="val 9649"/>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EF3E42"/>
              </a:solidFill>
              <a:effectLst/>
              <a:uLnTx/>
              <a:uFillTx/>
              <a:latin typeface="Calibri"/>
              <a:ea typeface="+mn-ea"/>
              <a:cs typeface="+mn-cs"/>
            </a:endParaRPr>
          </a:p>
        </p:txBody>
      </p:sp>
      <p:sp>
        <p:nvSpPr>
          <p:cNvPr id="15" name="Oval 23">
            <a:extLst>
              <a:ext uri="{FF2B5EF4-FFF2-40B4-BE49-F238E27FC236}">
                <a16:creationId xmlns:a16="http://schemas.microsoft.com/office/drawing/2014/main" id="{247967E8-41E6-F64D-74C3-F62AA371500E}"/>
              </a:ext>
            </a:extLst>
          </p:cNvPr>
          <p:cNvSpPr>
            <a:spLocks noChangeArrowheads="1"/>
          </p:cNvSpPr>
          <p:nvPr/>
        </p:nvSpPr>
        <p:spPr bwMode="auto">
          <a:xfrm>
            <a:off x="5698958" y="3151241"/>
            <a:ext cx="1981200" cy="304800"/>
          </a:xfrm>
          <a:prstGeom prst="roundRect">
            <a:avLst>
              <a:gd name="adj" fmla="val 9649"/>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EF3E42"/>
              </a:solidFill>
              <a:effectLst/>
              <a:uLnTx/>
              <a:uFillTx/>
              <a:latin typeface="Calibri"/>
              <a:ea typeface="+mn-ea"/>
              <a:cs typeface="+mn-cs"/>
            </a:endParaRPr>
          </a:p>
        </p:txBody>
      </p:sp>
      <p:sp>
        <p:nvSpPr>
          <p:cNvPr id="16" name="Oval 23">
            <a:extLst>
              <a:ext uri="{FF2B5EF4-FFF2-40B4-BE49-F238E27FC236}">
                <a16:creationId xmlns:a16="http://schemas.microsoft.com/office/drawing/2014/main" id="{0CEF7594-3D3C-5A69-C0F7-C8BCB8B80A34}"/>
              </a:ext>
            </a:extLst>
          </p:cNvPr>
          <p:cNvSpPr>
            <a:spLocks noChangeArrowheads="1"/>
          </p:cNvSpPr>
          <p:nvPr/>
        </p:nvSpPr>
        <p:spPr bwMode="auto">
          <a:xfrm>
            <a:off x="3265903" y="1504953"/>
            <a:ext cx="2286001" cy="304800"/>
          </a:xfrm>
          <a:prstGeom prst="roundRect">
            <a:avLst>
              <a:gd name="adj" fmla="val 9649"/>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EF3E42"/>
              </a:solidFill>
              <a:effectLst/>
              <a:uLnTx/>
              <a:uFillTx/>
              <a:latin typeface="Calibri"/>
              <a:ea typeface="+mn-ea"/>
              <a:cs typeface="+mn-cs"/>
            </a:endParaRPr>
          </a:p>
        </p:txBody>
      </p:sp>
    </p:spTree>
    <p:extLst>
      <p:ext uri="{BB962C8B-B14F-4D97-AF65-F5344CB8AC3E}">
        <p14:creationId xmlns:p14="http://schemas.microsoft.com/office/powerpoint/2010/main" val="91260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5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250"/>
                                        <p:tgtEl>
                                          <p:spTgt spid="5"/>
                                        </p:tgtEl>
                                      </p:cBhvr>
                                    </p:animEffect>
                                    <p:set>
                                      <p:cBhvr>
                                        <p:cTn id="17" dur="1" fill="hold">
                                          <p:stCondLst>
                                            <p:cond delay="249"/>
                                          </p:stCondLst>
                                        </p:cTn>
                                        <p:tgtEl>
                                          <p:spTgt spid="5"/>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250"/>
                                        <p:tgtEl>
                                          <p:spTgt spid="15"/>
                                        </p:tgtEl>
                                      </p:cBhvr>
                                    </p:animEffect>
                                    <p:set>
                                      <p:cBhvr>
                                        <p:cTn id="20" dur="1" fill="hold">
                                          <p:stCondLst>
                                            <p:cond delay="249"/>
                                          </p:stCondLst>
                                        </p:cTn>
                                        <p:tgtEl>
                                          <p:spTgt spid="15"/>
                                        </p:tgtEl>
                                        <p:attrNameLst>
                                          <p:attrName>style.visibility</p:attrName>
                                        </p:attrNameLst>
                                      </p:cBhvr>
                                      <p:to>
                                        <p:strVal val="hidden"/>
                                      </p:to>
                                    </p:set>
                                  </p:childTnLst>
                                </p:cTn>
                              </p:par>
                            </p:childTnLst>
                          </p:cTn>
                        </p:par>
                        <p:par>
                          <p:cTn id="21" fill="hold">
                            <p:stCondLst>
                              <p:cond delay="250"/>
                            </p:stCondLst>
                            <p:childTnLst>
                              <p:par>
                                <p:cTn id="22" presetID="10" presetClass="entr" presetSubtype="0"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25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250"/>
                                        <p:tgtEl>
                                          <p:spTgt spid="17"/>
                                        </p:tgtEl>
                                      </p:cBhvr>
                                    </p:animEffect>
                                    <p:set>
                                      <p:cBhvr>
                                        <p:cTn id="29" dur="1" fill="hold">
                                          <p:stCondLst>
                                            <p:cond delay="249"/>
                                          </p:stCondLst>
                                        </p:cTn>
                                        <p:tgtEl>
                                          <p:spTgt spid="17"/>
                                        </p:tgtEl>
                                        <p:attrNameLst>
                                          <p:attrName>style.visibility</p:attrName>
                                        </p:attrNameLst>
                                      </p:cBhvr>
                                      <p:to>
                                        <p:strVal val="hidden"/>
                                      </p:to>
                                    </p:set>
                                  </p:childTnLst>
                                </p:cTn>
                              </p:par>
                            </p:childTnLst>
                          </p:cTn>
                        </p:par>
                        <p:par>
                          <p:cTn id="30" fill="hold">
                            <p:stCondLst>
                              <p:cond delay="250"/>
                            </p:stCondLst>
                            <p:childTnLst>
                              <p:par>
                                <p:cTn id="31" presetID="10" presetClass="entr" presetSubtype="0"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25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250"/>
                                        <p:tgtEl>
                                          <p:spTgt spid="14"/>
                                        </p:tgtEl>
                                      </p:cBhvr>
                                    </p:animEffect>
                                    <p:set>
                                      <p:cBhvr>
                                        <p:cTn id="38" dur="1" fill="hold">
                                          <p:stCondLst>
                                            <p:cond delay="249"/>
                                          </p:stCondLst>
                                        </p:cTn>
                                        <p:tgtEl>
                                          <p:spTgt spid="14"/>
                                        </p:tgtEl>
                                        <p:attrNameLst>
                                          <p:attrName>style.visibility</p:attrName>
                                        </p:attrNameLst>
                                      </p:cBhvr>
                                      <p:to>
                                        <p:strVal val="hidden"/>
                                      </p:to>
                                    </p:set>
                                  </p:childTnLst>
                                </p:cTn>
                              </p:par>
                              <p:par>
                                <p:cTn id="39" presetID="10"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4" grpId="0" animBg="1"/>
      <p:bldP spid="14" grpId="1" animBg="1"/>
      <p:bldP spid="15" grpId="0" animBg="1"/>
      <p:bldP spid="15" grpId="1" animBg="1"/>
      <p:bldP spid="1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Arrow Connector 2"/>
          <p:cNvCxnSpPr>
            <a:cxnSpLocks noChangeShapeType="1"/>
            <a:stCxn id="5" idx="0"/>
            <a:endCxn id="31" idx="2"/>
          </p:cNvCxnSpPr>
          <p:nvPr/>
        </p:nvCxnSpPr>
        <p:spPr bwMode="auto">
          <a:xfrm rot="5400000" flipH="1" flipV="1">
            <a:off x="2885398" y="752279"/>
            <a:ext cx="642818" cy="2043504"/>
          </a:xfrm>
          <a:prstGeom prst="bentConnector3">
            <a:avLst>
              <a:gd name="adj1" fmla="val 50000"/>
            </a:avLst>
          </a:prstGeom>
          <a:noFill/>
          <a:ln w="57150" algn="ctr">
            <a:solidFill>
              <a:schemeClr val="accent1"/>
            </a:solidFill>
            <a:round/>
            <a:headEnd type="none" w="med" len="med"/>
            <a:tailEnd type="triangle" w="med" len="med"/>
          </a:ln>
          <a:extLst>
            <a:ext uri="{909E8E84-426E-40DD-AFC4-6F175D3DCCD1}">
              <a14:hiddenFill xmlns:a14="http://schemas.microsoft.com/office/drawing/2010/main">
                <a:noFill/>
              </a14:hiddenFill>
            </a:ext>
          </a:extLst>
        </p:spPr>
      </p:cxnSp>
      <p:cxnSp>
        <p:nvCxnSpPr>
          <p:cNvPr id="14" name="Straight Arrow Connector 2"/>
          <p:cNvCxnSpPr>
            <a:cxnSpLocks noChangeShapeType="1"/>
            <a:stCxn id="6" idx="0"/>
            <a:endCxn id="32" idx="2"/>
          </p:cNvCxnSpPr>
          <p:nvPr/>
        </p:nvCxnSpPr>
        <p:spPr bwMode="auto">
          <a:xfrm rot="16200000" flipV="1">
            <a:off x="5586522" y="777289"/>
            <a:ext cx="642818" cy="1993483"/>
          </a:xfrm>
          <a:prstGeom prst="bentConnector3">
            <a:avLst>
              <a:gd name="adj1" fmla="val 50000"/>
            </a:avLst>
          </a:prstGeom>
          <a:noFill/>
          <a:ln w="57150" algn="ctr">
            <a:solidFill>
              <a:schemeClr val="accent1"/>
            </a:solidFill>
            <a:round/>
            <a:headEnd type="none" w="med" len="med"/>
            <a:tailEnd type="triangle" w="med" len="med"/>
          </a:ln>
          <a:extLst>
            <a:ext uri="{909E8E84-426E-40DD-AFC4-6F175D3DCCD1}">
              <a14:hiddenFill xmlns:a14="http://schemas.microsoft.com/office/drawing/2010/main">
                <a:noFill/>
              </a14:hiddenFill>
            </a:ext>
          </a:extLst>
        </p:spPr>
      </p:cxnSp>
      <p:cxnSp>
        <p:nvCxnSpPr>
          <p:cNvPr id="20" name="Straight Arrow Connector 2"/>
          <p:cNvCxnSpPr>
            <a:cxnSpLocks noChangeShapeType="1"/>
            <a:stCxn id="44" idx="0"/>
            <a:endCxn id="9" idx="2"/>
          </p:cNvCxnSpPr>
          <p:nvPr/>
        </p:nvCxnSpPr>
        <p:spPr bwMode="auto">
          <a:xfrm rot="16200000" flipV="1">
            <a:off x="2984835" y="2400680"/>
            <a:ext cx="535840" cy="2135399"/>
          </a:xfrm>
          <a:prstGeom prst="bentConnector3">
            <a:avLst>
              <a:gd name="adj1" fmla="val 50000"/>
            </a:avLst>
          </a:prstGeom>
          <a:noFill/>
          <a:ln w="57150" algn="ctr">
            <a:solidFill>
              <a:schemeClr val="accent1"/>
            </a:solidFill>
            <a:round/>
            <a:headEnd type="none" w="med" len="med"/>
            <a:tailEnd type="triangle" w="med" len="med"/>
          </a:ln>
          <a:extLst>
            <a:ext uri="{909E8E84-426E-40DD-AFC4-6F175D3DCCD1}">
              <a14:hiddenFill xmlns:a14="http://schemas.microsoft.com/office/drawing/2010/main">
                <a:noFill/>
              </a14:hiddenFill>
            </a:ext>
          </a:extLst>
        </p:spPr>
      </p:cxnSp>
      <p:cxnSp>
        <p:nvCxnSpPr>
          <p:cNvPr id="23" name="Straight Arrow Connector 2"/>
          <p:cNvCxnSpPr>
            <a:cxnSpLocks noChangeShapeType="1"/>
            <a:stCxn id="45" idx="0"/>
            <a:endCxn id="6" idx="2"/>
          </p:cNvCxnSpPr>
          <p:nvPr/>
        </p:nvCxnSpPr>
        <p:spPr bwMode="auto">
          <a:xfrm rot="5400000" flipH="1" flipV="1">
            <a:off x="5333503" y="2165131"/>
            <a:ext cx="1240750" cy="1901588"/>
          </a:xfrm>
          <a:prstGeom prst="bentConnector3">
            <a:avLst>
              <a:gd name="adj1" fmla="val 50000"/>
            </a:avLst>
          </a:prstGeom>
          <a:noFill/>
          <a:ln w="57150" algn="ctr">
            <a:solidFill>
              <a:schemeClr val="accent1"/>
            </a:solidFill>
            <a:round/>
            <a:headEnd type="none" w="med" len="med"/>
            <a:tailEnd type="triangle" w="med" len="med"/>
          </a:ln>
          <a:extLst>
            <a:ext uri="{909E8E84-426E-40DD-AFC4-6F175D3DCCD1}">
              <a14:hiddenFill xmlns:a14="http://schemas.microsoft.com/office/drawing/2010/main">
                <a:noFill/>
              </a14:hiddenFill>
            </a:ext>
          </a:extLst>
        </p:spPr>
      </p:cxnSp>
      <p:cxnSp>
        <p:nvCxnSpPr>
          <p:cNvPr id="28" name="Straight Arrow Connector 2"/>
          <p:cNvCxnSpPr>
            <a:cxnSpLocks noChangeShapeType="1"/>
            <a:stCxn id="8" idx="0"/>
            <a:endCxn id="43" idx="2"/>
          </p:cNvCxnSpPr>
          <p:nvPr/>
        </p:nvCxnSpPr>
        <p:spPr bwMode="auto">
          <a:xfrm flipV="1">
            <a:off x="4572000" y="4130052"/>
            <a:ext cx="1" cy="479988"/>
          </a:xfrm>
          <a:prstGeom prst="straightConnector1">
            <a:avLst/>
          </a:prstGeom>
          <a:noFill/>
          <a:ln w="57150" algn="ctr">
            <a:solidFill>
              <a:schemeClr val="accent1"/>
            </a:solidFill>
            <a:round/>
            <a:headEnd type="none" w="med" len="med"/>
            <a:tailEnd type="triangle" w="med" len="med"/>
          </a:ln>
          <a:extLst>
            <a:ext uri="{909E8E84-426E-40DD-AFC4-6F175D3DCCD1}">
              <a14:hiddenFill xmlns:a14="http://schemas.microsoft.com/office/drawing/2010/main">
                <a:noFill/>
              </a14:hiddenFill>
            </a:ext>
          </a:extLst>
        </p:spPr>
      </p:cxnSp>
      <p:sp>
        <p:nvSpPr>
          <p:cNvPr id="5" name="Rectangle 4"/>
          <p:cNvSpPr/>
          <p:nvPr/>
        </p:nvSpPr>
        <p:spPr>
          <a:xfrm>
            <a:off x="1066800" y="2095440"/>
            <a:ext cx="2236510" cy="400110"/>
          </a:xfrm>
          <a:prstGeom prst="rect">
            <a:avLst/>
          </a:prstGeom>
          <a:solidFill>
            <a:schemeClr val="tx1">
              <a:lumMod val="65000"/>
              <a:lumOff val="35000"/>
            </a:schemeClr>
          </a:solidFill>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Inconsolata" panose="00000509000000000000" pitchFamily="49" charset="0"/>
                <a:cs typeface="Consolas" pitchFamily="49" charset="0"/>
              </a:rPr>
              <a:t>REPEATABLE READS</a:t>
            </a:r>
          </a:p>
        </p:txBody>
      </p:sp>
      <p:sp>
        <p:nvSpPr>
          <p:cNvPr id="6" name="Rectangle 5"/>
          <p:cNvSpPr/>
          <p:nvPr/>
        </p:nvSpPr>
        <p:spPr>
          <a:xfrm>
            <a:off x="5658177" y="2095440"/>
            <a:ext cx="2492990" cy="400110"/>
          </a:xfrm>
          <a:prstGeom prst="rect">
            <a:avLst/>
          </a:prstGeom>
          <a:solidFill>
            <a:schemeClr val="tx1">
              <a:lumMod val="65000"/>
              <a:lumOff val="35000"/>
            </a:schemeClr>
          </a:solidFill>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Inconsolata" panose="00000509000000000000" pitchFamily="49" charset="0"/>
                <a:cs typeface="Consolas" pitchFamily="49" charset="0"/>
              </a:rPr>
              <a:t>SNAPSHOT ISOLATION</a:t>
            </a:r>
          </a:p>
        </p:txBody>
      </p:sp>
      <p:sp>
        <p:nvSpPr>
          <p:cNvPr id="8" name="Rectangle 7"/>
          <p:cNvSpPr/>
          <p:nvPr/>
        </p:nvSpPr>
        <p:spPr>
          <a:xfrm>
            <a:off x="3453745" y="4610040"/>
            <a:ext cx="2236510" cy="400110"/>
          </a:xfrm>
          <a:prstGeom prst="rect">
            <a:avLst/>
          </a:prstGeom>
          <a:solidFill>
            <a:schemeClr val="tx1">
              <a:lumMod val="65000"/>
              <a:lumOff val="35000"/>
            </a:schemeClr>
          </a:solidFill>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Inconsolata" panose="00000509000000000000" pitchFamily="49" charset="0"/>
                <a:cs typeface="Consolas" pitchFamily="49" charset="0"/>
              </a:rPr>
              <a:t>READ UNCOMMITTED</a:t>
            </a:r>
          </a:p>
        </p:txBody>
      </p:sp>
      <p:grpSp>
        <p:nvGrpSpPr>
          <p:cNvPr id="57" name="Group 56"/>
          <p:cNvGrpSpPr/>
          <p:nvPr/>
        </p:nvGrpSpPr>
        <p:grpSpPr>
          <a:xfrm>
            <a:off x="3710226" y="1089648"/>
            <a:ext cx="1723549" cy="400110"/>
            <a:chOff x="3712352" y="1281172"/>
            <a:chExt cx="1723549" cy="400110"/>
          </a:xfrm>
        </p:grpSpPr>
        <p:grpSp>
          <p:nvGrpSpPr>
            <p:cNvPr id="33" name="Group 32"/>
            <p:cNvGrpSpPr/>
            <p:nvPr/>
          </p:nvGrpSpPr>
          <p:grpSpPr>
            <a:xfrm>
              <a:off x="4147507" y="1287530"/>
              <a:ext cx="848986" cy="356616"/>
              <a:chOff x="4117970" y="1308616"/>
              <a:chExt cx="848986" cy="297180"/>
            </a:xfrm>
          </p:grpSpPr>
          <p:sp>
            <p:nvSpPr>
              <p:cNvPr id="31" name="Rectangle 30"/>
              <p:cNvSpPr/>
              <p:nvPr/>
            </p:nvSpPr>
            <p:spPr>
              <a:xfrm>
                <a:off x="4117970" y="1308616"/>
                <a:ext cx="166356" cy="29718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Inconsolata" panose="00000509000000000000" pitchFamily="49" charset="0"/>
                </a:endParaRPr>
              </a:p>
            </p:txBody>
          </p:sp>
          <p:sp>
            <p:nvSpPr>
              <p:cNvPr id="32" name="Rectangle 31"/>
              <p:cNvSpPr/>
              <p:nvPr/>
            </p:nvSpPr>
            <p:spPr>
              <a:xfrm>
                <a:off x="4800600" y="1308616"/>
                <a:ext cx="166356" cy="29718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Inconsolata" panose="00000509000000000000" pitchFamily="49" charset="0"/>
                </a:endParaRPr>
              </a:p>
            </p:txBody>
          </p:sp>
        </p:grpSp>
        <p:sp>
          <p:nvSpPr>
            <p:cNvPr id="4" name="Rectangle 3"/>
            <p:cNvSpPr/>
            <p:nvPr/>
          </p:nvSpPr>
          <p:spPr>
            <a:xfrm>
              <a:off x="3712352" y="1281172"/>
              <a:ext cx="1723549" cy="400110"/>
            </a:xfrm>
            <a:prstGeom prst="rect">
              <a:avLst/>
            </a:prstGeom>
            <a:solidFill>
              <a:schemeClr val="tx1">
                <a:lumMod val="65000"/>
                <a:lumOff val="35000"/>
              </a:schemeClr>
            </a:solidFill>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Inconsolata" panose="00000509000000000000" pitchFamily="49" charset="0"/>
                  <a:cs typeface="Consolas" pitchFamily="49" charset="0"/>
                </a:rPr>
                <a:t>SERIALIZABLE</a:t>
              </a:r>
            </a:p>
          </p:txBody>
        </p:sp>
      </p:grpSp>
      <p:grpSp>
        <p:nvGrpSpPr>
          <p:cNvPr id="53" name="Group 52"/>
          <p:cNvGrpSpPr/>
          <p:nvPr/>
        </p:nvGrpSpPr>
        <p:grpSpPr>
          <a:xfrm>
            <a:off x="3581986" y="3729942"/>
            <a:ext cx="1980029" cy="400110"/>
            <a:chOff x="3492217" y="3686607"/>
            <a:chExt cx="1980029" cy="400110"/>
          </a:xfrm>
        </p:grpSpPr>
        <p:grpSp>
          <p:nvGrpSpPr>
            <p:cNvPr id="42" name="Group 41"/>
            <p:cNvGrpSpPr/>
            <p:nvPr/>
          </p:nvGrpSpPr>
          <p:grpSpPr>
            <a:xfrm>
              <a:off x="4147507" y="3692965"/>
              <a:ext cx="848986" cy="356616"/>
              <a:chOff x="4117970" y="1308616"/>
              <a:chExt cx="848986" cy="297180"/>
            </a:xfrm>
          </p:grpSpPr>
          <p:sp>
            <p:nvSpPr>
              <p:cNvPr id="44" name="Rectangle 43"/>
              <p:cNvSpPr/>
              <p:nvPr/>
            </p:nvSpPr>
            <p:spPr>
              <a:xfrm>
                <a:off x="4117970" y="1308616"/>
                <a:ext cx="166356" cy="29718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Inconsolata" panose="00000509000000000000" pitchFamily="49" charset="0"/>
                </a:endParaRPr>
              </a:p>
            </p:txBody>
          </p:sp>
          <p:sp>
            <p:nvSpPr>
              <p:cNvPr id="45" name="Rectangle 44"/>
              <p:cNvSpPr/>
              <p:nvPr/>
            </p:nvSpPr>
            <p:spPr>
              <a:xfrm>
                <a:off x="4800600" y="1308616"/>
                <a:ext cx="166356" cy="29718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Inconsolata" panose="00000509000000000000" pitchFamily="49" charset="0"/>
                </a:endParaRPr>
              </a:p>
            </p:txBody>
          </p:sp>
        </p:grpSp>
        <p:sp>
          <p:nvSpPr>
            <p:cNvPr id="43" name="Rectangle 42"/>
            <p:cNvSpPr/>
            <p:nvPr/>
          </p:nvSpPr>
          <p:spPr>
            <a:xfrm>
              <a:off x="3492217" y="3686607"/>
              <a:ext cx="1980029" cy="400110"/>
            </a:xfrm>
            <a:prstGeom prst="rect">
              <a:avLst/>
            </a:prstGeom>
            <a:solidFill>
              <a:schemeClr val="tx1">
                <a:lumMod val="65000"/>
                <a:lumOff val="35000"/>
              </a:schemeClr>
            </a:solidFill>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Inconsolata" panose="00000509000000000000" pitchFamily="49" charset="0"/>
                  <a:cs typeface="Consolas" pitchFamily="49" charset="0"/>
                </a:rPr>
                <a:t>READ COMMITTED</a:t>
              </a:r>
            </a:p>
          </p:txBody>
        </p:sp>
      </p:grpSp>
      <p:grpSp>
        <p:nvGrpSpPr>
          <p:cNvPr id="12" name="Group 11" hidden="1"/>
          <p:cNvGrpSpPr/>
          <p:nvPr/>
        </p:nvGrpSpPr>
        <p:grpSpPr>
          <a:xfrm rot="60000">
            <a:off x="2256071" y="213027"/>
            <a:ext cx="4631673" cy="4728059"/>
            <a:chOff x="2514600" y="372543"/>
            <a:chExt cx="4937760" cy="5040517"/>
          </a:xfrm>
          <a:effectLst>
            <a:outerShdw blurRad="50800" dist="38100" dir="2700000" algn="tl" rotWithShape="0">
              <a:prstClr val="black">
                <a:alpha val="40000"/>
              </a:prstClr>
            </a:outerShdw>
          </a:effectLst>
        </p:grpSpPr>
        <p:sp>
          <p:nvSpPr>
            <p:cNvPr id="11" name="Rectangle 10"/>
            <p:cNvSpPr/>
            <p:nvPr/>
          </p:nvSpPr>
          <p:spPr>
            <a:xfrm>
              <a:off x="2514600" y="372543"/>
              <a:ext cx="4937760" cy="5029200"/>
            </a:xfrm>
            <a:prstGeom prst="rect">
              <a:avLst/>
            </a:prstGeom>
            <a:solidFill>
              <a:schemeClr val="bg1">
                <a:lumMod val="85000"/>
              </a:schemeClr>
            </a:solidFill>
            <a:ln w="9525">
              <a:noFill/>
              <a:prstDash val="solid"/>
              <a:miter lim="800000"/>
              <a:headEnd/>
              <a:tailEnd/>
            </a:ln>
            <a:effec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DejaVu Sans Mono" pitchFamily="49" charset="0"/>
                <a:ea typeface="DejaVu Sans Mono" pitchFamily="49" charset="0"/>
                <a:cs typeface="DejaVu Sans Mono" pitchFamily="49"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6272" y="684299"/>
              <a:ext cx="4574416" cy="4405688"/>
            </a:xfrm>
            <a:prstGeom prst="rect">
              <a:avLst/>
            </a:prstGeom>
          </p:spPr>
        </p:pic>
        <p:sp>
          <p:nvSpPr>
            <p:cNvPr id="26" name="TextBox 25"/>
            <p:cNvSpPr txBox="1"/>
            <p:nvPr/>
          </p:nvSpPr>
          <p:spPr>
            <a:xfrm>
              <a:off x="6002548" y="5134161"/>
              <a:ext cx="1408508" cy="2788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Museo Sans 300" panose="02000000000000000000" pitchFamily="50" charset="0"/>
                </a:rPr>
                <a:t>Source: </a:t>
              </a:r>
              <a:r>
                <a:rPr kumimoji="0" lang="en-US" sz="1100" b="0" i="0" u="none" strike="noStrike" kern="1200" cap="none" spc="0" normalizeH="0" baseline="0" noProof="0" dirty="0">
                  <a:ln>
                    <a:noFill/>
                  </a:ln>
                  <a:solidFill>
                    <a:prstClr val="black">
                      <a:lumMod val="75000"/>
                      <a:lumOff val="25000"/>
                    </a:prstClr>
                  </a:solidFill>
                  <a:effectLst/>
                  <a:uLnTx/>
                  <a:uFillTx/>
                  <a:latin typeface="Museo Sans 300" panose="02000000000000000000" pitchFamily="50" charset="0"/>
                  <a:hlinkClick r:id="rId4"/>
                </a:rPr>
                <a:t>Atul </a:t>
              </a:r>
              <a:r>
                <a:rPr kumimoji="0" lang="en-US" sz="1100" b="0" i="0" u="none" strike="noStrike" kern="1200" cap="none" spc="0" normalizeH="0" baseline="0" noProof="0" dirty="0" err="1">
                  <a:ln>
                    <a:noFill/>
                  </a:ln>
                  <a:solidFill>
                    <a:prstClr val="black">
                      <a:lumMod val="75000"/>
                      <a:lumOff val="25000"/>
                    </a:prstClr>
                  </a:solidFill>
                  <a:effectLst/>
                  <a:uLnTx/>
                  <a:uFillTx/>
                  <a:latin typeface="Museo Sans 300" panose="02000000000000000000" pitchFamily="50" charset="0"/>
                  <a:hlinkClick r:id="rId4"/>
                </a:rPr>
                <a:t>Adya</a:t>
              </a:r>
              <a:endParaRPr kumimoji="0" lang="en-US" sz="1100" b="0" i="0" u="none" strike="noStrike" kern="1200" cap="none" spc="0" normalizeH="0" baseline="0" noProof="0" dirty="0">
                <a:ln>
                  <a:noFill/>
                </a:ln>
                <a:solidFill>
                  <a:prstClr val="black">
                    <a:lumMod val="75000"/>
                    <a:lumOff val="25000"/>
                  </a:prstClr>
                </a:solidFill>
                <a:effectLst/>
                <a:uLnTx/>
                <a:uFillTx/>
                <a:latin typeface="Museo Sans 300" panose="02000000000000000000" pitchFamily="50" charset="0"/>
              </a:endParaRPr>
            </a:p>
          </p:txBody>
        </p:sp>
      </p:grpSp>
      <p:sp>
        <p:nvSpPr>
          <p:cNvPr id="9" name="Rectangle 8">
            <a:extLst>
              <a:ext uri="{FF2B5EF4-FFF2-40B4-BE49-F238E27FC236}">
                <a16:creationId xmlns:a16="http://schemas.microsoft.com/office/drawing/2014/main" id="{4E31BD41-E8EC-DF6E-0292-EAA820CF5F72}"/>
              </a:ext>
            </a:extLst>
          </p:cNvPr>
          <p:cNvSpPr/>
          <p:nvPr/>
        </p:nvSpPr>
        <p:spPr>
          <a:xfrm>
            <a:off x="1066800" y="2800350"/>
            <a:ext cx="2236510" cy="400110"/>
          </a:xfrm>
          <a:prstGeom prst="rect">
            <a:avLst/>
          </a:prstGeom>
          <a:solidFill>
            <a:schemeClr val="tx1">
              <a:lumMod val="65000"/>
              <a:lumOff val="35000"/>
            </a:schemeClr>
          </a:solidFill>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Inconsolata" panose="00000509000000000000" pitchFamily="49" charset="0"/>
                <a:cs typeface="Consolas" pitchFamily="49" charset="0"/>
              </a:rPr>
              <a:t>CURSOR STABILITY</a:t>
            </a:r>
          </a:p>
        </p:txBody>
      </p:sp>
      <p:cxnSp>
        <p:nvCxnSpPr>
          <p:cNvPr id="21" name="Straight Arrow Connector 20">
            <a:extLst>
              <a:ext uri="{FF2B5EF4-FFF2-40B4-BE49-F238E27FC236}">
                <a16:creationId xmlns:a16="http://schemas.microsoft.com/office/drawing/2014/main" id="{931C4A73-490C-3CAF-AAF7-63CDD7AB479D}"/>
              </a:ext>
            </a:extLst>
          </p:cNvPr>
          <p:cNvCxnSpPr>
            <a:cxnSpLocks/>
            <a:stCxn id="9" idx="0"/>
            <a:endCxn id="5" idx="2"/>
          </p:cNvCxnSpPr>
          <p:nvPr/>
        </p:nvCxnSpPr>
        <p:spPr>
          <a:xfrm flipV="1">
            <a:off x="2185055" y="2495550"/>
            <a:ext cx="0" cy="304800"/>
          </a:xfrm>
          <a:prstGeom prst="straightConnector1">
            <a:avLst/>
          </a:prstGeom>
          <a:noFill/>
          <a:ln w="57150" algn="ctr">
            <a:solidFill>
              <a:schemeClr val="accent1"/>
            </a:solidFill>
            <a:round/>
            <a:headEnd type="none" w="med" len="med"/>
            <a:tailEnd type="triangle" w="med" len="med"/>
          </a:ln>
          <a:extLst>
            <a:ext uri="{909E8E84-426E-40DD-AFC4-6F175D3DCCD1}">
              <a14:hiddenFill xmlns:a14="http://schemas.microsoft.com/office/drawing/2010/main">
                <a:noFill/>
              </a14:hiddenFill>
            </a:ext>
          </a:extLst>
        </p:spPr>
      </p:cxnSp>
      <p:grpSp>
        <p:nvGrpSpPr>
          <p:cNvPr id="13" name="Group 12">
            <a:extLst>
              <a:ext uri="{FF2B5EF4-FFF2-40B4-BE49-F238E27FC236}">
                <a16:creationId xmlns:a16="http://schemas.microsoft.com/office/drawing/2014/main" id="{8A19D17F-3D89-78BE-9F21-38594F875152}"/>
              </a:ext>
            </a:extLst>
          </p:cNvPr>
          <p:cNvGrpSpPr/>
          <p:nvPr/>
        </p:nvGrpSpPr>
        <p:grpSpPr>
          <a:xfrm>
            <a:off x="3261385" y="209550"/>
            <a:ext cx="2621230" cy="400110"/>
            <a:chOff x="3633282" y="1281172"/>
            <a:chExt cx="2621230" cy="400110"/>
          </a:xfrm>
        </p:grpSpPr>
        <p:grpSp>
          <p:nvGrpSpPr>
            <p:cNvPr id="15" name="Group 14">
              <a:extLst>
                <a:ext uri="{FF2B5EF4-FFF2-40B4-BE49-F238E27FC236}">
                  <a16:creationId xmlns:a16="http://schemas.microsoft.com/office/drawing/2014/main" id="{9ED251B6-0FA5-0535-71E9-319EF1D85789}"/>
                </a:ext>
              </a:extLst>
            </p:cNvPr>
            <p:cNvGrpSpPr/>
            <p:nvPr/>
          </p:nvGrpSpPr>
          <p:grpSpPr>
            <a:xfrm>
              <a:off x="4147507" y="1287530"/>
              <a:ext cx="848986" cy="356616"/>
              <a:chOff x="4117970" y="1308616"/>
              <a:chExt cx="848986" cy="297180"/>
            </a:xfrm>
          </p:grpSpPr>
          <p:sp>
            <p:nvSpPr>
              <p:cNvPr id="17" name="Rectangle 16">
                <a:extLst>
                  <a:ext uri="{FF2B5EF4-FFF2-40B4-BE49-F238E27FC236}">
                    <a16:creationId xmlns:a16="http://schemas.microsoft.com/office/drawing/2014/main" id="{1D124A0F-CDB5-6C75-7A90-F316BA5C230E}"/>
                  </a:ext>
                </a:extLst>
              </p:cNvPr>
              <p:cNvSpPr/>
              <p:nvPr/>
            </p:nvSpPr>
            <p:spPr>
              <a:xfrm>
                <a:off x="4117970" y="1308616"/>
                <a:ext cx="166356" cy="29718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Inconsolata" panose="00000509000000000000" pitchFamily="49" charset="0"/>
                </a:endParaRPr>
              </a:p>
            </p:txBody>
          </p:sp>
          <p:sp>
            <p:nvSpPr>
              <p:cNvPr id="18" name="Rectangle 17">
                <a:extLst>
                  <a:ext uri="{FF2B5EF4-FFF2-40B4-BE49-F238E27FC236}">
                    <a16:creationId xmlns:a16="http://schemas.microsoft.com/office/drawing/2014/main" id="{49A1BFC5-218F-D189-9C35-2FF5104DD1CE}"/>
                  </a:ext>
                </a:extLst>
              </p:cNvPr>
              <p:cNvSpPr/>
              <p:nvPr/>
            </p:nvSpPr>
            <p:spPr>
              <a:xfrm>
                <a:off x="4800600" y="1308616"/>
                <a:ext cx="166356" cy="29718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Inconsolata" panose="00000509000000000000" pitchFamily="49" charset="0"/>
                </a:endParaRPr>
              </a:p>
            </p:txBody>
          </p:sp>
        </p:grpSp>
        <p:sp>
          <p:nvSpPr>
            <p:cNvPr id="16" name="Rectangle 15">
              <a:extLst>
                <a:ext uri="{FF2B5EF4-FFF2-40B4-BE49-F238E27FC236}">
                  <a16:creationId xmlns:a16="http://schemas.microsoft.com/office/drawing/2014/main" id="{BBB4A077-C6FC-FBDC-2C13-7F9B5EF0E3FC}"/>
                </a:ext>
              </a:extLst>
            </p:cNvPr>
            <p:cNvSpPr/>
            <p:nvPr/>
          </p:nvSpPr>
          <p:spPr>
            <a:xfrm>
              <a:off x="3633282" y="1281172"/>
              <a:ext cx="2621230" cy="400110"/>
            </a:xfrm>
            <a:prstGeom prst="rect">
              <a:avLst/>
            </a:prstGeom>
            <a:solidFill>
              <a:schemeClr val="tx1">
                <a:lumMod val="65000"/>
                <a:lumOff val="35000"/>
              </a:schemeClr>
            </a:solidFill>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Inconsolata" panose="00000509000000000000" pitchFamily="49" charset="0"/>
                  <a:cs typeface="Consolas" pitchFamily="49" charset="0"/>
                </a:rPr>
                <a:t>STRICT SERIALIZABLE</a:t>
              </a:r>
            </a:p>
          </p:txBody>
        </p:sp>
      </p:grpSp>
      <p:cxnSp>
        <p:nvCxnSpPr>
          <p:cNvPr id="19" name="Straight Arrow Connector 18">
            <a:extLst>
              <a:ext uri="{FF2B5EF4-FFF2-40B4-BE49-F238E27FC236}">
                <a16:creationId xmlns:a16="http://schemas.microsoft.com/office/drawing/2014/main" id="{969829D8-BAA0-A1EA-3CC5-D46C9CDFBD35}"/>
              </a:ext>
            </a:extLst>
          </p:cNvPr>
          <p:cNvCxnSpPr>
            <a:cxnSpLocks/>
            <a:stCxn id="4" idx="0"/>
            <a:endCxn id="16" idx="2"/>
          </p:cNvCxnSpPr>
          <p:nvPr/>
        </p:nvCxnSpPr>
        <p:spPr>
          <a:xfrm flipH="1" flipV="1">
            <a:off x="4572000" y="609660"/>
            <a:ext cx="1" cy="479988"/>
          </a:xfrm>
          <a:prstGeom prst="straightConnector1">
            <a:avLst/>
          </a:prstGeom>
          <a:noFill/>
          <a:ln w="57150" algn="ctr">
            <a:solidFill>
              <a:schemeClr val="accent1"/>
            </a:solidFill>
            <a:round/>
            <a:headEnd type="none" w="med" len="med"/>
            <a:tailEnd type="triangle" w="med" len="med"/>
          </a:ln>
          <a:extLst>
            <a:ext uri="{909E8E84-426E-40DD-AFC4-6F175D3DCCD1}">
              <a14:hiddenFill xmlns:a14="http://schemas.microsoft.com/office/drawing/2010/main">
                <a:noFill/>
              </a14:hiddenFill>
            </a:ext>
          </a:extLst>
        </p:spPr>
      </p:cxnSp>
      <p:sp>
        <p:nvSpPr>
          <p:cNvPr id="2" name="Slide Number Placeholder 3">
            <a:extLst>
              <a:ext uri="{FF2B5EF4-FFF2-40B4-BE49-F238E27FC236}">
                <a16:creationId xmlns:a16="http://schemas.microsoft.com/office/drawing/2014/main" id="{86841D5E-B4CC-03B1-91E5-8B9387EC6805}"/>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51</a:t>
            </a:fld>
            <a:endParaRPr lang="en-US" dirty="0"/>
          </a:p>
        </p:txBody>
      </p:sp>
    </p:spTree>
    <p:extLst>
      <p:ext uri="{BB962C8B-B14F-4D97-AF65-F5344CB8AC3E}">
        <p14:creationId xmlns:p14="http://schemas.microsoft.com/office/powerpoint/2010/main" val="27834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4*#ppt_w"/>
                                          </p:val>
                                        </p:tav>
                                        <p:tav tm="100000">
                                          <p:val>
                                            <p:strVal val="#ppt_w"/>
                                          </p:val>
                                        </p:tav>
                                      </p:tavLst>
                                    </p:anim>
                                    <p:anim calcmode="lin" valueType="num">
                                      <p:cBhvr>
                                        <p:cTn id="8" dur="500" fill="hold"/>
                                        <p:tgtEl>
                                          <p:spTgt spid="1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normAutofit/>
          </a:bodyPr>
          <a:lstStyle/>
          <a:p>
            <a:r>
              <a:rPr lang="en-US" dirty="0"/>
              <a:t>Database Admin Survey</a:t>
            </a:r>
          </a:p>
        </p:txBody>
      </p:sp>
      <p:sp>
        <p:nvSpPr>
          <p:cNvPr id="4" name="Content Placeholder 3">
            <a:extLst>
              <a:ext uri="{FF2B5EF4-FFF2-40B4-BE49-F238E27FC236}">
                <a16:creationId xmlns:a16="http://schemas.microsoft.com/office/drawing/2014/main" id="{6EECF17F-BB58-412D-9A39-2DB34076784D}"/>
              </a:ext>
            </a:extLst>
          </p:cNvPr>
          <p:cNvSpPr>
            <a:spLocks noGrp="1"/>
          </p:cNvSpPr>
          <p:nvPr>
            <p:ph idx="1"/>
          </p:nvPr>
        </p:nvSpPr>
        <p:spPr>
          <a:prstGeom prst="rect">
            <a:avLst/>
          </a:prstGeom>
        </p:spPr>
        <p:txBody>
          <a:bodyPr/>
          <a:lstStyle/>
          <a:p>
            <a:r>
              <a:rPr lang="en-US" dirty="0"/>
              <a:t>What isolation level do transactions execute at on this DBMS?</a:t>
            </a:r>
          </a:p>
        </p:txBody>
      </p:sp>
      <p:graphicFrame>
        <p:nvGraphicFramePr>
          <p:cNvPr id="9" name="Content Placeholder 5"/>
          <p:cNvGraphicFramePr>
            <a:graphicFrameLocks/>
          </p:cNvGraphicFramePr>
          <p:nvPr>
            <p:extLst>
              <p:ext uri="{D42A27DB-BD31-4B8C-83A1-F6EECF244321}">
                <p14:modId xmlns:p14="http://schemas.microsoft.com/office/powerpoint/2010/main" val="569206134"/>
              </p:ext>
            </p:extLst>
          </p:nvPr>
        </p:nvGraphicFramePr>
        <p:xfrm>
          <a:off x="228600" y="1733550"/>
          <a:ext cx="8686800" cy="2971800"/>
        </p:xfrm>
        <a:graphic>
          <a:graphicData uri="http://schemas.openxmlformats.org/drawingml/2006/chart">
            <c:chart xmlns:c="http://schemas.openxmlformats.org/drawingml/2006/chart" xmlns:r="http://schemas.openxmlformats.org/officeDocument/2006/relationships" r:id="rId4"/>
          </a:graphicData>
        </a:graphic>
      </p:graphicFrame>
      <p:sp>
        <p:nvSpPr>
          <p:cNvPr id="10" name="Rounded Rectangle 9"/>
          <p:cNvSpPr/>
          <p:nvPr/>
        </p:nvSpPr>
        <p:spPr>
          <a:xfrm>
            <a:off x="2696046" y="2190750"/>
            <a:ext cx="1184098" cy="2438400"/>
          </a:xfrm>
          <a:prstGeom prst="roundRect">
            <a:avLst>
              <a:gd name="adj" fmla="val 3468"/>
            </a:avLst>
          </a:prstGeom>
          <a:no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ctr"/>
          <a:lstStyle/>
          <a:p>
            <a:pPr algn="ctr">
              <a:lnSpc>
                <a:spcPct val="80000"/>
              </a:lnSpc>
            </a:pPr>
            <a:endParaRPr lang="en-US" sz="3600" dirty="0">
              <a:solidFill>
                <a:srgbClr val="EF3E42"/>
              </a:solidFill>
              <a:latin typeface="Museo Sans 700" pitchFamily="50" charset="0"/>
            </a:endParaRPr>
          </a:p>
        </p:txBody>
      </p:sp>
      <p:sp>
        <p:nvSpPr>
          <p:cNvPr id="12" name="TextBox 11" hidden="1"/>
          <p:cNvSpPr txBox="1"/>
          <p:nvPr/>
        </p:nvSpPr>
        <p:spPr>
          <a:xfrm>
            <a:off x="6324600" y="2038350"/>
            <a:ext cx="2619376" cy="1052596"/>
          </a:xfrm>
          <a:prstGeom prst="rect">
            <a:avLst/>
          </a:prstGeom>
          <a:noFill/>
        </p:spPr>
        <p:txBody>
          <a:bodyPr wrap="square" lIns="0" tIns="0" rIns="0" bIns="0" rtlCol="0">
            <a:spAutoFit/>
          </a:bodyPr>
          <a:lstStyle/>
          <a:p>
            <a:pPr>
              <a:lnSpc>
                <a:spcPct val="90000"/>
              </a:lnSpc>
            </a:pPr>
            <a:r>
              <a:rPr lang="en-US" sz="1600" b="1" spc="-150" dirty="0">
                <a:solidFill>
                  <a:srgbClr val="0F7986"/>
                </a:solidFill>
                <a:latin typeface="GothamBlack" pitchFamily="50" charset="0"/>
              </a:rPr>
              <a:t>✔</a:t>
            </a:r>
            <a:r>
              <a:rPr lang="en-US" sz="2400" b="1" spc="-150" dirty="0">
                <a:solidFill>
                  <a:srgbClr val="FF5B62"/>
                </a:solidFill>
                <a:latin typeface="GothamBlack" pitchFamily="50" charset="0"/>
              </a:rPr>
              <a:t> </a:t>
            </a:r>
            <a:r>
              <a:rPr lang="en-US" sz="2000" dirty="0">
                <a:solidFill>
                  <a:srgbClr val="324A5E"/>
                </a:solidFill>
                <a:latin typeface="GothamBlack" pitchFamily="50" charset="0"/>
              </a:rPr>
              <a:t>Application Age</a:t>
            </a:r>
          </a:p>
          <a:p>
            <a:pPr>
              <a:lnSpc>
                <a:spcPct val="90000"/>
              </a:lnSpc>
            </a:pPr>
            <a:r>
              <a:rPr lang="en-US" sz="2400" b="1" spc="-150" dirty="0">
                <a:solidFill>
                  <a:srgbClr val="FF5B62"/>
                </a:solidFill>
                <a:latin typeface="GothamBlack" pitchFamily="50" charset="0"/>
              </a:rPr>
              <a:t>×</a:t>
            </a:r>
            <a:r>
              <a:rPr lang="en-US" sz="2800" b="1" spc="-150" dirty="0">
                <a:solidFill>
                  <a:srgbClr val="FF5B62"/>
                </a:solidFill>
                <a:latin typeface="GothamBlack" pitchFamily="50" charset="0"/>
              </a:rPr>
              <a:t> </a:t>
            </a:r>
            <a:r>
              <a:rPr lang="en-US" sz="2000" dirty="0">
                <a:solidFill>
                  <a:srgbClr val="324A5E"/>
                </a:solidFill>
                <a:latin typeface="GothamBlack" pitchFamily="50" charset="0"/>
              </a:rPr>
              <a:t>Application Field</a:t>
            </a:r>
          </a:p>
          <a:p>
            <a:pPr>
              <a:lnSpc>
                <a:spcPct val="90000"/>
              </a:lnSpc>
            </a:pPr>
            <a:r>
              <a:rPr lang="en-US" sz="1600" b="1" spc="-150" dirty="0">
                <a:solidFill>
                  <a:srgbClr val="0F7986"/>
                </a:solidFill>
                <a:latin typeface="GothamBlack" pitchFamily="50" charset="0"/>
              </a:rPr>
              <a:t>✔</a:t>
            </a:r>
            <a:r>
              <a:rPr lang="en-US" sz="2400" b="1" spc="-150" dirty="0">
                <a:solidFill>
                  <a:srgbClr val="FF5B62"/>
                </a:solidFill>
                <a:latin typeface="GothamBlack" pitchFamily="50" charset="0"/>
              </a:rPr>
              <a:t> </a:t>
            </a:r>
            <a:r>
              <a:rPr lang="en-US" sz="2000" dirty="0">
                <a:solidFill>
                  <a:srgbClr val="324A5E"/>
                </a:solidFill>
                <a:latin typeface="GothamBlack" pitchFamily="50" charset="0"/>
              </a:rPr>
              <a:t>DBMS Type</a:t>
            </a:r>
          </a:p>
        </p:txBody>
      </p:sp>
      <p:sp>
        <p:nvSpPr>
          <p:cNvPr id="5" name="Slide Number Placeholder 3">
            <a:extLst>
              <a:ext uri="{FF2B5EF4-FFF2-40B4-BE49-F238E27FC236}">
                <a16:creationId xmlns:a16="http://schemas.microsoft.com/office/drawing/2014/main" id="{13FF2880-0422-5608-2294-86DA8945F47E}"/>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52</a:t>
            </a:fld>
            <a:endParaRPr lang="en-US" dirty="0"/>
          </a:p>
        </p:txBody>
      </p:sp>
    </p:spTree>
    <p:custDataLst>
      <p:tags r:id="rId1"/>
    </p:custDataLst>
    <p:extLst>
      <p:ext uri="{BB962C8B-B14F-4D97-AF65-F5344CB8AC3E}">
        <p14:creationId xmlns:p14="http://schemas.microsoft.com/office/powerpoint/2010/main" val="1230407360"/>
      </p:ext>
    </p:extLst>
  </p:cSld>
  <p:clrMapOvr>
    <a:masterClrMapping/>
  </p:clrMapOvr>
  <mc:AlternateContent xmlns:mc="http://schemas.openxmlformats.org/markup-compatibility/2006">
    <mc:Choice xmlns:p14="http://schemas.microsoft.com/office/powerpoint/2010/main" Requires="p14">
      <p:transition p14:dur="0" advTm="93379"/>
    </mc:Choice>
    <mc:Fallback>
      <p:transition advTm="933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graphicEl>
                                              <a:chart seriesIdx="0" categoryIdx="-4" bldStep="series"/>
                                            </p:graphicEl>
                                          </p:spTgt>
                                        </p:tgtEl>
                                        <p:attrNameLst>
                                          <p:attrName>style.visibility</p:attrName>
                                        </p:attrNameLst>
                                      </p:cBhvr>
                                      <p:to>
                                        <p:strVal val="visible"/>
                                      </p:to>
                                    </p:set>
                                    <p:animEffect transition="in" filter="wipe(down)">
                                      <p:cBhvr>
                                        <p:cTn id="7" dur="500"/>
                                        <p:tgtEl>
                                          <p:spTgt spid="9">
                                            <p:graphicEl>
                                              <a:chart seriesIdx="0" categoryIdx="-4" bldStep="series"/>
                                            </p:graphic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9">
                                            <p:graphicEl>
                                              <a:chart seriesIdx="1" categoryIdx="-4" bldStep="series"/>
                                            </p:graphicEl>
                                          </p:spTgt>
                                        </p:tgtEl>
                                        <p:attrNameLst>
                                          <p:attrName>style.visibility</p:attrName>
                                        </p:attrNameLst>
                                      </p:cBhvr>
                                      <p:to>
                                        <p:strVal val="visible"/>
                                      </p:to>
                                    </p:set>
                                    <p:animEffect transition="in" filter="wipe(down)">
                                      <p:cBhvr>
                                        <p:cTn id="11" dur="500"/>
                                        <p:tgtEl>
                                          <p:spTgt spid="9">
                                            <p:graphicEl>
                                              <a:chart seriesIdx="1" categoryIdx="-4" bldStep="series"/>
                                            </p:graphic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9">
                                            <p:graphicEl>
                                              <a:chart seriesIdx="2" categoryIdx="-4" bldStep="series"/>
                                            </p:graphicEl>
                                          </p:spTgt>
                                        </p:tgtEl>
                                        <p:attrNameLst>
                                          <p:attrName>style.visibility</p:attrName>
                                        </p:attrNameLst>
                                      </p:cBhvr>
                                      <p:to>
                                        <p:strVal val="visible"/>
                                      </p:to>
                                    </p:set>
                                    <p:animEffect transition="in" filter="wipe(down)">
                                      <p:cBhvr>
                                        <p:cTn id="15" dur="500"/>
                                        <p:tgtEl>
                                          <p:spTgt spid="9">
                                            <p:graphicEl>
                                              <a:chart seriesIdx="2" categoryIdx="-4" bldStep="series"/>
                                            </p:graphicEl>
                                          </p:spTgt>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9">
                                            <p:graphicEl>
                                              <a:chart seriesIdx="3" categoryIdx="-4" bldStep="series"/>
                                            </p:graphicEl>
                                          </p:spTgt>
                                        </p:tgtEl>
                                        <p:attrNameLst>
                                          <p:attrName>style.visibility</p:attrName>
                                        </p:attrNameLst>
                                      </p:cBhvr>
                                      <p:to>
                                        <p:strVal val="visible"/>
                                      </p:to>
                                    </p:set>
                                    <p:animEffect transition="in" filter="wipe(down)">
                                      <p:cBhvr>
                                        <p:cTn id="19" dur="500"/>
                                        <p:tgtEl>
                                          <p:spTgt spid="9">
                                            <p:graphicEl>
                                              <a:chart seriesIdx="3" categoryIdx="-4" bldStep="series"/>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Effect transition="in" filter="fade">
                                      <p:cBhvr>
                                        <p:cTn id="29" dur="500"/>
                                        <p:tgtEl>
                                          <p:spTgt spid="12">
                                            <p:txEl>
                                              <p:pRg st="0" end="0"/>
                                            </p:txEl>
                                          </p:spTgt>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12">
                                            <p:txEl>
                                              <p:pRg st="1" end="1"/>
                                            </p:txEl>
                                          </p:spTgt>
                                        </p:tgtEl>
                                        <p:attrNameLst>
                                          <p:attrName>style.visibility</p:attrName>
                                        </p:attrNameLst>
                                      </p:cBhvr>
                                      <p:to>
                                        <p:strVal val="visible"/>
                                      </p:to>
                                    </p:set>
                                    <p:animEffect transition="in" filter="fade">
                                      <p:cBhvr>
                                        <p:cTn id="33" dur="500"/>
                                        <p:tgtEl>
                                          <p:spTgt spid="12">
                                            <p:txEl>
                                              <p:pRg st="1" end="1"/>
                                            </p:txEl>
                                          </p:spTgt>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12">
                                            <p:txEl>
                                              <p:pRg st="2" end="2"/>
                                            </p:txEl>
                                          </p:spTgt>
                                        </p:tgtEl>
                                        <p:attrNameLst>
                                          <p:attrName>style.visibility</p:attrName>
                                        </p:attrNameLst>
                                      </p:cBhvr>
                                      <p:to>
                                        <p:strVal val="visible"/>
                                      </p:to>
                                    </p:set>
                                    <p:animEffect transition="in" filter="fade">
                                      <p:cBhvr>
                                        <p:cTn id="37"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uiExpand="1">
        <p:bldSub>
          <a:bldChart bld="series" animBg="0"/>
        </p:bldSub>
      </p:bldGraphic>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8370" name="Title 1"/>
          <p:cNvSpPr>
            <a:spLocks noGrp="1"/>
          </p:cNvSpPr>
          <p:nvPr>
            <p:ph type="title"/>
          </p:nvPr>
        </p:nvSpPr>
        <p:spPr>
          <a:prstGeom prst="rect">
            <a:avLst/>
          </a:prstGeom>
        </p:spPr>
        <p:txBody>
          <a:bodyPr/>
          <a:lstStyle/>
          <a:p>
            <a:r>
              <a:rPr lang="en-US" dirty="0"/>
              <a:t>SQL-92 ACCESS MODES</a:t>
            </a:r>
          </a:p>
        </p:txBody>
      </p:sp>
      <p:sp>
        <p:nvSpPr>
          <p:cNvPr id="3" name="Content Placeholder 2"/>
          <p:cNvSpPr>
            <a:spLocks noGrp="1"/>
          </p:cNvSpPr>
          <p:nvPr>
            <p:ph idx="1"/>
          </p:nvPr>
        </p:nvSpPr>
        <p:spPr>
          <a:prstGeom prst="rect">
            <a:avLst/>
          </a:prstGeom>
        </p:spPr>
        <p:txBody>
          <a:bodyPr/>
          <a:lstStyle/>
          <a:p>
            <a:r>
              <a:rPr lang="en-US" dirty="0"/>
              <a:t>The application can provide hints to the DBMS about whether a </a:t>
            </a:r>
            <a:r>
              <a:rPr lang="en-US" dirty="0" err="1"/>
              <a:t>txn</a:t>
            </a:r>
            <a:r>
              <a:rPr lang="en-US" dirty="0"/>
              <a:t> will modify the database during its lifetime.</a:t>
            </a:r>
          </a:p>
          <a:p>
            <a:r>
              <a:rPr lang="en-US" dirty="0"/>
              <a:t>Only two possible modes:</a:t>
            </a:r>
          </a:p>
          <a:p>
            <a:pPr lvl="1"/>
            <a:r>
              <a:rPr lang="en-US" b="1" dirty="0">
                <a:solidFill>
                  <a:schemeClr val="accent1"/>
                </a:solidFill>
                <a:latin typeface="Inconsolata" panose="00000509000000000000" pitchFamily="49" charset="0"/>
              </a:rPr>
              <a:t>READ</a:t>
            </a:r>
            <a:r>
              <a:rPr lang="en-US" dirty="0">
                <a:solidFill>
                  <a:schemeClr val="accent1"/>
                </a:solidFill>
              </a:rPr>
              <a:t> </a:t>
            </a:r>
            <a:r>
              <a:rPr lang="en-US" b="1" dirty="0">
                <a:solidFill>
                  <a:schemeClr val="accent1"/>
                </a:solidFill>
                <a:latin typeface="Inconsolata" panose="00000509000000000000" pitchFamily="49" charset="0"/>
              </a:rPr>
              <a:t>WRITE</a:t>
            </a:r>
            <a:r>
              <a:rPr lang="en-US" b="1" dirty="0">
                <a:solidFill>
                  <a:srgbClr val="F76D6D"/>
                </a:solidFill>
                <a:latin typeface="Inconsolata" panose="00000509000000000000" pitchFamily="49" charset="0"/>
              </a:rPr>
              <a:t> </a:t>
            </a:r>
            <a:r>
              <a:rPr lang="en-US" dirty="0"/>
              <a:t>(Default)</a:t>
            </a:r>
          </a:p>
          <a:p>
            <a:pPr lvl="1"/>
            <a:r>
              <a:rPr lang="en-US" b="1" dirty="0">
                <a:solidFill>
                  <a:schemeClr val="accent1"/>
                </a:solidFill>
                <a:latin typeface="Inconsolata" panose="00000509000000000000" pitchFamily="49" charset="0"/>
              </a:rPr>
              <a:t>READ</a:t>
            </a:r>
            <a:r>
              <a:rPr lang="en-US" dirty="0">
                <a:solidFill>
                  <a:schemeClr val="accent1"/>
                </a:solidFill>
              </a:rPr>
              <a:t> </a:t>
            </a:r>
            <a:r>
              <a:rPr lang="en-US" b="1" dirty="0">
                <a:solidFill>
                  <a:schemeClr val="accent1"/>
                </a:solidFill>
                <a:latin typeface="Inconsolata" panose="00000509000000000000" pitchFamily="49" charset="0"/>
              </a:rPr>
              <a:t>ONLY</a:t>
            </a:r>
          </a:p>
          <a:p>
            <a:pPr>
              <a:spcBef>
                <a:spcPts val="1800"/>
              </a:spcBef>
            </a:pPr>
            <a:r>
              <a:rPr lang="en-US" dirty="0"/>
              <a:t>Not all DBMSs will optimize execution when a </a:t>
            </a:r>
            <a:r>
              <a:rPr lang="en-US" dirty="0" err="1"/>
              <a:t>txn</a:t>
            </a:r>
            <a:r>
              <a:rPr lang="en-US" dirty="0"/>
              <a:t> is in </a:t>
            </a:r>
            <a:r>
              <a:rPr lang="en-US" b="1" dirty="0">
                <a:solidFill>
                  <a:schemeClr val="accent1"/>
                </a:solidFill>
                <a:latin typeface="Inconsolata" panose="00000509000000000000" pitchFamily="49" charset="0"/>
              </a:rPr>
              <a:t>READ</a:t>
            </a:r>
            <a:r>
              <a:rPr lang="en-US" dirty="0">
                <a:solidFill>
                  <a:srgbClr val="EF3E42"/>
                </a:solidFill>
              </a:rPr>
              <a:t> </a:t>
            </a:r>
            <a:r>
              <a:rPr lang="en-US" b="1" dirty="0">
                <a:solidFill>
                  <a:schemeClr val="accent1"/>
                </a:solidFill>
                <a:latin typeface="Inconsolata" panose="00000509000000000000" pitchFamily="49" charset="0"/>
              </a:rPr>
              <a:t>ONLY</a:t>
            </a:r>
            <a:r>
              <a:rPr lang="en-US" dirty="0"/>
              <a:t> mode.</a:t>
            </a:r>
          </a:p>
          <a:p>
            <a:endParaRPr lang="en-US" b="1" dirty="0">
              <a:solidFill>
                <a:srgbClr val="F76D6D"/>
              </a:solidFill>
              <a:latin typeface="Inconsolata" panose="00000509000000000000" pitchFamily="49" charset="0"/>
            </a:endParaRPr>
          </a:p>
        </p:txBody>
      </p:sp>
      <p:sp>
        <p:nvSpPr>
          <p:cNvPr id="10" name="Text Box 4">
            <a:extLst>
              <a:ext uri="{FF2B5EF4-FFF2-40B4-BE49-F238E27FC236}">
                <a16:creationId xmlns:a16="http://schemas.microsoft.com/office/drawing/2014/main" id="{8BEC3721-BD70-4053-A4B5-5DA91383B248}"/>
              </a:ext>
            </a:extLst>
          </p:cNvPr>
          <p:cNvSpPr txBox="1">
            <a:spLocks noChangeArrowheads="1"/>
          </p:cNvSpPr>
          <p:nvPr/>
        </p:nvSpPr>
        <p:spPr bwMode="auto">
          <a:xfrm>
            <a:off x="5410200" y="1389978"/>
            <a:ext cx="3474720" cy="313932"/>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lumMod val="65000"/>
                    <a:lumOff val="35000"/>
                  </a:schemeClr>
                </a:solidFill>
                <a:effectLst/>
                <a:uLnTx/>
                <a:uFillTx/>
                <a:latin typeface="Inconsolata" panose="00000509000000000000" pitchFamily="49" charset="0"/>
                <a:ea typeface="ＭＳ Ｐゴシック" pitchFamily="-112" charset="-128"/>
              </a:rPr>
              <a:t>SET</a:t>
            </a:r>
            <a:r>
              <a:rPr kumimoji="0" lang="en-US" sz="1600" b="0" i="0" u="none" strike="noStrike" kern="1200" cap="none" spc="0" normalizeH="0" baseline="0" noProof="0" dirty="0">
                <a:ln>
                  <a:noFill/>
                </a:ln>
                <a:solidFill>
                  <a:schemeClr val="tx1">
                    <a:lumMod val="65000"/>
                    <a:lumOff val="35000"/>
                  </a:schemeClr>
                </a:solidFill>
                <a:effectLst/>
                <a:uLnTx/>
                <a:uFillTx/>
                <a:latin typeface="Inconsolata" panose="00000509000000000000" pitchFamily="49" charset="0"/>
                <a:ea typeface="ＭＳ Ｐゴシック" pitchFamily="-112" charset="-128"/>
              </a:rPr>
              <a:t> </a:t>
            </a:r>
            <a:r>
              <a:rPr kumimoji="0" lang="en-US" sz="1600" b="1" i="0" u="none" strike="noStrike" kern="1200" cap="none" spc="0" normalizeH="0" baseline="0" noProof="0" dirty="0">
                <a:ln>
                  <a:noFill/>
                </a:ln>
                <a:solidFill>
                  <a:schemeClr val="tx1">
                    <a:lumMod val="65000"/>
                    <a:lumOff val="35000"/>
                  </a:schemeClr>
                </a:solidFill>
                <a:effectLst/>
                <a:uLnTx/>
                <a:uFillTx/>
                <a:latin typeface="Inconsolata" panose="00000509000000000000" pitchFamily="49" charset="0"/>
                <a:ea typeface="ＭＳ Ｐゴシック" pitchFamily="-112" charset="-128"/>
              </a:rPr>
              <a:t>TRANSACTION</a:t>
            </a:r>
            <a:r>
              <a:rPr kumimoji="0" lang="en-US" sz="1600" b="0" i="0" u="none" strike="noStrike" kern="1200" cap="none" spc="0" normalizeH="0" baseline="0" noProof="0" dirty="0">
                <a:ln>
                  <a:noFill/>
                </a:ln>
                <a:solidFill>
                  <a:schemeClr val="tx1">
                    <a:lumMod val="65000"/>
                    <a:lumOff val="35000"/>
                  </a:schemeClr>
                </a:solidFill>
                <a:effectLst/>
                <a:uLnTx/>
                <a:uFillTx/>
                <a:latin typeface="Inconsolata" panose="00000509000000000000" pitchFamily="49" charset="0"/>
                <a:ea typeface="ＭＳ Ｐゴシック" pitchFamily="-112" charset="-128"/>
              </a:rPr>
              <a:t> </a:t>
            </a:r>
            <a:r>
              <a:rPr kumimoji="0" lang="en-US" sz="1600" i="0" u="none" strike="noStrike" kern="1200" cap="none" spc="0" normalizeH="0" baseline="0" noProof="0" dirty="0">
                <a:ln>
                  <a:noFill/>
                </a:ln>
                <a:solidFill>
                  <a:schemeClr val="accent1"/>
                </a:solidFill>
                <a:effectLst/>
                <a:uLnTx/>
                <a:uFillTx/>
                <a:latin typeface="Inconsolata" panose="00000509000000000000" pitchFamily="49" charset="0"/>
                <a:ea typeface="ＭＳ Ｐゴシック" pitchFamily="-112" charset="-128"/>
              </a:rPr>
              <a:t>&lt;access-mode&gt;</a:t>
            </a:r>
            <a:r>
              <a:rPr kumimoji="0" lang="en-US" sz="1600" b="0" i="0" u="none" strike="noStrike" kern="1200" cap="none" spc="0" normalizeH="0" baseline="0" noProof="0" dirty="0">
                <a:ln>
                  <a:noFill/>
                </a:ln>
                <a:solidFill>
                  <a:schemeClr val="tx1">
                    <a:lumMod val="65000"/>
                    <a:lumOff val="35000"/>
                  </a:schemeClr>
                </a:solidFill>
                <a:effectLst/>
                <a:uLnTx/>
                <a:uFillTx/>
                <a:latin typeface="Inconsolata" panose="00000509000000000000" pitchFamily="49" charset="0"/>
                <a:ea typeface="ＭＳ Ｐゴシック" pitchFamily="-112" charset="-128"/>
              </a:rPr>
              <a:t>;</a:t>
            </a:r>
          </a:p>
        </p:txBody>
      </p:sp>
      <p:sp>
        <p:nvSpPr>
          <p:cNvPr id="11" name="Text Box 4">
            <a:extLst>
              <a:ext uri="{FF2B5EF4-FFF2-40B4-BE49-F238E27FC236}">
                <a16:creationId xmlns:a16="http://schemas.microsoft.com/office/drawing/2014/main" id="{32E6ADDC-2838-4607-825D-6D1DFCEBF145}"/>
              </a:ext>
            </a:extLst>
          </p:cNvPr>
          <p:cNvSpPr txBox="1">
            <a:spLocks noChangeArrowheads="1"/>
          </p:cNvSpPr>
          <p:nvPr/>
        </p:nvSpPr>
        <p:spPr bwMode="auto">
          <a:xfrm>
            <a:off x="5410200" y="2038350"/>
            <a:ext cx="3474720" cy="313932"/>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lumMod val="65000"/>
                    <a:lumOff val="35000"/>
                  </a:schemeClr>
                </a:solidFill>
                <a:effectLst/>
                <a:uLnTx/>
                <a:uFillTx/>
                <a:latin typeface="Inconsolata" panose="00000509000000000000" pitchFamily="49" charset="0"/>
                <a:ea typeface="ＭＳ Ｐゴシック" pitchFamily="-112" charset="-128"/>
              </a:rPr>
              <a:t>BEGIN</a:t>
            </a:r>
            <a:r>
              <a:rPr kumimoji="0" lang="en-US" sz="1600" b="0" i="0" u="none" strike="noStrike" kern="1200" cap="none" spc="0" normalizeH="0" baseline="0" noProof="0" dirty="0">
                <a:ln>
                  <a:noFill/>
                </a:ln>
                <a:solidFill>
                  <a:schemeClr val="tx1">
                    <a:lumMod val="65000"/>
                    <a:lumOff val="35000"/>
                  </a:schemeClr>
                </a:solidFill>
                <a:effectLst/>
                <a:uLnTx/>
                <a:uFillTx/>
                <a:latin typeface="Inconsolata" panose="00000509000000000000" pitchFamily="49" charset="0"/>
                <a:ea typeface="ＭＳ Ｐゴシック" pitchFamily="-112" charset="-128"/>
              </a:rPr>
              <a:t> </a:t>
            </a:r>
            <a:r>
              <a:rPr kumimoji="0" lang="en-US" sz="1600" b="1" i="0" u="none" strike="noStrike" kern="1200" cap="none" spc="0" normalizeH="0" baseline="0" noProof="0" dirty="0">
                <a:ln>
                  <a:noFill/>
                </a:ln>
                <a:solidFill>
                  <a:schemeClr val="tx1">
                    <a:lumMod val="65000"/>
                    <a:lumOff val="35000"/>
                  </a:schemeClr>
                </a:solidFill>
                <a:effectLst/>
                <a:uLnTx/>
                <a:uFillTx/>
                <a:latin typeface="Inconsolata" panose="00000509000000000000" pitchFamily="49" charset="0"/>
                <a:ea typeface="ＭＳ Ｐゴシック" pitchFamily="-112" charset="-128"/>
              </a:rPr>
              <a:t>TRANSACTION</a:t>
            </a:r>
            <a:r>
              <a:rPr kumimoji="0" lang="en-US" sz="1600" b="0" i="0" u="none" strike="noStrike" kern="1200" cap="none" spc="0" normalizeH="0" baseline="0" noProof="0" dirty="0">
                <a:ln>
                  <a:noFill/>
                </a:ln>
                <a:solidFill>
                  <a:schemeClr val="tx1">
                    <a:lumMod val="65000"/>
                    <a:lumOff val="35000"/>
                  </a:schemeClr>
                </a:solidFill>
                <a:effectLst/>
                <a:uLnTx/>
                <a:uFillTx/>
                <a:latin typeface="Inconsolata" panose="00000509000000000000" pitchFamily="49" charset="0"/>
                <a:ea typeface="ＭＳ Ｐゴシック" pitchFamily="-112" charset="-128"/>
              </a:rPr>
              <a:t> </a:t>
            </a:r>
            <a:r>
              <a:rPr kumimoji="0" lang="en-US" sz="1600" i="0" u="none" strike="noStrike" kern="1200" cap="none" spc="0" normalizeH="0" baseline="0" noProof="0" dirty="0">
                <a:ln>
                  <a:noFill/>
                </a:ln>
                <a:solidFill>
                  <a:schemeClr val="accent1"/>
                </a:solidFill>
                <a:effectLst/>
                <a:uLnTx/>
                <a:uFillTx/>
                <a:latin typeface="Inconsolata" panose="00000509000000000000" pitchFamily="49" charset="0"/>
                <a:ea typeface="ＭＳ Ｐゴシック" pitchFamily="-112" charset="-128"/>
              </a:rPr>
              <a:t>&lt;access-mode&gt;</a:t>
            </a:r>
            <a:r>
              <a:rPr lang="en-US" sz="1600" b="0" dirty="0">
                <a:solidFill>
                  <a:schemeClr val="tx1">
                    <a:lumMod val="65000"/>
                    <a:lumOff val="35000"/>
                  </a:schemeClr>
                </a:solidFill>
              </a:rPr>
              <a:t>;</a:t>
            </a:r>
            <a:endParaRPr kumimoji="0" lang="en-US" sz="1600" b="0" i="0" u="none" strike="noStrike" kern="1200" cap="none" spc="0" normalizeH="0" baseline="0" noProof="0" dirty="0">
              <a:ln>
                <a:noFill/>
              </a:ln>
              <a:solidFill>
                <a:schemeClr val="tx1">
                  <a:lumMod val="65000"/>
                  <a:lumOff val="35000"/>
                </a:schemeClr>
              </a:solidFill>
              <a:effectLst/>
              <a:uLnTx/>
              <a:uFillTx/>
              <a:latin typeface="Inconsolata" panose="00000509000000000000" pitchFamily="49" charset="0"/>
              <a:ea typeface="ＭＳ Ｐゴシック" pitchFamily="-112" charset="-128"/>
            </a:endParaRPr>
          </a:p>
        </p:txBody>
      </p:sp>
      <p:sp>
        <p:nvSpPr>
          <p:cNvPr id="2" name="Slide Number Placeholder 3">
            <a:extLst>
              <a:ext uri="{FF2B5EF4-FFF2-40B4-BE49-F238E27FC236}">
                <a16:creationId xmlns:a16="http://schemas.microsoft.com/office/drawing/2014/main" id="{D1CB0894-A9B1-E93F-0090-B0DD0F2E91E0}"/>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53</a:t>
            </a:fld>
            <a:endParaRPr lang="en-US" dirty="0"/>
          </a:p>
        </p:txBody>
      </p:sp>
    </p:spTree>
    <p:extLst>
      <p:ext uri="{BB962C8B-B14F-4D97-AF65-F5344CB8AC3E}">
        <p14:creationId xmlns:p14="http://schemas.microsoft.com/office/powerpoint/2010/main" val="30675085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prstGeom prst="rect">
            <a:avLst/>
          </a:prstGeom>
        </p:spPr>
        <p:txBody>
          <a:bodyPr/>
          <a:lstStyle/>
          <a:p>
            <a:r>
              <a:rPr lang="en-US" dirty="0"/>
              <a:t>Conclusion</a:t>
            </a:r>
          </a:p>
        </p:txBody>
      </p:sp>
      <p:sp>
        <p:nvSpPr>
          <p:cNvPr id="94211" name="Content Placeholder 2"/>
          <p:cNvSpPr>
            <a:spLocks noGrp="1"/>
          </p:cNvSpPr>
          <p:nvPr>
            <p:ph idx="1"/>
          </p:nvPr>
        </p:nvSpPr>
        <p:spPr>
          <a:prstGeom prst="rect">
            <a:avLst/>
          </a:prstGeom>
        </p:spPr>
        <p:txBody>
          <a:bodyPr/>
          <a:lstStyle/>
          <a:p>
            <a:r>
              <a:rPr lang="en-US" dirty="0"/>
              <a:t>Every concurrency control protocol can be broken down into the basic concepts that have been described in the last two lectures.</a:t>
            </a:r>
          </a:p>
          <a:p>
            <a:pPr lvl="1"/>
            <a:r>
              <a:rPr lang="en-US" dirty="0"/>
              <a:t>Pessimistic: Locking</a:t>
            </a:r>
          </a:p>
          <a:p>
            <a:pPr lvl="1"/>
            <a:r>
              <a:rPr lang="en-US" dirty="0"/>
              <a:t>Optimistic: Timestamps</a:t>
            </a:r>
          </a:p>
          <a:p>
            <a:endParaRPr lang="en-US" sz="1200" dirty="0"/>
          </a:p>
          <a:p>
            <a:r>
              <a:rPr lang="en-US" dirty="0"/>
              <a:t>There is no one protocol that is always better than all others…</a:t>
            </a:r>
          </a:p>
        </p:txBody>
      </p:sp>
      <p:sp>
        <p:nvSpPr>
          <p:cNvPr id="2" name="Slide Number Placeholder 3">
            <a:extLst>
              <a:ext uri="{FF2B5EF4-FFF2-40B4-BE49-F238E27FC236}">
                <a16:creationId xmlns:a16="http://schemas.microsoft.com/office/drawing/2014/main" id="{B16E511A-4FEE-D39E-446A-83E1671025DA}"/>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54</a:t>
            </a:fld>
            <a:endParaRPr lang="en-US" dirty="0"/>
          </a:p>
        </p:txBody>
      </p:sp>
    </p:spTree>
    <p:extLst>
      <p:ext uri="{BB962C8B-B14F-4D97-AF65-F5344CB8AC3E}">
        <p14:creationId xmlns:p14="http://schemas.microsoft.com/office/powerpoint/2010/main" val="24694399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AF44A-9F12-9676-9718-68310EC67265}"/>
              </a:ext>
            </a:extLst>
          </p:cNvPr>
          <p:cNvSpPr>
            <a:spLocks noGrp="1"/>
          </p:cNvSpPr>
          <p:nvPr>
            <p:ph type="title"/>
          </p:nvPr>
        </p:nvSpPr>
        <p:spPr/>
        <p:txBody>
          <a:bodyPr/>
          <a:lstStyle/>
          <a:p>
            <a:r>
              <a:rPr lang="en-US" dirty="0"/>
              <a:t>CRITIQUE OF SQL ISOLATION LEVELS</a:t>
            </a:r>
          </a:p>
        </p:txBody>
      </p:sp>
      <p:sp>
        <p:nvSpPr>
          <p:cNvPr id="3" name="Content Placeholder 2">
            <a:extLst>
              <a:ext uri="{FF2B5EF4-FFF2-40B4-BE49-F238E27FC236}">
                <a16:creationId xmlns:a16="http://schemas.microsoft.com/office/drawing/2014/main" id="{4AF1DB31-4C95-53BB-518D-A2F3D2D53F37}"/>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8B8C6615-8F9C-1A45-F288-6F87485B6345}"/>
              </a:ext>
            </a:extLst>
          </p:cNvPr>
          <p:cNvSpPr>
            <a:spLocks noGrp="1"/>
          </p:cNvSpPr>
          <p:nvPr>
            <p:ph type="sldNum" sz="quarter" idx="4"/>
          </p:nvPr>
        </p:nvSpPr>
        <p:spPr/>
        <p:txBody>
          <a:bodyPr/>
          <a:lstStyle/>
          <a:p>
            <a:fld id="{97DD1AB5-42BA-4E8A-BFEE-435884E16AAB}" type="slidenum">
              <a:rPr lang="en-US" smtClean="0"/>
              <a:pPr/>
              <a:t>55</a:t>
            </a:fld>
            <a:endParaRPr lang="en-US" dirty="0"/>
          </a:p>
        </p:txBody>
      </p:sp>
      <p:pic>
        <p:nvPicPr>
          <p:cNvPr id="6" name="Picture 5">
            <a:extLst>
              <a:ext uri="{FF2B5EF4-FFF2-40B4-BE49-F238E27FC236}">
                <a16:creationId xmlns:a16="http://schemas.microsoft.com/office/drawing/2014/main" id="{2D33A046-A7B3-7729-4F3B-69DA0CE1E906}"/>
              </a:ext>
            </a:extLst>
          </p:cNvPr>
          <p:cNvPicPr>
            <a:picLocks noChangeAspect="1"/>
          </p:cNvPicPr>
          <p:nvPr/>
        </p:nvPicPr>
        <p:blipFill>
          <a:blip r:embed="rId3"/>
          <a:stretch>
            <a:fillRect/>
          </a:stretch>
        </p:blipFill>
        <p:spPr>
          <a:xfrm>
            <a:off x="5979035" y="971550"/>
            <a:ext cx="2906699" cy="403423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2582FE93-324C-3698-985E-5E44C1EE4BFD}"/>
              </a:ext>
            </a:extLst>
          </p:cNvPr>
          <p:cNvSpPr txBox="1"/>
          <p:nvPr/>
        </p:nvSpPr>
        <p:spPr>
          <a:xfrm>
            <a:off x="304800" y="1049364"/>
            <a:ext cx="5410200" cy="31225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nSpc>
                <a:spcPct val="110000"/>
              </a:lnSpc>
            </a:pPr>
            <a:r>
              <a:rPr lang="en-US" sz="1800" dirty="0">
                <a:effectLst/>
                <a:latin typeface="TimesNewRoman"/>
              </a:rPr>
              <a:t>“ANSI SQL-92 … defines Isolation </a:t>
            </a:r>
            <a:r>
              <a:rPr lang="en-US" sz="1800" dirty="0">
                <a:effectLst/>
                <a:latin typeface="TimesNewRoman,Italic"/>
              </a:rPr>
              <a:t>Levels </a:t>
            </a:r>
            <a:r>
              <a:rPr lang="en-US" sz="1800" dirty="0">
                <a:effectLst/>
                <a:latin typeface="TimesNewRoman"/>
              </a:rPr>
              <a:t>in terms of </a:t>
            </a:r>
            <a:r>
              <a:rPr lang="en-US" sz="1800" dirty="0">
                <a:effectLst/>
                <a:latin typeface="TimesNewRoman,Italic"/>
              </a:rPr>
              <a:t>phenomena: </a:t>
            </a:r>
            <a:r>
              <a:rPr lang="en-US" sz="1800" dirty="0">
                <a:effectLst/>
                <a:latin typeface="TimesNewRoman"/>
              </a:rPr>
              <a:t>Dirty Reads, Non-Repeatable Reads, and Phantoms. … these phenomena and the ANSI SQL definitions fail to characterize several popular isolation levels, including the standard locking implementations of the levels. Investigating the ambiguities of the phenomena leads to clearer definitions; in addition new phenomena that better characterize isolation types are introduced. An important </a:t>
            </a:r>
            <a:r>
              <a:rPr lang="en-US" sz="1800" dirty="0" err="1">
                <a:effectLst/>
                <a:latin typeface="TimesNewRoman"/>
              </a:rPr>
              <a:t>multiversion</a:t>
            </a:r>
            <a:r>
              <a:rPr lang="en-US" sz="1800" dirty="0">
                <a:effectLst/>
                <a:latin typeface="TimesNewRoman"/>
              </a:rPr>
              <a:t> isolation type, </a:t>
            </a:r>
            <a:r>
              <a:rPr lang="en-US" sz="1800" dirty="0">
                <a:effectLst/>
                <a:latin typeface="TimesNewRoman,Italic"/>
              </a:rPr>
              <a:t>Snapshot Isolation</a:t>
            </a:r>
            <a:r>
              <a:rPr lang="en-US" sz="1800" dirty="0">
                <a:effectLst/>
                <a:latin typeface="TimesNewRoman"/>
              </a:rPr>
              <a:t>, is defined.”</a:t>
            </a:r>
            <a:endParaRPr lang="en-US" dirty="0"/>
          </a:p>
        </p:txBody>
      </p:sp>
      <p:sp>
        <p:nvSpPr>
          <p:cNvPr id="11" name="Down Ribbon 10">
            <a:extLst>
              <a:ext uri="{FF2B5EF4-FFF2-40B4-BE49-F238E27FC236}">
                <a16:creationId xmlns:a16="http://schemas.microsoft.com/office/drawing/2014/main" id="{5E1DE230-0171-00B7-2543-1F81CFF8E3EC}"/>
              </a:ext>
            </a:extLst>
          </p:cNvPr>
          <p:cNvSpPr/>
          <p:nvPr/>
        </p:nvSpPr>
        <p:spPr>
          <a:xfrm rot="18732297">
            <a:off x="-64904" y="271432"/>
            <a:ext cx="1130355" cy="442515"/>
          </a:xfrm>
          <a:prstGeom prst="ribbon">
            <a:avLst>
              <a:gd name="adj1" fmla="val 16667"/>
              <a:gd name="adj2" fmla="val 68321"/>
            </a:avLst>
          </a:prstGeom>
          <a:gradFill flip="none" rotWithShape="1">
            <a:gsLst>
              <a:gs pos="0">
                <a:schemeClr val="bg1">
                  <a:lumMod val="50000"/>
                </a:schemeClr>
              </a:gs>
              <a:gs pos="80000">
                <a:schemeClr val="bg1">
                  <a:lumMod val="75000"/>
                </a:schemeClr>
              </a:gs>
              <a:gs pos="100000">
                <a:schemeClr val="bg1">
                  <a:lumMod val="95000"/>
                </a:schemeClr>
              </a:gs>
            </a:gsLst>
            <a:path path="circle">
              <a:fillToRect l="50000" t="50000" r="50000" b="50000"/>
            </a:path>
            <a:tileRec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Bonus</a:t>
            </a:r>
          </a:p>
        </p:txBody>
      </p:sp>
      <p:pic>
        <p:nvPicPr>
          <p:cNvPr id="13" name="Picture 12">
            <a:extLst>
              <a:ext uri="{FF2B5EF4-FFF2-40B4-BE49-F238E27FC236}">
                <a16:creationId xmlns:a16="http://schemas.microsoft.com/office/drawing/2014/main" id="{A3A3EB3D-C7EB-E245-4AAE-FA35889CA681}"/>
              </a:ext>
            </a:extLst>
          </p:cNvPr>
          <p:cNvPicPr>
            <a:picLocks noChangeAspect="1"/>
          </p:cNvPicPr>
          <p:nvPr/>
        </p:nvPicPr>
        <p:blipFill>
          <a:blip r:embed="rId4"/>
          <a:stretch>
            <a:fillRect/>
          </a:stretch>
        </p:blipFill>
        <p:spPr>
          <a:xfrm>
            <a:off x="5846538" y="2038350"/>
            <a:ext cx="3145062" cy="2362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866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515B16-D2E3-4D6F-ABDC-AA5E5F24B984}"/>
              </a:ext>
            </a:extLst>
          </p:cNvPr>
          <p:cNvSpPr>
            <a:spLocks noGrp="1"/>
          </p:cNvSpPr>
          <p:nvPr>
            <p:ph type="title"/>
          </p:nvPr>
        </p:nvSpPr>
        <p:spPr>
          <a:prstGeom prst="rect">
            <a:avLst/>
          </a:prstGeom>
        </p:spPr>
        <p:txBody>
          <a:bodyPr/>
          <a:lstStyle/>
          <a:p>
            <a:r>
              <a:rPr lang="en-US" dirty="0"/>
              <a:t>NEXT CLASS</a:t>
            </a:r>
          </a:p>
        </p:txBody>
      </p:sp>
      <p:sp>
        <p:nvSpPr>
          <p:cNvPr id="4" name="Content Placeholder 3">
            <a:extLst>
              <a:ext uri="{FF2B5EF4-FFF2-40B4-BE49-F238E27FC236}">
                <a16:creationId xmlns:a16="http://schemas.microsoft.com/office/drawing/2014/main" id="{C092332B-C28E-4CEC-8083-D21E029776A8}"/>
              </a:ext>
            </a:extLst>
          </p:cNvPr>
          <p:cNvSpPr>
            <a:spLocks noGrp="1"/>
          </p:cNvSpPr>
          <p:nvPr>
            <p:ph idx="1"/>
          </p:nvPr>
        </p:nvSpPr>
        <p:spPr>
          <a:prstGeom prst="rect">
            <a:avLst/>
          </a:prstGeom>
        </p:spPr>
        <p:txBody>
          <a:bodyPr/>
          <a:lstStyle/>
          <a:p>
            <a:r>
              <a:rPr lang="en-US" dirty="0"/>
              <a:t>Multi-Version Concurrency Control</a:t>
            </a:r>
          </a:p>
        </p:txBody>
      </p:sp>
      <p:sp>
        <p:nvSpPr>
          <p:cNvPr id="5" name="Slide Number Placeholder 3">
            <a:extLst>
              <a:ext uri="{FF2B5EF4-FFF2-40B4-BE49-F238E27FC236}">
                <a16:creationId xmlns:a16="http://schemas.microsoft.com/office/drawing/2014/main" id="{56631238-B16C-B05F-504A-8F949967B50F}"/>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56</a:t>
            </a:fld>
            <a:endParaRPr lang="en-US" dirty="0"/>
          </a:p>
        </p:txBody>
      </p:sp>
    </p:spTree>
    <p:extLst>
      <p:ext uri="{BB962C8B-B14F-4D97-AF65-F5344CB8AC3E}">
        <p14:creationId xmlns:p14="http://schemas.microsoft.com/office/powerpoint/2010/main" val="70161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E153DF7-8A83-0238-51E2-358794D70E7E}"/>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A9AD74B4-21F2-3E4A-36CB-8EC8E87E5F06}"/>
              </a:ext>
            </a:extLst>
          </p:cNvPr>
          <p:cNvGrpSpPr/>
          <p:nvPr/>
        </p:nvGrpSpPr>
        <p:grpSpPr>
          <a:xfrm>
            <a:off x="1695451" y="746521"/>
            <a:ext cx="2469356" cy="3855720"/>
            <a:chOff x="1695451" y="819150"/>
            <a:chExt cx="2469356" cy="3855720"/>
          </a:xfrm>
        </p:grpSpPr>
        <p:sp>
          <p:nvSpPr>
            <p:cNvPr id="5" name="Rounded Rectangle 27">
              <a:extLst>
                <a:ext uri="{FF2B5EF4-FFF2-40B4-BE49-F238E27FC236}">
                  <a16:creationId xmlns:a16="http://schemas.microsoft.com/office/drawing/2014/main" id="{8E216963-017C-FB1A-141B-AC32308E0295}"/>
                </a:ext>
              </a:extLst>
            </p:cNvPr>
            <p:cNvSpPr/>
            <p:nvPr/>
          </p:nvSpPr>
          <p:spPr bwMode="auto">
            <a:xfrm>
              <a:off x="1695451" y="1200150"/>
              <a:ext cx="2469356" cy="3474720"/>
            </a:xfrm>
            <a:prstGeom prst="rect">
              <a:avLst/>
            </a:prstGeom>
            <a:solidFill>
              <a:schemeClr val="bg1">
                <a:lumMod val="85000"/>
              </a:schemeClr>
            </a:solidFill>
            <a:ln w="38100" cap="flat" cmpd="sng" algn="ctr">
              <a:noFill/>
              <a:prstDash val="sysDash"/>
              <a:round/>
              <a:headEnd type="none" w="sm" len="sm"/>
              <a:tailEnd type="triangle" w="med" len="med"/>
            </a:ln>
            <a:effectLst/>
          </p:spPr>
          <p:txBody>
            <a:bodyPr wrap="none" anchor="ctr"/>
            <a:lstStyle/>
            <a:p>
              <a:pPr algn="ctr" eaLnBrk="0" hangingPunct="0">
                <a:defRPr/>
              </a:pPr>
              <a:endParaRPr lang="en-US" sz="1350" dirty="0">
                <a:latin typeface="Times New Roman" pitchFamily="-112" charset="0"/>
              </a:endParaRPr>
            </a:p>
          </p:txBody>
        </p:sp>
        <p:sp>
          <p:nvSpPr>
            <p:cNvPr id="6" name="TextBox 15">
              <a:extLst>
                <a:ext uri="{FF2B5EF4-FFF2-40B4-BE49-F238E27FC236}">
                  <a16:creationId xmlns:a16="http://schemas.microsoft.com/office/drawing/2014/main" id="{B29B7E0E-54DA-5364-9536-0C36A39299F9}"/>
                </a:ext>
              </a:extLst>
            </p:cNvPr>
            <p:cNvSpPr txBox="1">
              <a:spLocks noChangeArrowheads="1"/>
            </p:cNvSpPr>
            <p:nvPr/>
          </p:nvSpPr>
          <p:spPr bwMode="auto">
            <a:xfrm>
              <a:off x="1695451" y="819150"/>
              <a:ext cx="1175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Schedule</a:t>
              </a:r>
            </a:p>
          </p:txBody>
        </p:sp>
        <p:sp>
          <p:nvSpPr>
            <p:cNvPr id="7" name="TextBox 6">
              <a:extLst>
                <a:ext uri="{FF2B5EF4-FFF2-40B4-BE49-F238E27FC236}">
                  <a16:creationId xmlns:a16="http://schemas.microsoft.com/office/drawing/2014/main" id="{B2D1F63A-69FA-72A7-3D07-11C3036CC45F}"/>
                </a:ext>
              </a:extLst>
            </p:cNvPr>
            <p:cNvSpPr txBox="1">
              <a:spLocks noChangeArrowheads="1"/>
            </p:cNvSpPr>
            <p:nvPr/>
          </p:nvSpPr>
          <p:spPr bwMode="auto">
            <a:xfrm>
              <a:off x="2190355" y="1219200"/>
              <a:ext cx="3770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p>
          </p:txBody>
        </p:sp>
        <p:sp>
          <p:nvSpPr>
            <p:cNvPr id="8" name="TextBox 15">
              <a:extLst>
                <a:ext uri="{FF2B5EF4-FFF2-40B4-BE49-F238E27FC236}">
                  <a16:creationId xmlns:a16="http://schemas.microsoft.com/office/drawing/2014/main" id="{A82ABA52-21AB-6C7A-A9F1-292C580C8880}"/>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p>
          </p:txBody>
        </p:sp>
      </p:grpSp>
      <p:sp>
        <p:nvSpPr>
          <p:cNvPr id="9" name="Left Arrow 33">
            <a:extLst>
              <a:ext uri="{FF2B5EF4-FFF2-40B4-BE49-F238E27FC236}">
                <a16:creationId xmlns:a16="http://schemas.microsoft.com/office/drawing/2014/main" id="{17623B39-5A73-E5C6-8F70-643CD19C536C}"/>
              </a:ext>
            </a:extLst>
          </p:cNvPr>
          <p:cNvSpPr/>
          <p:nvPr/>
        </p:nvSpPr>
        <p:spPr bwMode="auto">
          <a:xfrm rot="16200000">
            <a:off x="-342900" y="2392441"/>
            <a:ext cx="3314700" cy="647700"/>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graphicFrame>
        <p:nvGraphicFramePr>
          <p:cNvPr id="68" name="Table 67">
            <a:extLst>
              <a:ext uri="{FF2B5EF4-FFF2-40B4-BE49-F238E27FC236}">
                <a16:creationId xmlns:a16="http://schemas.microsoft.com/office/drawing/2014/main" id="{8C17123F-4B1A-CCB5-05FA-AF8C1FC060C7}"/>
              </a:ext>
            </a:extLst>
          </p:cNvPr>
          <p:cNvGraphicFramePr>
            <a:graphicFrameLocks noGrp="1"/>
          </p:cNvGraphicFramePr>
          <p:nvPr>
            <p:extLst>
              <p:ext uri="{D42A27DB-BD31-4B8C-83A1-F6EECF244321}">
                <p14:modId xmlns:p14="http://schemas.microsoft.com/office/powerpoint/2010/main" val="3758992221"/>
              </p:ext>
            </p:extLst>
          </p:nvPr>
        </p:nvGraphicFramePr>
        <p:xfrm>
          <a:off x="7212452" y="3224022"/>
          <a:ext cx="1565787" cy="719328"/>
        </p:xfrm>
        <a:graphic>
          <a:graphicData uri="http://schemas.openxmlformats.org/drawingml/2006/table">
            <a:tbl>
              <a:tblPr firstRow="1" bandRow="1">
                <a:tableStyleId>{793D81CF-94F2-401A-BA57-92F5A7B2D0C5}</a:tableStyleId>
              </a:tblPr>
              <a:tblGrid>
                <a:gridCol w="534595">
                  <a:extLst>
                    <a:ext uri="{9D8B030D-6E8A-4147-A177-3AD203B41FA5}">
                      <a16:colId xmlns:a16="http://schemas.microsoft.com/office/drawing/2014/main" val="20000"/>
                    </a:ext>
                  </a:extLst>
                </a:gridCol>
                <a:gridCol w="534595">
                  <a:extLst>
                    <a:ext uri="{9D8B030D-6E8A-4147-A177-3AD203B41FA5}">
                      <a16:colId xmlns:a16="http://schemas.microsoft.com/office/drawing/2014/main" val="3789622283"/>
                    </a:ext>
                  </a:extLst>
                </a:gridCol>
                <a:gridCol w="496597">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graphicFrame>
        <p:nvGraphicFramePr>
          <p:cNvPr id="69" name="Table 68">
            <a:extLst>
              <a:ext uri="{FF2B5EF4-FFF2-40B4-BE49-F238E27FC236}">
                <a16:creationId xmlns:a16="http://schemas.microsoft.com/office/drawing/2014/main" id="{E76A8160-FF26-9EC9-5D49-F39845BF1AB2}"/>
              </a:ext>
            </a:extLst>
          </p:cNvPr>
          <p:cNvGraphicFramePr>
            <a:graphicFrameLocks noGrp="1"/>
          </p:cNvGraphicFramePr>
          <p:nvPr>
            <p:extLst>
              <p:ext uri="{D42A27DB-BD31-4B8C-83A1-F6EECF244321}">
                <p14:modId xmlns:p14="http://schemas.microsoft.com/office/powerpoint/2010/main" val="1607906243"/>
              </p:ext>
            </p:extLst>
          </p:nvPr>
        </p:nvGraphicFramePr>
        <p:xfrm>
          <a:off x="4914774" y="3224022"/>
          <a:ext cx="1559051" cy="719328"/>
        </p:xfrm>
        <a:graphic>
          <a:graphicData uri="http://schemas.openxmlformats.org/drawingml/2006/table">
            <a:tbl>
              <a:tblPr firstRow="1" bandRow="1">
                <a:tableStyleId>{793D81CF-94F2-401A-BA57-92F5A7B2D0C5}</a:tableStyleId>
              </a:tblPr>
              <a:tblGrid>
                <a:gridCol w="532295">
                  <a:extLst>
                    <a:ext uri="{9D8B030D-6E8A-4147-A177-3AD203B41FA5}">
                      <a16:colId xmlns:a16="http://schemas.microsoft.com/office/drawing/2014/main" val="20000"/>
                    </a:ext>
                  </a:extLst>
                </a:gridCol>
                <a:gridCol w="532295">
                  <a:extLst>
                    <a:ext uri="{9D8B030D-6E8A-4147-A177-3AD203B41FA5}">
                      <a16:colId xmlns:a16="http://schemas.microsoft.com/office/drawing/2014/main" val="3789622283"/>
                    </a:ext>
                  </a:extLst>
                </a:gridCol>
                <a:gridCol w="494461">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32770" name="Title 6">
            <a:extLst>
              <a:ext uri="{FF2B5EF4-FFF2-40B4-BE49-F238E27FC236}">
                <a16:creationId xmlns:a16="http://schemas.microsoft.com/office/drawing/2014/main" id="{BDF415AB-4CFF-6BF7-B383-F30FBA22509B}"/>
              </a:ext>
            </a:extLst>
          </p:cNvPr>
          <p:cNvSpPr>
            <a:spLocks noGrp="1"/>
          </p:cNvSpPr>
          <p:nvPr>
            <p:ph type="title"/>
          </p:nvPr>
        </p:nvSpPr>
        <p:spPr>
          <a:prstGeom prst="rect">
            <a:avLst/>
          </a:prstGeom>
        </p:spPr>
        <p:txBody>
          <a:bodyPr/>
          <a:lstStyle/>
          <a:p>
            <a:r>
              <a:rPr lang="en-US" dirty="0"/>
              <a:t>OCC: Forward Validation Case #2</a:t>
            </a:r>
          </a:p>
        </p:txBody>
      </p:sp>
      <p:grpSp>
        <p:nvGrpSpPr>
          <p:cNvPr id="32837" name="T1 A WRITE2" hidden="1">
            <a:extLst>
              <a:ext uri="{FF2B5EF4-FFF2-40B4-BE49-F238E27FC236}">
                <a16:creationId xmlns:a16="http://schemas.microsoft.com/office/drawing/2014/main" id="{416FE621-29F8-F8B2-7807-407F88BEB0A6}"/>
              </a:ext>
            </a:extLst>
          </p:cNvPr>
          <p:cNvGrpSpPr>
            <a:grpSpLocks/>
          </p:cNvGrpSpPr>
          <p:nvPr/>
        </p:nvGrpSpPr>
        <p:grpSpPr bwMode="auto">
          <a:xfrm>
            <a:off x="5497487" y="3471818"/>
            <a:ext cx="879501" cy="215449"/>
            <a:chOff x="5291077" y="4478330"/>
            <a:chExt cx="1172582" cy="287264"/>
          </a:xfrm>
        </p:grpSpPr>
        <p:sp>
          <p:nvSpPr>
            <p:cNvPr id="32854" name="TextBox 40">
              <a:extLst>
                <a:ext uri="{FF2B5EF4-FFF2-40B4-BE49-F238E27FC236}">
                  <a16:creationId xmlns:a16="http://schemas.microsoft.com/office/drawing/2014/main" id="{9EA81DEC-F146-6A5A-0F06-7B8CBCAAB8EC}"/>
                </a:ext>
              </a:extLst>
            </p:cNvPr>
            <p:cNvSpPr txBox="1">
              <a:spLocks noChangeArrowheads="1"/>
            </p:cNvSpPr>
            <p:nvPr/>
          </p:nvSpPr>
          <p:spPr bwMode="auto">
            <a:xfrm>
              <a:off x="5291077" y="4478337"/>
              <a:ext cx="463550" cy="287257"/>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2855" name="TextBox 31">
              <a:extLst>
                <a:ext uri="{FF2B5EF4-FFF2-40B4-BE49-F238E27FC236}">
                  <a16:creationId xmlns:a16="http://schemas.microsoft.com/office/drawing/2014/main" id="{5FA882A3-5309-2348-34C2-7DA98EAB5446}"/>
                </a:ext>
              </a:extLst>
            </p:cNvPr>
            <p:cNvSpPr txBox="1">
              <a:spLocks noChangeArrowheads="1"/>
            </p:cNvSpPr>
            <p:nvPr/>
          </p:nvSpPr>
          <p:spPr bwMode="auto">
            <a:xfrm>
              <a:off x="6000109" y="4478330"/>
              <a:ext cx="463550" cy="287257"/>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grpSp>
      <p:grpSp>
        <p:nvGrpSpPr>
          <p:cNvPr id="32838" name="Group 47">
            <a:extLst>
              <a:ext uri="{FF2B5EF4-FFF2-40B4-BE49-F238E27FC236}">
                <a16:creationId xmlns:a16="http://schemas.microsoft.com/office/drawing/2014/main" id="{F9C04895-8071-58B7-D77D-29926DC16929}"/>
              </a:ext>
            </a:extLst>
          </p:cNvPr>
          <p:cNvGrpSpPr>
            <a:grpSpLocks/>
          </p:cNvGrpSpPr>
          <p:nvPr/>
        </p:nvGrpSpPr>
        <p:grpSpPr bwMode="auto">
          <a:xfrm>
            <a:off x="7238997" y="3474249"/>
            <a:ext cx="1418690" cy="190973"/>
            <a:chOff x="4615945" y="4478338"/>
            <a:chExt cx="1891449" cy="254629"/>
          </a:xfrm>
        </p:grpSpPr>
        <p:sp>
          <p:nvSpPr>
            <p:cNvPr id="32851" name="TextBox 48">
              <a:extLst>
                <a:ext uri="{FF2B5EF4-FFF2-40B4-BE49-F238E27FC236}">
                  <a16:creationId xmlns:a16="http://schemas.microsoft.com/office/drawing/2014/main" id="{B7C81AC0-196E-EBD6-56D8-9F0922574AFD}"/>
                </a:ext>
              </a:extLst>
            </p:cNvPr>
            <p:cNvSpPr txBox="1">
              <a:spLocks noChangeArrowheads="1"/>
            </p:cNvSpPr>
            <p:nvPr/>
          </p:nvSpPr>
          <p:spPr bwMode="auto">
            <a:xfrm>
              <a:off x="5307965" y="4478338"/>
              <a:ext cx="463550" cy="254625"/>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123</a:t>
              </a:r>
            </a:p>
          </p:txBody>
        </p:sp>
        <p:sp>
          <p:nvSpPr>
            <p:cNvPr id="32852" name="TextBox 49">
              <a:extLst>
                <a:ext uri="{FF2B5EF4-FFF2-40B4-BE49-F238E27FC236}">
                  <a16:creationId xmlns:a16="http://schemas.microsoft.com/office/drawing/2014/main" id="{B119390B-2E5B-A0E5-D725-A746AC2FA4AA}"/>
                </a:ext>
              </a:extLst>
            </p:cNvPr>
            <p:cNvSpPr txBox="1">
              <a:spLocks noChangeArrowheads="1"/>
            </p:cNvSpPr>
            <p:nvPr/>
          </p:nvSpPr>
          <p:spPr bwMode="auto">
            <a:xfrm>
              <a:off x="6043844" y="4478338"/>
              <a:ext cx="463550" cy="254625"/>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sp>
          <p:nvSpPr>
            <p:cNvPr id="32853" name="TextBox 50">
              <a:extLst>
                <a:ext uri="{FF2B5EF4-FFF2-40B4-BE49-F238E27FC236}">
                  <a16:creationId xmlns:a16="http://schemas.microsoft.com/office/drawing/2014/main" id="{39196E13-F3FB-6508-A1A1-7E6EAF07E0D2}"/>
                </a:ext>
              </a:extLst>
            </p:cNvPr>
            <p:cNvSpPr txBox="1">
              <a:spLocks noChangeArrowheads="1"/>
            </p:cNvSpPr>
            <p:nvPr/>
          </p:nvSpPr>
          <p:spPr bwMode="auto">
            <a:xfrm>
              <a:off x="4615945" y="4478342"/>
              <a:ext cx="463550" cy="254625"/>
            </a:xfrm>
            <a:prstGeom prst="rect">
              <a:avLst/>
            </a:prstGeom>
            <a:solidFill>
              <a:srgbClr val="E7E7E7"/>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o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grpSp>
        <p:nvGrpSpPr>
          <p:cNvPr id="23" name="Group 22">
            <a:extLst>
              <a:ext uri="{FF2B5EF4-FFF2-40B4-BE49-F238E27FC236}">
                <a16:creationId xmlns:a16="http://schemas.microsoft.com/office/drawing/2014/main" id="{02691C9B-BC0F-5DAE-B1AD-537964C2D697}"/>
              </a:ext>
            </a:extLst>
          </p:cNvPr>
          <p:cNvGrpSpPr/>
          <p:nvPr/>
        </p:nvGrpSpPr>
        <p:grpSpPr>
          <a:xfrm>
            <a:off x="1828220" y="1514044"/>
            <a:ext cx="2188369" cy="2926080"/>
            <a:chOff x="1828220" y="1845752"/>
            <a:chExt cx="2188369" cy="2926080"/>
          </a:xfrm>
        </p:grpSpPr>
        <p:grpSp>
          <p:nvGrpSpPr>
            <p:cNvPr id="32775" name="Group 35">
              <a:extLst>
                <a:ext uri="{FF2B5EF4-FFF2-40B4-BE49-F238E27FC236}">
                  <a16:creationId xmlns:a16="http://schemas.microsoft.com/office/drawing/2014/main" id="{42012101-F715-BC0A-E191-F04743E99F39}"/>
                </a:ext>
              </a:extLst>
            </p:cNvPr>
            <p:cNvGrpSpPr>
              <a:grpSpLocks/>
            </p:cNvGrpSpPr>
            <p:nvPr/>
          </p:nvGrpSpPr>
          <p:grpSpPr bwMode="auto">
            <a:xfrm>
              <a:off x="1828220" y="1845752"/>
              <a:ext cx="2188369" cy="2926080"/>
              <a:chOff x="914399" y="2209243"/>
              <a:chExt cx="2919331" cy="3902253"/>
            </a:xfrm>
          </p:grpSpPr>
          <p:sp>
            <p:nvSpPr>
              <p:cNvPr id="10" name="Text Box 4">
                <a:extLst>
                  <a:ext uri="{FF2B5EF4-FFF2-40B4-BE49-F238E27FC236}">
                    <a16:creationId xmlns:a16="http://schemas.microsoft.com/office/drawing/2014/main" id="{509A3C1A-D654-7C49-0D1A-6EA2F9DA363D}"/>
                  </a:ext>
                </a:extLst>
              </p:cNvPr>
              <p:cNvSpPr txBox="1">
                <a:spLocks noChangeArrowheads="1"/>
              </p:cNvSpPr>
              <p:nvPr/>
            </p:nvSpPr>
            <p:spPr bwMode="auto">
              <a:xfrm>
                <a:off x="914399"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BEGIN</a:t>
                </a:r>
              </a:p>
              <a:p>
                <a:r>
                  <a:rPr lang="en-US" i="1" dirty="0">
                    <a:solidFill>
                      <a:schemeClr val="accent1"/>
                    </a:solidFill>
                  </a:rPr>
                  <a:t>READ</a:t>
                </a:r>
              </a:p>
              <a:p>
                <a:r>
                  <a:rPr lang="en-US" b="0" dirty="0"/>
                  <a:t>R(A)</a:t>
                </a:r>
              </a:p>
              <a:p>
                <a:r>
                  <a:rPr lang="en-US" b="0" dirty="0"/>
                  <a:t>W(A)</a:t>
                </a:r>
              </a:p>
              <a:p>
                <a:endParaRPr lang="en-US" b="0" dirty="0"/>
              </a:p>
              <a:p>
                <a:endParaRPr lang="en-US" b="0" dirty="0"/>
              </a:p>
              <a:p>
                <a:r>
                  <a:rPr lang="en-US" i="1" dirty="0">
                    <a:solidFill>
                      <a:schemeClr val="accent1"/>
                    </a:solidFill>
                  </a:rPr>
                  <a:t>VALIDATE</a:t>
                </a:r>
              </a:p>
              <a:p>
                <a:r>
                  <a:rPr lang="en-US" i="1" dirty="0">
                    <a:solidFill>
                      <a:schemeClr val="accent1"/>
                    </a:solidFill>
                  </a:rPr>
                  <a:t>WRITE</a:t>
                </a:r>
              </a:p>
              <a:p>
                <a:r>
                  <a:rPr lang="en-US" dirty="0"/>
                  <a:t>COMMIT</a:t>
                </a:r>
              </a:p>
              <a:p>
                <a:endParaRPr lang="en-US" i="1" dirty="0">
                  <a:solidFill>
                    <a:schemeClr val="accent1"/>
                  </a:solidFill>
                </a:endParaRPr>
              </a:p>
              <a:p>
                <a:endParaRPr lang="en-US" b="0" dirty="0"/>
              </a:p>
            </p:txBody>
          </p:sp>
          <p:sp>
            <p:nvSpPr>
              <p:cNvPr id="13" name="Text Box 4">
                <a:extLst>
                  <a:ext uri="{FF2B5EF4-FFF2-40B4-BE49-F238E27FC236}">
                    <a16:creationId xmlns:a16="http://schemas.microsoft.com/office/drawing/2014/main" id="{0F2F4AF8-1B6C-D620-6A87-C9B1C12D6A18}"/>
                  </a:ext>
                </a:extLst>
              </p:cNvPr>
              <p:cNvSpPr txBox="1">
                <a:spLocks noChangeArrowheads="1"/>
              </p:cNvSpPr>
              <p:nvPr/>
            </p:nvSpPr>
            <p:spPr bwMode="auto">
              <a:xfrm>
                <a:off x="2370888"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endParaRPr lang="en-US" dirty="0"/>
              </a:p>
              <a:p>
                <a:endParaRPr lang="en-US" dirty="0"/>
              </a:p>
              <a:p>
                <a:r>
                  <a:rPr lang="en-US" dirty="0"/>
                  <a:t>BEGIN</a:t>
                </a:r>
                <a:endParaRPr lang="en-US" b="0" dirty="0"/>
              </a:p>
              <a:p>
                <a:r>
                  <a:rPr lang="en-US" i="1" dirty="0">
                    <a:solidFill>
                      <a:schemeClr val="accent1"/>
                    </a:solidFill>
                  </a:rPr>
                  <a:t>READ</a:t>
                </a:r>
              </a:p>
              <a:p>
                <a:r>
                  <a:rPr lang="en-US" b="0" dirty="0"/>
                  <a:t>R(A)</a:t>
                </a:r>
              </a:p>
              <a:p>
                <a:r>
                  <a:rPr lang="en-US" i="1" dirty="0">
                    <a:solidFill>
                      <a:schemeClr val="accent1"/>
                    </a:solidFill>
                  </a:rPr>
                  <a:t>VALIDATE</a:t>
                </a:r>
              </a:p>
              <a:p>
                <a:endParaRPr lang="en-US" i="1" dirty="0">
                  <a:solidFill>
                    <a:schemeClr val="accent1"/>
                  </a:solidFill>
                </a:endParaRPr>
              </a:p>
              <a:p>
                <a:endParaRPr lang="en-US" i="1" dirty="0">
                  <a:solidFill>
                    <a:schemeClr val="accent1"/>
                  </a:solidFill>
                </a:endParaRPr>
              </a:p>
              <a:p>
                <a:r>
                  <a:rPr lang="en-US" i="1" dirty="0">
                    <a:solidFill>
                      <a:schemeClr val="accent1"/>
                    </a:solidFill>
                  </a:rPr>
                  <a:t>WRITE</a:t>
                </a:r>
              </a:p>
              <a:p>
                <a:r>
                  <a:rPr lang="en-US" dirty="0"/>
                  <a:t>COMMIT</a:t>
                </a:r>
              </a:p>
            </p:txBody>
          </p:sp>
        </p:grpSp>
        <p:sp>
          <p:nvSpPr>
            <p:cNvPr id="32840" name="Rectangle 1">
              <a:extLst>
                <a:ext uri="{FF2B5EF4-FFF2-40B4-BE49-F238E27FC236}">
                  <a16:creationId xmlns:a16="http://schemas.microsoft.com/office/drawing/2014/main" id="{C05DBB3A-52A0-F216-60CF-45FFF1993FE8}"/>
                </a:ext>
              </a:extLst>
            </p:cNvPr>
            <p:cNvSpPr>
              <a:spLocks noChangeArrowheads="1"/>
            </p:cNvSpPr>
            <p:nvPr/>
          </p:nvSpPr>
          <p:spPr bwMode="auto">
            <a:xfrm>
              <a:off x="1908968" y="2111689"/>
              <a:ext cx="931069" cy="1051560"/>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2846" name="Rectangle 59">
              <a:extLst>
                <a:ext uri="{FF2B5EF4-FFF2-40B4-BE49-F238E27FC236}">
                  <a16:creationId xmlns:a16="http://schemas.microsoft.com/office/drawing/2014/main" id="{6975FC75-A7A6-4072-B9C9-0B153612EC96}"/>
                </a:ext>
              </a:extLst>
            </p:cNvPr>
            <p:cNvSpPr>
              <a:spLocks noChangeArrowheads="1"/>
            </p:cNvSpPr>
            <p:nvPr/>
          </p:nvSpPr>
          <p:spPr bwMode="auto">
            <a:xfrm>
              <a:off x="1908968" y="3213019"/>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grpSp>
      <p:graphicFrame>
        <p:nvGraphicFramePr>
          <p:cNvPr id="76" name="Table 75">
            <a:extLst>
              <a:ext uri="{FF2B5EF4-FFF2-40B4-BE49-F238E27FC236}">
                <a16:creationId xmlns:a16="http://schemas.microsoft.com/office/drawing/2014/main" id="{E5630E69-94E0-EE0D-6774-03EF82CEFCA1}"/>
              </a:ext>
            </a:extLst>
          </p:cNvPr>
          <p:cNvGraphicFramePr>
            <a:graphicFrameLocks noGrp="1"/>
          </p:cNvGraphicFramePr>
          <p:nvPr/>
        </p:nvGraphicFramePr>
        <p:xfrm>
          <a:off x="5362575" y="1583531"/>
          <a:ext cx="2377440" cy="749808"/>
        </p:xfrm>
        <a:graphic>
          <a:graphicData uri="http://schemas.openxmlformats.org/drawingml/2006/table">
            <a:tbl>
              <a:tblPr firstRow="1" bandRow="1">
                <a:tableStyleId>{793D81CF-94F2-401A-BA57-92F5A7B2D0C5}</a:tableStyleId>
              </a:tblPr>
              <a:tblGrid>
                <a:gridCol w="792480">
                  <a:extLst>
                    <a:ext uri="{9D8B030D-6E8A-4147-A177-3AD203B41FA5}">
                      <a16:colId xmlns:a16="http://schemas.microsoft.com/office/drawing/2014/main" val="20000"/>
                    </a:ext>
                  </a:extLst>
                </a:gridCol>
                <a:gridCol w="792480">
                  <a:extLst>
                    <a:ext uri="{9D8B030D-6E8A-4147-A177-3AD203B41FA5}">
                      <a16:colId xmlns:a16="http://schemas.microsoft.com/office/drawing/2014/main" val="3789622283"/>
                    </a:ext>
                  </a:extLst>
                </a:gridCol>
                <a:gridCol w="792480">
                  <a:extLst>
                    <a:ext uri="{9D8B030D-6E8A-4147-A177-3AD203B41FA5}">
                      <a16:colId xmlns:a16="http://schemas.microsoft.com/office/drawing/2014/main" val="1898458128"/>
                    </a:ext>
                  </a:extLst>
                </a:gridCol>
              </a:tblGrid>
              <a:tr h="249936">
                <a:tc>
                  <a:txBody>
                    <a:bodyPr/>
                    <a:lstStyle/>
                    <a:p>
                      <a:r>
                        <a:rPr lang="en-US" sz="14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123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4" name="Slide Number Placeholder 3">
            <a:extLst>
              <a:ext uri="{FF2B5EF4-FFF2-40B4-BE49-F238E27FC236}">
                <a16:creationId xmlns:a16="http://schemas.microsoft.com/office/drawing/2014/main" id="{429ED7FE-0E50-0A3F-2037-F6C4CB8A557E}"/>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57</a:t>
            </a:fld>
            <a:endParaRPr lang="en-US" dirty="0"/>
          </a:p>
        </p:txBody>
      </p:sp>
      <p:grpSp>
        <p:nvGrpSpPr>
          <p:cNvPr id="33" name="Group 32">
            <a:extLst>
              <a:ext uri="{FF2B5EF4-FFF2-40B4-BE49-F238E27FC236}">
                <a16:creationId xmlns:a16="http://schemas.microsoft.com/office/drawing/2014/main" id="{FB31ECC5-E454-417C-C3C3-6F6992FF0D28}"/>
              </a:ext>
            </a:extLst>
          </p:cNvPr>
          <p:cNvGrpSpPr/>
          <p:nvPr/>
        </p:nvGrpSpPr>
        <p:grpSpPr>
          <a:xfrm>
            <a:off x="5201841" y="971550"/>
            <a:ext cx="2722959" cy="1535430"/>
            <a:chOff x="5201841" y="1078230"/>
            <a:chExt cx="2722959" cy="1535430"/>
          </a:xfrm>
        </p:grpSpPr>
        <p:sp>
          <p:nvSpPr>
            <p:cNvPr id="34" name="Rounded Rectangle 18">
              <a:extLst>
                <a:ext uri="{FF2B5EF4-FFF2-40B4-BE49-F238E27FC236}">
                  <a16:creationId xmlns:a16="http://schemas.microsoft.com/office/drawing/2014/main" id="{C2C7C4D3-82B4-BC0F-7420-10F385EE9118}"/>
                </a:ext>
              </a:extLst>
            </p:cNvPr>
            <p:cNvSpPr/>
            <p:nvPr/>
          </p:nvSpPr>
          <p:spPr bwMode="auto">
            <a:xfrm>
              <a:off x="5201841" y="1516380"/>
              <a:ext cx="2722959" cy="109728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endParaRPr lang="en-US" sz="1350">
                <a:latin typeface="Times New Roman" pitchFamily="-112" charset="0"/>
              </a:endParaRPr>
            </a:p>
          </p:txBody>
        </p:sp>
        <p:sp>
          <p:nvSpPr>
            <p:cNvPr id="35" name="TextBox 15">
              <a:extLst>
                <a:ext uri="{FF2B5EF4-FFF2-40B4-BE49-F238E27FC236}">
                  <a16:creationId xmlns:a16="http://schemas.microsoft.com/office/drawing/2014/main" id="{64364AAB-9BC0-D836-F985-7A4F0D951B5F}"/>
                </a:ext>
              </a:extLst>
            </p:cNvPr>
            <p:cNvSpPr txBox="1">
              <a:spLocks noChangeArrowheads="1"/>
            </p:cNvSpPr>
            <p:nvPr/>
          </p:nvSpPr>
          <p:spPr bwMode="auto">
            <a:xfrm>
              <a:off x="5201841" y="1078230"/>
              <a:ext cx="12330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Database</a:t>
              </a:r>
            </a:p>
          </p:txBody>
        </p:sp>
      </p:grpSp>
      <p:grpSp>
        <p:nvGrpSpPr>
          <p:cNvPr id="36" name="T1 Workspace">
            <a:extLst>
              <a:ext uri="{FF2B5EF4-FFF2-40B4-BE49-F238E27FC236}">
                <a16:creationId xmlns:a16="http://schemas.microsoft.com/office/drawing/2014/main" id="{9FEE33DA-E546-8319-5E0E-099E882D793F}"/>
              </a:ext>
            </a:extLst>
          </p:cNvPr>
          <p:cNvGrpSpPr>
            <a:grpSpLocks/>
          </p:cNvGrpSpPr>
          <p:nvPr/>
        </p:nvGrpSpPr>
        <p:grpSpPr bwMode="auto">
          <a:xfrm>
            <a:off x="4800600" y="2713669"/>
            <a:ext cx="1828800" cy="1324931"/>
            <a:chOff x="4360867" y="3415027"/>
            <a:chExt cx="2438320" cy="1766575"/>
          </a:xfrm>
        </p:grpSpPr>
        <p:sp>
          <p:nvSpPr>
            <p:cNvPr id="37" name="Rounded Rectangle 26">
              <a:extLst>
                <a:ext uri="{FF2B5EF4-FFF2-40B4-BE49-F238E27FC236}">
                  <a16:creationId xmlns:a16="http://schemas.microsoft.com/office/drawing/2014/main" id="{B6FB8140-8C2B-F0C4-EAE0-CA97924360E2}"/>
                </a:ext>
              </a:extLst>
            </p:cNvPr>
            <p:cNvSpPr/>
            <p:nvPr/>
          </p:nvSpPr>
          <p:spPr bwMode="auto">
            <a:xfrm>
              <a:off x="4360867"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38" name="TextBox 15">
              <a:extLst>
                <a:ext uri="{FF2B5EF4-FFF2-40B4-BE49-F238E27FC236}">
                  <a16:creationId xmlns:a16="http://schemas.microsoft.com/office/drawing/2014/main" id="{33EDE669-AD33-E422-D879-39C4295638BC}"/>
                </a:ext>
              </a:extLst>
            </p:cNvPr>
            <p:cNvSpPr txBox="1">
              <a:spLocks noChangeArrowheads="1"/>
            </p:cNvSpPr>
            <p:nvPr/>
          </p:nvSpPr>
          <p:spPr bwMode="auto">
            <a:xfrm>
              <a:off x="4360867" y="3415027"/>
              <a:ext cx="241981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1</a:t>
              </a:r>
              <a:r>
                <a:rPr lang="en-US" dirty="0"/>
                <a:t> Workspace</a:t>
              </a:r>
            </a:p>
          </p:txBody>
        </p:sp>
      </p:grpSp>
      <p:grpSp>
        <p:nvGrpSpPr>
          <p:cNvPr id="39" name="T2 Workspace">
            <a:extLst>
              <a:ext uri="{FF2B5EF4-FFF2-40B4-BE49-F238E27FC236}">
                <a16:creationId xmlns:a16="http://schemas.microsoft.com/office/drawing/2014/main" id="{89DA1175-2233-B522-F7F9-0D31888A32A0}"/>
              </a:ext>
            </a:extLst>
          </p:cNvPr>
          <p:cNvGrpSpPr>
            <a:grpSpLocks/>
          </p:cNvGrpSpPr>
          <p:nvPr/>
        </p:nvGrpSpPr>
        <p:grpSpPr bwMode="auto">
          <a:xfrm>
            <a:off x="7048501" y="2713669"/>
            <a:ext cx="1858201" cy="1324931"/>
            <a:chOff x="6869743" y="3415027"/>
            <a:chExt cx="2477520" cy="1766575"/>
          </a:xfrm>
        </p:grpSpPr>
        <p:sp>
          <p:nvSpPr>
            <p:cNvPr id="40" name="Rounded Rectangle 37">
              <a:extLst>
                <a:ext uri="{FF2B5EF4-FFF2-40B4-BE49-F238E27FC236}">
                  <a16:creationId xmlns:a16="http://schemas.microsoft.com/office/drawing/2014/main" id="{2AE99A96-9FC6-0FA0-F573-25EAA7481341}"/>
                </a:ext>
              </a:extLst>
            </p:cNvPr>
            <p:cNvSpPr/>
            <p:nvPr/>
          </p:nvSpPr>
          <p:spPr bwMode="auto">
            <a:xfrm>
              <a:off x="6869743"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41" name="TextBox 15">
              <a:extLst>
                <a:ext uri="{FF2B5EF4-FFF2-40B4-BE49-F238E27FC236}">
                  <a16:creationId xmlns:a16="http://schemas.microsoft.com/office/drawing/2014/main" id="{C484C14D-FCF8-8CFB-F042-E43516F0248B}"/>
                </a:ext>
              </a:extLst>
            </p:cNvPr>
            <p:cNvSpPr txBox="1">
              <a:spLocks noChangeArrowheads="1"/>
            </p:cNvSpPr>
            <p:nvPr/>
          </p:nvSpPr>
          <p:spPr bwMode="auto">
            <a:xfrm>
              <a:off x="6869743" y="3415027"/>
              <a:ext cx="247752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2</a:t>
              </a:r>
              <a:r>
                <a:rPr lang="en-US" dirty="0"/>
                <a:t> Workspace</a:t>
              </a:r>
            </a:p>
          </p:txBody>
        </p:sp>
      </p:grpSp>
      <p:grpSp>
        <p:nvGrpSpPr>
          <p:cNvPr id="3" name="T1 A READ">
            <a:extLst>
              <a:ext uri="{FF2B5EF4-FFF2-40B4-BE49-F238E27FC236}">
                <a16:creationId xmlns:a16="http://schemas.microsoft.com/office/drawing/2014/main" id="{2CECB7A8-1907-203D-2DC0-95B205B01D0E}"/>
              </a:ext>
            </a:extLst>
          </p:cNvPr>
          <p:cNvGrpSpPr>
            <a:grpSpLocks/>
          </p:cNvGrpSpPr>
          <p:nvPr/>
        </p:nvGrpSpPr>
        <p:grpSpPr bwMode="auto">
          <a:xfrm>
            <a:off x="4945536" y="3462015"/>
            <a:ext cx="1409433" cy="223131"/>
            <a:chOff x="4556641" y="4425853"/>
            <a:chExt cx="1879104" cy="297506"/>
          </a:xfrm>
        </p:grpSpPr>
        <p:sp>
          <p:nvSpPr>
            <p:cNvPr id="11" name="TextBox 40">
              <a:extLst>
                <a:ext uri="{FF2B5EF4-FFF2-40B4-BE49-F238E27FC236}">
                  <a16:creationId xmlns:a16="http://schemas.microsoft.com/office/drawing/2014/main" id="{B763A343-CABC-5623-4BC2-1B148A33A952}"/>
                </a:ext>
              </a:extLst>
            </p:cNvPr>
            <p:cNvSpPr txBox="1">
              <a:spLocks noChangeArrowheads="1"/>
            </p:cNvSpPr>
            <p:nvPr/>
          </p:nvSpPr>
          <p:spPr bwMode="auto">
            <a:xfrm>
              <a:off x="5285738" y="4436102"/>
              <a:ext cx="463550"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123</a:t>
              </a:r>
            </a:p>
          </p:txBody>
        </p:sp>
        <p:sp>
          <p:nvSpPr>
            <p:cNvPr id="12" name="TextBox 31">
              <a:extLst>
                <a:ext uri="{FF2B5EF4-FFF2-40B4-BE49-F238E27FC236}">
                  <a16:creationId xmlns:a16="http://schemas.microsoft.com/office/drawing/2014/main" id="{8B90B606-652E-481B-FF43-DFF5B19F3022}"/>
                </a:ext>
              </a:extLst>
            </p:cNvPr>
            <p:cNvSpPr txBox="1">
              <a:spLocks noChangeArrowheads="1"/>
            </p:cNvSpPr>
            <p:nvPr/>
          </p:nvSpPr>
          <p:spPr bwMode="auto">
            <a:xfrm>
              <a:off x="5972196" y="4425853"/>
              <a:ext cx="463549"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sp>
          <p:nvSpPr>
            <p:cNvPr id="14" name="TextBox 45">
              <a:extLst>
                <a:ext uri="{FF2B5EF4-FFF2-40B4-BE49-F238E27FC236}">
                  <a16:creationId xmlns:a16="http://schemas.microsoft.com/office/drawing/2014/main" id="{D72AA523-94E9-6C32-DAC2-E2BBF2B6C406}"/>
                </a:ext>
              </a:extLst>
            </p:cNvPr>
            <p:cNvSpPr txBox="1">
              <a:spLocks noChangeArrowheads="1"/>
            </p:cNvSpPr>
            <p:nvPr/>
          </p:nvSpPr>
          <p:spPr bwMode="auto">
            <a:xfrm>
              <a:off x="4556641" y="4425853"/>
              <a:ext cx="463549"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sp>
        <p:nvSpPr>
          <p:cNvPr id="15" name="Txn Arrow">
            <a:extLst>
              <a:ext uri="{FF2B5EF4-FFF2-40B4-BE49-F238E27FC236}">
                <a16:creationId xmlns:a16="http://schemas.microsoft.com/office/drawing/2014/main" id="{9763F5DA-D904-BC52-3737-A38D40A3E637}"/>
              </a:ext>
            </a:extLst>
          </p:cNvPr>
          <p:cNvSpPr>
            <a:spLocks noChangeArrowheads="1"/>
          </p:cNvSpPr>
          <p:nvPr/>
        </p:nvSpPr>
        <p:spPr bwMode="auto">
          <a:xfrm>
            <a:off x="1356360" y="1428750"/>
            <a:ext cx="548640" cy="457200"/>
          </a:xfrm>
          <a:prstGeom prst="rightArrow">
            <a:avLst>
              <a:gd name="adj1" fmla="val 50000"/>
              <a:gd name="adj2" fmla="val 50052"/>
            </a:avLst>
          </a:prstGeom>
          <a:solidFill>
            <a:schemeClr val="tx1"/>
          </a:solidFill>
          <a:ln w="28575">
            <a:noFill/>
            <a:round/>
            <a:headEnd type="none" w="sm" len="sm"/>
            <a:tailEnd type="triangle" w="med" len="med"/>
          </a:ln>
        </p:spPr>
        <p:txBody>
          <a:bodyPr wrap="none" anchor="ctr"/>
          <a:lstStyle/>
          <a:p>
            <a:pPr algn="ctr" eaLnBrk="0" hangingPunct="0"/>
            <a:endParaRPr lang="en-US" sz="1350"/>
          </a:p>
        </p:txBody>
      </p:sp>
      <p:sp>
        <p:nvSpPr>
          <p:cNvPr id="17" name="Right Arrow 6">
            <a:extLst>
              <a:ext uri="{FF2B5EF4-FFF2-40B4-BE49-F238E27FC236}">
                <a16:creationId xmlns:a16="http://schemas.microsoft.com/office/drawing/2014/main" id="{36203A83-FC63-50A5-0EC8-B11E11516287}"/>
              </a:ext>
            </a:extLst>
          </p:cNvPr>
          <p:cNvSpPr>
            <a:spLocks noChangeArrowheads="1"/>
          </p:cNvSpPr>
          <p:nvPr/>
        </p:nvSpPr>
        <p:spPr bwMode="auto">
          <a:xfrm rot="5400000">
            <a:off x="5228971" y="2314830"/>
            <a:ext cx="83870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grpSp>
        <p:nvGrpSpPr>
          <p:cNvPr id="32839" name="T1 A WRITE1">
            <a:extLst>
              <a:ext uri="{FF2B5EF4-FFF2-40B4-BE49-F238E27FC236}">
                <a16:creationId xmlns:a16="http://schemas.microsoft.com/office/drawing/2014/main" id="{9825C45E-D787-629E-CFEA-4322DE446B7E}"/>
              </a:ext>
            </a:extLst>
          </p:cNvPr>
          <p:cNvGrpSpPr>
            <a:grpSpLocks/>
          </p:cNvGrpSpPr>
          <p:nvPr/>
        </p:nvGrpSpPr>
        <p:grpSpPr bwMode="auto">
          <a:xfrm>
            <a:off x="5486247" y="3462009"/>
            <a:ext cx="870509" cy="215449"/>
            <a:chOff x="5046820" y="4459288"/>
            <a:chExt cx="1160678" cy="287268"/>
          </a:xfrm>
        </p:grpSpPr>
        <p:sp>
          <p:nvSpPr>
            <p:cNvPr id="32849" name="TextBox 53">
              <a:extLst>
                <a:ext uri="{FF2B5EF4-FFF2-40B4-BE49-F238E27FC236}">
                  <a16:creationId xmlns:a16="http://schemas.microsoft.com/office/drawing/2014/main" id="{2F57B81A-BB29-E7DA-1F7D-E353CDC7A211}"/>
                </a:ext>
              </a:extLst>
            </p:cNvPr>
            <p:cNvSpPr txBox="1">
              <a:spLocks noChangeArrowheads="1"/>
            </p:cNvSpPr>
            <p:nvPr/>
          </p:nvSpPr>
          <p:spPr bwMode="auto">
            <a:xfrm>
              <a:off x="5046820" y="4459295"/>
              <a:ext cx="463552" cy="287261"/>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32850" name="TextBox 54">
              <a:extLst>
                <a:ext uri="{FF2B5EF4-FFF2-40B4-BE49-F238E27FC236}">
                  <a16:creationId xmlns:a16="http://schemas.microsoft.com/office/drawing/2014/main" id="{3DAD7C5B-346E-9711-0FF7-D9867CCD130C}"/>
                </a:ext>
              </a:extLst>
            </p:cNvPr>
            <p:cNvSpPr txBox="1">
              <a:spLocks noChangeArrowheads="1"/>
            </p:cNvSpPr>
            <p:nvPr/>
          </p:nvSpPr>
          <p:spPr bwMode="auto">
            <a:xfrm>
              <a:off x="5743946" y="4459288"/>
              <a:ext cx="463552" cy="287261"/>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t>
              </a:r>
            </a:p>
          </p:txBody>
        </p:sp>
      </p:grpSp>
      <p:sp>
        <p:nvSpPr>
          <p:cNvPr id="18" name="Right Arrow 6">
            <a:extLst>
              <a:ext uri="{FF2B5EF4-FFF2-40B4-BE49-F238E27FC236}">
                <a16:creationId xmlns:a16="http://schemas.microsoft.com/office/drawing/2014/main" id="{264A59D8-A4F5-1A1C-6326-6FAD7C64EFE8}"/>
              </a:ext>
            </a:extLst>
          </p:cNvPr>
          <p:cNvSpPr>
            <a:spLocks noChangeArrowheads="1"/>
          </p:cNvSpPr>
          <p:nvPr/>
        </p:nvSpPr>
        <p:spPr bwMode="auto">
          <a:xfrm>
            <a:off x="4572000" y="3444595"/>
            <a:ext cx="34768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
        <p:nvSpPr>
          <p:cNvPr id="19" name="Right Arrow 6">
            <a:extLst>
              <a:ext uri="{FF2B5EF4-FFF2-40B4-BE49-F238E27FC236}">
                <a16:creationId xmlns:a16="http://schemas.microsoft.com/office/drawing/2014/main" id="{6B20DDCC-D234-5893-4514-8CD4F23945F6}"/>
              </a:ext>
            </a:extLst>
          </p:cNvPr>
          <p:cNvSpPr>
            <a:spLocks noChangeArrowheads="1"/>
          </p:cNvSpPr>
          <p:nvPr/>
        </p:nvSpPr>
        <p:spPr bwMode="auto">
          <a:xfrm rot="2480592">
            <a:off x="5426533" y="2541037"/>
            <a:ext cx="1752679"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
        <p:nvSpPr>
          <p:cNvPr id="20" name="Rectangle 59">
            <a:extLst>
              <a:ext uri="{FF2B5EF4-FFF2-40B4-BE49-F238E27FC236}">
                <a16:creationId xmlns:a16="http://schemas.microsoft.com/office/drawing/2014/main" id="{8C655B6D-81CA-4C68-5D73-D628CD26B9B8}"/>
              </a:ext>
            </a:extLst>
          </p:cNvPr>
          <p:cNvSpPr>
            <a:spLocks noChangeArrowheads="1"/>
          </p:cNvSpPr>
          <p:nvPr/>
        </p:nvSpPr>
        <p:spPr bwMode="auto">
          <a:xfrm>
            <a:off x="1908968" y="3119440"/>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1" name="Rectangle 59">
            <a:extLst>
              <a:ext uri="{FF2B5EF4-FFF2-40B4-BE49-F238E27FC236}">
                <a16:creationId xmlns:a16="http://schemas.microsoft.com/office/drawing/2014/main" id="{EA68E55E-3440-EFD3-376C-57B3705875E3}"/>
              </a:ext>
            </a:extLst>
          </p:cNvPr>
          <p:cNvSpPr>
            <a:spLocks noChangeArrowheads="1"/>
          </p:cNvSpPr>
          <p:nvPr/>
        </p:nvSpPr>
        <p:spPr bwMode="auto">
          <a:xfrm>
            <a:off x="2999581" y="2671762"/>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2" name="Rectangle 59">
            <a:extLst>
              <a:ext uri="{FF2B5EF4-FFF2-40B4-BE49-F238E27FC236}">
                <a16:creationId xmlns:a16="http://schemas.microsoft.com/office/drawing/2014/main" id="{B5CA9883-220F-24A4-690B-1AD30E35ADF9}"/>
              </a:ext>
            </a:extLst>
          </p:cNvPr>
          <p:cNvSpPr>
            <a:spLocks noChangeArrowheads="1"/>
          </p:cNvSpPr>
          <p:nvPr/>
        </p:nvSpPr>
        <p:spPr bwMode="auto">
          <a:xfrm>
            <a:off x="2999581" y="3319459"/>
            <a:ext cx="931069" cy="196454"/>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5" name="Rectangle 55">
            <a:extLst>
              <a:ext uri="{FF2B5EF4-FFF2-40B4-BE49-F238E27FC236}">
                <a16:creationId xmlns:a16="http://schemas.microsoft.com/office/drawing/2014/main" id="{B76926E5-F3E0-908F-6D2F-7AA39CA72367}"/>
              </a:ext>
            </a:extLst>
          </p:cNvPr>
          <p:cNvSpPr>
            <a:spLocks noChangeArrowheads="1"/>
          </p:cNvSpPr>
          <p:nvPr/>
        </p:nvSpPr>
        <p:spPr bwMode="auto">
          <a:xfrm>
            <a:off x="2999581" y="2245518"/>
            <a:ext cx="931069" cy="411480"/>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51" name="Rounded Rectangular Callout 50">
            <a:extLst>
              <a:ext uri="{FF2B5EF4-FFF2-40B4-BE49-F238E27FC236}">
                <a16:creationId xmlns:a16="http://schemas.microsoft.com/office/drawing/2014/main" id="{126F565F-17A0-F980-CDFD-F5E8C097B9FA}"/>
              </a:ext>
            </a:extLst>
          </p:cNvPr>
          <p:cNvSpPr/>
          <p:nvPr/>
        </p:nvSpPr>
        <p:spPr bwMode="auto">
          <a:xfrm flipH="1">
            <a:off x="1849603" y="3633486"/>
            <a:ext cx="2927676" cy="899369"/>
          </a:xfrm>
          <a:prstGeom prst="wedgeRoundRectCallout">
            <a:avLst>
              <a:gd name="adj1" fmla="val 40050"/>
              <a:gd name="adj2" fmla="val -117915"/>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chemeClr val="accent1"/>
                </a:solidFill>
                <a:latin typeface="Crimson Text" panose="02000503000000000000" pitchFamily="2" charset="0"/>
              </a:rPr>
              <a:t>Safe to commit </a:t>
            </a:r>
            <a:r>
              <a:rPr lang="en-US" sz="2000" b="1" i="1" spc="-150" dirty="0">
                <a:solidFill>
                  <a:schemeClr val="accent1"/>
                </a:solidFill>
                <a:latin typeface="Crimson Text" panose="02000503000000000000" pitchFamily="2" charset="0"/>
              </a:rPr>
              <a:t>T</a:t>
            </a:r>
            <a:r>
              <a:rPr lang="en-US" sz="2000" b="1" i="1" baseline="-25000" dirty="0">
                <a:solidFill>
                  <a:schemeClr val="accent1"/>
                </a:solidFill>
                <a:latin typeface="Crimson Text" panose="02000503000000000000" pitchFamily="2" charset="0"/>
              </a:rPr>
              <a:t>1</a:t>
            </a:r>
            <a:r>
              <a:rPr lang="en-US" sz="2000" b="1" i="1" dirty="0">
                <a:solidFill>
                  <a:schemeClr val="accent1"/>
                </a:solidFill>
                <a:latin typeface="Crimson Text" panose="02000503000000000000" pitchFamily="2" charset="0"/>
              </a:rPr>
              <a:t> because </a:t>
            </a:r>
            <a:r>
              <a:rPr lang="en-US" sz="2000" b="1" i="1" spc="-150" dirty="0">
                <a:solidFill>
                  <a:schemeClr val="accent1"/>
                </a:solidFill>
                <a:latin typeface="Crimson Text" panose="02000503000000000000" pitchFamily="2" charset="0"/>
              </a:rPr>
              <a:t>T</a:t>
            </a:r>
            <a:r>
              <a:rPr lang="en-US" sz="2000" b="1" i="1" baseline="-25000" dirty="0">
                <a:solidFill>
                  <a:schemeClr val="accent1"/>
                </a:solidFill>
                <a:latin typeface="Crimson Text" panose="02000503000000000000" pitchFamily="2" charset="0"/>
              </a:rPr>
              <a:t>2</a:t>
            </a:r>
            <a:r>
              <a:rPr lang="en-US" sz="2000" b="1" i="1" dirty="0">
                <a:solidFill>
                  <a:schemeClr val="accent1"/>
                </a:solidFill>
                <a:latin typeface="Crimson Text" panose="02000503000000000000" pitchFamily="2" charset="0"/>
              </a:rPr>
              <a:t> commits logically before </a:t>
            </a:r>
            <a:r>
              <a:rPr lang="en-US" sz="2000" b="1" i="1" spc="-150" dirty="0">
                <a:solidFill>
                  <a:schemeClr val="accent1"/>
                </a:solidFill>
                <a:latin typeface="Crimson Text" panose="02000503000000000000" pitchFamily="2" charset="0"/>
              </a:rPr>
              <a:t>T</a:t>
            </a:r>
            <a:r>
              <a:rPr lang="en-US" sz="2000" b="1" i="1" baseline="-25000" dirty="0">
                <a:solidFill>
                  <a:schemeClr val="accent1"/>
                </a:solidFill>
                <a:latin typeface="Crimson Text" panose="02000503000000000000" pitchFamily="2" charset="0"/>
              </a:rPr>
              <a:t>1</a:t>
            </a:r>
            <a:endParaRPr lang="en-US" sz="2000" b="1" i="1" dirty="0">
              <a:solidFill>
                <a:schemeClr val="accent1"/>
              </a:solidFill>
              <a:latin typeface="Crimson Text" panose="02000503000000000000" pitchFamily="2" charset="0"/>
            </a:endParaRPr>
          </a:p>
        </p:txBody>
      </p:sp>
      <p:sp>
        <p:nvSpPr>
          <p:cNvPr id="26" name="Rounded Rectangular Callout 50">
            <a:extLst>
              <a:ext uri="{FF2B5EF4-FFF2-40B4-BE49-F238E27FC236}">
                <a16:creationId xmlns:a16="http://schemas.microsoft.com/office/drawing/2014/main" id="{4C5CFC2F-2625-EB88-40F9-DFB0E990ACB0}"/>
              </a:ext>
            </a:extLst>
          </p:cNvPr>
          <p:cNvSpPr/>
          <p:nvPr/>
        </p:nvSpPr>
        <p:spPr bwMode="auto">
          <a:xfrm flipH="1">
            <a:off x="3473889" y="1774919"/>
            <a:ext cx="2651369" cy="637170"/>
          </a:xfrm>
          <a:prstGeom prst="wedgeRoundRectCallout">
            <a:avLst>
              <a:gd name="adj1" fmla="val 40558"/>
              <a:gd name="adj2" fmla="val 93932"/>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chemeClr val="accent1"/>
                </a:solidFill>
                <a:latin typeface="Crimson Text" panose="02000503000000000000" pitchFamily="2" charset="0"/>
              </a:rPr>
              <a:t>Safe to commit because </a:t>
            </a:r>
            <a:r>
              <a:rPr lang="en-US" sz="2000" b="1" i="1" spc="-150" dirty="0">
                <a:solidFill>
                  <a:schemeClr val="accent1"/>
                </a:solidFill>
                <a:latin typeface="Crimson Text" panose="02000503000000000000" pitchFamily="2" charset="0"/>
              </a:rPr>
              <a:t>T</a:t>
            </a:r>
            <a:r>
              <a:rPr lang="en-US" sz="2000" b="1" i="1" baseline="-25000" dirty="0">
                <a:solidFill>
                  <a:schemeClr val="accent1"/>
                </a:solidFill>
                <a:latin typeface="Crimson Text" panose="02000503000000000000" pitchFamily="2" charset="0"/>
              </a:rPr>
              <a:t>2</a:t>
            </a:r>
            <a:r>
              <a:rPr lang="en-US" sz="2000" b="1" i="1" dirty="0">
                <a:solidFill>
                  <a:schemeClr val="accent1"/>
                </a:solidFill>
                <a:latin typeface="Crimson Text" panose="02000503000000000000" pitchFamily="2" charset="0"/>
              </a:rPr>
              <a:t> finishes before </a:t>
            </a:r>
            <a:r>
              <a:rPr lang="en-US" sz="2000" b="1" i="1" spc="-150" dirty="0">
                <a:solidFill>
                  <a:schemeClr val="accent1"/>
                </a:solidFill>
                <a:latin typeface="Crimson Text" panose="02000503000000000000" pitchFamily="2" charset="0"/>
              </a:rPr>
              <a:t>T</a:t>
            </a:r>
            <a:r>
              <a:rPr lang="en-US" sz="2000" b="1" i="1" baseline="-25000" dirty="0">
                <a:solidFill>
                  <a:schemeClr val="accent1"/>
                </a:solidFill>
                <a:latin typeface="Crimson Text" panose="02000503000000000000" pitchFamily="2" charset="0"/>
              </a:rPr>
              <a:t>1</a:t>
            </a:r>
            <a:endParaRPr lang="en-US" sz="2000" b="1" i="1" dirty="0">
              <a:solidFill>
                <a:schemeClr val="accent1"/>
              </a:solidFill>
              <a:latin typeface="Crimson Text" panose="02000503000000000000" pitchFamily="2" charset="0"/>
            </a:endParaRPr>
          </a:p>
        </p:txBody>
      </p:sp>
    </p:spTree>
    <p:extLst>
      <p:ext uri="{BB962C8B-B14F-4D97-AF65-F5344CB8AC3E}">
        <p14:creationId xmlns:p14="http://schemas.microsoft.com/office/powerpoint/2010/main" val="386873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50"/>
                                        <p:tgtEl>
                                          <p:spTgt spid="15"/>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250"/>
                                        <p:tgtEl>
                                          <p:spTgt spid="36"/>
                                        </p:tgtEl>
                                      </p:cBhvr>
                                    </p:animEffect>
                                  </p:childTnLst>
                                </p:cTn>
                              </p:par>
                              <p:par>
                                <p:cTn id="12" presetID="10" presetClass="entr" presetSubtype="0" fill="hold" nodeType="withEffect">
                                  <p:stCondLst>
                                    <p:cond delay="0"/>
                                  </p:stCondLst>
                                  <p:childTnLst>
                                    <p:set>
                                      <p:cBhvr>
                                        <p:cTn id="13" dur="1" fill="hold">
                                          <p:stCondLst>
                                            <p:cond delay="0"/>
                                          </p:stCondLst>
                                        </p:cTn>
                                        <p:tgtEl>
                                          <p:spTgt spid="69"/>
                                        </p:tgtEl>
                                        <p:attrNameLst>
                                          <p:attrName>style.visibility</p:attrName>
                                        </p:attrNameLst>
                                      </p:cBhvr>
                                      <p:to>
                                        <p:strVal val="visible"/>
                                      </p:to>
                                    </p:set>
                                    <p:animEffect transition="in" filter="fade">
                                      <p:cBhvr>
                                        <p:cTn id="14" dur="250"/>
                                        <p:tgtEl>
                                          <p:spTgt spid="6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1" nodeType="clickEffect">
                                  <p:stCondLst>
                                    <p:cond delay="0"/>
                                  </p:stCondLst>
                                  <p:childTnLst>
                                    <p:animMotion origin="layout" path="M -3.33333E-6 -2.22222E-6 L -0.00139 0.08611 " pathEditMode="relative" rAng="0" ptsTypes="AA">
                                      <p:cBhvr>
                                        <p:cTn id="18" dur="500" fill="hold"/>
                                        <p:tgtEl>
                                          <p:spTgt spid="15"/>
                                        </p:tgtEl>
                                        <p:attrNameLst>
                                          <p:attrName>ppt_x</p:attrName>
                                          <p:attrName>ppt_y</p:attrName>
                                        </p:attrNameLst>
                                      </p:cBhvr>
                                      <p:rCtr x="-69" y="4290"/>
                                    </p:animMotion>
                                  </p:childTnLst>
                                </p:cTn>
                              </p:par>
                            </p:childTnLst>
                          </p:cTn>
                        </p:par>
                        <p:par>
                          <p:cTn id="19" fill="hold">
                            <p:stCondLst>
                              <p:cond delay="500"/>
                            </p:stCondLst>
                            <p:childTnLst>
                              <p:par>
                                <p:cTn id="20" presetID="22" presetClass="entr" presetSubtype="1"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250"/>
                                        <p:tgtEl>
                                          <p:spTgt spid="17"/>
                                        </p:tgtEl>
                                      </p:cBhvr>
                                    </p:animEffect>
                                  </p:childTnLst>
                                </p:cTn>
                              </p:par>
                            </p:childTnLst>
                          </p:cTn>
                        </p:par>
                        <p:par>
                          <p:cTn id="23" fill="hold">
                            <p:stCondLst>
                              <p:cond delay="750"/>
                            </p:stCondLst>
                            <p:childTnLst>
                              <p:par>
                                <p:cTn id="24" presetID="10"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25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250"/>
                                        <p:tgtEl>
                                          <p:spTgt spid="17"/>
                                        </p:tgtEl>
                                      </p:cBhvr>
                                    </p:animEffect>
                                    <p:set>
                                      <p:cBhvr>
                                        <p:cTn id="31" dur="1" fill="hold">
                                          <p:stCondLst>
                                            <p:cond delay="249"/>
                                          </p:stCondLst>
                                        </p:cTn>
                                        <p:tgtEl>
                                          <p:spTgt spid="17"/>
                                        </p:tgtEl>
                                        <p:attrNameLst>
                                          <p:attrName>style.visibility</p:attrName>
                                        </p:attrNameLst>
                                      </p:cBhvr>
                                      <p:to>
                                        <p:strVal val="hidden"/>
                                      </p:to>
                                    </p:set>
                                  </p:childTnLst>
                                </p:cTn>
                              </p:par>
                            </p:childTnLst>
                          </p:cTn>
                        </p:par>
                        <p:par>
                          <p:cTn id="32" fill="hold">
                            <p:stCondLst>
                              <p:cond delay="250"/>
                            </p:stCondLst>
                            <p:childTnLst>
                              <p:par>
                                <p:cTn id="33" presetID="42" presetClass="path" presetSubtype="0" accel="50000" decel="50000" fill="hold" grpId="2" nodeType="afterEffect">
                                  <p:stCondLst>
                                    <p:cond delay="0"/>
                                  </p:stCondLst>
                                  <p:childTnLst>
                                    <p:animMotion origin="layout" path="M -0.00139 0.08611 L 0.12031 0.08889 " pathEditMode="relative" rAng="0" ptsTypes="AA">
                                      <p:cBhvr>
                                        <p:cTn id="34" dur="500" fill="hold"/>
                                        <p:tgtEl>
                                          <p:spTgt spid="15"/>
                                        </p:tgtEl>
                                        <p:attrNameLst>
                                          <p:attrName>ppt_x</p:attrName>
                                          <p:attrName>ppt_y</p:attrName>
                                        </p:attrNameLst>
                                      </p:cBhvr>
                                      <p:rCtr x="6076" y="123"/>
                                    </p:animMotion>
                                  </p:childTnLst>
                                </p:cTn>
                              </p:par>
                            </p:childTnLst>
                          </p:cTn>
                        </p:par>
                        <p:par>
                          <p:cTn id="35" fill="hold">
                            <p:stCondLst>
                              <p:cond delay="750"/>
                            </p:stCondLst>
                            <p:childTnLst>
                              <p:par>
                                <p:cTn id="36" presetID="10" presetClass="entr" presetSubtype="0" fill="hold" nodeType="after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fade">
                                      <p:cBhvr>
                                        <p:cTn id="38" dur="250"/>
                                        <p:tgtEl>
                                          <p:spTgt spid="39"/>
                                        </p:tgtEl>
                                      </p:cBhvr>
                                    </p:animEffect>
                                  </p:childTnLst>
                                </p:cTn>
                              </p:par>
                              <p:par>
                                <p:cTn id="39" presetID="10" presetClass="entr" presetSubtype="0" fill="hold" nodeType="withEffect">
                                  <p:stCondLst>
                                    <p:cond delay="0"/>
                                  </p:stCondLst>
                                  <p:childTnLst>
                                    <p:set>
                                      <p:cBhvr>
                                        <p:cTn id="40" dur="1" fill="hold">
                                          <p:stCondLst>
                                            <p:cond delay="0"/>
                                          </p:stCondLst>
                                        </p:cTn>
                                        <p:tgtEl>
                                          <p:spTgt spid="68"/>
                                        </p:tgtEl>
                                        <p:attrNameLst>
                                          <p:attrName>style.visibility</p:attrName>
                                        </p:attrNameLst>
                                      </p:cBhvr>
                                      <p:to>
                                        <p:strVal val="visible"/>
                                      </p:to>
                                    </p:set>
                                    <p:animEffect transition="in" filter="fade">
                                      <p:cBhvr>
                                        <p:cTn id="41" dur="500"/>
                                        <p:tgtEl>
                                          <p:spTgt spid="68"/>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path" presetSubtype="0" accel="50000" decel="50000" fill="hold" grpId="3" nodeType="clickEffect">
                                  <p:stCondLst>
                                    <p:cond delay="0"/>
                                  </p:stCondLst>
                                  <p:childTnLst>
                                    <p:animMotion origin="layout" path="M 0.12031 0.08889 L -0.0033 0.13148 " pathEditMode="relative" rAng="0" ptsTypes="AA">
                                      <p:cBhvr>
                                        <p:cTn id="45" dur="500" fill="hold"/>
                                        <p:tgtEl>
                                          <p:spTgt spid="15"/>
                                        </p:tgtEl>
                                        <p:attrNameLst>
                                          <p:attrName>ppt_x</p:attrName>
                                          <p:attrName>ppt_y</p:attrName>
                                        </p:attrNameLst>
                                      </p:cBhvr>
                                      <p:rCtr x="-6181" y="2130"/>
                                    </p:animMotion>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250"/>
                                        <p:tgtEl>
                                          <p:spTgt spid="18"/>
                                        </p:tgtEl>
                                      </p:cBhvr>
                                    </p:animEffect>
                                  </p:childTnLst>
                                </p:cTn>
                              </p:par>
                            </p:childTnLst>
                          </p:cTn>
                        </p:par>
                        <p:par>
                          <p:cTn id="50" fill="hold">
                            <p:stCondLst>
                              <p:cond delay="750"/>
                            </p:stCondLst>
                            <p:childTnLst>
                              <p:par>
                                <p:cTn id="51" presetID="10" presetClass="entr" presetSubtype="0" fill="hold" nodeType="afterEffect">
                                  <p:stCondLst>
                                    <p:cond delay="0"/>
                                  </p:stCondLst>
                                  <p:childTnLst>
                                    <p:set>
                                      <p:cBhvr>
                                        <p:cTn id="52" dur="1" fill="hold">
                                          <p:stCondLst>
                                            <p:cond delay="0"/>
                                          </p:stCondLst>
                                        </p:cTn>
                                        <p:tgtEl>
                                          <p:spTgt spid="32839"/>
                                        </p:tgtEl>
                                        <p:attrNameLst>
                                          <p:attrName>style.visibility</p:attrName>
                                        </p:attrNameLst>
                                      </p:cBhvr>
                                      <p:to>
                                        <p:strVal val="visible"/>
                                      </p:to>
                                    </p:set>
                                    <p:animEffect transition="in" filter="fade">
                                      <p:cBhvr>
                                        <p:cTn id="53" dur="250"/>
                                        <p:tgtEl>
                                          <p:spTgt spid="32839"/>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1" nodeType="clickEffect">
                                  <p:stCondLst>
                                    <p:cond delay="0"/>
                                  </p:stCondLst>
                                  <p:childTnLst>
                                    <p:animEffect transition="out" filter="fade">
                                      <p:cBhvr>
                                        <p:cTn id="57" dur="250"/>
                                        <p:tgtEl>
                                          <p:spTgt spid="18"/>
                                        </p:tgtEl>
                                      </p:cBhvr>
                                    </p:animEffect>
                                    <p:set>
                                      <p:cBhvr>
                                        <p:cTn id="58" dur="1" fill="hold">
                                          <p:stCondLst>
                                            <p:cond delay="249"/>
                                          </p:stCondLst>
                                        </p:cTn>
                                        <p:tgtEl>
                                          <p:spTgt spid="18"/>
                                        </p:tgtEl>
                                        <p:attrNameLst>
                                          <p:attrName>style.visibility</p:attrName>
                                        </p:attrNameLst>
                                      </p:cBhvr>
                                      <p:to>
                                        <p:strVal val="hidden"/>
                                      </p:to>
                                    </p:set>
                                  </p:childTnLst>
                                </p:cTn>
                              </p:par>
                            </p:childTnLst>
                          </p:cTn>
                        </p:par>
                        <p:par>
                          <p:cTn id="59" fill="hold">
                            <p:stCondLst>
                              <p:cond delay="250"/>
                            </p:stCondLst>
                            <p:childTnLst>
                              <p:par>
                                <p:cTn id="60" presetID="42" presetClass="path" presetSubtype="0" accel="50000" decel="50000" fill="hold" grpId="4" nodeType="afterEffect">
                                  <p:stCondLst>
                                    <p:cond delay="0"/>
                                  </p:stCondLst>
                                  <p:childTnLst>
                                    <p:animMotion origin="layout" path="M -0.0033 0.13148 L 0.12031 0.17161 " pathEditMode="relative" rAng="0" ptsTypes="AA">
                                      <p:cBhvr>
                                        <p:cTn id="61" dur="500" fill="hold"/>
                                        <p:tgtEl>
                                          <p:spTgt spid="15"/>
                                        </p:tgtEl>
                                        <p:attrNameLst>
                                          <p:attrName>ppt_x</p:attrName>
                                          <p:attrName>ppt_y</p:attrName>
                                        </p:attrNameLst>
                                      </p:cBhvr>
                                      <p:rCtr x="6181" y="2006"/>
                                    </p:animMotion>
                                  </p:childTnLst>
                                </p:cTn>
                              </p:par>
                            </p:childTnLst>
                          </p:cTn>
                        </p:par>
                        <p:par>
                          <p:cTn id="62" fill="hold">
                            <p:stCondLst>
                              <p:cond delay="750"/>
                            </p:stCondLst>
                            <p:childTnLst>
                              <p:par>
                                <p:cTn id="63" presetID="22" presetClass="entr" presetSubtype="1" fill="hold" grpId="0" nodeType="after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up)">
                                      <p:cBhvr>
                                        <p:cTn id="65" dur="250"/>
                                        <p:tgtEl>
                                          <p:spTgt spid="19"/>
                                        </p:tgtEl>
                                      </p:cBhvr>
                                    </p:animEffect>
                                  </p:childTnLst>
                                </p:cTn>
                              </p:par>
                            </p:childTnLst>
                          </p:cTn>
                        </p:par>
                        <p:par>
                          <p:cTn id="66" fill="hold">
                            <p:stCondLst>
                              <p:cond delay="1000"/>
                            </p:stCondLst>
                            <p:childTnLst>
                              <p:par>
                                <p:cTn id="67" presetID="10" presetClass="entr" presetSubtype="0" fill="hold" nodeType="afterEffect">
                                  <p:stCondLst>
                                    <p:cond delay="0"/>
                                  </p:stCondLst>
                                  <p:childTnLst>
                                    <p:set>
                                      <p:cBhvr>
                                        <p:cTn id="68" dur="1" fill="hold">
                                          <p:stCondLst>
                                            <p:cond delay="0"/>
                                          </p:stCondLst>
                                        </p:cTn>
                                        <p:tgtEl>
                                          <p:spTgt spid="32838"/>
                                        </p:tgtEl>
                                        <p:attrNameLst>
                                          <p:attrName>style.visibility</p:attrName>
                                        </p:attrNameLst>
                                      </p:cBhvr>
                                      <p:to>
                                        <p:strVal val="visible"/>
                                      </p:to>
                                    </p:set>
                                    <p:animEffect transition="in" filter="fade">
                                      <p:cBhvr>
                                        <p:cTn id="69" dur="250"/>
                                        <p:tgtEl>
                                          <p:spTgt spid="32838"/>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250"/>
                                        <p:tgtEl>
                                          <p:spTgt spid="19"/>
                                        </p:tgtEl>
                                      </p:cBhvr>
                                    </p:animEffect>
                                    <p:set>
                                      <p:cBhvr>
                                        <p:cTn id="74" dur="1" fill="hold">
                                          <p:stCondLst>
                                            <p:cond delay="249"/>
                                          </p:stCondLst>
                                        </p:cTn>
                                        <p:tgtEl>
                                          <p:spTgt spid="19"/>
                                        </p:tgtEl>
                                        <p:attrNameLst>
                                          <p:attrName>style.visibility</p:attrName>
                                        </p:attrNameLst>
                                      </p:cBhvr>
                                      <p:to>
                                        <p:strVal val="hidden"/>
                                      </p:to>
                                    </p:set>
                                  </p:childTnLst>
                                </p:cTn>
                              </p:par>
                              <p:par>
                                <p:cTn id="75" presetID="42" presetClass="path" presetSubtype="0" accel="50000" decel="50000" fill="hold" grpId="5" nodeType="withEffect">
                                  <p:stCondLst>
                                    <p:cond delay="0"/>
                                  </p:stCondLst>
                                  <p:childTnLst>
                                    <p:animMotion origin="layout" path="M 0.12031 0.17161 L 0.12031 0.22253 " pathEditMode="relative" rAng="0" ptsTypes="AA">
                                      <p:cBhvr>
                                        <p:cTn id="76" dur="500" fill="hold"/>
                                        <p:tgtEl>
                                          <p:spTgt spid="15"/>
                                        </p:tgtEl>
                                        <p:attrNameLst>
                                          <p:attrName>ppt_x</p:attrName>
                                          <p:attrName>ppt_y</p:attrName>
                                        </p:attrNameLst>
                                      </p:cBhvr>
                                      <p:rCtr x="0" y="2531"/>
                                    </p:animMotion>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fade">
                                      <p:cBhvr>
                                        <p:cTn id="81" dur="250"/>
                                        <p:tgtEl>
                                          <p:spTgt spid="26"/>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42" presetClass="path" presetSubtype="0" accel="50000" decel="50000" fill="hold" grpId="6" nodeType="clickEffect">
                                  <p:stCondLst>
                                    <p:cond delay="0"/>
                                  </p:stCondLst>
                                  <p:childTnLst>
                                    <p:animMotion origin="layout" path="M 0.12031 0.22253 L 1.38889E-6 0.25 " pathEditMode="relative" rAng="0" ptsTypes="AA">
                                      <p:cBhvr>
                                        <p:cTn id="85" dur="500" fill="hold"/>
                                        <p:tgtEl>
                                          <p:spTgt spid="15"/>
                                        </p:tgtEl>
                                        <p:attrNameLst>
                                          <p:attrName>ppt_x</p:attrName>
                                          <p:attrName>ppt_y</p:attrName>
                                        </p:attrNameLst>
                                      </p:cBhvr>
                                      <p:rCtr x="-6007" y="1358"/>
                                    </p:animMotion>
                                  </p:childTnLst>
                                </p:cTn>
                              </p:par>
                              <p:par>
                                <p:cTn id="86" presetID="10" presetClass="exit" presetSubtype="0" fill="hold" grpId="1" nodeType="withEffect">
                                  <p:stCondLst>
                                    <p:cond delay="0"/>
                                  </p:stCondLst>
                                  <p:childTnLst>
                                    <p:animEffect transition="out" filter="fade">
                                      <p:cBhvr>
                                        <p:cTn id="87" dur="250"/>
                                        <p:tgtEl>
                                          <p:spTgt spid="26"/>
                                        </p:tgtEl>
                                      </p:cBhvr>
                                    </p:animEffect>
                                    <p:set>
                                      <p:cBhvr>
                                        <p:cTn id="88" dur="1" fill="hold">
                                          <p:stCondLst>
                                            <p:cond delay="249"/>
                                          </p:stCondLst>
                                        </p:cTn>
                                        <p:tgtEl>
                                          <p:spTgt spid="26"/>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51"/>
                                        </p:tgtEl>
                                        <p:attrNameLst>
                                          <p:attrName>style.visibility</p:attrName>
                                        </p:attrNameLst>
                                      </p:cBhvr>
                                      <p:to>
                                        <p:strVal val="visible"/>
                                      </p:to>
                                    </p:set>
                                    <p:animEffect transition="in" filter="fade">
                                      <p:cBhvr>
                                        <p:cTn id="93" dur="25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5" grpId="2" animBg="1"/>
      <p:bldP spid="15" grpId="3" animBg="1"/>
      <p:bldP spid="15" grpId="4" animBg="1"/>
      <p:bldP spid="15" grpId="5" animBg="1"/>
      <p:bldP spid="15" grpId="6" animBg="1"/>
      <p:bldP spid="17" grpId="0" animBg="1"/>
      <p:bldP spid="17" grpId="1" animBg="1"/>
      <p:bldP spid="18" grpId="0" animBg="1"/>
      <p:bldP spid="18" grpId="1" animBg="1"/>
      <p:bldP spid="19" grpId="0" animBg="1"/>
      <p:bldP spid="19" grpId="1" animBg="1"/>
      <p:bldP spid="51" grpId="0" animBg="1"/>
      <p:bldP spid="26" grpId="0" animBg="1"/>
      <p:bldP spid="26" grpId="1" animBg="1"/>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OBSERVATION</a:t>
            </a:r>
            <a:endParaRPr lang="en-US" dirty="0"/>
          </a:p>
        </p:txBody>
      </p:sp>
      <p:sp>
        <p:nvSpPr>
          <p:cNvPr id="5" name="Content Placeholder 4"/>
          <p:cNvSpPr>
            <a:spLocks noGrp="1"/>
          </p:cNvSpPr>
          <p:nvPr>
            <p:ph idx="1"/>
          </p:nvPr>
        </p:nvSpPr>
        <p:spPr/>
        <p:txBody>
          <a:bodyPr/>
          <a:lstStyle/>
          <a:p>
            <a:r>
              <a:rPr lang="en-US" dirty="0"/>
              <a:t>Crabbing ensures that </a:t>
            </a:r>
            <a:r>
              <a:rPr lang="en-US" dirty="0" err="1"/>
              <a:t>txns</a:t>
            </a:r>
            <a:r>
              <a:rPr lang="en-US" dirty="0"/>
              <a:t> do not corrupt the internal data structure during modifications.</a:t>
            </a:r>
          </a:p>
          <a:p>
            <a:endParaRPr lang="en-US" sz="1200" dirty="0"/>
          </a:p>
          <a:p>
            <a:r>
              <a:rPr lang="en-US" dirty="0"/>
              <a:t>But because </a:t>
            </a:r>
            <a:r>
              <a:rPr lang="en-US" dirty="0" err="1"/>
              <a:t>txns</a:t>
            </a:r>
            <a:r>
              <a:rPr lang="en-US" dirty="0"/>
              <a:t> release latches on each node as soon as they are finished their operations, we cannot guarantee that phantoms do not occur…</a:t>
            </a:r>
          </a:p>
        </p:txBody>
      </p:sp>
      <p:sp>
        <p:nvSpPr>
          <p:cNvPr id="2" name="Slide Number Placeholder 3">
            <a:extLst>
              <a:ext uri="{FF2B5EF4-FFF2-40B4-BE49-F238E27FC236}">
                <a16:creationId xmlns:a16="http://schemas.microsoft.com/office/drawing/2014/main" id="{B5B09356-A95E-9D67-DFE8-20EF32B8D70F}"/>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58</a:t>
            </a:fld>
            <a:endParaRPr lang="en-US" dirty="0"/>
          </a:p>
        </p:txBody>
      </p:sp>
    </p:spTree>
    <p:extLst>
      <p:ext uri="{BB962C8B-B14F-4D97-AF65-F5344CB8AC3E}">
        <p14:creationId xmlns:p14="http://schemas.microsoft.com/office/powerpoint/2010/main" val="20161086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SCENARIO #1</a:t>
            </a:r>
          </a:p>
        </p:txBody>
      </p:sp>
      <p:cxnSp>
        <p:nvCxnSpPr>
          <p:cNvPr id="4" name="AutoShape 14"/>
          <p:cNvCxnSpPr>
            <a:cxnSpLocks noChangeShapeType="1"/>
            <a:stCxn id="100" idx="2"/>
            <a:endCxn id="114" idx="0"/>
          </p:cNvCxnSpPr>
          <p:nvPr/>
        </p:nvCxnSpPr>
        <p:spPr bwMode="auto">
          <a:xfrm flipH="1">
            <a:off x="1367369" y="1929587"/>
            <a:ext cx="1567572"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5" name="AutoShape 14"/>
          <p:cNvCxnSpPr>
            <a:cxnSpLocks noChangeShapeType="1"/>
            <a:stCxn id="101" idx="2"/>
            <a:endCxn id="123" idx="0"/>
          </p:cNvCxnSpPr>
          <p:nvPr/>
        </p:nvCxnSpPr>
        <p:spPr bwMode="auto">
          <a:xfrm>
            <a:off x="3483581" y="1929587"/>
            <a:ext cx="1567573"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6" name="AutoShape 14"/>
          <p:cNvCxnSpPr>
            <a:cxnSpLocks noChangeShapeType="1"/>
            <a:stCxn id="115" idx="2"/>
            <a:endCxn id="132" idx="0"/>
          </p:cNvCxnSpPr>
          <p:nvPr/>
        </p:nvCxnSpPr>
        <p:spPr bwMode="auto">
          <a:xfrm flipH="1">
            <a:off x="472440" y="3072587"/>
            <a:ext cx="620609"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34" name="AutoShape 14"/>
          <p:cNvCxnSpPr>
            <a:cxnSpLocks noChangeShapeType="1"/>
            <a:stCxn id="116" idx="2"/>
            <a:endCxn id="139" idx="0"/>
          </p:cNvCxnSpPr>
          <p:nvPr/>
        </p:nvCxnSpPr>
        <p:spPr bwMode="auto">
          <a:xfrm>
            <a:off x="1641689" y="3072587"/>
            <a:ext cx="620609"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39" name="AutoShape 14"/>
          <p:cNvCxnSpPr>
            <a:cxnSpLocks noChangeShapeType="1"/>
            <a:stCxn id="124" idx="2"/>
            <a:endCxn id="146" idx="0"/>
          </p:cNvCxnSpPr>
          <p:nvPr/>
        </p:nvCxnSpPr>
        <p:spPr bwMode="auto">
          <a:xfrm flipH="1">
            <a:off x="4106211" y="3072587"/>
            <a:ext cx="670623"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40" name="AutoShape 14"/>
          <p:cNvCxnSpPr>
            <a:cxnSpLocks noChangeShapeType="1"/>
            <a:stCxn id="125" idx="2"/>
            <a:endCxn id="153" idx="0"/>
          </p:cNvCxnSpPr>
          <p:nvPr/>
        </p:nvCxnSpPr>
        <p:spPr bwMode="auto">
          <a:xfrm>
            <a:off x="5325474" y="3072587"/>
            <a:ext cx="670624"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61" name="TextBox 60"/>
          <p:cNvSpPr txBox="1">
            <a:spLocks noChangeArrowheads="1"/>
          </p:cNvSpPr>
          <p:nvPr/>
        </p:nvSpPr>
        <p:spPr bwMode="auto">
          <a:xfrm>
            <a:off x="4077941" y="1531263"/>
            <a:ext cx="39177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A</a:t>
            </a:r>
          </a:p>
        </p:txBody>
      </p:sp>
      <p:sp>
        <p:nvSpPr>
          <p:cNvPr id="62" name="TextBox 61"/>
          <p:cNvSpPr txBox="1">
            <a:spLocks noChangeArrowheads="1"/>
          </p:cNvSpPr>
          <p:nvPr/>
        </p:nvSpPr>
        <p:spPr bwMode="auto">
          <a:xfrm>
            <a:off x="2236049" y="2674263"/>
            <a:ext cx="35971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B</a:t>
            </a:r>
          </a:p>
        </p:txBody>
      </p:sp>
      <p:sp>
        <p:nvSpPr>
          <p:cNvPr id="63" name="TextBox 62"/>
          <p:cNvSpPr txBox="1">
            <a:spLocks noChangeArrowheads="1"/>
          </p:cNvSpPr>
          <p:nvPr/>
        </p:nvSpPr>
        <p:spPr bwMode="auto">
          <a:xfrm>
            <a:off x="1341120" y="3817263"/>
            <a:ext cx="39177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D</a:t>
            </a:r>
          </a:p>
        </p:txBody>
      </p:sp>
      <p:sp>
        <p:nvSpPr>
          <p:cNvPr id="64" name="TextBox 63"/>
          <p:cNvSpPr txBox="1">
            <a:spLocks noChangeArrowheads="1"/>
          </p:cNvSpPr>
          <p:nvPr/>
        </p:nvSpPr>
        <p:spPr bwMode="auto">
          <a:xfrm>
            <a:off x="6864778" y="3817263"/>
            <a:ext cx="38536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G</a:t>
            </a:r>
          </a:p>
        </p:txBody>
      </p:sp>
      <p:grpSp>
        <p:nvGrpSpPr>
          <p:cNvPr id="104" name="NODE A"/>
          <p:cNvGrpSpPr/>
          <p:nvPr/>
        </p:nvGrpSpPr>
        <p:grpSpPr>
          <a:xfrm>
            <a:off x="2889221" y="1563827"/>
            <a:ext cx="1188720" cy="365760"/>
            <a:chOff x="3489959" y="2043897"/>
            <a:chExt cx="1188720" cy="365760"/>
          </a:xfrm>
          <a:solidFill>
            <a:schemeClr val="bg1">
              <a:lumMod val="75000"/>
            </a:schemeClr>
          </a:solidFill>
        </p:grpSpPr>
        <p:sp>
          <p:nvSpPr>
            <p:cNvPr id="47" name="Rectangle 46"/>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20</a:t>
              </a:r>
            </a:p>
          </p:txBody>
        </p:sp>
        <p:sp>
          <p:nvSpPr>
            <p:cNvPr id="100" name="Rectangle 99"/>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01" name="Rectangle 100"/>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02" name="Rectangle 101"/>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03" name="Rectangle 102"/>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13" name="NODE B"/>
          <p:cNvGrpSpPr/>
          <p:nvPr/>
        </p:nvGrpSpPr>
        <p:grpSpPr>
          <a:xfrm>
            <a:off x="1047329" y="2706827"/>
            <a:ext cx="1188720" cy="365760"/>
            <a:chOff x="3489959" y="2043897"/>
            <a:chExt cx="1188720" cy="365760"/>
          </a:xfrm>
          <a:solidFill>
            <a:schemeClr val="bg1">
              <a:lumMod val="75000"/>
            </a:schemeClr>
          </a:solidFill>
        </p:grpSpPr>
        <p:sp>
          <p:nvSpPr>
            <p:cNvPr id="114" name="Rectangle 113"/>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10</a:t>
              </a:r>
            </a:p>
          </p:txBody>
        </p:sp>
        <p:sp>
          <p:nvSpPr>
            <p:cNvPr id="115" name="Rectangle 114"/>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16" name="Rectangle 115"/>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17" name="Rectangle 116"/>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18" name="Rectangle 117"/>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22" name="NODE C"/>
          <p:cNvGrpSpPr/>
          <p:nvPr/>
        </p:nvGrpSpPr>
        <p:grpSpPr>
          <a:xfrm>
            <a:off x="4731114" y="2706827"/>
            <a:ext cx="1188720" cy="365760"/>
            <a:chOff x="3489959" y="2043897"/>
            <a:chExt cx="1188720" cy="365760"/>
          </a:xfrm>
          <a:solidFill>
            <a:schemeClr val="bg1">
              <a:lumMod val="75000"/>
            </a:schemeClr>
          </a:solidFill>
        </p:grpSpPr>
        <p:sp>
          <p:nvSpPr>
            <p:cNvPr id="123" name="Rectangle 122"/>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35</a:t>
              </a:r>
            </a:p>
          </p:txBody>
        </p:sp>
        <p:sp>
          <p:nvSpPr>
            <p:cNvPr id="124" name="Rectangle 123"/>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25" name="Rectangle 124"/>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26" name="Rectangle 125"/>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27" name="Rectangle 126"/>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31" name="NODE D"/>
          <p:cNvGrpSpPr/>
          <p:nvPr/>
        </p:nvGrpSpPr>
        <p:grpSpPr>
          <a:xfrm>
            <a:off x="152400" y="3849827"/>
            <a:ext cx="1188720" cy="365760"/>
            <a:chOff x="3489959" y="2043897"/>
            <a:chExt cx="1188720" cy="365760"/>
          </a:xfrm>
          <a:solidFill>
            <a:schemeClr val="bg1">
              <a:lumMod val="75000"/>
            </a:schemeClr>
          </a:solidFill>
        </p:grpSpPr>
        <p:sp>
          <p:nvSpPr>
            <p:cNvPr id="132" name="Rectangle 131"/>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6</a:t>
              </a:r>
            </a:p>
          </p:txBody>
        </p:sp>
        <p:sp>
          <p:nvSpPr>
            <p:cNvPr id="133" name="Rectangle 132"/>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34" name="Rectangle 133"/>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35" name="Rectangle 134"/>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36" name="Rectangle 135"/>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38" name="NODE E"/>
          <p:cNvGrpSpPr/>
          <p:nvPr/>
        </p:nvGrpSpPr>
        <p:grpSpPr>
          <a:xfrm>
            <a:off x="1942258" y="3849827"/>
            <a:ext cx="1188720" cy="365760"/>
            <a:chOff x="3489959" y="2043897"/>
            <a:chExt cx="1188720" cy="365760"/>
          </a:xfrm>
          <a:solidFill>
            <a:schemeClr val="bg1">
              <a:lumMod val="75000"/>
            </a:schemeClr>
          </a:solidFill>
        </p:grpSpPr>
        <p:sp>
          <p:nvSpPr>
            <p:cNvPr id="139" name="Rectangle 138"/>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12</a:t>
              </a:r>
            </a:p>
          </p:txBody>
        </p:sp>
        <p:sp>
          <p:nvSpPr>
            <p:cNvPr id="140" name="Rectangle 139"/>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41" name="Rectangle 140"/>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42" name="Rectangle 141"/>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43" name="Rectangle 142"/>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45" name="NODE F"/>
          <p:cNvGrpSpPr/>
          <p:nvPr/>
        </p:nvGrpSpPr>
        <p:grpSpPr>
          <a:xfrm>
            <a:off x="3786171" y="3849827"/>
            <a:ext cx="1188720" cy="365760"/>
            <a:chOff x="3489959" y="2043897"/>
            <a:chExt cx="1188720" cy="365760"/>
          </a:xfrm>
          <a:solidFill>
            <a:schemeClr val="bg1">
              <a:lumMod val="75000"/>
            </a:schemeClr>
          </a:solidFill>
        </p:grpSpPr>
        <p:sp>
          <p:nvSpPr>
            <p:cNvPr id="146" name="Rectangle 145"/>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23</a:t>
              </a:r>
            </a:p>
          </p:txBody>
        </p:sp>
        <p:sp>
          <p:nvSpPr>
            <p:cNvPr id="147" name="Rectangle 146"/>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48" name="Rectangle 147"/>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49" name="Rectangle 148"/>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50" name="Rectangle 149"/>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52" name="NODE G"/>
          <p:cNvGrpSpPr/>
          <p:nvPr/>
        </p:nvGrpSpPr>
        <p:grpSpPr>
          <a:xfrm>
            <a:off x="5676058" y="3849827"/>
            <a:ext cx="1188720" cy="365760"/>
            <a:chOff x="3489959" y="2043897"/>
            <a:chExt cx="1188720" cy="365760"/>
          </a:xfrm>
          <a:solidFill>
            <a:schemeClr val="bg1">
              <a:lumMod val="75000"/>
            </a:schemeClr>
          </a:solidFill>
        </p:grpSpPr>
        <p:sp>
          <p:nvSpPr>
            <p:cNvPr id="153" name="Rectangle 152"/>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38</a:t>
              </a:r>
            </a:p>
          </p:txBody>
        </p:sp>
        <p:sp>
          <p:nvSpPr>
            <p:cNvPr id="154" name="Rectangle 153"/>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55" name="Rectangle 154"/>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56" name="Rectangle 155"/>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44</a:t>
              </a:r>
            </a:p>
          </p:txBody>
        </p:sp>
        <p:sp>
          <p:nvSpPr>
            <p:cNvPr id="157" name="Rectangle 156"/>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sp>
        <p:nvSpPr>
          <p:cNvPr id="159" name="TextBox 158"/>
          <p:cNvSpPr txBox="1">
            <a:spLocks noChangeArrowheads="1"/>
          </p:cNvSpPr>
          <p:nvPr/>
        </p:nvSpPr>
        <p:spPr bwMode="auto">
          <a:xfrm>
            <a:off x="5919834" y="2674263"/>
            <a:ext cx="36292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C</a:t>
            </a:r>
          </a:p>
        </p:txBody>
      </p:sp>
      <p:sp>
        <p:nvSpPr>
          <p:cNvPr id="160" name="TextBox 159"/>
          <p:cNvSpPr txBox="1">
            <a:spLocks noChangeArrowheads="1"/>
          </p:cNvSpPr>
          <p:nvPr/>
        </p:nvSpPr>
        <p:spPr bwMode="auto">
          <a:xfrm>
            <a:off x="3130978" y="3817263"/>
            <a:ext cx="3484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E</a:t>
            </a:r>
          </a:p>
        </p:txBody>
      </p:sp>
      <p:sp>
        <p:nvSpPr>
          <p:cNvPr id="161" name="TextBox 160"/>
          <p:cNvSpPr txBox="1">
            <a:spLocks noChangeArrowheads="1"/>
          </p:cNvSpPr>
          <p:nvPr/>
        </p:nvSpPr>
        <p:spPr bwMode="auto">
          <a:xfrm>
            <a:off x="4974891" y="3817263"/>
            <a:ext cx="33246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F</a:t>
            </a:r>
          </a:p>
        </p:txBody>
      </p:sp>
      <p:sp>
        <p:nvSpPr>
          <p:cNvPr id="163" name="Content Placeholder 28"/>
          <p:cNvSpPr txBox="1">
            <a:spLocks/>
          </p:cNvSpPr>
          <p:nvPr/>
        </p:nvSpPr>
        <p:spPr>
          <a:xfrm>
            <a:off x="6644513" y="1260068"/>
            <a:ext cx="1204087" cy="457200"/>
          </a:xfrm>
          <a:prstGeom prst="rect">
            <a:avLst/>
          </a:prstGeom>
        </p:spPr>
        <p:txBody>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b="1" dirty="0" err="1">
                <a:latin typeface="Crimson Text" pitchFamily="2" charset="0"/>
              </a:rPr>
              <a:t>Txn</a:t>
            </a:r>
            <a:r>
              <a:rPr lang="en-US" b="1" dirty="0">
                <a:latin typeface="Crimson Text" pitchFamily="2" charset="0"/>
              </a:rPr>
              <a:t> #1:</a:t>
            </a:r>
            <a:endParaRPr lang="en-US" dirty="0">
              <a:latin typeface="Crimson Text" pitchFamily="2" charset="0"/>
            </a:endParaRPr>
          </a:p>
        </p:txBody>
      </p:sp>
      <p:cxnSp>
        <p:nvCxnSpPr>
          <p:cNvPr id="164" name="AutoShape 14"/>
          <p:cNvCxnSpPr>
            <a:cxnSpLocks noChangeShapeType="1"/>
            <a:stCxn id="136" idx="2"/>
            <a:endCxn id="140" idx="2"/>
          </p:cNvCxnSpPr>
          <p:nvPr/>
        </p:nvCxnSpPr>
        <p:spPr bwMode="auto">
          <a:xfrm rot="16200000" flipH="1">
            <a:off x="1641689" y="3869298"/>
            <a:ext cx="12700" cy="692578"/>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68" name="AutoShape 14"/>
          <p:cNvCxnSpPr>
            <a:cxnSpLocks noChangeShapeType="1"/>
            <a:stCxn id="140" idx="0"/>
            <a:endCxn id="136" idx="0"/>
          </p:cNvCxnSpPr>
          <p:nvPr/>
        </p:nvCxnSpPr>
        <p:spPr bwMode="auto">
          <a:xfrm rot="16200000" flipV="1">
            <a:off x="1641689" y="3503538"/>
            <a:ext cx="12700" cy="692578"/>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71" name="AutoShape 14"/>
          <p:cNvCxnSpPr>
            <a:cxnSpLocks noChangeShapeType="1"/>
            <a:stCxn id="143" idx="2"/>
            <a:endCxn id="147" idx="2"/>
          </p:cNvCxnSpPr>
          <p:nvPr/>
        </p:nvCxnSpPr>
        <p:spPr bwMode="auto">
          <a:xfrm rot="16200000" flipH="1">
            <a:off x="3458574" y="3842270"/>
            <a:ext cx="12700" cy="746633"/>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74" name="AutoShape 14"/>
          <p:cNvCxnSpPr>
            <a:cxnSpLocks noChangeShapeType="1"/>
            <a:stCxn id="147" idx="0"/>
            <a:endCxn id="143" idx="0"/>
          </p:cNvCxnSpPr>
          <p:nvPr/>
        </p:nvCxnSpPr>
        <p:spPr bwMode="auto">
          <a:xfrm rot="16200000" flipV="1">
            <a:off x="3458575" y="3476510"/>
            <a:ext cx="12700" cy="746633"/>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78" name="AutoShape 14"/>
          <p:cNvCxnSpPr>
            <a:cxnSpLocks noChangeShapeType="1"/>
            <a:stCxn id="154" idx="0"/>
            <a:endCxn id="150" idx="0"/>
          </p:cNvCxnSpPr>
          <p:nvPr/>
        </p:nvCxnSpPr>
        <p:spPr bwMode="auto">
          <a:xfrm rot="16200000" flipV="1">
            <a:off x="5325475" y="3453523"/>
            <a:ext cx="12700" cy="792607"/>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81" name="AutoShape 14"/>
          <p:cNvCxnSpPr>
            <a:cxnSpLocks noChangeShapeType="1"/>
            <a:stCxn id="150" idx="2"/>
            <a:endCxn id="154" idx="2"/>
          </p:cNvCxnSpPr>
          <p:nvPr/>
        </p:nvCxnSpPr>
        <p:spPr bwMode="auto">
          <a:xfrm rot="16200000" flipH="1">
            <a:off x="5325474" y="3819283"/>
            <a:ext cx="12700" cy="792607"/>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grpSp>
        <p:nvGrpSpPr>
          <p:cNvPr id="190" name="Group 189"/>
          <p:cNvGrpSpPr/>
          <p:nvPr/>
        </p:nvGrpSpPr>
        <p:grpSpPr>
          <a:xfrm>
            <a:off x="1912986" y="1148504"/>
            <a:ext cx="894526" cy="721544"/>
            <a:chOff x="2157453" y="1051554"/>
            <a:chExt cx="894526" cy="721544"/>
          </a:xfrm>
        </p:grpSpPr>
        <p:grpSp>
          <p:nvGrpSpPr>
            <p:cNvPr id="189" name="Group 188"/>
            <p:cNvGrpSpPr/>
            <p:nvPr/>
          </p:nvGrpSpPr>
          <p:grpSpPr>
            <a:xfrm>
              <a:off x="2157453" y="1051554"/>
              <a:ext cx="678926" cy="558090"/>
              <a:chOff x="2057400" y="1097871"/>
              <a:chExt cx="678926" cy="558090"/>
            </a:xfrm>
          </p:grpSpPr>
          <p:sp>
            <p:nvSpPr>
              <p:cNvPr id="94"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u="none" dirty="0">
                    <a:solidFill>
                      <a:srgbClr val="EF3E42"/>
                    </a:solidFill>
                    <a:latin typeface="Consolas" pitchFamily="49" charset="0"/>
                    <a:cs typeface="Consolas" pitchFamily="49" charset="0"/>
                  </a:rPr>
                  <a:t>R</a:t>
                </a:r>
              </a:p>
            </p:txBody>
          </p:sp>
          <p:cxnSp>
            <p:nvCxnSpPr>
              <p:cNvPr id="95" name="Straight Connector 29"/>
              <p:cNvCxnSpPr>
                <a:cxnSpLocks noChangeShapeType="1"/>
                <a:stCxn id="94"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84" name="Lock"/>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817902" y="1468505"/>
              <a:ext cx="23407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grpSp>
        <p:nvGrpSpPr>
          <p:cNvPr id="191" name="Group 190"/>
          <p:cNvGrpSpPr/>
          <p:nvPr/>
        </p:nvGrpSpPr>
        <p:grpSpPr>
          <a:xfrm>
            <a:off x="3770245" y="2243798"/>
            <a:ext cx="894526" cy="721544"/>
            <a:chOff x="2157453" y="1051554"/>
            <a:chExt cx="894526" cy="721544"/>
          </a:xfrm>
        </p:grpSpPr>
        <p:grpSp>
          <p:nvGrpSpPr>
            <p:cNvPr id="192" name="Group 191"/>
            <p:cNvGrpSpPr/>
            <p:nvPr/>
          </p:nvGrpSpPr>
          <p:grpSpPr>
            <a:xfrm>
              <a:off x="2157453" y="1051554"/>
              <a:ext cx="678926" cy="558090"/>
              <a:chOff x="2057400" y="1097871"/>
              <a:chExt cx="678926" cy="558090"/>
            </a:xfrm>
          </p:grpSpPr>
          <p:sp>
            <p:nvSpPr>
              <p:cNvPr id="194"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u="none" dirty="0">
                    <a:solidFill>
                      <a:srgbClr val="EF3E42"/>
                    </a:solidFill>
                    <a:latin typeface="Consolas" pitchFamily="49" charset="0"/>
                    <a:cs typeface="Consolas" pitchFamily="49" charset="0"/>
                  </a:rPr>
                  <a:t>R</a:t>
                </a:r>
              </a:p>
            </p:txBody>
          </p:sp>
          <p:cxnSp>
            <p:nvCxnSpPr>
              <p:cNvPr id="195" name="Straight Connector 29"/>
              <p:cNvCxnSpPr>
                <a:cxnSpLocks noChangeShapeType="1"/>
                <a:stCxn id="194"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193" name="Lock"/>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817902" y="1468505"/>
              <a:ext cx="23407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grpSp>
        <p:nvGrpSpPr>
          <p:cNvPr id="196" name="Group 195"/>
          <p:cNvGrpSpPr/>
          <p:nvPr/>
        </p:nvGrpSpPr>
        <p:grpSpPr>
          <a:xfrm>
            <a:off x="2820718" y="3423817"/>
            <a:ext cx="894526" cy="721544"/>
            <a:chOff x="2157453" y="1051554"/>
            <a:chExt cx="894526" cy="721544"/>
          </a:xfrm>
        </p:grpSpPr>
        <p:grpSp>
          <p:nvGrpSpPr>
            <p:cNvPr id="197" name="Group 196"/>
            <p:cNvGrpSpPr/>
            <p:nvPr/>
          </p:nvGrpSpPr>
          <p:grpSpPr>
            <a:xfrm>
              <a:off x="2157453" y="1051554"/>
              <a:ext cx="678926" cy="558090"/>
              <a:chOff x="2057400" y="1097871"/>
              <a:chExt cx="678926" cy="558090"/>
            </a:xfrm>
          </p:grpSpPr>
          <p:sp>
            <p:nvSpPr>
              <p:cNvPr id="199"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u="none" dirty="0">
                    <a:solidFill>
                      <a:srgbClr val="EF3E42"/>
                    </a:solidFill>
                    <a:latin typeface="Consolas" pitchFamily="49" charset="0"/>
                    <a:cs typeface="Consolas" pitchFamily="49" charset="0"/>
                  </a:rPr>
                  <a:t>R</a:t>
                </a:r>
              </a:p>
            </p:txBody>
          </p:sp>
          <p:cxnSp>
            <p:nvCxnSpPr>
              <p:cNvPr id="200" name="Straight Connector 29"/>
              <p:cNvCxnSpPr>
                <a:cxnSpLocks noChangeShapeType="1"/>
                <a:stCxn id="199"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198" name="Lock"/>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817902" y="1468505"/>
              <a:ext cx="23407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sp>
        <p:nvSpPr>
          <p:cNvPr id="201" name="Highlight Box"/>
          <p:cNvSpPr/>
          <p:nvPr/>
        </p:nvSpPr>
        <p:spPr>
          <a:xfrm>
            <a:off x="2889221" y="1563827"/>
            <a:ext cx="1188720" cy="365760"/>
          </a:xfrm>
          <a:prstGeom prst="roundRect">
            <a:avLst>
              <a:gd name="adj" fmla="val 4675"/>
            </a:avLst>
          </a:prstGeom>
          <a:noFill/>
          <a:ln w="57150">
            <a:solidFill>
              <a:srgbClr val="EF3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Highlight Box"/>
          <p:cNvSpPr/>
          <p:nvPr/>
        </p:nvSpPr>
        <p:spPr>
          <a:xfrm>
            <a:off x="4731114" y="2706827"/>
            <a:ext cx="1188720" cy="365760"/>
          </a:xfrm>
          <a:prstGeom prst="roundRect">
            <a:avLst>
              <a:gd name="adj" fmla="val 4675"/>
            </a:avLst>
          </a:prstGeom>
          <a:noFill/>
          <a:ln w="57150">
            <a:solidFill>
              <a:srgbClr val="EF3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Highlight Box"/>
          <p:cNvSpPr/>
          <p:nvPr/>
        </p:nvSpPr>
        <p:spPr>
          <a:xfrm>
            <a:off x="3786171" y="3849827"/>
            <a:ext cx="1188720" cy="365760"/>
          </a:xfrm>
          <a:prstGeom prst="roundRect">
            <a:avLst>
              <a:gd name="adj" fmla="val 4675"/>
            </a:avLst>
          </a:prstGeom>
          <a:noFill/>
          <a:ln w="57150">
            <a:solidFill>
              <a:srgbClr val="EF3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Content Placeholder 28"/>
          <p:cNvSpPr txBox="1">
            <a:spLocks/>
          </p:cNvSpPr>
          <p:nvPr/>
        </p:nvSpPr>
        <p:spPr>
          <a:xfrm>
            <a:off x="6644513" y="2218625"/>
            <a:ext cx="1204087" cy="457200"/>
          </a:xfrm>
          <a:prstGeom prst="rect">
            <a:avLst/>
          </a:prstGeom>
        </p:spPr>
        <p:txBody>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b="1" dirty="0" err="1">
                <a:latin typeface="Crimson Text" pitchFamily="2" charset="0"/>
              </a:rPr>
              <a:t>Txn</a:t>
            </a:r>
            <a:r>
              <a:rPr lang="en-US" b="1" dirty="0">
                <a:latin typeface="Crimson Text" pitchFamily="2" charset="0"/>
              </a:rPr>
              <a:t> #2:</a:t>
            </a:r>
            <a:endParaRPr lang="en-US" dirty="0">
              <a:latin typeface="Crimson Text" pitchFamily="2" charset="0"/>
            </a:endParaRPr>
          </a:p>
        </p:txBody>
      </p:sp>
      <p:sp>
        <p:nvSpPr>
          <p:cNvPr id="205" name="Content Placeholder 28"/>
          <p:cNvSpPr txBox="1">
            <a:spLocks/>
          </p:cNvSpPr>
          <p:nvPr/>
        </p:nvSpPr>
        <p:spPr>
          <a:xfrm>
            <a:off x="6644513" y="3177183"/>
            <a:ext cx="1204087" cy="457200"/>
          </a:xfrm>
          <a:prstGeom prst="rect">
            <a:avLst/>
          </a:prstGeom>
        </p:spPr>
        <p:txBody>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b="1" dirty="0" err="1">
                <a:latin typeface="Crimson Text" pitchFamily="2" charset="0"/>
              </a:rPr>
              <a:t>Txn</a:t>
            </a:r>
            <a:r>
              <a:rPr lang="en-US" b="1" dirty="0">
                <a:latin typeface="Crimson Text" pitchFamily="2" charset="0"/>
              </a:rPr>
              <a:t> #1:</a:t>
            </a:r>
            <a:endParaRPr lang="en-US" dirty="0">
              <a:latin typeface="Crimson Text" pitchFamily="2" charset="0"/>
            </a:endParaRPr>
          </a:p>
        </p:txBody>
      </p:sp>
      <p:sp>
        <p:nvSpPr>
          <p:cNvPr id="206" name="Rectangle 205"/>
          <p:cNvSpPr/>
          <p:nvPr/>
        </p:nvSpPr>
        <p:spPr bwMode="auto">
          <a:xfrm>
            <a:off x="4472367" y="3894894"/>
            <a:ext cx="365760" cy="274320"/>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b="1" dirty="0">
                <a:solidFill>
                  <a:srgbClr val="EF3E42"/>
                </a:solidFill>
                <a:latin typeface="Consolas" pitchFamily="49" charset="0"/>
                <a:ea typeface="Open Sans Extrabold" pitchFamily="34" charset="0"/>
                <a:cs typeface="Consolas" pitchFamily="49" charset="0"/>
              </a:rPr>
              <a:t>25</a:t>
            </a:r>
          </a:p>
        </p:txBody>
      </p:sp>
      <p:grpSp>
        <p:nvGrpSpPr>
          <p:cNvPr id="208" name="Group 207"/>
          <p:cNvGrpSpPr/>
          <p:nvPr/>
        </p:nvGrpSpPr>
        <p:grpSpPr>
          <a:xfrm>
            <a:off x="1912986" y="1148504"/>
            <a:ext cx="894446" cy="721544"/>
            <a:chOff x="2157453" y="1051554"/>
            <a:chExt cx="894446" cy="721544"/>
          </a:xfrm>
        </p:grpSpPr>
        <p:grpSp>
          <p:nvGrpSpPr>
            <p:cNvPr id="209" name="Group 208"/>
            <p:cNvGrpSpPr/>
            <p:nvPr/>
          </p:nvGrpSpPr>
          <p:grpSpPr>
            <a:xfrm>
              <a:off x="2157453" y="1051554"/>
              <a:ext cx="678926" cy="558090"/>
              <a:chOff x="2057400" y="1097871"/>
              <a:chExt cx="678926" cy="558090"/>
            </a:xfrm>
          </p:grpSpPr>
          <p:sp>
            <p:nvSpPr>
              <p:cNvPr id="211"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u="none" dirty="0">
                    <a:solidFill>
                      <a:srgbClr val="EF3E42"/>
                    </a:solidFill>
                    <a:latin typeface="Consolas" pitchFamily="49" charset="0"/>
                    <a:cs typeface="Consolas" pitchFamily="49" charset="0"/>
                  </a:rPr>
                  <a:t>W</a:t>
                </a:r>
              </a:p>
            </p:txBody>
          </p:sp>
          <p:cxnSp>
            <p:nvCxnSpPr>
              <p:cNvPr id="212" name="Straight Connector 29"/>
              <p:cNvCxnSpPr>
                <a:cxnSpLocks noChangeShapeType="1"/>
                <a:stCxn id="211"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210" name="Lock"/>
            <p:cNvPicPr>
              <a:picLocks noChangeAspect="1" noChangeArrowheads="1"/>
            </p:cNvPicPr>
            <p:nvPr/>
          </p:nvPicPr>
          <p:blipFill>
            <a:blip r:embed="rId4">
              <a:extLst>
                <a:ext uri="{96DAC541-7B7A-43D3-8B79-37D633B846F1}">
                  <asvg:svgBlip xmlns:asvg="http://schemas.microsoft.com/office/drawing/2016/SVG/main" r:embed="rId5"/>
                </a:ext>
              </a:extLst>
            </a:blip>
            <a:stretch>
              <a:fillRect/>
            </a:stretch>
          </p:blipFill>
          <p:spPr bwMode="auto">
            <a:xfrm>
              <a:off x="2817982" y="1468505"/>
              <a:ext cx="23391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grpSp>
        <p:nvGrpSpPr>
          <p:cNvPr id="213" name="Group 212"/>
          <p:cNvGrpSpPr/>
          <p:nvPr/>
        </p:nvGrpSpPr>
        <p:grpSpPr>
          <a:xfrm>
            <a:off x="3770245" y="2243798"/>
            <a:ext cx="894446" cy="721544"/>
            <a:chOff x="2157453" y="1051554"/>
            <a:chExt cx="894446" cy="721544"/>
          </a:xfrm>
        </p:grpSpPr>
        <p:grpSp>
          <p:nvGrpSpPr>
            <p:cNvPr id="214" name="Group 213"/>
            <p:cNvGrpSpPr/>
            <p:nvPr/>
          </p:nvGrpSpPr>
          <p:grpSpPr>
            <a:xfrm>
              <a:off x="2157453" y="1051554"/>
              <a:ext cx="678926" cy="558090"/>
              <a:chOff x="2057400" y="1097871"/>
              <a:chExt cx="678926" cy="558090"/>
            </a:xfrm>
          </p:grpSpPr>
          <p:sp>
            <p:nvSpPr>
              <p:cNvPr id="216"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dirty="0">
                    <a:solidFill>
                      <a:srgbClr val="EF3E42"/>
                    </a:solidFill>
                    <a:latin typeface="Consolas" pitchFamily="49" charset="0"/>
                    <a:cs typeface="Consolas" pitchFamily="49" charset="0"/>
                  </a:rPr>
                  <a:t>W</a:t>
                </a:r>
                <a:endParaRPr lang="en-US" sz="2800" b="1" u="none" dirty="0">
                  <a:solidFill>
                    <a:srgbClr val="EF3E42"/>
                  </a:solidFill>
                  <a:latin typeface="Consolas" pitchFamily="49" charset="0"/>
                  <a:cs typeface="Consolas" pitchFamily="49" charset="0"/>
                </a:endParaRPr>
              </a:p>
            </p:txBody>
          </p:sp>
          <p:cxnSp>
            <p:nvCxnSpPr>
              <p:cNvPr id="217" name="Straight Connector 29"/>
              <p:cNvCxnSpPr>
                <a:cxnSpLocks noChangeShapeType="1"/>
                <a:stCxn id="216"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215" name="Lock"/>
            <p:cNvPicPr>
              <a:picLocks noChangeAspect="1" noChangeArrowheads="1"/>
            </p:cNvPicPr>
            <p:nvPr/>
          </p:nvPicPr>
          <p:blipFill>
            <a:blip r:embed="rId4">
              <a:extLst>
                <a:ext uri="{96DAC541-7B7A-43D3-8B79-37D633B846F1}">
                  <asvg:svgBlip xmlns:asvg="http://schemas.microsoft.com/office/drawing/2016/SVG/main" r:embed="rId5"/>
                </a:ext>
              </a:extLst>
            </a:blip>
            <a:stretch>
              <a:fillRect/>
            </a:stretch>
          </p:blipFill>
          <p:spPr bwMode="auto">
            <a:xfrm>
              <a:off x="2817982" y="1468505"/>
              <a:ext cx="23391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grpSp>
        <p:nvGrpSpPr>
          <p:cNvPr id="218" name="Group 217"/>
          <p:cNvGrpSpPr/>
          <p:nvPr/>
        </p:nvGrpSpPr>
        <p:grpSpPr>
          <a:xfrm>
            <a:off x="2820718" y="3423817"/>
            <a:ext cx="894446" cy="721544"/>
            <a:chOff x="2157453" y="1051554"/>
            <a:chExt cx="894446" cy="721544"/>
          </a:xfrm>
        </p:grpSpPr>
        <p:grpSp>
          <p:nvGrpSpPr>
            <p:cNvPr id="219" name="Group 218"/>
            <p:cNvGrpSpPr/>
            <p:nvPr/>
          </p:nvGrpSpPr>
          <p:grpSpPr>
            <a:xfrm>
              <a:off x="2157453" y="1051554"/>
              <a:ext cx="678926" cy="558090"/>
              <a:chOff x="2057400" y="1097871"/>
              <a:chExt cx="678926" cy="558090"/>
            </a:xfrm>
          </p:grpSpPr>
          <p:sp>
            <p:nvSpPr>
              <p:cNvPr id="221"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u="none" dirty="0">
                    <a:solidFill>
                      <a:srgbClr val="EF3E42"/>
                    </a:solidFill>
                    <a:latin typeface="Consolas" pitchFamily="49" charset="0"/>
                    <a:cs typeface="Consolas" pitchFamily="49" charset="0"/>
                  </a:rPr>
                  <a:t>W</a:t>
                </a:r>
              </a:p>
            </p:txBody>
          </p:sp>
          <p:cxnSp>
            <p:nvCxnSpPr>
              <p:cNvPr id="222" name="Straight Connector 29"/>
              <p:cNvCxnSpPr>
                <a:cxnSpLocks noChangeShapeType="1"/>
                <a:stCxn id="221"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220" name="Lock"/>
            <p:cNvPicPr>
              <a:picLocks noChangeAspect="1" noChangeArrowheads="1"/>
            </p:cNvPicPr>
            <p:nvPr/>
          </p:nvPicPr>
          <p:blipFill>
            <a:blip r:embed="rId4">
              <a:extLst>
                <a:ext uri="{96DAC541-7B7A-43D3-8B79-37D633B846F1}">
                  <asvg:svgBlip xmlns:asvg="http://schemas.microsoft.com/office/drawing/2016/SVG/main" r:embed="rId5"/>
                </a:ext>
              </a:extLst>
            </a:blip>
            <a:stretch>
              <a:fillRect/>
            </a:stretch>
          </p:blipFill>
          <p:spPr bwMode="auto">
            <a:xfrm>
              <a:off x="2817982" y="1468505"/>
              <a:ext cx="23391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sp>
        <p:nvSpPr>
          <p:cNvPr id="207" name="Rectangle 206"/>
          <p:cNvSpPr/>
          <p:nvPr/>
        </p:nvSpPr>
        <p:spPr bwMode="auto">
          <a:xfrm>
            <a:off x="4472367" y="3894894"/>
            <a:ext cx="365760" cy="274320"/>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400" b="1" dirty="0">
                <a:solidFill>
                  <a:srgbClr val="EF3E42"/>
                </a:solidFill>
                <a:latin typeface="Consolas" pitchFamily="49" charset="0"/>
                <a:ea typeface="Open Sans Extrabold" pitchFamily="34" charset="0"/>
                <a:cs typeface="Consolas" pitchFamily="49" charset="0"/>
              </a:rPr>
              <a:t>!</a:t>
            </a:r>
          </a:p>
        </p:txBody>
      </p:sp>
      <p:grpSp>
        <p:nvGrpSpPr>
          <p:cNvPr id="108" name="INSERT(A)">
            <a:extLst>
              <a:ext uri="{FF2B5EF4-FFF2-40B4-BE49-F238E27FC236}">
                <a16:creationId xmlns:a16="http://schemas.microsoft.com/office/drawing/2014/main" id="{8F7649DD-F0CD-4AA3-90F7-A0899A2D5A77}"/>
              </a:ext>
            </a:extLst>
          </p:cNvPr>
          <p:cNvGrpSpPr>
            <a:grpSpLocks noChangeAspect="1"/>
          </p:cNvGrpSpPr>
          <p:nvPr/>
        </p:nvGrpSpPr>
        <p:grpSpPr>
          <a:xfrm>
            <a:off x="7829550" y="2035745"/>
            <a:ext cx="857250" cy="822960"/>
            <a:chOff x="2222921" y="1413510"/>
            <a:chExt cx="1143000" cy="1097280"/>
          </a:xfrm>
        </p:grpSpPr>
        <p:sp>
          <p:nvSpPr>
            <p:cNvPr id="109" name="Rectangle 108">
              <a:extLst>
                <a:ext uri="{FF2B5EF4-FFF2-40B4-BE49-F238E27FC236}">
                  <a16:creationId xmlns:a16="http://schemas.microsoft.com/office/drawing/2014/main" id="{07E9245E-A205-48B6-BD5A-D0E6BD4124AB}"/>
                </a:ext>
              </a:extLst>
            </p:cNvPr>
            <p:cNvSpPr/>
            <p:nvPr/>
          </p:nvSpPr>
          <p:spPr>
            <a:xfrm>
              <a:off x="2222921" y="1413510"/>
              <a:ext cx="1143000" cy="1097280"/>
            </a:xfrm>
            <a:prstGeom prst="rect">
              <a:avLst/>
            </a:prstGeom>
            <a:solidFill>
              <a:schemeClr val="tx1">
                <a:lumMod val="65000"/>
                <a:lumOff val="35000"/>
              </a:schemeClr>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45720" rIns="0" bIns="91440" numCol="1" spcCol="0" rtlCol="0" fromWordArt="0" anchor="b" anchorCtr="0" forceAA="0" compatLnSpc="1">
              <a:prstTxWarp prst="textNoShape">
                <a:avLst/>
              </a:prstTxWarp>
              <a:noAutofit/>
            </a:bodyPr>
            <a:lstStyle/>
            <a:p>
              <a:pPr algn="ctr"/>
              <a:r>
                <a:rPr lang="en-US" sz="1200" b="1" dirty="0">
                  <a:solidFill>
                    <a:schemeClr val="bg1">
                      <a:lumMod val="95000"/>
                    </a:schemeClr>
                  </a:solidFill>
                  <a:latin typeface="Consolas" pitchFamily="49" charset="0"/>
                  <a:ea typeface="DejaVu Sans Mono" pitchFamily="49" charset="0"/>
                  <a:cs typeface="Consolas" pitchFamily="49" charset="0"/>
                </a:rPr>
                <a:t>INSERT(25)</a:t>
              </a:r>
            </a:p>
          </p:txBody>
        </p:sp>
        <p:pic>
          <p:nvPicPr>
            <p:cNvPr id="110" name="Picture 71">
              <a:extLst>
                <a:ext uri="{FF2B5EF4-FFF2-40B4-BE49-F238E27FC236}">
                  <a16:creationId xmlns:a16="http://schemas.microsoft.com/office/drawing/2014/main" id="{E6C33693-EA15-4711-8C77-F8D42A9C95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89621" y="1496539"/>
              <a:ext cx="609600" cy="609600"/>
            </a:xfrm>
            <a:prstGeom prst="rect">
              <a:avLst/>
            </a:prstGeom>
          </p:spPr>
        </p:pic>
      </p:grpSp>
      <p:grpSp>
        <p:nvGrpSpPr>
          <p:cNvPr id="111" name="READ(A)">
            <a:extLst>
              <a:ext uri="{FF2B5EF4-FFF2-40B4-BE49-F238E27FC236}">
                <a16:creationId xmlns:a16="http://schemas.microsoft.com/office/drawing/2014/main" id="{E80BC16B-11B2-4954-850F-8FABD21B8254}"/>
              </a:ext>
            </a:extLst>
          </p:cNvPr>
          <p:cNvGrpSpPr>
            <a:grpSpLocks noChangeAspect="1"/>
          </p:cNvGrpSpPr>
          <p:nvPr/>
        </p:nvGrpSpPr>
        <p:grpSpPr>
          <a:xfrm>
            <a:off x="7829550" y="1077188"/>
            <a:ext cx="857250" cy="822960"/>
            <a:chOff x="2222921" y="1413510"/>
            <a:chExt cx="1143000" cy="1097280"/>
          </a:xfrm>
        </p:grpSpPr>
        <p:sp>
          <p:nvSpPr>
            <p:cNvPr id="112" name="Rectangle 111">
              <a:extLst>
                <a:ext uri="{FF2B5EF4-FFF2-40B4-BE49-F238E27FC236}">
                  <a16:creationId xmlns:a16="http://schemas.microsoft.com/office/drawing/2014/main" id="{9E6CCDE9-3731-44BC-BEB3-0F32FCAB359A}"/>
                </a:ext>
              </a:extLst>
            </p:cNvPr>
            <p:cNvSpPr/>
            <p:nvPr/>
          </p:nvSpPr>
          <p:spPr>
            <a:xfrm>
              <a:off x="2222921" y="1413510"/>
              <a:ext cx="1143000" cy="1097280"/>
            </a:xfrm>
            <a:prstGeom prst="rect">
              <a:avLst/>
            </a:prstGeom>
            <a:solidFill>
              <a:schemeClr val="tx1">
                <a:lumMod val="65000"/>
                <a:lumOff val="35000"/>
              </a:schemeClr>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45720" tIns="45720" rIns="45720" bIns="91440" numCol="1" spcCol="0" rtlCol="0" fromWordArt="0" anchor="b" anchorCtr="0" forceAA="0" compatLnSpc="1">
              <a:prstTxWarp prst="textNoShape">
                <a:avLst/>
              </a:prstTxWarp>
              <a:noAutofit/>
            </a:bodyPr>
            <a:lstStyle/>
            <a:p>
              <a:pPr algn="ctr"/>
              <a:r>
                <a:rPr lang="en-US" sz="1200" b="1" dirty="0">
                  <a:solidFill>
                    <a:schemeClr val="bg1">
                      <a:lumMod val="95000"/>
                    </a:schemeClr>
                  </a:solidFill>
                  <a:latin typeface="Consolas" pitchFamily="49" charset="0"/>
                  <a:ea typeface="DejaVu Sans Mono" pitchFamily="49" charset="0"/>
                  <a:cs typeface="Consolas" pitchFamily="49" charset="0"/>
                </a:rPr>
                <a:t>READ(25)</a:t>
              </a:r>
            </a:p>
          </p:txBody>
        </p:sp>
        <p:pic>
          <p:nvPicPr>
            <p:cNvPr id="119" name="Picture 76">
              <a:extLst>
                <a:ext uri="{FF2B5EF4-FFF2-40B4-BE49-F238E27FC236}">
                  <a16:creationId xmlns:a16="http://schemas.microsoft.com/office/drawing/2014/main" id="{A4DF2515-6358-4118-9754-198701AF050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99568" y="1611629"/>
              <a:ext cx="789708" cy="457200"/>
            </a:xfrm>
            <a:prstGeom prst="rect">
              <a:avLst/>
            </a:prstGeom>
          </p:spPr>
        </p:pic>
      </p:grpSp>
      <p:grpSp>
        <p:nvGrpSpPr>
          <p:cNvPr id="129" name="INSERT(A)">
            <a:extLst>
              <a:ext uri="{FF2B5EF4-FFF2-40B4-BE49-F238E27FC236}">
                <a16:creationId xmlns:a16="http://schemas.microsoft.com/office/drawing/2014/main" id="{A008F52B-1F1F-4EDB-9D08-541B511E63FD}"/>
              </a:ext>
            </a:extLst>
          </p:cNvPr>
          <p:cNvGrpSpPr>
            <a:grpSpLocks noChangeAspect="1"/>
          </p:cNvGrpSpPr>
          <p:nvPr/>
        </p:nvGrpSpPr>
        <p:grpSpPr>
          <a:xfrm>
            <a:off x="7829550" y="2994303"/>
            <a:ext cx="857250" cy="822960"/>
            <a:chOff x="2222921" y="1413510"/>
            <a:chExt cx="1143000" cy="1097280"/>
          </a:xfrm>
        </p:grpSpPr>
        <p:sp>
          <p:nvSpPr>
            <p:cNvPr id="130" name="Rectangle 129">
              <a:extLst>
                <a:ext uri="{FF2B5EF4-FFF2-40B4-BE49-F238E27FC236}">
                  <a16:creationId xmlns:a16="http://schemas.microsoft.com/office/drawing/2014/main" id="{28DEA7B0-BB4E-4366-BF82-931B1B2EC247}"/>
                </a:ext>
              </a:extLst>
            </p:cNvPr>
            <p:cNvSpPr/>
            <p:nvPr/>
          </p:nvSpPr>
          <p:spPr>
            <a:xfrm>
              <a:off x="2222921" y="1413510"/>
              <a:ext cx="1143000" cy="1097280"/>
            </a:xfrm>
            <a:prstGeom prst="rect">
              <a:avLst/>
            </a:prstGeom>
            <a:solidFill>
              <a:schemeClr val="tx1">
                <a:lumMod val="65000"/>
                <a:lumOff val="35000"/>
              </a:schemeClr>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45720" rIns="0" bIns="91440" numCol="1" spcCol="0" rtlCol="0" fromWordArt="0" anchor="b" anchorCtr="0" forceAA="0" compatLnSpc="1">
              <a:prstTxWarp prst="textNoShape">
                <a:avLst/>
              </a:prstTxWarp>
              <a:noAutofit/>
            </a:bodyPr>
            <a:lstStyle/>
            <a:p>
              <a:pPr algn="ctr"/>
              <a:r>
                <a:rPr lang="en-US" sz="1200" b="1" dirty="0">
                  <a:solidFill>
                    <a:schemeClr val="bg1">
                      <a:lumMod val="95000"/>
                    </a:schemeClr>
                  </a:solidFill>
                  <a:latin typeface="Consolas" pitchFamily="49" charset="0"/>
                  <a:ea typeface="DejaVu Sans Mono" pitchFamily="49" charset="0"/>
                  <a:cs typeface="Consolas" pitchFamily="49" charset="0"/>
                </a:rPr>
                <a:t>INSERT(25)</a:t>
              </a:r>
            </a:p>
          </p:txBody>
        </p:sp>
        <p:pic>
          <p:nvPicPr>
            <p:cNvPr id="137" name="Picture 71">
              <a:extLst>
                <a:ext uri="{FF2B5EF4-FFF2-40B4-BE49-F238E27FC236}">
                  <a16:creationId xmlns:a16="http://schemas.microsoft.com/office/drawing/2014/main" id="{E9C2AAAB-CEA8-4E42-9328-A1DDE776FC0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89621" y="1496539"/>
              <a:ext cx="609600" cy="609600"/>
            </a:xfrm>
            <a:prstGeom prst="rect">
              <a:avLst/>
            </a:prstGeom>
          </p:spPr>
        </p:pic>
      </p:grpSp>
      <p:pic>
        <p:nvPicPr>
          <p:cNvPr id="144" name="Picture 52">
            <a:extLst>
              <a:ext uri="{FF2B5EF4-FFF2-40B4-BE49-F238E27FC236}">
                <a16:creationId xmlns:a16="http://schemas.microsoft.com/office/drawing/2014/main" id="{7900EFC3-E0D8-4102-A677-E2BC59D8689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bwMode="auto">
          <a:xfrm>
            <a:off x="4343400" y="4300907"/>
            <a:ext cx="633043" cy="633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3">
            <a:extLst>
              <a:ext uri="{FF2B5EF4-FFF2-40B4-BE49-F238E27FC236}">
                <a16:creationId xmlns:a16="http://schemas.microsoft.com/office/drawing/2014/main" id="{8DB6097E-49CF-3E87-86D9-CF24B5BC04A4}"/>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59</a:t>
            </a:fld>
            <a:endParaRPr lang="en-US" dirty="0"/>
          </a:p>
        </p:txBody>
      </p:sp>
    </p:spTree>
    <p:extLst>
      <p:ext uri="{BB962C8B-B14F-4D97-AF65-F5344CB8AC3E}">
        <p14:creationId xmlns:p14="http://schemas.microsoft.com/office/powerpoint/2010/main" val="171872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
                                            <p:txEl>
                                              <p:pRg st="0" end="0"/>
                                            </p:txEl>
                                          </p:spTgt>
                                        </p:tgtEl>
                                        <p:attrNameLst>
                                          <p:attrName>style.visibility</p:attrName>
                                        </p:attrNameLst>
                                      </p:cBhvr>
                                      <p:to>
                                        <p:strVal val="visible"/>
                                      </p:to>
                                    </p:set>
                                    <p:animEffect transition="in" filter="fade">
                                      <p:cBhvr>
                                        <p:cTn id="7" dur="250"/>
                                        <p:tgtEl>
                                          <p:spTgt spid="163">
                                            <p:txEl>
                                              <p:pRg st="0" end="0"/>
                                            </p:txEl>
                                          </p:spTgt>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11"/>
                                        </p:tgtEl>
                                        <p:attrNameLst>
                                          <p:attrName>style.visibility</p:attrName>
                                        </p:attrNameLst>
                                      </p:cBhvr>
                                      <p:to>
                                        <p:strVal val="visible"/>
                                      </p:to>
                                    </p:set>
                                    <p:animEffect transition="in" filter="fade">
                                      <p:cBhvr>
                                        <p:cTn id="11" dur="250"/>
                                        <p:tgtEl>
                                          <p:spTgt spid="11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01"/>
                                        </p:tgtEl>
                                        <p:attrNameLst>
                                          <p:attrName>style.visibility</p:attrName>
                                        </p:attrNameLst>
                                      </p:cBhvr>
                                      <p:to>
                                        <p:strVal val="visible"/>
                                      </p:to>
                                    </p:set>
                                    <p:animEffect transition="in" filter="fade">
                                      <p:cBhvr>
                                        <p:cTn id="16" dur="250"/>
                                        <p:tgtEl>
                                          <p:spTgt spid="201"/>
                                        </p:tgtEl>
                                      </p:cBhvr>
                                    </p:animEffect>
                                  </p:childTnLst>
                                </p:cTn>
                              </p:par>
                            </p:childTnLst>
                          </p:cTn>
                        </p:par>
                        <p:par>
                          <p:cTn id="17" fill="hold">
                            <p:stCondLst>
                              <p:cond delay="250"/>
                            </p:stCondLst>
                            <p:childTnLst>
                              <p:par>
                                <p:cTn id="18" presetID="10" presetClass="entr" presetSubtype="0" fill="hold" nodeType="afterEffect">
                                  <p:stCondLst>
                                    <p:cond delay="0"/>
                                  </p:stCondLst>
                                  <p:childTnLst>
                                    <p:set>
                                      <p:cBhvr>
                                        <p:cTn id="19" dur="1" fill="hold">
                                          <p:stCondLst>
                                            <p:cond delay="0"/>
                                          </p:stCondLst>
                                        </p:cTn>
                                        <p:tgtEl>
                                          <p:spTgt spid="190"/>
                                        </p:tgtEl>
                                        <p:attrNameLst>
                                          <p:attrName>style.visibility</p:attrName>
                                        </p:attrNameLst>
                                      </p:cBhvr>
                                      <p:to>
                                        <p:strVal val="visible"/>
                                      </p:to>
                                    </p:set>
                                    <p:animEffect transition="in" filter="fade">
                                      <p:cBhvr>
                                        <p:cTn id="20" dur="250"/>
                                        <p:tgtEl>
                                          <p:spTgt spid="19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250"/>
                                        <p:tgtEl>
                                          <p:spTgt spid="201"/>
                                        </p:tgtEl>
                                      </p:cBhvr>
                                    </p:animEffect>
                                    <p:set>
                                      <p:cBhvr>
                                        <p:cTn id="25" dur="1" fill="hold">
                                          <p:stCondLst>
                                            <p:cond delay="249"/>
                                          </p:stCondLst>
                                        </p:cTn>
                                        <p:tgtEl>
                                          <p:spTgt spid="201"/>
                                        </p:tgtEl>
                                        <p:attrNameLst>
                                          <p:attrName>style.visibility</p:attrName>
                                        </p:attrNameLst>
                                      </p:cBhvr>
                                      <p:to>
                                        <p:strVal val="hidden"/>
                                      </p:to>
                                    </p:set>
                                  </p:childTnLst>
                                </p:cTn>
                              </p:par>
                            </p:childTnLst>
                          </p:cTn>
                        </p:par>
                        <p:par>
                          <p:cTn id="26" fill="hold">
                            <p:stCondLst>
                              <p:cond delay="250"/>
                            </p:stCondLst>
                            <p:childTnLst>
                              <p:par>
                                <p:cTn id="27" presetID="10" presetClass="entr" presetSubtype="0" fill="hold" grpId="0" nodeType="afterEffect">
                                  <p:stCondLst>
                                    <p:cond delay="0"/>
                                  </p:stCondLst>
                                  <p:childTnLst>
                                    <p:set>
                                      <p:cBhvr>
                                        <p:cTn id="28" dur="1" fill="hold">
                                          <p:stCondLst>
                                            <p:cond delay="0"/>
                                          </p:stCondLst>
                                        </p:cTn>
                                        <p:tgtEl>
                                          <p:spTgt spid="202"/>
                                        </p:tgtEl>
                                        <p:attrNameLst>
                                          <p:attrName>style.visibility</p:attrName>
                                        </p:attrNameLst>
                                      </p:cBhvr>
                                      <p:to>
                                        <p:strVal val="visible"/>
                                      </p:to>
                                    </p:set>
                                    <p:animEffect transition="in" filter="fade">
                                      <p:cBhvr>
                                        <p:cTn id="29" dur="250"/>
                                        <p:tgtEl>
                                          <p:spTgt spid="202"/>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191"/>
                                        </p:tgtEl>
                                        <p:attrNameLst>
                                          <p:attrName>style.visibility</p:attrName>
                                        </p:attrNameLst>
                                      </p:cBhvr>
                                      <p:to>
                                        <p:strVal val="visible"/>
                                      </p:to>
                                    </p:set>
                                    <p:animEffect transition="in" filter="fade">
                                      <p:cBhvr>
                                        <p:cTn id="33" dur="250"/>
                                        <p:tgtEl>
                                          <p:spTgt spid="19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250"/>
                                        <p:tgtEl>
                                          <p:spTgt spid="190"/>
                                        </p:tgtEl>
                                      </p:cBhvr>
                                    </p:animEffect>
                                    <p:set>
                                      <p:cBhvr>
                                        <p:cTn id="38" dur="1" fill="hold">
                                          <p:stCondLst>
                                            <p:cond delay="249"/>
                                          </p:stCondLst>
                                        </p:cTn>
                                        <p:tgtEl>
                                          <p:spTgt spid="19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250"/>
                                        <p:tgtEl>
                                          <p:spTgt spid="202"/>
                                        </p:tgtEl>
                                      </p:cBhvr>
                                    </p:animEffect>
                                    <p:set>
                                      <p:cBhvr>
                                        <p:cTn id="43" dur="1" fill="hold">
                                          <p:stCondLst>
                                            <p:cond delay="249"/>
                                          </p:stCondLst>
                                        </p:cTn>
                                        <p:tgtEl>
                                          <p:spTgt spid="202"/>
                                        </p:tgtEl>
                                        <p:attrNameLst>
                                          <p:attrName>style.visibility</p:attrName>
                                        </p:attrNameLst>
                                      </p:cBhvr>
                                      <p:to>
                                        <p:strVal val="hidden"/>
                                      </p:to>
                                    </p:set>
                                  </p:childTnLst>
                                </p:cTn>
                              </p:par>
                            </p:childTnLst>
                          </p:cTn>
                        </p:par>
                        <p:par>
                          <p:cTn id="44" fill="hold">
                            <p:stCondLst>
                              <p:cond delay="250"/>
                            </p:stCondLst>
                            <p:childTnLst>
                              <p:par>
                                <p:cTn id="45" presetID="10" presetClass="entr" presetSubtype="0" fill="hold" grpId="0" nodeType="afterEffect">
                                  <p:stCondLst>
                                    <p:cond delay="0"/>
                                  </p:stCondLst>
                                  <p:childTnLst>
                                    <p:set>
                                      <p:cBhvr>
                                        <p:cTn id="46" dur="1" fill="hold">
                                          <p:stCondLst>
                                            <p:cond delay="0"/>
                                          </p:stCondLst>
                                        </p:cTn>
                                        <p:tgtEl>
                                          <p:spTgt spid="203"/>
                                        </p:tgtEl>
                                        <p:attrNameLst>
                                          <p:attrName>style.visibility</p:attrName>
                                        </p:attrNameLst>
                                      </p:cBhvr>
                                      <p:to>
                                        <p:strVal val="visible"/>
                                      </p:to>
                                    </p:set>
                                    <p:animEffect transition="in" filter="fade">
                                      <p:cBhvr>
                                        <p:cTn id="47" dur="250"/>
                                        <p:tgtEl>
                                          <p:spTgt spid="203"/>
                                        </p:tgtEl>
                                      </p:cBhvr>
                                    </p:animEffect>
                                  </p:childTnLst>
                                </p:cTn>
                              </p:par>
                            </p:childTnLst>
                          </p:cTn>
                        </p:par>
                        <p:par>
                          <p:cTn id="48" fill="hold">
                            <p:stCondLst>
                              <p:cond delay="500"/>
                            </p:stCondLst>
                            <p:childTnLst>
                              <p:par>
                                <p:cTn id="49" presetID="10" presetClass="entr" presetSubtype="0" fill="hold" nodeType="afterEffect">
                                  <p:stCondLst>
                                    <p:cond delay="0"/>
                                  </p:stCondLst>
                                  <p:childTnLst>
                                    <p:set>
                                      <p:cBhvr>
                                        <p:cTn id="50" dur="1" fill="hold">
                                          <p:stCondLst>
                                            <p:cond delay="0"/>
                                          </p:stCondLst>
                                        </p:cTn>
                                        <p:tgtEl>
                                          <p:spTgt spid="196"/>
                                        </p:tgtEl>
                                        <p:attrNameLst>
                                          <p:attrName>style.visibility</p:attrName>
                                        </p:attrNameLst>
                                      </p:cBhvr>
                                      <p:to>
                                        <p:strVal val="visible"/>
                                      </p:to>
                                    </p:set>
                                    <p:animEffect transition="in" filter="fade">
                                      <p:cBhvr>
                                        <p:cTn id="51" dur="250"/>
                                        <p:tgtEl>
                                          <p:spTgt spid="196"/>
                                        </p:tgtEl>
                                      </p:cBhvr>
                                    </p:animEffect>
                                  </p:childTnLst>
                                </p:cTn>
                              </p:par>
                            </p:childTnLst>
                          </p:cTn>
                        </p:par>
                        <p:par>
                          <p:cTn id="52" fill="hold">
                            <p:stCondLst>
                              <p:cond delay="750"/>
                            </p:stCondLst>
                            <p:childTnLst>
                              <p:par>
                                <p:cTn id="53" presetID="10" presetClass="exit" presetSubtype="0" fill="hold" nodeType="afterEffect">
                                  <p:stCondLst>
                                    <p:cond delay="0"/>
                                  </p:stCondLst>
                                  <p:childTnLst>
                                    <p:animEffect transition="out" filter="fade">
                                      <p:cBhvr>
                                        <p:cTn id="54" dur="250"/>
                                        <p:tgtEl>
                                          <p:spTgt spid="191"/>
                                        </p:tgtEl>
                                      </p:cBhvr>
                                    </p:animEffect>
                                    <p:set>
                                      <p:cBhvr>
                                        <p:cTn id="55" dur="1" fill="hold">
                                          <p:stCondLst>
                                            <p:cond delay="249"/>
                                          </p:stCondLst>
                                        </p:cTn>
                                        <p:tgtEl>
                                          <p:spTgt spid="191"/>
                                        </p:tgtEl>
                                        <p:attrNameLst>
                                          <p:attrName>style.visibility</p:attrName>
                                        </p:attrNameLst>
                                      </p:cBhvr>
                                      <p:to>
                                        <p:strVal val="hidden"/>
                                      </p:to>
                                    </p:set>
                                  </p:childTnLst>
                                </p:cTn>
                              </p:par>
                            </p:childTnLst>
                          </p:cTn>
                        </p:par>
                        <p:par>
                          <p:cTn id="56" fill="hold">
                            <p:stCondLst>
                              <p:cond delay="1000"/>
                            </p:stCondLst>
                            <p:childTnLst>
                              <p:par>
                                <p:cTn id="57" presetID="10" presetClass="entr" presetSubtype="0" fill="hold" grpId="0" nodeType="afterEffect">
                                  <p:stCondLst>
                                    <p:cond delay="0"/>
                                  </p:stCondLst>
                                  <p:childTnLst>
                                    <p:set>
                                      <p:cBhvr>
                                        <p:cTn id="58" dur="1" fill="hold">
                                          <p:stCondLst>
                                            <p:cond delay="0"/>
                                          </p:stCondLst>
                                        </p:cTn>
                                        <p:tgtEl>
                                          <p:spTgt spid="207"/>
                                        </p:tgtEl>
                                        <p:attrNameLst>
                                          <p:attrName>style.visibility</p:attrName>
                                        </p:attrNameLst>
                                      </p:cBhvr>
                                      <p:to>
                                        <p:strVal val="visible"/>
                                      </p:to>
                                    </p:set>
                                    <p:animEffect transition="in" filter="fade">
                                      <p:cBhvr>
                                        <p:cTn id="59" dur="250"/>
                                        <p:tgtEl>
                                          <p:spTgt spid="20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1" nodeType="clickEffect">
                                  <p:stCondLst>
                                    <p:cond delay="0"/>
                                  </p:stCondLst>
                                  <p:childTnLst>
                                    <p:animEffect transition="out" filter="fade">
                                      <p:cBhvr>
                                        <p:cTn id="63" dur="250"/>
                                        <p:tgtEl>
                                          <p:spTgt spid="207"/>
                                        </p:tgtEl>
                                      </p:cBhvr>
                                    </p:animEffect>
                                    <p:set>
                                      <p:cBhvr>
                                        <p:cTn id="64" dur="1" fill="hold">
                                          <p:stCondLst>
                                            <p:cond delay="249"/>
                                          </p:stCondLst>
                                        </p:cTn>
                                        <p:tgtEl>
                                          <p:spTgt spid="207"/>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250"/>
                                        <p:tgtEl>
                                          <p:spTgt spid="203"/>
                                        </p:tgtEl>
                                      </p:cBhvr>
                                    </p:animEffect>
                                    <p:set>
                                      <p:cBhvr>
                                        <p:cTn id="67" dur="1" fill="hold">
                                          <p:stCondLst>
                                            <p:cond delay="249"/>
                                          </p:stCondLst>
                                        </p:cTn>
                                        <p:tgtEl>
                                          <p:spTgt spid="203"/>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250"/>
                                        <p:tgtEl>
                                          <p:spTgt spid="196"/>
                                        </p:tgtEl>
                                      </p:cBhvr>
                                    </p:animEffect>
                                    <p:set>
                                      <p:cBhvr>
                                        <p:cTn id="70" dur="1" fill="hold">
                                          <p:stCondLst>
                                            <p:cond delay="249"/>
                                          </p:stCondLst>
                                        </p:cTn>
                                        <p:tgtEl>
                                          <p:spTgt spid="196"/>
                                        </p:tgtEl>
                                        <p:attrNameLst>
                                          <p:attrName>style.visibility</p:attrName>
                                        </p:attrNameLst>
                                      </p:cBhvr>
                                      <p:to>
                                        <p:strVal val="hidden"/>
                                      </p:to>
                                    </p:set>
                                  </p:childTnLst>
                                </p:cTn>
                              </p:par>
                            </p:childTnLst>
                          </p:cTn>
                        </p:par>
                        <p:par>
                          <p:cTn id="71" fill="hold">
                            <p:stCondLst>
                              <p:cond delay="250"/>
                            </p:stCondLst>
                            <p:childTnLst>
                              <p:par>
                                <p:cTn id="72" presetID="10" presetClass="entr" presetSubtype="0" fill="hold" grpId="0" nodeType="afterEffect">
                                  <p:stCondLst>
                                    <p:cond delay="0"/>
                                  </p:stCondLst>
                                  <p:childTnLst>
                                    <p:set>
                                      <p:cBhvr>
                                        <p:cTn id="73" dur="1" fill="hold">
                                          <p:stCondLst>
                                            <p:cond delay="0"/>
                                          </p:stCondLst>
                                        </p:cTn>
                                        <p:tgtEl>
                                          <p:spTgt spid="204">
                                            <p:txEl>
                                              <p:pRg st="0" end="0"/>
                                            </p:txEl>
                                          </p:spTgt>
                                        </p:tgtEl>
                                        <p:attrNameLst>
                                          <p:attrName>style.visibility</p:attrName>
                                        </p:attrNameLst>
                                      </p:cBhvr>
                                      <p:to>
                                        <p:strVal val="visible"/>
                                      </p:to>
                                    </p:set>
                                    <p:animEffect transition="in" filter="fade">
                                      <p:cBhvr>
                                        <p:cTn id="74" dur="250"/>
                                        <p:tgtEl>
                                          <p:spTgt spid="204">
                                            <p:txEl>
                                              <p:pRg st="0" end="0"/>
                                            </p:txEl>
                                          </p:spTgt>
                                        </p:tgtEl>
                                      </p:cBhvr>
                                    </p:animEffect>
                                  </p:childTnLst>
                                </p:cTn>
                              </p:par>
                            </p:childTnLst>
                          </p:cTn>
                        </p:par>
                        <p:par>
                          <p:cTn id="75" fill="hold">
                            <p:stCondLst>
                              <p:cond delay="500"/>
                            </p:stCondLst>
                            <p:childTnLst>
                              <p:par>
                                <p:cTn id="76" presetID="10" presetClass="entr" presetSubtype="0" fill="hold" nodeType="afterEffect">
                                  <p:stCondLst>
                                    <p:cond delay="0"/>
                                  </p:stCondLst>
                                  <p:childTnLst>
                                    <p:set>
                                      <p:cBhvr>
                                        <p:cTn id="77" dur="1" fill="hold">
                                          <p:stCondLst>
                                            <p:cond delay="0"/>
                                          </p:stCondLst>
                                        </p:cTn>
                                        <p:tgtEl>
                                          <p:spTgt spid="108"/>
                                        </p:tgtEl>
                                        <p:attrNameLst>
                                          <p:attrName>style.visibility</p:attrName>
                                        </p:attrNameLst>
                                      </p:cBhvr>
                                      <p:to>
                                        <p:strVal val="visible"/>
                                      </p:to>
                                    </p:set>
                                    <p:animEffect transition="in" filter="fade">
                                      <p:cBhvr>
                                        <p:cTn id="78" dur="250"/>
                                        <p:tgtEl>
                                          <p:spTgt spid="108"/>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208"/>
                                        </p:tgtEl>
                                        <p:attrNameLst>
                                          <p:attrName>style.visibility</p:attrName>
                                        </p:attrNameLst>
                                      </p:cBhvr>
                                      <p:to>
                                        <p:strVal val="visible"/>
                                      </p:to>
                                    </p:set>
                                    <p:animEffect transition="in" filter="fade">
                                      <p:cBhvr>
                                        <p:cTn id="83" dur="250"/>
                                        <p:tgtEl>
                                          <p:spTgt spid="208"/>
                                        </p:tgtEl>
                                      </p:cBhvr>
                                    </p:animEffect>
                                  </p:childTnLst>
                                </p:cTn>
                              </p:par>
                            </p:childTnLst>
                          </p:cTn>
                        </p:par>
                        <p:par>
                          <p:cTn id="84" fill="hold">
                            <p:stCondLst>
                              <p:cond delay="250"/>
                            </p:stCondLst>
                            <p:childTnLst>
                              <p:par>
                                <p:cTn id="85" presetID="10" presetClass="entr" presetSubtype="0" fill="hold" nodeType="afterEffect">
                                  <p:stCondLst>
                                    <p:cond delay="500"/>
                                  </p:stCondLst>
                                  <p:childTnLst>
                                    <p:set>
                                      <p:cBhvr>
                                        <p:cTn id="86" dur="1" fill="hold">
                                          <p:stCondLst>
                                            <p:cond delay="0"/>
                                          </p:stCondLst>
                                        </p:cTn>
                                        <p:tgtEl>
                                          <p:spTgt spid="213"/>
                                        </p:tgtEl>
                                        <p:attrNameLst>
                                          <p:attrName>style.visibility</p:attrName>
                                        </p:attrNameLst>
                                      </p:cBhvr>
                                      <p:to>
                                        <p:strVal val="visible"/>
                                      </p:to>
                                    </p:set>
                                    <p:animEffect transition="in" filter="fade">
                                      <p:cBhvr>
                                        <p:cTn id="87" dur="250"/>
                                        <p:tgtEl>
                                          <p:spTgt spid="213"/>
                                        </p:tgtEl>
                                      </p:cBhvr>
                                    </p:animEffect>
                                  </p:childTnLst>
                                </p:cTn>
                              </p:par>
                            </p:childTnLst>
                          </p:cTn>
                        </p:par>
                        <p:par>
                          <p:cTn id="88" fill="hold">
                            <p:stCondLst>
                              <p:cond delay="1000"/>
                            </p:stCondLst>
                            <p:childTnLst>
                              <p:par>
                                <p:cTn id="89" presetID="10" presetClass="exit" presetSubtype="0" fill="hold" nodeType="afterEffect">
                                  <p:stCondLst>
                                    <p:cond delay="0"/>
                                  </p:stCondLst>
                                  <p:childTnLst>
                                    <p:animEffect transition="out" filter="fade">
                                      <p:cBhvr>
                                        <p:cTn id="90" dur="250"/>
                                        <p:tgtEl>
                                          <p:spTgt spid="208"/>
                                        </p:tgtEl>
                                      </p:cBhvr>
                                    </p:animEffect>
                                    <p:set>
                                      <p:cBhvr>
                                        <p:cTn id="91" dur="1" fill="hold">
                                          <p:stCondLst>
                                            <p:cond delay="249"/>
                                          </p:stCondLst>
                                        </p:cTn>
                                        <p:tgtEl>
                                          <p:spTgt spid="208"/>
                                        </p:tgtEl>
                                        <p:attrNameLst>
                                          <p:attrName>style.visibility</p:attrName>
                                        </p:attrNameLst>
                                      </p:cBhvr>
                                      <p:to>
                                        <p:strVal val="hidden"/>
                                      </p:to>
                                    </p:set>
                                  </p:childTnLst>
                                </p:cTn>
                              </p:par>
                            </p:childTnLst>
                          </p:cTn>
                        </p:par>
                        <p:par>
                          <p:cTn id="92" fill="hold">
                            <p:stCondLst>
                              <p:cond delay="1250"/>
                            </p:stCondLst>
                            <p:childTnLst>
                              <p:par>
                                <p:cTn id="93" presetID="10" presetClass="entr" presetSubtype="0" fill="hold" nodeType="afterEffect">
                                  <p:stCondLst>
                                    <p:cond delay="500"/>
                                  </p:stCondLst>
                                  <p:childTnLst>
                                    <p:set>
                                      <p:cBhvr>
                                        <p:cTn id="94" dur="1" fill="hold">
                                          <p:stCondLst>
                                            <p:cond delay="0"/>
                                          </p:stCondLst>
                                        </p:cTn>
                                        <p:tgtEl>
                                          <p:spTgt spid="218"/>
                                        </p:tgtEl>
                                        <p:attrNameLst>
                                          <p:attrName>style.visibility</p:attrName>
                                        </p:attrNameLst>
                                      </p:cBhvr>
                                      <p:to>
                                        <p:strVal val="visible"/>
                                      </p:to>
                                    </p:set>
                                    <p:animEffect transition="in" filter="fade">
                                      <p:cBhvr>
                                        <p:cTn id="95" dur="250"/>
                                        <p:tgtEl>
                                          <p:spTgt spid="218"/>
                                        </p:tgtEl>
                                      </p:cBhvr>
                                    </p:animEffect>
                                  </p:childTnLst>
                                </p:cTn>
                              </p:par>
                            </p:childTnLst>
                          </p:cTn>
                        </p:par>
                        <p:par>
                          <p:cTn id="96" fill="hold">
                            <p:stCondLst>
                              <p:cond delay="2000"/>
                            </p:stCondLst>
                            <p:childTnLst>
                              <p:par>
                                <p:cTn id="97" presetID="10" presetClass="exit" presetSubtype="0" fill="hold" nodeType="afterEffect">
                                  <p:stCondLst>
                                    <p:cond delay="0"/>
                                  </p:stCondLst>
                                  <p:childTnLst>
                                    <p:animEffect transition="out" filter="fade">
                                      <p:cBhvr>
                                        <p:cTn id="98" dur="250"/>
                                        <p:tgtEl>
                                          <p:spTgt spid="213"/>
                                        </p:tgtEl>
                                      </p:cBhvr>
                                    </p:animEffect>
                                    <p:set>
                                      <p:cBhvr>
                                        <p:cTn id="99" dur="1" fill="hold">
                                          <p:stCondLst>
                                            <p:cond delay="249"/>
                                          </p:stCondLst>
                                        </p:cTn>
                                        <p:tgtEl>
                                          <p:spTgt spid="213"/>
                                        </p:tgtEl>
                                        <p:attrNameLst>
                                          <p:attrName>style.visibility</p:attrName>
                                        </p:attrNameLst>
                                      </p:cBhvr>
                                      <p:to>
                                        <p:strVal val="hidden"/>
                                      </p:to>
                                    </p:set>
                                  </p:childTnLst>
                                </p:cTn>
                              </p:par>
                              <p:par>
                                <p:cTn id="100" presetID="10" presetClass="entr" presetSubtype="0" fill="hold" grpId="2" nodeType="withEffect">
                                  <p:stCondLst>
                                    <p:cond delay="0"/>
                                  </p:stCondLst>
                                  <p:childTnLst>
                                    <p:set>
                                      <p:cBhvr>
                                        <p:cTn id="101" dur="1" fill="hold">
                                          <p:stCondLst>
                                            <p:cond delay="0"/>
                                          </p:stCondLst>
                                        </p:cTn>
                                        <p:tgtEl>
                                          <p:spTgt spid="203"/>
                                        </p:tgtEl>
                                        <p:attrNameLst>
                                          <p:attrName>style.visibility</p:attrName>
                                        </p:attrNameLst>
                                      </p:cBhvr>
                                      <p:to>
                                        <p:strVal val="visible"/>
                                      </p:to>
                                    </p:set>
                                    <p:animEffect transition="in" filter="fade">
                                      <p:cBhvr>
                                        <p:cTn id="102" dur="250"/>
                                        <p:tgtEl>
                                          <p:spTgt spid="203"/>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206">
                                            <p:txEl>
                                              <p:pRg st="0" end="0"/>
                                            </p:txEl>
                                          </p:spTgt>
                                        </p:tgtEl>
                                        <p:attrNameLst>
                                          <p:attrName>style.visibility</p:attrName>
                                        </p:attrNameLst>
                                      </p:cBhvr>
                                      <p:to>
                                        <p:strVal val="visible"/>
                                      </p:to>
                                    </p:set>
                                    <p:animEffect transition="in" filter="fade">
                                      <p:cBhvr>
                                        <p:cTn id="107" dur="250"/>
                                        <p:tgtEl>
                                          <p:spTgt spid="206">
                                            <p:txEl>
                                              <p:pRg st="0" end="0"/>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250"/>
                                        <p:tgtEl>
                                          <p:spTgt spid="218"/>
                                        </p:tgtEl>
                                      </p:cBhvr>
                                    </p:animEffect>
                                    <p:set>
                                      <p:cBhvr>
                                        <p:cTn id="112" dur="1" fill="hold">
                                          <p:stCondLst>
                                            <p:cond delay="249"/>
                                          </p:stCondLst>
                                        </p:cTn>
                                        <p:tgtEl>
                                          <p:spTgt spid="218"/>
                                        </p:tgtEl>
                                        <p:attrNameLst>
                                          <p:attrName>style.visibility</p:attrName>
                                        </p:attrNameLst>
                                      </p:cBhvr>
                                      <p:to>
                                        <p:strVal val="hidden"/>
                                      </p:to>
                                    </p:set>
                                  </p:childTnLst>
                                </p:cTn>
                              </p:par>
                              <p:par>
                                <p:cTn id="113" presetID="10" presetClass="exit" presetSubtype="0" fill="hold" grpId="4" nodeType="withEffect">
                                  <p:stCondLst>
                                    <p:cond delay="0"/>
                                  </p:stCondLst>
                                  <p:childTnLst>
                                    <p:animEffect transition="out" filter="fade">
                                      <p:cBhvr>
                                        <p:cTn id="114" dur="250"/>
                                        <p:tgtEl>
                                          <p:spTgt spid="203"/>
                                        </p:tgtEl>
                                      </p:cBhvr>
                                    </p:animEffect>
                                    <p:set>
                                      <p:cBhvr>
                                        <p:cTn id="115" dur="1" fill="hold">
                                          <p:stCondLst>
                                            <p:cond delay="249"/>
                                          </p:stCondLst>
                                        </p:cTn>
                                        <p:tgtEl>
                                          <p:spTgt spid="203"/>
                                        </p:tgtEl>
                                        <p:attrNameLst>
                                          <p:attrName>style.visibility</p:attrName>
                                        </p:attrNameLst>
                                      </p:cBhvr>
                                      <p:to>
                                        <p:strVal val="hidden"/>
                                      </p:to>
                                    </p:set>
                                  </p:childTnLst>
                                </p:cTn>
                              </p:par>
                            </p:childTnLst>
                          </p:cTn>
                        </p:par>
                        <p:par>
                          <p:cTn id="116" fill="hold">
                            <p:stCondLst>
                              <p:cond delay="250"/>
                            </p:stCondLst>
                            <p:childTnLst>
                              <p:par>
                                <p:cTn id="117" presetID="10" presetClass="entr" presetSubtype="0" fill="hold" grpId="0" nodeType="afterEffect">
                                  <p:stCondLst>
                                    <p:cond delay="0"/>
                                  </p:stCondLst>
                                  <p:childTnLst>
                                    <p:set>
                                      <p:cBhvr>
                                        <p:cTn id="118" dur="1" fill="hold">
                                          <p:stCondLst>
                                            <p:cond delay="0"/>
                                          </p:stCondLst>
                                        </p:cTn>
                                        <p:tgtEl>
                                          <p:spTgt spid="205">
                                            <p:txEl>
                                              <p:pRg st="0" end="0"/>
                                            </p:txEl>
                                          </p:spTgt>
                                        </p:tgtEl>
                                        <p:attrNameLst>
                                          <p:attrName>style.visibility</p:attrName>
                                        </p:attrNameLst>
                                      </p:cBhvr>
                                      <p:to>
                                        <p:strVal val="visible"/>
                                      </p:to>
                                    </p:set>
                                    <p:animEffect transition="in" filter="fade">
                                      <p:cBhvr>
                                        <p:cTn id="119" dur="250"/>
                                        <p:tgtEl>
                                          <p:spTgt spid="205">
                                            <p:txEl>
                                              <p:pRg st="0" end="0"/>
                                            </p:txEl>
                                          </p:spTgt>
                                        </p:tgtEl>
                                      </p:cBhvr>
                                    </p:animEffect>
                                  </p:childTnLst>
                                </p:cTn>
                              </p:par>
                            </p:childTnLst>
                          </p:cTn>
                        </p:par>
                        <p:par>
                          <p:cTn id="120" fill="hold">
                            <p:stCondLst>
                              <p:cond delay="500"/>
                            </p:stCondLst>
                            <p:childTnLst>
                              <p:par>
                                <p:cTn id="121" presetID="10" presetClass="entr" presetSubtype="0" fill="hold" nodeType="afterEffect">
                                  <p:stCondLst>
                                    <p:cond delay="0"/>
                                  </p:stCondLst>
                                  <p:childTnLst>
                                    <p:set>
                                      <p:cBhvr>
                                        <p:cTn id="122" dur="1" fill="hold">
                                          <p:stCondLst>
                                            <p:cond delay="0"/>
                                          </p:stCondLst>
                                        </p:cTn>
                                        <p:tgtEl>
                                          <p:spTgt spid="129"/>
                                        </p:tgtEl>
                                        <p:attrNameLst>
                                          <p:attrName>style.visibility</p:attrName>
                                        </p:attrNameLst>
                                      </p:cBhvr>
                                      <p:to>
                                        <p:strVal val="visible"/>
                                      </p:to>
                                    </p:set>
                                    <p:animEffect transition="in" filter="fade">
                                      <p:cBhvr>
                                        <p:cTn id="123" dur="250"/>
                                        <p:tgtEl>
                                          <p:spTgt spid="129"/>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208"/>
                                        </p:tgtEl>
                                        <p:attrNameLst>
                                          <p:attrName>style.visibility</p:attrName>
                                        </p:attrNameLst>
                                      </p:cBhvr>
                                      <p:to>
                                        <p:strVal val="visible"/>
                                      </p:to>
                                    </p:set>
                                    <p:animEffect transition="in" filter="fade">
                                      <p:cBhvr>
                                        <p:cTn id="128" dur="250"/>
                                        <p:tgtEl>
                                          <p:spTgt spid="208"/>
                                        </p:tgtEl>
                                      </p:cBhvr>
                                    </p:animEffect>
                                  </p:childTnLst>
                                </p:cTn>
                              </p:par>
                            </p:childTnLst>
                          </p:cTn>
                        </p:par>
                        <p:par>
                          <p:cTn id="129" fill="hold">
                            <p:stCondLst>
                              <p:cond delay="250"/>
                            </p:stCondLst>
                            <p:childTnLst>
                              <p:par>
                                <p:cTn id="130" presetID="10" presetClass="entr" presetSubtype="0" fill="hold" nodeType="afterEffect">
                                  <p:stCondLst>
                                    <p:cond delay="500"/>
                                  </p:stCondLst>
                                  <p:childTnLst>
                                    <p:set>
                                      <p:cBhvr>
                                        <p:cTn id="131" dur="1" fill="hold">
                                          <p:stCondLst>
                                            <p:cond delay="0"/>
                                          </p:stCondLst>
                                        </p:cTn>
                                        <p:tgtEl>
                                          <p:spTgt spid="213"/>
                                        </p:tgtEl>
                                        <p:attrNameLst>
                                          <p:attrName>style.visibility</p:attrName>
                                        </p:attrNameLst>
                                      </p:cBhvr>
                                      <p:to>
                                        <p:strVal val="visible"/>
                                      </p:to>
                                    </p:set>
                                    <p:animEffect transition="in" filter="fade">
                                      <p:cBhvr>
                                        <p:cTn id="132" dur="250"/>
                                        <p:tgtEl>
                                          <p:spTgt spid="213"/>
                                        </p:tgtEl>
                                      </p:cBhvr>
                                    </p:animEffect>
                                  </p:childTnLst>
                                </p:cTn>
                              </p:par>
                            </p:childTnLst>
                          </p:cTn>
                        </p:par>
                        <p:par>
                          <p:cTn id="133" fill="hold">
                            <p:stCondLst>
                              <p:cond delay="1000"/>
                            </p:stCondLst>
                            <p:childTnLst>
                              <p:par>
                                <p:cTn id="134" presetID="10" presetClass="exit" presetSubtype="0" fill="hold" nodeType="afterEffect">
                                  <p:stCondLst>
                                    <p:cond delay="0"/>
                                  </p:stCondLst>
                                  <p:childTnLst>
                                    <p:animEffect transition="out" filter="fade">
                                      <p:cBhvr>
                                        <p:cTn id="135" dur="250"/>
                                        <p:tgtEl>
                                          <p:spTgt spid="190"/>
                                        </p:tgtEl>
                                      </p:cBhvr>
                                    </p:animEffect>
                                    <p:set>
                                      <p:cBhvr>
                                        <p:cTn id="136" dur="1" fill="hold">
                                          <p:stCondLst>
                                            <p:cond delay="249"/>
                                          </p:stCondLst>
                                        </p:cTn>
                                        <p:tgtEl>
                                          <p:spTgt spid="190"/>
                                        </p:tgtEl>
                                        <p:attrNameLst>
                                          <p:attrName>style.visibility</p:attrName>
                                        </p:attrNameLst>
                                      </p:cBhvr>
                                      <p:to>
                                        <p:strVal val="hidden"/>
                                      </p:to>
                                    </p:set>
                                  </p:childTnLst>
                                </p:cTn>
                              </p:par>
                              <p:par>
                                <p:cTn id="137" presetID="10" presetClass="exit" presetSubtype="0" fill="hold" nodeType="withEffect">
                                  <p:stCondLst>
                                    <p:cond delay="0"/>
                                  </p:stCondLst>
                                  <p:childTnLst>
                                    <p:animEffect transition="out" filter="fade">
                                      <p:cBhvr>
                                        <p:cTn id="138" dur="250"/>
                                        <p:tgtEl>
                                          <p:spTgt spid="208"/>
                                        </p:tgtEl>
                                      </p:cBhvr>
                                    </p:animEffect>
                                    <p:set>
                                      <p:cBhvr>
                                        <p:cTn id="139" dur="1" fill="hold">
                                          <p:stCondLst>
                                            <p:cond delay="249"/>
                                          </p:stCondLst>
                                        </p:cTn>
                                        <p:tgtEl>
                                          <p:spTgt spid="208"/>
                                        </p:tgtEl>
                                        <p:attrNameLst>
                                          <p:attrName>style.visibility</p:attrName>
                                        </p:attrNameLst>
                                      </p:cBhvr>
                                      <p:to>
                                        <p:strVal val="hidden"/>
                                      </p:to>
                                    </p:set>
                                  </p:childTnLst>
                                </p:cTn>
                              </p:par>
                            </p:childTnLst>
                          </p:cTn>
                        </p:par>
                        <p:par>
                          <p:cTn id="140" fill="hold">
                            <p:stCondLst>
                              <p:cond delay="1250"/>
                            </p:stCondLst>
                            <p:childTnLst>
                              <p:par>
                                <p:cTn id="141" presetID="10" presetClass="entr" presetSubtype="0" fill="hold" nodeType="afterEffect">
                                  <p:stCondLst>
                                    <p:cond delay="500"/>
                                  </p:stCondLst>
                                  <p:childTnLst>
                                    <p:set>
                                      <p:cBhvr>
                                        <p:cTn id="142" dur="1" fill="hold">
                                          <p:stCondLst>
                                            <p:cond delay="0"/>
                                          </p:stCondLst>
                                        </p:cTn>
                                        <p:tgtEl>
                                          <p:spTgt spid="218"/>
                                        </p:tgtEl>
                                        <p:attrNameLst>
                                          <p:attrName>style.visibility</p:attrName>
                                        </p:attrNameLst>
                                      </p:cBhvr>
                                      <p:to>
                                        <p:strVal val="visible"/>
                                      </p:to>
                                    </p:set>
                                    <p:animEffect transition="in" filter="fade">
                                      <p:cBhvr>
                                        <p:cTn id="143" dur="250"/>
                                        <p:tgtEl>
                                          <p:spTgt spid="218"/>
                                        </p:tgtEl>
                                      </p:cBhvr>
                                    </p:animEffect>
                                  </p:childTnLst>
                                </p:cTn>
                              </p:par>
                              <p:par>
                                <p:cTn id="144" presetID="10" presetClass="entr" presetSubtype="0" fill="hold" grpId="3" nodeType="withEffect">
                                  <p:stCondLst>
                                    <p:cond delay="500"/>
                                  </p:stCondLst>
                                  <p:childTnLst>
                                    <p:set>
                                      <p:cBhvr>
                                        <p:cTn id="145" dur="1" fill="hold">
                                          <p:stCondLst>
                                            <p:cond delay="0"/>
                                          </p:stCondLst>
                                        </p:cTn>
                                        <p:tgtEl>
                                          <p:spTgt spid="203"/>
                                        </p:tgtEl>
                                        <p:attrNameLst>
                                          <p:attrName>style.visibility</p:attrName>
                                        </p:attrNameLst>
                                      </p:cBhvr>
                                      <p:to>
                                        <p:strVal val="visible"/>
                                      </p:to>
                                    </p:set>
                                    <p:animEffect transition="in" filter="fade">
                                      <p:cBhvr>
                                        <p:cTn id="146" dur="250"/>
                                        <p:tgtEl>
                                          <p:spTgt spid="203"/>
                                        </p:tgtEl>
                                      </p:cBhvr>
                                    </p:animEffect>
                                  </p:childTnLst>
                                </p:cTn>
                              </p:par>
                            </p:childTnLst>
                          </p:cTn>
                        </p:par>
                        <p:par>
                          <p:cTn id="147" fill="hold">
                            <p:stCondLst>
                              <p:cond delay="2000"/>
                            </p:stCondLst>
                            <p:childTnLst>
                              <p:par>
                                <p:cTn id="148" presetID="10" presetClass="exit" presetSubtype="0" fill="hold" nodeType="afterEffect">
                                  <p:stCondLst>
                                    <p:cond delay="0"/>
                                  </p:stCondLst>
                                  <p:childTnLst>
                                    <p:animEffect transition="out" filter="fade">
                                      <p:cBhvr>
                                        <p:cTn id="149" dur="250"/>
                                        <p:tgtEl>
                                          <p:spTgt spid="213"/>
                                        </p:tgtEl>
                                      </p:cBhvr>
                                    </p:animEffect>
                                    <p:set>
                                      <p:cBhvr>
                                        <p:cTn id="150" dur="1" fill="hold">
                                          <p:stCondLst>
                                            <p:cond delay="249"/>
                                          </p:stCondLst>
                                        </p:cTn>
                                        <p:tgtEl>
                                          <p:spTgt spid="213"/>
                                        </p:tgtEl>
                                        <p:attrNameLst>
                                          <p:attrName>style.visibility</p:attrName>
                                        </p:attrNameLst>
                                      </p:cBhvr>
                                      <p:to>
                                        <p:strVal val="hidden"/>
                                      </p:to>
                                    </p:set>
                                  </p:childTnLst>
                                </p:cTn>
                              </p:par>
                            </p:childTnLst>
                          </p:cTn>
                        </p:par>
                        <p:par>
                          <p:cTn id="151" fill="hold">
                            <p:stCondLst>
                              <p:cond delay="2250"/>
                            </p:stCondLst>
                            <p:childTnLst>
                              <p:par>
                                <p:cTn id="152" presetID="10" presetClass="entr" presetSubtype="0" fill="hold" nodeType="afterEffect">
                                  <p:stCondLst>
                                    <p:cond delay="0"/>
                                  </p:stCondLst>
                                  <p:childTnLst>
                                    <p:set>
                                      <p:cBhvr>
                                        <p:cTn id="153" dur="1" fill="hold">
                                          <p:stCondLst>
                                            <p:cond delay="0"/>
                                          </p:stCondLst>
                                        </p:cTn>
                                        <p:tgtEl>
                                          <p:spTgt spid="144"/>
                                        </p:tgtEl>
                                        <p:attrNameLst>
                                          <p:attrName>style.visibility</p:attrName>
                                        </p:attrNameLst>
                                      </p:cBhvr>
                                      <p:to>
                                        <p:strVal val="visible"/>
                                      </p:to>
                                    </p:set>
                                    <p:animEffect transition="in" filter="fade">
                                      <p:cBhvr>
                                        <p:cTn id="154" dur="25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 grpId="0" build="p"/>
      <p:bldP spid="201" grpId="0" animBg="1"/>
      <p:bldP spid="201" grpId="1" animBg="1"/>
      <p:bldP spid="202" grpId="0" animBg="1"/>
      <p:bldP spid="202" grpId="1" animBg="1"/>
      <p:bldP spid="203" grpId="0" animBg="1"/>
      <p:bldP spid="203" grpId="1" animBg="1"/>
      <p:bldP spid="203" grpId="2" animBg="1"/>
      <p:bldP spid="203" grpId="3" animBg="1"/>
      <p:bldP spid="203" grpId="4" animBg="1"/>
      <p:bldP spid="204" grpId="0" build="p"/>
      <p:bldP spid="205" grpId="0" build="p"/>
      <p:bldP spid="207" grpId="0" animBg="1"/>
      <p:bldP spid="20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prstGeom prst="rect">
            <a:avLst/>
          </a:prstGeom>
        </p:spPr>
        <p:txBody>
          <a:bodyPr/>
          <a:lstStyle/>
          <a:p>
            <a:r>
              <a:rPr lang="en-US" dirty="0"/>
              <a:t>Today’s Agenda</a:t>
            </a:r>
          </a:p>
        </p:txBody>
      </p:sp>
      <p:sp>
        <p:nvSpPr>
          <p:cNvPr id="8195" name="Content Placeholder 2"/>
          <p:cNvSpPr>
            <a:spLocks noGrp="1"/>
          </p:cNvSpPr>
          <p:nvPr>
            <p:ph idx="1"/>
          </p:nvPr>
        </p:nvSpPr>
        <p:spPr>
          <a:prstGeom prst="rect">
            <a:avLst/>
          </a:prstGeom>
        </p:spPr>
        <p:txBody>
          <a:bodyPr/>
          <a:lstStyle/>
          <a:p>
            <a:r>
              <a:rPr lang="en-US" dirty="0"/>
              <a:t>Optimistic Concurrency Control</a:t>
            </a:r>
          </a:p>
          <a:p>
            <a:r>
              <a:rPr lang="en-US" dirty="0"/>
              <a:t>Phantom Reads</a:t>
            </a:r>
          </a:p>
          <a:p>
            <a:r>
              <a:rPr lang="en-US" dirty="0"/>
              <a:t>Isolation Levels</a:t>
            </a:r>
          </a:p>
        </p:txBody>
      </p:sp>
      <p:sp>
        <p:nvSpPr>
          <p:cNvPr id="3" name="Slide Number Placeholder 3">
            <a:extLst>
              <a:ext uri="{FF2B5EF4-FFF2-40B4-BE49-F238E27FC236}">
                <a16:creationId xmlns:a16="http://schemas.microsoft.com/office/drawing/2014/main" id="{D7B5E3E7-A58B-375A-42FF-D3BAE2856D8E}"/>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6</a:t>
            </a:fld>
            <a:endParaRPr lang="en-US" dirty="0"/>
          </a:p>
        </p:txBody>
      </p:sp>
    </p:spTree>
    <p:extLst>
      <p:ext uri="{BB962C8B-B14F-4D97-AF65-F5344CB8AC3E}">
        <p14:creationId xmlns:p14="http://schemas.microsoft.com/office/powerpoint/2010/main" val="12761368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SCENARIO #2</a:t>
            </a:r>
          </a:p>
        </p:txBody>
      </p:sp>
      <p:cxnSp>
        <p:nvCxnSpPr>
          <p:cNvPr id="4" name="AutoShape 14"/>
          <p:cNvCxnSpPr>
            <a:cxnSpLocks noChangeShapeType="1"/>
            <a:stCxn id="100" idx="2"/>
            <a:endCxn id="114" idx="0"/>
          </p:cNvCxnSpPr>
          <p:nvPr/>
        </p:nvCxnSpPr>
        <p:spPr bwMode="auto">
          <a:xfrm flipH="1">
            <a:off x="1367369" y="1929587"/>
            <a:ext cx="1567572"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5" name="AutoShape 14"/>
          <p:cNvCxnSpPr>
            <a:cxnSpLocks noChangeShapeType="1"/>
            <a:stCxn id="101" idx="2"/>
            <a:endCxn id="123" idx="0"/>
          </p:cNvCxnSpPr>
          <p:nvPr/>
        </p:nvCxnSpPr>
        <p:spPr bwMode="auto">
          <a:xfrm>
            <a:off x="3483581" y="1929587"/>
            <a:ext cx="1567573"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6" name="AutoShape 14"/>
          <p:cNvCxnSpPr>
            <a:cxnSpLocks noChangeShapeType="1"/>
            <a:stCxn id="115" idx="2"/>
            <a:endCxn id="132" idx="0"/>
          </p:cNvCxnSpPr>
          <p:nvPr/>
        </p:nvCxnSpPr>
        <p:spPr bwMode="auto">
          <a:xfrm flipH="1">
            <a:off x="472440" y="3072587"/>
            <a:ext cx="620609"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34" name="AutoShape 14"/>
          <p:cNvCxnSpPr>
            <a:cxnSpLocks noChangeShapeType="1"/>
            <a:stCxn id="116" idx="2"/>
            <a:endCxn id="139" idx="0"/>
          </p:cNvCxnSpPr>
          <p:nvPr/>
        </p:nvCxnSpPr>
        <p:spPr bwMode="auto">
          <a:xfrm>
            <a:off x="1641689" y="3072587"/>
            <a:ext cx="620609"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39" name="AutoShape 14"/>
          <p:cNvCxnSpPr>
            <a:cxnSpLocks noChangeShapeType="1"/>
            <a:stCxn id="124" idx="2"/>
            <a:endCxn id="146" idx="0"/>
          </p:cNvCxnSpPr>
          <p:nvPr/>
        </p:nvCxnSpPr>
        <p:spPr bwMode="auto">
          <a:xfrm flipH="1">
            <a:off x="4106211" y="3072587"/>
            <a:ext cx="670623"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40" name="AutoShape 14"/>
          <p:cNvCxnSpPr>
            <a:cxnSpLocks noChangeShapeType="1"/>
            <a:stCxn id="125" idx="2"/>
            <a:endCxn id="153" idx="0"/>
          </p:cNvCxnSpPr>
          <p:nvPr/>
        </p:nvCxnSpPr>
        <p:spPr bwMode="auto">
          <a:xfrm>
            <a:off x="5325474" y="3072587"/>
            <a:ext cx="670624" cy="77724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61" name="TextBox 60"/>
          <p:cNvSpPr txBox="1">
            <a:spLocks noChangeArrowheads="1"/>
          </p:cNvSpPr>
          <p:nvPr/>
        </p:nvSpPr>
        <p:spPr bwMode="auto">
          <a:xfrm>
            <a:off x="4077941" y="1531263"/>
            <a:ext cx="39177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A</a:t>
            </a:r>
          </a:p>
        </p:txBody>
      </p:sp>
      <p:sp>
        <p:nvSpPr>
          <p:cNvPr id="62" name="TextBox 61"/>
          <p:cNvSpPr txBox="1">
            <a:spLocks noChangeArrowheads="1"/>
          </p:cNvSpPr>
          <p:nvPr/>
        </p:nvSpPr>
        <p:spPr bwMode="auto">
          <a:xfrm>
            <a:off x="2236049" y="2674263"/>
            <a:ext cx="35971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B</a:t>
            </a:r>
          </a:p>
        </p:txBody>
      </p:sp>
      <p:sp>
        <p:nvSpPr>
          <p:cNvPr id="63" name="TextBox 62"/>
          <p:cNvSpPr txBox="1">
            <a:spLocks noChangeArrowheads="1"/>
          </p:cNvSpPr>
          <p:nvPr/>
        </p:nvSpPr>
        <p:spPr bwMode="auto">
          <a:xfrm>
            <a:off x="1341120" y="3817263"/>
            <a:ext cx="39177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D</a:t>
            </a:r>
          </a:p>
        </p:txBody>
      </p:sp>
      <p:sp>
        <p:nvSpPr>
          <p:cNvPr id="64" name="TextBox 63"/>
          <p:cNvSpPr txBox="1">
            <a:spLocks noChangeArrowheads="1"/>
          </p:cNvSpPr>
          <p:nvPr/>
        </p:nvSpPr>
        <p:spPr bwMode="auto">
          <a:xfrm>
            <a:off x="6864778" y="3817263"/>
            <a:ext cx="38536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G</a:t>
            </a:r>
          </a:p>
        </p:txBody>
      </p:sp>
      <p:grpSp>
        <p:nvGrpSpPr>
          <p:cNvPr id="104" name="NODE A"/>
          <p:cNvGrpSpPr/>
          <p:nvPr/>
        </p:nvGrpSpPr>
        <p:grpSpPr>
          <a:xfrm>
            <a:off x="2889221" y="1563827"/>
            <a:ext cx="1188720" cy="365760"/>
            <a:chOff x="3489959" y="2043897"/>
            <a:chExt cx="1188720" cy="365760"/>
          </a:xfrm>
          <a:solidFill>
            <a:schemeClr val="bg1">
              <a:lumMod val="75000"/>
            </a:schemeClr>
          </a:solidFill>
        </p:grpSpPr>
        <p:sp>
          <p:nvSpPr>
            <p:cNvPr id="47" name="Rectangle 46"/>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20</a:t>
              </a:r>
            </a:p>
          </p:txBody>
        </p:sp>
        <p:sp>
          <p:nvSpPr>
            <p:cNvPr id="100" name="Rectangle 99"/>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01" name="Rectangle 100"/>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02" name="Rectangle 101"/>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03" name="Rectangle 102"/>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13" name="NODE B"/>
          <p:cNvGrpSpPr/>
          <p:nvPr/>
        </p:nvGrpSpPr>
        <p:grpSpPr>
          <a:xfrm>
            <a:off x="1047329" y="2706827"/>
            <a:ext cx="1188720" cy="365760"/>
            <a:chOff x="3489959" y="2043897"/>
            <a:chExt cx="1188720" cy="365760"/>
          </a:xfrm>
          <a:solidFill>
            <a:schemeClr val="bg1">
              <a:lumMod val="75000"/>
            </a:schemeClr>
          </a:solidFill>
        </p:grpSpPr>
        <p:sp>
          <p:nvSpPr>
            <p:cNvPr id="114" name="Rectangle 113"/>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10</a:t>
              </a:r>
            </a:p>
          </p:txBody>
        </p:sp>
        <p:sp>
          <p:nvSpPr>
            <p:cNvPr id="115" name="Rectangle 114"/>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16" name="Rectangle 115"/>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17" name="Rectangle 116"/>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18" name="Rectangle 117"/>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22" name="NODE C"/>
          <p:cNvGrpSpPr/>
          <p:nvPr/>
        </p:nvGrpSpPr>
        <p:grpSpPr>
          <a:xfrm>
            <a:off x="4731114" y="2706827"/>
            <a:ext cx="1188720" cy="365760"/>
            <a:chOff x="3489959" y="2043897"/>
            <a:chExt cx="1188720" cy="365760"/>
          </a:xfrm>
          <a:solidFill>
            <a:schemeClr val="bg1">
              <a:lumMod val="75000"/>
            </a:schemeClr>
          </a:solidFill>
        </p:grpSpPr>
        <p:sp>
          <p:nvSpPr>
            <p:cNvPr id="123" name="Rectangle 122"/>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35</a:t>
              </a:r>
            </a:p>
          </p:txBody>
        </p:sp>
        <p:sp>
          <p:nvSpPr>
            <p:cNvPr id="124" name="Rectangle 123"/>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25" name="Rectangle 124"/>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26" name="Rectangle 125"/>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27" name="Rectangle 126"/>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31" name="NODE D"/>
          <p:cNvGrpSpPr/>
          <p:nvPr/>
        </p:nvGrpSpPr>
        <p:grpSpPr>
          <a:xfrm>
            <a:off x="152400" y="3849827"/>
            <a:ext cx="1188720" cy="365760"/>
            <a:chOff x="3489959" y="2043897"/>
            <a:chExt cx="1188720" cy="365760"/>
          </a:xfrm>
          <a:solidFill>
            <a:schemeClr val="bg1">
              <a:lumMod val="75000"/>
            </a:schemeClr>
          </a:solidFill>
        </p:grpSpPr>
        <p:sp>
          <p:nvSpPr>
            <p:cNvPr id="132" name="Rectangle 131"/>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6</a:t>
              </a:r>
            </a:p>
          </p:txBody>
        </p:sp>
        <p:sp>
          <p:nvSpPr>
            <p:cNvPr id="133" name="Rectangle 132"/>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34" name="Rectangle 133"/>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35" name="Rectangle 134"/>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36" name="Rectangle 135"/>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38" name="NODE E"/>
          <p:cNvGrpSpPr/>
          <p:nvPr/>
        </p:nvGrpSpPr>
        <p:grpSpPr>
          <a:xfrm>
            <a:off x="1942258" y="3849827"/>
            <a:ext cx="1188720" cy="365760"/>
            <a:chOff x="3489959" y="2043897"/>
            <a:chExt cx="1188720" cy="365760"/>
          </a:xfrm>
          <a:solidFill>
            <a:schemeClr val="bg1">
              <a:lumMod val="75000"/>
            </a:schemeClr>
          </a:solidFill>
        </p:grpSpPr>
        <p:sp>
          <p:nvSpPr>
            <p:cNvPr id="139" name="Rectangle 138"/>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12</a:t>
              </a:r>
            </a:p>
          </p:txBody>
        </p:sp>
        <p:sp>
          <p:nvSpPr>
            <p:cNvPr id="140" name="Rectangle 139"/>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41" name="Rectangle 140"/>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42" name="Rectangle 141"/>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43" name="Rectangle 142"/>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45" name="NODE F"/>
          <p:cNvGrpSpPr/>
          <p:nvPr/>
        </p:nvGrpSpPr>
        <p:grpSpPr>
          <a:xfrm>
            <a:off x="3786171" y="3849827"/>
            <a:ext cx="1188720" cy="365760"/>
            <a:chOff x="3489959" y="2043897"/>
            <a:chExt cx="1188720" cy="365760"/>
          </a:xfrm>
          <a:solidFill>
            <a:schemeClr val="bg1">
              <a:lumMod val="75000"/>
            </a:schemeClr>
          </a:solidFill>
        </p:grpSpPr>
        <p:sp>
          <p:nvSpPr>
            <p:cNvPr id="146" name="Rectangle 145"/>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23</a:t>
              </a:r>
            </a:p>
          </p:txBody>
        </p:sp>
        <p:sp>
          <p:nvSpPr>
            <p:cNvPr id="147" name="Rectangle 146"/>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48" name="Rectangle 147"/>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49" name="Rectangle 148"/>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50" name="Rectangle 149"/>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grpSp>
        <p:nvGrpSpPr>
          <p:cNvPr id="152" name="NODE G"/>
          <p:cNvGrpSpPr/>
          <p:nvPr/>
        </p:nvGrpSpPr>
        <p:grpSpPr>
          <a:xfrm>
            <a:off x="5676058" y="3849827"/>
            <a:ext cx="1188720" cy="365760"/>
            <a:chOff x="3489959" y="2043897"/>
            <a:chExt cx="1188720" cy="365760"/>
          </a:xfrm>
          <a:solidFill>
            <a:schemeClr val="bg1">
              <a:lumMod val="75000"/>
            </a:schemeClr>
          </a:solidFill>
        </p:grpSpPr>
        <p:sp>
          <p:nvSpPr>
            <p:cNvPr id="153" name="Rectangle 152"/>
            <p:cNvSpPr/>
            <p:nvPr/>
          </p:nvSpPr>
          <p:spPr bwMode="auto">
            <a:xfrm>
              <a:off x="358139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38</a:t>
              </a:r>
            </a:p>
          </p:txBody>
        </p:sp>
        <p:sp>
          <p:nvSpPr>
            <p:cNvPr id="154" name="Rectangle 153"/>
            <p:cNvSpPr/>
            <p:nvPr/>
          </p:nvSpPr>
          <p:spPr bwMode="auto">
            <a:xfrm>
              <a:off x="348995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55" name="Rectangle 154"/>
            <p:cNvSpPr/>
            <p:nvPr/>
          </p:nvSpPr>
          <p:spPr bwMode="auto">
            <a:xfrm>
              <a:off x="403859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sp>
          <p:nvSpPr>
            <p:cNvPr id="156" name="Rectangle 155"/>
            <p:cNvSpPr/>
            <p:nvPr/>
          </p:nvSpPr>
          <p:spPr bwMode="auto">
            <a:xfrm>
              <a:off x="4130039" y="2043897"/>
              <a:ext cx="45720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Consolas" panose="020B0609020204030204" pitchFamily="49" charset="0"/>
                </a:rPr>
                <a:t>44</a:t>
              </a:r>
            </a:p>
          </p:txBody>
        </p:sp>
        <p:sp>
          <p:nvSpPr>
            <p:cNvPr id="157" name="Rectangle 156"/>
            <p:cNvSpPr/>
            <p:nvPr/>
          </p:nvSpPr>
          <p:spPr bwMode="auto">
            <a:xfrm>
              <a:off x="4587239" y="2043897"/>
              <a:ext cx="91440" cy="365760"/>
            </a:xfrm>
            <a:prstGeom prst="rect">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Consolas" panose="020B0609020204030204" pitchFamily="49" charset="0"/>
              </a:endParaRPr>
            </a:p>
          </p:txBody>
        </p:sp>
      </p:grpSp>
      <p:sp>
        <p:nvSpPr>
          <p:cNvPr id="159" name="TextBox 158"/>
          <p:cNvSpPr txBox="1">
            <a:spLocks noChangeArrowheads="1"/>
          </p:cNvSpPr>
          <p:nvPr/>
        </p:nvSpPr>
        <p:spPr bwMode="auto">
          <a:xfrm>
            <a:off x="5919834" y="2674263"/>
            <a:ext cx="36292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C</a:t>
            </a:r>
          </a:p>
        </p:txBody>
      </p:sp>
      <p:sp>
        <p:nvSpPr>
          <p:cNvPr id="160" name="TextBox 159"/>
          <p:cNvSpPr txBox="1">
            <a:spLocks noChangeArrowheads="1"/>
          </p:cNvSpPr>
          <p:nvPr/>
        </p:nvSpPr>
        <p:spPr bwMode="auto">
          <a:xfrm>
            <a:off x="3130978" y="3817263"/>
            <a:ext cx="3484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E</a:t>
            </a:r>
          </a:p>
        </p:txBody>
      </p:sp>
      <p:sp>
        <p:nvSpPr>
          <p:cNvPr id="161" name="TextBox 160"/>
          <p:cNvSpPr txBox="1">
            <a:spLocks noChangeArrowheads="1"/>
          </p:cNvSpPr>
          <p:nvPr/>
        </p:nvSpPr>
        <p:spPr bwMode="auto">
          <a:xfrm>
            <a:off x="4974891" y="3817263"/>
            <a:ext cx="33246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defPPr>
              <a:defRPr lang="en-US"/>
            </a:defPPr>
            <a:lvl1pPr>
              <a:defRPr sz="2800" b="1" u="none">
                <a:solidFill>
                  <a:srgbClr val="EF3E42"/>
                </a:solidFill>
                <a:latin typeface="Consolas" panose="020B0609020204030204" pitchFamily="49" charset="0"/>
                <a:ea typeface="ＭＳ Ｐゴシック"/>
                <a:cs typeface="ＭＳ Ｐゴシック"/>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F</a:t>
            </a:r>
          </a:p>
        </p:txBody>
      </p:sp>
      <p:sp>
        <p:nvSpPr>
          <p:cNvPr id="163" name="Content Placeholder 28"/>
          <p:cNvSpPr txBox="1">
            <a:spLocks/>
          </p:cNvSpPr>
          <p:nvPr/>
        </p:nvSpPr>
        <p:spPr>
          <a:xfrm>
            <a:off x="6592142" y="1260068"/>
            <a:ext cx="1256458" cy="457200"/>
          </a:xfrm>
          <a:prstGeom prst="rect">
            <a:avLst/>
          </a:prstGeom>
        </p:spPr>
        <p:txBody>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b="1" dirty="0" err="1">
                <a:latin typeface="Crimson Text" pitchFamily="2" charset="0"/>
              </a:rPr>
              <a:t>Txn</a:t>
            </a:r>
            <a:r>
              <a:rPr lang="en-US" b="1" dirty="0">
                <a:latin typeface="Crimson Text" pitchFamily="2" charset="0"/>
              </a:rPr>
              <a:t> #1:</a:t>
            </a:r>
            <a:endParaRPr lang="en-US" dirty="0">
              <a:latin typeface="Crimson Text" pitchFamily="2" charset="0"/>
            </a:endParaRPr>
          </a:p>
        </p:txBody>
      </p:sp>
      <p:cxnSp>
        <p:nvCxnSpPr>
          <p:cNvPr id="164" name="AutoShape 14"/>
          <p:cNvCxnSpPr>
            <a:cxnSpLocks noChangeShapeType="1"/>
            <a:stCxn id="136" idx="2"/>
            <a:endCxn id="140" idx="2"/>
          </p:cNvCxnSpPr>
          <p:nvPr/>
        </p:nvCxnSpPr>
        <p:spPr bwMode="auto">
          <a:xfrm rot="16200000" flipH="1">
            <a:off x="1641689" y="3869298"/>
            <a:ext cx="12700" cy="692578"/>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68" name="AutoShape 14"/>
          <p:cNvCxnSpPr>
            <a:cxnSpLocks noChangeShapeType="1"/>
            <a:stCxn id="140" idx="0"/>
            <a:endCxn id="136" idx="0"/>
          </p:cNvCxnSpPr>
          <p:nvPr/>
        </p:nvCxnSpPr>
        <p:spPr bwMode="auto">
          <a:xfrm rot="16200000" flipV="1">
            <a:off x="1641689" y="3503538"/>
            <a:ext cx="12700" cy="692578"/>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71" name="AutoShape 14"/>
          <p:cNvCxnSpPr>
            <a:cxnSpLocks noChangeShapeType="1"/>
            <a:stCxn id="143" idx="2"/>
            <a:endCxn id="147" idx="2"/>
          </p:cNvCxnSpPr>
          <p:nvPr/>
        </p:nvCxnSpPr>
        <p:spPr bwMode="auto">
          <a:xfrm rot="16200000" flipH="1">
            <a:off x="3458574" y="3842270"/>
            <a:ext cx="12700" cy="746633"/>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74" name="AutoShape 14"/>
          <p:cNvCxnSpPr>
            <a:cxnSpLocks noChangeShapeType="1"/>
            <a:stCxn id="147" idx="0"/>
            <a:endCxn id="143" idx="0"/>
          </p:cNvCxnSpPr>
          <p:nvPr/>
        </p:nvCxnSpPr>
        <p:spPr bwMode="auto">
          <a:xfrm rot="16200000" flipV="1">
            <a:off x="3458575" y="3476510"/>
            <a:ext cx="12700" cy="746633"/>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78" name="AutoShape 14"/>
          <p:cNvCxnSpPr>
            <a:cxnSpLocks noChangeShapeType="1"/>
            <a:stCxn id="154" idx="0"/>
            <a:endCxn id="150" idx="0"/>
          </p:cNvCxnSpPr>
          <p:nvPr/>
        </p:nvCxnSpPr>
        <p:spPr bwMode="auto">
          <a:xfrm rot="16200000" flipV="1">
            <a:off x="5325475" y="3453523"/>
            <a:ext cx="12700" cy="792607"/>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81" name="AutoShape 14"/>
          <p:cNvCxnSpPr>
            <a:cxnSpLocks noChangeShapeType="1"/>
            <a:stCxn id="150" idx="2"/>
            <a:endCxn id="154" idx="2"/>
          </p:cNvCxnSpPr>
          <p:nvPr/>
        </p:nvCxnSpPr>
        <p:spPr bwMode="auto">
          <a:xfrm rot="16200000" flipH="1">
            <a:off x="5325474" y="3819283"/>
            <a:ext cx="12700" cy="792607"/>
          </a:xfrm>
          <a:prstGeom prst="curvedConnector3">
            <a:avLst>
              <a:gd name="adj1" fmla="val 1800000"/>
            </a:avLst>
          </a:prstGeom>
          <a:noFill/>
          <a:ln w="1905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grpSp>
        <p:nvGrpSpPr>
          <p:cNvPr id="190" name="Group 189"/>
          <p:cNvGrpSpPr/>
          <p:nvPr/>
        </p:nvGrpSpPr>
        <p:grpSpPr>
          <a:xfrm>
            <a:off x="1912986" y="1148504"/>
            <a:ext cx="894526" cy="721544"/>
            <a:chOff x="2157453" y="1051554"/>
            <a:chExt cx="894526" cy="721544"/>
          </a:xfrm>
        </p:grpSpPr>
        <p:grpSp>
          <p:nvGrpSpPr>
            <p:cNvPr id="189" name="Group 188"/>
            <p:cNvGrpSpPr/>
            <p:nvPr/>
          </p:nvGrpSpPr>
          <p:grpSpPr>
            <a:xfrm>
              <a:off x="2157453" y="1051554"/>
              <a:ext cx="678926" cy="558090"/>
              <a:chOff x="2057400" y="1097871"/>
              <a:chExt cx="678926" cy="558090"/>
            </a:xfrm>
          </p:grpSpPr>
          <p:sp>
            <p:nvSpPr>
              <p:cNvPr id="94"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u="none" dirty="0">
                    <a:solidFill>
                      <a:srgbClr val="EF3E42"/>
                    </a:solidFill>
                    <a:latin typeface="Consolas" pitchFamily="49" charset="0"/>
                    <a:cs typeface="Consolas" pitchFamily="49" charset="0"/>
                  </a:rPr>
                  <a:t>R</a:t>
                </a:r>
              </a:p>
            </p:txBody>
          </p:sp>
          <p:cxnSp>
            <p:nvCxnSpPr>
              <p:cNvPr id="95" name="Straight Connector 29"/>
              <p:cNvCxnSpPr>
                <a:cxnSpLocks noChangeShapeType="1"/>
                <a:stCxn id="94"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84" name="Lock"/>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817902" y="1468505"/>
              <a:ext cx="23407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sp>
        <p:nvSpPr>
          <p:cNvPr id="203" name="Highlight Box"/>
          <p:cNvSpPr/>
          <p:nvPr/>
        </p:nvSpPr>
        <p:spPr>
          <a:xfrm>
            <a:off x="3786171" y="3849174"/>
            <a:ext cx="1188720" cy="365760"/>
          </a:xfrm>
          <a:prstGeom prst="roundRect">
            <a:avLst>
              <a:gd name="adj" fmla="val 4675"/>
            </a:avLst>
          </a:prstGeom>
          <a:noFill/>
          <a:ln w="57150">
            <a:solidFill>
              <a:srgbClr val="EF3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Content Placeholder 28"/>
          <p:cNvSpPr txBox="1">
            <a:spLocks/>
          </p:cNvSpPr>
          <p:nvPr/>
        </p:nvSpPr>
        <p:spPr>
          <a:xfrm>
            <a:off x="6592142" y="2218625"/>
            <a:ext cx="1256458" cy="457200"/>
          </a:xfrm>
          <a:prstGeom prst="rect">
            <a:avLst/>
          </a:prstGeom>
        </p:spPr>
        <p:txBody>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b="1" dirty="0" err="1">
                <a:latin typeface="Crimson Text" pitchFamily="2" charset="0"/>
              </a:rPr>
              <a:t>Txn</a:t>
            </a:r>
            <a:r>
              <a:rPr lang="en-US" b="1" dirty="0">
                <a:latin typeface="Crimson Text" pitchFamily="2" charset="0"/>
              </a:rPr>
              <a:t> #2:</a:t>
            </a:r>
            <a:endParaRPr lang="en-US" dirty="0">
              <a:latin typeface="Crimson Text" pitchFamily="2" charset="0"/>
            </a:endParaRPr>
          </a:p>
        </p:txBody>
      </p:sp>
      <p:grpSp>
        <p:nvGrpSpPr>
          <p:cNvPr id="7" name="Group 6"/>
          <p:cNvGrpSpPr/>
          <p:nvPr/>
        </p:nvGrpSpPr>
        <p:grpSpPr>
          <a:xfrm>
            <a:off x="3921945" y="3894894"/>
            <a:ext cx="916182" cy="274320"/>
            <a:chOff x="3921945" y="3894894"/>
            <a:chExt cx="916182" cy="274320"/>
          </a:xfrm>
        </p:grpSpPr>
        <p:sp>
          <p:nvSpPr>
            <p:cNvPr id="206" name="Rectangle 205"/>
            <p:cNvSpPr/>
            <p:nvPr/>
          </p:nvSpPr>
          <p:spPr bwMode="auto">
            <a:xfrm>
              <a:off x="4472367" y="3894894"/>
              <a:ext cx="365760" cy="274320"/>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b="1" dirty="0">
                  <a:solidFill>
                    <a:srgbClr val="EF3E42"/>
                  </a:solidFill>
                  <a:latin typeface="Consolas" pitchFamily="49" charset="0"/>
                  <a:ea typeface="Open Sans Extrabold" pitchFamily="34" charset="0"/>
                  <a:cs typeface="Consolas" pitchFamily="49" charset="0"/>
                </a:rPr>
                <a:t>23</a:t>
              </a:r>
            </a:p>
          </p:txBody>
        </p:sp>
        <p:sp>
          <p:nvSpPr>
            <p:cNvPr id="158" name="Rectangle 157"/>
            <p:cNvSpPr/>
            <p:nvPr/>
          </p:nvSpPr>
          <p:spPr bwMode="auto">
            <a:xfrm>
              <a:off x="3921945" y="3894894"/>
              <a:ext cx="365760" cy="274320"/>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b="1" dirty="0">
                  <a:solidFill>
                    <a:srgbClr val="EF3E42"/>
                  </a:solidFill>
                  <a:latin typeface="Consolas" pitchFamily="49" charset="0"/>
                  <a:ea typeface="Open Sans Extrabold" pitchFamily="34" charset="0"/>
                  <a:cs typeface="Consolas" pitchFamily="49" charset="0"/>
                </a:rPr>
                <a:t>21</a:t>
              </a:r>
            </a:p>
          </p:txBody>
        </p:sp>
      </p:grpSp>
      <p:sp>
        <p:nvSpPr>
          <p:cNvPr id="205" name="Content Placeholder 28"/>
          <p:cNvSpPr txBox="1">
            <a:spLocks/>
          </p:cNvSpPr>
          <p:nvPr/>
        </p:nvSpPr>
        <p:spPr>
          <a:xfrm>
            <a:off x="6592142" y="3177183"/>
            <a:ext cx="1256458" cy="457200"/>
          </a:xfrm>
          <a:prstGeom prst="rect">
            <a:avLst/>
          </a:prstGeom>
        </p:spPr>
        <p:txBody>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b="1" dirty="0" err="1">
                <a:latin typeface="Crimson Text" pitchFamily="2" charset="0"/>
              </a:rPr>
              <a:t>Txn</a:t>
            </a:r>
            <a:r>
              <a:rPr lang="en-US" b="1" dirty="0">
                <a:latin typeface="Crimson Text" pitchFamily="2" charset="0"/>
              </a:rPr>
              <a:t> #1:</a:t>
            </a:r>
            <a:endParaRPr lang="en-US" dirty="0">
              <a:latin typeface="Crimson Text" pitchFamily="2" charset="0"/>
            </a:endParaRPr>
          </a:p>
        </p:txBody>
      </p:sp>
      <p:grpSp>
        <p:nvGrpSpPr>
          <p:cNvPr id="208" name="Group 207"/>
          <p:cNvGrpSpPr/>
          <p:nvPr/>
        </p:nvGrpSpPr>
        <p:grpSpPr>
          <a:xfrm>
            <a:off x="1912986" y="1148504"/>
            <a:ext cx="894446" cy="721544"/>
            <a:chOff x="2157453" y="1051554"/>
            <a:chExt cx="894446" cy="721544"/>
          </a:xfrm>
        </p:grpSpPr>
        <p:grpSp>
          <p:nvGrpSpPr>
            <p:cNvPr id="209" name="Group 208"/>
            <p:cNvGrpSpPr/>
            <p:nvPr/>
          </p:nvGrpSpPr>
          <p:grpSpPr>
            <a:xfrm>
              <a:off x="2157453" y="1051554"/>
              <a:ext cx="678926" cy="558090"/>
              <a:chOff x="2057400" y="1097871"/>
              <a:chExt cx="678926" cy="558090"/>
            </a:xfrm>
          </p:grpSpPr>
          <p:sp>
            <p:nvSpPr>
              <p:cNvPr id="211"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u="none" dirty="0">
                    <a:solidFill>
                      <a:srgbClr val="EF3E42"/>
                    </a:solidFill>
                    <a:latin typeface="Consolas" pitchFamily="49" charset="0"/>
                    <a:cs typeface="Consolas" pitchFamily="49" charset="0"/>
                  </a:rPr>
                  <a:t>W</a:t>
                </a:r>
              </a:p>
            </p:txBody>
          </p:sp>
          <p:cxnSp>
            <p:nvCxnSpPr>
              <p:cNvPr id="212" name="Straight Connector 29"/>
              <p:cNvCxnSpPr>
                <a:cxnSpLocks noChangeShapeType="1"/>
                <a:stCxn id="211"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210" name="Lock"/>
            <p:cNvPicPr>
              <a:picLocks noChangeAspect="1" noChangeArrowheads="1"/>
            </p:cNvPicPr>
            <p:nvPr/>
          </p:nvPicPr>
          <p:blipFill>
            <a:blip r:embed="rId4">
              <a:extLst>
                <a:ext uri="{96DAC541-7B7A-43D3-8B79-37D633B846F1}">
                  <asvg:svgBlip xmlns:asvg="http://schemas.microsoft.com/office/drawing/2016/SVG/main" r:embed="rId5"/>
                </a:ext>
              </a:extLst>
            </a:blip>
            <a:stretch>
              <a:fillRect/>
            </a:stretch>
          </p:blipFill>
          <p:spPr bwMode="auto">
            <a:xfrm>
              <a:off x="2817982" y="1468505"/>
              <a:ext cx="23391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grpSp>
        <p:nvGrpSpPr>
          <p:cNvPr id="213" name="Group 212"/>
          <p:cNvGrpSpPr/>
          <p:nvPr/>
        </p:nvGrpSpPr>
        <p:grpSpPr>
          <a:xfrm>
            <a:off x="3770245" y="2243798"/>
            <a:ext cx="894446" cy="721544"/>
            <a:chOff x="2157453" y="1051554"/>
            <a:chExt cx="894446" cy="721544"/>
          </a:xfrm>
        </p:grpSpPr>
        <p:grpSp>
          <p:nvGrpSpPr>
            <p:cNvPr id="214" name="Group 213"/>
            <p:cNvGrpSpPr/>
            <p:nvPr/>
          </p:nvGrpSpPr>
          <p:grpSpPr>
            <a:xfrm>
              <a:off x="2157453" y="1051554"/>
              <a:ext cx="678926" cy="558090"/>
              <a:chOff x="2057400" y="1097871"/>
              <a:chExt cx="678926" cy="558090"/>
            </a:xfrm>
          </p:grpSpPr>
          <p:sp>
            <p:nvSpPr>
              <p:cNvPr id="216"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dirty="0">
                    <a:solidFill>
                      <a:srgbClr val="EF3E42"/>
                    </a:solidFill>
                    <a:latin typeface="Consolas" pitchFamily="49" charset="0"/>
                    <a:cs typeface="Consolas" pitchFamily="49" charset="0"/>
                  </a:rPr>
                  <a:t>W</a:t>
                </a:r>
                <a:endParaRPr lang="en-US" sz="2800" b="1" u="none" dirty="0">
                  <a:solidFill>
                    <a:srgbClr val="EF3E42"/>
                  </a:solidFill>
                  <a:latin typeface="Consolas" pitchFamily="49" charset="0"/>
                  <a:cs typeface="Consolas" pitchFamily="49" charset="0"/>
                </a:endParaRPr>
              </a:p>
            </p:txBody>
          </p:sp>
          <p:cxnSp>
            <p:nvCxnSpPr>
              <p:cNvPr id="217" name="Straight Connector 29"/>
              <p:cNvCxnSpPr>
                <a:cxnSpLocks noChangeShapeType="1"/>
                <a:stCxn id="216"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215" name="Lock"/>
            <p:cNvPicPr>
              <a:picLocks noChangeAspect="1" noChangeArrowheads="1"/>
            </p:cNvPicPr>
            <p:nvPr/>
          </p:nvPicPr>
          <p:blipFill>
            <a:blip r:embed="rId4">
              <a:extLst>
                <a:ext uri="{96DAC541-7B7A-43D3-8B79-37D633B846F1}">
                  <asvg:svgBlip xmlns:asvg="http://schemas.microsoft.com/office/drawing/2016/SVG/main" r:embed="rId5"/>
                </a:ext>
              </a:extLst>
            </a:blip>
            <a:stretch>
              <a:fillRect/>
            </a:stretch>
          </p:blipFill>
          <p:spPr bwMode="auto">
            <a:xfrm>
              <a:off x="2817982" y="1468505"/>
              <a:ext cx="23391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grpSp>
        <p:nvGrpSpPr>
          <p:cNvPr id="105" name="Group 104"/>
          <p:cNvGrpSpPr/>
          <p:nvPr/>
        </p:nvGrpSpPr>
        <p:grpSpPr>
          <a:xfrm>
            <a:off x="90370" y="2289300"/>
            <a:ext cx="894446" cy="721544"/>
            <a:chOff x="2157453" y="1051554"/>
            <a:chExt cx="894446" cy="721544"/>
          </a:xfrm>
        </p:grpSpPr>
        <p:grpSp>
          <p:nvGrpSpPr>
            <p:cNvPr id="106" name="Group 105"/>
            <p:cNvGrpSpPr/>
            <p:nvPr/>
          </p:nvGrpSpPr>
          <p:grpSpPr>
            <a:xfrm>
              <a:off x="2157453" y="1051554"/>
              <a:ext cx="678926" cy="558090"/>
              <a:chOff x="2057400" y="1097871"/>
              <a:chExt cx="678926" cy="558090"/>
            </a:xfrm>
          </p:grpSpPr>
          <p:sp>
            <p:nvSpPr>
              <p:cNvPr id="108"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dirty="0">
                    <a:solidFill>
                      <a:srgbClr val="EF3E42"/>
                    </a:solidFill>
                    <a:latin typeface="Consolas" pitchFamily="49" charset="0"/>
                    <a:cs typeface="Consolas" pitchFamily="49" charset="0"/>
                  </a:rPr>
                  <a:t>R</a:t>
                </a:r>
                <a:endParaRPr lang="en-US" sz="2800" b="1" u="none" dirty="0">
                  <a:solidFill>
                    <a:srgbClr val="EF3E42"/>
                  </a:solidFill>
                  <a:latin typeface="Consolas" pitchFamily="49" charset="0"/>
                  <a:cs typeface="Consolas" pitchFamily="49" charset="0"/>
                </a:endParaRPr>
              </a:p>
            </p:txBody>
          </p:sp>
          <p:cxnSp>
            <p:nvCxnSpPr>
              <p:cNvPr id="109" name="Straight Connector 29"/>
              <p:cNvCxnSpPr>
                <a:cxnSpLocks noChangeShapeType="1"/>
                <a:stCxn id="108"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107" name="Lock"/>
            <p:cNvPicPr>
              <a:picLocks noChangeAspect="1" noChangeArrowheads="1"/>
            </p:cNvPicPr>
            <p:nvPr/>
          </p:nvPicPr>
          <p:blipFill>
            <a:blip r:embed="rId4">
              <a:extLst>
                <a:ext uri="{96DAC541-7B7A-43D3-8B79-37D633B846F1}">
                  <asvg:svgBlip xmlns:asvg="http://schemas.microsoft.com/office/drawing/2016/SVG/main" r:embed="rId5"/>
                </a:ext>
              </a:extLst>
            </a:blip>
            <a:stretch>
              <a:fillRect/>
            </a:stretch>
          </p:blipFill>
          <p:spPr bwMode="auto">
            <a:xfrm>
              <a:off x="2817982" y="1468505"/>
              <a:ext cx="23391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grpSp>
        <p:nvGrpSpPr>
          <p:cNvPr id="110" name="Group 109"/>
          <p:cNvGrpSpPr/>
          <p:nvPr/>
        </p:nvGrpSpPr>
        <p:grpSpPr>
          <a:xfrm>
            <a:off x="991452" y="3423817"/>
            <a:ext cx="894446" cy="721544"/>
            <a:chOff x="2157453" y="1051554"/>
            <a:chExt cx="894446" cy="721544"/>
          </a:xfrm>
        </p:grpSpPr>
        <p:grpSp>
          <p:nvGrpSpPr>
            <p:cNvPr id="111" name="Group 110"/>
            <p:cNvGrpSpPr/>
            <p:nvPr/>
          </p:nvGrpSpPr>
          <p:grpSpPr>
            <a:xfrm>
              <a:off x="2157453" y="1051554"/>
              <a:ext cx="678926" cy="558090"/>
              <a:chOff x="2057400" y="1097871"/>
              <a:chExt cx="678926" cy="558090"/>
            </a:xfrm>
          </p:grpSpPr>
          <p:sp>
            <p:nvSpPr>
              <p:cNvPr id="119"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u="none" dirty="0">
                    <a:solidFill>
                      <a:srgbClr val="EF3E42"/>
                    </a:solidFill>
                    <a:latin typeface="Consolas" pitchFamily="49" charset="0"/>
                    <a:cs typeface="Consolas" pitchFamily="49" charset="0"/>
                  </a:rPr>
                  <a:t>R</a:t>
                </a:r>
              </a:p>
            </p:txBody>
          </p:sp>
          <p:cxnSp>
            <p:nvCxnSpPr>
              <p:cNvPr id="120" name="Straight Connector 29"/>
              <p:cNvCxnSpPr>
                <a:cxnSpLocks noChangeShapeType="1"/>
                <a:stCxn id="119"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112" name="Lock"/>
            <p:cNvPicPr>
              <a:picLocks noChangeAspect="1" noChangeArrowheads="1"/>
            </p:cNvPicPr>
            <p:nvPr/>
          </p:nvPicPr>
          <p:blipFill>
            <a:blip r:embed="rId4">
              <a:extLst>
                <a:ext uri="{96DAC541-7B7A-43D3-8B79-37D633B846F1}">
                  <asvg:svgBlip xmlns:asvg="http://schemas.microsoft.com/office/drawing/2016/SVG/main" r:embed="rId5"/>
                </a:ext>
              </a:extLst>
            </a:blip>
            <a:stretch>
              <a:fillRect/>
            </a:stretch>
          </p:blipFill>
          <p:spPr bwMode="auto">
            <a:xfrm>
              <a:off x="2817982" y="1468505"/>
              <a:ext cx="23391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sp>
        <p:nvSpPr>
          <p:cNvPr id="144" name="Highlight Box"/>
          <p:cNvSpPr/>
          <p:nvPr/>
        </p:nvSpPr>
        <p:spPr>
          <a:xfrm>
            <a:off x="1942258" y="3849174"/>
            <a:ext cx="1188720" cy="365760"/>
          </a:xfrm>
          <a:prstGeom prst="roundRect">
            <a:avLst>
              <a:gd name="adj" fmla="val 4675"/>
            </a:avLst>
          </a:prstGeom>
          <a:noFill/>
          <a:ln w="57150">
            <a:solidFill>
              <a:srgbClr val="EF3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6" name="Group 195"/>
          <p:cNvGrpSpPr/>
          <p:nvPr/>
        </p:nvGrpSpPr>
        <p:grpSpPr>
          <a:xfrm>
            <a:off x="2820718" y="3423817"/>
            <a:ext cx="894526" cy="721544"/>
            <a:chOff x="2157453" y="1051554"/>
            <a:chExt cx="894526" cy="721544"/>
          </a:xfrm>
        </p:grpSpPr>
        <p:grpSp>
          <p:nvGrpSpPr>
            <p:cNvPr id="197" name="Group 196"/>
            <p:cNvGrpSpPr/>
            <p:nvPr/>
          </p:nvGrpSpPr>
          <p:grpSpPr>
            <a:xfrm>
              <a:off x="2157453" y="1051554"/>
              <a:ext cx="678926" cy="558090"/>
              <a:chOff x="2057400" y="1097871"/>
              <a:chExt cx="678926" cy="558090"/>
            </a:xfrm>
          </p:grpSpPr>
          <p:sp>
            <p:nvSpPr>
              <p:cNvPr id="199"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u="none">
                    <a:solidFill>
                      <a:srgbClr val="EF3E42"/>
                    </a:solidFill>
                    <a:latin typeface="Consolas" pitchFamily="49" charset="0"/>
                    <a:cs typeface="Consolas" pitchFamily="49" charset="0"/>
                  </a:rPr>
                  <a:t>R</a:t>
                </a:r>
                <a:endParaRPr lang="en-US" sz="2800" b="1" u="none" dirty="0">
                  <a:solidFill>
                    <a:srgbClr val="EF3E42"/>
                  </a:solidFill>
                  <a:latin typeface="Consolas" pitchFamily="49" charset="0"/>
                  <a:cs typeface="Consolas" pitchFamily="49" charset="0"/>
                </a:endParaRPr>
              </a:p>
            </p:txBody>
          </p:sp>
          <p:cxnSp>
            <p:nvCxnSpPr>
              <p:cNvPr id="200" name="Straight Connector 29"/>
              <p:cNvCxnSpPr>
                <a:cxnSpLocks noChangeShapeType="1"/>
                <a:stCxn id="199"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198" name="Lock"/>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817902" y="1468505"/>
              <a:ext cx="23407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grpSp>
        <p:nvGrpSpPr>
          <p:cNvPr id="218" name="Group 217"/>
          <p:cNvGrpSpPr/>
          <p:nvPr/>
        </p:nvGrpSpPr>
        <p:grpSpPr>
          <a:xfrm>
            <a:off x="2820718" y="3423817"/>
            <a:ext cx="894446" cy="721544"/>
            <a:chOff x="2157453" y="1051554"/>
            <a:chExt cx="894446" cy="721544"/>
          </a:xfrm>
        </p:grpSpPr>
        <p:grpSp>
          <p:nvGrpSpPr>
            <p:cNvPr id="219" name="Group 218"/>
            <p:cNvGrpSpPr/>
            <p:nvPr/>
          </p:nvGrpSpPr>
          <p:grpSpPr>
            <a:xfrm>
              <a:off x="2157453" y="1051554"/>
              <a:ext cx="678926" cy="558090"/>
              <a:chOff x="2057400" y="1097871"/>
              <a:chExt cx="678926" cy="558090"/>
            </a:xfrm>
          </p:grpSpPr>
          <p:sp>
            <p:nvSpPr>
              <p:cNvPr id="221" name="TextBox 28"/>
              <p:cNvSpPr>
                <a:spLocks noChangeArrowheads="1"/>
              </p:cNvSpPr>
              <p:nvPr/>
            </p:nvSpPr>
            <p:spPr bwMode="auto">
              <a:xfrm>
                <a:off x="2057400" y="1097871"/>
                <a:ext cx="634227" cy="433392"/>
              </a:xfrm>
              <a:prstGeom prst="hexagon">
                <a:avLst>
                  <a:gd name="adj" fmla="val 24999"/>
                  <a:gd name="vf" fmla="val 115470"/>
                </a:avLst>
              </a:prstGeom>
              <a:solidFill>
                <a:schemeClr val="bg1"/>
              </a:solidFill>
              <a:ln w="57150">
                <a:solidFill>
                  <a:srgbClr val="EF3E42"/>
                </a:solidFill>
                <a:miter lim="800000"/>
                <a:headEnd/>
                <a:tailEnd/>
              </a:ln>
            </p:spPr>
            <p:txBody>
              <a:bodyPr wrap="none" anchor="ctr"/>
              <a:lstStyle/>
              <a:p>
                <a:pPr algn="ctr"/>
                <a:r>
                  <a:rPr lang="en-US" sz="2800" b="1" u="none" dirty="0">
                    <a:solidFill>
                      <a:srgbClr val="EF3E42"/>
                    </a:solidFill>
                    <a:latin typeface="Consolas" pitchFamily="49" charset="0"/>
                    <a:cs typeface="Consolas" pitchFamily="49" charset="0"/>
                  </a:rPr>
                  <a:t>W</a:t>
                </a:r>
              </a:p>
            </p:txBody>
          </p:sp>
          <p:cxnSp>
            <p:nvCxnSpPr>
              <p:cNvPr id="222" name="Straight Connector 29"/>
              <p:cNvCxnSpPr>
                <a:cxnSpLocks noChangeShapeType="1"/>
                <a:stCxn id="221" idx="1"/>
              </p:cNvCxnSpPr>
              <p:nvPr/>
            </p:nvCxnSpPr>
            <p:spPr bwMode="auto">
              <a:xfrm>
                <a:off x="2583283" y="1531263"/>
                <a:ext cx="153043" cy="124698"/>
              </a:xfrm>
              <a:prstGeom prst="line">
                <a:avLst/>
              </a:prstGeom>
              <a:noFill/>
              <a:ln w="41275" algn="ctr">
                <a:solidFill>
                  <a:srgbClr val="EF3E42"/>
                </a:solidFill>
                <a:round/>
                <a:headEnd type="none" w="sm" len="sm"/>
                <a:tailEnd/>
              </a:ln>
              <a:extLst>
                <a:ext uri="{909E8E84-426E-40DD-AFC4-6F175D3DCCD1}">
                  <a14:hiddenFill xmlns:a14="http://schemas.microsoft.com/office/drawing/2010/main">
                    <a:noFill/>
                  </a14:hiddenFill>
                </a:ext>
              </a:extLst>
            </p:spPr>
          </p:cxnSp>
        </p:grpSp>
        <p:pic>
          <p:nvPicPr>
            <p:cNvPr id="220" name="Lock"/>
            <p:cNvPicPr>
              <a:picLocks noChangeAspect="1" noChangeArrowheads="1"/>
            </p:cNvPicPr>
            <p:nvPr/>
          </p:nvPicPr>
          <p:blipFill>
            <a:blip r:embed="rId4">
              <a:extLst>
                <a:ext uri="{96DAC541-7B7A-43D3-8B79-37D633B846F1}">
                  <asvg:svgBlip xmlns:asvg="http://schemas.microsoft.com/office/drawing/2016/SVG/main" r:embed="rId5"/>
                </a:ext>
              </a:extLst>
            </a:blip>
            <a:stretch>
              <a:fillRect/>
            </a:stretch>
          </p:blipFill>
          <p:spPr bwMode="auto">
            <a:xfrm>
              <a:off x="2817982" y="1468505"/>
              <a:ext cx="233917" cy="304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grpSp>
        <p:nvGrpSpPr>
          <p:cNvPr id="121" name="INSERT(A)">
            <a:extLst>
              <a:ext uri="{FF2B5EF4-FFF2-40B4-BE49-F238E27FC236}">
                <a16:creationId xmlns:a16="http://schemas.microsoft.com/office/drawing/2014/main" id="{97DE20BC-65AA-40D1-8164-81AD2A9FA7D6}"/>
              </a:ext>
            </a:extLst>
          </p:cNvPr>
          <p:cNvGrpSpPr>
            <a:grpSpLocks noChangeAspect="1"/>
          </p:cNvGrpSpPr>
          <p:nvPr/>
        </p:nvGrpSpPr>
        <p:grpSpPr>
          <a:xfrm>
            <a:off x="7829550" y="2035745"/>
            <a:ext cx="857250" cy="822960"/>
            <a:chOff x="2222921" y="1413510"/>
            <a:chExt cx="1143000" cy="1097280"/>
          </a:xfrm>
        </p:grpSpPr>
        <p:sp>
          <p:nvSpPr>
            <p:cNvPr id="128" name="Rectangle 127">
              <a:extLst>
                <a:ext uri="{FF2B5EF4-FFF2-40B4-BE49-F238E27FC236}">
                  <a16:creationId xmlns:a16="http://schemas.microsoft.com/office/drawing/2014/main" id="{444F034C-EC90-425E-8308-5A2470E40795}"/>
                </a:ext>
              </a:extLst>
            </p:cNvPr>
            <p:cNvSpPr/>
            <p:nvPr/>
          </p:nvSpPr>
          <p:spPr>
            <a:xfrm>
              <a:off x="2222921" y="1413510"/>
              <a:ext cx="1143000" cy="1097280"/>
            </a:xfrm>
            <a:prstGeom prst="rect">
              <a:avLst/>
            </a:prstGeom>
            <a:solidFill>
              <a:schemeClr val="tx1">
                <a:lumMod val="65000"/>
                <a:lumOff val="35000"/>
              </a:schemeClr>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0" tIns="45720" rIns="0" bIns="91440" numCol="1" spcCol="0" rtlCol="0" fromWordArt="0" anchor="b" anchorCtr="0" forceAA="0" compatLnSpc="1">
              <a:prstTxWarp prst="textNoShape">
                <a:avLst/>
              </a:prstTxWarp>
              <a:noAutofit/>
            </a:bodyPr>
            <a:lstStyle/>
            <a:p>
              <a:pPr algn="ctr"/>
              <a:r>
                <a:rPr lang="en-US" sz="1200" b="1" dirty="0">
                  <a:solidFill>
                    <a:schemeClr val="bg1">
                      <a:lumMod val="95000"/>
                    </a:schemeClr>
                  </a:solidFill>
                  <a:latin typeface="Consolas" pitchFamily="49" charset="0"/>
                  <a:ea typeface="DejaVu Sans Mono" pitchFamily="49" charset="0"/>
                  <a:cs typeface="Consolas" pitchFamily="49" charset="0"/>
                </a:rPr>
                <a:t>INSERT(21)</a:t>
              </a:r>
            </a:p>
          </p:txBody>
        </p:sp>
        <p:pic>
          <p:nvPicPr>
            <p:cNvPr id="129" name="Picture 71">
              <a:extLst>
                <a:ext uri="{FF2B5EF4-FFF2-40B4-BE49-F238E27FC236}">
                  <a16:creationId xmlns:a16="http://schemas.microsoft.com/office/drawing/2014/main" id="{5EE76646-2BEC-4D0C-A451-83EBD32D82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89621" y="1496539"/>
              <a:ext cx="609600" cy="609600"/>
            </a:xfrm>
            <a:prstGeom prst="rect">
              <a:avLst/>
            </a:prstGeom>
          </p:spPr>
        </p:pic>
      </p:grpSp>
      <p:grpSp>
        <p:nvGrpSpPr>
          <p:cNvPr id="130" name="READ(A)">
            <a:extLst>
              <a:ext uri="{FF2B5EF4-FFF2-40B4-BE49-F238E27FC236}">
                <a16:creationId xmlns:a16="http://schemas.microsoft.com/office/drawing/2014/main" id="{8697ED74-3349-4013-9C64-0DF4679D1C28}"/>
              </a:ext>
            </a:extLst>
          </p:cNvPr>
          <p:cNvGrpSpPr>
            <a:grpSpLocks noChangeAspect="1"/>
          </p:cNvGrpSpPr>
          <p:nvPr/>
        </p:nvGrpSpPr>
        <p:grpSpPr>
          <a:xfrm>
            <a:off x="7829550" y="1077188"/>
            <a:ext cx="857250" cy="822960"/>
            <a:chOff x="2222921" y="1413510"/>
            <a:chExt cx="1143000" cy="1097280"/>
          </a:xfrm>
        </p:grpSpPr>
        <p:sp>
          <p:nvSpPr>
            <p:cNvPr id="137" name="Rectangle 136">
              <a:extLst>
                <a:ext uri="{FF2B5EF4-FFF2-40B4-BE49-F238E27FC236}">
                  <a16:creationId xmlns:a16="http://schemas.microsoft.com/office/drawing/2014/main" id="{B0597D42-ABB6-4D2E-B303-A9FF72C89599}"/>
                </a:ext>
              </a:extLst>
            </p:cNvPr>
            <p:cNvSpPr/>
            <p:nvPr/>
          </p:nvSpPr>
          <p:spPr>
            <a:xfrm>
              <a:off x="2222921" y="1413510"/>
              <a:ext cx="1143000" cy="1097280"/>
            </a:xfrm>
            <a:prstGeom prst="rect">
              <a:avLst/>
            </a:prstGeom>
            <a:solidFill>
              <a:schemeClr val="tx1">
                <a:lumMod val="65000"/>
                <a:lumOff val="35000"/>
              </a:schemeClr>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45720" tIns="45720" rIns="45720" bIns="91440" numCol="1" spcCol="0" rtlCol="0" fromWordArt="0" anchor="b" anchorCtr="0" forceAA="0" compatLnSpc="1">
              <a:prstTxWarp prst="textNoShape">
                <a:avLst/>
              </a:prstTxWarp>
              <a:noAutofit/>
            </a:bodyPr>
            <a:lstStyle/>
            <a:p>
              <a:pPr algn="ctr"/>
              <a:r>
                <a:rPr lang="en-US" sz="1200" b="1" dirty="0">
                  <a:solidFill>
                    <a:schemeClr val="bg1">
                      <a:lumMod val="95000"/>
                    </a:schemeClr>
                  </a:solidFill>
                  <a:latin typeface="Consolas" pitchFamily="49" charset="0"/>
                  <a:ea typeface="DejaVu Sans Mono" pitchFamily="49" charset="0"/>
                  <a:cs typeface="Consolas" pitchFamily="49" charset="0"/>
                </a:rPr>
                <a:t>[12,23]</a:t>
              </a:r>
            </a:p>
          </p:txBody>
        </p:sp>
        <p:pic>
          <p:nvPicPr>
            <p:cNvPr id="151" name="Picture 76">
              <a:extLst>
                <a:ext uri="{FF2B5EF4-FFF2-40B4-BE49-F238E27FC236}">
                  <a16:creationId xmlns:a16="http://schemas.microsoft.com/office/drawing/2014/main" id="{94169492-6CC3-45FB-AB19-605225889C0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99568" y="1611629"/>
              <a:ext cx="789708" cy="457200"/>
            </a:xfrm>
            <a:prstGeom prst="rect">
              <a:avLst/>
            </a:prstGeom>
          </p:spPr>
        </p:pic>
      </p:grpSp>
      <p:grpSp>
        <p:nvGrpSpPr>
          <p:cNvPr id="167" name="READ(A)">
            <a:extLst>
              <a:ext uri="{FF2B5EF4-FFF2-40B4-BE49-F238E27FC236}">
                <a16:creationId xmlns:a16="http://schemas.microsoft.com/office/drawing/2014/main" id="{D5932C95-AD3D-4147-8671-703832DAE13B}"/>
              </a:ext>
            </a:extLst>
          </p:cNvPr>
          <p:cNvGrpSpPr>
            <a:grpSpLocks noChangeAspect="1"/>
          </p:cNvGrpSpPr>
          <p:nvPr/>
        </p:nvGrpSpPr>
        <p:grpSpPr>
          <a:xfrm>
            <a:off x="7829550" y="2994303"/>
            <a:ext cx="857250" cy="822960"/>
            <a:chOff x="2222921" y="1413510"/>
            <a:chExt cx="1143000" cy="1097280"/>
          </a:xfrm>
        </p:grpSpPr>
        <p:sp>
          <p:nvSpPr>
            <p:cNvPr id="169" name="Rectangle 168">
              <a:extLst>
                <a:ext uri="{FF2B5EF4-FFF2-40B4-BE49-F238E27FC236}">
                  <a16:creationId xmlns:a16="http://schemas.microsoft.com/office/drawing/2014/main" id="{A8E70346-7DE9-4360-8EEE-61347344FA32}"/>
                </a:ext>
              </a:extLst>
            </p:cNvPr>
            <p:cNvSpPr/>
            <p:nvPr/>
          </p:nvSpPr>
          <p:spPr>
            <a:xfrm>
              <a:off x="2222921" y="1413510"/>
              <a:ext cx="1143000" cy="1097280"/>
            </a:xfrm>
            <a:prstGeom prst="rect">
              <a:avLst/>
            </a:prstGeom>
            <a:solidFill>
              <a:schemeClr val="tx1">
                <a:lumMod val="65000"/>
                <a:lumOff val="35000"/>
              </a:schemeClr>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45720" tIns="45720" rIns="45720" bIns="91440" numCol="1" spcCol="0" rtlCol="0" fromWordArt="0" anchor="b" anchorCtr="0" forceAA="0" compatLnSpc="1">
              <a:prstTxWarp prst="textNoShape">
                <a:avLst/>
              </a:prstTxWarp>
              <a:noAutofit/>
            </a:bodyPr>
            <a:lstStyle/>
            <a:p>
              <a:pPr algn="ctr"/>
              <a:r>
                <a:rPr lang="en-US" sz="1200" b="1" dirty="0">
                  <a:solidFill>
                    <a:schemeClr val="bg1">
                      <a:lumMod val="95000"/>
                    </a:schemeClr>
                  </a:solidFill>
                  <a:latin typeface="Consolas" pitchFamily="49" charset="0"/>
                  <a:ea typeface="DejaVu Sans Mono" pitchFamily="49" charset="0"/>
                  <a:cs typeface="Consolas" pitchFamily="49" charset="0"/>
                </a:rPr>
                <a:t>[12,23]</a:t>
              </a:r>
            </a:p>
          </p:txBody>
        </p:sp>
        <p:pic>
          <p:nvPicPr>
            <p:cNvPr id="170" name="Picture 76">
              <a:extLst>
                <a:ext uri="{FF2B5EF4-FFF2-40B4-BE49-F238E27FC236}">
                  <a16:creationId xmlns:a16="http://schemas.microsoft.com/office/drawing/2014/main" id="{8C09ED80-A0A1-4D9C-B6D1-847989B789A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99568" y="1611629"/>
              <a:ext cx="789708" cy="457200"/>
            </a:xfrm>
            <a:prstGeom prst="rect">
              <a:avLst/>
            </a:prstGeom>
          </p:spPr>
        </p:pic>
      </p:grpSp>
      <p:pic>
        <p:nvPicPr>
          <p:cNvPr id="173" name="Picture 52">
            <a:extLst>
              <a:ext uri="{FF2B5EF4-FFF2-40B4-BE49-F238E27FC236}">
                <a16:creationId xmlns:a16="http://schemas.microsoft.com/office/drawing/2014/main" id="{DA5CBD37-2323-42E9-8DDE-2E33EF4F4E0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bwMode="auto">
          <a:xfrm>
            <a:off x="3786557" y="4300907"/>
            <a:ext cx="633043" cy="633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3">
            <a:extLst>
              <a:ext uri="{FF2B5EF4-FFF2-40B4-BE49-F238E27FC236}">
                <a16:creationId xmlns:a16="http://schemas.microsoft.com/office/drawing/2014/main" id="{9D86C30D-6506-5B94-259E-4AB19376D598}"/>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60</a:t>
            </a:fld>
            <a:endParaRPr lang="en-US" dirty="0"/>
          </a:p>
        </p:txBody>
      </p:sp>
    </p:spTree>
    <p:extLst>
      <p:ext uri="{BB962C8B-B14F-4D97-AF65-F5344CB8AC3E}">
        <p14:creationId xmlns:p14="http://schemas.microsoft.com/office/powerpoint/2010/main" val="74135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
                                            <p:txEl>
                                              <p:pRg st="0" end="0"/>
                                            </p:txEl>
                                          </p:spTgt>
                                        </p:tgtEl>
                                        <p:attrNameLst>
                                          <p:attrName>style.visibility</p:attrName>
                                        </p:attrNameLst>
                                      </p:cBhvr>
                                      <p:to>
                                        <p:strVal val="visible"/>
                                      </p:to>
                                    </p:set>
                                    <p:animEffect transition="in" filter="fade">
                                      <p:cBhvr>
                                        <p:cTn id="7" dur="250"/>
                                        <p:tgtEl>
                                          <p:spTgt spid="163">
                                            <p:txEl>
                                              <p:pRg st="0" end="0"/>
                                            </p:txEl>
                                          </p:spTgt>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30"/>
                                        </p:tgtEl>
                                        <p:attrNameLst>
                                          <p:attrName>style.visibility</p:attrName>
                                        </p:attrNameLst>
                                      </p:cBhvr>
                                      <p:to>
                                        <p:strVal val="visible"/>
                                      </p:to>
                                    </p:set>
                                    <p:animEffect transition="in" filter="fade">
                                      <p:cBhvr>
                                        <p:cTn id="11" dur="250"/>
                                        <p:tgtEl>
                                          <p:spTgt spid="13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90"/>
                                        </p:tgtEl>
                                        <p:attrNameLst>
                                          <p:attrName>style.visibility</p:attrName>
                                        </p:attrNameLst>
                                      </p:cBhvr>
                                      <p:to>
                                        <p:strVal val="visible"/>
                                      </p:to>
                                    </p:set>
                                    <p:animEffect transition="in" filter="fade">
                                      <p:cBhvr>
                                        <p:cTn id="16" dur="250"/>
                                        <p:tgtEl>
                                          <p:spTgt spid="190"/>
                                        </p:tgtEl>
                                      </p:cBhvr>
                                    </p:animEffect>
                                  </p:childTnLst>
                                </p:cTn>
                              </p:par>
                            </p:childTnLst>
                          </p:cTn>
                        </p:par>
                        <p:par>
                          <p:cTn id="17" fill="hold">
                            <p:stCondLst>
                              <p:cond delay="250"/>
                            </p:stCondLst>
                            <p:childTnLst>
                              <p:par>
                                <p:cTn id="18" presetID="10" presetClass="entr" presetSubtype="0" fill="hold" nodeType="afterEffect">
                                  <p:stCondLst>
                                    <p:cond delay="500"/>
                                  </p:stCondLst>
                                  <p:childTnLst>
                                    <p:set>
                                      <p:cBhvr>
                                        <p:cTn id="19" dur="1" fill="hold">
                                          <p:stCondLst>
                                            <p:cond delay="0"/>
                                          </p:stCondLst>
                                        </p:cTn>
                                        <p:tgtEl>
                                          <p:spTgt spid="105"/>
                                        </p:tgtEl>
                                        <p:attrNameLst>
                                          <p:attrName>style.visibility</p:attrName>
                                        </p:attrNameLst>
                                      </p:cBhvr>
                                      <p:to>
                                        <p:strVal val="visible"/>
                                      </p:to>
                                    </p:set>
                                    <p:animEffect transition="in" filter="fade">
                                      <p:cBhvr>
                                        <p:cTn id="20" dur="250"/>
                                        <p:tgtEl>
                                          <p:spTgt spid="105"/>
                                        </p:tgtEl>
                                      </p:cBhvr>
                                    </p:animEffect>
                                  </p:childTnLst>
                                </p:cTn>
                              </p:par>
                            </p:childTnLst>
                          </p:cTn>
                        </p:par>
                        <p:par>
                          <p:cTn id="21" fill="hold">
                            <p:stCondLst>
                              <p:cond delay="1000"/>
                            </p:stCondLst>
                            <p:childTnLst>
                              <p:par>
                                <p:cTn id="22" presetID="10" presetClass="exit" presetSubtype="0" fill="hold" nodeType="afterEffect">
                                  <p:stCondLst>
                                    <p:cond delay="0"/>
                                  </p:stCondLst>
                                  <p:childTnLst>
                                    <p:animEffect transition="out" filter="fade">
                                      <p:cBhvr>
                                        <p:cTn id="23" dur="250"/>
                                        <p:tgtEl>
                                          <p:spTgt spid="190"/>
                                        </p:tgtEl>
                                      </p:cBhvr>
                                    </p:animEffect>
                                    <p:set>
                                      <p:cBhvr>
                                        <p:cTn id="24" dur="1" fill="hold">
                                          <p:stCondLst>
                                            <p:cond delay="249"/>
                                          </p:stCondLst>
                                        </p:cTn>
                                        <p:tgtEl>
                                          <p:spTgt spid="190"/>
                                        </p:tgtEl>
                                        <p:attrNameLst>
                                          <p:attrName>style.visibility</p:attrName>
                                        </p:attrNameLst>
                                      </p:cBhvr>
                                      <p:to>
                                        <p:strVal val="hidden"/>
                                      </p:to>
                                    </p:set>
                                  </p:childTnLst>
                                </p:cTn>
                              </p:par>
                            </p:childTnLst>
                          </p:cTn>
                        </p:par>
                        <p:par>
                          <p:cTn id="25" fill="hold">
                            <p:stCondLst>
                              <p:cond delay="1250"/>
                            </p:stCondLst>
                            <p:childTnLst>
                              <p:par>
                                <p:cTn id="26" presetID="10" presetClass="entr" presetSubtype="0" fill="hold" grpId="0" nodeType="afterEffect">
                                  <p:stCondLst>
                                    <p:cond delay="500"/>
                                  </p:stCondLst>
                                  <p:childTnLst>
                                    <p:set>
                                      <p:cBhvr>
                                        <p:cTn id="27" dur="1" fill="hold">
                                          <p:stCondLst>
                                            <p:cond delay="0"/>
                                          </p:stCondLst>
                                        </p:cTn>
                                        <p:tgtEl>
                                          <p:spTgt spid="144"/>
                                        </p:tgtEl>
                                        <p:attrNameLst>
                                          <p:attrName>style.visibility</p:attrName>
                                        </p:attrNameLst>
                                      </p:cBhvr>
                                      <p:to>
                                        <p:strVal val="visible"/>
                                      </p:to>
                                    </p:set>
                                    <p:animEffect transition="in" filter="fade">
                                      <p:cBhvr>
                                        <p:cTn id="28" dur="250"/>
                                        <p:tgtEl>
                                          <p:spTgt spid="144"/>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110"/>
                                        </p:tgtEl>
                                        <p:attrNameLst>
                                          <p:attrName>style.visibility</p:attrName>
                                        </p:attrNameLst>
                                      </p:cBhvr>
                                      <p:to>
                                        <p:strVal val="visible"/>
                                      </p:to>
                                    </p:set>
                                    <p:animEffect transition="in" filter="fade">
                                      <p:cBhvr>
                                        <p:cTn id="32" dur="250"/>
                                        <p:tgtEl>
                                          <p:spTgt spid="110"/>
                                        </p:tgtEl>
                                      </p:cBhvr>
                                    </p:animEffect>
                                  </p:childTnLst>
                                </p:cTn>
                              </p:par>
                            </p:childTnLst>
                          </p:cTn>
                        </p:par>
                        <p:par>
                          <p:cTn id="33" fill="hold">
                            <p:stCondLst>
                              <p:cond delay="2250"/>
                            </p:stCondLst>
                            <p:childTnLst>
                              <p:par>
                                <p:cTn id="34" presetID="10" presetClass="exit" presetSubtype="0" fill="hold" nodeType="afterEffect">
                                  <p:stCondLst>
                                    <p:cond delay="0"/>
                                  </p:stCondLst>
                                  <p:childTnLst>
                                    <p:animEffect transition="out" filter="fade">
                                      <p:cBhvr>
                                        <p:cTn id="35" dur="250"/>
                                        <p:tgtEl>
                                          <p:spTgt spid="105"/>
                                        </p:tgtEl>
                                      </p:cBhvr>
                                    </p:animEffect>
                                    <p:set>
                                      <p:cBhvr>
                                        <p:cTn id="36" dur="1" fill="hold">
                                          <p:stCondLst>
                                            <p:cond delay="249"/>
                                          </p:stCondLst>
                                        </p:cTn>
                                        <p:tgtEl>
                                          <p:spTgt spid="10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96"/>
                                        </p:tgtEl>
                                        <p:attrNameLst>
                                          <p:attrName>style.visibility</p:attrName>
                                        </p:attrNameLst>
                                      </p:cBhvr>
                                      <p:to>
                                        <p:strVal val="visible"/>
                                      </p:to>
                                    </p:set>
                                    <p:animEffect transition="in" filter="fade">
                                      <p:cBhvr>
                                        <p:cTn id="41" dur="250"/>
                                        <p:tgtEl>
                                          <p:spTgt spid="19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3"/>
                                        </p:tgtEl>
                                        <p:attrNameLst>
                                          <p:attrName>style.visibility</p:attrName>
                                        </p:attrNameLst>
                                      </p:cBhvr>
                                      <p:to>
                                        <p:strVal val="visible"/>
                                      </p:to>
                                    </p:set>
                                    <p:animEffect transition="in" filter="fade">
                                      <p:cBhvr>
                                        <p:cTn id="44" dur="250"/>
                                        <p:tgtEl>
                                          <p:spTgt spid="20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250"/>
                                        <p:tgtEl>
                                          <p:spTgt spid="144"/>
                                        </p:tgtEl>
                                      </p:cBhvr>
                                    </p:animEffect>
                                    <p:set>
                                      <p:cBhvr>
                                        <p:cTn id="49" dur="1" fill="hold">
                                          <p:stCondLst>
                                            <p:cond delay="249"/>
                                          </p:stCondLst>
                                        </p:cTn>
                                        <p:tgtEl>
                                          <p:spTgt spid="144"/>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250"/>
                                        <p:tgtEl>
                                          <p:spTgt spid="203"/>
                                        </p:tgtEl>
                                      </p:cBhvr>
                                    </p:animEffect>
                                    <p:set>
                                      <p:cBhvr>
                                        <p:cTn id="52" dur="1" fill="hold">
                                          <p:stCondLst>
                                            <p:cond delay="249"/>
                                          </p:stCondLst>
                                        </p:cTn>
                                        <p:tgtEl>
                                          <p:spTgt spid="203"/>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250"/>
                                        <p:tgtEl>
                                          <p:spTgt spid="196"/>
                                        </p:tgtEl>
                                      </p:cBhvr>
                                    </p:animEffect>
                                    <p:set>
                                      <p:cBhvr>
                                        <p:cTn id="55" dur="1" fill="hold">
                                          <p:stCondLst>
                                            <p:cond delay="249"/>
                                          </p:stCondLst>
                                        </p:cTn>
                                        <p:tgtEl>
                                          <p:spTgt spid="196"/>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250"/>
                                        <p:tgtEl>
                                          <p:spTgt spid="110"/>
                                        </p:tgtEl>
                                      </p:cBhvr>
                                    </p:animEffect>
                                    <p:set>
                                      <p:cBhvr>
                                        <p:cTn id="58" dur="1" fill="hold">
                                          <p:stCondLst>
                                            <p:cond delay="249"/>
                                          </p:stCondLst>
                                        </p:cTn>
                                        <p:tgtEl>
                                          <p:spTgt spid="110"/>
                                        </p:tgtEl>
                                        <p:attrNameLst>
                                          <p:attrName>style.visibility</p:attrName>
                                        </p:attrNameLst>
                                      </p:cBhvr>
                                      <p:to>
                                        <p:strVal val="hidden"/>
                                      </p:to>
                                    </p:set>
                                  </p:childTnLst>
                                </p:cTn>
                              </p:par>
                            </p:childTnLst>
                          </p:cTn>
                        </p:par>
                        <p:par>
                          <p:cTn id="59" fill="hold">
                            <p:stCondLst>
                              <p:cond delay="250"/>
                            </p:stCondLst>
                            <p:childTnLst>
                              <p:par>
                                <p:cTn id="60" presetID="10" presetClass="entr" presetSubtype="0" fill="hold" grpId="0" nodeType="afterEffect">
                                  <p:stCondLst>
                                    <p:cond delay="0"/>
                                  </p:stCondLst>
                                  <p:childTnLst>
                                    <p:set>
                                      <p:cBhvr>
                                        <p:cTn id="61" dur="1" fill="hold">
                                          <p:stCondLst>
                                            <p:cond delay="0"/>
                                          </p:stCondLst>
                                        </p:cTn>
                                        <p:tgtEl>
                                          <p:spTgt spid="204">
                                            <p:txEl>
                                              <p:pRg st="0" end="0"/>
                                            </p:txEl>
                                          </p:spTgt>
                                        </p:tgtEl>
                                        <p:attrNameLst>
                                          <p:attrName>style.visibility</p:attrName>
                                        </p:attrNameLst>
                                      </p:cBhvr>
                                      <p:to>
                                        <p:strVal val="visible"/>
                                      </p:to>
                                    </p:set>
                                    <p:animEffect transition="in" filter="fade">
                                      <p:cBhvr>
                                        <p:cTn id="62" dur="250"/>
                                        <p:tgtEl>
                                          <p:spTgt spid="204">
                                            <p:txEl>
                                              <p:pRg st="0" end="0"/>
                                            </p:txEl>
                                          </p:spTgt>
                                        </p:tgtEl>
                                      </p:cBhvr>
                                    </p:animEffect>
                                  </p:childTnLst>
                                </p:cTn>
                              </p:par>
                            </p:childTnLst>
                          </p:cTn>
                        </p:par>
                        <p:par>
                          <p:cTn id="63" fill="hold">
                            <p:stCondLst>
                              <p:cond delay="500"/>
                            </p:stCondLst>
                            <p:childTnLst>
                              <p:par>
                                <p:cTn id="64" presetID="10" presetClass="entr" presetSubtype="0" fill="hold" nodeType="afterEffect">
                                  <p:stCondLst>
                                    <p:cond delay="0"/>
                                  </p:stCondLst>
                                  <p:childTnLst>
                                    <p:set>
                                      <p:cBhvr>
                                        <p:cTn id="65" dur="1" fill="hold">
                                          <p:stCondLst>
                                            <p:cond delay="0"/>
                                          </p:stCondLst>
                                        </p:cTn>
                                        <p:tgtEl>
                                          <p:spTgt spid="121"/>
                                        </p:tgtEl>
                                        <p:attrNameLst>
                                          <p:attrName>style.visibility</p:attrName>
                                        </p:attrNameLst>
                                      </p:cBhvr>
                                      <p:to>
                                        <p:strVal val="visible"/>
                                      </p:to>
                                    </p:set>
                                    <p:animEffect transition="in" filter="fade">
                                      <p:cBhvr>
                                        <p:cTn id="66" dur="250"/>
                                        <p:tgtEl>
                                          <p:spTgt spid="12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08"/>
                                        </p:tgtEl>
                                        <p:attrNameLst>
                                          <p:attrName>style.visibility</p:attrName>
                                        </p:attrNameLst>
                                      </p:cBhvr>
                                      <p:to>
                                        <p:strVal val="visible"/>
                                      </p:to>
                                    </p:set>
                                    <p:animEffect transition="in" filter="fade">
                                      <p:cBhvr>
                                        <p:cTn id="71" dur="250"/>
                                        <p:tgtEl>
                                          <p:spTgt spid="208"/>
                                        </p:tgtEl>
                                      </p:cBhvr>
                                    </p:animEffect>
                                  </p:childTnLst>
                                </p:cTn>
                              </p:par>
                            </p:childTnLst>
                          </p:cTn>
                        </p:par>
                        <p:par>
                          <p:cTn id="72" fill="hold">
                            <p:stCondLst>
                              <p:cond delay="250"/>
                            </p:stCondLst>
                            <p:childTnLst>
                              <p:par>
                                <p:cTn id="73" presetID="10" presetClass="entr" presetSubtype="0" fill="hold" nodeType="afterEffect">
                                  <p:stCondLst>
                                    <p:cond delay="0"/>
                                  </p:stCondLst>
                                  <p:childTnLst>
                                    <p:set>
                                      <p:cBhvr>
                                        <p:cTn id="74" dur="1" fill="hold">
                                          <p:stCondLst>
                                            <p:cond delay="0"/>
                                          </p:stCondLst>
                                        </p:cTn>
                                        <p:tgtEl>
                                          <p:spTgt spid="213"/>
                                        </p:tgtEl>
                                        <p:attrNameLst>
                                          <p:attrName>style.visibility</p:attrName>
                                        </p:attrNameLst>
                                      </p:cBhvr>
                                      <p:to>
                                        <p:strVal val="visible"/>
                                      </p:to>
                                    </p:set>
                                    <p:animEffect transition="in" filter="fade">
                                      <p:cBhvr>
                                        <p:cTn id="75" dur="250"/>
                                        <p:tgtEl>
                                          <p:spTgt spid="213"/>
                                        </p:tgtEl>
                                      </p:cBhvr>
                                    </p:animEffect>
                                  </p:childTnLst>
                                </p:cTn>
                              </p:par>
                            </p:childTnLst>
                          </p:cTn>
                        </p:par>
                        <p:par>
                          <p:cTn id="76" fill="hold">
                            <p:stCondLst>
                              <p:cond delay="500"/>
                            </p:stCondLst>
                            <p:childTnLst>
                              <p:par>
                                <p:cTn id="77" presetID="10" presetClass="exit" presetSubtype="0" fill="hold" nodeType="afterEffect">
                                  <p:stCondLst>
                                    <p:cond delay="0"/>
                                  </p:stCondLst>
                                  <p:childTnLst>
                                    <p:animEffect transition="out" filter="fade">
                                      <p:cBhvr>
                                        <p:cTn id="78" dur="250"/>
                                        <p:tgtEl>
                                          <p:spTgt spid="208"/>
                                        </p:tgtEl>
                                      </p:cBhvr>
                                    </p:animEffect>
                                    <p:set>
                                      <p:cBhvr>
                                        <p:cTn id="79" dur="1" fill="hold">
                                          <p:stCondLst>
                                            <p:cond delay="249"/>
                                          </p:stCondLst>
                                        </p:cTn>
                                        <p:tgtEl>
                                          <p:spTgt spid="208"/>
                                        </p:tgtEl>
                                        <p:attrNameLst>
                                          <p:attrName>style.visibility</p:attrName>
                                        </p:attrNameLst>
                                      </p:cBhvr>
                                      <p:to>
                                        <p:strVal val="hidden"/>
                                      </p:to>
                                    </p:set>
                                  </p:childTnLst>
                                </p:cTn>
                              </p:par>
                            </p:childTnLst>
                          </p:cTn>
                        </p:par>
                        <p:par>
                          <p:cTn id="80" fill="hold">
                            <p:stCondLst>
                              <p:cond delay="750"/>
                            </p:stCondLst>
                            <p:childTnLst>
                              <p:par>
                                <p:cTn id="81" presetID="10" presetClass="entr" presetSubtype="0" fill="hold" nodeType="afterEffect">
                                  <p:stCondLst>
                                    <p:cond delay="0"/>
                                  </p:stCondLst>
                                  <p:childTnLst>
                                    <p:set>
                                      <p:cBhvr>
                                        <p:cTn id="82" dur="1" fill="hold">
                                          <p:stCondLst>
                                            <p:cond delay="0"/>
                                          </p:stCondLst>
                                        </p:cTn>
                                        <p:tgtEl>
                                          <p:spTgt spid="218"/>
                                        </p:tgtEl>
                                        <p:attrNameLst>
                                          <p:attrName>style.visibility</p:attrName>
                                        </p:attrNameLst>
                                      </p:cBhvr>
                                      <p:to>
                                        <p:strVal val="visible"/>
                                      </p:to>
                                    </p:set>
                                    <p:animEffect transition="in" filter="fade">
                                      <p:cBhvr>
                                        <p:cTn id="83" dur="250"/>
                                        <p:tgtEl>
                                          <p:spTgt spid="218"/>
                                        </p:tgtEl>
                                      </p:cBhvr>
                                    </p:animEffect>
                                  </p:childTnLst>
                                </p:cTn>
                              </p:par>
                              <p:par>
                                <p:cTn id="84" presetID="10" presetClass="entr" presetSubtype="0" fill="hold" grpId="2" nodeType="withEffect">
                                  <p:stCondLst>
                                    <p:cond delay="0"/>
                                  </p:stCondLst>
                                  <p:childTnLst>
                                    <p:set>
                                      <p:cBhvr>
                                        <p:cTn id="85" dur="1" fill="hold">
                                          <p:stCondLst>
                                            <p:cond delay="0"/>
                                          </p:stCondLst>
                                        </p:cTn>
                                        <p:tgtEl>
                                          <p:spTgt spid="203"/>
                                        </p:tgtEl>
                                        <p:attrNameLst>
                                          <p:attrName>style.visibility</p:attrName>
                                        </p:attrNameLst>
                                      </p:cBhvr>
                                      <p:to>
                                        <p:strVal val="visible"/>
                                      </p:to>
                                    </p:set>
                                    <p:animEffect transition="in" filter="fade">
                                      <p:cBhvr>
                                        <p:cTn id="86" dur="250"/>
                                        <p:tgtEl>
                                          <p:spTgt spid="203"/>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7"/>
                                        </p:tgtEl>
                                        <p:attrNameLst>
                                          <p:attrName>style.visibility</p:attrName>
                                        </p:attrNameLst>
                                      </p:cBhvr>
                                      <p:to>
                                        <p:strVal val="visible"/>
                                      </p:to>
                                    </p:set>
                                    <p:animEffect transition="in" filter="fade">
                                      <p:cBhvr>
                                        <p:cTn id="91" dur="250"/>
                                        <p:tgtEl>
                                          <p:spTgt spid="7"/>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xit" presetSubtype="0" fill="hold" nodeType="clickEffect">
                                  <p:stCondLst>
                                    <p:cond delay="0"/>
                                  </p:stCondLst>
                                  <p:childTnLst>
                                    <p:animEffect transition="out" filter="fade">
                                      <p:cBhvr>
                                        <p:cTn id="95" dur="250"/>
                                        <p:tgtEl>
                                          <p:spTgt spid="213"/>
                                        </p:tgtEl>
                                      </p:cBhvr>
                                    </p:animEffect>
                                    <p:set>
                                      <p:cBhvr>
                                        <p:cTn id="96" dur="1" fill="hold">
                                          <p:stCondLst>
                                            <p:cond delay="249"/>
                                          </p:stCondLst>
                                        </p:cTn>
                                        <p:tgtEl>
                                          <p:spTgt spid="213"/>
                                        </p:tgtEl>
                                        <p:attrNameLst>
                                          <p:attrName>style.visibility</p:attrName>
                                        </p:attrNameLst>
                                      </p:cBhvr>
                                      <p:to>
                                        <p:strVal val="hidden"/>
                                      </p:to>
                                    </p:set>
                                  </p:childTnLst>
                                </p:cTn>
                              </p:par>
                              <p:par>
                                <p:cTn id="97" presetID="10" presetClass="exit" presetSubtype="0" fill="hold" nodeType="withEffect">
                                  <p:stCondLst>
                                    <p:cond delay="0"/>
                                  </p:stCondLst>
                                  <p:childTnLst>
                                    <p:animEffect transition="out" filter="fade">
                                      <p:cBhvr>
                                        <p:cTn id="98" dur="250"/>
                                        <p:tgtEl>
                                          <p:spTgt spid="218"/>
                                        </p:tgtEl>
                                      </p:cBhvr>
                                    </p:animEffect>
                                    <p:set>
                                      <p:cBhvr>
                                        <p:cTn id="99" dur="1" fill="hold">
                                          <p:stCondLst>
                                            <p:cond delay="249"/>
                                          </p:stCondLst>
                                        </p:cTn>
                                        <p:tgtEl>
                                          <p:spTgt spid="218"/>
                                        </p:tgtEl>
                                        <p:attrNameLst>
                                          <p:attrName>style.visibility</p:attrName>
                                        </p:attrNameLst>
                                      </p:cBhvr>
                                      <p:to>
                                        <p:strVal val="hidden"/>
                                      </p:to>
                                    </p:set>
                                  </p:childTnLst>
                                </p:cTn>
                              </p:par>
                              <p:par>
                                <p:cTn id="100" presetID="10" presetClass="exit" presetSubtype="0" fill="hold" grpId="4" nodeType="withEffect">
                                  <p:stCondLst>
                                    <p:cond delay="0"/>
                                  </p:stCondLst>
                                  <p:childTnLst>
                                    <p:animEffect transition="out" filter="fade">
                                      <p:cBhvr>
                                        <p:cTn id="101" dur="250"/>
                                        <p:tgtEl>
                                          <p:spTgt spid="203"/>
                                        </p:tgtEl>
                                      </p:cBhvr>
                                    </p:animEffect>
                                    <p:set>
                                      <p:cBhvr>
                                        <p:cTn id="102" dur="1" fill="hold">
                                          <p:stCondLst>
                                            <p:cond delay="249"/>
                                          </p:stCondLst>
                                        </p:cTn>
                                        <p:tgtEl>
                                          <p:spTgt spid="203"/>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05">
                                            <p:txEl>
                                              <p:pRg st="0" end="0"/>
                                            </p:txEl>
                                          </p:spTgt>
                                        </p:tgtEl>
                                        <p:attrNameLst>
                                          <p:attrName>style.visibility</p:attrName>
                                        </p:attrNameLst>
                                      </p:cBhvr>
                                      <p:to>
                                        <p:strVal val="visible"/>
                                      </p:to>
                                    </p:set>
                                    <p:animEffect transition="in" filter="fade">
                                      <p:cBhvr>
                                        <p:cTn id="107" dur="250"/>
                                        <p:tgtEl>
                                          <p:spTgt spid="205">
                                            <p:txEl>
                                              <p:pRg st="0" end="0"/>
                                            </p:txEl>
                                          </p:spTgt>
                                        </p:tgtEl>
                                      </p:cBhvr>
                                    </p:animEffect>
                                  </p:childTnLst>
                                </p:cTn>
                              </p:par>
                            </p:childTnLst>
                          </p:cTn>
                        </p:par>
                        <p:par>
                          <p:cTn id="108" fill="hold">
                            <p:stCondLst>
                              <p:cond delay="250"/>
                            </p:stCondLst>
                            <p:childTnLst>
                              <p:par>
                                <p:cTn id="109" presetID="10" presetClass="entr" presetSubtype="0" fill="hold" nodeType="afterEffect">
                                  <p:stCondLst>
                                    <p:cond delay="0"/>
                                  </p:stCondLst>
                                  <p:childTnLst>
                                    <p:set>
                                      <p:cBhvr>
                                        <p:cTn id="110" dur="1" fill="hold">
                                          <p:stCondLst>
                                            <p:cond delay="0"/>
                                          </p:stCondLst>
                                        </p:cTn>
                                        <p:tgtEl>
                                          <p:spTgt spid="167"/>
                                        </p:tgtEl>
                                        <p:attrNameLst>
                                          <p:attrName>style.visibility</p:attrName>
                                        </p:attrNameLst>
                                      </p:cBhvr>
                                      <p:to>
                                        <p:strVal val="visible"/>
                                      </p:to>
                                    </p:set>
                                    <p:animEffect transition="in" filter="fade">
                                      <p:cBhvr>
                                        <p:cTn id="111" dur="250"/>
                                        <p:tgtEl>
                                          <p:spTgt spid="167"/>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190"/>
                                        </p:tgtEl>
                                        <p:attrNameLst>
                                          <p:attrName>style.visibility</p:attrName>
                                        </p:attrNameLst>
                                      </p:cBhvr>
                                      <p:to>
                                        <p:strVal val="visible"/>
                                      </p:to>
                                    </p:set>
                                    <p:animEffect transition="in" filter="fade">
                                      <p:cBhvr>
                                        <p:cTn id="116" dur="250"/>
                                        <p:tgtEl>
                                          <p:spTgt spid="190"/>
                                        </p:tgtEl>
                                      </p:cBhvr>
                                    </p:animEffect>
                                  </p:childTnLst>
                                </p:cTn>
                              </p:par>
                            </p:childTnLst>
                          </p:cTn>
                        </p:par>
                        <p:par>
                          <p:cTn id="117" fill="hold">
                            <p:stCondLst>
                              <p:cond delay="250"/>
                            </p:stCondLst>
                            <p:childTnLst>
                              <p:par>
                                <p:cTn id="118" presetID="10" presetClass="entr" presetSubtype="0" fill="hold" nodeType="afterEffect">
                                  <p:stCondLst>
                                    <p:cond delay="0"/>
                                  </p:stCondLst>
                                  <p:childTnLst>
                                    <p:set>
                                      <p:cBhvr>
                                        <p:cTn id="119" dur="1" fill="hold">
                                          <p:stCondLst>
                                            <p:cond delay="0"/>
                                          </p:stCondLst>
                                        </p:cTn>
                                        <p:tgtEl>
                                          <p:spTgt spid="105"/>
                                        </p:tgtEl>
                                        <p:attrNameLst>
                                          <p:attrName>style.visibility</p:attrName>
                                        </p:attrNameLst>
                                      </p:cBhvr>
                                      <p:to>
                                        <p:strVal val="visible"/>
                                      </p:to>
                                    </p:set>
                                    <p:animEffect transition="in" filter="fade">
                                      <p:cBhvr>
                                        <p:cTn id="120" dur="250"/>
                                        <p:tgtEl>
                                          <p:spTgt spid="105"/>
                                        </p:tgtEl>
                                      </p:cBhvr>
                                    </p:animEffect>
                                  </p:childTnLst>
                                </p:cTn>
                              </p:par>
                            </p:childTnLst>
                          </p:cTn>
                        </p:par>
                        <p:par>
                          <p:cTn id="121" fill="hold">
                            <p:stCondLst>
                              <p:cond delay="500"/>
                            </p:stCondLst>
                            <p:childTnLst>
                              <p:par>
                                <p:cTn id="122" presetID="10" presetClass="exit" presetSubtype="0" fill="hold" nodeType="afterEffect">
                                  <p:stCondLst>
                                    <p:cond delay="0"/>
                                  </p:stCondLst>
                                  <p:childTnLst>
                                    <p:animEffect transition="out" filter="fade">
                                      <p:cBhvr>
                                        <p:cTn id="123" dur="250"/>
                                        <p:tgtEl>
                                          <p:spTgt spid="190"/>
                                        </p:tgtEl>
                                      </p:cBhvr>
                                    </p:animEffect>
                                    <p:set>
                                      <p:cBhvr>
                                        <p:cTn id="124" dur="1" fill="hold">
                                          <p:stCondLst>
                                            <p:cond delay="249"/>
                                          </p:stCondLst>
                                        </p:cTn>
                                        <p:tgtEl>
                                          <p:spTgt spid="190"/>
                                        </p:tgtEl>
                                        <p:attrNameLst>
                                          <p:attrName>style.visibility</p:attrName>
                                        </p:attrNameLst>
                                      </p:cBhvr>
                                      <p:to>
                                        <p:strVal val="hidden"/>
                                      </p:to>
                                    </p:set>
                                  </p:childTnLst>
                                </p:cTn>
                              </p:par>
                            </p:childTnLst>
                          </p:cTn>
                        </p:par>
                        <p:par>
                          <p:cTn id="125" fill="hold">
                            <p:stCondLst>
                              <p:cond delay="750"/>
                            </p:stCondLst>
                            <p:childTnLst>
                              <p:par>
                                <p:cTn id="126" presetID="10" presetClass="entr" presetSubtype="0" fill="hold" nodeType="afterEffect">
                                  <p:stCondLst>
                                    <p:cond delay="0"/>
                                  </p:stCondLst>
                                  <p:childTnLst>
                                    <p:set>
                                      <p:cBhvr>
                                        <p:cTn id="127" dur="1" fill="hold">
                                          <p:stCondLst>
                                            <p:cond delay="0"/>
                                          </p:stCondLst>
                                        </p:cTn>
                                        <p:tgtEl>
                                          <p:spTgt spid="110"/>
                                        </p:tgtEl>
                                        <p:attrNameLst>
                                          <p:attrName>style.visibility</p:attrName>
                                        </p:attrNameLst>
                                      </p:cBhvr>
                                      <p:to>
                                        <p:strVal val="visible"/>
                                      </p:to>
                                    </p:set>
                                    <p:animEffect transition="in" filter="fade">
                                      <p:cBhvr>
                                        <p:cTn id="128" dur="250"/>
                                        <p:tgtEl>
                                          <p:spTgt spid="110"/>
                                        </p:tgtEl>
                                      </p:cBhvr>
                                    </p:animEffect>
                                  </p:childTnLst>
                                </p:cTn>
                              </p:par>
                              <p:par>
                                <p:cTn id="129" presetID="10" presetClass="entr" presetSubtype="0" fill="hold" grpId="2" nodeType="withEffect">
                                  <p:stCondLst>
                                    <p:cond delay="0"/>
                                  </p:stCondLst>
                                  <p:childTnLst>
                                    <p:set>
                                      <p:cBhvr>
                                        <p:cTn id="130" dur="1" fill="hold">
                                          <p:stCondLst>
                                            <p:cond delay="0"/>
                                          </p:stCondLst>
                                        </p:cTn>
                                        <p:tgtEl>
                                          <p:spTgt spid="144"/>
                                        </p:tgtEl>
                                        <p:attrNameLst>
                                          <p:attrName>style.visibility</p:attrName>
                                        </p:attrNameLst>
                                      </p:cBhvr>
                                      <p:to>
                                        <p:strVal val="visible"/>
                                      </p:to>
                                    </p:set>
                                    <p:animEffect transition="in" filter="fade">
                                      <p:cBhvr>
                                        <p:cTn id="131" dur="250"/>
                                        <p:tgtEl>
                                          <p:spTgt spid="144"/>
                                        </p:tgtEl>
                                      </p:cBhvr>
                                    </p:animEffect>
                                  </p:childTnLst>
                                </p:cTn>
                              </p:par>
                            </p:childTnLst>
                          </p:cTn>
                        </p:par>
                        <p:par>
                          <p:cTn id="132" fill="hold">
                            <p:stCondLst>
                              <p:cond delay="1000"/>
                            </p:stCondLst>
                            <p:childTnLst>
                              <p:par>
                                <p:cTn id="133" presetID="10" presetClass="entr" presetSubtype="0" fill="hold" nodeType="afterEffect">
                                  <p:stCondLst>
                                    <p:cond delay="0"/>
                                  </p:stCondLst>
                                  <p:childTnLst>
                                    <p:set>
                                      <p:cBhvr>
                                        <p:cTn id="134" dur="1" fill="hold">
                                          <p:stCondLst>
                                            <p:cond delay="0"/>
                                          </p:stCondLst>
                                        </p:cTn>
                                        <p:tgtEl>
                                          <p:spTgt spid="196"/>
                                        </p:tgtEl>
                                        <p:attrNameLst>
                                          <p:attrName>style.visibility</p:attrName>
                                        </p:attrNameLst>
                                      </p:cBhvr>
                                      <p:to>
                                        <p:strVal val="visible"/>
                                      </p:to>
                                    </p:set>
                                    <p:animEffect transition="in" filter="fade">
                                      <p:cBhvr>
                                        <p:cTn id="135" dur="250"/>
                                        <p:tgtEl>
                                          <p:spTgt spid="196"/>
                                        </p:tgtEl>
                                      </p:cBhvr>
                                    </p:animEffect>
                                  </p:childTnLst>
                                </p:cTn>
                              </p:par>
                              <p:par>
                                <p:cTn id="136" presetID="10" presetClass="entr" presetSubtype="0" fill="hold" grpId="3" nodeType="withEffect">
                                  <p:stCondLst>
                                    <p:cond delay="0"/>
                                  </p:stCondLst>
                                  <p:childTnLst>
                                    <p:set>
                                      <p:cBhvr>
                                        <p:cTn id="137" dur="1" fill="hold">
                                          <p:stCondLst>
                                            <p:cond delay="0"/>
                                          </p:stCondLst>
                                        </p:cTn>
                                        <p:tgtEl>
                                          <p:spTgt spid="203"/>
                                        </p:tgtEl>
                                        <p:attrNameLst>
                                          <p:attrName>style.visibility</p:attrName>
                                        </p:attrNameLst>
                                      </p:cBhvr>
                                      <p:to>
                                        <p:strVal val="visible"/>
                                      </p:to>
                                    </p:set>
                                    <p:animEffect transition="in" filter="fade">
                                      <p:cBhvr>
                                        <p:cTn id="138" dur="250"/>
                                        <p:tgtEl>
                                          <p:spTgt spid="203"/>
                                        </p:tgtEl>
                                      </p:cBhvr>
                                    </p:animEffect>
                                  </p:childTnLst>
                                </p:cTn>
                              </p:par>
                            </p:childTnLst>
                          </p:cTn>
                        </p:par>
                        <p:par>
                          <p:cTn id="139" fill="hold">
                            <p:stCondLst>
                              <p:cond delay="1250"/>
                            </p:stCondLst>
                            <p:childTnLst>
                              <p:par>
                                <p:cTn id="140" presetID="10" presetClass="exit" presetSubtype="0" fill="hold" nodeType="afterEffect">
                                  <p:stCondLst>
                                    <p:cond delay="0"/>
                                  </p:stCondLst>
                                  <p:childTnLst>
                                    <p:animEffect transition="out" filter="fade">
                                      <p:cBhvr>
                                        <p:cTn id="141" dur="250"/>
                                        <p:tgtEl>
                                          <p:spTgt spid="105"/>
                                        </p:tgtEl>
                                      </p:cBhvr>
                                    </p:animEffect>
                                    <p:set>
                                      <p:cBhvr>
                                        <p:cTn id="142" dur="1" fill="hold">
                                          <p:stCondLst>
                                            <p:cond delay="249"/>
                                          </p:stCondLst>
                                        </p:cTn>
                                        <p:tgtEl>
                                          <p:spTgt spid="105"/>
                                        </p:tgtEl>
                                        <p:attrNameLst>
                                          <p:attrName>style.visibility</p:attrName>
                                        </p:attrNameLst>
                                      </p:cBhvr>
                                      <p:to>
                                        <p:strVal val="hidden"/>
                                      </p:to>
                                    </p:set>
                                  </p:childTnLst>
                                </p:cTn>
                              </p:par>
                            </p:childTnLst>
                          </p:cTn>
                        </p:par>
                        <p:par>
                          <p:cTn id="143" fill="hold">
                            <p:stCondLst>
                              <p:cond delay="2250"/>
                            </p:stCondLst>
                            <p:childTnLst>
                              <p:par>
                                <p:cTn id="144" presetID="10" presetClass="entr" presetSubtype="0" fill="hold" nodeType="afterEffect">
                                  <p:stCondLst>
                                    <p:cond delay="0"/>
                                  </p:stCondLst>
                                  <p:childTnLst>
                                    <p:set>
                                      <p:cBhvr>
                                        <p:cTn id="145" dur="1" fill="hold">
                                          <p:stCondLst>
                                            <p:cond delay="0"/>
                                          </p:stCondLst>
                                        </p:cTn>
                                        <p:tgtEl>
                                          <p:spTgt spid="173"/>
                                        </p:tgtEl>
                                        <p:attrNameLst>
                                          <p:attrName>style.visibility</p:attrName>
                                        </p:attrNameLst>
                                      </p:cBhvr>
                                      <p:to>
                                        <p:strVal val="visible"/>
                                      </p:to>
                                    </p:set>
                                    <p:animEffect transition="in" filter="fade">
                                      <p:cBhvr>
                                        <p:cTn id="146" dur="25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 grpId="0" build="p"/>
      <p:bldP spid="203" grpId="0" animBg="1"/>
      <p:bldP spid="203" grpId="1" animBg="1"/>
      <p:bldP spid="203" grpId="2" animBg="1"/>
      <p:bldP spid="203" grpId="3" animBg="1"/>
      <p:bldP spid="203" grpId="4" animBg="1"/>
      <p:bldP spid="204" grpId="0" build="p"/>
      <p:bldP spid="205" grpId="0" build="p"/>
      <p:bldP spid="144" grpId="0" animBg="1"/>
      <p:bldP spid="144" grpId="1" animBg="1"/>
      <p:bldP spid="144" grpId="2" animBg="1"/>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INDEX LOCKS</a:t>
            </a:r>
          </a:p>
        </p:txBody>
      </p:sp>
      <p:sp>
        <p:nvSpPr>
          <p:cNvPr id="4" name="Content Placeholder 3"/>
          <p:cNvSpPr>
            <a:spLocks noGrp="1"/>
          </p:cNvSpPr>
          <p:nvPr>
            <p:ph idx="1"/>
          </p:nvPr>
        </p:nvSpPr>
        <p:spPr/>
        <p:txBody>
          <a:bodyPr/>
          <a:lstStyle/>
          <a:p>
            <a:r>
              <a:rPr lang="en-US" dirty="0"/>
              <a:t>Need a way to protect the index’s logical contents from other </a:t>
            </a:r>
            <a:r>
              <a:rPr lang="en-US" dirty="0" err="1"/>
              <a:t>txns</a:t>
            </a:r>
            <a:r>
              <a:rPr lang="en-US" dirty="0"/>
              <a:t> to avoid phantoms.</a:t>
            </a:r>
          </a:p>
          <a:p>
            <a:endParaRPr lang="en-US" sz="1200" dirty="0"/>
          </a:p>
          <a:p>
            <a:r>
              <a:rPr lang="en-US" dirty="0"/>
              <a:t>Difference with index latches:</a:t>
            </a:r>
          </a:p>
          <a:p>
            <a:pPr marL="342900" lvl="1"/>
            <a:r>
              <a:rPr lang="en-US" dirty="0"/>
              <a:t>Locks are held for the entire duration of a </a:t>
            </a:r>
            <a:r>
              <a:rPr lang="en-US" dirty="0" err="1"/>
              <a:t>txn</a:t>
            </a:r>
            <a:r>
              <a:rPr lang="en-US" dirty="0"/>
              <a:t>.</a:t>
            </a:r>
          </a:p>
          <a:p>
            <a:pPr marL="342900" lvl="1"/>
            <a:r>
              <a:rPr lang="en-US" dirty="0"/>
              <a:t>Only acquired at the leaf nodes.</a:t>
            </a:r>
          </a:p>
          <a:p>
            <a:pPr marL="342900" lvl="1"/>
            <a:r>
              <a:rPr lang="en-US" dirty="0"/>
              <a:t>Not physically stored in index data structure.</a:t>
            </a:r>
          </a:p>
          <a:p>
            <a:endParaRPr lang="en-US" sz="1200" dirty="0"/>
          </a:p>
          <a:p>
            <a:r>
              <a:rPr lang="en-US" dirty="0"/>
              <a:t>Can be used with any order-preserving index.</a:t>
            </a:r>
          </a:p>
        </p:txBody>
      </p:sp>
      <p:sp>
        <p:nvSpPr>
          <p:cNvPr id="5" name="Slide Number Placeholder 3">
            <a:extLst>
              <a:ext uri="{FF2B5EF4-FFF2-40B4-BE49-F238E27FC236}">
                <a16:creationId xmlns:a16="http://schemas.microsoft.com/office/drawing/2014/main" id="{6F8CDCE3-AFE5-DBF2-11FD-3C287CD2B28B}"/>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61</a:t>
            </a:fld>
            <a:endParaRPr lang="en-US" dirty="0"/>
          </a:p>
        </p:txBody>
      </p:sp>
    </p:spTree>
    <p:extLst>
      <p:ext uri="{BB962C8B-B14F-4D97-AF65-F5344CB8AC3E}">
        <p14:creationId xmlns:p14="http://schemas.microsoft.com/office/powerpoint/2010/main" val="39190138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INDEX LOCKS</a:t>
            </a:r>
          </a:p>
        </p:txBody>
      </p:sp>
      <p:grpSp>
        <p:nvGrpSpPr>
          <p:cNvPr id="59" name="Group 58"/>
          <p:cNvGrpSpPr/>
          <p:nvPr/>
        </p:nvGrpSpPr>
        <p:grpSpPr>
          <a:xfrm>
            <a:off x="2304704" y="1200150"/>
            <a:ext cx="4534592" cy="3258180"/>
            <a:chOff x="113608" y="1200150"/>
            <a:chExt cx="4534592" cy="3258180"/>
          </a:xfrm>
        </p:grpSpPr>
        <p:sp>
          <p:nvSpPr>
            <p:cNvPr id="7" name="Rectangle 6"/>
            <p:cNvSpPr/>
            <p:nvPr/>
          </p:nvSpPr>
          <p:spPr>
            <a:xfrm>
              <a:off x="113954" y="1569481"/>
              <a:ext cx="4534246" cy="2888849"/>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Open Sans Extrabold" pitchFamily="34" charset="0"/>
                <a:ea typeface="Open Sans Extrabold" pitchFamily="34" charset="0"/>
                <a:cs typeface="Open Sans Extrabold" pitchFamily="34" charset="0"/>
              </a:endParaRPr>
            </a:p>
          </p:txBody>
        </p:sp>
        <p:sp>
          <p:nvSpPr>
            <p:cNvPr id="8" name="TextBox 15"/>
            <p:cNvSpPr txBox="1">
              <a:spLocks noChangeArrowheads="1"/>
            </p:cNvSpPr>
            <p:nvPr/>
          </p:nvSpPr>
          <p:spPr bwMode="auto">
            <a:xfrm>
              <a:off x="113608" y="1200150"/>
              <a:ext cx="24771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Lock Table</a:t>
              </a:r>
            </a:p>
          </p:txBody>
        </p:sp>
        <p:grpSp>
          <p:nvGrpSpPr>
            <p:cNvPr id="27" name="Group 26"/>
            <p:cNvGrpSpPr/>
            <p:nvPr/>
          </p:nvGrpSpPr>
          <p:grpSpPr>
            <a:xfrm>
              <a:off x="368442" y="1818345"/>
              <a:ext cx="4025271" cy="640080"/>
              <a:chOff x="381000" y="1887510"/>
              <a:chExt cx="4025271" cy="640080"/>
            </a:xfrm>
          </p:grpSpPr>
          <p:grpSp>
            <p:nvGrpSpPr>
              <p:cNvPr id="9" name="Group 8"/>
              <p:cNvGrpSpPr/>
              <p:nvPr/>
            </p:nvGrpSpPr>
            <p:grpSpPr>
              <a:xfrm>
                <a:off x="381000" y="1887510"/>
                <a:ext cx="800101" cy="640080"/>
                <a:chOff x="2131865" y="2647950"/>
                <a:chExt cx="632733" cy="506186"/>
              </a:xfrm>
            </p:grpSpPr>
            <p:sp>
              <p:nvSpPr>
                <p:cNvPr id="5" name="Rectangle 4"/>
                <p:cNvSpPr/>
                <p:nvPr/>
              </p:nvSpPr>
              <p:spPr>
                <a:xfrm>
                  <a:off x="2131865" y="2647950"/>
                  <a:ext cx="632733" cy="506186"/>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000" i="1" dirty="0">
                    <a:solidFill>
                      <a:schemeClr val="tx1">
                        <a:lumMod val="65000"/>
                        <a:lumOff val="35000"/>
                      </a:schemeClr>
                    </a:solidFill>
                    <a:latin typeface="Consolas" pitchFamily="49" charset="0"/>
                    <a:ea typeface="DejaVu Sans Mono" pitchFamily="49" charset="0"/>
                    <a:cs typeface="Consolas" pitchFamily="49" charset="0"/>
                  </a:endParaRPr>
                </a:p>
              </p:txBody>
            </p:sp>
            <p:pic>
              <p:nvPicPr>
                <p:cNvPr id="6" name="Lock"/>
                <p:cNvPicPr>
                  <a:picLocks noChangeAspect="1" noChangeArrowheads="1"/>
                </p:cNvPicPr>
                <p:nvPr/>
              </p:nvPicPr>
              <p:blipFill>
                <a:blip r:embed="rId3">
                  <a:extLst>
                    <a:ext uri="{96DAC541-7B7A-43D3-8B79-37D633B846F1}">
                      <asvg:svgBlip xmlns:asvg="http://schemas.microsoft.com/office/drawing/2016/SVG/main" r:embed="rId4"/>
                    </a:ext>
                  </a:extLst>
                </a:blip>
                <a:stretch>
                  <a:fillRect/>
                </a:stretch>
              </p:blipFill>
              <p:spPr bwMode="auto">
                <a:xfrm>
                  <a:off x="2286368" y="2690276"/>
                  <a:ext cx="323725" cy="4215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cxnSp>
            <p:nvCxnSpPr>
              <p:cNvPr id="13" name="Straight Connector 35"/>
              <p:cNvCxnSpPr>
                <a:cxnSpLocks noChangeShapeType="1"/>
                <a:endCxn id="10" idx="1"/>
              </p:cNvCxnSpPr>
              <p:nvPr/>
            </p:nvCxnSpPr>
            <p:spPr bwMode="auto">
              <a:xfrm>
                <a:off x="1181101" y="2205992"/>
                <a:ext cx="491043" cy="1558"/>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grpSp>
            <p:nvGrpSpPr>
              <p:cNvPr id="18" name="Group 17"/>
              <p:cNvGrpSpPr/>
              <p:nvPr/>
            </p:nvGrpSpPr>
            <p:grpSpPr>
              <a:xfrm>
                <a:off x="1672144" y="1887510"/>
                <a:ext cx="766256" cy="640080"/>
                <a:chOff x="1519744" y="1885950"/>
                <a:chExt cx="766256" cy="640080"/>
              </a:xfrm>
            </p:grpSpPr>
            <p:sp>
              <p:nvSpPr>
                <p:cNvPr id="10" name="Rectangle 9"/>
                <p:cNvSpPr/>
                <p:nvPr/>
              </p:nvSpPr>
              <p:spPr>
                <a:xfrm>
                  <a:off x="1519744" y="1885950"/>
                  <a:ext cx="766256" cy="64008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tIns="0" rIns="45720" bIns="0" rtlCol="0" anchor="t" anchorCtr="0"/>
                <a:lstStyle/>
                <a:p>
                  <a:pPr algn="ctr"/>
                  <a:r>
                    <a:rPr lang="en-US" i="1" dirty="0">
                      <a:solidFill>
                        <a:schemeClr val="tx1">
                          <a:lumMod val="65000"/>
                          <a:lumOff val="35000"/>
                        </a:schemeClr>
                      </a:solidFill>
                      <a:latin typeface="Consolas" pitchFamily="49" charset="0"/>
                      <a:ea typeface="DejaVu Sans Mono" pitchFamily="49" charset="0"/>
                      <a:cs typeface="Consolas" pitchFamily="49" charset="0"/>
                    </a:rPr>
                    <a:t>txn1</a:t>
                  </a:r>
                </a:p>
              </p:txBody>
            </p:sp>
            <p:sp>
              <p:nvSpPr>
                <p:cNvPr id="16" name="TextBox 28"/>
                <p:cNvSpPr>
                  <a:spLocks noChangeArrowheads="1"/>
                </p:cNvSpPr>
                <p:nvPr/>
              </p:nvSpPr>
              <p:spPr bwMode="auto">
                <a:xfrm>
                  <a:off x="1690665" y="2175051"/>
                  <a:ext cx="424414" cy="290019"/>
                </a:xfrm>
                <a:prstGeom prst="hexagon">
                  <a:avLst>
                    <a:gd name="adj" fmla="val 24999"/>
                    <a:gd name="vf" fmla="val 115470"/>
                  </a:avLst>
                </a:prstGeom>
                <a:solidFill>
                  <a:schemeClr val="bg1"/>
                </a:solidFill>
                <a:ln w="38100">
                  <a:solidFill>
                    <a:srgbClr val="EF3E42"/>
                  </a:solidFill>
                  <a:miter lim="800000"/>
                  <a:headEnd/>
                  <a:tailEnd/>
                </a:ln>
              </p:spPr>
              <p:txBody>
                <a:bodyPr wrap="none" anchor="ctr"/>
                <a:lstStyle/>
                <a:p>
                  <a:pPr algn="ctr"/>
                  <a:r>
                    <a:rPr lang="en-US" sz="2000" b="1" u="none" dirty="0">
                      <a:solidFill>
                        <a:srgbClr val="EF3E42"/>
                      </a:solidFill>
                      <a:latin typeface="Consolas" pitchFamily="49" charset="0"/>
                      <a:cs typeface="Consolas" pitchFamily="49" charset="0"/>
                    </a:rPr>
                    <a:t>X</a:t>
                  </a:r>
                </a:p>
              </p:txBody>
            </p:sp>
          </p:grpSp>
          <p:grpSp>
            <p:nvGrpSpPr>
              <p:cNvPr id="20" name="Group 19"/>
              <p:cNvGrpSpPr/>
              <p:nvPr/>
            </p:nvGrpSpPr>
            <p:grpSpPr>
              <a:xfrm>
                <a:off x="2438400" y="1887510"/>
                <a:ext cx="766256" cy="640080"/>
                <a:chOff x="1519744" y="1885950"/>
                <a:chExt cx="766256" cy="640080"/>
              </a:xfrm>
            </p:grpSpPr>
            <p:sp>
              <p:nvSpPr>
                <p:cNvPr id="21" name="Rectangle 20"/>
                <p:cNvSpPr/>
                <p:nvPr/>
              </p:nvSpPr>
              <p:spPr>
                <a:xfrm>
                  <a:off x="1519744" y="1885950"/>
                  <a:ext cx="766256" cy="64008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tIns="0" rIns="45720" bIns="0" rtlCol="0" anchor="t" anchorCtr="0"/>
                <a:lstStyle/>
                <a:p>
                  <a:pPr algn="ctr"/>
                  <a:r>
                    <a:rPr lang="en-US" i="1" dirty="0">
                      <a:solidFill>
                        <a:schemeClr val="tx1">
                          <a:lumMod val="65000"/>
                          <a:lumOff val="35000"/>
                        </a:schemeClr>
                      </a:solidFill>
                      <a:latin typeface="Consolas" pitchFamily="49" charset="0"/>
                      <a:ea typeface="DejaVu Sans Mono" pitchFamily="49" charset="0"/>
                      <a:cs typeface="Consolas" pitchFamily="49" charset="0"/>
                    </a:rPr>
                    <a:t>txn2</a:t>
                  </a:r>
                </a:p>
              </p:txBody>
            </p:sp>
            <p:sp>
              <p:nvSpPr>
                <p:cNvPr id="22" name="TextBox 28"/>
                <p:cNvSpPr>
                  <a:spLocks noChangeArrowheads="1"/>
                </p:cNvSpPr>
                <p:nvPr/>
              </p:nvSpPr>
              <p:spPr bwMode="auto">
                <a:xfrm>
                  <a:off x="1690665" y="2175051"/>
                  <a:ext cx="424414" cy="290019"/>
                </a:xfrm>
                <a:prstGeom prst="hexagon">
                  <a:avLst>
                    <a:gd name="adj" fmla="val 24999"/>
                    <a:gd name="vf" fmla="val 115470"/>
                  </a:avLst>
                </a:prstGeom>
                <a:solidFill>
                  <a:schemeClr val="bg1"/>
                </a:solidFill>
                <a:ln w="38100">
                  <a:solidFill>
                    <a:srgbClr val="EF3E42"/>
                  </a:solidFill>
                  <a:miter lim="800000"/>
                  <a:headEnd/>
                  <a:tailEnd/>
                </a:ln>
              </p:spPr>
              <p:txBody>
                <a:bodyPr wrap="none" anchor="ctr"/>
                <a:lstStyle/>
                <a:p>
                  <a:pPr algn="ctr"/>
                  <a:r>
                    <a:rPr lang="en-US" sz="2000" b="1" u="none" dirty="0">
                      <a:solidFill>
                        <a:srgbClr val="EF3E42"/>
                      </a:solidFill>
                      <a:latin typeface="Consolas" pitchFamily="49" charset="0"/>
                      <a:cs typeface="Consolas" pitchFamily="49" charset="0"/>
                    </a:rPr>
                    <a:t>S</a:t>
                  </a:r>
                </a:p>
              </p:txBody>
            </p:sp>
          </p:grpSp>
          <p:grpSp>
            <p:nvGrpSpPr>
              <p:cNvPr id="23" name="Group 22"/>
              <p:cNvGrpSpPr/>
              <p:nvPr/>
            </p:nvGrpSpPr>
            <p:grpSpPr>
              <a:xfrm>
                <a:off x="3204656" y="1887510"/>
                <a:ext cx="766256" cy="640080"/>
                <a:chOff x="1519744" y="1885950"/>
                <a:chExt cx="766256" cy="640080"/>
              </a:xfrm>
            </p:grpSpPr>
            <p:sp>
              <p:nvSpPr>
                <p:cNvPr id="24" name="Rectangle 23"/>
                <p:cNvSpPr/>
                <p:nvPr/>
              </p:nvSpPr>
              <p:spPr>
                <a:xfrm>
                  <a:off x="1519744" y="1885950"/>
                  <a:ext cx="766256" cy="64008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tIns="0" rIns="45720" bIns="0" rtlCol="0" anchor="t" anchorCtr="0"/>
                <a:lstStyle/>
                <a:p>
                  <a:pPr algn="ctr"/>
                  <a:r>
                    <a:rPr lang="en-US" i="1" dirty="0">
                      <a:solidFill>
                        <a:schemeClr val="tx1">
                          <a:lumMod val="65000"/>
                          <a:lumOff val="35000"/>
                        </a:schemeClr>
                      </a:solidFill>
                      <a:latin typeface="Consolas" pitchFamily="49" charset="0"/>
                      <a:ea typeface="DejaVu Sans Mono" pitchFamily="49" charset="0"/>
                      <a:cs typeface="Consolas" pitchFamily="49" charset="0"/>
                    </a:rPr>
                    <a:t>txn3</a:t>
                  </a:r>
                </a:p>
              </p:txBody>
            </p:sp>
            <p:sp>
              <p:nvSpPr>
                <p:cNvPr id="25" name="TextBox 28"/>
                <p:cNvSpPr>
                  <a:spLocks noChangeArrowheads="1"/>
                </p:cNvSpPr>
                <p:nvPr/>
              </p:nvSpPr>
              <p:spPr bwMode="auto">
                <a:xfrm>
                  <a:off x="1690665" y="2175051"/>
                  <a:ext cx="424414" cy="290019"/>
                </a:xfrm>
                <a:prstGeom prst="hexagon">
                  <a:avLst>
                    <a:gd name="adj" fmla="val 24999"/>
                    <a:gd name="vf" fmla="val 115470"/>
                  </a:avLst>
                </a:prstGeom>
                <a:solidFill>
                  <a:schemeClr val="bg1"/>
                </a:solidFill>
                <a:ln w="38100">
                  <a:solidFill>
                    <a:srgbClr val="EF3E42"/>
                  </a:solidFill>
                  <a:miter lim="800000"/>
                  <a:headEnd/>
                  <a:tailEnd/>
                </a:ln>
              </p:spPr>
              <p:txBody>
                <a:bodyPr wrap="none" anchor="ctr"/>
                <a:lstStyle/>
                <a:p>
                  <a:pPr algn="ctr"/>
                  <a:r>
                    <a:rPr lang="en-US" sz="2000" b="1" u="none" dirty="0">
                      <a:solidFill>
                        <a:srgbClr val="EF3E42"/>
                      </a:solidFill>
                      <a:latin typeface="Consolas" pitchFamily="49" charset="0"/>
                      <a:cs typeface="Consolas" pitchFamily="49" charset="0"/>
                    </a:rPr>
                    <a:t>S</a:t>
                  </a:r>
                </a:p>
              </p:txBody>
            </p:sp>
          </p:grpSp>
          <p:sp>
            <p:nvSpPr>
              <p:cNvPr id="26" name="TextBox 25"/>
              <p:cNvSpPr txBox="1"/>
              <p:nvPr/>
            </p:nvSpPr>
            <p:spPr>
              <a:xfrm>
                <a:off x="3970912" y="2070411"/>
                <a:ext cx="435359" cy="274278"/>
              </a:xfrm>
              <a:prstGeom prst="rect">
                <a:avLst/>
              </a:prstGeom>
              <a:noFill/>
            </p:spPr>
            <p:txBody>
              <a:bodyPr wrap="square" lIns="0" tIns="0" rIns="0" bIns="0" rtlCol="0" anchor="ctr" anchorCtr="0">
                <a:noAutofit/>
              </a:bodyPr>
              <a:lstStyle/>
              <a:p>
                <a:pPr algn="ctr"/>
                <a:r>
                  <a:rPr lang="en-US" sz="2000" spc="-150" dirty="0">
                    <a:solidFill>
                      <a:srgbClr val="44433F"/>
                    </a:solidFill>
                    <a:latin typeface="+mj-lt"/>
                  </a:rPr>
                  <a:t>• • •</a:t>
                </a:r>
              </a:p>
            </p:txBody>
          </p:sp>
        </p:grpSp>
        <p:grpSp>
          <p:nvGrpSpPr>
            <p:cNvPr id="28" name="Group 27"/>
            <p:cNvGrpSpPr/>
            <p:nvPr/>
          </p:nvGrpSpPr>
          <p:grpSpPr>
            <a:xfrm>
              <a:off x="368442" y="2693865"/>
              <a:ext cx="4025271" cy="640080"/>
              <a:chOff x="381000" y="1887510"/>
              <a:chExt cx="4025271" cy="640080"/>
            </a:xfrm>
          </p:grpSpPr>
          <p:grpSp>
            <p:nvGrpSpPr>
              <p:cNvPr id="29" name="Group 28"/>
              <p:cNvGrpSpPr/>
              <p:nvPr/>
            </p:nvGrpSpPr>
            <p:grpSpPr>
              <a:xfrm>
                <a:off x="381000" y="1887510"/>
                <a:ext cx="800101" cy="640080"/>
                <a:chOff x="2131865" y="2647950"/>
                <a:chExt cx="632733" cy="506186"/>
              </a:xfrm>
            </p:grpSpPr>
            <p:sp>
              <p:nvSpPr>
                <p:cNvPr id="41" name="Rectangle 40"/>
                <p:cNvSpPr/>
                <p:nvPr/>
              </p:nvSpPr>
              <p:spPr>
                <a:xfrm>
                  <a:off x="2131865" y="2647950"/>
                  <a:ext cx="632733" cy="506186"/>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000" i="1" dirty="0">
                    <a:solidFill>
                      <a:schemeClr val="tx1">
                        <a:lumMod val="65000"/>
                        <a:lumOff val="35000"/>
                      </a:schemeClr>
                    </a:solidFill>
                    <a:latin typeface="Consolas" pitchFamily="49" charset="0"/>
                    <a:ea typeface="DejaVu Sans Mono" pitchFamily="49" charset="0"/>
                    <a:cs typeface="Consolas" pitchFamily="49" charset="0"/>
                  </a:endParaRPr>
                </a:p>
              </p:txBody>
            </p:sp>
            <p:pic>
              <p:nvPicPr>
                <p:cNvPr id="42" name="Lock"/>
                <p:cNvPicPr>
                  <a:picLocks noChangeAspect="1" noChangeArrowheads="1"/>
                </p:cNvPicPr>
                <p:nvPr/>
              </p:nvPicPr>
              <p:blipFill>
                <a:blip r:embed="rId3">
                  <a:extLst>
                    <a:ext uri="{96DAC541-7B7A-43D3-8B79-37D633B846F1}">
                      <asvg:svgBlip xmlns:asvg="http://schemas.microsoft.com/office/drawing/2016/SVG/main" r:embed="rId4"/>
                    </a:ext>
                  </a:extLst>
                </a:blip>
                <a:stretch>
                  <a:fillRect/>
                </a:stretch>
              </p:blipFill>
              <p:spPr bwMode="auto">
                <a:xfrm>
                  <a:off x="2286368" y="2690276"/>
                  <a:ext cx="323725" cy="4215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cxnSp>
            <p:nvCxnSpPr>
              <p:cNvPr id="30" name="Straight Connector 35"/>
              <p:cNvCxnSpPr>
                <a:cxnSpLocks noChangeShapeType="1"/>
                <a:endCxn id="39" idx="1"/>
              </p:cNvCxnSpPr>
              <p:nvPr/>
            </p:nvCxnSpPr>
            <p:spPr bwMode="auto">
              <a:xfrm>
                <a:off x="1181101" y="2205992"/>
                <a:ext cx="491043" cy="1558"/>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grpSp>
            <p:nvGrpSpPr>
              <p:cNvPr id="31" name="Group 30"/>
              <p:cNvGrpSpPr/>
              <p:nvPr/>
            </p:nvGrpSpPr>
            <p:grpSpPr>
              <a:xfrm>
                <a:off x="1672144" y="1887510"/>
                <a:ext cx="766256" cy="640080"/>
                <a:chOff x="1519744" y="1885950"/>
                <a:chExt cx="766256" cy="640080"/>
              </a:xfrm>
            </p:grpSpPr>
            <p:sp>
              <p:nvSpPr>
                <p:cNvPr id="39" name="Rectangle 38"/>
                <p:cNvSpPr/>
                <p:nvPr/>
              </p:nvSpPr>
              <p:spPr>
                <a:xfrm>
                  <a:off x="1519744" y="1885950"/>
                  <a:ext cx="766256" cy="64008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tIns="0" rIns="45720" bIns="0" rtlCol="0" anchor="t" anchorCtr="0"/>
                <a:lstStyle/>
                <a:p>
                  <a:pPr algn="ctr"/>
                  <a:r>
                    <a:rPr lang="en-US" i="1" dirty="0">
                      <a:solidFill>
                        <a:schemeClr val="tx1">
                          <a:lumMod val="65000"/>
                          <a:lumOff val="35000"/>
                        </a:schemeClr>
                      </a:solidFill>
                      <a:latin typeface="Consolas" pitchFamily="49" charset="0"/>
                      <a:ea typeface="DejaVu Sans Mono" pitchFamily="49" charset="0"/>
                      <a:cs typeface="Consolas" pitchFamily="49" charset="0"/>
                    </a:rPr>
                    <a:t>txn3</a:t>
                  </a:r>
                </a:p>
              </p:txBody>
            </p:sp>
            <p:sp>
              <p:nvSpPr>
                <p:cNvPr id="40" name="TextBox 28"/>
                <p:cNvSpPr>
                  <a:spLocks noChangeArrowheads="1"/>
                </p:cNvSpPr>
                <p:nvPr/>
              </p:nvSpPr>
              <p:spPr bwMode="auto">
                <a:xfrm>
                  <a:off x="1690665" y="2175051"/>
                  <a:ext cx="424414" cy="290019"/>
                </a:xfrm>
                <a:prstGeom prst="hexagon">
                  <a:avLst>
                    <a:gd name="adj" fmla="val 24999"/>
                    <a:gd name="vf" fmla="val 115470"/>
                  </a:avLst>
                </a:prstGeom>
                <a:solidFill>
                  <a:schemeClr val="bg1"/>
                </a:solidFill>
                <a:ln w="38100">
                  <a:solidFill>
                    <a:srgbClr val="EF3E42"/>
                  </a:solidFill>
                  <a:miter lim="800000"/>
                  <a:headEnd/>
                  <a:tailEnd/>
                </a:ln>
              </p:spPr>
              <p:txBody>
                <a:bodyPr wrap="none" anchor="ctr"/>
                <a:lstStyle/>
                <a:p>
                  <a:pPr algn="ctr"/>
                  <a:r>
                    <a:rPr lang="en-US" sz="2000" b="1" u="none" dirty="0">
                      <a:solidFill>
                        <a:srgbClr val="EF3E42"/>
                      </a:solidFill>
                      <a:latin typeface="Consolas" pitchFamily="49" charset="0"/>
                      <a:cs typeface="Consolas" pitchFamily="49" charset="0"/>
                    </a:rPr>
                    <a:t>S</a:t>
                  </a:r>
                </a:p>
              </p:txBody>
            </p:sp>
          </p:grpSp>
          <p:grpSp>
            <p:nvGrpSpPr>
              <p:cNvPr id="32" name="Group 31"/>
              <p:cNvGrpSpPr/>
              <p:nvPr/>
            </p:nvGrpSpPr>
            <p:grpSpPr>
              <a:xfrm>
                <a:off x="2438400" y="1887510"/>
                <a:ext cx="766256" cy="640080"/>
                <a:chOff x="1519744" y="1885950"/>
                <a:chExt cx="766256" cy="640080"/>
              </a:xfrm>
            </p:grpSpPr>
            <p:sp>
              <p:nvSpPr>
                <p:cNvPr id="37" name="Rectangle 36"/>
                <p:cNvSpPr/>
                <p:nvPr/>
              </p:nvSpPr>
              <p:spPr>
                <a:xfrm>
                  <a:off x="1519744" y="1885950"/>
                  <a:ext cx="766256" cy="64008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tIns="0" rIns="45720" bIns="0" rtlCol="0" anchor="t" anchorCtr="0"/>
                <a:lstStyle/>
                <a:p>
                  <a:pPr algn="ctr"/>
                  <a:r>
                    <a:rPr lang="en-US" i="1" dirty="0">
                      <a:solidFill>
                        <a:schemeClr val="tx1">
                          <a:lumMod val="65000"/>
                          <a:lumOff val="35000"/>
                        </a:schemeClr>
                      </a:solidFill>
                      <a:latin typeface="Consolas" pitchFamily="49" charset="0"/>
                      <a:ea typeface="DejaVu Sans Mono" pitchFamily="49" charset="0"/>
                      <a:cs typeface="Consolas" pitchFamily="49" charset="0"/>
                    </a:rPr>
                    <a:t>txn2</a:t>
                  </a:r>
                </a:p>
              </p:txBody>
            </p:sp>
            <p:sp>
              <p:nvSpPr>
                <p:cNvPr id="38" name="TextBox 28"/>
                <p:cNvSpPr>
                  <a:spLocks noChangeArrowheads="1"/>
                </p:cNvSpPr>
                <p:nvPr/>
              </p:nvSpPr>
              <p:spPr bwMode="auto">
                <a:xfrm>
                  <a:off x="1690665" y="2175051"/>
                  <a:ext cx="424414" cy="290019"/>
                </a:xfrm>
                <a:prstGeom prst="hexagon">
                  <a:avLst>
                    <a:gd name="adj" fmla="val 24999"/>
                    <a:gd name="vf" fmla="val 115470"/>
                  </a:avLst>
                </a:prstGeom>
                <a:solidFill>
                  <a:schemeClr val="bg1"/>
                </a:solidFill>
                <a:ln w="38100">
                  <a:solidFill>
                    <a:srgbClr val="EF3E42"/>
                  </a:solidFill>
                  <a:miter lim="800000"/>
                  <a:headEnd/>
                  <a:tailEnd/>
                </a:ln>
              </p:spPr>
              <p:txBody>
                <a:bodyPr wrap="none" anchor="ctr"/>
                <a:lstStyle/>
                <a:p>
                  <a:pPr algn="ctr"/>
                  <a:r>
                    <a:rPr lang="en-US" sz="2000" b="1" u="none" dirty="0">
                      <a:solidFill>
                        <a:srgbClr val="EF3E42"/>
                      </a:solidFill>
                      <a:latin typeface="Consolas" pitchFamily="49" charset="0"/>
                      <a:cs typeface="Consolas" pitchFamily="49" charset="0"/>
                    </a:rPr>
                    <a:t>S</a:t>
                  </a:r>
                </a:p>
              </p:txBody>
            </p:sp>
          </p:grpSp>
          <p:grpSp>
            <p:nvGrpSpPr>
              <p:cNvPr id="33" name="Group 32"/>
              <p:cNvGrpSpPr/>
              <p:nvPr/>
            </p:nvGrpSpPr>
            <p:grpSpPr>
              <a:xfrm>
                <a:off x="3204656" y="1887510"/>
                <a:ext cx="766256" cy="640080"/>
                <a:chOff x="1519744" y="1885950"/>
                <a:chExt cx="766256" cy="640080"/>
              </a:xfrm>
            </p:grpSpPr>
            <p:sp>
              <p:nvSpPr>
                <p:cNvPr id="35" name="Rectangle 34"/>
                <p:cNvSpPr/>
                <p:nvPr/>
              </p:nvSpPr>
              <p:spPr>
                <a:xfrm>
                  <a:off x="1519744" y="1885950"/>
                  <a:ext cx="766256" cy="64008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tIns="0" rIns="45720" bIns="0" rtlCol="0" anchor="t" anchorCtr="0"/>
                <a:lstStyle/>
                <a:p>
                  <a:pPr algn="ctr"/>
                  <a:r>
                    <a:rPr lang="en-US" i="1" dirty="0">
                      <a:solidFill>
                        <a:schemeClr val="tx1">
                          <a:lumMod val="65000"/>
                          <a:lumOff val="35000"/>
                        </a:schemeClr>
                      </a:solidFill>
                      <a:latin typeface="Consolas" pitchFamily="49" charset="0"/>
                      <a:ea typeface="DejaVu Sans Mono" pitchFamily="49" charset="0"/>
                      <a:cs typeface="Consolas" pitchFamily="49" charset="0"/>
                    </a:rPr>
                    <a:t>txn4</a:t>
                  </a:r>
                </a:p>
              </p:txBody>
            </p:sp>
            <p:sp>
              <p:nvSpPr>
                <p:cNvPr id="36" name="TextBox 28"/>
                <p:cNvSpPr>
                  <a:spLocks noChangeArrowheads="1"/>
                </p:cNvSpPr>
                <p:nvPr/>
              </p:nvSpPr>
              <p:spPr bwMode="auto">
                <a:xfrm>
                  <a:off x="1690665" y="2175051"/>
                  <a:ext cx="424414" cy="290019"/>
                </a:xfrm>
                <a:prstGeom prst="hexagon">
                  <a:avLst>
                    <a:gd name="adj" fmla="val 24999"/>
                    <a:gd name="vf" fmla="val 115470"/>
                  </a:avLst>
                </a:prstGeom>
                <a:solidFill>
                  <a:schemeClr val="bg1"/>
                </a:solidFill>
                <a:ln w="38100">
                  <a:solidFill>
                    <a:srgbClr val="EF3E42"/>
                  </a:solidFill>
                  <a:miter lim="800000"/>
                  <a:headEnd/>
                  <a:tailEnd/>
                </a:ln>
              </p:spPr>
              <p:txBody>
                <a:bodyPr wrap="none" anchor="ctr"/>
                <a:lstStyle/>
                <a:p>
                  <a:pPr algn="ctr"/>
                  <a:r>
                    <a:rPr lang="en-US" sz="2000" b="1" u="none" dirty="0">
                      <a:solidFill>
                        <a:srgbClr val="EF3E42"/>
                      </a:solidFill>
                      <a:latin typeface="Consolas" pitchFamily="49" charset="0"/>
                      <a:cs typeface="Consolas" pitchFamily="49" charset="0"/>
                    </a:rPr>
                    <a:t>S</a:t>
                  </a:r>
                </a:p>
              </p:txBody>
            </p:sp>
          </p:grpSp>
          <p:sp>
            <p:nvSpPr>
              <p:cNvPr id="34" name="TextBox 33"/>
              <p:cNvSpPr txBox="1"/>
              <p:nvPr/>
            </p:nvSpPr>
            <p:spPr>
              <a:xfrm>
                <a:off x="3970912" y="2070411"/>
                <a:ext cx="435359" cy="274278"/>
              </a:xfrm>
              <a:prstGeom prst="rect">
                <a:avLst/>
              </a:prstGeom>
              <a:noFill/>
            </p:spPr>
            <p:txBody>
              <a:bodyPr wrap="square" lIns="0" tIns="0" rIns="0" bIns="0" rtlCol="0" anchor="ctr" anchorCtr="0">
                <a:noAutofit/>
              </a:bodyPr>
              <a:lstStyle/>
              <a:p>
                <a:pPr algn="ctr"/>
                <a:r>
                  <a:rPr lang="en-US" sz="2000" spc="-150" dirty="0">
                    <a:solidFill>
                      <a:srgbClr val="44433F"/>
                    </a:solidFill>
                    <a:latin typeface="+mj-lt"/>
                  </a:rPr>
                  <a:t>• • •</a:t>
                </a:r>
              </a:p>
            </p:txBody>
          </p:sp>
        </p:grpSp>
        <p:grpSp>
          <p:nvGrpSpPr>
            <p:cNvPr id="43" name="Group 42"/>
            <p:cNvGrpSpPr/>
            <p:nvPr/>
          </p:nvGrpSpPr>
          <p:grpSpPr>
            <a:xfrm>
              <a:off x="368442" y="3569385"/>
              <a:ext cx="4025271" cy="640080"/>
              <a:chOff x="381000" y="1887510"/>
              <a:chExt cx="4025271" cy="640080"/>
            </a:xfrm>
          </p:grpSpPr>
          <p:grpSp>
            <p:nvGrpSpPr>
              <p:cNvPr id="44" name="Group 43"/>
              <p:cNvGrpSpPr/>
              <p:nvPr/>
            </p:nvGrpSpPr>
            <p:grpSpPr>
              <a:xfrm>
                <a:off x="381000" y="1887510"/>
                <a:ext cx="800101" cy="640080"/>
                <a:chOff x="2131865" y="2647950"/>
                <a:chExt cx="632733" cy="506186"/>
              </a:xfrm>
            </p:grpSpPr>
            <p:sp>
              <p:nvSpPr>
                <p:cNvPr id="56" name="Rectangle 55"/>
                <p:cNvSpPr/>
                <p:nvPr/>
              </p:nvSpPr>
              <p:spPr>
                <a:xfrm>
                  <a:off x="2131865" y="2647950"/>
                  <a:ext cx="632733" cy="506186"/>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000" i="1" dirty="0">
                    <a:solidFill>
                      <a:schemeClr val="tx1">
                        <a:lumMod val="65000"/>
                        <a:lumOff val="35000"/>
                      </a:schemeClr>
                    </a:solidFill>
                    <a:latin typeface="Consolas" pitchFamily="49" charset="0"/>
                    <a:ea typeface="DejaVu Sans Mono" pitchFamily="49" charset="0"/>
                    <a:cs typeface="Consolas" pitchFamily="49" charset="0"/>
                  </a:endParaRPr>
                </a:p>
              </p:txBody>
            </p:sp>
            <p:pic>
              <p:nvPicPr>
                <p:cNvPr id="57" name="Lock"/>
                <p:cNvPicPr>
                  <a:picLocks noChangeAspect="1" noChangeArrowheads="1"/>
                </p:cNvPicPr>
                <p:nvPr/>
              </p:nvPicPr>
              <p:blipFill>
                <a:blip r:embed="rId3">
                  <a:extLst>
                    <a:ext uri="{96DAC541-7B7A-43D3-8B79-37D633B846F1}">
                      <asvg:svgBlip xmlns:asvg="http://schemas.microsoft.com/office/drawing/2016/SVG/main" r:embed="rId4"/>
                    </a:ext>
                  </a:extLst>
                </a:blip>
                <a:stretch>
                  <a:fillRect/>
                </a:stretch>
              </p:blipFill>
              <p:spPr bwMode="auto">
                <a:xfrm>
                  <a:off x="2286368" y="2690276"/>
                  <a:ext cx="323725" cy="4215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cxnSp>
            <p:nvCxnSpPr>
              <p:cNvPr id="45" name="Straight Connector 35"/>
              <p:cNvCxnSpPr>
                <a:cxnSpLocks noChangeShapeType="1"/>
                <a:endCxn id="54" idx="1"/>
              </p:cNvCxnSpPr>
              <p:nvPr/>
            </p:nvCxnSpPr>
            <p:spPr bwMode="auto">
              <a:xfrm>
                <a:off x="1181101" y="2205992"/>
                <a:ext cx="491043" cy="1558"/>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grpSp>
            <p:nvGrpSpPr>
              <p:cNvPr id="46" name="Group 45"/>
              <p:cNvGrpSpPr/>
              <p:nvPr/>
            </p:nvGrpSpPr>
            <p:grpSpPr>
              <a:xfrm>
                <a:off x="1672144" y="1887510"/>
                <a:ext cx="766256" cy="640080"/>
                <a:chOff x="1519744" y="1885950"/>
                <a:chExt cx="766256" cy="640080"/>
              </a:xfrm>
            </p:grpSpPr>
            <p:sp>
              <p:nvSpPr>
                <p:cNvPr id="54" name="Rectangle 53"/>
                <p:cNvSpPr/>
                <p:nvPr/>
              </p:nvSpPr>
              <p:spPr>
                <a:xfrm>
                  <a:off x="1519744" y="1885950"/>
                  <a:ext cx="766256" cy="64008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tIns="0" rIns="45720" bIns="0" rtlCol="0" anchor="t" anchorCtr="0"/>
                <a:lstStyle/>
                <a:p>
                  <a:pPr algn="ctr"/>
                  <a:r>
                    <a:rPr lang="en-US" i="1" dirty="0">
                      <a:solidFill>
                        <a:schemeClr val="tx1">
                          <a:lumMod val="65000"/>
                          <a:lumOff val="35000"/>
                        </a:schemeClr>
                      </a:solidFill>
                      <a:latin typeface="Consolas" pitchFamily="49" charset="0"/>
                      <a:ea typeface="DejaVu Sans Mono" pitchFamily="49" charset="0"/>
                      <a:cs typeface="Consolas" pitchFamily="49" charset="0"/>
                    </a:rPr>
                    <a:t>txn4</a:t>
                  </a:r>
                </a:p>
              </p:txBody>
            </p:sp>
            <p:sp>
              <p:nvSpPr>
                <p:cNvPr id="55" name="TextBox 28"/>
                <p:cNvSpPr>
                  <a:spLocks noChangeArrowheads="1"/>
                </p:cNvSpPr>
                <p:nvPr/>
              </p:nvSpPr>
              <p:spPr bwMode="auto">
                <a:xfrm>
                  <a:off x="1690665" y="2175051"/>
                  <a:ext cx="424414" cy="290019"/>
                </a:xfrm>
                <a:prstGeom prst="hexagon">
                  <a:avLst>
                    <a:gd name="adj" fmla="val 24999"/>
                    <a:gd name="vf" fmla="val 115470"/>
                  </a:avLst>
                </a:prstGeom>
                <a:solidFill>
                  <a:schemeClr val="bg1"/>
                </a:solidFill>
                <a:ln w="38100">
                  <a:solidFill>
                    <a:srgbClr val="EF3E42"/>
                  </a:solidFill>
                  <a:miter lim="800000"/>
                  <a:headEnd/>
                  <a:tailEnd/>
                </a:ln>
              </p:spPr>
              <p:txBody>
                <a:bodyPr wrap="none" anchor="ctr"/>
                <a:lstStyle/>
                <a:p>
                  <a:pPr algn="ctr"/>
                  <a:r>
                    <a:rPr lang="en-US" sz="2000" b="1" u="none" dirty="0">
                      <a:solidFill>
                        <a:srgbClr val="EF3E42"/>
                      </a:solidFill>
                      <a:latin typeface="Consolas" pitchFamily="49" charset="0"/>
                      <a:cs typeface="Consolas" pitchFamily="49" charset="0"/>
                    </a:rPr>
                    <a:t>IX</a:t>
                  </a:r>
                </a:p>
              </p:txBody>
            </p:sp>
          </p:grpSp>
          <p:grpSp>
            <p:nvGrpSpPr>
              <p:cNvPr id="47" name="Group 46"/>
              <p:cNvGrpSpPr/>
              <p:nvPr/>
            </p:nvGrpSpPr>
            <p:grpSpPr>
              <a:xfrm>
                <a:off x="2438400" y="1887510"/>
                <a:ext cx="766256" cy="640080"/>
                <a:chOff x="1519744" y="1885950"/>
                <a:chExt cx="766256" cy="640080"/>
              </a:xfrm>
            </p:grpSpPr>
            <p:sp>
              <p:nvSpPr>
                <p:cNvPr id="52" name="Rectangle 51"/>
                <p:cNvSpPr/>
                <p:nvPr/>
              </p:nvSpPr>
              <p:spPr>
                <a:xfrm>
                  <a:off x="1519744" y="1885950"/>
                  <a:ext cx="766256" cy="64008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tIns="0" rIns="45720" bIns="0" rtlCol="0" anchor="t" anchorCtr="0"/>
                <a:lstStyle/>
                <a:p>
                  <a:pPr algn="ctr"/>
                  <a:r>
                    <a:rPr lang="en-US" i="1" dirty="0">
                      <a:solidFill>
                        <a:schemeClr val="tx1">
                          <a:lumMod val="65000"/>
                          <a:lumOff val="35000"/>
                        </a:schemeClr>
                      </a:solidFill>
                      <a:latin typeface="Consolas" pitchFamily="49" charset="0"/>
                      <a:ea typeface="DejaVu Sans Mono" pitchFamily="49" charset="0"/>
                      <a:cs typeface="Consolas" pitchFamily="49" charset="0"/>
                    </a:rPr>
                    <a:t>txn6</a:t>
                  </a:r>
                </a:p>
              </p:txBody>
            </p:sp>
            <p:sp>
              <p:nvSpPr>
                <p:cNvPr id="53" name="TextBox 28"/>
                <p:cNvSpPr>
                  <a:spLocks noChangeArrowheads="1"/>
                </p:cNvSpPr>
                <p:nvPr/>
              </p:nvSpPr>
              <p:spPr bwMode="auto">
                <a:xfrm>
                  <a:off x="1690665" y="2175051"/>
                  <a:ext cx="424414" cy="290019"/>
                </a:xfrm>
                <a:prstGeom prst="hexagon">
                  <a:avLst>
                    <a:gd name="adj" fmla="val 24999"/>
                    <a:gd name="vf" fmla="val 115470"/>
                  </a:avLst>
                </a:prstGeom>
                <a:solidFill>
                  <a:schemeClr val="bg1"/>
                </a:solidFill>
                <a:ln w="38100">
                  <a:solidFill>
                    <a:srgbClr val="EF3E42"/>
                  </a:solidFill>
                  <a:miter lim="800000"/>
                  <a:headEnd/>
                  <a:tailEnd/>
                </a:ln>
              </p:spPr>
              <p:txBody>
                <a:bodyPr wrap="none" anchor="ctr"/>
                <a:lstStyle/>
                <a:p>
                  <a:pPr algn="ctr"/>
                  <a:r>
                    <a:rPr lang="en-US" sz="2000" b="1" u="none" dirty="0">
                      <a:solidFill>
                        <a:srgbClr val="EF3E42"/>
                      </a:solidFill>
                      <a:latin typeface="Consolas" pitchFamily="49" charset="0"/>
                      <a:cs typeface="Consolas" pitchFamily="49" charset="0"/>
                    </a:rPr>
                    <a:t>X</a:t>
                  </a:r>
                </a:p>
              </p:txBody>
            </p:sp>
          </p:grpSp>
          <p:grpSp>
            <p:nvGrpSpPr>
              <p:cNvPr id="48" name="Group 47"/>
              <p:cNvGrpSpPr/>
              <p:nvPr/>
            </p:nvGrpSpPr>
            <p:grpSpPr>
              <a:xfrm>
                <a:off x="3204656" y="1887510"/>
                <a:ext cx="766256" cy="640080"/>
                <a:chOff x="1519744" y="1885950"/>
                <a:chExt cx="766256" cy="640080"/>
              </a:xfrm>
            </p:grpSpPr>
            <p:sp>
              <p:nvSpPr>
                <p:cNvPr id="50" name="Rectangle 49"/>
                <p:cNvSpPr/>
                <p:nvPr/>
              </p:nvSpPr>
              <p:spPr>
                <a:xfrm>
                  <a:off x="1519744" y="1885950"/>
                  <a:ext cx="766256" cy="64008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tIns="0" rIns="45720" bIns="0" rtlCol="0" anchor="t" anchorCtr="0"/>
                <a:lstStyle/>
                <a:p>
                  <a:pPr algn="ctr"/>
                  <a:r>
                    <a:rPr lang="en-US" i="1" dirty="0">
                      <a:solidFill>
                        <a:schemeClr val="tx1">
                          <a:lumMod val="65000"/>
                          <a:lumOff val="35000"/>
                        </a:schemeClr>
                      </a:solidFill>
                      <a:latin typeface="Consolas" pitchFamily="49" charset="0"/>
                      <a:ea typeface="DejaVu Sans Mono" pitchFamily="49" charset="0"/>
                      <a:cs typeface="Consolas" pitchFamily="49" charset="0"/>
                    </a:rPr>
                    <a:t>txn5</a:t>
                  </a:r>
                </a:p>
              </p:txBody>
            </p:sp>
            <p:sp>
              <p:nvSpPr>
                <p:cNvPr id="51" name="TextBox 28"/>
                <p:cNvSpPr>
                  <a:spLocks noChangeArrowheads="1"/>
                </p:cNvSpPr>
                <p:nvPr/>
              </p:nvSpPr>
              <p:spPr bwMode="auto">
                <a:xfrm>
                  <a:off x="1690665" y="2175051"/>
                  <a:ext cx="424414" cy="290019"/>
                </a:xfrm>
                <a:prstGeom prst="hexagon">
                  <a:avLst>
                    <a:gd name="adj" fmla="val 24999"/>
                    <a:gd name="vf" fmla="val 115470"/>
                  </a:avLst>
                </a:prstGeom>
                <a:solidFill>
                  <a:schemeClr val="bg1"/>
                </a:solidFill>
                <a:ln w="38100">
                  <a:solidFill>
                    <a:srgbClr val="EF3E42"/>
                  </a:solidFill>
                  <a:miter lim="800000"/>
                  <a:headEnd/>
                  <a:tailEnd/>
                </a:ln>
              </p:spPr>
              <p:txBody>
                <a:bodyPr wrap="none" anchor="ctr"/>
                <a:lstStyle/>
                <a:p>
                  <a:pPr algn="ctr"/>
                  <a:r>
                    <a:rPr lang="en-US" sz="2000" b="1" u="none" dirty="0">
                      <a:solidFill>
                        <a:srgbClr val="EF3E42"/>
                      </a:solidFill>
                      <a:latin typeface="Consolas" pitchFamily="49" charset="0"/>
                      <a:cs typeface="Consolas" pitchFamily="49" charset="0"/>
                    </a:rPr>
                    <a:t>S</a:t>
                  </a:r>
                </a:p>
              </p:txBody>
            </p:sp>
          </p:grpSp>
          <p:sp>
            <p:nvSpPr>
              <p:cNvPr id="49" name="TextBox 48"/>
              <p:cNvSpPr txBox="1"/>
              <p:nvPr/>
            </p:nvSpPr>
            <p:spPr>
              <a:xfrm>
                <a:off x="3970912" y="2070411"/>
                <a:ext cx="435359" cy="274278"/>
              </a:xfrm>
              <a:prstGeom prst="rect">
                <a:avLst/>
              </a:prstGeom>
              <a:noFill/>
            </p:spPr>
            <p:txBody>
              <a:bodyPr wrap="square" lIns="0" tIns="0" rIns="0" bIns="0" rtlCol="0" anchor="ctr" anchorCtr="0">
                <a:noAutofit/>
              </a:bodyPr>
              <a:lstStyle/>
              <a:p>
                <a:pPr algn="ctr"/>
                <a:r>
                  <a:rPr lang="en-US" sz="2000" spc="-150" dirty="0">
                    <a:solidFill>
                      <a:srgbClr val="44433F"/>
                    </a:solidFill>
                    <a:latin typeface="+mj-lt"/>
                  </a:rPr>
                  <a:t>• • •</a:t>
                </a:r>
              </a:p>
            </p:txBody>
          </p:sp>
        </p:grpSp>
      </p:grpSp>
      <p:sp>
        <p:nvSpPr>
          <p:cNvPr id="60" name="Highlight Box"/>
          <p:cNvSpPr/>
          <p:nvPr/>
        </p:nvSpPr>
        <p:spPr>
          <a:xfrm>
            <a:off x="3850683" y="1818346"/>
            <a:ext cx="766256" cy="640080"/>
          </a:xfrm>
          <a:prstGeom prst="roundRect">
            <a:avLst>
              <a:gd name="adj" fmla="val 4675"/>
            </a:avLst>
          </a:prstGeom>
          <a:noFill/>
          <a:ln w="57150">
            <a:solidFill>
              <a:srgbClr val="EF3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ighlight Box"/>
          <p:cNvSpPr/>
          <p:nvPr/>
        </p:nvSpPr>
        <p:spPr>
          <a:xfrm>
            <a:off x="3850682" y="2697871"/>
            <a:ext cx="2298768" cy="640080"/>
          </a:xfrm>
          <a:prstGeom prst="roundRect">
            <a:avLst>
              <a:gd name="adj" fmla="val 4675"/>
            </a:avLst>
          </a:prstGeom>
          <a:noFill/>
          <a:ln w="57150">
            <a:solidFill>
              <a:srgbClr val="EF3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80680E46-8933-9B96-372C-08757B951DAC}"/>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62</a:t>
            </a:fld>
            <a:endParaRPr lang="en-US" dirty="0"/>
          </a:p>
        </p:txBody>
      </p:sp>
    </p:spTree>
    <p:extLst>
      <p:ext uri="{BB962C8B-B14F-4D97-AF65-F5344CB8AC3E}">
        <p14:creationId xmlns:p14="http://schemas.microsoft.com/office/powerpoint/2010/main" val="1689061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25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250"/>
                                        <p:tgtEl>
                                          <p:spTgt spid="60"/>
                                        </p:tgtEl>
                                      </p:cBhvr>
                                    </p:animEffect>
                                    <p:set>
                                      <p:cBhvr>
                                        <p:cTn id="12" dur="1" fill="hold">
                                          <p:stCondLst>
                                            <p:cond delay="249"/>
                                          </p:stCondLst>
                                        </p:cTn>
                                        <p:tgtEl>
                                          <p:spTgt spid="60"/>
                                        </p:tgtEl>
                                        <p:attrNameLst>
                                          <p:attrName>style.visibility</p:attrName>
                                        </p:attrNameLst>
                                      </p:cBhvr>
                                      <p:to>
                                        <p:strVal val="hidden"/>
                                      </p:to>
                                    </p:set>
                                  </p:childTnLst>
                                </p:cTn>
                              </p:par>
                            </p:childTnLst>
                          </p:cTn>
                        </p:par>
                        <p:par>
                          <p:cTn id="13" fill="hold">
                            <p:stCondLst>
                              <p:cond delay="250"/>
                            </p:stCondLst>
                            <p:childTnLst>
                              <p:par>
                                <p:cTn id="14" presetID="10" presetClass="entr" presetSubtype="0" fill="hold" grpId="0" nodeType="afterEffect">
                                  <p:stCondLst>
                                    <p:cond delay="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25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0" grpId="1" animBg="1"/>
      <p:bldP spid="61" grpId="0" animBg="1"/>
    </p:bld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INDEX LOCKING SCHEMES</a:t>
            </a:r>
          </a:p>
        </p:txBody>
      </p:sp>
      <p:sp>
        <p:nvSpPr>
          <p:cNvPr id="5" name="Content Placeholder 4"/>
          <p:cNvSpPr>
            <a:spLocks noGrp="1"/>
          </p:cNvSpPr>
          <p:nvPr>
            <p:ph idx="1"/>
          </p:nvPr>
        </p:nvSpPr>
        <p:spPr/>
        <p:txBody>
          <a:bodyPr/>
          <a:lstStyle/>
          <a:p>
            <a:r>
              <a:rPr lang="en-US" dirty="0"/>
              <a:t>Predicate Locks</a:t>
            </a:r>
          </a:p>
          <a:p>
            <a:r>
              <a:rPr lang="en-US" dirty="0"/>
              <a:t>Key-Value Locks</a:t>
            </a:r>
          </a:p>
          <a:p>
            <a:r>
              <a:rPr lang="en-US" dirty="0"/>
              <a:t>Gap Locks</a:t>
            </a:r>
          </a:p>
          <a:p>
            <a:r>
              <a:rPr lang="en-US" dirty="0"/>
              <a:t>Key-Range Locks</a:t>
            </a:r>
          </a:p>
          <a:p>
            <a:r>
              <a:rPr lang="en-US" dirty="0"/>
              <a:t>Hierarchical Locking</a:t>
            </a:r>
          </a:p>
        </p:txBody>
      </p:sp>
      <p:sp>
        <p:nvSpPr>
          <p:cNvPr id="2" name="Slide Number Placeholder 3">
            <a:extLst>
              <a:ext uri="{FF2B5EF4-FFF2-40B4-BE49-F238E27FC236}">
                <a16:creationId xmlns:a16="http://schemas.microsoft.com/office/drawing/2014/main" id="{B2E73D48-FB3C-00C4-950F-923B1D58BDE0}"/>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63</a:t>
            </a:fld>
            <a:endParaRPr lang="en-US" dirty="0"/>
          </a:p>
        </p:txBody>
      </p:sp>
    </p:spTree>
    <p:extLst>
      <p:ext uri="{BB962C8B-B14F-4D97-AF65-F5344CB8AC3E}">
        <p14:creationId xmlns:p14="http://schemas.microsoft.com/office/powerpoint/2010/main" val="646512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PREDICATE LOCKS</a:t>
            </a:r>
          </a:p>
        </p:txBody>
      </p:sp>
      <p:sp>
        <p:nvSpPr>
          <p:cNvPr id="5" name="Content Placeholder 4"/>
          <p:cNvSpPr>
            <a:spLocks noGrp="1"/>
          </p:cNvSpPr>
          <p:nvPr>
            <p:ph idx="1"/>
          </p:nvPr>
        </p:nvSpPr>
        <p:spPr/>
        <p:txBody>
          <a:bodyPr/>
          <a:lstStyle/>
          <a:p>
            <a:r>
              <a:rPr lang="en-US" dirty="0"/>
              <a:t>Proposed locking scheme from System R.</a:t>
            </a:r>
          </a:p>
          <a:p>
            <a:pPr marL="342900" lvl="1"/>
            <a:r>
              <a:rPr lang="en-US" dirty="0"/>
              <a:t>Shared lock on the predicate in a </a:t>
            </a:r>
            <a:r>
              <a:rPr lang="en-US" b="1" dirty="0">
                <a:solidFill>
                  <a:srgbClr val="EF3E42"/>
                </a:solidFill>
                <a:latin typeface="Inconsolata" panose="00000509000000000000" pitchFamily="49" charset="0"/>
              </a:rPr>
              <a:t>WHERE</a:t>
            </a:r>
            <a:r>
              <a:rPr lang="en-US" dirty="0"/>
              <a:t> clause of a </a:t>
            </a:r>
            <a:r>
              <a:rPr lang="en-US" b="1" dirty="0">
                <a:solidFill>
                  <a:srgbClr val="EF3E42"/>
                </a:solidFill>
                <a:latin typeface="Inconsolata" panose="00000509000000000000" pitchFamily="49" charset="0"/>
                <a:cs typeface="Consolas" pitchFamily="49" charset="0"/>
              </a:rPr>
              <a:t>SELECT</a:t>
            </a:r>
            <a:r>
              <a:rPr lang="en-US" dirty="0"/>
              <a:t> query.</a:t>
            </a:r>
          </a:p>
          <a:p>
            <a:pPr marL="342900" lvl="1"/>
            <a:r>
              <a:rPr lang="en-US" dirty="0"/>
              <a:t>Exclusive lock on the predicate in a </a:t>
            </a:r>
            <a:r>
              <a:rPr lang="en-US" b="1" dirty="0">
                <a:solidFill>
                  <a:srgbClr val="EF3E42"/>
                </a:solidFill>
                <a:latin typeface="Consolas" pitchFamily="49" charset="0"/>
                <a:cs typeface="Consolas" pitchFamily="49" charset="0"/>
              </a:rPr>
              <a:t>WHERE</a:t>
            </a:r>
            <a:r>
              <a:rPr lang="en-US" dirty="0"/>
              <a:t> clause of any </a:t>
            </a:r>
            <a:r>
              <a:rPr lang="en-US" b="1" dirty="0">
                <a:solidFill>
                  <a:srgbClr val="EF3E42"/>
                </a:solidFill>
                <a:latin typeface="Inconsolata" panose="00000509000000000000" pitchFamily="49" charset="0"/>
              </a:rPr>
              <a:t>UPDATE</a:t>
            </a:r>
            <a:r>
              <a:rPr lang="en-US" dirty="0"/>
              <a:t>, </a:t>
            </a:r>
            <a:r>
              <a:rPr lang="en-US" b="1" dirty="0">
                <a:solidFill>
                  <a:srgbClr val="EF3E42"/>
                </a:solidFill>
                <a:latin typeface="Inconsolata" panose="00000509000000000000" pitchFamily="49" charset="0"/>
              </a:rPr>
              <a:t>INSERT</a:t>
            </a:r>
            <a:r>
              <a:rPr lang="en-US" dirty="0"/>
              <a:t>, or </a:t>
            </a:r>
            <a:r>
              <a:rPr lang="en-US" b="1" dirty="0">
                <a:solidFill>
                  <a:srgbClr val="EF3E42"/>
                </a:solidFill>
                <a:latin typeface="Inconsolata" panose="00000509000000000000" pitchFamily="49" charset="0"/>
              </a:rPr>
              <a:t>DELETE</a:t>
            </a:r>
            <a:r>
              <a:rPr lang="en-US" dirty="0"/>
              <a:t> query.</a:t>
            </a:r>
          </a:p>
          <a:p>
            <a:endParaRPr lang="en-US" sz="1200" dirty="0"/>
          </a:p>
          <a:p>
            <a:r>
              <a:rPr lang="en-US" dirty="0"/>
              <a:t>Never implemented in any system.</a:t>
            </a:r>
          </a:p>
        </p:txBody>
      </p:sp>
      <p:sp>
        <p:nvSpPr>
          <p:cNvPr id="2" name="Slide Number Placeholder 3">
            <a:extLst>
              <a:ext uri="{FF2B5EF4-FFF2-40B4-BE49-F238E27FC236}">
                <a16:creationId xmlns:a16="http://schemas.microsoft.com/office/drawing/2014/main" id="{88607973-7417-8167-D177-5A072722482B}"/>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64</a:t>
            </a:fld>
            <a:endParaRPr lang="en-US" dirty="0"/>
          </a:p>
        </p:txBody>
      </p:sp>
    </p:spTree>
    <p:extLst>
      <p:ext uri="{BB962C8B-B14F-4D97-AF65-F5344CB8AC3E}">
        <p14:creationId xmlns:p14="http://schemas.microsoft.com/office/powerpoint/2010/main" val="31244613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7346" name="Title 1"/>
          <p:cNvSpPr>
            <a:spLocks noGrp="1"/>
          </p:cNvSpPr>
          <p:nvPr>
            <p:ph type="title"/>
          </p:nvPr>
        </p:nvSpPr>
        <p:spPr>
          <a:prstGeom prst="rect">
            <a:avLst/>
          </a:prstGeom>
        </p:spPr>
        <p:txBody>
          <a:bodyPr/>
          <a:lstStyle/>
          <a:p>
            <a:r>
              <a:rPr lang="en-US" dirty="0"/>
              <a:t>OBSERVATION</a:t>
            </a:r>
          </a:p>
        </p:txBody>
      </p:sp>
      <p:sp>
        <p:nvSpPr>
          <p:cNvPr id="57347" name="Content Placeholder 2"/>
          <p:cNvSpPr>
            <a:spLocks noGrp="1"/>
          </p:cNvSpPr>
          <p:nvPr>
            <p:ph idx="1"/>
          </p:nvPr>
        </p:nvSpPr>
        <p:spPr>
          <a:prstGeom prst="rect">
            <a:avLst/>
          </a:prstGeom>
        </p:spPr>
        <p:txBody>
          <a:bodyPr/>
          <a:lstStyle/>
          <a:p>
            <a:r>
              <a:rPr lang="en-US" dirty="0"/>
              <a:t>When a </a:t>
            </a:r>
            <a:r>
              <a:rPr lang="en-US" dirty="0" err="1"/>
              <a:t>txn</a:t>
            </a:r>
            <a:r>
              <a:rPr lang="en-US" dirty="0"/>
              <a:t> commits, all previous T/O schemes check to see whether there is a conflict with concurrent </a:t>
            </a:r>
            <a:r>
              <a:rPr lang="en-US" dirty="0" err="1"/>
              <a:t>txns</a:t>
            </a:r>
            <a:r>
              <a:rPr lang="en-US" dirty="0"/>
              <a:t>.</a:t>
            </a:r>
          </a:p>
          <a:p>
            <a:pPr lvl="1"/>
            <a:r>
              <a:rPr lang="en-US" dirty="0"/>
              <a:t>This requires latches.</a:t>
            </a:r>
          </a:p>
          <a:p>
            <a:endParaRPr lang="en-US" sz="1200" dirty="0"/>
          </a:p>
          <a:p>
            <a:r>
              <a:rPr lang="en-US" dirty="0"/>
              <a:t>If you have a lot of concurrent </a:t>
            </a:r>
            <a:r>
              <a:rPr lang="en-US" dirty="0" err="1"/>
              <a:t>txns</a:t>
            </a:r>
            <a:r>
              <a:rPr lang="en-US" dirty="0"/>
              <a:t>, then this is slow even if the conflict rate is low.</a:t>
            </a:r>
          </a:p>
        </p:txBody>
      </p:sp>
      <p:sp>
        <p:nvSpPr>
          <p:cNvPr id="3" name="Slide Number Placeholder 3">
            <a:extLst>
              <a:ext uri="{FF2B5EF4-FFF2-40B4-BE49-F238E27FC236}">
                <a16:creationId xmlns:a16="http://schemas.microsoft.com/office/drawing/2014/main" id="{EC5C4A6D-3709-F709-DF9B-3D483979C26C}"/>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65</a:t>
            </a:fld>
            <a:endParaRPr lang="en-US" dirty="0"/>
          </a:p>
        </p:txBody>
      </p:sp>
    </p:spTree>
    <p:extLst>
      <p:ext uri="{BB962C8B-B14F-4D97-AF65-F5344CB8AC3E}">
        <p14:creationId xmlns:p14="http://schemas.microsoft.com/office/powerpoint/2010/main" val="5817233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8370" name="Title 1"/>
          <p:cNvSpPr>
            <a:spLocks noGrp="1"/>
          </p:cNvSpPr>
          <p:nvPr>
            <p:ph type="title"/>
          </p:nvPr>
        </p:nvSpPr>
        <p:spPr>
          <a:prstGeom prst="rect">
            <a:avLst/>
          </a:prstGeom>
        </p:spPr>
        <p:txBody>
          <a:bodyPr/>
          <a:lstStyle/>
          <a:p>
            <a:r>
              <a:rPr lang="en-US" dirty="0"/>
              <a:t>PARTITION-BASED T/O</a:t>
            </a:r>
          </a:p>
        </p:txBody>
      </p:sp>
      <p:sp>
        <p:nvSpPr>
          <p:cNvPr id="58371" name="Content Placeholder 2"/>
          <p:cNvSpPr>
            <a:spLocks noGrp="1"/>
          </p:cNvSpPr>
          <p:nvPr>
            <p:ph idx="1"/>
          </p:nvPr>
        </p:nvSpPr>
        <p:spPr>
          <a:prstGeom prst="rect">
            <a:avLst/>
          </a:prstGeom>
        </p:spPr>
        <p:txBody>
          <a:bodyPr/>
          <a:lstStyle/>
          <a:p>
            <a:r>
              <a:rPr lang="en-US" dirty="0"/>
              <a:t>Split the database up in disjoint subsets called </a:t>
            </a:r>
            <a:r>
              <a:rPr lang="en-US" b="1" i="1" dirty="0"/>
              <a:t>horizontal</a:t>
            </a:r>
            <a:r>
              <a:rPr lang="en-US" dirty="0"/>
              <a:t> </a:t>
            </a:r>
            <a:r>
              <a:rPr lang="en-US" b="1" i="1" dirty="0"/>
              <a:t>partitions</a:t>
            </a:r>
            <a:r>
              <a:rPr lang="en-US" dirty="0"/>
              <a:t> (aka shards).</a:t>
            </a:r>
          </a:p>
          <a:p>
            <a:endParaRPr lang="en-US" sz="1200" dirty="0"/>
          </a:p>
          <a:p>
            <a:r>
              <a:rPr lang="en-US" dirty="0"/>
              <a:t>Use timestamps to order </a:t>
            </a:r>
            <a:r>
              <a:rPr lang="en-US" dirty="0" err="1"/>
              <a:t>txns</a:t>
            </a:r>
            <a:r>
              <a:rPr lang="en-US" dirty="0"/>
              <a:t> for serial execution at each partition.</a:t>
            </a:r>
          </a:p>
          <a:p>
            <a:pPr lvl="1"/>
            <a:r>
              <a:rPr lang="en-US" dirty="0"/>
              <a:t>Only check for conflicts between </a:t>
            </a:r>
            <a:r>
              <a:rPr lang="en-US" dirty="0" err="1"/>
              <a:t>txns</a:t>
            </a:r>
            <a:r>
              <a:rPr lang="en-US" dirty="0"/>
              <a:t> that are running in the same partition.</a:t>
            </a:r>
          </a:p>
        </p:txBody>
      </p:sp>
      <p:sp>
        <p:nvSpPr>
          <p:cNvPr id="3" name="Slide Number Placeholder 3">
            <a:extLst>
              <a:ext uri="{FF2B5EF4-FFF2-40B4-BE49-F238E27FC236}">
                <a16:creationId xmlns:a16="http://schemas.microsoft.com/office/drawing/2014/main" id="{A9D775BA-98FC-C340-7601-256A693916CF}"/>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66</a:t>
            </a:fld>
            <a:endParaRPr lang="en-US" dirty="0"/>
          </a:p>
        </p:txBody>
      </p:sp>
    </p:spTree>
    <p:extLst>
      <p:ext uri="{BB962C8B-B14F-4D97-AF65-F5344CB8AC3E}">
        <p14:creationId xmlns:p14="http://schemas.microsoft.com/office/powerpoint/2010/main" val="30211025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394" name="Title 1"/>
          <p:cNvSpPr>
            <a:spLocks noGrp="1"/>
          </p:cNvSpPr>
          <p:nvPr>
            <p:ph type="title"/>
          </p:nvPr>
        </p:nvSpPr>
        <p:spPr>
          <a:prstGeom prst="rect">
            <a:avLst/>
          </a:prstGeom>
        </p:spPr>
        <p:txBody>
          <a:bodyPr/>
          <a:lstStyle/>
          <a:p>
            <a:r>
              <a:rPr lang="en-US" dirty="0"/>
              <a:t>DATABASE PARTITIONING</a:t>
            </a:r>
          </a:p>
        </p:txBody>
      </p:sp>
      <p:sp>
        <p:nvSpPr>
          <p:cNvPr id="38" name="Text Box 4">
            <a:extLst>
              <a:ext uri="{FF2B5EF4-FFF2-40B4-BE49-F238E27FC236}">
                <a16:creationId xmlns:a16="http://schemas.microsoft.com/office/drawing/2014/main" id="{30621C13-826B-4E38-B6B8-13B2F2815439}"/>
              </a:ext>
            </a:extLst>
          </p:cNvPr>
          <p:cNvSpPr txBox="1">
            <a:spLocks noChangeArrowheads="1"/>
          </p:cNvSpPr>
          <p:nvPr/>
        </p:nvSpPr>
        <p:spPr bwMode="auto">
          <a:xfrm>
            <a:off x="691754" y="1209586"/>
            <a:ext cx="3383280" cy="1200329"/>
          </a:xfrm>
          <a:prstGeom prst="rect">
            <a:avLst/>
          </a:prstGeom>
          <a:solidFill>
            <a:schemeClr val="bg1">
              <a:lumMod val="9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600" dirty="0"/>
              <a:t>CREATE</a:t>
            </a:r>
            <a:r>
              <a:rPr lang="en-US" sz="1600" b="0" dirty="0"/>
              <a:t> </a:t>
            </a:r>
            <a:r>
              <a:rPr lang="en-US" sz="1600" dirty="0"/>
              <a:t>TABLE</a:t>
            </a:r>
            <a:r>
              <a:rPr lang="en-US" sz="1600" b="0" dirty="0"/>
              <a:t> customer (</a:t>
            </a:r>
          </a:p>
          <a:p>
            <a:r>
              <a:rPr lang="en-US" sz="1600" b="0" dirty="0"/>
              <a:t>  </a:t>
            </a:r>
            <a:r>
              <a:rPr lang="en-US" sz="1600" b="0" dirty="0" err="1"/>
              <a:t>c_id</a:t>
            </a:r>
            <a:r>
              <a:rPr lang="en-US" sz="1600" b="0" dirty="0"/>
              <a:t> </a:t>
            </a:r>
            <a:r>
              <a:rPr lang="en-US" sz="1600" dirty="0"/>
              <a:t>INT</a:t>
            </a:r>
            <a:r>
              <a:rPr lang="en-US" sz="1600" b="0" dirty="0"/>
              <a:t> </a:t>
            </a:r>
            <a:r>
              <a:rPr lang="en-US" sz="1600" dirty="0"/>
              <a:t>PRIMARY</a:t>
            </a:r>
            <a:r>
              <a:rPr lang="en-US" sz="1600" b="0" dirty="0"/>
              <a:t> </a:t>
            </a:r>
            <a:r>
              <a:rPr lang="en-US" sz="1600" dirty="0"/>
              <a:t>KEY</a:t>
            </a:r>
            <a:r>
              <a:rPr lang="en-US" sz="1600" b="0" dirty="0"/>
              <a:t>,</a:t>
            </a:r>
          </a:p>
          <a:p>
            <a:r>
              <a:rPr lang="en-US" sz="1600" b="0" dirty="0"/>
              <a:t>  </a:t>
            </a:r>
            <a:r>
              <a:rPr lang="en-US" sz="1600" b="0" dirty="0" err="1"/>
              <a:t>c_email</a:t>
            </a:r>
            <a:r>
              <a:rPr lang="en-US" sz="1600" b="0" dirty="0"/>
              <a:t> </a:t>
            </a:r>
            <a:r>
              <a:rPr lang="en-US" sz="1600" dirty="0"/>
              <a:t>VARCHAR</a:t>
            </a:r>
            <a:r>
              <a:rPr lang="en-US" sz="1600" b="0" dirty="0"/>
              <a:t> </a:t>
            </a:r>
            <a:r>
              <a:rPr lang="en-US" sz="1600" dirty="0"/>
              <a:t>UNIQUE</a:t>
            </a:r>
            <a:r>
              <a:rPr lang="en-US" sz="1600" b="0" dirty="0"/>
              <a:t>,</a:t>
            </a:r>
          </a:p>
          <a:p>
            <a:r>
              <a:rPr lang="en-US" sz="1600" b="0" dirty="0"/>
              <a:t>  </a:t>
            </a:r>
            <a:r>
              <a:rPr lang="en-US" sz="1600" dirty="0"/>
              <a:t>⋮</a:t>
            </a:r>
            <a:endParaRPr lang="en-US" sz="1600" b="0" dirty="0"/>
          </a:p>
          <a:p>
            <a:r>
              <a:rPr lang="en-US" sz="1600" b="0" dirty="0"/>
              <a:t>);</a:t>
            </a:r>
          </a:p>
        </p:txBody>
      </p:sp>
      <p:sp>
        <p:nvSpPr>
          <p:cNvPr id="48" name="Text Box 4">
            <a:extLst>
              <a:ext uri="{FF2B5EF4-FFF2-40B4-BE49-F238E27FC236}">
                <a16:creationId xmlns:a16="http://schemas.microsoft.com/office/drawing/2014/main" id="{D98EE42E-8EA0-4BFC-B745-25C32C3C7AEC}"/>
              </a:ext>
            </a:extLst>
          </p:cNvPr>
          <p:cNvSpPr txBox="1">
            <a:spLocks noChangeArrowheads="1"/>
          </p:cNvSpPr>
          <p:nvPr/>
        </p:nvSpPr>
        <p:spPr bwMode="auto">
          <a:xfrm>
            <a:off x="2506980" y="2046568"/>
            <a:ext cx="3383280" cy="1421928"/>
          </a:xfrm>
          <a:prstGeom prst="rect">
            <a:avLst/>
          </a:prstGeom>
          <a:solidFill>
            <a:schemeClr val="bg1">
              <a:lumMod val="9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600" dirty="0"/>
              <a:t>CREATE</a:t>
            </a:r>
            <a:r>
              <a:rPr lang="en-US" sz="1600" b="0" dirty="0"/>
              <a:t> </a:t>
            </a:r>
            <a:r>
              <a:rPr lang="en-US" sz="1600" dirty="0"/>
              <a:t>TABLE</a:t>
            </a:r>
            <a:r>
              <a:rPr lang="en-US" sz="1600" b="0" dirty="0"/>
              <a:t> orders (</a:t>
            </a:r>
          </a:p>
          <a:p>
            <a:r>
              <a:rPr lang="en-US" sz="1600" b="0" dirty="0"/>
              <a:t>  </a:t>
            </a:r>
            <a:r>
              <a:rPr lang="en-US" sz="1600" b="0" dirty="0" err="1"/>
              <a:t>o_id</a:t>
            </a:r>
            <a:r>
              <a:rPr lang="en-US" sz="1600" b="0" dirty="0"/>
              <a:t> </a:t>
            </a:r>
            <a:r>
              <a:rPr lang="en-US" sz="1600" dirty="0"/>
              <a:t>INT PRIMARY KEY</a:t>
            </a:r>
            <a:r>
              <a:rPr lang="en-US" sz="1600" b="0" dirty="0"/>
              <a:t>,  </a:t>
            </a:r>
          </a:p>
          <a:p>
            <a:r>
              <a:rPr lang="en-US" sz="1600" b="0" dirty="0"/>
              <a:t>  </a:t>
            </a:r>
            <a:r>
              <a:rPr lang="en-US" sz="1600" b="0" dirty="0" err="1"/>
              <a:t>o_c_id</a:t>
            </a:r>
            <a:r>
              <a:rPr lang="en-US" sz="1600" b="0" dirty="0"/>
              <a:t> </a:t>
            </a:r>
            <a:r>
              <a:rPr lang="en-US" sz="1600" dirty="0"/>
              <a:t>INT</a:t>
            </a:r>
            <a:r>
              <a:rPr lang="en-US" sz="1600" b="0" dirty="0"/>
              <a:t> </a:t>
            </a:r>
            <a:r>
              <a:rPr lang="en-US" sz="1600" dirty="0"/>
              <a:t>REFERENCES</a:t>
            </a:r>
            <a:br>
              <a:rPr lang="en-US" sz="1600" dirty="0"/>
            </a:br>
            <a:r>
              <a:rPr lang="en-US" sz="1600" dirty="0"/>
              <a:t>            ⮱</a:t>
            </a:r>
            <a:r>
              <a:rPr lang="en-US" sz="1600" b="0" dirty="0"/>
              <a:t>customer (</a:t>
            </a:r>
            <a:r>
              <a:rPr lang="en-US" sz="1600" b="0" dirty="0" err="1"/>
              <a:t>c_id</a:t>
            </a:r>
            <a:r>
              <a:rPr lang="en-US" sz="1600" b="0" dirty="0"/>
              <a:t>),</a:t>
            </a:r>
          </a:p>
          <a:p>
            <a:r>
              <a:rPr lang="en-US" sz="1600" dirty="0"/>
              <a:t>  ⋮</a:t>
            </a:r>
            <a:endParaRPr lang="en-US" sz="1600" b="0" dirty="0"/>
          </a:p>
          <a:p>
            <a:r>
              <a:rPr lang="en-US" sz="1600" b="0" dirty="0"/>
              <a:t>);</a:t>
            </a:r>
          </a:p>
        </p:txBody>
      </p:sp>
      <p:sp>
        <p:nvSpPr>
          <p:cNvPr id="49" name="Text Box 4">
            <a:extLst>
              <a:ext uri="{FF2B5EF4-FFF2-40B4-BE49-F238E27FC236}">
                <a16:creationId xmlns:a16="http://schemas.microsoft.com/office/drawing/2014/main" id="{A5E1ACE1-F526-41AD-A68B-0747AC62B71F}"/>
              </a:ext>
            </a:extLst>
          </p:cNvPr>
          <p:cNvSpPr txBox="1">
            <a:spLocks noChangeArrowheads="1"/>
          </p:cNvSpPr>
          <p:nvPr/>
        </p:nvSpPr>
        <p:spPr bwMode="auto">
          <a:xfrm>
            <a:off x="4322206" y="3105150"/>
            <a:ext cx="3383280" cy="1865126"/>
          </a:xfrm>
          <a:prstGeom prst="rect">
            <a:avLst/>
          </a:prstGeom>
          <a:solidFill>
            <a:schemeClr val="bg1">
              <a:lumMod val="9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600" dirty="0"/>
              <a:t>CREATE</a:t>
            </a:r>
            <a:r>
              <a:rPr lang="en-US" sz="1600" b="0" dirty="0"/>
              <a:t> </a:t>
            </a:r>
            <a:r>
              <a:rPr lang="en-US" sz="1600" dirty="0"/>
              <a:t>TABLE</a:t>
            </a:r>
            <a:r>
              <a:rPr lang="en-US" sz="1600" b="0" dirty="0"/>
              <a:t> </a:t>
            </a:r>
            <a:r>
              <a:rPr lang="en-US" sz="1600" b="0" dirty="0" err="1"/>
              <a:t>oitems</a:t>
            </a:r>
            <a:r>
              <a:rPr lang="en-US" sz="1600" b="0" dirty="0"/>
              <a:t> (</a:t>
            </a:r>
          </a:p>
          <a:p>
            <a:r>
              <a:rPr lang="en-US" sz="1600" b="0" dirty="0"/>
              <a:t>  </a:t>
            </a:r>
            <a:r>
              <a:rPr lang="en-US" sz="1600" b="0" dirty="0" err="1"/>
              <a:t>oi_id</a:t>
            </a:r>
            <a:r>
              <a:rPr lang="en-US" sz="1600" b="0" dirty="0"/>
              <a:t> INT PRIMARY KEY,</a:t>
            </a:r>
          </a:p>
          <a:p>
            <a:r>
              <a:rPr lang="en-US" sz="1600" b="0" dirty="0"/>
              <a:t>  </a:t>
            </a:r>
            <a:r>
              <a:rPr lang="en-US" sz="1600" b="0" dirty="0" err="1"/>
              <a:t>oi_o_id</a:t>
            </a:r>
            <a:r>
              <a:rPr lang="en-US" sz="1600" b="0" dirty="0"/>
              <a:t> </a:t>
            </a:r>
            <a:r>
              <a:rPr lang="en-US" sz="1600" dirty="0"/>
              <a:t>INT</a:t>
            </a:r>
            <a:r>
              <a:rPr lang="en-US" sz="1600" b="0" dirty="0"/>
              <a:t> </a:t>
            </a:r>
            <a:r>
              <a:rPr lang="en-US" sz="1600" dirty="0"/>
              <a:t>REFERENCES</a:t>
            </a:r>
            <a:br>
              <a:rPr lang="en-US" sz="1600" dirty="0"/>
            </a:br>
            <a:r>
              <a:rPr lang="en-US" sz="1600" dirty="0"/>
              <a:t>             ⮱</a:t>
            </a:r>
            <a:r>
              <a:rPr lang="en-US" sz="1600" b="0" dirty="0"/>
              <a:t>orders (</a:t>
            </a:r>
            <a:r>
              <a:rPr lang="en-US" sz="1600" b="0" dirty="0" err="1"/>
              <a:t>o_id</a:t>
            </a:r>
            <a:r>
              <a:rPr lang="en-US" sz="1600" b="0" dirty="0"/>
              <a:t>),</a:t>
            </a:r>
          </a:p>
          <a:p>
            <a:r>
              <a:rPr lang="en-US" sz="1600" b="0" dirty="0"/>
              <a:t>  </a:t>
            </a:r>
            <a:r>
              <a:rPr lang="en-US" sz="1600" b="0" dirty="0" err="1"/>
              <a:t>oi_c_id</a:t>
            </a:r>
            <a:r>
              <a:rPr lang="en-US" sz="1600" b="0" dirty="0"/>
              <a:t> </a:t>
            </a:r>
            <a:r>
              <a:rPr lang="en-US" sz="1600" dirty="0"/>
              <a:t>INT REFERENCES</a:t>
            </a:r>
            <a:br>
              <a:rPr lang="en-US" sz="1600" b="0" dirty="0"/>
            </a:br>
            <a:r>
              <a:rPr lang="en-US" sz="1600" b="0" dirty="0"/>
              <a:t>             </a:t>
            </a:r>
            <a:r>
              <a:rPr lang="en-US" sz="1600" dirty="0"/>
              <a:t>⮱</a:t>
            </a:r>
            <a:r>
              <a:rPr lang="en-US" sz="1600" b="0" dirty="0"/>
              <a:t>orders (</a:t>
            </a:r>
            <a:r>
              <a:rPr lang="en-US" sz="1600" b="0" dirty="0" err="1"/>
              <a:t>o_c_id</a:t>
            </a:r>
            <a:r>
              <a:rPr lang="en-US" sz="1600" b="0" dirty="0"/>
              <a:t>),</a:t>
            </a:r>
          </a:p>
          <a:p>
            <a:r>
              <a:rPr lang="en-US" sz="1600" dirty="0"/>
              <a:t>  ⋮</a:t>
            </a:r>
            <a:endParaRPr lang="en-US" sz="1600" b="0" dirty="0"/>
          </a:p>
          <a:p>
            <a:r>
              <a:rPr lang="en-US" sz="1600" b="0" dirty="0"/>
              <a:t>);</a:t>
            </a:r>
          </a:p>
        </p:txBody>
      </p:sp>
      <p:sp>
        <p:nvSpPr>
          <p:cNvPr id="50" name="Highlight Box">
            <a:extLst>
              <a:ext uri="{FF2B5EF4-FFF2-40B4-BE49-F238E27FC236}">
                <a16:creationId xmlns:a16="http://schemas.microsoft.com/office/drawing/2014/main" id="{172F4DEC-BE35-4358-AD42-183419F4FA71}"/>
              </a:ext>
            </a:extLst>
          </p:cNvPr>
          <p:cNvSpPr/>
          <p:nvPr/>
        </p:nvSpPr>
        <p:spPr>
          <a:xfrm>
            <a:off x="3429000" y="2533650"/>
            <a:ext cx="2075942" cy="475118"/>
          </a:xfrm>
          <a:prstGeom prst="roundRect">
            <a:avLst>
              <a:gd name="adj" fmla="val 4675"/>
            </a:avLst>
          </a:prstGeom>
          <a:noFill/>
          <a:ln w="28575">
            <a:solidFill>
              <a:srgbClr val="EF3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1" name="Elbow Connector 4">
            <a:extLst>
              <a:ext uri="{FF2B5EF4-FFF2-40B4-BE49-F238E27FC236}">
                <a16:creationId xmlns:a16="http://schemas.microsoft.com/office/drawing/2014/main" id="{24539615-5F75-429A-9D01-4ED8407BF9FC}"/>
              </a:ext>
            </a:extLst>
          </p:cNvPr>
          <p:cNvCxnSpPr>
            <a:cxnSpLocks/>
            <a:stCxn id="50" idx="3"/>
            <a:endCxn id="38" idx="3"/>
          </p:cNvCxnSpPr>
          <p:nvPr/>
        </p:nvCxnSpPr>
        <p:spPr bwMode="auto">
          <a:xfrm flipH="1" flipV="1">
            <a:off x="4075034" y="1809751"/>
            <a:ext cx="1429908" cy="961458"/>
          </a:xfrm>
          <a:prstGeom prst="bentConnector3">
            <a:avLst>
              <a:gd name="adj1" fmla="val -15987"/>
            </a:avLst>
          </a:prstGeom>
          <a:noFill/>
          <a:ln w="28575">
            <a:solidFill>
              <a:srgbClr val="EF3E42"/>
            </a:solidFill>
            <a:round/>
            <a:headEnd/>
            <a:tailEnd type="triangle" w="med" len="sm"/>
          </a:ln>
        </p:spPr>
      </p:cxnSp>
      <p:sp>
        <p:nvSpPr>
          <p:cNvPr id="54" name="Highlight Box">
            <a:extLst>
              <a:ext uri="{FF2B5EF4-FFF2-40B4-BE49-F238E27FC236}">
                <a16:creationId xmlns:a16="http://schemas.microsoft.com/office/drawing/2014/main" id="{F7372978-17F7-4674-A930-3AF0FB500C91}"/>
              </a:ext>
            </a:extLst>
          </p:cNvPr>
          <p:cNvSpPr/>
          <p:nvPr/>
        </p:nvSpPr>
        <p:spPr>
          <a:xfrm>
            <a:off x="5334000" y="3576702"/>
            <a:ext cx="2133600" cy="950375"/>
          </a:xfrm>
          <a:prstGeom prst="roundRect">
            <a:avLst>
              <a:gd name="adj" fmla="val 4675"/>
            </a:avLst>
          </a:prstGeom>
          <a:noFill/>
          <a:ln w="28575">
            <a:solidFill>
              <a:srgbClr val="EF3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6" name="Elbow Connector 4">
            <a:extLst>
              <a:ext uri="{FF2B5EF4-FFF2-40B4-BE49-F238E27FC236}">
                <a16:creationId xmlns:a16="http://schemas.microsoft.com/office/drawing/2014/main" id="{819994ED-29D1-42F6-B7CE-E1E209B6F0D2}"/>
              </a:ext>
            </a:extLst>
          </p:cNvPr>
          <p:cNvCxnSpPr>
            <a:cxnSpLocks/>
            <a:stCxn id="54" idx="3"/>
            <a:endCxn id="48" idx="3"/>
          </p:cNvCxnSpPr>
          <p:nvPr/>
        </p:nvCxnSpPr>
        <p:spPr bwMode="auto">
          <a:xfrm flipH="1" flipV="1">
            <a:off x="5890260" y="2757532"/>
            <a:ext cx="1577340" cy="1294358"/>
          </a:xfrm>
          <a:prstGeom prst="bentConnector3">
            <a:avLst>
              <a:gd name="adj1" fmla="val -24638"/>
            </a:avLst>
          </a:prstGeom>
          <a:noFill/>
          <a:ln w="28575">
            <a:solidFill>
              <a:srgbClr val="EF3E42"/>
            </a:solidFill>
            <a:round/>
            <a:headEnd/>
            <a:tailEnd type="triangle" w="med" len="sm"/>
          </a:ln>
        </p:spPr>
      </p:cxnSp>
      <p:sp>
        <p:nvSpPr>
          <p:cNvPr id="3" name="Slide Number Placeholder 3">
            <a:extLst>
              <a:ext uri="{FF2B5EF4-FFF2-40B4-BE49-F238E27FC236}">
                <a16:creationId xmlns:a16="http://schemas.microsoft.com/office/drawing/2014/main" id="{733B1579-FCED-CB01-ED9B-29E068E8F8DE}"/>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67</a:t>
            </a:fld>
            <a:endParaRPr lang="en-US" dirty="0"/>
          </a:p>
        </p:txBody>
      </p:sp>
    </p:spTree>
    <p:extLst>
      <p:ext uri="{BB962C8B-B14F-4D97-AF65-F5344CB8AC3E}">
        <p14:creationId xmlns:p14="http://schemas.microsoft.com/office/powerpoint/2010/main" val="261497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250"/>
                                        <p:tgtEl>
                                          <p:spTgt spid="50"/>
                                        </p:tgtEl>
                                      </p:cBhvr>
                                    </p:animEffect>
                                  </p:childTnLst>
                                </p:cTn>
                              </p:par>
                            </p:childTnLst>
                          </p:cTn>
                        </p:par>
                        <p:par>
                          <p:cTn id="21" fill="hold">
                            <p:stCondLst>
                              <p:cond delay="250"/>
                            </p:stCondLst>
                            <p:childTnLst>
                              <p:par>
                                <p:cTn id="22" presetID="10" presetClass="entr" presetSubtype="0" fill="hold" nodeType="after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250"/>
                                        <p:tgtEl>
                                          <p:spTgt spid="5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fade">
                                      <p:cBhvr>
                                        <p:cTn id="29" dur="250"/>
                                        <p:tgtEl>
                                          <p:spTgt spid="54"/>
                                        </p:tgtEl>
                                      </p:cBhvr>
                                    </p:animEffect>
                                  </p:childTnLst>
                                </p:cTn>
                              </p:par>
                            </p:childTnLst>
                          </p:cTn>
                        </p:par>
                        <p:par>
                          <p:cTn id="30" fill="hold">
                            <p:stCondLst>
                              <p:cond delay="250"/>
                            </p:stCondLst>
                            <p:childTnLst>
                              <p:par>
                                <p:cTn id="31" presetID="10" presetClass="entr" presetSubtype="0" fill="hold" nodeType="after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fade">
                                      <p:cBhvr>
                                        <p:cTn id="33" dur="25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8" grpId="0" animBg="1"/>
      <p:bldP spid="49" grpId="0" animBg="1"/>
      <p:bldP spid="50" grpId="0" animBg="1"/>
      <p:bldP spid="54"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1" name="Picture 20">
            <a:extLst>
              <a:ext uri="{FF2B5EF4-FFF2-40B4-BE49-F238E27FC236}">
                <a16:creationId xmlns:a16="http://schemas.microsoft.com/office/drawing/2014/main" id="{602E4197-69F4-466D-B22C-10CD77E621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91200" y="3282701"/>
            <a:ext cx="1588840" cy="1815817"/>
          </a:xfrm>
          <a:prstGeom prst="rect">
            <a:avLst/>
          </a:prstGeom>
          <a:effectLst/>
        </p:spPr>
      </p:pic>
      <p:pic>
        <p:nvPicPr>
          <p:cNvPr id="36" name="Picture 20">
            <a:extLst>
              <a:ext uri="{FF2B5EF4-FFF2-40B4-BE49-F238E27FC236}">
                <a16:creationId xmlns:a16="http://schemas.microsoft.com/office/drawing/2014/main" id="{98E5FFC9-CB7B-47C1-B2E6-EF8A518659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91200" y="1440179"/>
            <a:ext cx="1588840" cy="1815817"/>
          </a:xfrm>
          <a:prstGeom prst="rect">
            <a:avLst/>
          </a:prstGeom>
          <a:effectLst/>
        </p:spPr>
      </p:pic>
      <p:sp>
        <p:nvSpPr>
          <p:cNvPr id="39938" name="Title 1"/>
          <p:cNvSpPr>
            <a:spLocks noGrp="1"/>
          </p:cNvSpPr>
          <p:nvPr>
            <p:ph type="title"/>
          </p:nvPr>
        </p:nvSpPr>
        <p:spPr>
          <a:prstGeom prst="rect">
            <a:avLst/>
          </a:prstGeom>
        </p:spPr>
        <p:txBody>
          <a:bodyPr/>
          <a:lstStyle/>
          <a:p>
            <a:r>
              <a:rPr lang="en-US" dirty="0"/>
              <a:t>HORIZONTAL PARTITIONING</a:t>
            </a:r>
          </a:p>
        </p:txBody>
      </p:sp>
      <p:cxnSp>
        <p:nvCxnSpPr>
          <p:cNvPr id="34" name="Straight Arrow Connector 33"/>
          <p:cNvCxnSpPr>
            <a:cxnSpLocks noChangeShapeType="1"/>
            <a:stCxn id="25" idx="3"/>
            <a:endCxn id="46" idx="1"/>
          </p:cNvCxnSpPr>
          <p:nvPr/>
        </p:nvCxnSpPr>
        <p:spPr bwMode="auto">
          <a:xfrm flipV="1">
            <a:off x="1882802" y="2348087"/>
            <a:ext cx="4160918" cy="442298"/>
          </a:xfrm>
          <a:prstGeom prst="straightConnector1">
            <a:avLst/>
          </a:prstGeom>
          <a:ln w="38100">
            <a:solidFill>
              <a:srgbClr val="EF3E42"/>
            </a:solidFill>
            <a:tailEnd type="arrow"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sp>
        <p:nvSpPr>
          <p:cNvPr id="37" name="Rounded Rectangular Callout 36"/>
          <p:cNvSpPr/>
          <p:nvPr/>
        </p:nvSpPr>
        <p:spPr bwMode="auto">
          <a:xfrm flipH="1">
            <a:off x="3462337" y="1958255"/>
            <a:ext cx="1097280" cy="364755"/>
          </a:xfrm>
          <a:prstGeom prst="wedgeRoundRectCallout">
            <a:avLst>
              <a:gd name="adj1" fmla="val -42311"/>
              <a:gd name="adj2" fmla="val 102618"/>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BEGIN</a:t>
            </a:r>
          </a:p>
        </p:txBody>
      </p:sp>
      <p:sp>
        <p:nvSpPr>
          <p:cNvPr id="38" name="Rounded Rectangular Callout 37"/>
          <p:cNvSpPr/>
          <p:nvPr/>
        </p:nvSpPr>
        <p:spPr bwMode="auto">
          <a:xfrm flipH="1">
            <a:off x="3462337" y="1958255"/>
            <a:ext cx="1097280" cy="364755"/>
          </a:xfrm>
          <a:prstGeom prst="wedgeRoundRectCallout">
            <a:avLst>
              <a:gd name="adj1" fmla="val -42311"/>
              <a:gd name="adj2" fmla="val 102618"/>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COMMIT</a:t>
            </a:r>
          </a:p>
        </p:txBody>
      </p:sp>
      <p:sp>
        <p:nvSpPr>
          <p:cNvPr id="39" name="Rounded Rectangular Callout 38" hidden="1"/>
          <p:cNvSpPr/>
          <p:nvPr/>
        </p:nvSpPr>
        <p:spPr bwMode="auto">
          <a:xfrm flipH="1">
            <a:off x="3230880" y="1958255"/>
            <a:ext cx="1371600" cy="364755"/>
          </a:xfrm>
          <a:prstGeom prst="wedgeRoundRectCallout">
            <a:avLst>
              <a:gd name="adj1" fmla="val -42311"/>
              <a:gd name="adj2" fmla="val 102618"/>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Get C_ID=1</a:t>
            </a:r>
          </a:p>
        </p:txBody>
      </p:sp>
      <p:sp>
        <p:nvSpPr>
          <p:cNvPr id="23" name="TextBox 9">
            <a:extLst>
              <a:ext uri="{FF2B5EF4-FFF2-40B4-BE49-F238E27FC236}">
                <a16:creationId xmlns:a16="http://schemas.microsoft.com/office/drawing/2014/main" id="{680674D8-305D-4598-B8AE-AE1655CAB945}"/>
              </a:ext>
            </a:extLst>
          </p:cNvPr>
          <p:cNvSpPr txBox="1">
            <a:spLocks noChangeArrowheads="1"/>
          </p:cNvSpPr>
          <p:nvPr/>
        </p:nvSpPr>
        <p:spPr bwMode="auto">
          <a:xfrm>
            <a:off x="697765" y="3354727"/>
            <a:ext cx="1519968" cy="641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400" b="1" i="1">
                <a:solidFill>
                  <a:schemeClr val="tx1">
                    <a:lumMod val="65000"/>
                    <a:lumOff val="35000"/>
                  </a:schemeClr>
                </a:solidFill>
                <a:latin typeface="Crimson Text" pitchFamily="2" charset="0"/>
                <a:ea typeface="ＭＳ Ｐゴシック" charset="-128"/>
              </a:defRPr>
            </a:lvl1pPr>
          </a:lstStyle>
          <a:p>
            <a:pPr>
              <a:lnSpc>
                <a:spcPct val="85000"/>
              </a:lnSpc>
            </a:pPr>
            <a:r>
              <a:rPr lang="en-US" dirty="0"/>
              <a:t>Application</a:t>
            </a:r>
          </a:p>
          <a:p>
            <a:pPr>
              <a:lnSpc>
                <a:spcPct val="85000"/>
              </a:lnSpc>
            </a:pPr>
            <a:r>
              <a:rPr lang="en-US" dirty="0"/>
              <a:t>Server</a:t>
            </a:r>
          </a:p>
        </p:txBody>
      </p:sp>
      <p:sp>
        <p:nvSpPr>
          <p:cNvPr id="53" name="TextBox 52">
            <a:extLst>
              <a:ext uri="{FF2B5EF4-FFF2-40B4-BE49-F238E27FC236}">
                <a16:creationId xmlns:a16="http://schemas.microsoft.com/office/drawing/2014/main" id="{2DB0FB11-5CA7-4586-B893-ECC8B57F737D}"/>
              </a:ext>
            </a:extLst>
          </p:cNvPr>
          <p:cNvSpPr txBox="1"/>
          <p:nvPr/>
        </p:nvSpPr>
        <p:spPr bwMode="auto">
          <a:xfrm>
            <a:off x="5916206" y="1083399"/>
            <a:ext cx="13388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400" b="1" i="1">
                <a:solidFill>
                  <a:schemeClr val="tx1">
                    <a:lumMod val="65000"/>
                    <a:lumOff val="35000"/>
                  </a:schemeClr>
                </a:solidFill>
                <a:latin typeface="Crimson Text" pitchFamily="2" charset="0"/>
                <a:ea typeface="ＭＳ Ｐゴシック" charset="-128"/>
              </a:defRPr>
            </a:lvl1pPr>
          </a:lstStyle>
          <a:p>
            <a:r>
              <a:rPr lang="en-US" dirty="0"/>
              <a:t>Partitions</a:t>
            </a:r>
          </a:p>
        </p:txBody>
      </p:sp>
      <p:grpSp>
        <p:nvGrpSpPr>
          <p:cNvPr id="4" name="Group 3">
            <a:extLst>
              <a:ext uri="{FF2B5EF4-FFF2-40B4-BE49-F238E27FC236}">
                <a16:creationId xmlns:a16="http://schemas.microsoft.com/office/drawing/2014/main" id="{AE0924D3-39DA-42B7-AA8A-0C16EFBD174C}"/>
              </a:ext>
            </a:extLst>
          </p:cNvPr>
          <p:cNvGrpSpPr/>
          <p:nvPr/>
        </p:nvGrpSpPr>
        <p:grpSpPr>
          <a:xfrm>
            <a:off x="6043721" y="1902903"/>
            <a:ext cx="1125192" cy="902796"/>
            <a:chOff x="914400" y="495474"/>
            <a:chExt cx="1188720" cy="902796"/>
          </a:xfrm>
        </p:grpSpPr>
        <p:sp>
          <p:nvSpPr>
            <p:cNvPr id="56" name="Rectangle 55">
              <a:extLst>
                <a:ext uri="{FF2B5EF4-FFF2-40B4-BE49-F238E27FC236}">
                  <a16:creationId xmlns:a16="http://schemas.microsoft.com/office/drawing/2014/main" id="{D715483C-6A3B-4933-9BC7-7FBA0D1AD019}"/>
                </a:ext>
              </a:extLst>
            </p:cNvPr>
            <p:cNvSpPr/>
            <p:nvPr/>
          </p:nvSpPr>
          <p:spPr bwMode="auto">
            <a:xfrm>
              <a:off x="914400" y="1123950"/>
              <a:ext cx="1188720" cy="274320"/>
            </a:xfrm>
            <a:prstGeom prst="rect">
              <a:avLst/>
            </a:prstGeom>
            <a:solidFill>
              <a:srgbClr val="2C6BD8"/>
            </a:solid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OITEMS</a:t>
              </a:r>
            </a:p>
          </p:txBody>
        </p:sp>
        <p:sp>
          <p:nvSpPr>
            <p:cNvPr id="41" name="Rectangle 40">
              <a:extLst>
                <a:ext uri="{FF2B5EF4-FFF2-40B4-BE49-F238E27FC236}">
                  <a16:creationId xmlns:a16="http://schemas.microsoft.com/office/drawing/2014/main" id="{2DECA662-A8B2-47CF-9B15-AA1971F677B1}"/>
                </a:ext>
              </a:extLst>
            </p:cNvPr>
            <p:cNvSpPr/>
            <p:nvPr/>
          </p:nvSpPr>
          <p:spPr bwMode="auto">
            <a:xfrm>
              <a:off x="914400" y="809712"/>
              <a:ext cx="1188720" cy="274320"/>
            </a:xfrm>
            <a:prstGeom prst="rect">
              <a:avLst/>
            </a:prstGeom>
            <a:solidFill>
              <a:srgbClr val="2C6BD8"/>
            </a:solid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ORDERS</a:t>
              </a:r>
            </a:p>
          </p:txBody>
        </p:sp>
        <p:sp>
          <p:nvSpPr>
            <p:cNvPr id="42" name="Rectangle 41">
              <a:extLst>
                <a:ext uri="{FF2B5EF4-FFF2-40B4-BE49-F238E27FC236}">
                  <a16:creationId xmlns:a16="http://schemas.microsoft.com/office/drawing/2014/main" id="{13A3E285-F60D-45FD-8132-6E4F4DFD011C}"/>
                </a:ext>
              </a:extLst>
            </p:cNvPr>
            <p:cNvSpPr/>
            <p:nvPr/>
          </p:nvSpPr>
          <p:spPr bwMode="auto">
            <a:xfrm>
              <a:off x="914400" y="495474"/>
              <a:ext cx="1188720" cy="274320"/>
            </a:xfrm>
            <a:prstGeom prst="rect">
              <a:avLst/>
            </a:prstGeom>
            <a:solidFill>
              <a:srgbClr val="2C6BD8"/>
            </a:solid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CUSTOMERS</a:t>
              </a:r>
            </a:p>
          </p:txBody>
        </p:sp>
      </p:grpSp>
      <p:grpSp>
        <p:nvGrpSpPr>
          <p:cNvPr id="43" name="Group 42">
            <a:extLst>
              <a:ext uri="{FF2B5EF4-FFF2-40B4-BE49-F238E27FC236}">
                <a16:creationId xmlns:a16="http://schemas.microsoft.com/office/drawing/2014/main" id="{2A53DAB1-CA97-40FD-A75B-AB97E6C75905}"/>
              </a:ext>
            </a:extLst>
          </p:cNvPr>
          <p:cNvGrpSpPr/>
          <p:nvPr/>
        </p:nvGrpSpPr>
        <p:grpSpPr>
          <a:xfrm>
            <a:off x="6043721" y="3867150"/>
            <a:ext cx="1125192" cy="902796"/>
            <a:chOff x="914400" y="495474"/>
            <a:chExt cx="1188720" cy="902796"/>
          </a:xfrm>
          <a:solidFill>
            <a:srgbClr val="EF3E42"/>
          </a:solidFill>
        </p:grpSpPr>
        <p:sp>
          <p:nvSpPr>
            <p:cNvPr id="44" name="Rectangle 43">
              <a:extLst>
                <a:ext uri="{FF2B5EF4-FFF2-40B4-BE49-F238E27FC236}">
                  <a16:creationId xmlns:a16="http://schemas.microsoft.com/office/drawing/2014/main" id="{52F9C0DB-7CCC-4F35-93A3-0AC24A9D5620}"/>
                </a:ext>
              </a:extLst>
            </p:cNvPr>
            <p:cNvSpPr/>
            <p:nvPr/>
          </p:nvSpPr>
          <p:spPr bwMode="auto">
            <a:xfrm>
              <a:off x="914400" y="1123950"/>
              <a:ext cx="1188720" cy="274320"/>
            </a:xfrm>
            <a:prstGeom prst="rect">
              <a:avLst/>
            </a:prstGeom>
            <a:grp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OITEMS</a:t>
              </a:r>
            </a:p>
          </p:txBody>
        </p:sp>
        <p:sp>
          <p:nvSpPr>
            <p:cNvPr id="45" name="Rectangle 44">
              <a:extLst>
                <a:ext uri="{FF2B5EF4-FFF2-40B4-BE49-F238E27FC236}">
                  <a16:creationId xmlns:a16="http://schemas.microsoft.com/office/drawing/2014/main" id="{A025F622-C96E-4B59-8732-179C7DF6D3E1}"/>
                </a:ext>
              </a:extLst>
            </p:cNvPr>
            <p:cNvSpPr/>
            <p:nvPr/>
          </p:nvSpPr>
          <p:spPr bwMode="auto">
            <a:xfrm>
              <a:off x="914400" y="809712"/>
              <a:ext cx="1188720" cy="274320"/>
            </a:xfrm>
            <a:prstGeom prst="rect">
              <a:avLst/>
            </a:prstGeom>
            <a:grp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ORDERS</a:t>
              </a:r>
            </a:p>
          </p:txBody>
        </p:sp>
        <p:sp>
          <p:nvSpPr>
            <p:cNvPr id="58" name="Rectangle 57">
              <a:extLst>
                <a:ext uri="{FF2B5EF4-FFF2-40B4-BE49-F238E27FC236}">
                  <a16:creationId xmlns:a16="http://schemas.microsoft.com/office/drawing/2014/main" id="{DBC2FD95-36A4-4B58-B93E-CF20E4FE856D}"/>
                </a:ext>
              </a:extLst>
            </p:cNvPr>
            <p:cNvSpPr/>
            <p:nvPr/>
          </p:nvSpPr>
          <p:spPr bwMode="auto">
            <a:xfrm>
              <a:off x="914400" y="495474"/>
              <a:ext cx="1188720" cy="274320"/>
            </a:xfrm>
            <a:prstGeom prst="rect">
              <a:avLst/>
            </a:prstGeom>
            <a:grp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CUSTOMERS</a:t>
              </a:r>
            </a:p>
          </p:txBody>
        </p:sp>
      </p:grpSp>
      <p:sp>
        <p:nvSpPr>
          <p:cNvPr id="59" name="TextBox 58">
            <a:extLst>
              <a:ext uri="{FF2B5EF4-FFF2-40B4-BE49-F238E27FC236}">
                <a16:creationId xmlns:a16="http://schemas.microsoft.com/office/drawing/2014/main" id="{65F205D9-4DBA-4FE9-8C1E-5AA40A8CEBF5}"/>
              </a:ext>
            </a:extLst>
          </p:cNvPr>
          <p:cNvSpPr txBox="1"/>
          <p:nvPr/>
        </p:nvSpPr>
        <p:spPr bwMode="auto">
          <a:xfrm>
            <a:off x="7469284" y="2070956"/>
            <a:ext cx="1183016" cy="49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en-US"/>
            </a:defPPr>
            <a:lvl1pPr algn="ctr">
              <a:lnSpc>
                <a:spcPct val="80000"/>
              </a:lnSpc>
              <a:defRPr sz="2400">
                <a:solidFill>
                  <a:srgbClr val="646464"/>
                </a:solidFill>
                <a:latin typeface="Proxima Nova Rg" panose="02000506030000020004" pitchFamily="50" charset="0"/>
              </a:defRPr>
            </a:lvl1pPr>
          </a:lstStyle>
          <a:p>
            <a:r>
              <a:rPr lang="en-US" sz="2000" b="1" dirty="0">
                <a:solidFill>
                  <a:srgbClr val="EF3E42"/>
                </a:solidFill>
                <a:latin typeface="Crimson Text" panose="02000503000000000000" pitchFamily="2" charset="0"/>
              </a:rPr>
              <a:t>Customers</a:t>
            </a:r>
          </a:p>
          <a:p>
            <a:r>
              <a:rPr lang="en-US" sz="2000" dirty="0">
                <a:solidFill>
                  <a:srgbClr val="EF3E42"/>
                </a:solidFill>
                <a:latin typeface="Crimson Text" panose="02000503000000000000" pitchFamily="2" charset="0"/>
              </a:rPr>
              <a:t>1-1000</a:t>
            </a:r>
          </a:p>
        </p:txBody>
      </p:sp>
      <p:sp>
        <p:nvSpPr>
          <p:cNvPr id="60" name="TextBox 59">
            <a:extLst>
              <a:ext uri="{FF2B5EF4-FFF2-40B4-BE49-F238E27FC236}">
                <a16:creationId xmlns:a16="http://schemas.microsoft.com/office/drawing/2014/main" id="{3E6664F8-739A-435B-AB0C-99D01220C786}"/>
              </a:ext>
            </a:extLst>
          </p:cNvPr>
          <p:cNvSpPr txBox="1"/>
          <p:nvPr/>
        </p:nvSpPr>
        <p:spPr bwMode="auto">
          <a:xfrm>
            <a:off x="7469284" y="3891497"/>
            <a:ext cx="1183016" cy="49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en-US"/>
            </a:defPPr>
            <a:lvl1pPr algn="ctr">
              <a:lnSpc>
                <a:spcPct val="80000"/>
              </a:lnSpc>
              <a:defRPr sz="2400">
                <a:solidFill>
                  <a:srgbClr val="646464"/>
                </a:solidFill>
                <a:latin typeface="Proxima Nova Rg" panose="02000506030000020004" pitchFamily="50" charset="0"/>
              </a:defRPr>
            </a:lvl1pPr>
          </a:lstStyle>
          <a:p>
            <a:r>
              <a:rPr lang="en-US" sz="2000" b="1" dirty="0">
                <a:solidFill>
                  <a:srgbClr val="EF3E42"/>
                </a:solidFill>
                <a:latin typeface="Crimson Text" panose="02000503000000000000" pitchFamily="2" charset="0"/>
              </a:rPr>
              <a:t>Customers</a:t>
            </a:r>
          </a:p>
          <a:p>
            <a:r>
              <a:rPr lang="en-US" sz="2000" dirty="0">
                <a:solidFill>
                  <a:srgbClr val="EF3E42"/>
                </a:solidFill>
                <a:latin typeface="Crimson Text" panose="02000503000000000000" pitchFamily="2" charset="0"/>
              </a:rPr>
              <a:t>1001-2000</a:t>
            </a:r>
          </a:p>
        </p:txBody>
      </p:sp>
      <p:sp>
        <p:nvSpPr>
          <p:cNvPr id="46" name="Highlight Box">
            <a:extLst>
              <a:ext uri="{FF2B5EF4-FFF2-40B4-BE49-F238E27FC236}">
                <a16:creationId xmlns:a16="http://schemas.microsoft.com/office/drawing/2014/main" id="{C2EB59F9-6D31-42EB-A542-82A414F39F76}"/>
              </a:ext>
            </a:extLst>
          </p:cNvPr>
          <p:cNvSpPr>
            <a:spLocks noChangeArrowheads="1"/>
          </p:cNvSpPr>
          <p:nvPr/>
        </p:nvSpPr>
        <p:spPr bwMode="auto">
          <a:xfrm>
            <a:off x="6043720" y="1890475"/>
            <a:ext cx="1125191" cy="915224"/>
          </a:xfrm>
          <a:prstGeom prst="roundRect">
            <a:avLst>
              <a:gd name="adj" fmla="val 1491"/>
            </a:avLst>
          </a:prstGeom>
          <a:noFill/>
          <a:ln w="38100"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grpSp>
        <p:nvGrpSpPr>
          <p:cNvPr id="24" name="Group 23">
            <a:extLst>
              <a:ext uri="{FF2B5EF4-FFF2-40B4-BE49-F238E27FC236}">
                <a16:creationId xmlns:a16="http://schemas.microsoft.com/office/drawing/2014/main" id="{4E882027-9097-44BF-A6F4-E8D7D32F62A2}"/>
              </a:ext>
            </a:extLst>
          </p:cNvPr>
          <p:cNvGrpSpPr/>
          <p:nvPr/>
        </p:nvGrpSpPr>
        <p:grpSpPr>
          <a:xfrm>
            <a:off x="1082702" y="2318120"/>
            <a:ext cx="800100" cy="944530"/>
            <a:chOff x="1844702" y="2029834"/>
            <a:chExt cx="800100" cy="944530"/>
          </a:xfrm>
        </p:grpSpPr>
        <p:pic>
          <p:nvPicPr>
            <p:cNvPr id="25" name="Picture 37">
              <a:extLst>
                <a:ext uri="{FF2B5EF4-FFF2-40B4-BE49-F238E27FC236}">
                  <a16:creationId xmlns:a16="http://schemas.microsoft.com/office/drawing/2014/main" id="{0F7013EA-2466-40F3-998A-D33D2A27D9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4702" y="2029834"/>
              <a:ext cx="800100" cy="944530"/>
            </a:xfrm>
            <a:prstGeom prst="rect">
              <a:avLst/>
            </a:prstGeom>
            <a:effectLst/>
          </p:spPr>
        </p:pic>
        <p:grpSp>
          <p:nvGrpSpPr>
            <p:cNvPr id="26" name="Group 25" hidden="1">
              <a:extLst>
                <a:ext uri="{FF2B5EF4-FFF2-40B4-BE49-F238E27FC236}">
                  <a16:creationId xmlns:a16="http://schemas.microsoft.com/office/drawing/2014/main" id="{26BE3527-1B29-435F-B54A-24C630DC9DD7}"/>
                </a:ext>
              </a:extLst>
            </p:cNvPr>
            <p:cNvGrpSpPr/>
            <p:nvPr/>
          </p:nvGrpSpPr>
          <p:grpSpPr>
            <a:xfrm>
              <a:off x="2553362" y="2029834"/>
              <a:ext cx="91440" cy="944530"/>
              <a:chOff x="2553362" y="2029834"/>
              <a:chExt cx="91440" cy="944530"/>
            </a:xfrm>
          </p:grpSpPr>
          <p:sp>
            <p:nvSpPr>
              <p:cNvPr id="29" name="Rounded Rectangle 69">
                <a:extLst>
                  <a:ext uri="{FF2B5EF4-FFF2-40B4-BE49-F238E27FC236}">
                    <a16:creationId xmlns:a16="http://schemas.microsoft.com/office/drawing/2014/main" id="{762334AE-B94A-447A-AF4B-C9B204D826AA}"/>
                  </a:ext>
                </a:extLst>
              </p:cNvPr>
              <p:cNvSpPr/>
              <p:nvPr/>
            </p:nvSpPr>
            <p:spPr>
              <a:xfrm>
                <a:off x="2553362" y="2029834"/>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sp>
            <p:nvSpPr>
              <p:cNvPr id="30" name="Rounded Rectangle 69">
                <a:extLst>
                  <a:ext uri="{FF2B5EF4-FFF2-40B4-BE49-F238E27FC236}">
                    <a16:creationId xmlns:a16="http://schemas.microsoft.com/office/drawing/2014/main" id="{F75047BD-FD23-455B-B981-B3759E989BC8}"/>
                  </a:ext>
                </a:extLst>
              </p:cNvPr>
              <p:cNvSpPr/>
              <p:nvPr/>
            </p:nvSpPr>
            <p:spPr>
              <a:xfrm>
                <a:off x="2553362" y="2314197"/>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sp>
            <p:nvSpPr>
              <p:cNvPr id="33" name="Rounded Rectangle 69">
                <a:extLst>
                  <a:ext uri="{FF2B5EF4-FFF2-40B4-BE49-F238E27FC236}">
                    <a16:creationId xmlns:a16="http://schemas.microsoft.com/office/drawing/2014/main" id="{D2BBA83A-B10A-4863-9CBA-8B8FA51F078A}"/>
                  </a:ext>
                </a:extLst>
              </p:cNvPr>
              <p:cNvSpPr/>
              <p:nvPr/>
            </p:nvSpPr>
            <p:spPr>
              <a:xfrm>
                <a:off x="2553362" y="2882924"/>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sp>
            <p:nvSpPr>
              <p:cNvPr id="35" name="Rounded Rectangle 69">
                <a:extLst>
                  <a:ext uri="{FF2B5EF4-FFF2-40B4-BE49-F238E27FC236}">
                    <a16:creationId xmlns:a16="http://schemas.microsoft.com/office/drawing/2014/main" id="{288905FA-99ED-4353-80E8-E4D4A6E65AB3}"/>
                  </a:ext>
                </a:extLst>
              </p:cNvPr>
              <p:cNvSpPr/>
              <p:nvPr/>
            </p:nvSpPr>
            <p:spPr>
              <a:xfrm>
                <a:off x="2553362" y="2598560"/>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grpSp>
      </p:grpSp>
      <p:sp>
        <p:nvSpPr>
          <p:cNvPr id="3" name="Slide Number Placeholder 3">
            <a:extLst>
              <a:ext uri="{FF2B5EF4-FFF2-40B4-BE49-F238E27FC236}">
                <a16:creationId xmlns:a16="http://schemas.microsoft.com/office/drawing/2014/main" id="{203C9295-A74E-89CA-2A4C-31CB619E3E7A}"/>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68</a:t>
            </a:fld>
            <a:endParaRPr lang="en-US" dirty="0"/>
          </a:p>
        </p:txBody>
      </p:sp>
    </p:spTree>
    <p:extLst>
      <p:ext uri="{BB962C8B-B14F-4D97-AF65-F5344CB8AC3E}">
        <p14:creationId xmlns:p14="http://schemas.microsoft.com/office/powerpoint/2010/main" val="26781463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250"/>
                                        <p:tgtEl>
                                          <p:spTgt spid="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left)">
                                      <p:cBhvr>
                                        <p:cTn id="12" dur="500"/>
                                        <p:tgtEl>
                                          <p:spTgt spid="34"/>
                                        </p:tgtEl>
                                      </p:cBhvr>
                                    </p:animEffect>
                                  </p:childTnLst>
                                </p:cTn>
                              </p:par>
                            </p:childTnLst>
                          </p:cTn>
                        </p:par>
                        <p:par>
                          <p:cTn id="13" fill="hold" nodeType="afterGroup">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250"/>
                                        <p:tgtEl>
                                          <p:spTgt spid="3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nodeType="clickEffect">
                                  <p:stCondLst>
                                    <p:cond delay="0"/>
                                  </p:stCondLst>
                                  <p:childTnLst>
                                    <p:animEffect transition="out" filter="fade">
                                      <p:cBhvr>
                                        <p:cTn id="20" dur="250"/>
                                        <p:tgtEl>
                                          <p:spTgt spid="34"/>
                                        </p:tgtEl>
                                      </p:cBhvr>
                                    </p:animEffect>
                                    <p:set>
                                      <p:cBhvr>
                                        <p:cTn id="21" dur="1" fill="hold">
                                          <p:stCondLst>
                                            <p:cond delay="249"/>
                                          </p:stCondLst>
                                        </p:cTn>
                                        <p:tgtEl>
                                          <p:spTgt spid="34"/>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250"/>
                                        <p:tgtEl>
                                          <p:spTgt spid="37"/>
                                        </p:tgtEl>
                                      </p:cBhvr>
                                    </p:animEffect>
                                    <p:set>
                                      <p:cBhvr>
                                        <p:cTn id="24" dur="1" fill="hold">
                                          <p:stCondLst>
                                            <p:cond delay="249"/>
                                          </p:stCondLst>
                                        </p:cTn>
                                        <p:tgtEl>
                                          <p:spTgt spid="37"/>
                                        </p:tgtEl>
                                        <p:attrNameLst>
                                          <p:attrName>style.visibility</p:attrName>
                                        </p:attrNameLst>
                                      </p:cBhvr>
                                      <p:to>
                                        <p:strVal val="hidden"/>
                                      </p:to>
                                    </p:set>
                                  </p:childTnLst>
                                </p:cTn>
                              </p:par>
                            </p:childTnLst>
                          </p:cTn>
                        </p:par>
                        <p:par>
                          <p:cTn id="25" fill="hold" nodeType="afterGroup">
                            <p:stCondLst>
                              <p:cond delay="250"/>
                            </p:stCondLst>
                            <p:childTnLst>
                              <p:par>
                                <p:cTn id="26" presetID="22" presetClass="entr" presetSubtype="4" fill="hold" nodeType="after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wipe(down)">
                                      <p:cBhvr>
                                        <p:cTn id="28" dur="500"/>
                                        <p:tgtEl>
                                          <p:spTgt spid="34"/>
                                        </p:tgtEl>
                                      </p:cBhvr>
                                    </p:animEffect>
                                  </p:childTnLst>
                                </p:cTn>
                              </p:par>
                            </p:childTnLst>
                          </p:cTn>
                        </p:par>
                        <p:par>
                          <p:cTn id="29" fill="hold" nodeType="afterGroup">
                            <p:stCondLst>
                              <p:cond delay="750"/>
                            </p:stCondLst>
                            <p:childTnLst>
                              <p:par>
                                <p:cTn id="30" presetID="10" presetClass="entr" presetSubtype="0" fill="hold" grpId="0" nodeType="after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250"/>
                                        <p:tgtEl>
                                          <p:spTgt spid="3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xit" presetSubtype="0" fill="hold" nodeType="clickEffect">
                                  <p:stCondLst>
                                    <p:cond delay="0"/>
                                  </p:stCondLst>
                                  <p:childTnLst>
                                    <p:animEffect transition="out" filter="fade">
                                      <p:cBhvr>
                                        <p:cTn id="36" dur="250"/>
                                        <p:tgtEl>
                                          <p:spTgt spid="34"/>
                                        </p:tgtEl>
                                      </p:cBhvr>
                                    </p:animEffect>
                                    <p:set>
                                      <p:cBhvr>
                                        <p:cTn id="37" dur="1" fill="hold">
                                          <p:stCondLst>
                                            <p:cond delay="249"/>
                                          </p:stCondLst>
                                        </p:cTn>
                                        <p:tgtEl>
                                          <p:spTgt spid="34"/>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250"/>
                                        <p:tgtEl>
                                          <p:spTgt spid="39"/>
                                        </p:tgtEl>
                                      </p:cBhvr>
                                    </p:animEffect>
                                    <p:set>
                                      <p:cBhvr>
                                        <p:cTn id="40" dur="1" fill="hold">
                                          <p:stCondLst>
                                            <p:cond delay="249"/>
                                          </p:stCondLst>
                                        </p:cTn>
                                        <p:tgtEl>
                                          <p:spTgt spid="39"/>
                                        </p:tgtEl>
                                        <p:attrNameLst>
                                          <p:attrName>style.visibility</p:attrName>
                                        </p:attrNameLst>
                                      </p:cBhvr>
                                      <p:to>
                                        <p:strVal val="hidden"/>
                                      </p:to>
                                    </p:set>
                                  </p:childTnLst>
                                </p:cTn>
                              </p:par>
                            </p:childTnLst>
                          </p:cTn>
                        </p:par>
                        <p:par>
                          <p:cTn id="41" fill="hold" nodeType="afterGroup">
                            <p:stCondLst>
                              <p:cond delay="250"/>
                            </p:stCondLst>
                            <p:childTnLst>
                              <p:par>
                                <p:cTn id="42" presetID="22" presetClass="entr" presetSubtype="8" fill="hold" nodeType="after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wipe(left)">
                                      <p:cBhvr>
                                        <p:cTn id="44" dur="500"/>
                                        <p:tgtEl>
                                          <p:spTgt spid="34"/>
                                        </p:tgtEl>
                                      </p:cBhvr>
                                    </p:animEffect>
                                  </p:childTnLst>
                                </p:cTn>
                              </p:par>
                            </p:childTnLst>
                          </p:cTn>
                        </p:par>
                        <p:par>
                          <p:cTn id="45" fill="hold" nodeType="afterGroup">
                            <p:stCondLst>
                              <p:cond delay="750"/>
                            </p:stCondLst>
                            <p:childTnLst>
                              <p:par>
                                <p:cTn id="46" presetID="10" presetClass="entr" presetSubtype="0" fill="hold" grpId="0" nodeType="after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2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7" grpId="1" animBg="1"/>
      <p:bldP spid="38" grpId="0" animBg="1"/>
      <p:bldP spid="39" grpId="0" animBg="1"/>
      <p:bldP spid="39" grpId="1" animBg="1"/>
      <p:bldP spid="46" grpId="0" animBg="1"/>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Title 5"/>
          <p:cNvSpPr>
            <a:spLocks noGrp="1"/>
          </p:cNvSpPr>
          <p:nvPr>
            <p:ph type="title"/>
          </p:nvPr>
        </p:nvSpPr>
        <p:spPr>
          <a:prstGeom prst="rect">
            <a:avLst/>
          </a:prstGeom>
        </p:spPr>
        <p:txBody>
          <a:bodyPr/>
          <a:lstStyle/>
          <a:p>
            <a:r>
              <a:rPr lang="en-US" dirty="0"/>
              <a:t>PARTITION-BASED T/O</a:t>
            </a:r>
          </a:p>
        </p:txBody>
      </p:sp>
      <p:sp>
        <p:nvSpPr>
          <p:cNvPr id="61443" name="Content Placeholder 6"/>
          <p:cNvSpPr>
            <a:spLocks noGrp="1"/>
          </p:cNvSpPr>
          <p:nvPr>
            <p:ph idx="1"/>
          </p:nvPr>
        </p:nvSpPr>
        <p:spPr>
          <a:prstGeom prst="rect">
            <a:avLst/>
          </a:prstGeom>
        </p:spPr>
        <p:txBody>
          <a:bodyPr/>
          <a:lstStyle/>
          <a:p>
            <a:r>
              <a:rPr lang="en-US" dirty="0" err="1"/>
              <a:t>Txns</a:t>
            </a:r>
            <a:r>
              <a:rPr lang="en-US" dirty="0"/>
              <a:t> are assigned timestamps based on when they arrive at the DBMS.</a:t>
            </a:r>
          </a:p>
          <a:p>
            <a:endParaRPr lang="en-US" sz="1200" dirty="0"/>
          </a:p>
          <a:p>
            <a:r>
              <a:rPr lang="en-US" dirty="0"/>
              <a:t>Partitions are protected by a single lock:</a:t>
            </a:r>
          </a:p>
          <a:p>
            <a:pPr lvl="1"/>
            <a:r>
              <a:rPr lang="en-US" dirty="0"/>
              <a:t>Each </a:t>
            </a:r>
            <a:r>
              <a:rPr lang="en-US" dirty="0" err="1"/>
              <a:t>txn</a:t>
            </a:r>
            <a:r>
              <a:rPr lang="en-US" dirty="0"/>
              <a:t> is queued at the partitions it needs.</a:t>
            </a:r>
          </a:p>
          <a:p>
            <a:pPr lvl="1"/>
            <a:r>
              <a:rPr lang="en-US" dirty="0"/>
              <a:t>The </a:t>
            </a:r>
            <a:r>
              <a:rPr lang="en-US" dirty="0" err="1"/>
              <a:t>txn</a:t>
            </a:r>
            <a:r>
              <a:rPr lang="en-US" dirty="0"/>
              <a:t> acquires a partition’s lock if it has the lowest timestamp in that partition’s queue.</a:t>
            </a:r>
          </a:p>
          <a:p>
            <a:pPr lvl="1"/>
            <a:r>
              <a:rPr lang="en-US" dirty="0"/>
              <a:t>The </a:t>
            </a:r>
            <a:r>
              <a:rPr lang="en-US" dirty="0" err="1"/>
              <a:t>txn</a:t>
            </a:r>
            <a:r>
              <a:rPr lang="en-US" dirty="0"/>
              <a:t> starts when it has all of the locks for all the partitions that it will read/write.</a:t>
            </a:r>
          </a:p>
        </p:txBody>
      </p:sp>
      <p:grpSp>
        <p:nvGrpSpPr>
          <p:cNvPr id="3" name="Group 2">
            <a:extLst>
              <a:ext uri="{FF2B5EF4-FFF2-40B4-BE49-F238E27FC236}">
                <a16:creationId xmlns:a16="http://schemas.microsoft.com/office/drawing/2014/main" id="{7D153487-29CA-4E15-A4C5-9A90FDB7BEEA}"/>
              </a:ext>
            </a:extLst>
          </p:cNvPr>
          <p:cNvGrpSpPr/>
          <p:nvPr/>
        </p:nvGrpSpPr>
        <p:grpSpPr>
          <a:xfrm>
            <a:off x="1427340" y="4273640"/>
            <a:ext cx="6289320" cy="576601"/>
            <a:chOff x="565533" y="4160870"/>
            <a:chExt cx="7519373" cy="689371"/>
          </a:xfrm>
        </p:grpSpPr>
        <p:pic>
          <p:nvPicPr>
            <p:cNvPr id="5" name="Picture 4">
              <a:extLst>
                <a:ext uri="{FF2B5EF4-FFF2-40B4-BE49-F238E27FC236}">
                  <a16:creationId xmlns:a16="http://schemas.microsoft.com/office/drawing/2014/main" id="{10BC49CB-7597-45CE-AB7D-60EC75D6F188}"/>
                </a:ext>
              </a:extLst>
            </p:cNvPr>
            <p:cNvPicPr>
              <a:picLocks noChangeAspect="1"/>
            </p:cNvPicPr>
            <p:nvPr/>
          </p:nvPicPr>
          <p:blipFill>
            <a:blip r:embed="rId3"/>
            <a:stretch>
              <a:fillRect/>
            </a:stretch>
          </p:blipFill>
          <p:spPr>
            <a:xfrm>
              <a:off x="565533" y="4160870"/>
              <a:ext cx="689372" cy="689371"/>
            </a:xfrm>
            <a:prstGeom prst="rect">
              <a:avLst/>
            </a:prstGeom>
          </p:spPr>
        </p:pic>
        <p:pic>
          <p:nvPicPr>
            <p:cNvPr id="6" name="Graphic 5">
              <a:extLst>
                <a:ext uri="{FF2B5EF4-FFF2-40B4-BE49-F238E27FC236}">
                  <a16:creationId xmlns:a16="http://schemas.microsoft.com/office/drawing/2014/main" id="{12B3F716-7123-43EA-B2B4-DEEC62ED6BE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18866" y="4324050"/>
              <a:ext cx="1912706" cy="363010"/>
            </a:xfrm>
            <a:prstGeom prst="rect">
              <a:avLst/>
            </a:prstGeom>
          </p:spPr>
        </p:pic>
        <p:pic>
          <p:nvPicPr>
            <p:cNvPr id="7" name="Picture 6">
              <a:extLst>
                <a:ext uri="{FF2B5EF4-FFF2-40B4-BE49-F238E27FC236}">
                  <a16:creationId xmlns:a16="http://schemas.microsoft.com/office/drawing/2014/main" id="{67B5F016-41F9-4613-A3D7-D815DC7AEB1E}"/>
                </a:ext>
              </a:extLst>
            </p:cNvPr>
            <p:cNvPicPr>
              <a:picLocks noChangeAspect="1"/>
            </p:cNvPicPr>
            <p:nvPr/>
          </p:nvPicPr>
          <p:blipFill>
            <a:blip r:embed="rId6"/>
            <a:stretch>
              <a:fillRect/>
            </a:stretch>
          </p:blipFill>
          <p:spPr>
            <a:xfrm>
              <a:off x="6172200" y="4239038"/>
              <a:ext cx="1912706" cy="533035"/>
            </a:xfrm>
            <a:prstGeom prst="rect">
              <a:avLst/>
            </a:prstGeom>
          </p:spPr>
        </p:pic>
        <p:pic>
          <p:nvPicPr>
            <p:cNvPr id="8" name="Picture 7">
              <a:extLst>
                <a:ext uri="{FF2B5EF4-FFF2-40B4-BE49-F238E27FC236}">
                  <a16:creationId xmlns:a16="http://schemas.microsoft.com/office/drawing/2014/main" id="{6100C301-B0F1-4428-8B6C-76E243DFFA48}"/>
                </a:ext>
              </a:extLst>
            </p:cNvPr>
            <p:cNvPicPr>
              <a:picLocks noChangeAspect="1"/>
            </p:cNvPicPr>
            <p:nvPr/>
          </p:nvPicPr>
          <p:blipFill>
            <a:blip r:embed="rId7"/>
            <a:stretch>
              <a:fillRect/>
            </a:stretch>
          </p:blipFill>
          <p:spPr>
            <a:xfrm>
              <a:off x="3895533" y="4272584"/>
              <a:ext cx="1912706" cy="465943"/>
            </a:xfrm>
            <a:prstGeom prst="rect">
              <a:avLst/>
            </a:prstGeom>
          </p:spPr>
        </p:pic>
      </p:grpSp>
      <p:sp>
        <p:nvSpPr>
          <p:cNvPr id="4" name="Slide Number Placeholder 3">
            <a:extLst>
              <a:ext uri="{FF2B5EF4-FFF2-40B4-BE49-F238E27FC236}">
                <a16:creationId xmlns:a16="http://schemas.microsoft.com/office/drawing/2014/main" id="{CE36036E-1397-F5E8-EA15-32445B4A8E57}"/>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69</a:t>
            </a:fld>
            <a:endParaRPr lang="en-US" dirty="0"/>
          </a:p>
        </p:txBody>
      </p:sp>
    </p:spTree>
    <p:extLst>
      <p:ext uri="{BB962C8B-B14F-4D97-AF65-F5344CB8AC3E}">
        <p14:creationId xmlns:p14="http://schemas.microsoft.com/office/powerpoint/2010/main" val="1466591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a:t>Optimistic Concurrency Control (OCC)</a:t>
            </a:r>
          </a:p>
        </p:txBody>
      </p:sp>
      <p:sp>
        <p:nvSpPr>
          <p:cNvPr id="23555" name="Content Placeholder 2"/>
          <p:cNvSpPr>
            <a:spLocks noGrp="1"/>
          </p:cNvSpPr>
          <p:nvPr>
            <p:ph idx="1"/>
          </p:nvPr>
        </p:nvSpPr>
        <p:spPr>
          <a:xfrm>
            <a:off x="228600" y="971550"/>
            <a:ext cx="4983480" cy="3657600"/>
          </a:xfrm>
        </p:spPr>
        <p:txBody>
          <a:bodyPr/>
          <a:lstStyle/>
          <a:p>
            <a:r>
              <a:rPr lang="en-US" dirty="0">
                <a:solidFill>
                  <a:schemeClr val="tx1"/>
                </a:solidFill>
              </a:rPr>
              <a:t>T/O protocol where DBMS creates a private workspace for each </a:t>
            </a:r>
            <a:r>
              <a:rPr lang="en-US" dirty="0" err="1">
                <a:solidFill>
                  <a:schemeClr val="tx1"/>
                </a:solidFill>
              </a:rPr>
              <a:t>txn</a:t>
            </a:r>
            <a:r>
              <a:rPr lang="en-US" dirty="0">
                <a:solidFill>
                  <a:schemeClr val="tx1"/>
                </a:solidFill>
              </a:rPr>
              <a:t>.</a:t>
            </a:r>
          </a:p>
          <a:p>
            <a:pPr lvl="1"/>
            <a:r>
              <a:rPr lang="en-US" dirty="0">
                <a:solidFill>
                  <a:schemeClr val="tx1"/>
                </a:solidFill>
              </a:rPr>
              <a:t>Any object read is copied into workspace. </a:t>
            </a:r>
          </a:p>
          <a:p>
            <a:pPr lvl="1"/>
            <a:r>
              <a:rPr lang="en-US" dirty="0">
                <a:solidFill>
                  <a:schemeClr val="tx1"/>
                </a:solidFill>
              </a:rPr>
              <a:t>Modifications are applied to workspace.</a:t>
            </a:r>
          </a:p>
          <a:p>
            <a:endParaRPr lang="en-US" sz="1200" dirty="0">
              <a:solidFill>
                <a:schemeClr val="tx1"/>
              </a:solidFill>
            </a:endParaRPr>
          </a:p>
          <a:p>
            <a:r>
              <a:rPr lang="en-US" dirty="0">
                <a:solidFill>
                  <a:schemeClr val="tx1"/>
                </a:solidFill>
              </a:rPr>
              <a:t>When a </a:t>
            </a:r>
            <a:r>
              <a:rPr lang="en-US" dirty="0" err="1">
                <a:solidFill>
                  <a:schemeClr val="tx1"/>
                </a:solidFill>
              </a:rPr>
              <a:t>txn</a:t>
            </a:r>
            <a:r>
              <a:rPr lang="en-US" dirty="0">
                <a:solidFill>
                  <a:schemeClr val="tx1"/>
                </a:solidFill>
              </a:rPr>
              <a:t> commits, the DBMS compares workspace write set to see whether it conflicts with other </a:t>
            </a:r>
            <a:r>
              <a:rPr lang="en-US" dirty="0" err="1">
                <a:solidFill>
                  <a:schemeClr val="tx1"/>
                </a:solidFill>
              </a:rPr>
              <a:t>txns</a:t>
            </a:r>
            <a:r>
              <a:rPr lang="en-US" dirty="0">
                <a:solidFill>
                  <a:schemeClr val="tx1"/>
                </a:solidFill>
              </a:rPr>
              <a:t>.</a:t>
            </a:r>
          </a:p>
          <a:p>
            <a:endParaRPr lang="en-US" sz="1200" dirty="0">
              <a:solidFill>
                <a:schemeClr val="tx1"/>
              </a:solidFill>
            </a:endParaRPr>
          </a:p>
          <a:p>
            <a:r>
              <a:rPr lang="en-US" dirty="0">
                <a:solidFill>
                  <a:schemeClr val="tx1"/>
                </a:solidFill>
              </a:rPr>
              <a:t>If there are no conflicts, the write set is installed into the “global” database.</a:t>
            </a:r>
          </a:p>
        </p:txBody>
      </p:sp>
      <p:pic>
        <p:nvPicPr>
          <p:cNvPr id="6" name="Picture 5">
            <a:hlinkClick r:id="rId3"/>
            <a:extLst>
              <a:ext uri="{FF2B5EF4-FFF2-40B4-BE49-F238E27FC236}">
                <a16:creationId xmlns:a16="http://schemas.microsoft.com/office/drawing/2014/main" id="{F54823F6-6F64-438B-8C07-2D4F695FBEFF}"/>
              </a:ext>
            </a:extLst>
          </p:cNvPr>
          <p:cNvPicPr>
            <a:picLocks noChangeAspect="1"/>
          </p:cNvPicPr>
          <p:nvPr/>
        </p:nvPicPr>
        <p:blipFill rotWithShape="1">
          <a:blip r:embed="rId4"/>
          <a:srcRect t="2077" b="2077"/>
          <a:stretch/>
        </p:blipFill>
        <p:spPr>
          <a:xfrm>
            <a:off x="5715000" y="895350"/>
            <a:ext cx="2743200" cy="4042757"/>
          </a:xfrm>
          <a:prstGeom prst="rect">
            <a:avLst/>
          </a:prstGeom>
          <a:ln w="12700">
            <a:solidFill>
              <a:srgbClr val="646464"/>
            </a:solidFill>
          </a:ln>
        </p:spPr>
      </p:pic>
    </p:spTree>
    <p:extLst>
      <p:ext uri="{BB962C8B-B14F-4D97-AF65-F5344CB8AC3E}">
        <p14:creationId xmlns:p14="http://schemas.microsoft.com/office/powerpoint/2010/main" val="17764385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466" name="Title 1"/>
          <p:cNvSpPr>
            <a:spLocks noGrp="1"/>
          </p:cNvSpPr>
          <p:nvPr>
            <p:ph type="title"/>
          </p:nvPr>
        </p:nvSpPr>
        <p:spPr>
          <a:prstGeom prst="rect">
            <a:avLst/>
          </a:prstGeom>
        </p:spPr>
        <p:txBody>
          <a:bodyPr/>
          <a:lstStyle/>
          <a:p>
            <a:r>
              <a:rPr lang="en-US" dirty="0"/>
              <a:t>PARTITION-BASED T/O – READS</a:t>
            </a:r>
          </a:p>
        </p:txBody>
      </p:sp>
      <p:sp>
        <p:nvSpPr>
          <p:cNvPr id="62467" name="Content Placeholder 2"/>
          <p:cNvSpPr>
            <a:spLocks noGrp="1"/>
          </p:cNvSpPr>
          <p:nvPr>
            <p:ph idx="1"/>
          </p:nvPr>
        </p:nvSpPr>
        <p:spPr>
          <a:prstGeom prst="rect">
            <a:avLst/>
          </a:prstGeom>
        </p:spPr>
        <p:txBody>
          <a:bodyPr/>
          <a:lstStyle/>
          <a:p>
            <a:r>
              <a:rPr lang="en-US" dirty="0" err="1"/>
              <a:t>Txns</a:t>
            </a:r>
            <a:r>
              <a:rPr lang="en-US" dirty="0"/>
              <a:t> can read anything that they want at the partitions that they have locked.</a:t>
            </a:r>
          </a:p>
          <a:p>
            <a:endParaRPr lang="en-US" sz="1200" dirty="0"/>
          </a:p>
          <a:p>
            <a:r>
              <a:rPr lang="en-US" dirty="0"/>
              <a:t>If a </a:t>
            </a:r>
            <a:r>
              <a:rPr lang="en-US" dirty="0" err="1"/>
              <a:t>txn</a:t>
            </a:r>
            <a:r>
              <a:rPr lang="en-US" dirty="0"/>
              <a:t> tries to access a partition that it does not have the lock, it is aborted + restarted.</a:t>
            </a:r>
          </a:p>
          <a:p>
            <a:endParaRPr lang="en-US" dirty="0"/>
          </a:p>
        </p:txBody>
      </p:sp>
      <p:sp>
        <p:nvSpPr>
          <p:cNvPr id="3" name="Slide Number Placeholder 3">
            <a:extLst>
              <a:ext uri="{FF2B5EF4-FFF2-40B4-BE49-F238E27FC236}">
                <a16:creationId xmlns:a16="http://schemas.microsoft.com/office/drawing/2014/main" id="{067CEA7A-A939-7D41-C33A-F8AE5CBC783E}"/>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70</a:t>
            </a:fld>
            <a:endParaRPr lang="en-US" dirty="0"/>
          </a:p>
        </p:txBody>
      </p:sp>
    </p:spTree>
    <p:extLst>
      <p:ext uri="{BB962C8B-B14F-4D97-AF65-F5344CB8AC3E}">
        <p14:creationId xmlns:p14="http://schemas.microsoft.com/office/powerpoint/2010/main" val="28782864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490" name="Title 1"/>
          <p:cNvSpPr>
            <a:spLocks noGrp="1"/>
          </p:cNvSpPr>
          <p:nvPr>
            <p:ph type="title"/>
          </p:nvPr>
        </p:nvSpPr>
        <p:spPr>
          <a:prstGeom prst="rect">
            <a:avLst/>
          </a:prstGeom>
        </p:spPr>
        <p:txBody>
          <a:bodyPr/>
          <a:lstStyle/>
          <a:p>
            <a:r>
              <a:rPr lang="en-US" dirty="0"/>
              <a:t>PARTITION-BASED T/O – WRITES</a:t>
            </a:r>
          </a:p>
        </p:txBody>
      </p:sp>
      <p:sp>
        <p:nvSpPr>
          <p:cNvPr id="63491" name="Content Placeholder 2"/>
          <p:cNvSpPr>
            <a:spLocks noGrp="1"/>
          </p:cNvSpPr>
          <p:nvPr>
            <p:ph idx="1"/>
          </p:nvPr>
        </p:nvSpPr>
        <p:spPr>
          <a:prstGeom prst="rect">
            <a:avLst/>
          </a:prstGeom>
        </p:spPr>
        <p:txBody>
          <a:bodyPr/>
          <a:lstStyle/>
          <a:p>
            <a:r>
              <a:rPr lang="en-US" dirty="0"/>
              <a:t>All updates occur in place.</a:t>
            </a:r>
          </a:p>
          <a:p>
            <a:pPr lvl="1"/>
            <a:r>
              <a:rPr lang="en-US" dirty="0"/>
              <a:t>Maintain a separate in-memory buffer to undo changes if the </a:t>
            </a:r>
            <a:r>
              <a:rPr lang="en-US" dirty="0" err="1"/>
              <a:t>txn</a:t>
            </a:r>
            <a:r>
              <a:rPr lang="en-US" dirty="0"/>
              <a:t> aborts.</a:t>
            </a:r>
          </a:p>
          <a:p>
            <a:endParaRPr lang="en-US" sz="1200" dirty="0"/>
          </a:p>
          <a:p>
            <a:r>
              <a:rPr lang="en-US" dirty="0"/>
              <a:t>If a </a:t>
            </a:r>
            <a:r>
              <a:rPr lang="en-US" dirty="0" err="1"/>
              <a:t>txn</a:t>
            </a:r>
            <a:r>
              <a:rPr lang="en-US" dirty="0"/>
              <a:t> tries to write to a partition that it does not have the lock, it is aborted + restarted.</a:t>
            </a:r>
          </a:p>
          <a:p>
            <a:endParaRPr lang="en-US" dirty="0"/>
          </a:p>
        </p:txBody>
      </p:sp>
      <p:sp>
        <p:nvSpPr>
          <p:cNvPr id="3" name="Slide Number Placeholder 3">
            <a:extLst>
              <a:ext uri="{FF2B5EF4-FFF2-40B4-BE49-F238E27FC236}">
                <a16:creationId xmlns:a16="http://schemas.microsoft.com/office/drawing/2014/main" id="{E6260D71-166B-FA50-AE4C-A70106CC1493}"/>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71</a:t>
            </a:fld>
            <a:endParaRPr lang="en-US" dirty="0"/>
          </a:p>
        </p:txBody>
      </p:sp>
    </p:spTree>
    <p:extLst>
      <p:ext uri="{BB962C8B-B14F-4D97-AF65-F5344CB8AC3E}">
        <p14:creationId xmlns:p14="http://schemas.microsoft.com/office/powerpoint/2010/main" val="40592571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1" name="Picture 20">
            <a:extLst>
              <a:ext uri="{FF2B5EF4-FFF2-40B4-BE49-F238E27FC236}">
                <a16:creationId xmlns:a16="http://schemas.microsoft.com/office/drawing/2014/main" id="{602E4197-69F4-466D-B22C-10CD77E621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91200" y="3282701"/>
            <a:ext cx="1588840" cy="1815817"/>
          </a:xfrm>
          <a:prstGeom prst="rect">
            <a:avLst/>
          </a:prstGeom>
          <a:effectLst/>
        </p:spPr>
      </p:pic>
      <p:pic>
        <p:nvPicPr>
          <p:cNvPr id="36" name="Picture 20">
            <a:extLst>
              <a:ext uri="{FF2B5EF4-FFF2-40B4-BE49-F238E27FC236}">
                <a16:creationId xmlns:a16="http://schemas.microsoft.com/office/drawing/2014/main" id="{98E5FFC9-CB7B-47C1-B2E6-EF8A518659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91200" y="1440179"/>
            <a:ext cx="1588840" cy="1815817"/>
          </a:xfrm>
          <a:prstGeom prst="rect">
            <a:avLst/>
          </a:prstGeom>
          <a:effectLst/>
        </p:spPr>
      </p:pic>
      <p:sp>
        <p:nvSpPr>
          <p:cNvPr id="39938" name="Title 1"/>
          <p:cNvSpPr>
            <a:spLocks noGrp="1"/>
          </p:cNvSpPr>
          <p:nvPr>
            <p:ph type="title"/>
          </p:nvPr>
        </p:nvSpPr>
        <p:spPr>
          <a:prstGeom prst="rect">
            <a:avLst/>
          </a:prstGeom>
        </p:spPr>
        <p:txBody>
          <a:bodyPr/>
          <a:lstStyle/>
          <a:p>
            <a:r>
              <a:rPr lang="en-US" dirty="0"/>
              <a:t>PARTITION-BASED T/O</a:t>
            </a:r>
          </a:p>
        </p:txBody>
      </p:sp>
      <p:cxnSp>
        <p:nvCxnSpPr>
          <p:cNvPr id="34" name="Straight Arrow Connector 33"/>
          <p:cNvCxnSpPr>
            <a:cxnSpLocks noChangeShapeType="1"/>
            <a:stCxn id="25" idx="3"/>
          </p:cNvCxnSpPr>
          <p:nvPr/>
        </p:nvCxnSpPr>
        <p:spPr bwMode="auto">
          <a:xfrm>
            <a:off x="1587987" y="1968080"/>
            <a:ext cx="2502635" cy="258268"/>
          </a:xfrm>
          <a:prstGeom prst="straightConnector1">
            <a:avLst/>
          </a:prstGeom>
          <a:ln w="38100">
            <a:solidFill>
              <a:srgbClr val="EF3E42"/>
            </a:solidFill>
            <a:tailEnd type="arrow"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sp>
        <p:nvSpPr>
          <p:cNvPr id="37" name="Rounded Rectangular Callout 36"/>
          <p:cNvSpPr/>
          <p:nvPr/>
        </p:nvSpPr>
        <p:spPr bwMode="auto">
          <a:xfrm flipH="1">
            <a:off x="2007800" y="1521195"/>
            <a:ext cx="1097280" cy="364755"/>
          </a:xfrm>
          <a:prstGeom prst="wedgeRoundRectCallout">
            <a:avLst>
              <a:gd name="adj1" fmla="val -42311"/>
              <a:gd name="adj2" fmla="val 102618"/>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BEGIN</a:t>
            </a:r>
          </a:p>
        </p:txBody>
      </p:sp>
      <p:sp>
        <p:nvSpPr>
          <p:cNvPr id="53" name="TextBox 52">
            <a:extLst>
              <a:ext uri="{FF2B5EF4-FFF2-40B4-BE49-F238E27FC236}">
                <a16:creationId xmlns:a16="http://schemas.microsoft.com/office/drawing/2014/main" id="{2DB0FB11-5CA7-4586-B893-ECC8B57F737D}"/>
              </a:ext>
            </a:extLst>
          </p:cNvPr>
          <p:cNvSpPr txBox="1"/>
          <p:nvPr/>
        </p:nvSpPr>
        <p:spPr bwMode="auto">
          <a:xfrm>
            <a:off x="5916206" y="1083399"/>
            <a:ext cx="13388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400" b="1" i="1">
                <a:solidFill>
                  <a:schemeClr val="tx1">
                    <a:lumMod val="65000"/>
                    <a:lumOff val="35000"/>
                  </a:schemeClr>
                </a:solidFill>
                <a:latin typeface="Crimson Text" pitchFamily="2" charset="0"/>
                <a:ea typeface="ＭＳ Ｐゴシック" charset="-128"/>
              </a:defRPr>
            </a:lvl1pPr>
          </a:lstStyle>
          <a:p>
            <a:r>
              <a:rPr lang="en-US" dirty="0"/>
              <a:t>Partitions</a:t>
            </a:r>
          </a:p>
        </p:txBody>
      </p:sp>
      <p:grpSp>
        <p:nvGrpSpPr>
          <p:cNvPr id="4" name="Group 3">
            <a:extLst>
              <a:ext uri="{FF2B5EF4-FFF2-40B4-BE49-F238E27FC236}">
                <a16:creationId xmlns:a16="http://schemas.microsoft.com/office/drawing/2014/main" id="{AE0924D3-39DA-42B7-AA8A-0C16EFBD174C}"/>
              </a:ext>
            </a:extLst>
          </p:cNvPr>
          <p:cNvGrpSpPr/>
          <p:nvPr/>
        </p:nvGrpSpPr>
        <p:grpSpPr>
          <a:xfrm>
            <a:off x="6043721" y="1902903"/>
            <a:ext cx="1125192" cy="902796"/>
            <a:chOff x="914400" y="495474"/>
            <a:chExt cx="1188720" cy="902796"/>
          </a:xfrm>
        </p:grpSpPr>
        <p:sp>
          <p:nvSpPr>
            <p:cNvPr id="56" name="Rectangle 55">
              <a:extLst>
                <a:ext uri="{FF2B5EF4-FFF2-40B4-BE49-F238E27FC236}">
                  <a16:creationId xmlns:a16="http://schemas.microsoft.com/office/drawing/2014/main" id="{D715483C-6A3B-4933-9BC7-7FBA0D1AD019}"/>
                </a:ext>
              </a:extLst>
            </p:cNvPr>
            <p:cNvSpPr/>
            <p:nvPr/>
          </p:nvSpPr>
          <p:spPr bwMode="auto">
            <a:xfrm>
              <a:off x="914400" y="1123950"/>
              <a:ext cx="1188720" cy="274320"/>
            </a:xfrm>
            <a:prstGeom prst="rect">
              <a:avLst/>
            </a:prstGeom>
            <a:solidFill>
              <a:srgbClr val="2C6BD8"/>
            </a:solid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OITEMS</a:t>
              </a:r>
            </a:p>
          </p:txBody>
        </p:sp>
        <p:sp>
          <p:nvSpPr>
            <p:cNvPr id="41" name="Rectangle 40">
              <a:extLst>
                <a:ext uri="{FF2B5EF4-FFF2-40B4-BE49-F238E27FC236}">
                  <a16:creationId xmlns:a16="http://schemas.microsoft.com/office/drawing/2014/main" id="{2DECA662-A8B2-47CF-9B15-AA1971F677B1}"/>
                </a:ext>
              </a:extLst>
            </p:cNvPr>
            <p:cNvSpPr/>
            <p:nvPr/>
          </p:nvSpPr>
          <p:spPr bwMode="auto">
            <a:xfrm>
              <a:off x="914400" y="809712"/>
              <a:ext cx="1188720" cy="274320"/>
            </a:xfrm>
            <a:prstGeom prst="rect">
              <a:avLst/>
            </a:prstGeom>
            <a:solidFill>
              <a:srgbClr val="2C6BD8"/>
            </a:solid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ORDERS</a:t>
              </a:r>
            </a:p>
          </p:txBody>
        </p:sp>
        <p:sp>
          <p:nvSpPr>
            <p:cNvPr id="42" name="Rectangle 41">
              <a:extLst>
                <a:ext uri="{FF2B5EF4-FFF2-40B4-BE49-F238E27FC236}">
                  <a16:creationId xmlns:a16="http://schemas.microsoft.com/office/drawing/2014/main" id="{13A3E285-F60D-45FD-8132-6E4F4DFD011C}"/>
                </a:ext>
              </a:extLst>
            </p:cNvPr>
            <p:cNvSpPr/>
            <p:nvPr/>
          </p:nvSpPr>
          <p:spPr bwMode="auto">
            <a:xfrm>
              <a:off x="914400" y="495474"/>
              <a:ext cx="1188720" cy="274320"/>
            </a:xfrm>
            <a:prstGeom prst="rect">
              <a:avLst/>
            </a:prstGeom>
            <a:solidFill>
              <a:srgbClr val="2C6BD8"/>
            </a:solid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CUSTOMERS</a:t>
              </a:r>
            </a:p>
          </p:txBody>
        </p:sp>
      </p:grpSp>
      <p:grpSp>
        <p:nvGrpSpPr>
          <p:cNvPr id="43" name="Group 42">
            <a:extLst>
              <a:ext uri="{FF2B5EF4-FFF2-40B4-BE49-F238E27FC236}">
                <a16:creationId xmlns:a16="http://schemas.microsoft.com/office/drawing/2014/main" id="{2A53DAB1-CA97-40FD-A75B-AB97E6C75905}"/>
              </a:ext>
            </a:extLst>
          </p:cNvPr>
          <p:cNvGrpSpPr/>
          <p:nvPr/>
        </p:nvGrpSpPr>
        <p:grpSpPr>
          <a:xfrm>
            <a:off x="6043721" y="3867150"/>
            <a:ext cx="1125192" cy="902796"/>
            <a:chOff x="914400" y="495474"/>
            <a:chExt cx="1188720" cy="902796"/>
          </a:xfrm>
          <a:solidFill>
            <a:srgbClr val="EF3E42"/>
          </a:solidFill>
        </p:grpSpPr>
        <p:sp>
          <p:nvSpPr>
            <p:cNvPr id="44" name="Rectangle 43">
              <a:extLst>
                <a:ext uri="{FF2B5EF4-FFF2-40B4-BE49-F238E27FC236}">
                  <a16:creationId xmlns:a16="http://schemas.microsoft.com/office/drawing/2014/main" id="{52F9C0DB-7CCC-4F35-93A3-0AC24A9D5620}"/>
                </a:ext>
              </a:extLst>
            </p:cNvPr>
            <p:cNvSpPr/>
            <p:nvPr/>
          </p:nvSpPr>
          <p:spPr bwMode="auto">
            <a:xfrm>
              <a:off x="914400" y="1123950"/>
              <a:ext cx="1188720" cy="274320"/>
            </a:xfrm>
            <a:prstGeom prst="rect">
              <a:avLst/>
            </a:prstGeom>
            <a:grp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OITEMS</a:t>
              </a:r>
            </a:p>
          </p:txBody>
        </p:sp>
        <p:sp>
          <p:nvSpPr>
            <p:cNvPr id="45" name="Rectangle 44">
              <a:extLst>
                <a:ext uri="{FF2B5EF4-FFF2-40B4-BE49-F238E27FC236}">
                  <a16:creationId xmlns:a16="http://schemas.microsoft.com/office/drawing/2014/main" id="{A025F622-C96E-4B59-8732-179C7DF6D3E1}"/>
                </a:ext>
              </a:extLst>
            </p:cNvPr>
            <p:cNvSpPr/>
            <p:nvPr/>
          </p:nvSpPr>
          <p:spPr bwMode="auto">
            <a:xfrm>
              <a:off x="914400" y="809712"/>
              <a:ext cx="1188720" cy="274320"/>
            </a:xfrm>
            <a:prstGeom prst="rect">
              <a:avLst/>
            </a:prstGeom>
            <a:grp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ORDERS</a:t>
              </a:r>
            </a:p>
          </p:txBody>
        </p:sp>
        <p:sp>
          <p:nvSpPr>
            <p:cNvPr id="58" name="Rectangle 57">
              <a:extLst>
                <a:ext uri="{FF2B5EF4-FFF2-40B4-BE49-F238E27FC236}">
                  <a16:creationId xmlns:a16="http://schemas.microsoft.com/office/drawing/2014/main" id="{DBC2FD95-36A4-4B58-B93E-CF20E4FE856D}"/>
                </a:ext>
              </a:extLst>
            </p:cNvPr>
            <p:cNvSpPr/>
            <p:nvPr/>
          </p:nvSpPr>
          <p:spPr bwMode="auto">
            <a:xfrm>
              <a:off x="914400" y="495474"/>
              <a:ext cx="1188720" cy="274320"/>
            </a:xfrm>
            <a:prstGeom prst="rect">
              <a:avLst/>
            </a:prstGeom>
            <a:grpFill/>
            <a:ln w="28575" cap="flat" cmpd="sng" algn="ctr">
              <a:noFill/>
              <a:prstDash val="solid"/>
              <a:round/>
              <a:headEnd type="none" w="sm" len="sm"/>
              <a:tailEnd type="triangle" w="med" len="med"/>
            </a:ln>
            <a:effectLst/>
          </p:spPr>
          <p:txBody>
            <a:bodyPr wrap="none" anchor="ctr"/>
            <a:lstStyle/>
            <a:p>
              <a:pPr algn="ctr" eaLnBrk="0" hangingPunct="0"/>
              <a:r>
                <a:rPr lang="en-US" sz="1400" b="1" dirty="0">
                  <a:solidFill>
                    <a:schemeClr val="bg1"/>
                  </a:solidFill>
                  <a:latin typeface="Proxima Nova Rg" panose="02000506030000020004" pitchFamily="50" charset="0"/>
                </a:rPr>
                <a:t>CUSTOMERS</a:t>
              </a:r>
            </a:p>
          </p:txBody>
        </p:sp>
      </p:grpSp>
      <p:sp>
        <p:nvSpPr>
          <p:cNvPr id="59" name="TextBox 58">
            <a:extLst>
              <a:ext uri="{FF2B5EF4-FFF2-40B4-BE49-F238E27FC236}">
                <a16:creationId xmlns:a16="http://schemas.microsoft.com/office/drawing/2014/main" id="{65F205D9-4DBA-4FE9-8C1E-5AA40A8CEBF5}"/>
              </a:ext>
            </a:extLst>
          </p:cNvPr>
          <p:cNvSpPr txBox="1"/>
          <p:nvPr/>
        </p:nvSpPr>
        <p:spPr bwMode="auto">
          <a:xfrm>
            <a:off x="7469284" y="2070956"/>
            <a:ext cx="1183016" cy="49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en-US"/>
            </a:defPPr>
            <a:lvl1pPr algn="ctr">
              <a:lnSpc>
                <a:spcPct val="80000"/>
              </a:lnSpc>
              <a:defRPr sz="2400">
                <a:solidFill>
                  <a:srgbClr val="646464"/>
                </a:solidFill>
                <a:latin typeface="Proxima Nova Rg" panose="02000506030000020004" pitchFamily="50" charset="0"/>
              </a:defRPr>
            </a:lvl1pPr>
          </a:lstStyle>
          <a:p>
            <a:r>
              <a:rPr lang="en-US" sz="2000" b="1" dirty="0">
                <a:solidFill>
                  <a:srgbClr val="EF3E42"/>
                </a:solidFill>
                <a:latin typeface="Crimson Text" panose="02000503000000000000" pitchFamily="2" charset="0"/>
              </a:rPr>
              <a:t>Customers</a:t>
            </a:r>
          </a:p>
          <a:p>
            <a:r>
              <a:rPr lang="en-US" sz="2000" dirty="0">
                <a:solidFill>
                  <a:srgbClr val="EF3E42"/>
                </a:solidFill>
                <a:latin typeface="Crimson Text" panose="02000503000000000000" pitchFamily="2" charset="0"/>
              </a:rPr>
              <a:t>1-1000</a:t>
            </a:r>
          </a:p>
        </p:txBody>
      </p:sp>
      <p:sp>
        <p:nvSpPr>
          <p:cNvPr id="60" name="TextBox 59">
            <a:extLst>
              <a:ext uri="{FF2B5EF4-FFF2-40B4-BE49-F238E27FC236}">
                <a16:creationId xmlns:a16="http://schemas.microsoft.com/office/drawing/2014/main" id="{3E6664F8-739A-435B-AB0C-99D01220C786}"/>
              </a:ext>
            </a:extLst>
          </p:cNvPr>
          <p:cNvSpPr txBox="1"/>
          <p:nvPr/>
        </p:nvSpPr>
        <p:spPr bwMode="auto">
          <a:xfrm>
            <a:off x="7469284" y="3891497"/>
            <a:ext cx="1183016" cy="49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en-US"/>
            </a:defPPr>
            <a:lvl1pPr algn="ctr">
              <a:lnSpc>
                <a:spcPct val="80000"/>
              </a:lnSpc>
              <a:defRPr sz="2400">
                <a:solidFill>
                  <a:srgbClr val="646464"/>
                </a:solidFill>
                <a:latin typeface="Proxima Nova Rg" panose="02000506030000020004" pitchFamily="50" charset="0"/>
              </a:defRPr>
            </a:lvl1pPr>
          </a:lstStyle>
          <a:p>
            <a:r>
              <a:rPr lang="en-US" sz="2000" b="1" dirty="0">
                <a:solidFill>
                  <a:srgbClr val="EF3E42"/>
                </a:solidFill>
                <a:latin typeface="Crimson Text" panose="02000503000000000000" pitchFamily="2" charset="0"/>
              </a:rPr>
              <a:t>Customers</a:t>
            </a:r>
          </a:p>
          <a:p>
            <a:r>
              <a:rPr lang="en-US" sz="2000" dirty="0">
                <a:solidFill>
                  <a:srgbClr val="EF3E42"/>
                </a:solidFill>
                <a:latin typeface="Crimson Text" panose="02000503000000000000" pitchFamily="2" charset="0"/>
              </a:rPr>
              <a:t>1001-2000</a:t>
            </a:r>
          </a:p>
        </p:txBody>
      </p:sp>
      <p:sp>
        <p:nvSpPr>
          <p:cNvPr id="23" name="TextBox 9">
            <a:extLst>
              <a:ext uri="{FF2B5EF4-FFF2-40B4-BE49-F238E27FC236}">
                <a16:creationId xmlns:a16="http://schemas.microsoft.com/office/drawing/2014/main" id="{680674D8-305D-4598-B8AE-AE1655CAB945}"/>
              </a:ext>
            </a:extLst>
          </p:cNvPr>
          <p:cNvSpPr txBox="1">
            <a:spLocks noChangeArrowheads="1"/>
          </p:cNvSpPr>
          <p:nvPr/>
        </p:nvSpPr>
        <p:spPr bwMode="auto">
          <a:xfrm>
            <a:off x="402950" y="2454770"/>
            <a:ext cx="1519968" cy="3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400" b="1" i="1">
                <a:solidFill>
                  <a:schemeClr val="tx1">
                    <a:lumMod val="65000"/>
                    <a:lumOff val="35000"/>
                  </a:schemeClr>
                </a:solidFill>
                <a:latin typeface="Crimson Text" pitchFamily="2" charset="0"/>
                <a:ea typeface="ＭＳ Ｐゴシック" charset="-128"/>
              </a:defRPr>
            </a:lvl1pPr>
          </a:lstStyle>
          <a:p>
            <a:pPr>
              <a:lnSpc>
                <a:spcPct val="85000"/>
              </a:lnSpc>
            </a:pPr>
            <a:r>
              <a:rPr lang="en-US" dirty="0"/>
              <a:t>Server #1</a:t>
            </a:r>
          </a:p>
        </p:txBody>
      </p:sp>
      <p:grpSp>
        <p:nvGrpSpPr>
          <p:cNvPr id="24" name="Group 23">
            <a:extLst>
              <a:ext uri="{FF2B5EF4-FFF2-40B4-BE49-F238E27FC236}">
                <a16:creationId xmlns:a16="http://schemas.microsoft.com/office/drawing/2014/main" id="{4E882027-9097-44BF-A6F4-E8D7D32F62A2}"/>
              </a:ext>
            </a:extLst>
          </p:cNvPr>
          <p:cNvGrpSpPr/>
          <p:nvPr/>
        </p:nvGrpSpPr>
        <p:grpSpPr>
          <a:xfrm>
            <a:off x="787887" y="1495815"/>
            <a:ext cx="800100" cy="944530"/>
            <a:chOff x="1844702" y="2029834"/>
            <a:chExt cx="800100" cy="944530"/>
          </a:xfrm>
        </p:grpSpPr>
        <p:pic>
          <p:nvPicPr>
            <p:cNvPr id="25" name="Picture 37">
              <a:extLst>
                <a:ext uri="{FF2B5EF4-FFF2-40B4-BE49-F238E27FC236}">
                  <a16:creationId xmlns:a16="http://schemas.microsoft.com/office/drawing/2014/main" id="{0F7013EA-2466-40F3-998A-D33D2A27D9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4702" y="2029834"/>
              <a:ext cx="800100" cy="944530"/>
            </a:xfrm>
            <a:prstGeom prst="rect">
              <a:avLst/>
            </a:prstGeom>
            <a:effectLst/>
          </p:spPr>
        </p:pic>
        <p:grpSp>
          <p:nvGrpSpPr>
            <p:cNvPr id="26" name="Group 25" hidden="1">
              <a:extLst>
                <a:ext uri="{FF2B5EF4-FFF2-40B4-BE49-F238E27FC236}">
                  <a16:creationId xmlns:a16="http://schemas.microsoft.com/office/drawing/2014/main" id="{26BE3527-1B29-435F-B54A-24C630DC9DD7}"/>
                </a:ext>
              </a:extLst>
            </p:cNvPr>
            <p:cNvGrpSpPr/>
            <p:nvPr/>
          </p:nvGrpSpPr>
          <p:grpSpPr>
            <a:xfrm>
              <a:off x="2553362" y="2029834"/>
              <a:ext cx="91440" cy="944530"/>
              <a:chOff x="2553362" y="2029834"/>
              <a:chExt cx="91440" cy="944530"/>
            </a:xfrm>
          </p:grpSpPr>
          <p:sp>
            <p:nvSpPr>
              <p:cNvPr id="29" name="Rounded Rectangle 69">
                <a:extLst>
                  <a:ext uri="{FF2B5EF4-FFF2-40B4-BE49-F238E27FC236}">
                    <a16:creationId xmlns:a16="http://schemas.microsoft.com/office/drawing/2014/main" id="{762334AE-B94A-447A-AF4B-C9B204D826AA}"/>
                  </a:ext>
                </a:extLst>
              </p:cNvPr>
              <p:cNvSpPr/>
              <p:nvPr/>
            </p:nvSpPr>
            <p:spPr>
              <a:xfrm>
                <a:off x="2553362" y="2029834"/>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sp>
            <p:nvSpPr>
              <p:cNvPr id="30" name="Rounded Rectangle 69">
                <a:extLst>
                  <a:ext uri="{FF2B5EF4-FFF2-40B4-BE49-F238E27FC236}">
                    <a16:creationId xmlns:a16="http://schemas.microsoft.com/office/drawing/2014/main" id="{F75047BD-FD23-455B-B981-B3759E989BC8}"/>
                  </a:ext>
                </a:extLst>
              </p:cNvPr>
              <p:cNvSpPr/>
              <p:nvPr/>
            </p:nvSpPr>
            <p:spPr>
              <a:xfrm>
                <a:off x="2553362" y="2314197"/>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sp>
            <p:nvSpPr>
              <p:cNvPr id="33" name="Rounded Rectangle 69">
                <a:extLst>
                  <a:ext uri="{FF2B5EF4-FFF2-40B4-BE49-F238E27FC236}">
                    <a16:creationId xmlns:a16="http://schemas.microsoft.com/office/drawing/2014/main" id="{D2BBA83A-B10A-4863-9CBA-8B8FA51F078A}"/>
                  </a:ext>
                </a:extLst>
              </p:cNvPr>
              <p:cNvSpPr/>
              <p:nvPr/>
            </p:nvSpPr>
            <p:spPr>
              <a:xfrm>
                <a:off x="2553362" y="2882924"/>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sp>
            <p:nvSpPr>
              <p:cNvPr id="35" name="Rounded Rectangle 69">
                <a:extLst>
                  <a:ext uri="{FF2B5EF4-FFF2-40B4-BE49-F238E27FC236}">
                    <a16:creationId xmlns:a16="http://schemas.microsoft.com/office/drawing/2014/main" id="{288905FA-99ED-4353-80E8-E4D4A6E65AB3}"/>
                  </a:ext>
                </a:extLst>
              </p:cNvPr>
              <p:cNvSpPr/>
              <p:nvPr/>
            </p:nvSpPr>
            <p:spPr>
              <a:xfrm>
                <a:off x="2553362" y="2598560"/>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grpSp>
      </p:grpSp>
      <p:sp>
        <p:nvSpPr>
          <p:cNvPr id="40" name="TextBox 9">
            <a:extLst>
              <a:ext uri="{FF2B5EF4-FFF2-40B4-BE49-F238E27FC236}">
                <a16:creationId xmlns:a16="http://schemas.microsoft.com/office/drawing/2014/main" id="{0F6BC182-87BF-4DE1-987A-9F6E62AE6E64}"/>
              </a:ext>
            </a:extLst>
          </p:cNvPr>
          <p:cNvSpPr txBox="1">
            <a:spLocks noChangeArrowheads="1"/>
          </p:cNvSpPr>
          <p:nvPr/>
        </p:nvSpPr>
        <p:spPr bwMode="auto">
          <a:xfrm>
            <a:off x="402950" y="4225168"/>
            <a:ext cx="1519968" cy="3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400" b="1" i="1">
                <a:solidFill>
                  <a:schemeClr val="tx1">
                    <a:lumMod val="65000"/>
                    <a:lumOff val="35000"/>
                  </a:schemeClr>
                </a:solidFill>
                <a:latin typeface="Crimson Text" pitchFamily="2" charset="0"/>
                <a:ea typeface="ＭＳ Ｐゴシック" charset="-128"/>
              </a:defRPr>
            </a:lvl1pPr>
          </a:lstStyle>
          <a:p>
            <a:pPr>
              <a:lnSpc>
                <a:spcPct val="85000"/>
              </a:lnSpc>
            </a:pPr>
            <a:r>
              <a:rPr lang="en-US" dirty="0"/>
              <a:t>Server #2</a:t>
            </a:r>
          </a:p>
        </p:txBody>
      </p:sp>
      <p:grpSp>
        <p:nvGrpSpPr>
          <p:cNvPr id="47" name="Group 46">
            <a:extLst>
              <a:ext uri="{FF2B5EF4-FFF2-40B4-BE49-F238E27FC236}">
                <a16:creationId xmlns:a16="http://schemas.microsoft.com/office/drawing/2014/main" id="{5AD5EA96-E06A-48D2-A917-65E619D53497}"/>
              </a:ext>
            </a:extLst>
          </p:cNvPr>
          <p:cNvGrpSpPr/>
          <p:nvPr/>
        </p:nvGrpSpPr>
        <p:grpSpPr>
          <a:xfrm>
            <a:off x="787887" y="3266213"/>
            <a:ext cx="800100" cy="944530"/>
            <a:chOff x="1844702" y="2029834"/>
            <a:chExt cx="800100" cy="944530"/>
          </a:xfrm>
        </p:grpSpPr>
        <p:pic>
          <p:nvPicPr>
            <p:cNvPr id="48" name="Picture 37">
              <a:extLst>
                <a:ext uri="{FF2B5EF4-FFF2-40B4-BE49-F238E27FC236}">
                  <a16:creationId xmlns:a16="http://schemas.microsoft.com/office/drawing/2014/main" id="{F4DB5847-95DC-40E2-AF29-B56AF9BBF7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4702" y="2029834"/>
              <a:ext cx="800100" cy="944530"/>
            </a:xfrm>
            <a:prstGeom prst="rect">
              <a:avLst/>
            </a:prstGeom>
            <a:effectLst/>
          </p:spPr>
        </p:pic>
        <p:grpSp>
          <p:nvGrpSpPr>
            <p:cNvPr id="49" name="Group 48" hidden="1">
              <a:extLst>
                <a:ext uri="{FF2B5EF4-FFF2-40B4-BE49-F238E27FC236}">
                  <a16:creationId xmlns:a16="http://schemas.microsoft.com/office/drawing/2014/main" id="{90909479-DEB3-41B7-837E-3EC88D23BCA9}"/>
                </a:ext>
              </a:extLst>
            </p:cNvPr>
            <p:cNvGrpSpPr/>
            <p:nvPr/>
          </p:nvGrpSpPr>
          <p:grpSpPr>
            <a:xfrm>
              <a:off x="2553362" y="2029834"/>
              <a:ext cx="91440" cy="944530"/>
              <a:chOff x="2553362" y="2029834"/>
              <a:chExt cx="91440" cy="944530"/>
            </a:xfrm>
          </p:grpSpPr>
          <p:sp>
            <p:nvSpPr>
              <p:cNvPr id="50" name="Rounded Rectangle 69">
                <a:extLst>
                  <a:ext uri="{FF2B5EF4-FFF2-40B4-BE49-F238E27FC236}">
                    <a16:creationId xmlns:a16="http://schemas.microsoft.com/office/drawing/2014/main" id="{C25722BD-C7C4-447E-A063-336D93D7536B}"/>
                  </a:ext>
                </a:extLst>
              </p:cNvPr>
              <p:cNvSpPr/>
              <p:nvPr/>
            </p:nvSpPr>
            <p:spPr>
              <a:xfrm>
                <a:off x="2553362" y="2029834"/>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sp>
            <p:nvSpPr>
              <p:cNvPr id="51" name="Rounded Rectangle 69">
                <a:extLst>
                  <a:ext uri="{FF2B5EF4-FFF2-40B4-BE49-F238E27FC236}">
                    <a16:creationId xmlns:a16="http://schemas.microsoft.com/office/drawing/2014/main" id="{F87666D7-BA8B-43C1-90D5-8DBC19571BF7}"/>
                  </a:ext>
                </a:extLst>
              </p:cNvPr>
              <p:cNvSpPr/>
              <p:nvPr/>
            </p:nvSpPr>
            <p:spPr>
              <a:xfrm>
                <a:off x="2553362" y="2314197"/>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sp>
            <p:nvSpPr>
              <p:cNvPr id="52" name="Rounded Rectangle 69">
                <a:extLst>
                  <a:ext uri="{FF2B5EF4-FFF2-40B4-BE49-F238E27FC236}">
                    <a16:creationId xmlns:a16="http://schemas.microsoft.com/office/drawing/2014/main" id="{8880A28D-BD6C-45D3-9E78-FE9EAD0B0EAD}"/>
                  </a:ext>
                </a:extLst>
              </p:cNvPr>
              <p:cNvSpPr/>
              <p:nvPr/>
            </p:nvSpPr>
            <p:spPr>
              <a:xfrm>
                <a:off x="2553362" y="2882924"/>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sp>
            <p:nvSpPr>
              <p:cNvPr id="54" name="Rounded Rectangle 69">
                <a:extLst>
                  <a:ext uri="{FF2B5EF4-FFF2-40B4-BE49-F238E27FC236}">
                    <a16:creationId xmlns:a16="http://schemas.microsoft.com/office/drawing/2014/main" id="{6484BEA6-6A87-4368-A783-1B8165DCF71C}"/>
                  </a:ext>
                </a:extLst>
              </p:cNvPr>
              <p:cNvSpPr/>
              <p:nvPr/>
            </p:nvSpPr>
            <p:spPr>
              <a:xfrm>
                <a:off x="2553362" y="2598560"/>
                <a:ext cx="91440" cy="91440"/>
              </a:xfrm>
              <a:prstGeom prst="rect">
                <a:avLst/>
              </a:prstGeom>
              <a:solidFill>
                <a:srgbClr val="F76D6D"/>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4290" rIns="34290" anchor="ctr"/>
              <a:lstStyle/>
              <a:p>
                <a:pPr algn="ctr"/>
                <a:endParaRPr lang="en-US" sz="2000" b="1" dirty="0">
                  <a:solidFill>
                    <a:schemeClr val="bg1"/>
                  </a:solidFill>
                  <a:latin typeface="Proxima Nova Rg" panose="02000506030000020004" pitchFamily="50" charset="0"/>
                </a:endParaRPr>
              </a:p>
            </p:txBody>
          </p:sp>
        </p:grpSp>
      </p:grpSp>
      <p:sp>
        <p:nvSpPr>
          <p:cNvPr id="57" name="Rectangle 56">
            <a:extLst>
              <a:ext uri="{FF2B5EF4-FFF2-40B4-BE49-F238E27FC236}">
                <a16:creationId xmlns:a16="http://schemas.microsoft.com/office/drawing/2014/main" id="{FA8B7953-2200-49B0-BE42-2AFF5251FCBE}"/>
              </a:ext>
            </a:extLst>
          </p:cNvPr>
          <p:cNvSpPr/>
          <p:nvPr/>
        </p:nvSpPr>
        <p:spPr>
          <a:xfrm>
            <a:off x="4118863" y="1692567"/>
            <a:ext cx="1558326" cy="1188720"/>
          </a:xfrm>
          <a:prstGeom prst="rect">
            <a:avLst/>
          </a:prstGeom>
          <a:solidFill>
            <a:schemeClr val="bg1">
              <a:lumMod val="75000"/>
            </a:schemeClr>
          </a:solidFill>
          <a:ln w="285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Open Sans Extrabold" pitchFamily="34" charset="0"/>
              <a:ea typeface="Open Sans Extrabold" pitchFamily="34" charset="0"/>
              <a:cs typeface="Open Sans Extrabold" pitchFamily="34" charset="0"/>
            </a:endParaRPr>
          </a:p>
        </p:txBody>
      </p:sp>
      <p:sp>
        <p:nvSpPr>
          <p:cNvPr id="61" name="Rectangle 60">
            <a:extLst>
              <a:ext uri="{FF2B5EF4-FFF2-40B4-BE49-F238E27FC236}">
                <a16:creationId xmlns:a16="http://schemas.microsoft.com/office/drawing/2014/main" id="{AE25C61A-7C90-453E-BFC2-248AF0234CE1}"/>
              </a:ext>
            </a:extLst>
          </p:cNvPr>
          <p:cNvSpPr/>
          <p:nvPr/>
        </p:nvSpPr>
        <p:spPr>
          <a:xfrm>
            <a:off x="4204633" y="1761964"/>
            <a:ext cx="1386787"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27432" tIns="18288" rIns="27432" bIns="18288" rtlCol="0" anchor="ctr"/>
          <a:lstStyle/>
          <a:p>
            <a:endParaRPr lang="en-US" sz="1600" b="1" dirty="0">
              <a:solidFill>
                <a:srgbClr val="474866"/>
              </a:solidFill>
              <a:latin typeface="Inconsolata" panose="00000509000000000000" pitchFamily="49" charset="0"/>
              <a:ea typeface="DejaVu Sans Mono" pitchFamily="49" charset="0"/>
              <a:cs typeface="Consolas" pitchFamily="49" charset="0"/>
            </a:endParaRPr>
          </a:p>
        </p:txBody>
      </p:sp>
      <p:sp>
        <p:nvSpPr>
          <p:cNvPr id="62" name="Rectangle 61">
            <a:extLst>
              <a:ext uri="{FF2B5EF4-FFF2-40B4-BE49-F238E27FC236}">
                <a16:creationId xmlns:a16="http://schemas.microsoft.com/office/drawing/2014/main" id="{76F0A917-F76D-4293-98A0-81A6DFCF13DE}"/>
              </a:ext>
            </a:extLst>
          </p:cNvPr>
          <p:cNvSpPr/>
          <p:nvPr/>
        </p:nvSpPr>
        <p:spPr>
          <a:xfrm>
            <a:off x="4204633" y="2035740"/>
            <a:ext cx="1386787"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27432" tIns="18288" rIns="27432" bIns="18288" rtlCol="0" anchor="ctr"/>
          <a:lstStyle/>
          <a:p>
            <a:endParaRPr lang="en-US" sz="1600" b="1" dirty="0">
              <a:solidFill>
                <a:srgbClr val="474866"/>
              </a:solidFill>
              <a:latin typeface="Inconsolata" panose="00000509000000000000" pitchFamily="49" charset="0"/>
              <a:ea typeface="DejaVu Sans Mono" pitchFamily="49" charset="0"/>
              <a:cs typeface="Consolas" pitchFamily="49" charset="0"/>
            </a:endParaRPr>
          </a:p>
        </p:txBody>
      </p:sp>
      <p:sp>
        <p:nvSpPr>
          <p:cNvPr id="63" name="Rectangle 62">
            <a:extLst>
              <a:ext uri="{FF2B5EF4-FFF2-40B4-BE49-F238E27FC236}">
                <a16:creationId xmlns:a16="http://schemas.microsoft.com/office/drawing/2014/main" id="{9DCCD8B5-854D-4C59-871F-D06D70F5074A}"/>
              </a:ext>
            </a:extLst>
          </p:cNvPr>
          <p:cNvSpPr/>
          <p:nvPr/>
        </p:nvSpPr>
        <p:spPr>
          <a:xfrm>
            <a:off x="4204633" y="2309516"/>
            <a:ext cx="1386787"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27432" tIns="18288" rIns="27432" bIns="18288" rtlCol="0" anchor="ctr"/>
          <a:lstStyle/>
          <a:p>
            <a:endParaRPr lang="en-US" sz="1600" b="1" dirty="0">
              <a:solidFill>
                <a:srgbClr val="474866"/>
              </a:solidFill>
              <a:latin typeface="Inconsolata" panose="00000509000000000000" pitchFamily="49" charset="0"/>
              <a:ea typeface="DejaVu Sans Mono" pitchFamily="49" charset="0"/>
              <a:cs typeface="Consolas" pitchFamily="49" charset="0"/>
            </a:endParaRPr>
          </a:p>
        </p:txBody>
      </p:sp>
      <p:sp>
        <p:nvSpPr>
          <p:cNvPr id="64" name="Rectangle 63">
            <a:extLst>
              <a:ext uri="{FF2B5EF4-FFF2-40B4-BE49-F238E27FC236}">
                <a16:creationId xmlns:a16="http://schemas.microsoft.com/office/drawing/2014/main" id="{E65596E0-87FE-47F5-B1AC-0CA91341D40E}"/>
              </a:ext>
            </a:extLst>
          </p:cNvPr>
          <p:cNvSpPr/>
          <p:nvPr/>
        </p:nvSpPr>
        <p:spPr>
          <a:xfrm>
            <a:off x="4204633" y="2583291"/>
            <a:ext cx="1386787"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27432" tIns="18288" rIns="27432" bIns="18288" rtlCol="0" anchor="ctr"/>
          <a:lstStyle/>
          <a:p>
            <a:endParaRPr lang="en-US" sz="1600" b="1" dirty="0">
              <a:solidFill>
                <a:srgbClr val="474866"/>
              </a:solidFill>
              <a:latin typeface="Inconsolata" panose="00000509000000000000" pitchFamily="49" charset="0"/>
              <a:ea typeface="DejaVu Sans Mono" pitchFamily="49" charset="0"/>
              <a:cs typeface="Consolas" pitchFamily="49" charset="0"/>
            </a:endParaRPr>
          </a:p>
        </p:txBody>
      </p:sp>
      <p:sp>
        <p:nvSpPr>
          <p:cNvPr id="69" name="TextBox 68">
            <a:extLst>
              <a:ext uri="{FF2B5EF4-FFF2-40B4-BE49-F238E27FC236}">
                <a16:creationId xmlns:a16="http://schemas.microsoft.com/office/drawing/2014/main" id="{0F419793-B038-4AA8-B9A5-447D8F3839F6}"/>
              </a:ext>
            </a:extLst>
          </p:cNvPr>
          <p:cNvSpPr txBox="1"/>
          <p:nvPr/>
        </p:nvSpPr>
        <p:spPr bwMode="auto">
          <a:xfrm>
            <a:off x="4228612" y="1323235"/>
            <a:ext cx="13388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400" b="1" i="1">
                <a:solidFill>
                  <a:schemeClr val="tx1">
                    <a:lumMod val="65000"/>
                    <a:lumOff val="35000"/>
                  </a:schemeClr>
                </a:solidFill>
                <a:latin typeface="Crimson Text" pitchFamily="2" charset="0"/>
                <a:ea typeface="ＭＳ Ｐゴシック" charset="-128"/>
              </a:defRPr>
            </a:lvl1pPr>
          </a:lstStyle>
          <a:p>
            <a:r>
              <a:rPr lang="en-US" dirty="0" err="1"/>
              <a:t>Txn</a:t>
            </a:r>
            <a:r>
              <a:rPr lang="en-US" dirty="0"/>
              <a:t> Queue</a:t>
            </a:r>
          </a:p>
        </p:txBody>
      </p:sp>
      <p:cxnSp>
        <p:nvCxnSpPr>
          <p:cNvPr id="70" name="Straight Arrow Connector 69">
            <a:extLst>
              <a:ext uri="{FF2B5EF4-FFF2-40B4-BE49-F238E27FC236}">
                <a16:creationId xmlns:a16="http://schemas.microsoft.com/office/drawing/2014/main" id="{45FF0891-C457-4A61-B8E8-C11DC8930643}"/>
              </a:ext>
            </a:extLst>
          </p:cNvPr>
          <p:cNvCxnSpPr>
            <a:cxnSpLocks noChangeShapeType="1"/>
            <a:stCxn id="48" idx="3"/>
          </p:cNvCxnSpPr>
          <p:nvPr/>
        </p:nvCxnSpPr>
        <p:spPr bwMode="auto">
          <a:xfrm flipV="1">
            <a:off x="1587987" y="2450352"/>
            <a:ext cx="2502635" cy="1288126"/>
          </a:xfrm>
          <a:prstGeom prst="straightConnector1">
            <a:avLst/>
          </a:prstGeom>
          <a:ln w="38100">
            <a:solidFill>
              <a:srgbClr val="EF3E42"/>
            </a:solidFill>
            <a:tailEnd type="arrow"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sp>
        <p:nvSpPr>
          <p:cNvPr id="71" name="Rounded Rectangular Callout 36">
            <a:extLst>
              <a:ext uri="{FF2B5EF4-FFF2-40B4-BE49-F238E27FC236}">
                <a16:creationId xmlns:a16="http://schemas.microsoft.com/office/drawing/2014/main" id="{83F21136-02BD-4CB4-83FF-54224F076978}"/>
              </a:ext>
            </a:extLst>
          </p:cNvPr>
          <p:cNvSpPr/>
          <p:nvPr/>
        </p:nvSpPr>
        <p:spPr bwMode="auto">
          <a:xfrm flipH="1">
            <a:off x="1899189" y="2495550"/>
            <a:ext cx="1097280" cy="364755"/>
          </a:xfrm>
          <a:prstGeom prst="wedgeRoundRectCallout">
            <a:avLst>
              <a:gd name="adj1" fmla="val -42311"/>
              <a:gd name="adj2" fmla="val 102618"/>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BEGIN</a:t>
            </a:r>
          </a:p>
        </p:txBody>
      </p:sp>
      <p:sp>
        <p:nvSpPr>
          <p:cNvPr id="72" name="Rectangle 71">
            <a:extLst>
              <a:ext uri="{FF2B5EF4-FFF2-40B4-BE49-F238E27FC236}">
                <a16:creationId xmlns:a16="http://schemas.microsoft.com/office/drawing/2014/main" id="{2580C808-24B9-4299-9266-625A1DD28A27}"/>
              </a:ext>
            </a:extLst>
          </p:cNvPr>
          <p:cNvSpPr/>
          <p:nvPr/>
        </p:nvSpPr>
        <p:spPr>
          <a:xfrm>
            <a:off x="4204633" y="1761964"/>
            <a:ext cx="1386787"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27432" tIns="18288" rIns="27432" bIns="18288" rtlCol="0" anchor="ctr"/>
          <a:lstStyle/>
          <a:p>
            <a:r>
              <a:rPr lang="en-US" sz="1600" b="1" dirty="0">
                <a:solidFill>
                  <a:srgbClr val="EF3E42"/>
                </a:solidFill>
                <a:latin typeface="Inconsolata" panose="00000509000000000000" pitchFamily="49" charset="0"/>
                <a:ea typeface="DejaVu Sans Mono" pitchFamily="49" charset="0"/>
                <a:cs typeface="Consolas" pitchFamily="49" charset="0"/>
              </a:rPr>
              <a:t>Server1: </a:t>
            </a:r>
            <a:r>
              <a:rPr lang="en-US" sz="1600" b="1" dirty="0">
                <a:solidFill>
                  <a:srgbClr val="474866"/>
                </a:solidFill>
                <a:latin typeface="Inconsolata" panose="00000509000000000000" pitchFamily="49" charset="0"/>
                <a:ea typeface="DejaVu Sans Mono" pitchFamily="49" charset="0"/>
                <a:cs typeface="Consolas" pitchFamily="49" charset="0"/>
              </a:rPr>
              <a:t>100</a:t>
            </a:r>
          </a:p>
        </p:txBody>
      </p:sp>
      <p:sp>
        <p:nvSpPr>
          <p:cNvPr id="73" name="Rectangle 72">
            <a:extLst>
              <a:ext uri="{FF2B5EF4-FFF2-40B4-BE49-F238E27FC236}">
                <a16:creationId xmlns:a16="http://schemas.microsoft.com/office/drawing/2014/main" id="{C4BDF120-6271-4DDA-8A59-0F15C10B77C0}"/>
              </a:ext>
            </a:extLst>
          </p:cNvPr>
          <p:cNvSpPr/>
          <p:nvPr/>
        </p:nvSpPr>
        <p:spPr>
          <a:xfrm>
            <a:off x="4204633" y="2035740"/>
            <a:ext cx="1386787"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27432" tIns="18288" rIns="27432" bIns="18288" rtlCol="0" anchor="ctr"/>
          <a:lstStyle/>
          <a:p>
            <a:r>
              <a:rPr lang="en-US" sz="1600" b="1" dirty="0">
                <a:solidFill>
                  <a:srgbClr val="EF3E42"/>
                </a:solidFill>
                <a:latin typeface="Inconsolata" panose="00000509000000000000" pitchFamily="49" charset="0"/>
                <a:ea typeface="DejaVu Sans Mono" pitchFamily="49" charset="0"/>
                <a:cs typeface="Consolas" pitchFamily="49" charset="0"/>
              </a:rPr>
              <a:t>Server2: </a:t>
            </a:r>
            <a:r>
              <a:rPr lang="en-US" sz="1600" b="1" dirty="0">
                <a:solidFill>
                  <a:srgbClr val="474866"/>
                </a:solidFill>
                <a:latin typeface="Inconsolata" panose="00000509000000000000" pitchFamily="49" charset="0"/>
                <a:ea typeface="DejaVu Sans Mono" pitchFamily="49" charset="0"/>
                <a:cs typeface="Consolas" pitchFamily="49" charset="0"/>
              </a:rPr>
              <a:t>101</a:t>
            </a:r>
          </a:p>
        </p:txBody>
      </p:sp>
      <p:grpSp>
        <p:nvGrpSpPr>
          <p:cNvPr id="16" name="Group 15">
            <a:extLst>
              <a:ext uri="{FF2B5EF4-FFF2-40B4-BE49-F238E27FC236}">
                <a16:creationId xmlns:a16="http://schemas.microsoft.com/office/drawing/2014/main" id="{0A6EFB76-4A52-4A80-9392-63BFE83CEF34}"/>
              </a:ext>
            </a:extLst>
          </p:cNvPr>
          <p:cNvGrpSpPr/>
          <p:nvPr/>
        </p:nvGrpSpPr>
        <p:grpSpPr>
          <a:xfrm>
            <a:off x="7436342" y="1515382"/>
            <a:ext cx="1479058" cy="356236"/>
            <a:chOff x="7511977" y="1452470"/>
            <a:chExt cx="1479058" cy="356236"/>
          </a:xfrm>
        </p:grpSpPr>
        <p:pic>
          <p:nvPicPr>
            <p:cNvPr id="15" name="Graphic 14">
              <a:extLst>
                <a:ext uri="{FF2B5EF4-FFF2-40B4-BE49-F238E27FC236}">
                  <a16:creationId xmlns:a16="http://schemas.microsoft.com/office/drawing/2014/main" id="{172E7AE2-C4F5-4886-84A0-CACCEC447E9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11977" y="1452470"/>
              <a:ext cx="235842" cy="307100"/>
            </a:xfrm>
            <a:prstGeom prst="rect">
              <a:avLst/>
            </a:prstGeom>
          </p:spPr>
        </p:pic>
        <p:sp>
          <p:nvSpPr>
            <p:cNvPr id="74" name="TextBox 73">
              <a:extLst>
                <a:ext uri="{FF2B5EF4-FFF2-40B4-BE49-F238E27FC236}">
                  <a16:creationId xmlns:a16="http://schemas.microsoft.com/office/drawing/2014/main" id="{B5C54B62-7336-4578-9802-E7983F2BAD92}"/>
                </a:ext>
              </a:extLst>
            </p:cNvPr>
            <p:cNvSpPr txBox="1"/>
            <p:nvPr/>
          </p:nvSpPr>
          <p:spPr bwMode="auto">
            <a:xfrm>
              <a:off x="7801606" y="1494774"/>
              <a:ext cx="1189429"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en-US"/>
              </a:defPPr>
              <a:lvl1pPr algn="ctr">
                <a:lnSpc>
                  <a:spcPct val="80000"/>
                </a:lnSpc>
                <a:defRPr sz="2400">
                  <a:solidFill>
                    <a:srgbClr val="646464"/>
                  </a:solidFill>
                  <a:latin typeface="Proxima Nova Rg" panose="02000506030000020004" pitchFamily="50" charset="0"/>
                </a:defRPr>
              </a:lvl1pPr>
            </a:lstStyle>
            <a:p>
              <a:r>
                <a:rPr lang="en-US" b="1" dirty="0" err="1">
                  <a:solidFill>
                    <a:srgbClr val="EF3E42"/>
                  </a:solidFill>
                  <a:latin typeface="Crimson Text" panose="02000503000000000000" pitchFamily="2" charset="0"/>
                </a:rPr>
                <a:t>Txn</a:t>
              </a:r>
              <a:r>
                <a:rPr lang="en-US" b="1" dirty="0">
                  <a:solidFill>
                    <a:srgbClr val="EF3E42"/>
                  </a:solidFill>
                  <a:latin typeface="Crimson Text" panose="02000503000000000000" pitchFamily="2" charset="0"/>
                </a:rPr>
                <a:t> #100</a:t>
              </a:r>
              <a:endParaRPr lang="en-US" dirty="0">
                <a:solidFill>
                  <a:srgbClr val="EF3E42"/>
                </a:solidFill>
                <a:latin typeface="Crimson Text" panose="02000503000000000000" pitchFamily="2" charset="0"/>
              </a:endParaRPr>
            </a:p>
          </p:txBody>
        </p:sp>
      </p:grpSp>
      <p:sp>
        <p:nvSpPr>
          <p:cNvPr id="75" name="Rounded Rectangular Callout 38">
            <a:extLst>
              <a:ext uri="{FF2B5EF4-FFF2-40B4-BE49-F238E27FC236}">
                <a16:creationId xmlns:a16="http://schemas.microsoft.com/office/drawing/2014/main" id="{D56F35E2-9468-4DD6-8318-38E942038382}"/>
              </a:ext>
            </a:extLst>
          </p:cNvPr>
          <p:cNvSpPr/>
          <p:nvPr/>
        </p:nvSpPr>
        <p:spPr bwMode="auto">
          <a:xfrm flipH="1">
            <a:off x="1733480" y="1521195"/>
            <a:ext cx="1371600" cy="364755"/>
          </a:xfrm>
          <a:prstGeom prst="wedgeRoundRectCallout">
            <a:avLst>
              <a:gd name="adj1" fmla="val -42311"/>
              <a:gd name="adj2" fmla="val 102618"/>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Get C_ID=1</a:t>
            </a:r>
          </a:p>
        </p:txBody>
      </p:sp>
      <p:sp>
        <p:nvSpPr>
          <p:cNvPr id="78" name="Rounded Rectangular Callout 37">
            <a:extLst>
              <a:ext uri="{FF2B5EF4-FFF2-40B4-BE49-F238E27FC236}">
                <a16:creationId xmlns:a16="http://schemas.microsoft.com/office/drawing/2014/main" id="{BF315F59-1176-4A62-B1D9-1D31508EE045}"/>
              </a:ext>
            </a:extLst>
          </p:cNvPr>
          <p:cNvSpPr/>
          <p:nvPr/>
        </p:nvSpPr>
        <p:spPr bwMode="auto">
          <a:xfrm flipH="1">
            <a:off x="2007800" y="1521195"/>
            <a:ext cx="1097280" cy="364755"/>
          </a:xfrm>
          <a:prstGeom prst="wedgeRoundRectCallout">
            <a:avLst>
              <a:gd name="adj1" fmla="val -42311"/>
              <a:gd name="adj2" fmla="val 102618"/>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COMMIT</a:t>
            </a:r>
          </a:p>
        </p:txBody>
      </p:sp>
      <p:sp>
        <p:nvSpPr>
          <p:cNvPr id="79" name="Rectangle 78">
            <a:extLst>
              <a:ext uri="{FF2B5EF4-FFF2-40B4-BE49-F238E27FC236}">
                <a16:creationId xmlns:a16="http://schemas.microsoft.com/office/drawing/2014/main" id="{3A0C79FE-AE9F-4873-AEE5-742B1C93357C}"/>
              </a:ext>
            </a:extLst>
          </p:cNvPr>
          <p:cNvSpPr/>
          <p:nvPr/>
        </p:nvSpPr>
        <p:spPr>
          <a:xfrm>
            <a:off x="4204633" y="1761964"/>
            <a:ext cx="1386787"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27432" tIns="18288" rIns="27432" bIns="18288" rtlCol="0" anchor="ctr"/>
          <a:lstStyle/>
          <a:p>
            <a:r>
              <a:rPr lang="en-US" sz="1600" b="1" dirty="0">
                <a:solidFill>
                  <a:srgbClr val="EF3E42"/>
                </a:solidFill>
                <a:latin typeface="Inconsolata" panose="00000509000000000000" pitchFamily="49" charset="0"/>
                <a:ea typeface="DejaVu Sans Mono" pitchFamily="49" charset="0"/>
                <a:cs typeface="Consolas" pitchFamily="49" charset="0"/>
              </a:rPr>
              <a:t>Server2: </a:t>
            </a:r>
            <a:r>
              <a:rPr lang="en-US" sz="1600" b="1" dirty="0">
                <a:solidFill>
                  <a:srgbClr val="474866"/>
                </a:solidFill>
                <a:latin typeface="Inconsolata" panose="00000509000000000000" pitchFamily="49" charset="0"/>
                <a:ea typeface="DejaVu Sans Mono" pitchFamily="49" charset="0"/>
                <a:cs typeface="Consolas" pitchFamily="49" charset="0"/>
              </a:rPr>
              <a:t>101</a:t>
            </a:r>
          </a:p>
        </p:txBody>
      </p:sp>
      <p:grpSp>
        <p:nvGrpSpPr>
          <p:cNvPr id="80" name="Group 79">
            <a:extLst>
              <a:ext uri="{FF2B5EF4-FFF2-40B4-BE49-F238E27FC236}">
                <a16:creationId xmlns:a16="http://schemas.microsoft.com/office/drawing/2014/main" id="{47C124E2-295F-4686-A1AF-80AF87004733}"/>
              </a:ext>
            </a:extLst>
          </p:cNvPr>
          <p:cNvGrpSpPr/>
          <p:nvPr/>
        </p:nvGrpSpPr>
        <p:grpSpPr>
          <a:xfrm>
            <a:off x="7436342" y="1515382"/>
            <a:ext cx="1453409" cy="356236"/>
            <a:chOff x="7511977" y="1452470"/>
            <a:chExt cx="1453409" cy="356236"/>
          </a:xfrm>
        </p:grpSpPr>
        <p:pic>
          <p:nvPicPr>
            <p:cNvPr id="81" name="Graphic 80">
              <a:extLst>
                <a:ext uri="{FF2B5EF4-FFF2-40B4-BE49-F238E27FC236}">
                  <a16:creationId xmlns:a16="http://schemas.microsoft.com/office/drawing/2014/main" id="{1BCD28A2-D6E6-4FC3-98AC-EAD6F3565C2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11977" y="1452470"/>
              <a:ext cx="235842" cy="307100"/>
            </a:xfrm>
            <a:prstGeom prst="rect">
              <a:avLst/>
            </a:prstGeom>
          </p:spPr>
        </p:pic>
        <p:sp>
          <p:nvSpPr>
            <p:cNvPr id="82" name="TextBox 81">
              <a:extLst>
                <a:ext uri="{FF2B5EF4-FFF2-40B4-BE49-F238E27FC236}">
                  <a16:creationId xmlns:a16="http://schemas.microsoft.com/office/drawing/2014/main" id="{8E742AE6-800E-4BF2-B83A-370FFCBC51CF}"/>
                </a:ext>
              </a:extLst>
            </p:cNvPr>
            <p:cNvSpPr txBox="1"/>
            <p:nvPr/>
          </p:nvSpPr>
          <p:spPr bwMode="auto">
            <a:xfrm>
              <a:off x="7827254" y="1494774"/>
              <a:ext cx="1138132"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en-US"/>
              </a:defPPr>
              <a:lvl1pPr algn="ctr">
                <a:lnSpc>
                  <a:spcPct val="80000"/>
                </a:lnSpc>
                <a:defRPr sz="2400">
                  <a:solidFill>
                    <a:srgbClr val="646464"/>
                  </a:solidFill>
                  <a:latin typeface="Proxima Nova Rg" panose="02000506030000020004" pitchFamily="50" charset="0"/>
                </a:defRPr>
              </a:lvl1pPr>
            </a:lstStyle>
            <a:p>
              <a:r>
                <a:rPr lang="en-US" b="1" dirty="0" err="1">
                  <a:solidFill>
                    <a:srgbClr val="EF3E42"/>
                  </a:solidFill>
                  <a:latin typeface="Crimson Text" panose="02000503000000000000" pitchFamily="2" charset="0"/>
                </a:rPr>
                <a:t>Txn</a:t>
              </a:r>
              <a:r>
                <a:rPr lang="en-US" b="1" dirty="0">
                  <a:solidFill>
                    <a:srgbClr val="EF3E42"/>
                  </a:solidFill>
                  <a:latin typeface="Crimson Text" panose="02000503000000000000" pitchFamily="2" charset="0"/>
                </a:rPr>
                <a:t> #101</a:t>
              </a:r>
              <a:endParaRPr lang="en-US" dirty="0">
                <a:solidFill>
                  <a:srgbClr val="EF3E42"/>
                </a:solidFill>
                <a:latin typeface="Crimson Text" panose="02000503000000000000" pitchFamily="2" charset="0"/>
              </a:endParaRPr>
            </a:p>
          </p:txBody>
        </p:sp>
      </p:grpSp>
      <p:sp>
        <p:nvSpPr>
          <p:cNvPr id="77" name="Highlight Box">
            <a:extLst>
              <a:ext uri="{FF2B5EF4-FFF2-40B4-BE49-F238E27FC236}">
                <a16:creationId xmlns:a16="http://schemas.microsoft.com/office/drawing/2014/main" id="{96AA314D-2C7E-4BC7-8BCD-A136D2B81510}"/>
              </a:ext>
            </a:extLst>
          </p:cNvPr>
          <p:cNvSpPr/>
          <p:nvPr/>
        </p:nvSpPr>
        <p:spPr>
          <a:xfrm>
            <a:off x="4204633" y="1761964"/>
            <a:ext cx="1386787" cy="228600"/>
          </a:xfrm>
          <a:prstGeom prst="roundRect">
            <a:avLst>
              <a:gd name="adj" fmla="val 4675"/>
            </a:avLst>
          </a:prstGeom>
          <a:noFill/>
          <a:ln w="28575">
            <a:solidFill>
              <a:srgbClr val="EF3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3">
            <a:extLst>
              <a:ext uri="{FF2B5EF4-FFF2-40B4-BE49-F238E27FC236}">
                <a16:creationId xmlns:a16="http://schemas.microsoft.com/office/drawing/2014/main" id="{8A474277-59D0-B030-87DC-883416A99D20}"/>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72</a:t>
            </a:fld>
            <a:endParaRPr lang="en-US" dirty="0"/>
          </a:p>
        </p:txBody>
      </p:sp>
    </p:spTree>
    <p:extLst>
      <p:ext uri="{BB962C8B-B14F-4D97-AF65-F5344CB8AC3E}">
        <p14:creationId xmlns:p14="http://schemas.microsoft.com/office/powerpoint/2010/main" val="17063783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250"/>
                                        <p:tgtEl>
                                          <p:spTgt spid="37"/>
                                        </p:tgtEl>
                                      </p:cBhvr>
                                    </p:animEffect>
                                  </p:childTnLst>
                                </p:cTn>
                              </p:par>
                            </p:childTnLst>
                          </p:cTn>
                        </p:par>
                        <p:par>
                          <p:cTn id="12" fill="hold">
                            <p:stCondLst>
                              <p:cond delay="750"/>
                            </p:stCondLst>
                            <p:childTnLst>
                              <p:par>
                                <p:cTn id="13" presetID="22" presetClass="entr" presetSubtype="8" fill="hold"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wipe(left)">
                                      <p:cBhvr>
                                        <p:cTn id="15" dur="500"/>
                                        <p:tgtEl>
                                          <p:spTgt spid="70"/>
                                        </p:tgtEl>
                                      </p:cBhvr>
                                    </p:animEffect>
                                  </p:childTnLst>
                                </p:cTn>
                              </p:par>
                            </p:childTnLst>
                          </p:cTn>
                        </p:par>
                        <p:par>
                          <p:cTn id="16" fill="hold" nodeType="withGroup">
                            <p:stCondLst>
                              <p:cond delay="1250"/>
                            </p:stCondLst>
                            <p:childTnLst>
                              <p:par>
                                <p:cTn id="17" presetID="10" presetClass="entr" presetSubtype="0" fill="hold" grpId="0" nodeType="afterEffect">
                                  <p:stCondLst>
                                    <p:cond delay="0"/>
                                  </p:stCondLst>
                                  <p:childTnLst>
                                    <p:set>
                                      <p:cBhvr>
                                        <p:cTn id="18" dur="1" fill="hold">
                                          <p:stCondLst>
                                            <p:cond delay="0"/>
                                          </p:stCondLst>
                                        </p:cTn>
                                        <p:tgtEl>
                                          <p:spTgt spid="71"/>
                                        </p:tgtEl>
                                        <p:attrNameLst>
                                          <p:attrName>style.visibility</p:attrName>
                                        </p:attrNameLst>
                                      </p:cBhvr>
                                      <p:to>
                                        <p:strVal val="visible"/>
                                      </p:to>
                                    </p:set>
                                    <p:animEffect transition="in" filter="fade">
                                      <p:cBhvr>
                                        <p:cTn id="19" dur="250"/>
                                        <p:tgtEl>
                                          <p:spTgt spid="7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2"/>
                                        </p:tgtEl>
                                        <p:attrNameLst>
                                          <p:attrName>style.visibility</p:attrName>
                                        </p:attrNameLst>
                                      </p:cBhvr>
                                      <p:to>
                                        <p:strVal val="visible"/>
                                      </p:to>
                                    </p:set>
                                    <p:animEffect transition="in" filter="fade">
                                      <p:cBhvr>
                                        <p:cTn id="24" dur="500"/>
                                        <p:tgtEl>
                                          <p:spTgt spid="72"/>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fade">
                                      <p:cBhvr>
                                        <p:cTn id="28" dur="500"/>
                                        <p:tgtEl>
                                          <p:spTgt spid="7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7"/>
                                        </p:tgtEl>
                                        <p:attrNameLst>
                                          <p:attrName>style.visibility</p:attrName>
                                        </p:attrNameLst>
                                      </p:cBhvr>
                                      <p:to>
                                        <p:strVal val="visible"/>
                                      </p:to>
                                    </p:set>
                                    <p:animEffect transition="in" filter="fade">
                                      <p:cBhvr>
                                        <p:cTn id="33" dur="250"/>
                                        <p:tgtEl>
                                          <p:spTgt spid="7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250"/>
                                        <p:tgtEl>
                                          <p:spTgt spid="34"/>
                                        </p:tgtEl>
                                      </p:cBhvr>
                                    </p:animEffect>
                                    <p:set>
                                      <p:cBhvr>
                                        <p:cTn id="43" dur="1" fill="hold">
                                          <p:stCondLst>
                                            <p:cond delay="249"/>
                                          </p:stCondLst>
                                        </p:cTn>
                                        <p:tgtEl>
                                          <p:spTgt spid="34"/>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250"/>
                                        <p:tgtEl>
                                          <p:spTgt spid="37"/>
                                        </p:tgtEl>
                                      </p:cBhvr>
                                    </p:animEffect>
                                    <p:set>
                                      <p:cBhvr>
                                        <p:cTn id="46" dur="1" fill="hold">
                                          <p:stCondLst>
                                            <p:cond delay="249"/>
                                          </p:stCondLst>
                                        </p:cTn>
                                        <p:tgtEl>
                                          <p:spTgt spid="37"/>
                                        </p:tgtEl>
                                        <p:attrNameLst>
                                          <p:attrName>style.visibility</p:attrName>
                                        </p:attrNameLst>
                                      </p:cBhvr>
                                      <p:to>
                                        <p:strVal val="hidden"/>
                                      </p:to>
                                    </p:set>
                                  </p:childTnLst>
                                </p:cTn>
                              </p:par>
                            </p:childTnLst>
                          </p:cTn>
                        </p:par>
                        <p:par>
                          <p:cTn id="47" fill="hold" nodeType="afterGroup">
                            <p:stCondLst>
                              <p:cond delay="250"/>
                            </p:stCondLst>
                            <p:childTnLst>
                              <p:par>
                                <p:cTn id="48" presetID="22" presetClass="entr" presetSubtype="8" fill="hold" nodeType="after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left)">
                                      <p:cBhvr>
                                        <p:cTn id="50" dur="500"/>
                                        <p:tgtEl>
                                          <p:spTgt spid="34"/>
                                        </p:tgtEl>
                                      </p:cBhvr>
                                    </p:animEffect>
                                  </p:childTnLst>
                                </p:cTn>
                              </p:par>
                            </p:childTnLst>
                          </p:cTn>
                        </p:par>
                        <p:par>
                          <p:cTn id="51" fill="hold">
                            <p:stCondLst>
                              <p:cond delay="750"/>
                            </p:stCondLst>
                            <p:childTnLst>
                              <p:par>
                                <p:cTn id="52" presetID="10" presetClass="entr" presetSubtype="0" fill="hold" grpId="0" nodeType="afterEffect">
                                  <p:stCondLst>
                                    <p:cond delay="0"/>
                                  </p:stCondLst>
                                  <p:childTnLst>
                                    <p:set>
                                      <p:cBhvr>
                                        <p:cTn id="53" dur="1" fill="hold">
                                          <p:stCondLst>
                                            <p:cond delay="0"/>
                                          </p:stCondLst>
                                        </p:cTn>
                                        <p:tgtEl>
                                          <p:spTgt spid="75"/>
                                        </p:tgtEl>
                                        <p:attrNameLst>
                                          <p:attrName>style.visibility</p:attrName>
                                        </p:attrNameLst>
                                      </p:cBhvr>
                                      <p:to>
                                        <p:strVal val="visible"/>
                                      </p:to>
                                    </p:set>
                                    <p:animEffect transition="in" filter="fade">
                                      <p:cBhvr>
                                        <p:cTn id="54" dur="250"/>
                                        <p:tgtEl>
                                          <p:spTgt spid="75"/>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0" presetClass="exit" presetSubtype="0" fill="hold" nodeType="clickEffect">
                                  <p:stCondLst>
                                    <p:cond delay="0"/>
                                  </p:stCondLst>
                                  <p:childTnLst>
                                    <p:animEffect transition="out" filter="fade">
                                      <p:cBhvr>
                                        <p:cTn id="58" dur="250"/>
                                        <p:tgtEl>
                                          <p:spTgt spid="34"/>
                                        </p:tgtEl>
                                      </p:cBhvr>
                                    </p:animEffect>
                                    <p:set>
                                      <p:cBhvr>
                                        <p:cTn id="59" dur="1" fill="hold">
                                          <p:stCondLst>
                                            <p:cond delay="249"/>
                                          </p:stCondLst>
                                        </p:cTn>
                                        <p:tgtEl>
                                          <p:spTgt spid="34"/>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250"/>
                                        <p:tgtEl>
                                          <p:spTgt spid="75"/>
                                        </p:tgtEl>
                                      </p:cBhvr>
                                    </p:animEffect>
                                    <p:set>
                                      <p:cBhvr>
                                        <p:cTn id="62" dur="1" fill="hold">
                                          <p:stCondLst>
                                            <p:cond delay="249"/>
                                          </p:stCondLst>
                                        </p:cTn>
                                        <p:tgtEl>
                                          <p:spTgt spid="75"/>
                                        </p:tgtEl>
                                        <p:attrNameLst>
                                          <p:attrName>style.visibility</p:attrName>
                                        </p:attrNameLst>
                                      </p:cBhvr>
                                      <p:to>
                                        <p:strVal val="hidden"/>
                                      </p:to>
                                    </p:set>
                                  </p:childTnLst>
                                </p:cTn>
                              </p:par>
                            </p:childTnLst>
                          </p:cTn>
                        </p:par>
                        <p:par>
                          <p:cTn id="63" fill="hold" nodeType="afterGroup">
                            <p:stCondLst>
                              <p:cond delay="250"/>
                            </p:stCondLst>
                            <p:childTnLst>
                              <p:par>
                                <p:cTn id="64" presetID="22" presetClass="entr" presetSubtype="8" fill="hold" nodeType="after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wipe(left)">
                                      <p:cBhvr>
                                        <p:cTn id="66" dur="500"/>
                                        <p:tgtEl>
                                          <p:spTgt spid="34"/>
                                        </p:tgtEl>
                                      </p:cBhvr>
                                    </p:animEffect>
                                  </p:childTnLst>
                                </p:cTn>
                              </p:par>
                            </p:childTnLst>
                          </p:cTn>
                        </p:par>
                        <p:par>
                          <p:cTn id="67" fill="hold">
                            <p:stCondLst>
                              <p:cond delay="750"/>
                            </p:stCondLst>
                            <p:childTnLst>
                              <p:par>
                                <p:cTn id="68" presetID="10" presetClass="entr" presetSubtype="0" fill="hold" grpId="0" nodeType="afterEffect">
                                  <p:stCondLst>
                                    <p:cond delay="0"/>
                                  </p:stCondLst>
                                  <p:childTnLst>
                                    <p:set>
                                      <p:cBhvr>
                                        <p:cTn id="69" dur="1" fill="hold">
                                          <p:stCondLst>
                                            <p:cond delay="0"/>
                                          </p:stCondLst>
                                        </p:cTn>
                                        <p:tgtEl>
                                          <p:spTgt spid="78"/>
                                        </p:tgtEl>
                                        <p:attrNameLst>
                                          <p:attrName>style.visibility</p:attrName>
                                        </p:attrNameLst>
                                      </p:cBhvr>
                                      <p:to>
                                        <p:strVal val="visible"/>
                                      </p:to>
                                    </p:set>
                                    <p:animEffect transition="in" filter="fade">
                                      <p:cBhvr>
                                        <p:cTn id="70" dur="250"/>
                                        <p:tgtEl>
                                          <p:spTgt spid="7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grpId="1" nodeType="clickEffect">
                                  <p:stCondLst>
                                    <p:cond delay="0"/>
                                  </p:stCondLst>
                                  <p:childTnLst>
                                    <p:animEffect transition="out" filter="fade">
                                      <p:cBhvr>
                                        <p:cTn id="74" dur="250"/>
                                        <p:tgtEl>
                                          <p:spTgt spid="72"/>
                                        </p:tgtEl>
                                      </p:cBhvr>
                                    </p:animEffect>
                                    <p:set>
                                      <p:cBhvr>
                                        <p:cTn id="75" dur="1" fill="hold">
                                          <p:stCondLst>
                                            <p:cond delay="249"/>
                                          </p:stCondLst>
                                        </p:cTn>
                                        <p:tgtEl>
                                          <p:spTgt spid="72"/>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250"/>
                                        <p:tgtEl>
                                          <p:spTgt spid="77"/>
                                        </p:tgtEl>
                                      </p:cBhvr>
                                    </p:animEffect>
                                    <p:set>
                                      <p:cBhvr>
                                        <p:cTn id="78" dur="1" fill="hold">
                                          <p:stCondLst>
                                            <p:cond delay="249"/>
                                          </p:stCondLst>
                                        </p:cTn>
                                        <p:tgtEl>
                                          <p:spTgt spid="77"/>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250"/>
                                        <p:tgtEl>
                                          <p:spTgt spid="16"/>
                                        </p:tgtEl>
                                      </p:cBhvr>
                                    </p:animEffect>
                                    <p:set>
                                      <p:cBhvr>
                                        <p:cTn id="81" dur="1" fill="hold">
                                          <p:stCondLst>
                                            <p:cond delay="249"/>
                                          </p:stCondLst>
                                        </p:cTn>
                                        <p:tgtEl>
                                          <p:spTgt spid="16"/>
                                        </p:tgtEl>
                                        <p:attrNameLst>
                                          <p:attrName>style.visibility</p:attrName>
                                        </p:attrNameLst>
                                      </p:cBhvr>
                                      <p:to>
                                        <p:strVal val="hidden"/>
                                      </p:to>
                                    </p:set>
                                  </p:childTnLst>
                                </p:cTn>
                              </p:par>
                            </p:childTnLst>
                          </p:cTn>
                        </p:par>
                        <p:par>
                          <p:cTn id="82" fill="hold">
                            <p:stCondLst>
                              <p:cond delay="250"/>
                            </p:stCondLst>
                            <p:childTnLst>
                              <p:par>
                                <p:cTn id="83" presetID="10" presetClass="exit" presetSubtype="0" fill="hold" nodeType="afterEffect">
                                  <p:stCondLst>
                                    <p:cond delay="0"/>
                                  </p:stCondLst>
                                  <p:childTnLst>
                                    <p:animEffect transition="out" filter="fade">
                                      <p:cBhvr>
                                        <p:cTn id="84" dur="250"/>
                                        <p:tgtEl>
                                          <p:spTgt spid="34"/>
                                        </p:tgtEl>
                                      </p:cBhvr>
                                    </p:animEffect>
                                    <p:set>
                                      <p:cBhvr>
                                        <p:cTn id="85" dur="1" fill="hold">
                                          <p:stCondLst>
                                            <p:cond delay="249"/>
                                          </p:stCondLst>
                                        </p:cTn>
                                        <p:tgtEl>
                                          <p:spTgt spid="34"/>
                                        </p:tgtEl>
                                        <p:attrNameLst>
                                          <p:attrName>style.visibility</p:attrName>
                                        </p:attrNameLst>
                                      </p:cBhvr>
                                      <p:to>
                                        <p:strVal val="hidden"/>
                                      </p:to>
                                    </p:set>
                                  </p:childTnLst>
                                </p:cTn>
                              </p:par>
                              <p:par>
                                <p:cTn id="86" presetID="10" presetClass="exit" presetSubtype="0" fill="hold" grpId="1" nodeType="withEffect">
                                  <p:stCondLst>
                                    <p:cond delay="0"/>
                                  </p:stCondLst>
                                  <p:childTnLst>
                                    <p:animEffect transition="out" filter="fade">
                                      <p:cBhvr>
                                        <p:cTn id="87" dur="250"/>
                                        <p:tgtEl>
                                          <p:spTgt spid="78"/>
                                        </p:tgtEl>
                                      </p:cBhvr>
                                    </p:animEffect>
                                    <p:set>
                                      <p:cBhvr>
                                        <p:cTn id="88" dur="1" fill="hold">
                                          <p:stCondLst>
                                            <p:cond delay="249"/>
                                          </p:stCondLst>
                                        </p:cTn>
                                        <p:tgtEl>
                                          <p:spTgt spid="78"/>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grpId="1" nodeType="clickEffect">
                                  <p:stCondLst>
                                    <p:cond delay="0"/>
                                  </p:stCondLst>
                                  <p:childTnLst>
                                    <p:animEffect transition="out" filter="fade">
                                      <p:cBhvr>
                                        <p:cTn id="92" dur="250"/>
                                        <p:tgtEl>
                                          <p:spTgt spid="73"/>
                                        </p:tgtEl>
                                      </p:cBhvr>
                                    </p:animEffect>
                                    <p:set>
                                      <p:cBhvr>
                                        <p:cTn id="93" dur="1" fill="hold">
                                          <p:stCondLst>
                                            <p:cond delay="249"/>
                                          </p:stCondLst>
                                        </p:cTn>
                                        <p:tgtEl>
                                          <p:spTgt spid="73"/>
                                        </p:tgtEl>
                                        <p:attrNameLst>
                                          <p:attrName>style.visibility</p:attrName>
                                        </p:attrNameLst>
                                      </p:cBhvr>
                                      <p:to>
                                        <p:strVal val="hidden"/>
                                      </p:to>
                                    </p:set>
                                  </p:childTnLst>
                                </p:cTn>
                              </p:par>
                            </p:childTnLst>
                          </p:cTn>
                        </p:par>
                        <p:par>
                          <p:cTn id="94" fill="hold">
                            <p:stCondLst>
                              <p:cond delay="250"/>
                            </p:stCondLst>
                            <p:childTnLst>
                              <p:par>
                                <p:cTn id="95" presetID="10" presetClass="entr" presetSubtype="0" fill="hold" grpId="0" nodeType="afterEffect">
                                  <p:stCondLst>
                                    <p:cond delay="0"/>
                                  </p:stCondLst>
                                  <p:childTnLst>
                                    <p:set>
                                      <p:cBhvr>
                                        <p:cTn id="96" dur="1" fill="hold">
                                          <p:stCondLst>
                                            <p:cond delay="0"/>
                                          </p:stCondLst>
                                        </p:cTn>
                                        <p:tgtEl>
                                          <p:spTgt spid="79"/>
                                        </p:tgtEl>
                                        <p:attrNameLst>
                                          <p:attrName>style.visibility</p:attrName>
                                        </p:attrNameLst>
                                      </p:cBhvr>
                                      <p:to>
                                        <p:strVal val="visible"/>
                                      </p:to>
                                    </p:set>
                                    <p:animEffect transition="in" filter="fade">
                                      <p:cBhvr>
                                        <p:cTn id="97" dur="250"/>
                                        <p:tgtEl>
                                          <p:spTgt spid="79"/>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2" nodeType="clickEffect">
                                  <p:stCondLst>
                                    <p:cond delay="0"/>
                                  </p:stCondLst>
                                  <p:childTnLst>
                                    <p:set>
                                      <p:cBhvr>
                                        <p:cTn id="101" dur="1" fill="hold">
                                          <p:stCondLst>
                                            <p:cond delay="0"/>
                                          </p:stCondLst>
                                        </p:cTn>
                                        <p:tgtEl>
                                          <p:spTgt spid="77"/>
                                        </p:tgtEl>
                                        <p:attrNameLst>
                                          <p:attrName>style.visibility</p:attrName>
                                        </p:attrNameLst>
                                      </p:cBhvr>
                                      <p:to>
                                        <p:strVal val="visible"/>
                                      </p:to>
                                    </p:set>
                                    <p:animEffect transition="in" filter="fade">
                                      <p:cBhvr>
                                        <p:cTn id="102" dur="250"/>
                                        <p:tgtEl>
                                          <p:spTgt spid="77"/>
                                        </p:tgtEl>
                                      </p:cBhvr>
                                    </p:animEffect>
                                  </p:childTnLst>
                                </p:cTn>
                              </p:par>
                            </p:childTnLst>
                          </p:cTn>
                        </p:par>
                        <p:par>
                          <p:cTn id="103" fill="hold">
                            <p:stCondLst>
                              <p:cond delay="250"/>
                            </p:stCondLst>
                            <p:childTnLst>
                              <p:par>
                                <p:cTn id="104" presetID="10" presetClass="entr" presetSubtype="0" fill="hold" nodeType="afterEffect">
                                  <p:stCondLst>
                                    <p:cond delay="0"/>
                                  </p:stCondLst>
                                  <p:childTnLst>
                                    <p:set>
                                      <p:cBhvr>
                                        <p:cTn id="105" dur="1" fill="hold">
                                          <p:stCondLst>
                                            <p:cond delay="0"/>
                                          </p:stCondLst>
                                        </p:cTn>
                                        <p:tgtEl>
                                          <p:spTgt spid="80"/>
                                        </p:tgtEl>
                                        <p:attrNameLst>
                                          <p:attrName>style.visibility</p:attrName>
                                        </p:attrNameLst>
                                      </p:cBhvr>
                                      <p:to>
                                        <p:strVal val="visible"/>
                                      </p:to>
                                    </p:set>
                                    <p:animEffect transition="in" filter="fade">
                                      <p:cBhvr>
                                        <p:cTn id="106" dur="25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7" grpId="1" animBg="1"/>
      <p:bldP spid="71" grpId="0" animBg="1"/>
      <p:bldP spid="72" grpId="0" animBg="1"/>
      <p:bldP spid="72" grpId="1" animBg="1"/>
      <p:bldP spid="73" grpId="0" animBg="1"/>
      <p:bldP spid="73" grpId="1" animBg="1"/>
      <p:bldP spid="75" grpId="0" animBg="1"/>
      <p:bldP spid="75" grpId="1" animBg="1"/>
      <p:bldP spid="78" grpId="0" animBg="1"/>
      <p:bldP spid="78" grpId="1" animBg="1"/>
      <p:bldP spid="79" grpId="0" animBg="1"/>
      <p:bldP spid="77" grpId="0" animBg="1"/>
      <p:bldP spid="77" grpId="1" animBg="1"/>
      <p:bldP spid="77" grpId="2" animBg="1"/>
    </p:bld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514" name="Title 1"/>
          <p:cNvSpPr>
            <a:spLocks noGrp="1"/>
          </p:cNvSpPr>
          <p:nvPr>
            <p:ph type="title"/>
          </p:nvPr>
        </p:nvSpPr>
        <p:spPr>
          <a:prstGeom prst="rect">
            <a:avLst/>
          </a:prstGeom>
        </p:spPr>
        <p:txBody>
          <a:bodyPr/>
          <a:lstStyle/>
          <a:p>
            <a:r>
              <a:rPr lang="en-US" dirty="0"/>
              <a:t>PARTITIONED T/O – PERFORMANCE ISSUES</a:t>
            </a:r>
          </a:p>
        </p:txBody>
      </p:sp>
      <p:sp>
        <p:nvSpPr>
          <p:cNvPr id="64515" name="Content Placeholder 2"/>
          <p:cNvSpPr>
            <a:spLocks noGrp="1"/>
          </p:cNvSpPr>
          <p:nvPr>
            <p:ph idx="1"/>
          </p:nvPr>
        </p:nvSpPr>
        <p:spPr>
          <a:prstGeom prst="rect">
            <a:avLst/>
          </a:prstGeom>
        </p:spPr>
        <p:txBody>
          <a:bodyPr/>
          <a:lstStyle/>
          <a:p>
            <a:r>
              <a:rPr lang="en-US" dirty="0"/>
              <a:t>Partition-based T/O protocol is fast if:</a:t>
            </a:r>
          </a:p>
          <a:p>
            <a:pPr lvl="1"/>
            <a:r>
              <a:rPr lang="en-US" dirty="0"/>
              <a:t>The DBMS knows what partitions the </a:t>
            </a:r>
            <a:r>
              <a:rPr lang="en-US" dirty="0" err="1"/>
              <a:t>txn</a:t>
            </a:r>
            <a:r>
              <a:rPr lang="en-US" dirty="0"/>
              <a:t> needs before it starts.</a:t>
            </a:r>
          </a:p>
          <a:p>
            <a:pPr lvl="1"/>
            <a:r>
              <a:rPr lang="en-US" dirty="0"/>
              <a:t>Most (if not all) </a:t>
            </a:r>
            <a:r>
              <a:rPr lang="en-US" dirty="0" err="1"/>
              <a:t>txns</a:t>
            </a:r>
            <a:r>
              <a:rPr lang="en-US" dirty="0"/>
              <a:t> only need to access a single partition.</a:t>
            </a:r>
          </a:p>
          <a:p>
            <a:endParaRPr lang="en-US" sz="1200" dirty="0"/>
          </a:p>
          <a:p>
            <a:r>
              <a:rPr lang="en-US" dirty="0"/>
              <a:t>Multi-partition </a:t>
            </a:r>
            <a:r>
              <a:rPr lang="en-US" dirty="0" err="1"/>
              <a:t>txns</a:t>
            </a:r>
            <a:r>
              <a:rPr lang="en-US" dirty="0"/>
              <a:t> causes partitions to be idle while </a:t>
            </a:r>
            <a:r>
              <a:rPr lang="en-US" dirty="0" err="1"/>
              <a:t>txn</a:t>
            </a:r>
            <a:r>
              <a:rPr lang="en-US" dirty="0"/>
              <a:t> executes.</a:t>
            </a:r>
          </a:p>
        </p:txBody>
      </p:sp>
      <p:sp>
        <p:nvSpPr>
          <p:cNvPr id="3" name="Slide Number Placeholder 3">
            <a:extLst>
              <a:ext uri="{FF2B5EF4-FFF2-40B4-BE49-F238E27FC236}">
                <a16:creationId xmlns:a16="http://schemas.microsoft.com/office/drawing/2014/main" id="{8DF5EEE7-2360-59E8-4AE4-CF741B1131D3}"/>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73</a:t>
            </a:fld>
            <a:endParaRPr lang="en-US" dirty="0"/>
          </a:p>
        </p:txBody>
      </p:sp>
    </p:spTree>
    <p:extLst>
      <p:ext uri="{BB962C8B-B14F-4D97-AF65-F5344CB8AC3E}">
        <p14:creationId xmlns:p14="http://schemas.microsoft.com/office/powerpoint/2010/main" val="18498711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Title 1"/>
          <p:cNvSpPr>
            <a:spLocks noGrp="1"/>
          </p:cNvSpPr>
          <p:nvPr>
            <p:ph type="title"/>
          </p:nvPr>
        </p:nvSpPr>
        <p:spPr>
          <a:prstGeom prst="rect">
            <a:avLst/>
          </a:prstGeom>
        </p:spPr>
        <p:txBody>
          <a:bodyPr/>
          <a:lstStyle/>
          <a:p>
            <a:r>
              <a:rPr lang="en-US" dirty="0"/>
              <a:t>OCC – SERIAL VALIDATION/WRITE</a:t>
            </a:r>
          </a:p>
        </p:txBody>
      </p:sp>
      <p:sp>
        <p:nvSpPr>
          <p:cNvPr id="27651" name="Content Placeholder 2"/>
          <p:cNvSpPr>
            <a:spLocks noGrp="1"/>
          </p:cNvSpPr>
          <p:nvPr>
            <p:ph idx="1"/>
          </p:nvPr>
        </p:nvSpPr>
        <p:spPr>
          <a:prstGeom prst="rect">
            <a:avLst/>
          </a:prstGeom>
        </p:spPr>
        <p:txBody>
          <a:bodyPr/>
          <a:lstStyle/>
          <a:p>
            <a:r>
              <a:rPr lang="en-US" dirty="0"/>
              <a:t>Maintain global view of all active </a:t>
            </a:r>
            <a:r>
              <a:rPr lang="en-US" dirty="0" err="1"/>
              <a:t>txns</a:t>
            </a:r>
            <a:r>
              <a:rPr lang="en-US" dirty="0"/>
              <a:t>.</a:t>
            </a:r>
          </a:p>
          <a:p>
            <a:endParaRPr lang="en-US" sz="1200" dirty="0"/>
          </a:p>
          <a:p>
            <a:r>
              <a:rPr lang="en-US" dirty="0"/>
              <a:t>Record read set and write set while </a:t>
            </a:r>
            <a:r>
              <a:rPr lang="en-US" dirty="0" err="1"/>
              <a:t>txns</a:t>
            </a:r>
            <a:r>
              <a:rPr lang="en-US" dirty="0"/>
              <a:t> are running and write into private workspace.</a:t>
            </a:r>
          </a:p>
          <a:p>
            <a:endParaRPr lang="en-US" sz="1200" dirty="0"/>
          </a:p>
          <a:p>
            <a:r>
              <a:rPr lang="en-US" dirty="0"/>
              <a:t>Execute </a:t>
            </a:r>
            <a:r>
              <a:rPr lang="en-US" b="1" dirty="0"/>
              <a:t>Validation</a:t>
            </a:r>
            <a:r>
              <a:rPr lang="en-US" dirty="0"/>
              <a:t> and </a:t>
            </a:r>
            <a:r>
              <a:rPr lang="en-US" b="1" dirty="0"/>
              <a:t>Write</a:t>
            </a:r>
            <a:r>
              <a:rPr lang="en-US" dirty="0"/>
              <a:t> phase inside a protected critical section.</a:t>
            </a:r>
          </a:p>
          <a:p>
            <a:endParaRPr lang="en-US" dirty="0"/>
          </a:p>
        </p:txBody>
      </p:sp>
      <p:sp>
        <p:nvSpPr>
          <p:cNvPr id="3" name="Slide Number Placeholder 3">
            <a:extLst>
              <a:ext uri="{FF2B5EF4-FFF2-40B4-BE49-F238E27FC236}">
                <a16:creationId xmlns:a16="http://schemas.microsoft.com/office/drawing/2014/main" id="{3C4E98AB-14A6-A9BB-FCCA-E3E81238F0EE}"/>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74</a:t>
            </a:fld>
            <a:endParaRPr lang="en-US" dirty="0"/>
          </a:p>
        </p:txBody>
      </p:sp>
    </p:spTree>
    <p:extLst>
      <p:ext uri="{BB962C8B-B14F-4D97-AF65-F5344CB8AC3E}">
        <p14:creationId xmlns:p14="http://schemas.microsoft.com/office/powerpoint/2010/main" val="26949950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Title 1"/>
          <p:cNvSpPr>
            <a:spLocks noGrp="1"/>
          </p:cNvSpPr>
          <p:nvPr>
            <p:ph type="title"/>
          </p:nvPr>
        </p:nvSpPr>
        <p:spPr>
          <a:prstGeom prst="rect">
            <a:avLst/>
          </a:prstGeom>
        </p:spPr>
        <p:txBody>
          <a:bodyPr/>
          <a:lstStyle/>
          <a:p>
            <a:r>
              <a:rPr lang="en-US" dirty="0"/>
              <a:t>BASIC T/O</a:t>
            </a:r>
          </a:p>
        </p:txBody>
      </p:sp>
      <p:sp>
        <p:nvSpPr>
          <p:cNvPr id="11267" name="Content Placeholder 2"/>
          <p:cNvSpPr>
            <a:spLocks noGrp="1"/>
          </p:cNvSpPr>
          <p:nvPr>
            <p:ph idx="1"/>
          </p:nvPr>
        </p:nvSpPr>
        <p:spPr>
          <a:prstGeom prst="rect">
            <a:avLst/>
          </a:prstGeom>
        </p:spPr>
        <p:txBody>
          <a:bodyPr/>
          <a:lstStyle/>
          <a:p>
            <a:r>
              <a:rPr lang="en-US" dirty="0" err="1"/>
              <a:t>Txns</a:t>
            </a:r>
            <a:r>
              <a:rPr lang="en-US" dirty="0"/>
              <a:t> read and write objects without locks.</a:t>
            </a:r>
            <a:endParaRPr lang="en-US" sz="1200" dirty="0"/>
          </a:p>
          <a:p>
            <a:pPr>
              <a:spcBef>
                <a:spcPts val="1800"/>
              </a:spcBef>
            </a:pPr>
            <a:r>
              <a:rPr lang="en-US" dirty="0"/>
              <a:t>Every object </a:t>
            </a:r>
            <a:r>
              <a:rPr lang="en-US" b="1" dirty="0">
                <a:solidFill>
                  <a:srgbClr val="EF3E42"/>
                </a:solidFill>
                <a:latin typeface="Inconsolata" panose="00000509000000000000" pitchFamily="49" charset="0"/>
              </a:rPr>
              <a:t>X</a:t>
            </a:r>
            <a:r>
              <a:rPr lang="en-US" dirty="0"/>
              <a:t> is tagged with timestamp of the last </a:t>
            </a:r>
            <a:r>
              <a:rPr lang="en-US" dirty="0" err="1"/>
              <a:t>txn</a:t>
            </a:r>
            <a:r>
              <a:rPr lang="en-US" dirty="0"/>
              <a:t> that successfully did read/write:</a:t>
            </a:r>
          </a:p>
          <a:p>
            <a:pPr lvl="1"/>
            <a:r>
              <a:rPr lang="en-US" b="1" dirty="0">
                <a:solidFill>
                  <a:srgbClr val="EF3E42"/>
                </a:solidFill>
                <a:latin typeface="Inconsolata" panose="00000509000000000000" pitchFamily="49" charset="0"/>
              </a:rPr>
              <a:t>W-TS(X)</a:t>
            </a:r>
            <a:r>
              <a:rPr lang="en-US" dirty="0"/>
              <a:t> – Write timestamp on </a:t>
            </a:r>
            <a:r>
              <a:rPr lang="en-US" b="1" dirty="0">
                <a:solidFill>
                  <a:srgbClr val="EF3E42"/>
                </a:solidFill>
                <a:latin typeface="Inconsolata" panose="00000509000000000000" pitchFamily="49" charset="0"/>
              </a:rPr>
              <a:t>X</a:t>
            </a:r>
          </a:p>
          <a:p>
            <a:pPr lvl="1"/>
            <a:r>
              <a:rPr lang="en-US" b="1" dirty="0">
                <a:solidFill>
                  <a:srgbClr val="EF3E42"/>
                </a:solidFill>
                <a:latin typeface="Inconsolata" panose="00000509000000000000" pitchFamily="49" charset="0"/>
              </a:rPr>
              <a:t>R-TS(X)</a:t>
            </a:r>
            <a:r>
              <a:rPr lang="en-US" dirty="0"/>
              <a:t> – Read timestamp on </a:t>
            </a:r>
            <a:r>
              <a:rPr lang="en-US" b="1" dirty="0">
                <a:solidFill>
                  <a:srgbClr val="EF3E42"/>
                </a:solidFill>
                <a:latin typeface="Inconsolata" panose="00000509000000000000" pitchFamily="49" charset="0"/>
              </a:rPr>
              <a:t>X</a:t>
            </a:r>
            <a:endParaRPr lang="en-US" sz="1200" dirty="0"/>
          </a:p>
          <a:p>
            <a:pPr>
              <a:spcBef>
                <a:spcPts val="1800"/>
              </a:spcBef>
            </a:pPr>
            <a:r>
              <a:rPr lang="en-US" dirty="0"/>
              <a:t>Check timestamps for every operation:</a:t>
            </a:r>
          </a:p>
          <a:p>
            <a:pPr lvl="1"/>
            <a:r>
              <a:rPr lang="en-US" dirty="0"/>
              <a:t>If </a:t>
            </a:r>
            <a:r>
              <a:rPr lang="en-US" dirty="0" err="1"/>
              <a:t>txn</a:t>
            </a:r>
            <a:r>
              <a:rPr lang="en-US" dirty="0"/>
              <a:t> tries to access an object “from the future”, it aborts and restarts.</a:t>
            </a:r>
          </a:p>
        </p:txBody>
      </p:sp>
      <p:sp>
        <p:nvSpPr>
          <p:cNvPr id="3" name="Slide Number Placeholder 3">
            <a:extLst>
              <a:ext uri="{FF2B5EF4-FFF2-40B4-BE49-F238E27FC236}">
                <a16:creationId xmlns:a16="http://schemas.microsoft.com/office/drawing/2014/main" id="{81983007-AFF8-ACF5-861F-AFBDCB912BF0}"/>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75</a:t>
            </a:fld>
            <a:endParaRPr lang="en-US" dirty="0"/>
          </a:p>
        </p:txBody>
      </p:sp>
    </p:spTree>
    <p:extLst>
      <p:ext uri="{BB962C8B-B14F-4D97-AF65-F5344CB8AC3E}">
        <p14:creationId xmlns:p14="http://schemas.microsoft.com/office/powerpoint/2010/main" val="6901320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Title 1"/>
          <p:cNvSpPr>
            <a:spLocks noGrp="1"/>
          </p:cNvSpPr>
          <p:nvPr>
            <p:ph type="title"/>
          </p:nvPr>
        </p:nvSpPr>
        <p:spPr>
          <a:prstGeom prst="rect">
            <a:avLst/>
          </a:prstGeom>
        </p:spPr>
        <p:txBody>
          <a:bodyPr/>
          <a:lstStyle/>
          <a:p>
            <a:r>
              <a:rPr lang="en-US" dirty="0"/>
              <a:t>BASIC T/O – READS</a:t>
            </a:r>
          </a:p>
        </p:txBody>
      </p:sp>
      <p:sp>
        <p:nvSpPr>
          <p:cNvPr id="12291" name="Content Placeholder 2"/>
          <p:cNvSpPr>
            <a:spLocks noGrp="1"/>
          </p:cNvSpPr>
          <p:nvPr>
            <p:ph idx="1"/>
          </p:nvPr>
        </p:nvSpPr>
        <p:spPr>
          <a:prstGeom prst="rect">
            <a:avLst/>
          </a:prstGeom>
        </p:spPr>
        <p:txBody>
          <a:bodyPr/>
          <a:lstStyle/>
          <a:p>
            <a:r>
              <a:rPr lang="en-US" dirty="0"/>
              <a:t>Action: Transaction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b="1" baseline="-25000" dirty="0">
                <a:solidFill>
                  <a:srgbClr val="EF3E42"/>
                </a:solidFill>
                <a:latin typeface="Inconsolata" panose="00000509000000000000" pitchFamily="49" charset="0"/>
              </a:rPr>
              <a:t> </a:t>
            </a:r>
            <a:r>
              <a:rPr lang="en-US" dirty="0"/>
              <a:t>wants to read object X.</a:t>
            </a:r>
          </a:p>
          <a:p>
            <a:pPr>
              <a:spcBef>
                <a:spcPts val="1800"/>
              </a:spcBef>
            </a:pPr>
            <a:r>
              <a:rPr lang="en-US" dirty="0"/>
              <a:t>If </a:t>
            </a:r>
            <a:r>
              <a:rPr lang="en-US" b="1" dirty="0">
                <a:solidFill>
                  <a:srgbClr val="EF3E42"/>
                </a:solidFill>
                <a:latin typeface="Inconsolata" panose="00000509000000000000" pitchFamily="49" charset="0"/>
              </a:rPr>
              <a:t>TS(</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b="1" dirty="0">
                <a:solidFill>
                  <a:srgbClr val="EF3E42"/>
                </a:solidFill>
                <a:latin typeface="Inconsolata" panose="00000509000000000000" pitchFamily="49" charset="0"/>
              </a:rPr>
              <a:t>)</a:t>
            </a:r>
            <a:r>
              <a:rPr lang="en-US" dirty="0"/>
              <a:t> &lt; </a:t>
            </a:r>
            <a:r>
              <a:rPr lang="en-US" b="1" dirty="0">
                <a:solidFill>
                  <a:srgbClr val="EF3E42"/>
                </a:solidFill>
                <a:latin typeface="Inconsolata" panose="00000509000000000000" pitchFamily="49" charset="0"/>
              </a:rPr>
              <a:t>W-TS(X)</a:t>
            </a:r>
            <a:r>
              <a:rPr lang="en-US" dirty="0"/>
              <a:t>, this violates the timestamp order of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dirty="0"/>
              <a:t> with regard to the writer of </a:t>
            </a:r>
            <a:r>
              <a:rPr lang="en-US" b="1" dirty="0">
                <a:solidFill>
                  <a:srgbClr val="EF3E42"/>
                </a:solidFill>
                <a:latin typeface="Inconsolata" panose="00000509000000000000" pitchFamily="49" charset="0"/>
              </a:rPr>
              <a:t>X</a:t>
            </a:r>
            <a:r>
              <a:rPr lang="en-US" dirty="0"/>
              <a:t>.</a:t>
            </a:r>
          </a:p>
          <a:p>
            <a:pPr lvl="1"/>
            <a:r>
              <a:rPr lang="en-US" dirty="0"/>
              <a:t>Abort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dirty="0"/>
              <a:t> and restart it with a</a:t>
            </a:r>
            <a:r>
              <a:rPr lang="en-US" b="1" dirty="0"/>
              <a:t> </a:t>
            </a:r>
            <a:r>
              <a:rPr lang="en-US" u="sng" dirty="0"/>
              <a:t>new</a:t>
            </a:r>
            <a:r>
              <a:rPr lang="en-US" dirty="0"/>
              <a:t> TS.</a:t>
            </a:r>
          </a:p>
          <a:p>
            <a:r>
              <a:rPr lang="en-US" dirty="0"/>
              <a:t>Else:</a:t>
            </a:r>
          </a:p>
          <a:p>
            <a:pPr lvl="1"/>
            <a:r>
              <a:rPr lang="en-US" dirty="0"/>
              <a:t>Allow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dirty="0"/>
              <a:t> to read </a:t>
            </a:r>
            <a:r>
              <a:rPr lang="en-US" b="1" dirty="0">
                <a:solidFill>
                  <a:srgbClr val="EF3E42"/>
                </a:solidFill>
                <a:latin typeface="Inconsolata" panose="00000509000000000000" pitchFamily="49" charset="0"/>
              </a:rPr>
              <a:t>X</a:t>
            </a:r>
            <a:r>
              <a:rPr lang="en-US" dirty="0"/>
              <a:t>.</a:t>
            </a:r>
          </a:p>
          <a:p>
            <a:pPr lvl="1"/>
            <a:r>
              <a:rPr lang="en-US" dirty="0"/>
              <a:t>Update </a:t>
            </a:r>
            <a:r>
              <a:rPr lang="en-US" b="1" dirty="0">
                <a:solidFill>
                  <a:srgbClr val="EF3E42"/>
                </a:solidFill>
                <a:latin typeface="Inconsolata" panose="00000509000000000000" pitchFamily="49" charset="0"/>
              </a:rPr>
              <a:t>R-TS(X)</a:t>
            </a:r>
            <a:r>
              <a:rPr lang="en-US" dirty="0"/>
              <a:t> to </a:t>
            </a:r>
            <a:r>
              <a:rPr lang="en-US" b="1" dirty="0">
                <a:latin typeface="Inconsolata" panose="00000509000000000000" pitchFamily="49" charset="0"/>
              </a:rPr>
              <a:t>max(</a:t>
            </a:r>
            <a:r>
              <a:rPr lang="en-US" b="1" dirty="0">
                <a:solidFill>
                  <a:srgbClr val="EF3E42"/>
                </a:solidFill>
                <a:latin typeface="Inconsolata" panose="00000509000000000000" pitchFamily="49" charset="0"/>
              </a:rPr>
              <a:t>R-TS(X)</a:t>
            </a:r>
            <a:r>
              <a:rPr lang="en-US" b="1" dirty="0">
                <a:latin typeface="Inconsolata" panose="00000509000000000000" pitchFamily="49" charset="0"/>
              </a:rPr>
              <a:t>, </a:t>
            </a:r>
            <a:r>
              <a:rPr lang="en-US" b="1" dirty="0">
                <a:solidFill>
                  <a:srgbClr val="EF3E42"/>
                </a:solidFill>
                <a:latin typeface="Inconsolata" panose="00000509000000000000" pitchFamily="49" charset="0"/>
              </a:rPr>
              <a:t>TS(</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b="1" dirty="0">
                <a:solidFill>
                  <a:srgbClr val="EF3E42"/>
                </a:solidFill>
                <a:latin typeface="Inconsolata" panose="00000509000000000000" pitchFamily="49" charset="0"/>
              </a:rPr>
              <a:t>)</a:t>
            </a:r>
            <a:r>
              <a:rPr lang="en-US" b="1" dirty="0">
                <a:latin typeface="Inconsolata" panose="00000509000000000000" pitchFamily="49" charset="0"/>
              </a:rPr>
              <a:t>)</a:t>
            </a:r>
          </a:p>
          <a:p>
            <a:pPr lvl="1"/>
            <a:r>
              <a:rPr lang="en-US" dirty="0"/>
              <a:t>Make a local copy of </a:t>
            </a:r>
            <a:r>
              <a:rPr lang="en-US" b="1" dirty="0">
                <a:solidFill>
                  <a:srgbClr val="EF3E42"/>
                </a:solidFill>
                <a:latin typeface="Inconsolata" panose="00000509000000000000" pitchFamily="49" charset="0"/>
              </a:rPr>
              <a:t>X</a:t>
            </a:r>
            <a:r>
              <a:rPr lang="en-US" dirty="0"/>
              <a:t> to ensure repeatable reads for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dirty="0"/>
              <a:t>.</a:t>
            </a:r>
          </a:p>
          <a:p>
            <a:endParaRPr lang="en-US" dirty="0"/>
          </a:p>
        </p:txBody>
      </p:sp>
      <p:sp>
        <p:nvSpPr>
          <p:cNvPr id="3" name="Slide Number Placeholder 3">
            <a:extLst>
              <a:ext uri="{FF2B5EF4-FFF2-40B4-BE49-F238E27FC236}">
                <a16:creationId xmlns:a16="http://schemas.microsoft.com/office/drawing/2014/main" id="{61F703BB-4F80-FEFE-46B7-37388B47A410}"/>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76</a:t>
            </a:fld>
            <a:endParaRPr lang="en-US" dirty="0"/>
          </a:p>
        </p:txBody>
      </p:sp>
      <p:sp>
        <p:nvSpPr>
          <p:cNvPr id="2" name="TextBox 1">
            <a:extLst>
              <a:ext uri="{FF2B5EF4-FFF2-40B4-BE49-F238E27FC236}">
                <a16:creationId xmlns:a16="http://schemas.microsoft.com/office/drawing/2014/main" id="{B6D1E75C-0FCC-AAD7-4CBB-D23586872198}"/>
              </a:ext>
            </a:extLst>
          </p:cNvPr>
          <p:cNvSpPr txBox="1"/>
          <p:nvPr/>
        </p:nvSpPr>
        <p:spPr>
          <a:xfrm>
            <a:off x="2452669" y="818703"/>
            <a:ext cx="4238661" cy="461665"/>
          </a:xfrm>
          <a:prstGeom prst="rect">
            <a:avLst/>
          </a:prstGeom>
          <a:solidFill>
            <a:schemeClr val="bg1"/>
          </a:solidFill>
        </p:spPr>
        <p:txBody>
          <a:bodyPr wrap="none" rtlCol="0">
            <a:spAutoFit/>
          </a:bodyPr>
          <a:lstStyle/>
          <a:p>
            <a:r>
              <a:rPr lang="en-US" sz="2400" dirty="0">
                <a:effectLst/>
                <a:latin typeface="CRIMSON TEXT" panose="02000503000000000000" pitchFamily="2" charset="77"/>
              </a:rPr>
              <a:t>Don’t read stuff from the “future.”</a:t>
            </a:r>
          </a:p>
        </p:txBody>
      </p:sp>
    </p:spTree>
    <p:extLst>
      <p:ext uri="{BB962C8B-B14F-4D97-AF65-F5344CB8AC3E}">
        <p14:creationId xmlns:p14="http://schemas.microsoft.com/office/powerpoint/2010/main" val="50406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itle 1"/>
          <p:cNvSpPr>
            <a:spLocks noGrp="1"/>
          </p:cNvSpPr>
          <p:nvPr>
            <p:ph type="title"/>
          </p:nvPr>
        </p:nvSpPr>
        <p:spPr>
          <a:prstGeom prst="rect">
            <a:avLst/>
          </a:prstGeom>
        </p:spPr>
        <p:txBody>
          <a:bodyPr/>
          <a:lstStyle/>
          <a:p>
            <a:r>
              <a:rPr lang="en-US" dirty="0"/>
              <a:t>BASIC T/O – WRITES</a:t>
            </a:r>
          </a:p>
        </p:txBody>
      </p:sp>
      <p:sp>
        <p:nvSpPr>
          <p:cNvPr id="13315" name="Content Placeholder 2"/>
          <p:cNvSpPr>
            <a:spLocks noGrp="1"/>
          </p:cNvSpPr>
          <p:nvPr>
            <p:ph idx="1"/>
          </p:nvPr>
        </p:nvSpPr>
        <p:spPr>
          <a:prstGeom prst="rect">
            <a:avLst/>
          </a:prstGeom>
        </p:spPr>
        <p:txBody>
          <a:bodyPr/>
          <a:lstStyle/>
          <a:p>
            <a:r>
              <a:rPr lang="en-US" dirty="0"/>
              <a:t>Action: Transaction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b="1" baseline="-25000" dirty="0">
                <a:solidFill>
                  <a:srgbClr val="EF3E42"/>
                </a:solidFill>
                <a:latin typeface="Inconsolata" panose="00000509000000000000" pitchFamily="49" charset="0"/>
              </a:rPr>
              <a:t> </a:t>
            </a:r>
            <a:r>
              <a:rPr lang="en-US" dirty="0"/>
              <a:t>wants to write object X.</a:t>
            </a:r>
          </a:p>
          <a:p>
            <a:pPr>
              <a:spcBef>
                <a:spcPts val="1800"/>
              </a:spcBef>
            </a:pPr>
            <a:r>
              <a:rPr lang="en-US" dirty="0"/>
              <a:t>If </a:t>
            </a:r>
            <a:r>
              <a:rPr lang="en-US" b="1" dirty="0">
                <a:solidFill>
                  <a:srgbClr val="EF3E42"/>
                </a:solidFill>
                <a:latin typeface="Inconsolata" panose="00000509000000000000" pitchFamily="49" charset="0"/>
              </a:rPr>
              <a:t>TS(</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b="1" dirty="0">
                <a:solidFill>
                  <a:srgbClr val="EF3E42"/>
                </a:solidFill>
                <a:latin typeface="Inconsolata" panose="00000509000000000000" pitchFamily="49" charset="0"/>
              </a:rPr>
              <a:t>)</a:t>
            </a:r>
            <a:r>
              <a:rPr lang="en-US" dirty="0"/>
              <a:t> &lt; </a:t>
            </a:r>
            <a:r>
              <a:rPr lang="en-US" b="1" dirty="0">
                <a:solidFill>
                  <a:srgbClr val="EF3E42"/>
                </a:solidFill>
                <a:latin typeface="Inconsolata" panose="00000509000000000000" pitchFamily="49" charset="0"/>
              </a:rPr>
              <a:t>R-TS(X)</a:t>
            </a:r>
            <a:r>
              <a:rPr lang="en-US" dirty="0"/>
              <a:t> </a:t>
            </a:r>
            <a:r>
              <a:rPr lang="en-US" b="1" dirty="0"/>
              <a:t>or</a:t>
            </a:r>
            <a:r>
              <a:rPr lang="en-US" dirty="0"/>
              <a:t> </a:t>
            </a:r>
            <a:r>
              <a:rPr lang="en-US" b="1" dirty="0">
                <a:solidFill>
                  <a:srgbClr val="EF3E42"/>
                </a:solidFill>
                <a:latin typeface="Inconsolata" panose="00000509000000000000" pitchFamily="49" charset="0"/>
              </a:rPr>
              <a:t>TS(</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b="1" dirty="0">
                <a:solidFill>
                  <a:srgbClr val="EF3E42"/>
                </a:solidFill>
                <a:latin typeface="Inconsolata" panose="00000509000000000000" pitchFamily="49" charset="0"/>
              </a:rPr>
              <a:t>)</a:t>
            </a:r>
            <a:r>
              <a:rPr lang="en-US" dirty="0"/>
              <a:t> &lt; </a:t>
            </a:r>
            <a:r>
              <a:rPr lang="en-US" b="1" dirty="0">
                <a:solidFill>
                  <a:srgbClr val="EF3E42"/>
                </a:solidFill>
                <a:latin typeface="Inconsolata" panose="00000509000000000000" pitchFamily="49" charset="0"/>
              </a:rPr>
              <a:t>W-TS(X)</a:t>
            </a:r>
          </a:p>
          <a:p>
            <a:pPr lvl="1"/>
            <a:r>
              <a:rPr lang="en-US" dirty="0"/>
              <a:t>Abort and restart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dirty="0"/>
              <a:t>.</a:t>
            </a:r>
          </a:p>
          <a:p>
            <a:r>
              <a:rPr lang="en-US" dirty="0"/>
              <a:t>Else:</a:t>
            </a:r>
          </a:p>
          <a:p>
            <a:pPr lvl="1"/>
            <a:r>
              <a:rPr lang="en-US" dirty="0"/>
              <a:t>Allow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dirty="0"/>
              <a:t> to write </a:t>
            </a:r>
            <a:r>
              <a:rPr lang="en-US" b="1" dirty="0">
                <a:solidFill>
                  <a:srgbClr val="EF3E42"/>
                </a:solidFill>
                <a:latin typeface="Inconsolata" panose="00000509000000000000" pitchFamily="49" charset="0"/>
              </a:rPr>
              <a:t>X</a:t>
            </a:r>
            <a:r>
              <a:rPr lang="en-US" dirty="0"/>
              <a:t> and update </a:t>
            </a:r>
            <a:r>
              <a:rPr lang="en-US" b="1" dirty="0">
                <a:solidFill>
                  <a:srgbClr val="EF3E42"/>
                </a:solidFill>
                <a:latin typeface="Inconsolata" panose="00000509000000000000" pitchFamily="49" charset="0"/>
              </a:rPr>
              <a:t>W-TS(X)</a:t>
            </a:r>
          </a:p>
          <a:p>
            <a:pPr lvl="1"/>
            <a:r>
              <a:rPr lang="en-US" dirty="0"/>
              <a:t>Also, make a local copy of </a:t>
            </a:r>
            <a:r>
              <a:rPr lang="en-US" b="1" dirty="0">
                <a:solidFill>
                  <a:srgbClr val="EF3E42"/>
                </a:solidFill>
                <a:latin typeface="Inconsolata" panose="00000509000000000000" pitchFamily="49" charset="0"/>
              </a:rPr>
              <a:t>X</a:t>
            </a:r>
            <a:r>
              <a:rPr lang="en-US" dirty="0"/>
              <a:t> to ensure repeatable reads.</a:t>
            </a:r>
          </a:p>
          <a:p>
            <a:pPr lvl="1"/>
            <a:endParaRPr lang="en-US" dirty="0"/>
          </a:p>
          <a:p>
            <a:endParaRPr lang="en-US" dirty="0"/>
          </a:p>
        </p:txBody>
      </p:sp>
      <p:sp>
        <p:nvSpPr>
          <p:cNvPr id="3" name="Slide Number Placeholder 3">
            <a:extLst>
              <a:ext uri="{FF2B5EF4-FFF2-40B4-BE49-F238E27FC236}">
                <a16:creationId xmlns:a16="http://schemas.microsoft.com/office/drawing/2014/main" id="{12536718-E014-A1F9-DC83-184128EC22C3}"/>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77</a:t>
            </a:fld>
            <a:endParaRPr lang="en-US" dirty="0"/>
          </a:p>
        </p:txBody>
      </p:sp>
      <p:sp>
        <p:nvSpPr>
          <p:cNvPr id="2" name="TextBox 1">
            <a:extLst>
              <a:ext uri="{FF2B5EF4-FFF2-40B4-BE49-F238E27FC236}">
                <a16:creationId xmlns:a16="http://schemas.microsoft.com/office/drawing/2014/main" id="{E57AD85A-37D1-6B85-9A7A-0A6A0F18FBE8}"/>
              </a:ext>
            </a:extLst>
          </p:cNvPr>
          <p:cNvSpPr txBox="1"/>
          <p:nvPr/>
        </p:nvSpPr>
        <p:spPr>
          <a:xfrm>
            <a:off x="520782" y="818703"/>
            <a:ext cx="8166018" cy="461665"/>
          </a:xfrm>
          <a:prstGeom prst="rect">
            <a:avLst/>
          </a:prstGeom>
          <a:solidFill>
            <a:schemeClr val="bg1"/>
          </a:solidFill>
        </p:spPr>
        <p:txBody>
          <a:bodyPr wrap="none" rtlCol="0">
            <a:spAutoFit/>
          </a:bodyPr>
          <a:lstStyle/>
          <a:p>
            <a:r>
              <a:rPr lang="en-US" sz="2400" dirty="0">
                <a:latin typeface="CRIMSON TEXT" panose="02000503000000000000" pitchFamily="2" charset="77"/>
              </a:rPr>
              <a:t>Can’t write if a future transaction has read or written to the object.</a:t>
            </a:r>
          </a:p>
        </p:txBody>
      </p:sp>
    </p:spTree>
    <p:extLst>
      <p:ext uri="{BB962C8B-B14F-4D97-AF65-F5344CB8AC3E}">
        <p14:creationId xmlns:p14="http://schemas.microsoft.com/office/powerpoint/2010/main" val="374191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6" name="Table 45">
            <a:extLst>
              <a:ext uri="{FF2B5EF4-FFF2-40B4-BE49-F238E27FC236}">
                <a16:creationId xmlns:a16="http://schemas.microsoft.com/office/drawing/2014/main" id="{748B87B1-9C50-4EA8-AF1E-715507E909F4}"/>
              </a:ext>
            </a:extLst>
          </p:cNvPr>
          <p:cNvGraphicFramePr>
            <a:graphicFrameLocks noGrp="1"/>
          </p:cNvGraphicFramePr>
          <p:nvPr>
            <p:extLst>
              <p:ext uri="{D42A27DB-BD31-4B8C-83A1-F6EECF244321}">
                <p14:modId xmlns:p14="http://schemas.microsoft.com/office/powerpoint/2010/main" val="1646793833"/>
              </p:ext>
            </p:extLst>
          </p:nvPr>
        </p:nvGraphicFramePr>
        <p:xfrm>
          <a:off x="5346620" y="1583531"/>
          <a:ext cx="2377440" cy="749808"/>
        </p:xfrm>
        <a:graphic>
          <a:graphicData uri="http://schemas.openxmlformats.org/drawingml/2006/table">
            <a:tbl>
              <a:tblPr firstRow="1" bandRow="1">
                <a:tableStyleId>{793D81CF-94F2-401A-BA57-92F5A7B2D0C5}</a:tableStyleId>
              </a:tblPr>
              <a:tblGrid>
                <a:gridCol w="792480">
                  <a:extLst>
                    <a:ext uri="{9D8B030D-6E8A-4147-A177-3AD203B41FA5}">
                      <a16:colId xmlns:a16="http://schemas.microsoft.com/office/drawing/2014/main" val="20000"/>
                    </a:ext>
                  </a:extLst>
                </a:gridCol>
                <a:gridCol w="792480">
                  <a:extLst>
                    <a:ext uri="{9D8B030D-6E8A-4147-A177-3AD203B41FA5}">
                      <a16:colId xmlns:a16="http://schemas.microsoft.com/office/drawing/2014/main" val="3789622283"/>
                    </a:ext>
                  </a:extLst>
                </a:gridCol>
                <a:gridCol w="792480">
                  <a:extLst>
                    <a:ext uri="{9D8B030D-6E8A-4147-A177-3AD203B41FA5}">
                      <a16:colId xmlns:a16="http://schemas.microsoft.com/office/drawing/2014/main" val="1898458128"/>
                    </a:ext>
                  </a:extLst>
                </a:gridCol>
              </a:tblGrid>
              <a:tr h="249936">
                <a:tc>
                  <a:txBody>
                    <a:bodyPr/>
                    <a:lstStyle/>
                    <a:p>
                      <a:r>
                        <a:rPr lang="en-US" sz="14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R-TS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400" dirty="0">
                          <a:latin typeface="Inconsolata" panose="00000509000000000000" pitchFamily="49" charset="0"/>
                        </a:rPr>
                        <a:t>B</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grpSp>
        <p:nvGrpSpPr>
          <p:cNvPr id="37" name="Group 36">
            <a:extLst>
              <a:ext uri="{FF2B5EF4-FFF2-40B4-BE49-F238E27FC236}">
                <a16:creationId xmlns:a16="http://schemas.microsoft.com/office/drawing/2014/main" id="{5510BE71-21CE-438D-B8F0-D7CC71878064}"/>
              </a:ext>
            </a:extLst>
          </p:cNvPr>
          <p:cNvGrpSpPr/>
          <p:nvPr/>
        </p:nvGrpSpPr>
        <p:grpSpPr>
          <a:xfrm>
            <a:off x="1695451" y="971550"/>
            <a:ext cx="2469356" cy="3855720"/>
            <a:chOff x="1695451" y="819150"/>
            <a:chExt cx="2469356" cy="3855720"/>
          </a:xfrm>
        </p:grpSpPr>
        <p:sp>
          <p:nvSpPr>
            <p:cNvPr id="39" name="Rounded Rectangle 27">
              <a:extLst>
                <a:ext uri="{FF2B5EF4-FFF2-40B4-BE49-F238E27FC236}">
                  <a16:creationId xmlns:a16="http://schemas.microsoft.com/office/drawing/2014/main" id="{5CB476D4-584E-4A04-A278-D71F1325E9AE}"/>
                </a:ext>
              </a:extLst>
            </p:cNvPr>
            <p:cNvSpPr/>
            <p:nvPr/>
          </p:nvSpPr>
          <p:spPr bwMode="auto">
            <a:xfrm>
              <a:off x="1695451" y="1200150"/>
              <a:ext cx="2469356" cy="347472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40" name="TextBox 15">
              <a:extLst>
                <a:ext uri="{FF2B5EF4-FFF2-40B4-BE49-F238E27FC236}">
                  <a16:creationId xmlns:a16="http://schemas.microsoft.com/office/drawing/2014/main" id="{A9B89A9C-AC95-4B9F-B887-17A516F847DF}"/>
                </a:ext>
              </a:extLst>
            </p:cNvPr>
            <p:cNvSpPr txBox="1">
              <a:spLocks noChangeArrowheads="1"/>
            </p:cNvSpPr>
            <p:nvPr/>
          </p:nvSpPr>
          <p:spPr bwMode="auto">
            <a:xfrm>
              <a:off x="2299188" y="819150"/>
              <a:ext cx="12618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sz="2000" dirty="0">
                  <a:solidFill>
                    <a:srgbClr val="646464"/>
                  </a:solidFill>
                  <a:latin typeface="Lato Black" panose="020F0A02020204030203" pitchFamily="34" charset="0"/>
                </a:rPr>
                <a:t>Schedule</a:t>
              </a:r>
            </a:p>
          </p:txBody>
        </p:sp>
        <p:sp>
          <p:nvSpPr>
            <p:cNvPr id="41" name="TextBox 40">
              <a:extLst>
                <a:ext uri="{FF2B5EF4-FFF2-40B4-BE49-F238E27FC236}">
                  <a16:creationId xmlns:a16="http://schemas.microsoft.com/office/drawing/2014/main" id="{51BB1F0F-A7A9-4B0A-8E38-D1C9209CF3AC}"/>
                </a:ext>
              </a:extLst>
            </p:cNvPr>
            <p:cNvSpPr txBox="1">
              <a:spLocks noChangeArrowheads="1"/>
            </p:cNvSpPr>
            <p:nvPr/>
          </p:nvSpPr>
          <p:spPr bwMode="auto">
            <a:xfrm>
              <a:off x="2190355"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rgbClr val="EF3E42"/>
                  </a:solidFill>
                  <a:latin typeface="Inconsolata" panose="00000509000000000000" pitchFamily="49" charset="0"/>
                </a:rPr>
                <a:t>T</a:t>
              </a:r>
              <a:r>
                <a:rPr lang="en-US" b="1" baseline="-25000" dirty="0">
                  <a:solidFill>
                    <a:srgbClr val="EF3E42"/>
                  </a:solidFill>
                  <a:latin typeface="Inconsolata" panose="00000509000000000000" pitchFamily="49" charset="0"/>
                </a:rPr>
                <a:t>1</a:t>
              </a:r>
            </a:p>
          </p:txBody>
        </p:sp>
        <p:sp>
          <p:nvSpPr>
            <p:cNvPr id="42" name="TextBox 15">
              <a:extLst>
                <a:ext uri="{FF2B5EF4-FFF2-40B4-BE49-F238E27FC236}">
                  <a16:creationId xmlns:a16="http://schemas.microsoft.com/office/drawing/2014/main" id="{C9E67D4C-771C-432F-A651-63105849AD7C}"/>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rgbClr val="EF3E42"/>
                  </a:solidFill>
                  <a:latin typeface="Inconsolata" panose="00000509000000000000" pitchFamily="49" charset="0"/>
                </a:rPr>
                <a:t>T</a:t>
              </a:r>
              <a:r>
                <a:rPr lang="en-US" b="1" baseline="-25000" dirty="0">
                  <a:solidFill>
                    <a:srgbClr val="EF3E42"/>
                  </a:solidFill>
                  <a:latin typeface="Inconsolata" panose="00000509000000000000" pitchFamily="49" charset="0"/>
                </a:rPr>
                <a:t>2</a:t>
              </a:r>
            </a:p>
          </p:txBody>
        </p:sp>
      </p:grpSp>
      <p:sp>
        <p:nvSpPr>
          <p:cNvPr id="14338" name="Title 6"/>
          <p:cNvSpPr>
            <a:spLocks noGrp="1"/>
          </p:cNvSpPr>
          <p:nvPr>
            <p:ph type="title"/>
          </p:nvPr>
        </p:nvSpPr>
        <p:spPr>
          <a:prstGeom prst="rect">
            <a:avLst/>
          </a:prstGeom>
        </p:spPr>
        <p:txBody>
          <a:bodyPr/>
          <a:lstStyle/>
          <a:p>
            <a:r>
              <a:rPr lang="en-US" dirty="0"/>
              <a:t>BASIC T/O – EXAMPLE #1</a:t>
            </a:r>
          </a:p>
        </p:txBody>
      </p:sp>
      <p:grpSp>
        <p:nvGrpSpPr>
          <p:cNvPr id="14343" name="Group 35"/>
          <p:cNvGrpSpPr>
            <a:grpSpLocks/>
          </p:cNvGrpSpPr>
          <p:nvPr/>
        </p:nvGrpSpPr>
        <p:grpSpPr bwMode="auto">
          <a:xfrm>
            <a:off x="1828220" y="1739073"/>
            <a:ext cx="2188369" cy="2926080"/>
            <a:chOff x="914399" y="2209243"/>
            <a:chExt cx="2919331" cy="3902256"/>
          </a:xfrm>
        </p:grpSpPr>
        <p:sp>
          <p:nvSpPr>
            <p:cNvPr id="10" name="Text Box 4"/>
            <p:cNvSpPr txBox="1">
              <a:spLocks noChangeArrowheads="1"/>
            </p:cNvSpPr>
            <p:nvPr/>
          </p:nvSpPr>
          <p:spPr bwMode="auto">
            <a:xfrm>
              <a:off x="914399" y="2209243"/>
              <a:ext cx="1462842" cy="3902256"/>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stStyle>
            <a:p>
              <a:r>
                <a:rPr lang="en-US" dirty="0"/>
                <a:t>BEGIN</a:t>
              </a:r>
            </a:p>
            <a:p>
              <a:r>
                <a:rPr lang="en-US" b="0" dirty="0"/>
                <a:t>R(B)</a:t>
              </a:r>
            </a:p>
            <a:p>
              <a:endParaRPr lang="en-US" b="0" dirty="0"/>
            </a:p>
            <a:p>
              <a:endParaRPr lang="en-US" b="0" dirty="0"/>
            </a:p>
            <a:p>
              <a:endParaRPr lang="en-US" b="0" dirty="0"/>
            </a:p>
            <a:p>
              <a:r>
                <a:rPr lang="en-US" b="0" dirty="0"/>
                <a:t>R(A)</a:t>
              </a:r>
            </a:p>
            <a:p>
              <a:endParaRPr lang="en-US" b="0" dirty="0"/>
            </a:p>
            <a:p>
              <a:r>
                <a:rPr lang="en-US" b="0" dirty="0"/>
                <a:t>R(A)</a:t>
              </a:r>
            </a:p>
            <a:p>
              <a:endParaRPr lang="en-US" b="0" dirty="0"/>
            </a:p>
            <a:p>
              <a:r>
                <a:rPr lang="en-US" dirty="0"/>
                <a:t>COMMIT</a:t>
              </a:r>
            </a:p>
          </p:txBody>
        </p:sp>
        <p:sp>
          <p:nvSpPr>
            <p:cNvPr id="13" name="Text Box 4"/>
            <p:cNvSpPr txBox="1">
              <a:spLocks noChangeArrowheads="1"/>
            </p:cNvSpPr>
            <p:nvPr/>
          </p:nvSpPr>
          <p:spPr bwMode="auto">
            <a:xfrm>
              <a:off x="2370888" y="2209243"/>
              <a:ext cx="1462842" cy="3902256"/>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stStyle>
            <a:p>
              <a:endParaRPr lang="en-US" b="0" dirty="0"/>
            </a:p>
            <a:p>
              <a:endParaRPr lang="en-US" b="0" dirty="0"/>
            </a:p>
            <a:p>
              <a:r>
                <a:rPr lang="en-US" dirty="0"/>
                <a:t>BEGIN</a:t>
              </a:r>
            </a:p>
            <a:p>
              <a:r>
                <a:rPr lang="en-US" b="0" dirty="0"/>
                <a:t>R(B)</a:t>
              </a:r>
            </a:p>
            <a:p>
              <a:r>
                <a:rPr lang="en-US" b="0" dirty="0"/>
                <a:t>W(B)</a:t>
              </a:r>
            </a:p>
            <a:p>
              <a:endParaRPr lang="en-US" b="0" dirty="0"/>
            </a:p>
            <a:p>
              <a:r>
                <a:rPr lang="en-US" b="0" dirty="0"/>
                <a:t>R(A)</a:t>
              </a:r>
            </a:p>
            <a:p>
              <a:endParaRPr lang="en-US" b="0" dirty="0"/>
            </a:p>
            <a:p>
              <a:r>
                <a:rPr lang="en-US" b="0" dirty="0"/>
                <a:t>W(A)</a:t>
              </a:r>
            </a:p>
            <a:p>
              <a:r>
                <a:rPr lang="en-US" dirty="0"/>
                <a:t>COMMIT</a:t>
              </a:r>
            </a:p>
          </p:txBody>
        </p:sp>
      </p:grpSp>
      <p:sp>
        <p:nvSpPr>
          <p:cNvPr id="23" name="Rounded Rectangular Callout 22"/>
          <p:cNvSpPr/>
          <p:nvPr/>
        </p:nvSpPr>
        <p:spPr bwMode="auto">
          <a:xfrm flipH="1">
            <a:off x="3404928" y="1777929"/>
            <a:ext cx="1258488" cy="364755"/>
          </a:xfrm>
          <a:prstGeom prst="wedgeRoundRectCallout">
            <a:avLst>
              <a:gd name="adj1" fmla="val 39975"/>
              <a:gd name="adj2" fmla="val 86756"/>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TS(</a:t>
            </a:r>
            <a:r>
              <a:rPr lang="en-US" sz="2000" b="1" i="1" spc="-150" dirty="0">
                <a:solidFill>
                  <a:srgbClr val="EF3E42"/>
                </a:solidFill>
                <a:latin typeface="Crimson Text" panose="02000503000000000000" pitchFamily="2" charset="0"/>
              </a:rPr>
              <a:t>T</a:t>
            </a:r>
            <a:r>
              <a:rPr lang="en-US" sz="2000" b="1" i="1" spc="300" baseline="-25000" dirty="0">
                <a:solidFill>
                  <a:srgbClr val="EF3E42"/>
                </a:solidFill>
                <a:latin typeface="Crimson Text" panose="02000503000000000000" pitchFamily="2" charset="0"/>
              </a:rPr>
              <a:t>2</a:t>
            </a:r>
            <a:r>
              <a:rPr lang="en-US" sz="2000" b="1" i="1" dirty="0">
                <a:solidFill>
                  <a:srgbClr val="EF3E42"/>
                </a:solidFill>
                <a:latin typeface="Crimson Text" panose="02000503000000000000" pitchFamily="2" charset="0"/>
              </a:rPr>
              <a:t>)=2</a:t>
            </a:r>
          </a:p>
        </p:txBody>
      </p:sp>
      <p:sp>
        <p:nvSpPr>
          <p:cNvPr id="24" name="Right Arrow 6"/>
          <p:cNvSpPr>
            <a:spLocks noChangeArrowheads="1"/>
          </p:cNvSpPr>
          <p:nvPr/>
        </p:nvSpPr>
        <p:spPr bwMode="auto">
          <a:xfrm>
            <a:off x="1534080" y="1965325"/>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2" name="TextBox 1"/>
          <p:cNvSpPr txBox="1">
            <a:spLocks noChangeArrowheads="1"/>
          </p:cNvSpPr>
          <p:nvPr/>
        </p:nvSpPr>
        <p:spPr bwMode="auto">
          <a:xfrm>
            <a:off x="6164263" y="1849041"/>
            <a:ext cx="696516" cy="215444"/>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rgbClr val="EF3E42"/>
                </a:solidFill>
              </a:rPr>
              <a:t>1</a:t>
            </a:r>
          </a:p>
        </p:txBody>
      </p:sp>
      <p:sp>
        <p:nvSpPr>
          <p:cNvPr id="25" name="TextBox 24"/>
          <p:cNvSpPr txBox="1">
            <a:spLocks noChangeArrowheads="1"/>
          </p:cNvSpPr>
          <p:nvPr/>
        </p:nvSpPr>
        <p:spPr bwMode="auto">
          <a:xfrm>
            <a:off x="6164263" y="2091190"/>
            <a:ext cx="696516" cy="215444"/>
          </a:xfrm>
          <a:prstGeom prst="rect">
            <a:avLst/>
          </a:prstGeom>
          <a:solidFill>
            <a:schemeClr val="bg1"/>
          </a:solidFill>
          <a:ln>
            <a:noFill/>
          </a:ln>
        </p:spPr>
        <p:txBody>
          <a:bodyPr lIns="34290"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rgbClr val="EF3E42"/>
                </a:solidFill>
              </a:rPr>
              <a:t>1</a:t>
            </a:r>
          </a:p>
        </p:txBody>
      </p:sp>
      <p:sp>
        <p:nvSpPr>
          <p:cNvPr id="26" name="Right Arrow 6"/>
          <p:cNvSpPr>
            <a:spLocks noChangeArrowheads="1"/>
          </p:cNvSpPr>
          <p:nvPr/>
        </p:nvSpPr>
        <p:spPr bwMode="auto">
          <a:xfrm>
            <a:off x="2619375" y="2416968"/>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27" name="TextBox 26"/>
          <p:cNvSpPr txBox="1">
            <a:spLocks noChangeArrowheads="1"/>
          </p:cNvSpPr>
          <p:nvPr/>
        </p:nvSpPr>
        <p:spPr bwMode="auto">
          <a:xfrm>
            <a:off x="6164263" y="2091190"/>
            <a:ext cx="696516" cy="215444"/>
          </a:xfrm>
          <a:prstGeom prst="rect">
            <a:avLst/>
          </a:prstGeom>
          <a:solidFill>
            <a:schemeClr val="bg1"/>
          </a:solidFill>
          <a:ln>
            <a:noFill/>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a:solidFill>
                  <a:srgbClr val="EF3E42"/>
                </a:solidFill>
              </a:rPr>
              <a:t>2</a:t>
            </a:r>
          </a:p>
        </p:txBody>
      </p:sp>
      <p:sp>
        <p:nvSpPr>
          <p:cNvPr id="28" name="Right Arrow 6"/>
          <p:cNvSpPr>
            <a:spLocks noChangeArrowheads="1"/>
          </p:cNvSpPr>
          <p:nvPr/>
        </p:nvSpPr>
        <p:spPr bwMode="auto">
          <a:xfrm>
            <a:off x="2619375" y="2631281"/>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29" name="Right Arrow 6"/>
          <p:cNvSpPr>
            <a:spLocks noChangeArrowheads="1"/>
          </p:cNvSpPr>
          <p:nvPr/>
        </p:nvSpPr>
        <p:spPr bwMode="auto">
          <a:xfrm>
            <a:off x="1534080" y="2852735"/>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30" name="Right Arrow 6"/>
          <p:cNvSpPr>
            <a:spLocks noChangeArrowheads="1"/>
          </p:cNvSpPr>
          <p:nvPr/>
        </p:nvSpPr>
        <p:spPr bwMode="auto">
          <a:xfrm>
            <a:off x="2619375" y="3068954"/>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31" name="Right Arrow 6"/>
          <p:cNvSpPr>
            <a:spLocks noChangeArrowheads="1"/>
          </p:cNvSpPr>
          <p:nvPr/>
        </p:nvSpPr>
        <p:spPr bwMode="auto">
          <a:xfrm>
            <a:off x="1534080" y="3315357"/>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32" name="TextBox 31"/>
          <p:cNvSpPr txBox="1">
            <a:spLocks noChangeArrowheads="1"/>
          </p:cNvSpPr>
          <p:nvPr/>
        </p:nvSpPr>
        <p:spPr bwMode="auto">
          <a:xfrm>
            <a:off x="6963174" y="2091190"/>
            <a:ext cx="696515" cy="215444"/>
          </a:xfrm>
          <a:prstGeom prst="rect">
            <a:avLst/>
          </a:prstGeom>
          <a:solidFill>
            <a:schemeClr val="bg1"/>
          </a:solidFill>
          <a:ln>
            <a:noFill/>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a:solidFill>
                  <a:srgbClr val="EF3E42"/>
                </a:solidFill>
              </a:rPr>
              <a:t>2</a:t>
            </a:r>
          </a:p>
        </p:txBody>
      </p:sp>
      <p:sp>
        <p:nvSpPr>
          <p:cNvPr id="33" name="TextBox 32"/>
          <p:cNvSpPr txBox="1">
            <a:spLocks noChangeArrowheads="1"/>
          </p:cNvSpPr>
          <p:nvPr/>
        </p:nvSpPr>
        <p:spPr bwMode="auto">
          <a:xfrm>
            <a:off x="6164263" y="1849041"/>
            <a:ext cx="696516" cy="215444"/>
          </a:xfrm>
          <a:prstGeom prst="rect">
            <a:avLst/>
          </a:prstGeom>
          <a:solidFill>
            <a:srgbClr val="E7E7E7"/>
          </a:solidFill>
          <a:ln>
            <a:noFill/>
          </a:ln>
        </p:spPr>
        <p:txBody>
          <a:bodyPr lIns="18288"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eaLnBrk="1" hangingPunct="1"/>
            <a:r>
              <a:rPr lang="en-US" sz="1400" b="1" u="none" dirty="0">
                <a:solidFill>
                  <a:srgbClr val="EF3E42"/>
                </a:solidFill>
                <a:latin typeface="Inconsolata" panose="00000509000000000000" pitchFamily="49" charset="0"/>
                <a:ea typeface="+mn-ea"/>
              </a:rPr>
              <a:t>2</a:t>
            </a:r>
          </a:p>
        </p:txBody>
      </p:sp>
      <p:sp>
        <p:nvSpPr>
          <p:cNvPr id="34" name="TextBox 33"/>
          <p:cNvSpPr txBox="1">
            <a:spLocks noChangeArrowheads="1"/>
          </p:cNvSpPr>
          <p:nvPr/>
        </p:nvSpPr>
        <p:spPr bwMode="auto">
          <a:xfrm>
            <a:off x="6963174" y="1849041"/>
            <a:ext cx="696515" cy="215444"/>
          </a:xfrm>
          <a:prstGeom prst="rect">
            <a:avLst/>
          </a:prstGeom>
          <a:solidFill>
            <a:srgbClr val="E7E7E7"/>
          </a:solidFill>
          <a:ln>
            <a:noFill/>
          </a:ln>
        </p:spPr>
        <p:txBody>
          <a:bodyPr lIns="18288" tIns="0" rIns="0" bIns="0">
            <a:spAutoFit/>
          </a:bodyPr>
          <a:lstStyle>
            <a:defPPr>
              <a:defRPr lang="en-US"/>
            </a:defPPr>
            <a:lvl1pPr>
              <a:defRPr sz="1400" u="none">
                <a:solidFill>
                  <a:schemeClr val="dk1"/>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b="1" dirty="0">
                <a:solidFill>
                  <a:srgbClr val="EF3E42"/>
                </a:solidFill>
              </a:rPr>
              <a:t>2</a:t>
            </a:r>
          </a:p>
        </p:txBody>
      </p:sp>
      <p:sp>
        <p:nvSpPr>
          <p:cNvPr id="36" name="Oval 35"/>
          <p:cNvSpPr>
            <a:spLocks noChangeArrowheads="1"/>
          </p:cNvSpPr>
          <p:nvPr/>
        </p:nvSpPr>
        <p:spPr bwMode="auto">
          <a:xfrm>
            <a:off x="6023970" y="2040700"/>
            <a:ext cx="904875" cy="342900"/>
          </a:xfrm>
          <a:prstGeom prst="ellipse">
            <a:avLst/>
          </a:prstGeom>
          <a:noFill/>
          <a:ln w="38100"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44" name="Rounded Rectangle 18">
            <a:extLst>
              <a:ext uri="{FF2B5EF4-FFF2-40B4-BE49-F238E27FC236}">
                <a16:creationId xmlns:a16="http://schemas.microsoft.com/office/drawing/2014/main" id="{EA5D4C73-781E-458D-92A1-ED2528E22BB4}"/>
              </a:ext>
            </a:extLst>
          </p:cNvPr>
          <p:cNvSpPr/>
          <p:nvPr/>
        </p:nvSpPr>
        <p:spPr bwMode="auto">
          <a:xfrm>
            <a:off x="5163740" y="1409700"/>
            <a:ext cx="2743200" cy="137160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endParaRPr lang="en-US" sz="1350">
              <a:latin typeface="Times New Roman" pitchFamily="-112" charset="0"/>
            </a:endParaRPr>
          </a:p>
        </p:txBody>
      </p:sp>
      <p:sp>
        <p:nvSpPr>
          <p:cNvPr id="45" name="TextBox 15">
            <a:extLst>
              <a:ext uri="{FF2B5EF4-FFF2-40B4-BE49-F238E27FC236}">
                <a16:creationId xmlns:a16="http://schemas.microsoft.com/office/drawing/2014/main" id="{6EFFCB87-4EEE-4BCF-96CD-52C4C104120B}"/>
              </a:ext>
            </a:extLst>
          </p:cNvPr>
          <p:cNvSpPr txBox="1">
            <a:spLocks noChangeArrowheads="1"/>
          </p:cNvSpPr>
          <p:nvPr/>
        </p:nvSpPr>
        <p:spPr bwMode="auto">
          <a:xfrm>
            <a:off x="5891574" y="971550"/>
            <a:ext cx="12875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0" hangingPunct="0">
              <a:defRPr sz="2000" b="1">
                <a:solidFill>
                  <a:srgbClr val="646464"/>
                </a:solidFill>
                <a:latin typeface="Proxima Nova Rg" panose="02000506030000020004" pitchFamily="50" charset="0"/>
              </a:defRPr>
            </a:lvl1pPr>
          </a:lstStyle>
          <a:p>
            <a:r>
              <a:rPr lang="en-US" b="0" dirty="0">
                <a:latin typeface="Lato Black" panose="020F0A02020204030203" pitchFamily="34" charset="0"/>
              </a:rPr>
              <a:t>Database</a:t>
            </a:r>
          </a:p>
        </p:txBody>
      </p:sp>
      <p:sp>
        <p:nvSpPr>
          <p:cNvPr id="43" name="Oval 42">
            <a:extLst>
              <a:ext uri="{FF2B5EF4-FFF2-40B4-BE49-F238E27FC236}">
                <a16:creationId xmlns:a16="http://schemas.microsoft.com/office/drawing/2014/main" id="{2540E919-86B4-42A0-B602-F3EFBFBC36A4}"/>
              </a:ext>
            </a:extLst>
          </p:cNvPr>
          <p:cNvSpPr>
            <a:spLocks noChangeArrowheads="1"/>
          </p:cNvSpPr>
          <p:nvPr/>
        </p:nvSpPr>
        <p:spPr bwMode="auto">
          <a:xfrm>
            <a:off x="6023970" y="1782506"/>
            <a:ext cx="904875" cy="342900"/>
          </a:xfrm>
          <a:prstGeom prst="ellipse">
            <a:avLst/>
          </a:prstGeom>
          <a:noFill/>
          <a:ln w="38100"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47" name="Rounded Rectangular Callout 34">
            <a:extLst>
              <a:ext uri="{FF2B5EF4-FFF2-40B4-BE49-F238E27FC236}">
                <a16:creationId xmlns:a16="http://schemas.microsoft.com/office/drawing/2014/main" id="{0468C0EC-2DB3-4EF4-9A4E-59541397DC9C}"/>
              </a:ext>
            </a:extLst>
          </p:cNvPr>
          <p:cNvSpPr/>
          <p:nvPr/>
        </p:nvSpPr>
        <p:spPr bwMode="auto">
          <a:xfrm flipH="1">
            <a:off x="5334000" y="1262115"/>
            <a:ext cx="1782366" cy="364755"/>
          </a:xfrm>
          <a:prstGeom prst="wedgeRoundRectCallout">
            <a:avLst>
              <a:gd name="adj1" fmla="val 3238"/>
              <a:gd name="adj2" fmla="val 111242"/>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TS(T</a:t>
            </a:r>
            <a:r>
              <a:rPr lang="en-US" sz="2000" b="1" i="1" spc="300" baseline="-25000" dirty="0">
                <a:solidFill>
                  <a:srgbClr val="EF3E42"/>
                </a:solidFill>
                <a:latin typeface="Crimson Text" panose="02000503000000000000" pitchFamily="2" charset="0"/>
              </a:rPr>
              <a:t>1</a:t>
            </a:r>
            <a:r>
              <a:rPr lang="en-US" sz="2000" b="1" i="1" dirty="0">
                <a:solidFill>
                  <a:srgbClr val="EF3E42"/>
                </a:solidFill>
                <a:latin typeface="Crimson Text" panose="02000503000000000000" pitchFamily="2" charset="0"/>
              </a:rPr>
              <a:t>) &lt; TS(T</a:t>
            </a:r>
            <a:r>
              <a:rPr lang="en-US" sz="2000" b="1" i="1" spc="300" baseline="-25000" dirty="0">
                <a:solidFill>
                  <a:srgbClr val="EF3E42"/>
                </a:solidFill>
                <a:latin typeface="Crimson Text" panose="02000503000000000000" pitchFamily="2" charset="0"/>
              </a:rPr>
              <a:t>2</a:t>
            </a:r>
            <a:r>
              <a:rPr lang="en-US" sz="2000" b="1" i="1" dirty="0">
                <a:solidFill>
                  <a:srgbClr val="EF3E42"/>
                </a:solidFill>
                <a:latin typeface="Crimson Text" panose="02000503000000000000" pitchFamily="2" charset="0"/>
              </a:rPr>
              <a:t>)</a:t>
            </a:r>
          </a:p>
        </p:txBody>
      </p:sp>
      <p:sp>
        <p:nvSpPr>
          <p:cNvPr id="48" name="Right Arrow 6">
            <a:extLst>
              <a:ext uri="{FF2B5EF4-FFF2-40B4-BE49-F238E27FC236}">
                <a16:creationId xmlns:a16="http://schemas.microsoft.com/office/drawing/2014/main" id="{72ED5DA4-7CD2-4C68-8D5C-63D587BA86FA}"/>
              </a:ext>
            </a:extLst>
          </p:cNvPr>
          <p:cNvSpPr>
            <a:spLocks noChangeArrowheads="1"/>
          </p:cNvSpPr>
          <p:nvPr/>
        </p:nvSpPr>
        <p:spPr bwMode="auto">
          <a:xfrm>
            <a:off x="2615815" y="3506627"/>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5" name="Left Arrow 33">
            <a:extLst>
              <a:ext uri="{FF2B5EF4-FFF2-40B4-BE49-F238E27FC236}">
                <a16:creationId xmlns:a16="http://schemas.microsoft.com/office/drawing/2014/main" id="{9C5C15A2-C3FF-5124-A7C4-A32696A20381}"/>
              </a:ext>
            </a:extLst>
          </p:cNvPr>
          <p:cNvSpPr/>
          <p:nvPr/>
        </p:nvSpPr>
        <p:spPr bwMode="auto">
          <a:xfrm rot="16200000">
            <a:off x="-342900" y="2617470"/>
            <a:ext cx="3314700" cy="647700"/>
          </a:xfrm>
          <a:prstGeom prst="leftArrow">
            <a:avLst/>
          </a:prstGeom>
          <a:solidFill>
            <a:srgbClr val="EF3E42"/>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sp>
        <p:nvSpPr>
          <p:cNvPr id="22" name="Rounded Rectangular Callout 21"/>
          <p:cNvSpPr/>
          <p:nvPr/>
        </p:nvSpPr>
        <p:spPr bwMode="auto">
          <a:xfrm flipH="1">
            <a:off x="1295400" y="1322070"/>
            <a:ext cx="1258488" cy="364755"/>
          </a:xfrm>
          <a:prstGeom prst="wedgeRoundRectCallout">
            <a:avLst>
              <a:gd name="adj1" fmla="val 2092"/>
              <a:gd name="adj2" fmla="val 81923"/>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TS(</a:t>
            </a:r>
            <a:r>
              <a:rPr lang="en-US" sz="2000" b="1" i="1" spc="-150" dirty="0">
                <a:solidFill>
                  <a:srgbClr val="EF3E42"/>
                </a:solidFill>
                <a:latin typeface="Crimson Text" panose="02000503000000000000" pitchFamily="2" charset="0"/>
              </a:rPr>
              <a:t>T</a:t>
            </a:r>
            <a:r>
              <a:rPr lang="en-US" sz="2000" b="1" i="1" spc="300" baseline="-25000" dirty="0">
                <a:solidFill>
                  <a:srgbClr val="EF3E42"/>
                </a:solidFill>
                <a:latin typeface="Crimson Text" panose="02000503000000000000" pitchFamily="2" charset="0"/>
              </a:rPr>
              <a:t>1</a:t>
            </a:r>
            <a:r>
              <a:rPr lang="en-US" sz="2000" b="1" i="1" dirty="0">
                <a:solidFill>
                  <a:srgbClr val="EF3E42"/>
                </a:solidFill>
                <a:latin typeface="Crimson Text" panose="02000503000000000000" pitchFamily="2" charset="0"/>
              </a:rPr>
              <a:t>)=1</a:t>
            </a:r>
          </a:p>
        </p:txBody>
      </p:sp>
      <p:sp>
        <p:nvSpPr>
          <p:cNvPr id="4" name="Right Arrow 6">
            <a:extLst>
              <a:ext uri="{FF2B5EF4-FFF2-40B4-BE49-F238E27FC236}">
                <a16:creationId xmlns:a16="http://schemas.microsoft.com/office/drawing/2014/main" id="{DD604955-5804-2A7B-EE33-9279DEB20F44}"/>
              </a:ext>
            </a:extLst>
          </p:cNvPr>
          <p:cNvSpPr>
            <a:spLocks noChangeArrowheads="1"/>
          </p:cNvSpPr>
          <p:nvPr/>
        </p:nvSpPr>
        <p:spPr bwMode="auto">
          <a:xfrm>
            <a:off x="1534080" y="1775917"/>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6" name="Right Arrow 6">
            <a:extLst>
              <a:ext uri="{FF2B5EF4-FFF2-40B4-BE49-F238E27FC236}">
                <a16:creationId xmlns:a16="http://schemas.microsoft.com/office/drawing/2014/main" id="{87A3DFF7-E5D2-B098-1CA5-7236FE587619}"/>
              </a:ext>
            </a:extLst>
          </p:cNvPr>
          <p:cNvSpPr>
            <a:spLocks noChangeArrowheads="1"/>
          </p:cNvSpPr>
          <p:nvPr/>
        </p:nvSpPr>
        <p:spPr bwMode="auto">
          <a:xfrm>
            <a:off x="2619375" y="2190750"/>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7" name="Rectangle: Rounded Corners 6">
            <a:extLst>
              <a:ext uri="{FF2B5EF4-FFF2-40B4-BE49-F238E27FC236}">
                <a16:creationId xmlns:a16="http://schemas.microsoft.com/office/drawing/2014/main" id="{D0C86FB4-407C-7E75-8F82-738520F2C3AC}"/>
              </a:ext>
            </a:extLst>
          </p:cNvPr>
          <p:cNvSpPr>
            <a:spLocks noChangeArrowheads="1"/>
          </p:cNvSpPr>
          <p:nvPr/>
        </p:nvSpPr>
        <p:spPr bwMode="auto">
          <a:xfrm>
            <a:off x="1838827" y="3779765"/>
            <a:ext cx="2177762" cy="182880"/>
          </a:xfrm>
          <a:prstGeom prst="roundRect">
            <a:avLst/>
          </a:prstGeom>
          <a:noFill/>
          <a:ln w="38100"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5" name="Rounded Rectangular Callout 34"/>
          <p:cNvSpPr/>
          <p:nvPr/>
        </p:nvSpPr>
        <p:spPr bwMode="auto">
          <a:xfrm flipH="1">
            <a:off x="3920133" y="3039018"/>
            <a:ext cx="2672953" cy="637170"/>
          </a:xfrm>
          <a:prstGeom prst="wedgeRoundRectCallout">
            <a:avLst>
              <a:gd name="adj1" fmla="val 51175"/>
              <a:gd name="adj2" fmla="val 84520"/>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No violations so both </a:t>
            </a:r>
            <a:r>
              <a:rPr lang="en-US" sz="2000" b="1" i="1" dirty="0" err="1">
                <a:solidFill>
                  <a:srgbClr val="EF3E42"/>
                </a:solidFill>
                <a:latin typeface="Crimson Text" panose="02000503000000000000" pitchFamily="2" charset="0"/>
              </a:rPr>
              <a:t>txns</a:t>
            </a:r>
            <a:r>
              <a:rPr lang="en-US" sz="2000" b="1" i="1" dirty="0">
                <a:solidFill>
                  <a:srgbClr val="EF3E42"/>
                </a:solidFill>
                <a:latin typeface="Crimson Text" panose="02000503000000000000" pitchFamily="2" charset="0"/>
              </a:rPr>
              <a:t> are safe to commit.</a:t>
            </a:r>
          </a:p>
        </p:txBody>
      </p:sp>
      <p:sp>
        <p:nvSpPr>
          <p:cNvPr id="9" name="Slide Number Placeholder 3">
            <a:extLst>
              <a:ext uri="{FF2B5EF4-FFF2-40B4-BE49-F238E27FC236}">
                <a16:creationId xmlns:a16="http://schemas.microsoft.com/office/drawing/2014/main" id="{9979F37A-D6AB-73A3-4B4E-B23076CE3F8A}"/>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78</a:t>
            </a:fld>
            <a:endParaRPr lang="en-US" dirty="0"/>
          </a:p>
        </p:txBody>
      </p:sp>
    </p:spTree>
    <p:extLst>
      <p:ext uri="{BB962C8B-B14F-4D97-AF65-F5344CB8AC3E}">
        <p14:creationId xmlns:p14="http://schemas.microsoft.com/office/powerpoint/2010/main" val="10500636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25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250"/>
                                        <p:tgtEl>
                                          <p:spTgt spid="4"/>
                                        </p:tgtEl>
                                      </p:cBhvr>
                                    </p:animEffect>
                                    <p:set>
                                      <p:cBhvr>
                                        <p:cTn id="16" dur="1" fill="hold">
                                          <p:stCondLst>
                                            <p:cond delay="249"/>
                                          </p:stCondLst>
                                        </p:cTn>
                                        <p:tgtEl>
                                          <p:spTgt spid="4"/>
                                        </p:tgtEl>
                                        <p:attrNameLst>
                                          <p:attrName>style.visibility</p:attrName>
                                        </p:attrNameLst>
                                      </p:cBhvr>
                                      <p:to>
                                        <p:strVal val="hidden"/>
                                      </p:to>
                                    </p:set>
                                  </p:childTnLst>
                                </p:cTn>
                              </p:par>
                            </p:childTnLst>
                          </p:cTn>
                        </p:par>
                        <p:par>
                          <p:cTn id="17" fill="hold">
                            <p:stCondLst>
                              <p:cond delay="250"/>
                            </p:stCondLst>
                            <p:childTnLst>
                              <p:par>
                                <p:cTn id="18" presetID="10" presetClass="entr" presetSubtype="0"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250"/>
                                        <p:tgtEl>
                                          <p:spTgt spid="2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250"/>
                                        <p:tgtEl>
                                          <p:spTgt spid="3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25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250"/>
                                        <p:tgtEl>
                                          <p:spTgt spid="24"/>
                                        </p:tgtEl>
                                      </p:cBhvr>
                                    </p:animEffect>
                                    <p:set>
                                      <p:cBhvr>
                                        <p:cTn id="35" dur="1" fill="hold">
                                          <p:stCondLst>
                                            <p:cond delay="249"/>
                                          </p:stCondLst>
                                        </p:cTn>
                                        <p:tgtEl>
                                          <p:spTgt spid="24"/>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250"/>
                                        <p:tgtEl>
                                          <p:spTgt spid="36"/>
                                        </p:tgtEl>
                                      </p:cBhvr>
                                    </p:animEffect>
                                    <p:set>
                                      <p:cBhvr>
                                        <p:cTn id="38" dur="1" fill="hold">
                                          <p:stCondLst>
                                            <p:cond delay="249"/>
                                          </p:stCondLst>
                                        </p:cTn>
                                        <p:tgtEl>
                                          <p:spTgt spid="36"/>
                                        </p:tgtEl>
                                        <p:attrNameLst>
                                          <p:attrName>style.visibility</p:attrName>
                                        </p:attrNameLst>
                                      </p:cBhvr>
                                      <p:to>
                                        <p:strVal val="hidden"/>
                                      </p:to>
                                    </p:set>
                                  </p:childTnLst>
                                </p:cTn>
                              </p:par>
                            </p:childTnLst>
                          </p:cTn>
                        </p:par>
                        <p:par>
                          <p:cTn id="39" fill="hold">
                            <p:stCondLst>
                              <p:cond delay="250"/>
                            </p:stCondLst>
                            <p:childTnLst>
                              <p:par>
                                <p:cTn id="40" presetID="10" presetClass="entr" presetSubtype="0" fill="hold" grpId="0" nodeType="after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250"/>
                                        <p:tgtEl>
                                          <p:spTgt spid="6"/>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25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1" nodeType="clickEffect">
                                  <p:stCondLst>
                                    <p:cond delay="0"/>
                                  </p:stCondLst>
                                  <p:childTnLst>
                                    <p:animEffect transition="out" filter="fade">
                                      <p:cBhvr>
                                        <p:cTn id="50" dur="250"/>
                                        <p:tgtEl>
                                          <p:spTgt spid="6"/>
                                        </p:tgtEl>
                                      </p:cBhvr>
                                    </p:animEffect>
                                    <p:set>
                                      <p:cBhvr>
                                        <p:cTn id="51" dur="1" fill="hold">
                                          <p:stCondLst>
                                            <p:cond delay="249"/>
                                          </p:stCondLst>
                                        </p:cTn>
                                        <p:tgtEl>
                                          <p:spTgt spid="6"/>
                                        </p:tgtEl>
                                        <p:attrNameLst>
                                          <p:attrName>style.visibility</p:attrName>
                                        </p:attrNameLst>
                                      </p:cBhvr>
                                      <p:to>
                                        <p:strVal val="hidden"/>
                                      </p:to>
                                    </p:set>
                                  </p:childTnLst>
                                </p:cTn>
                              </p:par>
                            </p:childTnLst>
                          </p:cTn>
                        </p:par>
                        <p:par>
                          <p:cTn id="52" fill="hold">
                            <p:stCondLst>
                              <p:cond delay="250"/>
                            </p:stCondLst>
                            <p:childTnLst>
                              <p:par>
                                <p:cTn id="53" presetID="10" presetClass="entr" presetSubtype="0" fill="hold" grpId="0"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250"/>
                                        <p:tgtEl>
                                          <p:spTgt spid="26"/>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250"/>
                                        <p:tgtEl>
                                          <p:spTgt spid="27"/>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250"/>
                                        <p:tgtEl>
                                          <p:spTgt spid="28"/>
                                        </p:tgtEl>
                                      </p:cBhvr>
                                    </p:animEffect>
                                  </p:childTnLst>
                                </p:cTn>
                              </p:par>
                              <p:par>
                                <p:cTn id="66" presetID="10" presetClass="exit" presetSubtype="0" fill="hold" grpId="1" nodeType="withEffect">
                                  <p:stCondLst>
                                    <p:cond delay="0"/>
                                  </p:stCondLst>
                                  <p:childTnLst>
                                    <p:animEffect transition="out" filter="fade">
                                      <p:cBhvr>
                                        <p:cTn id="67" dur="250"/>
                                        <p:tgtEl>
                                          <p:spTgt spid="26"/>
                                        </p:tgtEl>
                                      </p:cBhvr>
                                    </p:animEffect>
                                    <p:set>
                                      <p:cBhvr>
                                        <p:cTn id="68" dur="1" fill="hold">
                                          <p:stCondLst>
                                            <p:cond delay="249"/>
                                          </p:stCondLst>
                                        </p:cTn>
                                        <p:tgtEl>
                                          <p:spTgt spid="26"/>
                                        </p:tgtEl>
                                        <p:attrNameLst>
                                          <p:attrName>style.visibility</p:attrName>
                                        </p:attrNameLst>
                                      </p:cBhvr>
                                      <p:to>
                                        <p:strVal val="hidden"/>
                                      </p:to>
                                    </p:set>
                                  </p:childTnLst>
                                </p:cTn>
                              </p:par>
                            </p:childTnLst>
                          </p:cTn>
                        </p:par>
                        <p:par>
                          <p:cTn id="69" fill="hold" nodeType="afterGroup">
                            <p:stCondLst>
                              <p:cond delay="250"/>
                            </p:stCondLst>
                            <p:childTnLst>
                              <p:par>
                                <p:cTn id="70" presetID="10" presetClass="entr" presetSubtype="0" fill="hold" grpId="0" nodeType="after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fade">
                                      <p:cBhvr>
                                        <p:cTn id="72" dur="250"/>
                                        <p:tgtEl>
                                          <p:spTgt spid="32"/>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250"/>
                                        <p:tgtEl>
                                          <p:spTgt spid="29"/>
                                        </p:tgtEl>
                                      </p:cBhvr>
                                    </p:animEffect>
                                  </p:childTnLst>
                                </p:cTn>
                              </p:par>
                              <p:par>
                                <p:cTn id="78" presetID="10" presetClass="exit" presetSubtype="0" fill="hold" grpId="1" nodeType="withEffect">
                                  <p:stCondLst>
                                    <p:cond delay="0"/>
                                  </p:stCondLst>
                                  <p:childTnLst>
                                    <p:animEffect transition="out" filter="fade">
                                      <p:cBhvr>
                                        <p:cTn id="79" dur="250"/>
                                        <p:tgtEl>
                                          <p:spTgt spid="28"/>
                                        </p:tgtEl>
                                      </p:cBhvr>
                                    </p:animEffect>
                                    <p:set>
                                      <p:cBhvr>
                                        <p:cTn id="80" dur="1" fill="hold">
                                          <p:stCondLst>
                                            <p:cond delay="249"/>
                                          </p:stCondLst>
                                        </p:cTn>
                                        <p:tgtEl>
                                          <p:spTgt spid="28"/>
                                        </p:tgtEl>
                                        <p:attrNameLst>
                                          <p:attrName>style.visibility</p:attrName>
                                        </p:attrNameLst>
                                      </p:cBhvr>
                                      <p:to>
                                        <p:strVal val="hidden"/>
                                      </p:to>
                                    </p:set>
                                  </p:childTnLst>
                                </p:cTn>
                              </p:par>
                            </p:childTnLst>
                          </p:cTn>
                        </p:par>
                        <p:par>
                          <p:cTn id="81" fill="hold" nodeType="afterGroup">
                            <p:stCondLst>
                              <p:cond delay="250"/>
                            </p:stCondLst>
                            <p:childTnLst>
                              <p:par>
                                <p:cTn id="82" presetID="10" presetClass="entr" presetSubtype="0" fill="hold" grpId="0" nodeType="afterEffect">
                                  <p:stCondLst>
                                    <p:cond delay="0"/>
                                  </p:stCondLst>
                                  <p:childTnLst>
                                    <p:set>
                                      <p:cBhvr>
                                        <p:cTn id="83" dur="1" fill="hold">
                                          <p:stCondLst>
                                            <p:cond delay="0"/>
                                          </p:stCondLst>
                                        </p:cTn>
                                        <p:tgtEl>
                                          <p:spTgt spid="2"/>
                                        </p:tgtEl>
                                        <p:attrNameLst>
                                          <p:attrName>style.visibility</p:attrName>
                                        </p:attrNameLst>
                                      </p:cBhvr>
                                      <p:to>
                                        <p:strVal val="visible"/>
                                      </p:to>
                                    </p:set>
                                    <p:animEffect transition="in" filter="fade">
                                      <p:cBhvr>
                                        <p:cTn id="84" dur="250"/>
                                        <p:tgtEl>
                                          <p:spTgt spid="2"/>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fade">
                                      <p:cBhvr>
                                        <p:cTn id="89" dur="250"/>
                                        <p:tgtEl>
                                          <p:spTgt spid="30"/>
                                        </p:tgtEl>
                                      </p:cBhvr>
                                    </p:animEffect>
                                  </p:childTnLst>
                                </p:cTn>
                              </p:par>
                              <p:par>
                                <p:cTn id="90" presetID="10" presetClass="exit" presetSubtype="0" fill="hold" grpId="1" nodeType="withEffect">
                                  <p:stCondLst>
                                    <p:cond delay="0"/>
                                  </p:stCondLst>
                                  <p:childTnLst>
                                    <p:animEffect transition="out" filter="fade">
                                      <p:cBhvr>
                                        <p:cTn id="91" dur="250"/>
                                        <p:tgtEl>
                                          <p:spTgt spid="29"/>
                                        </p:tgtEl>
                                      </p:cBhvr>
                                    </p:animEffect>
                                    <p:set>
                                      <p:cBhvr>
                                        <p:cTn id="92" dur="1" fill="hold">
                                          <p:stCondLst>
                                            <p:cond delay="249"/>
                                          </p:stCondLst>
                                        </p:cTn>
                                        <p:tgtEl>
                                          <p:spTgt spid="29"/>
                                        </p:tgtEl>
                                        <p:attrNameLst>
                                          <p:attrName>style.visibility</p:attrName>
                                        </p:attrNameLst>
                                      </p:cBhvr>
                                      <p:to>
                                        <p:strVal val="hidden"/>
                                      </p:to>
                                    </p:set>
                                  </p:childTnLst>
                                </p:cTn>
                              </p:par>
                            </p:childTnLst>
                          </p:cTn>
                        </p:par>
                        <p:par>
                          <p:cTn id="93" fill="hold" nodeType="afterGroup">
                            <p:stCondLst>
                              <p:cond delay="250"/>
                            </p:stCondLst>
                            <p:childTnLst>
                              <p:par>
                                <p:cTn id="94" presetID="10" presetClass="entr" presetSubtype="0" fill="hold" grpId="0" nodeType="afterEffect">
                                  <p:stCondLst>
                                    <p:cond delay="0"/>
                                  </p:stCondLst>
                                  <p:childTnLst>
                                    <p:set>
                                      <p:cBhvr>
                                        <p:cTn id="95" dur="1" fill="hold">
                                          <p:stCondLst>
                                            <p:cond delay="0"/>
                                          </p:stCondLst>
                                        </p:cTn>
                                        <p:tgtEl>
                                          <p:spTgt spid="33"/>
                                        </p:tgtEl>
                                        <p:attrNameLst>
                                          <p:attrName>style.visibility</p:attrName>
                                        </p:attrNameLst>
                                      </p:cBhvr>
                                      <p:to>
                                        <p:strVal val="visible"/>
                                      </p:to>
                                    </p:set>
                                    <p:animEffect transition="in" filter="fade">
                                      <p:cBhvr>
                                        <p:cTn id="96" dur="250"/>
                                        <p:tgtEl>
                                          <p:spTgt spid="33"/>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31"/>
                                        </p:tgtEl>
                                        <p:attrNameLst>
                                          <p:attrName>style.visibility</p:attrName>
                                        </p:attrNameLst>
                                      </p:cBhvr>
                                      <p:to>
                                        <p:strVal val="visible"/>
                                      </p:to>
                                    </p:set>
                                    <p:animEffect transition="in" filter="fade">
                                      <p:cBhvr>
                                        <p:cTn id="101" dur="250"/>
                                        <p:tgtEl>
                                          <p:spTgt spid="31"/>
                                        </p:tgtEl>
                                      </p:cBhvr>
                                    </p:animEffect>
                                  </p:childTnLst>
                                </p:cTn>
                              </p:par>
                              <p:par>
                                <p:cTn id="102" presetID="10" presetClass="exit" presetSubtype="0" fill="hold" grpId="1" nodeType="withEffect">
                                  <p:stCondLst>
                                    <p:cond delay="0"/>
                                  </p:stCondLst>
                                  <p:childTnLst>
                                    <p:animEffect transition="out" filter="fade">
                                      <p:cBhvr>
                                        <p:cTn id="103" dur="250"/>
                                        <p:tgtEl>
                                          <p:spTgt spid="30"/>
                                        </p:tgtEl>
                                      </p:cBhvr>
                                    </p:animEffect>
                                    <p:set>
                                      <p:cBhvr>
                                        <p:cTn id="104" dur="1" fill="hold">
                                          <p:stCondLst>
                                            <p:cond delay="249"/>
                                          </p:stCondLst>
                                        </p:cTn>
                                        <p:tgtEl>
                                          <p:spTgt spid="30"/>
                                        </p:tgtEl>
                                        <p:attrNameLst>
                                          <p:attrName>style.visibility</p:attrName>
                                        </p:attrNameLst>
                                      </p:cBhvr>
                                      <p:to>
                                        <p:strVal val="hidden"/>
                                      </p:to>
                                    </p:set>
                                  </p:childTnLst>
                                </p:cTn>
                              </p:par>
                            </p:childTnLst>
                          </p:cTn>
                        </p:par>
                        <p:par>
                          <p:cTn id="105" fill="hold">
                            <p:stCondLst>
                              <p:cond delay="250"/>
                            </p:stCondLst>
                            <p:childTnLst>
                              <p:par>
                                <p:cTn id="106" presetID="10" presetClass="entr" presetSubtype="0" fill="hold" grpId="0" nodeType="afterEffect">
                                  <p:stCondLst>
                                    <p:cond delay="0"/>
                                  </p:stCondLst>
                                  <p:childTnLst>
                                    <p:set>
                                      <p:cBhvr>
                                        <p:cTn id="107" dur="1" fill="hold">
                                          <p:stCondLst>
                                            <p:cond delay="0"/>
                                          </p:stCondLst>
                                        </p:cTn>
                                        <p:tgtEl>
                                          <p:spTgt spid="43"/>
                                        </p:tgtEl>
                                        <p:attrNameLst>
                                          <p:attrName>style.visibility</p:attrName>
                                        </p:attrNameLst>
                                      </p:cBhvr>
                                      <p:to>
                                        <p:strVal val="visible"/>
                                      </p:to>
                                    </p:set>
                                    <p:animEffect transition="in" filter="fade">
                                      <p:cBhvr>
                                        <p:cTn id="108" dur="250"/>
                                        <p:tgtEl>
                                          <p:spTgt spid="43"/>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47"/>
                                        </p:tgtEl>
                                        <p:attrNameLst>
                                          <p:attrName>style.visibility</p:attrName>
                                        </p:attrNameLst>
                                      </p:cBhvr>
                                      <p:to>
                                        <p:strVal val="visible"/>
                                      </p:to>
                                    </p:set>
                                    <p:animEffect transition="in" filter="fade">
                                      <p:cBhvr>
                                        <p:cTn id="113" dur="250"/>
                                        <p:tgtEl>
                                          <p:spTgt spid="47"/>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10" presetClass="exit" presetSubtype="0" fill="hold" grpId="1" nodeType="clickEffect">
                                  <p:stCondLst>
                                    <p:cond delay="0"/>
                                  </p:stCondLst>
                                  <p:childTnLst>
                                    <p:animEffect transition="out" filter="fade">
                                      <p:cBhvr>
                                        <p:cTn id="117" dur="250"/>
                                        <p:tgtEl>
                                          <p:spTgt spid="43"/>
                                        </p:tgtEl>
                                      </p:cBhvr>
                                    </p:animEffect>
                                    <p:set>
                                      <p:cBhvr>
                                        <p:cTn id="118" dur="1" fill="hold">
                                          <p:stCondLst>
                                            <p:cond delay="249"/>
                                          </p:stCondLst>
                                        </p:cTn>
                                        <p:tgtEl>
                                          <p:spTgt spid="43"/>
                                        </p:tgtEl>
                                        <p:attrNameLst>
                                          <p:attrName>style.visibility</p:attrName>
                                        </p:attrNameLst>
                                      </p:cBhvr>
                                      <p:to>
                                        <p:strVal val="hidden"/>
                                      </p:to>
                                    </p:set>
                                  </p:childTnLst>
                                </p:cTn>
                              </p:par>
                              <p:par>
                                <p:cTn id="119" presetID="10" presetClass="exit" presetSubtype="0" fill="hold" grpId="1" nodeType="withEffect">
                                  <p:stCondLst>
                                    <p:cond delay="0"/>
                                  </p:stCondLst>
                                  <p:childTnLst>
                                    <p:animEffect transition="out" filter="fade">
                                      <p:cBhvr>
                                        <p:cTn id="120" dur="250"/>
                                        <p:tgtEl>
                                          <p:spTgt spid="47"/>
                                        </p:tgtEl>
                                      </p:cBhvr>
                                    </p:animEffect>
                                    <p:set>
                                      <p:cBhvr>
                                        <p:cTn id="121" dur="1" fill="hold">
                                          <p:stCondLst>
                                            <p:cond delay="249"/>
                                          </p:stCondLst>
                                        </p:cTn>
                                        <p:tgtEl>
                                          <p:spTgt spid="47"/>
                                        </p:tgtEl>
                                        <p:attrNameLst>
                                          <p:attrName>style.visibility</p:attrName>
                                        </p:attrNameLst>
                                      </p:cBhvr>
                                      <p:to>
                                        <p:strVal val="hidden"/>
                                      </p:to>
                                    </p:se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48"/>
                                        </p:tgtEl>
                                        <p:attrNameLst>
                                          <p:attrName>style.visibility</p:attrName>
                                        </p:attrNameLst>
                                      </p:cBhvr>
                                      <p:to>
                                        <p:strVal val="visible"/>
                                      </p:to>
                                    </p:set>
                                    <p:animEffect transition="in" filter="fade">
                                      <p:cBhvr>
                                        <p:cTn id="126" dur="250"/>
                                        <p:tgtEl>
                                          <p:spTgt spid="48"/>
                                        </p:tgtEl>
                                      </p:cBhvr>
                                    </p:animEffect>
                                  </p:childTnLst>
                                </p:cTn>
                              </p:par>
                              <p:par>
                                <p:cTn id="127" presetID="10" presetClass="exit" presetSubtype="0" fill="hold" grpId="1" nodeType="withEffect">
                                  <p:stCondLst>
                                    <p:cond delay="0"/>
                                  </p:stCondLst>
                                  <p:childTnLst>
                                    <p:animEffect transition="out" filter="fade">
                                      <p:cBhvr>
                                        <p:cTn id="128" dur="250"/>
                                        <p:tgtEl>
                                          <p:spTgt spid="31"/>
                                        </p:tgtEl>
                                      </p:cBhvr>
                                    </p:animEffect>
                                    <p:set>
                                      <p:cBhvr>
                                        <p:cTn id="129" dur="1" fill="hold">
                                          <p:stCondLst>
                                            <p:cond delay="249"/>
                                          </p:stCondLst>
                                        </p:cTn>
                                        <p:tgtEl>
                                          <p:spTgt spid="31"/>
                                        </p:tgtEl>
                                        <p:attrNameLst>
                                          <p:attrName>style.visibility</p:attrName>
                                        </p:attrNameLst>
                                      </p:cBhvr>
                                      <p:to>
                                        <p:strVal val="hidden"/>
                                      </p:to>
                                    </p:set>
                                  </p:childTnLst>
                                </p:cTn>
                              </p:par>
                            </p:childTnLst>
                          </p:cTn>
                        </p:par>
                        <p:par>
                          <p:cTn id="130" fill="hold">
                            <p:stCondLst>
                              <p:cond delay="250"/>
                            </p:stCondLst>
                            <p:childTnLst>
                              <p:par>
                                <p:cTn id="131" presetID="10" presetClass="entr" presetSubtype="0" fill="hold" grpId="0" nodeType="afterEffect">
                                  <p:stCondLst>
                                    <p:cond delay="0"/>
                                  </p:stCondLst>
                                  <p:childTnLst>
                                    <p:set>
                                      <p:cBhvr>
                                        <p:cTn id="132" dur="1" fill="hold">
                                          <p:stCondLst>
                                            <p:cond delay="0"/>
                                          </p:stCondLst>
                                        </p:cTn>
                                        <p:tgtEl>
                                          <p:spTgt spid="34"/>
                                        </p:tgtEl>
                                        <p:attrNameLst>
                                          <p:attrName>style.visibility</p:attrName>
                                        </p:attrNameLst>
                                      </p:cBhvr>
                                      <p:to>
                                        <p:strVal val="visible"/>
                                      </p:to>
                                    </p:set>
                                    <p:animEffect transition="in" filter="fade">
                                      <p:cBhvr>
                                        <p:cTn id="133" dur="250"/>
                                        <p:tgtEl>
                                          <p:spTgt spid="34"/>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xit" presetSubtype="0" fill="hold" grpId="1" nodeType="clickEffect">
                                  <p:stCondLst>
                                    <p:cond delay="0"/>
                                  </p:stCondLst>
                                  <p:childTnLst>
                                    <p:animEffect transition="out" filter="fade">
                                      <p:cBhvr>
                                        <p:cTn id="137" dur="250"/>
                                        <p:tgtEl>
                                          <p:spTgt spid="48"/>
                                        </p:tgtEl>
                                      </p:cBhvr>
                                    </p:animEffect>
                                    <p:set>
                                      <p:cBhvr>
                                        <p:cTn id="138" dur="1" fill="hold">
                                          <p:stCondLst>
                                            <p:cond delay="249"/>
                                          </p:stCondLst>
                                        </p:cTn>
                                        <p:tgtEl>
                                          <p:spTgt spid="48"/>
                                        </p:tgtEl>
                                        <p:attrNameLst>
                                          <p:attrName>style.visibility</p:attrName>
                                        </p:attrNameLst>
                                      </p:cBhvr>
                                      <p:to>
                                        <p:strVal val="hidden"/>
                                      </p:to>
                                    </p:set>
                                  </p:childTnLst>
                                </p:cTn>
                              </p:par>
                            </p:childTnLst>
                          </p:cTn>
                        </p:par>
                        <p:par>
                          <p:cTn id="139" fill="hold">
                            <p:stCondLst>
                              <p:cond delay="250"/>
                            </p:stCondLst>
                            <p:childTnLst>
                              <p:par>
                                <p:cTn id="140" presetID="10" presetClass="entr" presetSubtype="0" fill="hold" grpId="0" nodeType="afterEffect">
                                  <p:stCondLst>
                                    <p:cond delay="0"/>
                                  </p:stCondLst>
                                  <p:childTnLst>
                                    <p:set>
                                      <p:cBhvr>
                                        <p:cTn id="141" dur="1" fill="hold">
                                          <p:stCondLst>
                                            <p:cond delay="0"/>
                                          </p:stCondLst>
                                        </p:cTn>
                                        <p:tgtEl>
                                          <p:spTgt spid="7"/>
                                        </p:tgtEl>
                                        <p:attrNameLst>
                                          <p:attrName>style.visibility</p:attrName>
                                        </p:attrNameLst>
                                      </p:cBhvr>
                                      <p:to>
                                        <p:strVal val="visible"/>
                                      </p:to>
                                    </p:set>
                                    <p:animEffect transition="in" filter="fade">
                                      <p:cBhvr>
                                        <p:cTn id="142" dur="250"/>
                                        <p:tgtEl>
                                          <p:spTgt spid="7"/>
                                        </p:tgtEl>
                                      </p:cBhvr>
                                    </p:animEffect>
                                  </p:childTnLst>
                                </p:cTn>
                              </p:par>
                            </p:childTnLst>
                          </p:cTn>
                        </p:par>
                        <p:par>
                          <p:cTn id="143" fill="hold">
                            <p:stCondLst>
                              <p:cond delay="500"/>
                            </p:stCondLst>
                            <p:childTnLst>
                              <p:par>
                                <p:cTn id="144" presetID="10" presetClass="entr" presetSubtype="0" fill="hold" grpId="0" nodeType="afterEffect">
                                  <p:stCondLst>
                                    <p:cond delay="0"/>
                                  </p:stCondLst>
                                  <p:childTnLst>
                                    <p:set>
                                      <p:cBhvr>
                                        <p:cTn id="145" dur="1" fill="hold">
                                          <p:stCondLst>
                                            <p:cond delay="0"/>
                                          </p:stCondLst>
                                        </p:cTn>
                                        <p:tgtEl>
                                          <p:spTgt spid="35"/>
                                        </p:tgtEl>
                                        <p:attrNameLst>
                                          <p:attrName>style.visibility</p:attrName>
                                        </p:attrNameLst>
                                      </p:cBhvr>
                                      <p:to>
                                        <p:strVal val="visible"/>
                                      </p:to>
                                    </p:set>
                                    <p:animEffect transition="in" filter="fade">
                                      <p:cBhvr>
                                        <p:cTn id="146" dur="2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4" grpId="1" animBg="1"/>
      <p:bldP spid="2" grpId="0" animBg="1"/>
      <p:bldP spid="25" grpId="0" animBg="1"/>
      <p:bldP spid="26" grpId="0" animBg="1"/>
      <p:bldP spid="26" grpId="1" animBg="1"/>
      <p:bldP spid="27" grpId="0" animBg="1"/>
      <p:bldP spid="28" grpId="0" animBg="1"/>
      <p:bldP spid="28" grpId="1" animBg="1"/>
      <p:bldP spid="29" grpId="0" animBg="1"/>
      <p:bldP spid="29" grpId="1" animBg="1"/>
      <p:bldP spid="30" grpId="0" animBg="1"/>
      <p:bldP spid="30" grpId="1" animBg="1"/>
      <p:bldP spid="31" grpId="0" animBg="1"/>
      <p:bldP spid="31" grpId="1" animBg="1"/>
      <p:bldP spid="32" grpId="0" animBg="1"/>
      <p:bldP spid="33" grpId="0" animBg="1"/>
      <p:bldP spid="34" grpId="0" animBg="1"/>
      <p:bldP spid="36" grpId="0" animBg="1"/>
      <p:bldP spid="36" grpId="1" animBg="1"/>
      <p:bldP spid="43" grpId="0" animBg="1"/>
      <p:bldP spid="43" grpId="1" animBg="1"/>
      <p:bldP spid="47" grpId="0" animBg="1"/>
      <p:bldP spid="47" grpId="1" animBg="1"/>
      <p:bldP spid="48" grpId="0" animBg="1"/>
      <p:bldP spid="48" grpId="1" animBg="1"/>
      <p:bldP spid="22" grpId="0" animBg="1"/>
      <p:bldP spid="4" grpId="0" animBg="1"/>
      <p:bldP spid="4" grpId="1" animBg="1"/>
      <p:bldP spid="6" grpId="0" animBg="1"/>
      <p:bldP spid="6" grpId="1" animBg="1"/>
      <p:bldP spid="7" grpId="0" animBg="1"/>
      <p:bldP spid="35" grpId="0" animBg="1"/>
    </p:bld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0" name="Table 39">
            <a:extLst>
              <a:ext uri="{FF2B5EF4-FFF2-40B4-BE49-F238E27FC236}">
                <a16:creationId xmlns:a16="http://schemas.microsoft.com/office/drawing/2014/main" id="{444B253A-92FE-4FF4-ADE7-C2083EA28642}"/>
              </a:ext>
            </a:extLst>
          </p:cNvPr>
          <p:cNvGraphicFramePr>
            <a:graphicFrameLocks noGrp="1"/>
          </p:cNvGraphicFramePr>
          <p:nvPr>
            <p:extLst>
              <p:ext uri="{D42A27DB-BD31-4B8C-83A1-F6EECF244321}">
                <p14:modId xmlns:p14="http://schemas.microsoft.com/office/powerpoint/2010/main" val="3420933999"/>
              </p:ext>
            </p:extLst>
          </p:nvPr>
        </p:nvGraphicFramePr>
        <p:xfrm>
          <a:off x="5346620" y="1583531"/>
          <a:ext cx="2377440" cy="749808"/>
        </p:xfrm>
        <a:graphic>
          <a:graphicData uri="http://schemas.openxmlformats.org/drawingml/2006/table">
            <a:tbl>
              <a:tblPr firstRow="1" bandRow="1">
                <a:tableStyleId>{793D81CF-94F2-401A-BA57-92F5A7B2D0C5}</a:tableStyleId>
              </a:tblPr>
              <a:tblGrid>
                <a:gridCol w="792480">
                  <a:extLst>
                    <a:ext uri="{9D8B030D-6E8A-4147-A177-3AD203B41FA5}">
                      <a16:colId xmlns:a16="http://schemas.microsoft.com/office/drawing/2014/main" val="20000"/>
                    </a:ext>
                  </a:extLst>
                </a:gridCol>
                <a:gridCol w="792480">
                  <a:extLst>
                    <a:ext uri="{9D8B030D-6E8A-4147-A177-3AD203B41FA5}">
                      <a16:colId xmlns:a16="http://schemas.microsoft.com/office/drawing/2014/main" val="3789622283"/>
                    </a:ext>
                  </a:extLst>
                </a:gridCol>
                <a:gridCol w="792480">
                  <a:extLst>
                    <a:ext uri="{9D8B030D-6E8A-4147-A177-3AD203B41FA5}">
                      <a16:colId xmlns:a16="http://schemas.microsoft.com/office/drawing/2014/main" val="1898458128"/>
                    </a:ext>
                  </a:extLst>
                </a:gridCol>
              </a:tblGrid>
              <a:tr h="249936">
                <a:tc>
                  <a:txBody>
                    <a:bodyPr/>
                    <a:lstStyle/>
                    <a:p>
                      <a:r>
                        <a:rPr lang="en-US" sz="14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R-TS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400" dirty="0">
                          <a:latin typeface="Inconsolata" panose="00000509000000000000" pitchFamily="49" charset="0"/>
                        </a:rPr>
                        <a:t>B</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41" name="Rounded Rectangle 18">
            <a:extLst>
              <a:ext uri="{FF2B5EF4-FFF2-40B4-BE49-F238E27FC236}">
                <a16:creationId xmlns:a16="http://schemas.microsoft.com/office/drawing/2014/main" id="{80E52D27-DFF3-40D3-97A7-3616CE7E2121}"/>
              </a:ext>
            </a:extLst>
          </p:cNvPr>
          <p:cNvSpPr/>
          <p:nvPr/>
        </p:nvSpPr>
        <p:spPr bwMode="auto">
          <a:xfrm>
            <a:off x="5163740" y="1409700"/>
            <a:ext cx="2743200" cy="137160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endParaRPr lang="en-US" sz="1350">
              <a:latin typeface="Times New Roman" pitchFamily="-112" charset="0"/>
            </a:endParaRPr>
          </a:p>
        </p:txBody>
      </p:sp>
      <p:sp>
        <p:nvSpPr>
          <p:cNvPr id="42" name="TextBox 15">
            <a:extLst>
              <a:ext uri="{FF2B5EF4-FFF2-40B4-BE49-F238E27FC236}">
                <a16:creationId xmlns:a16="http://schemas.microsoft.com/office/drawing/2014/main" id="{B7CEC9C1-65BE-4997-87EA-7EC2892A5D21}"/>
              </a:ext>
            </a:extLst>
          </p:cNvPr>
          <p:cNvSpPr txBox="1">
            <a:spLocks noChangeArrowheads="1"/>
          </p:cNvSpPr>
          <p:nvPr/>
        </p:nvSpPr>
        <p:spPr bwMode="auto">
          <a:xfrm>
            <a:off x="5891574" y="971550"/>
            <a:ext cx="12875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0" hangingPunct="0">
              <a:defRPr sz="2000" b="1">
                <a:solidFill>
                  <a:srgbClr val="646464"/>
                </a:solidFill>
                <a:latin typeface="Proxima Nova Rg" panose="02000506030000020004" pitchFamily="50" charset="0"/>
              </a:defRPr>
            </a:lvl1pPr>
          </a:lstStyle>
          <a:p>
            <a:r>
              <a:rPr lang="en-US" b="0" dirty="0">
                <a:latin typeface="Lato Black" panose="020F0A02020204030203" pitchFamily="34" charset="0"/>
              </a:rPr>
              <a:t>Database</a:t>
            </a:r>
          </a:p>
        </p:txBody>
      </p:sp>
      <p:grpSp>
        <p:nvGrpSpPr>
          <p:cNvPr id="28" name="Group 27">
            <a:extLst>
              <a:ext uri="{FF2B5EF4-FFF2-40B4-BE49-F238E27FC236}">
                <a16:creationId xmlns:a16="http://schemas.microsoft.com/office/drawing/2014/main" id="{0B895C92-9E17-4016-9ECA-075B919BDE23}"/>
              </a:ext>
            </a:extLst>
          </p:cNvPr>
          <p:cNvGrpSpPr/>
          <p:nvPr/>
        </p:nvGrpSpPr>
        <p:grpSpPr>
          <a:xfrm>
            <a:off x="1695451" y="971550"/>
            <a:ext cx="2469356" cy="3855720"/>
            <a:chOff x="1695451" y="819150"/>
            <a:chExt cx="2469356" cy="3855720"/>
          </a:xfrm>
        </p:grpSpPr>
        <p:sp>
          <p:nvSpPr>
            <p:cNvPr id="31" name="Rounded Rectangle 27">
              <a:extLst>
                <a:ext uri="{FF2B5EF4-FFF2-40B4-BE49-F238E27FC236}">
                  <a16:creationId xmlns:a16="http://schemas.microsoft.com/office/drawing/2014/main" id="{53FD09DA-A2E9-44BE-AA11-3698A424B4D7}"/>
                </a:ext>
              </a:extLst>
            </p:cNvPr>
            <p:cNvSpPr/>
            <p:nvPr/>
          </p:nvSpPr>
          <p:spPr bwMode="auto">
            <a:xfrm>
              <a:off x="1695451" y="1200150"/>
              <a:ext cx="2469356" cy="347472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32" name="TextBox 15">
              <a:extLst>
                <a:ext uri="{FF2B5EF4-FFF2-40B4-BE49-F238E27FC236}">
                  <a16:creationId xmlns:a16="http://schemas.microsoft.com/office/drawing/2014/main" id="{C66FF750-A8E2-4261-B81F-9229B744D62B}"/>
                </a:ext>
              </a:extLst>
            </p:cNvPr>
            <p:cNvSpPr txBox="1">
              <a:spLocks noChangeArrowheads="1"/>
            </p:cNvSpPr>
            <p:nvPr/>
          </p:nvSpPr>
          <p:spPr bwMode="auto">
            <a:xfrm>
              <a:off x="2299188" y="819150"/>
              <a:ext cx="12618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sz="2000" dirty="0">
                  <a:solidFill>
                    <a:srgbClr val="646464"/>
                  </a:solidFill>
                  <a:latin typeface="Lato Black" panose="020F0A02020204030203" pitchFamily="34" charset="0"/>
                </a:rPr>
                <a:t>Schedule</a:t>
              </a:r>
            </a:p>
          </p:txBody>
        </p:sp>
        <p:sp>
          <p:nvSpPr>
            <p:cNvPr id="33" name="TextBox 32">
              <a:extLst>
                <a:ext uri="{FF2B5EF4-FFF2-40B4-BE49-F238E27FC236}">
                  <a16:creationId xmlns:a16="http://schemas.microsoft.com/office/drawing/2014/main" id="{C726DB9D-37B8-46D1-B87C-91351F53230A}"/>
                </a:ext>
              </a:extLst>
            </p:cNvPr>
            <p:cNvSpPr txBox="1">
              <a:spLocks noChangeArrowheads="1"/>
            </p:cNvSpPr>
            <p:nvPr/>
          </p:nvSpPr>
          <p:spPr bwMode="auto">
            <a:xfrm>
              <a:off x="2190355"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rgbClr val="EF3E42"/>
                  </a:solidFill>
                  <a:latin typeface="Inconsolata" panose="00000509000000000000" pitchFamily="49" charset="0"/>
                </a:rPr>
                <a:t>T</a:t>
              </a:r>
              <a:r>
                <a:rPr lang="en-US" b="1" baseline="-25000" dirty="0">
                  <a:solidFill>
                    <a:srgbClr val="EF3E42"/>
                  </a:solidFill>
                  <a:latin typeface="Inconsolata" panose="00000509000000000000" pitchFamily="49" charset="0"/>
                </a:rPr>
                <a:t>1</a:t>
              </a:r>
            </a:p>
          </p:txBody>
        </p:sp>
        <p:sp>
          <p:nvSpPr>
            <p:cNvPr id="37" name="TextBox 15">
              <a:extLst>
                <a:ext uri="{FF2B5EF4-FFF2-40B4-BE49-F238E27FC236}">
                  <a16:creationId xmlns:a16="http://schemas.microsoft.com/office/drawing/2014/main" id="{A4F01A49-3F78-4A6C-BA7B-C624CE796ADD}"/>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rgbClr val="EF3E42"/>
                  </a:solidFill>
                  <a:latin typeface="Inconsolata" panose="00000509000000000000" pitchFamily="49" charset="0"/>
                </a:rPr>
                <a:t>T</a:t>
              </a:r>
              <a:r>
                <a:rPr lang="en-US" b="1" baseline="-25000" dirty="0">
                  <a:solidFill>
                    <a:srgbClr val="EF3E42"/>
                  </a:solidFill>
                  <a:latin typeface="Inconsolata" panose="00000509000000000000" pitchFamily="49" charset="0"/>
                </a:rPr>
                <a:t>2</a:t>
              </a:r>
            </a:p>
          </p:txBody>
        </p:sp>
      </p:grpSp>
      <p:sp>
        <p:nvSpPr>
          <p:cNvPr id="15362" name="Title 6"/>
          <p:cNvSpPr>
            <a:spLocks noGrp="1"/>
          </p:cNvSpPr>
          <p:nvPr>
            <p:ph type="title"/>
          </p:nvPr>
        </p:nvSpPr>
        <p:spPr>
          <a:prstGeom prst="rect">
            <a:avLst/>
          </a:prstGeom>
        </p:spPr>
        <p:txBody>
          <a:bodyPr/>
          <a:lstStyle/>
          <a:p>
            <a:r>
              <a:rPr lang="en-US" dirty="0"/>
              <a:t>BASIC T/O – EXAMPLE #2</a:t>
            </a:r>
          </a:p>
        </p:txBody>
      </p:sp>
      <p:grpSp>
        <p:nvGrpSpPr>
          <p:cNvPr id="15367" name="Group 35"/>
          <p:cNvGrpSpPr>
            <a:grpSpLocks/>
          </p:cNvGrpSpPr>
          <p:nvPr/>
        </p:nvGrpSpPr>
        <p:grpSpPr bwMode="auto">
          <a:xfrm>
            <a:off x="1828220" y="1739073"/>
            <a:ext cx="2188369" cy="2926080"/>
            <a:chOff x="914399" y="2209243"/>
            <a:chExt cx="2919331" cy="3902253"/>
          </a:xfrm>
        </p:grpSpPr>
        <p:sp>
          <p:nvSpPr>
            <p:cNvPr id="10" name="Text Box 4"/>
            <p:cNvSpPr txBox="1">
              <a:spLocks noChangeArrowheads="1"/>
            </p:cNvSpPr>
            <p:nvPr/>
          </p:nvSpPr>
          <p:spPr bwMode="auto">
            <a:xfrm>
              <a:off x="914399"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stStyle>
            <a:p>
              <a:r>
                <a:rPr lang="en-US" dirty="0"/>
                <a:t>BEGIN</a:t>
              </a:r>
            </a:p>
            <a:p>
              <a:r>
                <a:rPr lang="en-US" b="0" dirty="0"/>
                <a:t>R(A)</a:t>
              </a:r>
            </a:p>
            <a:p>
              <a:endParaRPr lang="en-US" b="0" dirty="0"/>
            </a:p>
            <a:p>
              <a:endParaRPr lang="en-US" b="0" dirty="0"/>
            </a:p>
            <a:p>
              <a:endParaRPr lang="en-US" b="0" dirty="0"/>
            </a:p>
            <a:p>
              <a:r>
                <a:rPr lang="en-US" b="0" dirty="0"/>
                <a:t>W(A)</a:t>
              </a:r>
            </a:p>
            <a:p>
              <a:r>
                <a:rPr lang="en-US" b="0" dirty="0"/>
                <a:t>R(A)</a:t>
              </a:r>
            </a:p>
            <a:p>
              <a:r>
                <a:rPr lang="en-US" dirty="0"/>
                <a:t>COMMIT</a:t>
              </a:r>
            </a:p>
          </p:txBody>
        </p:sp>
        <p:sp>
          <p:nvSpPr>
            <p:cNvPr id="13" name="Text Box 4"/>
            <p:cNvSpPr txBox="1">
              <a:spLocks noChangeArrowheads="1"/>
            </p:cNvSpPr>
            <p:nvPr/>
          </p:nvSpPr>
          <p:spPr bwMode="auto">
            <a:xfrm>
              <a:off x="2370888"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stStyle>
            <a:p>
              <a:endParaRPr lang="en-US" b="0" dirty="0"/>
            </a:p>
            <a:p>
              <a:endParaRPr lang="en-US" b="0" dirty="0"/>
            </a:p>
            <a:p>
              <a:r>
                <a:rPr lang="en-US" dirty="0"/>
                <a:t>BEGIN</a:t>
              </a:r>
            </a:p>
            <a:p>
              <a:r>
                <a:rPr lang="en-US" b="0" dirty="0"/>
                <a:t>W(A)</a:t>
              </a:r>
            </a:p>
            <a:p>
              <a:r>
                <a:rPr lang="en-US" dirty="0"/>
                <a:t>COMMIT</a:t>
              </a:r>
            </a:p>
          </p:txBody>
        </p:sp>
      </p:grpSp>
      <p:sp>
        <p:nvSpPr>
          <p:cNvPr id="24" name="Right Arrow 6"/>
          <p:cNvSpPr>
            <a:spLocks noChangeArrowheads="1"/>
          </p:cNvSpPr>
          <p:nvPr/>
        </p:nvSpPr>
        <p:spPr bwMode="auto">
          <a:xfrm>
            <a:off x="1534080" y="1965325"/>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2" name="TextBox 1"/>
          <p:cNvSpPr txBox="1">
            <a:spLocks noChangeArrowheads="1"/>
          </p:cNvSpPr>
          <p:nvPr/>
        </p:nvSpPr>
        <p:spPr bwMode="auto">
          <a:xfrm>
            <a:off x="6164263" y="1849041"/>
            <a:ext cx="696516" cy="215444"/>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rgbClr val="EF3E42"/>
                </a:solidFill>
              </a:rPr>
              <a:t>1</a:t>
            </a:r>
          </a:p>
        </p:txBody>
      </p:sp>
      <p:sp>
        <p:nvSpPr>
          <p:cNvPr id="26" name="Right Arrow 6"/>
          <p:cNvSpPr>
            <a:spLocks noChangeArrowheads="1"/>
          </p:cNvSpPr>
          <p:nvPr/>
        </p:nvSpPr>
        <p:spPr bwMode="auto">
          <a:xfrm>
            <a:off x="2619375" y="2416968"/>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29" name="Right Arrow 6"/>
          <p:cNvSpPr>
            <a:spLocks noChangeArrowheads="1"/>
          </p:cNvSpPr>
          <p:nvPr/>
        </p:nvSpPr>
        <p:spPr bwMode="auto">
          <a:xfrm>
            <a:off x="1534080" y="2852735"/>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34" name="TextBox 33"/>
          <p:cNvSpPr txBox="1">
            <a:spLocks noChangeArrowheads="1"/>
          </p:cNvSpPr>
          <p:nvPr/>
        </p:nvSpPr>
        <p:spPr bwMode="auto">
          <a:xfrm>
            <a:off x="6963174" y="1849041"/>
            <a:ext cx="696515" cy="215444"/>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a:solidFill>
                  <a:srgbClr val="EF3E42"/>
                </a:solidFill>
              </a:rPr>
              <a:t>2</a:t>
            </a:r>
          </a:p>
        </p:txBody>
      </p:sp>
      <p:sp>
        <p:nvSpPr>
          <p:cNvPr id="36" name="Rounded Rectangular Callout 35"/>
          <p:cNvSpPr/>
          <p:nvPr/>
        </p:nvSpPr>
        <p:spPr bwMode="auto">
          <a:xfrm flipH="1">
            <a:off x="5867400" y="2419350"/>
            <a:ext cx="2286000" cy="640975"/>
          </a:xfrm>
          <a:prstGeom prst="wedgeRoundRectCallout">
            <a:avLst>
              <a:gd name="adj1" fmla="val -6079"/>
              <a:gd name="adj2" fmla="val -110734"/>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Violation:</a:t>
            </a:r>
          </a:p>
          <a:p>
            <a:pPr algn="ctr">
              <a:lnSpc>
                <a:spcPct val="80000"/>
              </a:lnSpc>
            </a:pPr>
            <a:r>
              <a:rPr lang="en-US" sz="2000" b="1" i="1" dirty="0">
                <a:solidFill>
                  <a:srgbClr val="EF3E42"/>
                </a:solidFill>
                <a:latin typeface="Crimson Text" panose="02000503000000000000" pitchFamily="2" charset="0"/>
              </a:rPr>
              <a:t>TS(</a:t>
            </a:r>
            <a:r>
              <a:rPr lang="en-US" sz="2000" b="1" i="1" spc="-150" dirty="0">
                <a:solidFill>
                  <a:srgbClr val="EF3E42"/>
                </a:solidFill>
                <a:latin typeface="Crimson Text" panose="02000503000000000000" pitchFamily="2" charset="0"/>
              </a:rPr>
              <a:t>T</a:t>
            </a:r>
            <a:r>
              <a:rPr lang="en-US" sz="2000" b="1" i="1" spc="300" baseline="-25000" dirty="0">
                <a:solidFill>
                  <a:srgbClr val="EF3E42"/>
                </a:solidFill>
                <a:latin typeface="Crimson Text" panose="02000503000000000000" pitchFamily="2" charset="0"/>
              </a:rPr>
              <a:t>1</a:t>
            </a:r>
            <a:r>
              <a:rPr lang="en-US" sz="2000" b="1" i="1" dirty="0">
                <a:solidFill>
                  <a:srgbClr val="EF3E42"/>
                </a:solidFill>
                <a:latin typeface="Crimson Text" panose="02000503000000000000" pitchFamily="2" charset="0"/>
              </a:rPr>
              <a:t>) &lt; W-TS(A)</a:t>
            </a:r>
          </a:p>
        </p:txBody>
      </p:sp>
      <p:sp>
        <p:nvSpPr>
          <p:cNvPr id="27" name="Oval 26"/>
          <p:cNvSpPr>
            <a:spLocks noChangeArrowheads="1"/>
          </p:cNvSpPr>
          <p:nvPr/>
        </p:nvSpPr>
        <p:spPr bwMode="auto">
          <a:xfrm>
            <a:off x="1761703" y="2846070"/>
            <a:ext cx="720485" cy="274320"/>
          </a:xfrm>
          <a:prstGeom prst="ellipse">
            <a:avLst/>
          </a:prstGeom>
          <a:noFill/>
          <a:ln w="38100"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5" name="Rounded Rectangular Callout 34"/>
          <p:cNvSpPr/>
          <p:nvPr/>
        </p:nvSpPr>
        <p:spPr bwMode="auto">
          <a:xfrm flipH="1">
            <a:off x="2764838" y="3503083"/>
            <a:ext cx="2971800" cy="637170"/>
          </a:xfrm>
          <a:prstGeom prst="wedgeRoundRectCallout">
            <a:avLst>
              <a:gd name="adj1" fmla="val 61069"/>
              <a:gd name="adj2" fmla="val -114560"/>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spc="-150" dirty="0">
                <a:solidFill>
                  <a:srgbClr val="EF3E42"/>
                </a:solidFill>
                <a:latin typeface="Crimson Text" panose="02000503000000000000" pitchFamily="2" charset="0"/>
              </a:rPr>
              <a:t>T</a:t>
            </a:r>
            <a:r>
              <a:rPr lang="en-US" sz="2000" b="1" i="1" baseline="-25000" dirty="0">
                <a:solidFill>
                  <a:srgbClr val="EF3E42"/>
                </a:solidFill>
                <a:latin typeface="Crimson Text" panose="02000503000000000000" pitchFamily="2" charset="0"/>
              </a:rPr>
              <a:t>1</a:t>
            </a:r>
            <a:r>
              <a:rPr lang="en-US" sz="2000" b="1" i="1" dirty="0">
                <a:solidFill>
                  <a:srgbClr val="EF3E42"/>
                </a:solidFill>
                <a:latin typeface="Crimson Text" panose="02000503000000000000" pitchFamily="2" charset="0"/>
              </a:rPr>
              <a:t> cannot overwrite update by </a:t>
            </a:r>
            <a:r>
              <a:rPr lang="en-US" sz="2000" b="1" i="1" spc="-150" dirty="0">
                <a:solidFill>
                  <a:srgbClr val="EF3E42"/>
                </a:solidFill>
                <a:latin typeface="Crimson Text" panose="02000503000000000000" pitchFamily="2" charset="0"/>
              </a:rPr>
              <a:t>T</a:t>
            </a:r>
            <a:r>
              <a:rPr lang="en-US" sz="2000" b="1" i="1" baseline="-25000" dirty="0">
                <a:solidFill>
                  <a:srgbClr val="EF3E42"/>
                </a:solidFill>
                <a:latin typeface="Crimson Text" panose="02000503000000000000" pitchFamily="2" charset="0"/>
              </a:rPr>
              <a:t>2</a:t>
            </a:r>
            <a:r>
              <a:rPr lang="en-US" sz="2000" b="1" i="1" dirty="0">
                <a:solidFill>
                  <a:srgbClr val="EF3E42"/>
                </a:solidFill>
                <a:latin typeface="Crimson Text" panose="02000503000000000000" pitchFamily="2" charset="0"/>
              </a:rPr>
              <a:t>, so the DBMS must abort it!</a:t>
            </a:r>
          </a:p>
        </p:txBody>
      </p:sp>
      <p:sp>
        <p:nvSpPr>
          <p:cNvPr id="4" name="Left Arrow 33">
            <a:extLst>
              <a:ext uri="{FF2B5EF4-FFF2-40B4-BE49-F238E27FC236}">
                <a16:creationId xmlns:a16="http://schemas.microsoft.com/office/drawing/2014/main" id="{C80FF3D6-0CD2-FBDA-C6D1-082A873AFDB7}"/>
              </a:ext>
            </a:extLst>
          </p:cNvPr>
          <p:cNvSpPr/>
          <p:nvPr/>
        </p:nvSpPr>
        <p:spPr bwMode="auto">
          <a:xfrm rot="16200000">
            <a:off x="-342900" y="2617470"/>
            <a:ext cx="3314700" cy="647700"/>
          </a:xfrm>
          <a:prstGeom prst="leftArrow">
            <a:avLst/>
          </a:prstGeom>
          <a:solidFill>
            <a:srgbClr val="EF3E42"/>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sp>
        <p:nvSpPr>
          <p:cNvPr id="6" name="Slide Number Placeholder 3">
            <a:extLst>
              <a:ext uri="{FF2B5EF4-FFF2-40B4-BE49-F238E27FC236}">
                <a16:creationId xmlns:a16="http://schemas.microsoft.com/office/drawing/2014/main" id="{2AD7AB02-365C-9A0F-476D-C999B1427538}"/>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79</a:t>
            </a:fld>
            <a:endParaRPr lang="en-US" dirty="0"/>
          </a:p>
        </p:txBody>
      </p:sp>
      <p:grpSp>
        <p:nvGrpSpPr>
          <p:cNvPr id="12" name="Group 11">
            <a:extLst>
              <a:ext uri="{FF2B5EF4-FFF2-40B4-BE49-F238E27FC236}">
                <a16:creationId xmlns:a16="http://schemas.microsoft.com/office/drawing/2014/main" id="{07E17F58-FCBE-DED7-DA9D-95D1B7690B76}"/>
              </a:ext>
            </a:extLst>
          </p:cNvPr>
          <p:cNvGrpSpPr/>
          <p:nvPr/>
        </p:nvGrpSpPr>
        <p:grpSpPr>
          <a:xfrm>
            <a:off x="1899840" y="3158377"/>
            <a:ext cx="445436" cy="304800"/>
            <a:chOff x="220374" y="3295179"/>
            <a:chExt cx="445436" cy="304800"/>
          </a:xfrm>
        </p:grpSpPr>
        <p:cxnSp>
          <p:nvCxnSpPr>
            <p:cNvPr id="8" name="Straight Connector 7">
              <a:extLst>
                <a:ext uri="{FF2B5EF4-FFF2-40B4-BE49-F238E27FC236}">
                  <a16:creationId xmlns:a16="http://schemas.microsoft.com/office/drawing/2014/main" id="{5D3823C6-DE48-4E50-7E62-1DC20F0A1C60}"/>
                </a:ext>
              </a:extLst>
            </p:cNvPr>
            <p:cNvCxnSpPr>
              <a:cxnSpLocks/>
            </p:cNvCxnSpPr>
            <p:nvPr/>
          </p:nvCxnSpPr>
          <p:spPr>
            <a:xfrm flipH="1" flipV="1">
              <a:off x="220374" y="3295179"/>
              <a:ext cx="445436" cy="30480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2138B0F9-B26A-E109-0A6A-44BFEDB5AC0D}"/>
                </a:ext>
              </a:extLst>
            </p:cNvPr>
            <p:cNvCxnSpPr>
              <a:cxnSpLocks/>
            </p:cNvCxnSpPr>
            <p:nvPr/>
          </p:nvCxnSpPr>
          <p:spPr>
            <a:xfrm flipV="1">
              <a:off x="220374" y="3295179"/>
              <a:ext cx="445436" cy="30480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28963493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50"/>
                                        <p:tgtEl>
                                          <p:spTgt spid="24"/>
                                        </p:tgtEl>
                                      </p:cBhvr>
                                    </p:animEffect>
                                  </p:childTnLst>
                                </p:cTn>
                              </p:par>
                            </p:childTnLst>
                          </p:cTn>
                        </p:par>
                        <p:par>
                          <p:cTn id="8" fill="hold" nodeType="afterGroup">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5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250"/>
                                        <p:tgtEl>
                                          <p:spTgt spid="26"/>
                                        </p:tgtEl>
                                      </p:cBhvr>
                                    </p:animEffect>
                                  </p:childTnLst>
                                </p:cTn>
                              </p:par>
                              <p:par>
                                <p:cTn id="17" presetID="10" presetClass="exit" presetSubtype="0" fill="hold" grpId="1" nodeType="withEffect">
                                  <p:stCondLst>
                                    <p:cond delay="0"/>
                                  </p:stCondLst>
                                  <p:childTnLst>
                                    <p:animEffect transition="out" filter="fade">
                                      <p:cBhvr>
                                        <p:cTn id="18" dur="250"/>
                                        <p:tgtEl>
                                          <p:spTgt spid="24"/>
                                        </p:tgtEl>
                                      </p:cBhvr>
                                    </p:animEffect>
                                    <p:set>
                                      <p:cBhvr>
                                        <p:cTn id="19" dur="1" fill="hold">
                                          <p:stCondLst>
                                            <p:cond delay="249"/>
                                          </p:stCondLst>
                                        </p:cTn>
                                        <p:tgtEl>
                                          <p:spTgt spid="24"/>
                                        </p:tgtEl>
                                        <p:attrNameLst>
                                          <p:attrName>style.visibility</p:attrName>
                                        </p:attrNameLst>
                                      </p:cBhvr>
                                      <p:to>
                                        <p:strVal val="hidden"/>
                                      </p:to>
                                    </p:set>
                                  </p:childTnLst>
                                </p:cTn>
                              </p:par>
                            </p:childTnLst>
                          </p:cTn>
                        </p:par>
                        <p:par>
                          <p:cTn id="20" fill="hold" nodeType="afterGroup">
                            <p:stCondLst>
                              <p:cond delay="250"/>
                            </p:stCondLst>
                            <p:childTnLst>
                              <p:par>
                                <p:cTn id="21" presetID="10" presetClass="entr" presetSubtype="0"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250"/>
                                        <p:tgtEl>
                                          <p:spTgt spid="3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250"/>
                                        <p:tgtEl>
                                          <p:spTgt spid="29"/>
                                        </p:tgtEl>
                                      </p:cBhvr>
                                    </p:animEffect>
                                  </p:childTnLst>
                                </p:cTn>
                              </p:par>
                              <p:par>
                                <p:cTn id="29" presetID="10" presetClass="exit" presetSubtype="0" fill="hold" grpId="1" nodeType="withEffect">
                                  <p:stCondLst>
                                    <p:cond delay="0"/>
                                  </p:stCondLst>
                                  <p:childTnLst>
                                    <p:animEffect transition="out" filter="fade">
                                      <p:cBhvr>
                                        <p:cTn id="30" dur="250"/>
                                        <p:tgtEl>
                                          <p:spTgt spid="26"/>
                                        </p:tgtEl>
                                      </p:cBhvr>
                                    </p:animEffect>
                                    <p:set>
                                      <p:cBhvr>
                                        <p:cTn id="31" dur="1" fill="hold">
                                          <p:stCondLst>
                                            <p:cond delay="249"/>
                                          </p:stCondLst>
                                        </p:cTn>
                                        <p:tgtEl>
                                          <p:spTgt spid="26"/>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250"/>
                                        <p:tgtEl>
                                          <p:spTgt spid="36"/>
                                        </p:tgtEl>
                                      </p:cBhvr>
                                    </p:animEffect>
                                  </p:childTnLst>
                                </p:cTn>
                              </p:par>
                            </p:childTnLst>
                          </p:cTn>
                        </p:par>
                        <p:par>
                          <p:cTn id="37" fill="hold" nodeType="afterGroup">
                            <p:stCondLst>
                              <p:cond delay="250"/>
                            </p:stCondLst>
                            <p:childTnLst>
                              <p:par>
                                <p:cTn id="38" presetID="10" presetClass="entr" presetSubtype="0" fill="hold" grpId="0"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250"/>
                                        <p:tgtEl>
                                          <p:spTgt spid="2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fade">
                                      <p:cBhvr>
                                        <p:cTn id="45" dur="250"/>
                                        <p:tgtEl>
                                          <p:spTgt spid="35"/>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randombar(horizontal)">
                                      <p:cBhvr>
                                        <p:cTn id="5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 grpId="0" animBg="1"/>
      <p:bldP spid="26" grpId="0" animBg="1"/>
      <p:bldP spid="26" grpId="1" animBg="1"/>
      <p:bldP spid="29" grpId="0" animBg="1"/>
      <p:bldP spid="34" grpId="0" animBg="1"/>
      <p:bldP spid="36" grpId="0" animBg="1"/>
      <p:bldP spid="27" grpId="0" animBg="1"/>
      <p:bldP spid="3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OCC Phases</a:t>
            </a:r>
          </a:p>
        </p:txBody>
      </p:sp>
      <p:sp>
        <p:nvSpPr>
          <p:cNvPr id="24579" name="Content Placeholder 2"/>
          <p:cNvSpPr>
            <a:spLocks noGrp="1"/>
          </p:cNvSpPr>
          <p:nvPr>
            <p:ph idx="1"/>
          </p:nvPr>
        </p:nvSpPr>
        <p:spPr>
          <a:xfrm>
            <a:off x="152400" y="819150"/>
            <a:ext cx="9144000" cy="3657600"/>
          </a:xfrm>
        </p:spPr>
        <p:txBody>
          <a:bodyPr/>
          <a:lstStyle/>
          <a:p>
            <a:r>
              <a:rPr lang="en-US" b="1" dirty="0"/>
              <a:t>Phase #1 – Read</a:t>
            </a:r>
          </a:p>
          <a:p>
            <a:pPr lvl="1"/>
            <a:r>
              <a:rPr lang="en-US" dirty="0"/>
              <a:t>Track the read/write sets of </a:t>
            </a:r>
            <a:r>
              <a:rPr lang="en-US" dirty="0" err="1"/>
              <a:t>txns</a:t>
            </a:r>
            <a:r>
              <a:rPr lang="en-US" dirty="0"/>
              <a:t> and store their writes in a private workspace.</a:t>
            </a:r>
          </a:p>
          <a:p>
            <a:pPr lvl="1"/>
            <a:r>
              <a:rPr lang="en-US" dirty="0"/>
              <a:t>DBMS copies every tuple that the </a:t>
            </a:r>
            <a:r>
              <a:rPr lang="en-US" dirty="0" err="1"/>
              <a:t>txn</a:t>
            </a:r>
            <a:r>
              <a:rPr lang="en-US" dirty="0"/>
              <a:t> accesses from the shared database to its workspace ensure repeatable reads.</a:t>
            </a:r>
          </a:p>
          <a:p>
            <a:endParaRPr lang="en-US" sz="1200" b="1" dirty="0"/>
          </a:p>
          <a:p>
            <a:r>
              <a:rPr lang="en-US" b="1" dirty="0"/>
              <a:t>Phase #2 – Validation</a:t>
            </a:r>
          </a:p>
          <a:p>
            <a:pPr lvl="1"/>
            <a:r>
              <a:rPr lang="en-US" dirty="0"/>
              <a:t>Assign the </a:t>
            </a:r>
            <a:r>
              <a:rPr lang="en-US" dirty="0" err="1"/>
              <a:t>txn</a:t>
            </a:r>
            <a:r>
              <a:rPr lang="en-US" dirty="0"/>
              <a:t> a unique timestamp (</a:t>
            </a:r>
            <a:r>
              <a:rPr lang="en-US" b="1" dirty="0">
                <a:solidFill>
                  <a:schemeClr val="accent1"/>
                </a:solidFill>
                <a:latin typeface="Inconsolata" panose="00000509000000000000" pitchFamily="49" charset="0"/>
              </a:rPr>
              <a:t>TS</a:t>
            </a:r>
            <a:r>
              <a:rPr lang="en-US" dirty="0"/>
              <a:t>) and then check whether it conflicts with other </a:t>
            </a:r>
            <a:r>
              <a:rPr lang="en-US" dirty="0" err="1"/>
              <a:t>txns</a:t>
            </a:r>
            <a:r>
              <a:rPr lang="en-US" dirty="0"/>
              <a:t>.</a:t>
            </a:r>
          </a:p>
          <a:p>
            <a:endParaRPr lang="en-US" sz="1200" b="1" dirty="0"/>
          </a:p>
          <a:p>
            <a:r>
              <a:rPr lang="en-US" b="1" dirty="0"/>
              <a:t>Phase #3 – Write</a:t>
            </a:r>
          </a:p>
          <a:p>
            <a:pPr lvl="1"/>
            <a:r>
              <a:rPr lang="en-US" dirty="0"/>
              <a:t>If validation succeeds, set the write timestamp (</a:t>
            </a:r>
            <a:r>
              <a:rPr lang="en-US" b="1" dirty="0">
                <a:solidFill>
                  <a:schemeClr val="accent1"/>
                </a:solidFill>
                <a:latin typeface="Inconsolata" panose="00000509000000000000" pitchFamily="49" charset="0"/>
              </a:rPr>
              <a:t>W-TS</a:t>
            </a:r>
            <a:r>
              <a:rPr lang="en-US" dirty="0"/>
              <a:t>) to all modified objects in private workspace and install them atomically into the global database. </a:t>
            </a:r>
          </a:p>
          <a:p>
            <a:pPr lvl="1"/>
            <a:r>
              <a:rPr lang="en-US" dirty="0"/>
              <a:t>Otherwise abort </a:t>
            </a:r>
            <a:r>
              <a:rPr lang="en-US" dirty="0" err="1"/>
              <a:t>txn</a:t>
            </a:r>
            <a:r>
              <a:rPr lang="en-US" dirty="0"/>
              <a:t>.</a:t>
            </a:r>
          </a:p>
          <a:p>
            <a:endParaRPr lang="en-US" dirty="0"/>
          </a:p>
        </p:txBody>
      </p:sp>
      <p:sp>
        <p:nvSpPr>
          <p:cNvPr id="3" name="Slide Number Placeholder 3">
            <a:extLst>
              <a:ext uri="{FF2B5EF4-FFF2-40B4-BE49-F238E27FC236}">
                <a16:creationId xmlns:a16="http://schemas.microsoft.com/office/drawing/2014/main" id="{DE2F13C6-2F8D-0B65-B68B-7058CF5F328A}"/>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8</a:t>
            </a:fld>
            <a:endParaRPr lang="en-US" dirty="0"/>
          </a:p>
        </p:txBody>
      </p:sp>
      <p:sp>
        <p:nvSpPr>
          <p:cNvPr id="2" name="Rectangle 1">
            <a:extLst>
              <a:ext uri="{FF2B5EF4-FFF2-40B4-BE49-F238E27FC236}">
                <a16:creationId xmlns:a16="http://schemas.microsoft.com/office/drawing/2014/main" id="{B4600CA2-E2D1-A438-7D79-F194AFEE3787}"/>
              </a:ext>
            </a:extLst>
          </p:cNvPr>
          <p:cNvSpPr>
            <a:spLocks noChangeArrowheads="1"/>
          </p:cNvSpPr>
          <p:nvPr/>
        </p:nvSpPr>
        <p:spPr bwMode="auto">
          <a:xfrm>
            <a:off x="167244" y="1123950"/>
            <a:ext cx="8534400" cy="990600"/>
          </a:xfrm>
          <a:prstGeom prst="rect">
            <a:avLst/>
          </a:prstGeom>
          <a:noFill/>
          <a:ln w="508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101870" tIns="50935" rIns="101870" bIns="50935" anchor="ctr"/>
          <a:lstStyle/>
          <a:p>
            <a:endParaRPr lang="en-US" dirty="0">
              <a:solidFill>
                <a:schemeClr val="accent2"/>
              </a:solidFill>
            </a:endParaRPr>
          </a:p>
        </p:txBody>
      </p:sp>
    </p:spTree>
    <p:extLst>
      <p:ext uri="{BB962C8B-B14F-4D97-AF65-F5344CB8AC3E}">
        <p14:creationId xmlns:p14="http://schemas.microsoft.com/office/powerpoint/2010/main" val="375691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Title 1"/>
          <p:cNvSpPr>
            <a:spLocks noGrp="1"/>
          </p:cNvSpPr>
          <p:nvPr>
            <p:ph type="title"/>
          </p:nvPr>
        </p:nvSpPr>
        <p:spPr>
          <a:prstGeom prst="rect">
            <a:avLst/>
          </a:prstGeom>
        </p:spPr>
        <p:txBody>
          <a:bodyPr/>
          <a:lstStyle/>
          <a:p>
            <a:r>
              <a:rPr lang="en-US" dirty="0"/>
              <a:t>THOMAS WRITE RULE</a:t>
            </a:r>
          </a:p>
        </p:txBody>
      </p:sp>
      <p:sp>
        <p:nvSpPr>
          <p:cNvPr id="16387" name="Content Placeholder 2"/>
          <p:cNvSpPr>
            <a:spLocks noGrp="1"/>
          </p:cNvSpPr>
          <p:nvPr>
            <p:ph idx="1"/>
          </p:nvPr>
        </p:nvSpPr>
        <p:spPr>
          <a:prstGeom prst="rect">
            <a:avLst/>
          </a:prstGeom>
        </p:spPr>
        <p:txBody>
          <a:bodyPr/>
          <a:lstStyle/>
          <a:p>
            <a:r>
              <a:rPr lang="en-US" dirty="0"/>
              <a:t>If </a:t>
            </a:r>
            <a:r>
              <a:rPr lang="en-US" b="1" dirty="0">
                <a:solidFill>
                  <a:srgbClr val="EF3E42"/>
                </a:solidFill>
                <a:latin typeface="Inconsolata" panose="00000509000000000000" pitchFamily="49" charset="0"/>
              </a:rPr>
              <a:t>TS(</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b="1" dirty="0">
                <a:solidFill>
                  <a:srgbClr val="EF3E42"/>
                </a:solidFill>
                <a:latin typeface="Inconsolata" panose="00000509000000000000" pitchFamily="49" charset="0"/>
              </a:rPr>
              <a:t>)</a:t>
            </a:r>
            <a:r>
              <a:rPr lang="en-US" dirty="0"/>
              <a:t> &lt; </a:t>
            </a:r>
            <a:r>
              <a:rPr lang="en-US" b="1" dirty="0">
                <a:solidFill>
                  <a:srgbClr val="EF3E42"/>
                </a:solidFill>
                <a:latin typeface="Inconsolata" panose="00000509000000000000" pitchFamily="49" charset="0"/>
              </a:rPr>
              <a:t>R-TS(X)</a:t>
            </a:r>
            <a:r>
              <a:rPr lang="en-US" dirty="0"/>
              <a:t>:</a:t>
            </a:r>
          </a:p>
          <a:p>
            <a:pPr lvl="1"/>
            <a:r>
              <a:rPr lang="en-US" dirty="0"/>
              <a:t>Abort and restart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dirty="0"/>
              <a:t>.</a:t>
            </a:r>
          </a:p>
          <a:p>
            <a:r>
              <a:rPr lang="en-US" dirty="0"/>
              <a:t>If </a:t>
            </a:r>
            <a:r>
              <a:rPr lang="en-US" b="1" dirty="0">
                <a:solidFill>
                  <a:srgbClr val="EF3E42"/>
                </a:solidFill>
                <a:latin typeface="Inconsolata" panose="00000509000000000000" pitchFamily="49" charset="0"/>
              </a:rPr>
              <a:t>TS(</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b="1" dirty="0">
                <a:solidFill>
                  <a:srgbClr val="EF3E42"/>
                </a:solidFill>
                <a:latin typeface="Inconsolata" panose="00000509000000000000" pitchFamily="49" charset="0"/>
              </a:rPr>
              <a:t>)</a:t>
            </a:r>
            <a:r>
              <a:rPr lang="en-US" dirty="0"/>
              <a:t> &lt; </a:t>
            </a:r>
            <a:r>
              <a:rPr lang="en-US" b="1" dirty="0">
                <a:solidFill>
                  <a:srgbClr val="EF3E42"/>
                </a:solidFill>
                <a:latin typeface="Inconsolata" panose="00000509000000000000" pitchFamily="49" charset="0"/>
              </a:rPr>
              <a:t>W-TS(X)</a:t>
            </a:r>
            <a:r>
              <a:rPr lang="en-US" dirty="0"/>
              <a:t>:</a:t>
            </a:r>
          </a:p>
          <a:p>
            <a:pPr lvl="1"/>
            <a:r>
              <a:rPr lang="en-US" b="1" u="sng" dirty="0">
                <a:hlinkClick r:id="rId3"/>
              </a:rPr>
              <a:t>Thomas Write Rule</a:t>
            </a:r>
            <a:r>
              <a:rPr lang="en-US" dirty="0"/>
              <a:t>: Ignore the write to allow the </a:t>
            </a:r>
            <a:r>
              <a:rPr lang="en-US" dirty="0" err="1"/>
              <a:t>txn</a:t>
            </a:r>
            <a:r>
              <a:rPr lang="en-US" dirty="0"/>
              <a:t> to continue executing without aborting.</a:t>
            </a:r>
          </a:p>
          <a:p>
            <a:pPr lvl="1"/>
            <a:r>
              <a:rPr lang="en-US" dirty="0"/>
              <a:t>This violates timestamp order of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dirty="0"/>
              <a:t>.</a:t>
            </a:r>
          </a:p>
          <a:p>
            <a:r>
              <a:rPr lang="en-US" dirty="0"/>
              <a:t>Else:</a:t>
            </a:r>
          </a:p>
          <a:p>
            <a:pPr lvl="1"/>
            <a:r>
              <a:rPr lang="en-US" dirty="0"/>
              <a:t>Allow </a:t>
            </a:r>
            <a:r>
              <a:rPr lang="en-US" b="1" dirty="0" err="1">
                <a:solidFill>
                  <a:srgbClr val="EF3E42"/>
                </a:solidFill>
                <a:latin typeface="Inconsolata" panose="00000509000000000000" pitchFamily="49" charset="0"/>
              </a:rPr>
              <a:t>T</a:t>
            </a:r>
            <a:r>
              <a:rPr lang="en-US" b="1" baseline="-25000" dirty="0" err="1">
                <a:solidFill>
                  <a:srgbClr val="EF3E42"/>
                </a:solidFill>
                <a:latin typeface="Inconsolata" panose="00000509000000000000" pitchFamily="49" charset="0"/>
              </a:rPr>
              <a:t>i</a:t>
            </a:r>
            <a:r>
              <a:rPr lang="en-US" dirty="0"/>
              <a:t> to write </a:t>
            </a:r>
            <a:r>
              <a:rPr lang="en-US" b="1" dirty="0">
                <a:solidFill>
                  <a:srgbClr val="EF3E42"/>
                </a:solidFill>
                <a:latin typeface="Inconsolata" panose="00000509000000000000" pitchFamily="49" charset="0"/>
              </a:rPr>
              <a:t>X</a:t>
            </a:r>
            <a:r>
              <a:rPr lang="en-US" dirty="0"/>
              <a:t> and update </a:t>
            </a:r>
            <a:r>
              <a:rPr lang="en-US" b="1" dirty="0">
                <a:solidFill>
                  <a:srgbClr val="EF3E42"/>
                </a:solidFill>
                <a:latin typeface="Inconsolata" panose="00000509000000000000" pitchFamily="49" charset="0"/>
              </a:rPr>
              <a:t>W-TS(X)</a:t>
            </a:r>
          </a:p>
        </p:txBody>
      </p:sp>
      <p:pic>
        <p:nvPicPr>
          <p:cNvPr id="4" name="Picture 3" descr="Graphical user interface, text, application, email&#10;&#10;Description automatically generated">
            <a:hlinkClick r:id="rId4"/>
            <a:extLst>
              <a:ext uri="{FF2B5EF4-FFF2-40B4-BE49-F238E27FC236}">
                <a16:creationId xmlns:a16="http://schemas.microsoft.com/office/drawing/2014/main" id="{70CCC54D-4F49-2392-42B9-B6060475FC09}"/>
              </a:ext>
            </a:extLst>
          </p:cNvPr>
          <p:cNvPicPr>
            <a:picLocks noChangeAspect="1"/>
          </p:cNvPicPr>
          <p:nvPr/>
        </p:nvPicPr>
        <p:blipFill>
          <a:blip r:embed="rId5"/>
          <a:stretch>
            <a:fillRect/>
          </a:stretch>
        </p:blipFill>
        <p:spPr>
          <a:xfrm rot="157622">
            <a:off x="2009377" y="219179"/>
            <a:ext cx="6567050" cy="4705143"/>
          </a:xfrm>
          <a:prstGeom prst="rect">
            <a:avLst/>
          </a:prstGeom>
          <a:ln w="12700">
            <a:solidFill>
              <a:srgbClr val="646464"/>
            </a:solidFill>
          </a:ln>
          <a:effectLst>
            <a:outerShdw blurRad="50800" dist="38100" dir="2700000" algn="tl" rotWithShape="0">
              <a:prstClr val="black">
                <a:alpha val="40000"/>
              </a:prstClr>
            </a:outerShdw>
          </a:effectLst>
        </p:spPr>
      </p:pic>
      <p:sp>
        <p:nvSpPr>
          <p:cNvPr id="5" name="Right Arrow 6">
            <a:extLst>
              <a:ext uri="{FF2B5EF4-FFF2-40B4-BE49-F238E27FC236}">
                <a16:creationId xmlns:a16="http://schemas.microsoft.com/office/drawing/2014/main" id="{0B12410C-A118-9C37-72C6-DDB5A6068047}"/>
              </a:ext>
            </a:extLst>
          </p:cNvPr>
          <p:cNvSpPr>
            <a:spLocks noChangeArrowheads="1"/>
          </p:cNvSpPr>
          <p:nvPr/>
        </p:nvSpPr>
        <p:spPr bwMode="auto">
          <a:xfrm rot="270575">
            <a:off x="7220397" y="3710629"/>
            <a:ext cx="457200" cy="457200"/>
          </a:xfrm>
          <a:prstGeom prst="rightArrow">
            <a:avLst>
              <a:gd name="adj1" fmla="val 50000"/>
              <a:gd name="adj2" fmla="val 50114"/>
            </a:avLst>
          </a:prstGeom>
          <a:solidFill>
            <a:srgbClr val="EF3E42"/>
          </a:solidFill>
          <a:ln w="28575">
            <a:noFill/>
            <a:round/>
            <a:headEnd type="none" w="sm" len="sm"/>
            <a:tailEnd type="triangle" w="med" len="med"/>
          </a:ln>
        </p:spPr>
        <p:txBody>
          <a:bodyPr wrap="none" anchor="ctr"/>
          <a:lstStyle/>
          <a:p>
            <a:pPr algn="ctr" eaLnBrk="0" hangingPunct="0"/>
            <a:endParaRPr lang="en-US" sz="1350"/>
          </a:p>
        </p:txBody>
      </p:sp>
      <p:sp>
        <p:nvSpPr>
          <p:cNvPr id="3" name="Slide Number Placeholder 3">
            <a:extLst>
              <a:ext uri="{FF2B5EF4-FFF2-40B4-BE49-F238E27FC236}">
                <a16:creationId xmlns:a16="http://schemas.microsoft.com/office/drawing/2014/main" id="{5466EEAB-92E3-3813-E5DE-B8AD9648C252}"/>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80</a:t>
            </a:fld>
            <a:endParaRPr lang="en-US" dirty="0"/>
          </a:p>
        </p:txBody>
      </p:sp>
    </p:spTree>
    <p:extLst>
      <p:ext uri="{BB962C8B-B14F-4D97-AF65-F5344CB8AC3E}">
        <p14:creationId xmlns:p14="http://schemas.microsoft.com/office/powerpoint/2010/main" val="135339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4*#ppt_w"/>
                                          </p:val>
                                        </p:tav>
                                        <p:tav tm="100000">
                                          <p:val>
                                            <p:strVal val="#ppt_w"/>
                                          </p:val>
                                        </p:tav>
                                      </p:tavLst>
                                    </p:anim>
                                    <p:anim calcmode="lin" valueType="num">
                                      <p:cBhvr>
                                        <p:cTn id="8" dur="500" fill="hold"/>
                                        <p:tgtEl>
                                          <p:spTgt spid="4"/>
                                        </p:tgtEl>
                                        <p:attrNameLst>
                                          <p:attrName>ppt_h</p:attrName>
                                        </p:attrNameLst>
                                      </p:cBhvr>
                                      <p:tavLst>
                                        <p:tav tm="0">
                                          <p:val>
                                            <p:strVal val="4*#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0" name="Table 39">
            <a:extLst>
              <a:ext uri="{FF2B5EF4-FFF2-40B4-BE49-F238E27FC236}">
                <a16:creationId xmlns:a16="http://schemas.microsoft.com/office/drawing/2014/main" id="{444B253A-92FE-4FF4-ADE7-C2083EA28642}"/>
              </a:ext>
            </a:extLst>
          </p:cNvPr>
          <p:cNvGraphicFramePr>
            <a:graphicFrameLocks noGrp="1"/>
          </p:cNvGraphicFramePr>
          <p:nvPr>
            <p:extLst>
              <p:ext uri="{D42A27DB-BD31-4B8C-83A1-F6EECF244321}">
                <p14:modId xmlns:p14="http://schemas.microsoft.com/office/powerpoint/2010/main" val="3808368417"/>
              </p:ext>
            </p:extLst>
          </p:nvPr>
        </p:nvGraphicFramePr>
        <p:xfrm>
          <a:off x="5346620" y="1537811"/>
          <a:ext cx="2377440" cy="749808"/>
        </p:xfrm>
        <a:graphic>
          <a:graphicData uri="http://schemas.openxmlformats.org/drawingml/2006/table">
            <a:tbl>
              <a:tblPr firstRow="1" bandRow="1">
                <a:tableStyleId>{793D81CF-94F2-401A-BA57-92F5A7B2D0C5}</a:tableStyleId>
              </a:tblPr>
              <a:tblGrid>
                <a:gridCol w="792480">
                  <a:extLst>
                    <a:ext uri="{9D8B030D-6E8A-4147-A177-3AD203B41FA5}">
                      <a16:colId xmlns:a16="http://schemas.microsoft.com/office/drawing/2014/main" val="20000"/>
                    </a:ext>
                  </a:extLst>
                </a:gridCol>
                <a:gridCol w="792480">
                  <a:extLst>
                    <a:ext uri="{9D8B030D-6E8A-4147-A177-3AD203B41FA5}">
                      <a16:colId xmlns:a16="http://schemas.microsoft.com/office/drawing/2014/main" val="3789622283"/>
                    </a:ext>
                  </a:extLst>
                </a:gridCol>
                <a:gridCol w="792480">
                  <a:extLst>
                    <a:ext uri="{9D8B030D-6E8A-4147-A177-3AD203B41FA5}">
                      <a16:colId xmlns:a16="http://schemas.microsoft.com/office/drawing/2014/main" val="1898458128"/>
                    </a:ext>
                  </a:extLst>
                </a:gridCol>
              </a:tblGrid>
              <a:tr h="249936">
                <a:tc>
                  <a:txBody>
                    <a:bodyPr/>
                    <a:lstStyle/>
                    <a:p>
                      <a:r>
                        <a:rPr lang="en-US" sz="14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R-TS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400" dirty="0">
                          <a:latin typeface="Inconsolata" panose="00000509000000000000" pitchFamily="49" charset="0"/>
                        </a:rPr>
                        <a:t>B</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sp>
        <p:nvSpPr>
          <p:cNvPr id="41" name="Rounded Rectangle 18">
            <a:extLst>
              <a:ext uri="{FF2B5EF4-FFF2-40B4-BE49-F238E27FC236}">
                <a16:creationId xmlns:a16="http://schemas.microsoft.com/office/drawing/2014/main" id="{80E52D27-DFF3-40D3-97A7-3616CE7E2121}"/>
              </a:ext>
            </a:extLst>
          </p:cNvPr>
          <p:cNvSpPr/>
          <p:nvPr/>
        </p:nvSpPr>
        <p:spPr bwMode="auto">
          <a:xfrm>
            <a:off x="5163740" y="1363980"/>
            <a:ext cx="2743200" cy="137160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endParaRPr lang="en-US" sz="1350">
              <a:latin typeface="Times New Roman" pitchFamily="-112" charset="0"/>
            </a:endParaRPr>
          </a:p>
        </p:txBody>
      </p:sp>
      <p:sp>
        <p:nvSpPr>
          <p:cNvPr id="42" name="TextBox 15">
            <a:extLst>
              <a:ext uri="{FF2B5EF4-FFF2-40B4-BE49-F238E27FC236}">
                <a16:creationId xmlns:a16="http://schemas.microsoft.com/office/drawing/2014/main" id="{B7CEC9C1-65BE-4997-87EA-7EC2892A5D21}"/>
              </a:ext>
            </a:extLst>
          </p:cNvPr>
          <p:cNvSpPr txBox="1">
            <a:spLocks noChangeArrowheads="1"/>
          </p:cNvSpPr>
          <p:nvPr/>
        </p:nvSpPr>
        <p:spPr bwMode="auto">
          <a:xfrm>
            <a:off x="5891574" y="925830"/>
            <a:ext cx="12875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0" hangingPunct="0">
              <a:defRPr sz="2000" b="1">
                <a:solidFill>
                  <a:srgbClr val="646464"/>
                </a:solidFill>
                <a:latin typeface="Proxima Nova Rg" panose="02000506030000020004" pitchFamily="50" charset="0"/>
              </a:defRPr>
            </a:lvl1pPr>
          </a:lstStyle>
          <a:p>
            <a:r>
              <a:rPr lang="en-US" b="0" dirty="0">
                <a:latin typeface="Lato Black" panose="020F0A02020204030203" pitchFamily="34" charset="0"/>
              </a:rPr>
              <a:t>Database</a:t>
            </a:r>
          </a:p>
        </p:txBody>
      </p:sp>
      <p:grpSp>
        <p:nvGrpSpPr>
          <p:cNvPr id="28" name="Group 27">
            <a:extLst>
              <a:ext uri="{FF2B5EF4-FFF2-40B4-BE49-F238E27FC236}">
                <a16:creationId xmlns:a16="http://schemas.microsoft.com/office/drawing/2014/main" id="{0B895C92-9E17-4016-9ECA-075B919BDE23}"/>
              </a:ext>
            </a:extLst>
          </p:cNvPr>
          <p:cNvGrpSpPr/>
          <p:nvPr/>
        </p:nvGrpSpPr>
        <p:grpSpPr>
          <a:xfrm>
            <a:off x="1695451" y="925830"/>
            <a:ext cx="2469356" cy="3855720"/>
            <a:chOff x="1695451" y="819150"/>
            <a:chExt cx="2469356" cy="3855720"/>
          </a:xfrm>
        </p:grpSpPr>
        <p:sp>
          <p:nvSpPr>
            <p:cNvPr id="31" name="Rounded Rectangle 27">
              <a:extLst>
                <a:ext uri="{FF2B5EF4-FFF2-40B4-BE49-F238E27FC236}">
                  <a16:creationId xmlns:a16="http://schemas.microsoft.com/office/drawing/2014/main" id="{53FD09DA-A2E9-44BE-AA11-3698A424B4D7}"/>
                </a:ext>
              </a:extLst>
            </p:cNvPr>
            <p:cNvSpPr/>
            <p:nvPr/>
          </p:nvSpPr>
          <p:spPr bwMode="auto">
            <a:xfrm>
              <a:off x="1695451" y="1200150"/>
              <a:ext cx="2469356" cy="347472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32" name="TextBox 15">
              <a:extLst>
                <a:ext uri="{FF2B5EF4-FFF2-40B4-BE49-F238E27FC236}">
                  <a16:creationId xmlns:a16="http://schemas.microsoft.com/office/drawing/2014/main" id="{C66FF750-A8E2-4261-B81F-9229B744D62B}"/>
                </a:ext>
              </a:extLst>
            </p:cNvPr>
            <p:cNvSpPr txBox="1">
              <a:spLocks noChangeArrowheads="1"/>
            </p:cNvSpPr>
            <p:nvPr/>
          </p:nvSpPr>
          <p:spPr bwMode="auto">
            <a:xfrm>
              <a:off x="2299188" y="819150"/>
              <a:ext cx="12618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sz="2000" dirty="0">
                  <a:solidFill>
                    <a:srgbClr val="646464"/>
                  </a:solidFill>
                  <a:latin typeface="Lato Black" panose="020F0A02020204030203" pitchFamily="34" charset="0"/>
                </a:rPr>
                <a:t>Schedule</a:t>
              </a:r>
            </a:p>
          </p:txBody>
        </p:sp>
        <p:sp>
          <p:nvSpPr>
            <p:cNvPr id="33" name="TextBox 32">
              <a:extLst>
                <a:ext uri="{FF2B5EF4-FFF2-40B4-BE49-F238E27FC236}">
                  <a16:creationId xmlns:a16="http://schemas.microsoft.com/office/drawing/2014/main" id="{C726DB9D-37B8-46D1-B87C-91351F53230A}"/>
                </a:ext>
              </a:extLst>
            </p:cNvPr>
            <p:cNvSpPr txBox="1">
              <a:spLocks noChangeArrowheads="1"/>
            </p:cNvSpPr>
            <p:nvPr/>
          </p:nvSpPr>
          <p:spPr bwMode="auto">
            <a:xfrm>
              <a:off x="2190355"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rgbClr val="EF3E42"/>
                  </a:solidFill>
                  <a:latin typeface="Inconsolata" panose="00000509000000000000" pitchFamily="49" charset="0"/>
                </a:rPr>
                <a:t>T</a:t>
              </a:r>
              <a:r>
                <a:rPr lang="en-US" b="1" baseline="-25000" dirty="0">
                  <a:solidFill>
                    <a:srgbClr val="EF3E42"/>
                  </a:solidFill>
                  <a:latin typeface="Inconsolata" panose="00000509000000000000" pitchFamily="49" charset="0"/>
                </a:rPr>
                <a:t>1</a:t>
              </a:r>
            </a:p>
          </p:txBody>
        </p:sp>
        <p:sp>
          <p:nvSpPr>
            <p:cNvPr id="37" name="TextBox 15">
              <a:extLst>
                <a:ext uri="{FF2B5EF4-FFF2-40B4-BE49-F238E27FC236}">
                  <a16:creationId xmlns:a16="http://schemas.microsoft.com/office/drawing/2014/main" id="{A4F01A49-3F78-4A6C-BA7B-C624CE796ADD}"/>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rgbClr val="EF3E42"/>
                  </a:solidFill>
                  <a:latin typeface="Inconsolata" panose="00000509000000000000" pitchFamily="49" charset="0"/>
                </a:rPr>
                <a:t>T</a:t>
              </a:r>
              <a:r>
                <a:rPr lang="en-US" b="1" baseline="-25000" dirty="0">
                  <a:solidFill>
                    <a:srgbClr val="EF3E42"/>
                  </a:solidFill>
                  <a:latin typeface="Inconsolata" panose="00000509000000000000" pitchFamily="49" charset="0"/>
                </a:rPr>
                <a:t>2</a:t>
              </a:r>
            </a:p>
          </p:txBody>
        </p:sp>
      </p:grpSp>
      <p:sp>
        <p:nvSpPr>
          <p:cNvPr id="15362" name="Title 6"/>
          <p:cNvSpPr>
            <a:spLocks noGrp="1"/>
          </p:cNvSpPr>
          <p:nvPr>
            <p:ph type="title"/>
          </p:nvPr>
        </p:nvSpPr>
        <p:spPr>
          <a:prstGeom prst="rect">
            <a:avLst/>
          </a:prstGeom>
        </p:spPr>
        <p:txBody>
          <a:bodyPr/>
          <a:lstStyle/>
          <a:p>
            <a:r>
              <a:rPr lang="en-US" dirty="0"/>
              <a:t>BASIC T/O – EXAMPLE #2</a:t>
            </a:r>
          </a:p>
        </p:txBody>
      </p:sp>
      <p:grpSp>
        <p:nvGrpSpPr>
          <p:cNvPr id="15367" name="Group 35"/>
          <p:cNvGrpSpPr>
            <a:grpSpLocks/>
          </p:cNvGrpSpPr>
          <p:nvPr/>
        </p:nvGrpSpPr>
        <p:grpSpPr bwMode="auto">
          <a:xfrm>
            <a:off x="1828220" y="1693353"/>
            <a:ext cx="2188369" cy="2926080"/>
            <a:chOff x="914399" y="2209243"/>
            <a:chExt cx="2919331" cy="3902253"/>
          </a:xfrm>
        </p:grpSpPr>
        <p:sp>
          <p:nvSpPr>
            <p:cNvPr id="10" name="Text Box 4"/>
            <p:cNvSpPr txBox="1">
              <a:spLocks noChangeArrowheads="1"/>
            </p:cNvSpPr>
            <p:nvPr/>
          </p:nvSpPr>
          <p:spPr bwMode="auto">
            <a:xfrm>
              <a:off x="914399"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stStyle>
            <a:p>
              <a:r>
                <a:rPr lang="en-US" dirty="0"/>
                <a:t>BEGIN</a:t>
              </a:r>
            </a:p>
            <a:p>
              <a:r>
                <a:rPr lang="en-US" b="0" dirty="0"/>
                <a:t>R(A)</a:t>
              </a:r>
            </a:p>
            <a:p>
              <a:endParaRPr lang="en-US" b="0" dirty="0"/>
            </a:p>
            <a:p>
              <a:endParaRPr lang="en-US" b="0" dirty="0"/>
            </a:p>
            <a:p>
              <a:endParaRPr lang="en-US" b="0" dirty="0"/>
            </a:p>
            <a:p>
              <a:r>
                <a:rPr lang="en-US" b="0" dirty="0"/>
                <a:t>W(A)</a:t>
              </a:r>
            </a:p>
            <a:p>
              <a:r>
                <a:rPr lang="en-US" b="0" dirty="0"/>
                <a:t>R(A)</a:t>
              </a:r>
            </a:p>
            <a:p>
              <a:r>
                <a:rPr lang="en-US" dirty="0"/>
                <a:t>COMMIT</a:t>
              </a:r>
            </a:p>
          </p:txBody>
        </p:sp>
        <p:sp>
          <p:nvSpPr>
            <p:cNvPr id="13" name="Text Box 4"/>
            <p:cNvSpPr txBox="1">
              <a:spLocks noChangeArrowheads="1"/>
            </p:cNvSpPr>
            <p:nvPr/>
          </p:nvSpPr>
          <p:spPr bwMode="auto">
            <a:xfrm>
              <a:off x="2370888"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stStyle>
            <a:p>
              <a:endParaRPr lang="en-US" b="0" dirty="0"/>
            </a:p>
            <a:p>
              <a:endParaRPr lang="en-US" b="0" dirty="0"/>
            </a:p>
            <a:p>
              <a:r>
                <a:rPr lang="en-US" dirty="0"/>
                <a:t>BEGIN</a:t>
              </a:r>
            </a:p>
            <a:p>
              <a:r>
                <a:rPr lang="en-US" b="0" dirty="0"/>
                <a:t>W(A)</a:t>
              </a:r>
            </a:p>
            <a:p>
              <a:r>
                <a:rPr lang="en-US" dirty="0"/>
                <a:t>COMMIT</a:t>
              </a:r>
            </a:p>
          </p:txBody>
        </p:sp>
      </p:grpSp>
      <p:sp>
        <p:nvSpPr>
          <p:cNvPr id="24" name="Right Arrow 6"/>
          <p:cNvSpPr>
            <a:spLocks noChangeArrowheads="1"/>
          </p:cNvSpPr>
          <p:nvPr/>
        </p:nvSpPr>
        <p:spPr bwMode="auto">
          <a:xfrm>
            <a:off x="1534080" y="1919605"/>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2" name="TextBox 1"/>
          <p:cNvSpPr txBox="1">
            <a:spLocks noChangeArrowheads="1"/>
          </p:cNvSpPr>
          <p:nvPr/>
        </p:nvSpPr>
        <p:spPr bwMode="auto">
          <a:xfrm>
            <a:off x="6164263" y="1803321"/>
            <a:ext cx="696516" cy="215444"/>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rgbClr val="EF3E42"/>
                </a:solidFill>
              </a:rPr>
              <a:t>1</a:t>
            </a:r>
          </a:p>
        </p:txBody>
      </p:sp>
      <p:sp>
        <p:nvSpPr>
          <p:cNvPr id="26" name="Right Arrow 6"/>
          <p:cNvSpPr>
            <a:spLocks noChangeArrowheads="1"/>
          </p:cNvSpPr>
          <p:nvPr/>
        </p:nvSpPr>
        <p:spPr bwMode="auto">
          <a:xfrm>
            <a:off x="2619375" y="2371248"/>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29" name="Right Arrow 6"/>
          <p:cNvSpPr>
            <a:spLocks noChangeArrowheads="1"/>
          </p:cNvSpPr>
          <p:nvPr/>
        </p:nvSpPr>
        <p:spPr bwMode="auto">
          <a:xfrm>
            <a:off x="1534080" y="2807015"/>
            <a:ext cx="365760" cy="274320"/>
          </a:xfrm>
          <a:prstGeom prst="rightArrow">
            <a:avLst>
              <a:gd name="adj1" fmla="val 50000"/>
              <a:gd name="adj2" fmla="val 50052"/>
            </a:avLst>
          </a:prstGeom>
          <a:solidFill>
            <a:srgbClr val="474866"/>
          </a:solidFill>
          <a:ln w="28575">
            <a:noFill/>
            <a:round/>
            <a:headEnd type="none" w="sm" len="sm"/>
            <a:tailEnd type="triangle" w="med" len="med"/>
          </a:ln>
        </p:spPr>
        <p:txBody>
          <a:bodyPr wrap="none" anchor="ctr"/>
          <a:lstStyle/>
          <a:p>
            <a:pPr algn="ctr" eaLnBrk="0" hangingPunct="0"/>
            <a:endParaRPr lang="en-US" sz="1350"/>
          </a:p>
        </p:txBody>
      </p:sp>
      <p:sp>
        <p:nvSpPr>
          <p:cNvPr id="34" name="TextBox 33"/>
          <p:cNvSpPr txBox="1">
            <a:spLocks noChangeArrowheads="1"/>
          </p:cNvSpPr>
          <p:nvPr/>
        </p:nvSpPr>
        <p:spPr bwMode="auto">
          <a:xfrm>
            <a:off x="6963174" y="1803321"/>
            <a:ext cx="696515" cy="215444"/>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a:solidFill>
                  <a:srgbClr val="EF3E42"/>
                </a:solidFill>
              </a:rPr>
              <a:t>2</a:t>
            </a:r>
          </a:p>
        </p:txBody>
      </p:sp>
      <p:sp>
        <p:nvSpPr>
          <p:cNvPr id="36" name="Rounded Rectangular Callout 35"/>
          <p:cNvSpPr/>
          <p:nvPr/>
        </p:nvSpPr>
        <p:spPr bwMode="auto">
          <a:xfrm flipH="1">
            <a:off x="6080600" y="2371248"/>
            <a:ext cx="1828800" cy="756352"/>
          </a:xfrm>
          <a:prstGeom prst="wedgeRoundRectCallout">
            <a:avLst>
              <a:gd name="adj1" fmla="val -6079"/>
              <a:gd name="adj2" fmla="val -110734"/>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r>
              <a:rPr lang="en-US" sz="2000" b="1" i="1" dirty="0">
                <a:solidFill>
                  <a:srgbClr val="EF3E42"/>
                </a:solidFill>
                <a:latin typeface="Crimson Text" panose="02000503000000000000" pitchFamily="2" charset="0"/>
              </a:rPr>
              <a:t>We do not update W-TS(A)</a:t>
            </a:r>
          </a:p>
        </p:txBody>
      </p:sp>
      <p:sp>
        <p:nvSpPr>
          <p:cNvPr id="27" name="Oval 26"/>
          <p:cNvSpPr>
            <a:spLocks noChangeArrowheads="1"/>
          </p:cNvSpPr>
          <p:nvPr/>
        </p:nvSpPr>
        <p:spPr bwMode="auto">
          <a:xfrm>
            <a:off x="1722835" y="2735580"/>
            <a:ext cx="1057275" cy="400050"/>
          </a:xfrm>
          <a:prstGeom prst="ellipse">
            <a:avLst/>
          </a:prstGeom>
          <a:noFill/>
          <a:ln w="38100"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35" name="Rounded Rectangular Callout 34"/>
          <p:cNvSpPr/>
          <p:nvPr/>
        </p:nvSpPr>
        <p:spPr bwMode="auto">
          <a:xfrm flipH="1">
            <a:off x="2530434" y="3395605"/>
            <a:ext cx="3717966" cy="1096870"/>
          </a:xfrm>
          <a:prstGeom prst="wedgeRoundRectCallout">
            <a:avLst>
              <a:gd name="adj1" fmla="val 46479"/>
              <a:gd name="adj2" fmla="val -77443"/>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r>
              <a:rPr lang="en-US" sz="2000" b="1" i="1" dirty="0">
                <a:solidFill>
                  <a:srgbClr val="EF3E42"/>
                </a:solidFill>
                <a:latin typeface="Crimson Text" panose="02000503000000000000" pitchFamily="2" charset="0"/>
              </a:rPr>
              <a:t>Skip doing the actual write and allow </a:t>
            </a:r>
            <a:r>
              <a:rPr lang="en-US" sz="2000" b="1" i="1" spc="-150" dirty="0">
                <a:solidFill>
                  <a:srgbClr val="EF3E42"/>
                </a:solidFill>
                <a:latin typeface="Crimson Text" panose="02000503000000000000" pitchFamily="2" charset="0"/>
              </a:rPr>
              <a:t>T</a:t>
            </a:r>
            <a:r>
              <a:rPr lang="en-US" sz="2000" b="1" i="1" baseline="-25000" dirty="0">
                <a:solidFill>
                  <a:srgbClr val="EF3E42"/>
                </a:solidFill>
                <a:latin typeface="Crimson Text" panose="02000503000000000000" pitchFamily="2" charset="0"/>
              </a:rPr>
              <a:t>1</a:t>
            </a:r>
            <a:r>
              <a:rPr lang="en-US" sz="2000" b="1" i="1" dirty="0">
                <a:solidFill>
                  <a:srgbClr val="EF3E42"/>
                </a:solidFill>
                <a:latin typeface="Crimson Text" panose="02000503000000000000" pitchFamily="2" charset="0"/>
              </a:rPr>
              <a:t> to commit. (Do write to the local copy if repeatable read is required.)</a:t>
            </a:r>
          </a:p>
        </p:txBody>
      </p:sp>
      <p:sp>
        <p:nvSpPr>
          <p:cNvPr id="4" name="Left Arrow 33">
            <a:extLst>
              <a:ext uri="{FF2B5EF4-FFF2-40B4-BE49-F238E27FC236}">
                <a16:creationId xmlns:a16="http://schemas.microsoft.com/office/drawing/2014/main" id="{A5E567D8-2548-0C33-B8FE-8E280A599E00}"/>
              </a:ext>
            </a:extLst>
          </p:cNvPr>
          <p:cNvSpPr/>
          <p:nvPr/>
        </p:nvSpPr>
        <p:spPr bwMode="auto">
          <a:xfrm rot="16200000">
            <a:off x="-342900" y="2571750"/>
            <a:ext cx="3314700" cy="647700"/>
          </a:xfrm>
          <a:prstGeom prst="leftArrow">
            <a:avLst/>
          </a:prstGeom>
          <a:solidFill>
            <a:srgbClr val="EF3E42"/>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sp>
        <p:nvSpPr>
          <p:cNvPr id="6" name="Slide Number Placeholder 3">
            <a:extLst>
              <a:ext uri="{FF2B5EF4-FFF2-40B4-BE49-F238E27FC236}">
                <a16:creationId xmlns:a16="http://schemas.microsoft.com/office/drawing/2014/main" id="{EDD11AC4-07AC-3425-F4BC-3ED8D849B37D}"/>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81</a:t>
            </a:fld>
            <a:endParaRPr lang="en-US" dirty="0"/>
          </a:p>
        </p:txBody>
      </p:sp>
    </p:spTree>
    <p:extLst>
      <p:ext uri="{BB962C8B-B14F-4D97-AF65-F5344CB8AC3E}">
        <p14:creationId xmlns:p14="http://schemas.microsoft.com/office/powerpoint/2010/main" val="2183183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50"/>
                                        <p:tgtEl>
                                          <p:spTgt spid="24"/>
                                        </p:tgtEl>
                                      </p:cBhvr>
                                    </p:animEffect>
                                  </p:childTnLst>
                                </p:cTn>
                              </p:par>
                            </p:childTnLst>
                          </p:cTn>
                        </p:par>
                        <p:par>
                          <p:cTn id="8" fill="hold" nodeType="afterGroup">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5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250"/>
                                        <p:tgtEl>
                                          <p:spTgt spid="26"/>
                                        </p:tgtEl>
                                      </p:cBhvr>
                                    </p:animEffect>
                                  </p:childTnLst>
                                </p:cTn>
                              </p:par>
                              <p:par>
                                <p:cTn id="17" presetID="10" presetClass="exit" presetSubtype="0" fill="hold" grpId="1" nodeType="withEffect">
                                  <p:stCondLst>
                                    <p:cond delay="0"/>
                                  </p:stCondLst>
                                  <p:childTnLst>
                                    <p:animEffect transition="out" filter="fade">
                                      <p:cBhvr>
                                        <p:cTn id="18" dur="250"/>
                                        <p:tgtEl>
                                          <p:spTgt spid="24"/>
                                        </p:tgtEl>
                                      </p:cBhvr>
                                    </p:animEffect>
                                    <p:set>
                                      <p:cBhvr>
                                        <p:cTn id="19" dur="1" fill="hold">
                                          <p:stCondLst>
                                            <p:cond delay="249"/>
                                          </p:stCondLst>
                                        </p:cTn>
                                        <p:tgtEl>
                                          <p:spTgt spid="24"/>
                                        </p:tgtEl>
                                        <p:attrNameLst>
                                          <p:attrName>style.visibility</p:attrName>
                                        </p:attrNameLst>
                                      </p:cBhvr>
                                      <p:to>
                                        <p:strVal val="hidden"/>
                                      </p:to>
                                    </p:set>
                                  </p:childTnLst>
                                </p:cTn>
                              </p:par>
                            </p:childTnLst>
                          </p:cTn>
                        </p:par>
                        <p:par>
                          <p:cTn id="20" fill="hold" nodeType="afterGroup">
                            <p:stCondLst>
                              <p:cond delay="250"/>
                            </p:stCondLst>
                            <p:childTnLst>
                              <p:par>
                                <p:cTn id="21" presetID="10" presetClass="entr" presetSubtype="0"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250"/>
                                        <p:tgtEl>
                                          <p:spTgt spid="3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250"/>
                                        <p:tgtEl>
                                          <p:spTgt spid="29"/>
                                        </p:tgtEl>
                                      </p:cBhvr>
                                    </p:animEffect>
                                  </p:childTnLst>
                                </p:cTn>
                              </p:par>
                              <p:par>
                                <p:cTn id="29" presetID="10" presetClass="exit" presetSubtype="0" fill="hold" grpId="1" nodeType="withEffect">
                                  <p:stCondLst>
                                    <p:cond delay="0"/>
                                  </p:stCondLst>
                                  <p:childTnLst>
                                    <p:animEffect transition="out" filter="fade">
                                      <p:cBhvr>
                                        <p:cTn id="30" dur="250"/>
                                        <p:tgtEl>
                                          <p:spTgt spid="26"/>
                                        </p:tgtEl>
                                      </p:cBhvr>
                                    </p:animEffect>
                                    <p:set>
                                      <p:cBhvr>
                                        <p:cTn id="31" dur="1" fill="hold">
                                          <p:stCondLst>
                                            <p:cond delay="249"/>
                                          </p:stCondLst>
                                        </p:cTn>
                                        <p:tgtEl>
                                          <p:spTgt spid="26"/>
                                        </p:tgtEl>
                                        <p:attrNameLst>
                                          <p:attrName>style.visibility</p:attrName>
                                        </p:attrNameLst>
                                      </p:cBhvr>
                                      <p:to>
                                        <p:strVal val="hidden"/>
                                      </p:to>
                                    </p:set>
                                  </p:childTnLst>
                                </p:cTn>
                              </p:par>
                            </p:childTnLst>
                          </p:cTn>
                        </p:par>
                        <p:par>
                          <p:cTn id="32" fill="hold">
                            <p:stCondLst>
                              <p:cond delay="250"/>
                            </p:stCondLst>
                            <p:childTnLst>
                              <p:par>
                                <p:cTn id="33" presetID="10"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250"/>
                                        <p:tgtEl>
                                          <p:spTgt spid="2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fade">
                                      <p:cBhvr>
                                        <p:cTn id="40" dur="250"/>
                                        <p:tgtEl>
                                          <p:spTgt spid="36"/>
                                        </p:tgtEl>
                                      </p:cBhvr>
                                    </p:animEffect>
                                  </p:childTnLst>
                                </p:cTn>
                              </p:par>
                            </p:childTnLst>
                          </p:cTn>
                        </p:par>
                        <p:par>
                          <p:cTn id="41" fill="hold" nodeType="withGroup">
                            <p:stCondLst>
                              <p:cond delay="250"/>
                            </p:stCondLst>
                            <p:childTnLst>
                              <p:par>
                                <p:cTn id="42" presetID="10" presetClass="entr" presetSubtype="0" fill="hold" grpId="0"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2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 grpId="0" animBg="1"/>
      <p:bldP spid="26" grpId="0" animBg="1"/>
      <p:bldP spid="26" grpId="1" animBg="1"/>
      <p:bldP spid="29" grpId="0" animBg="1"/>
      <p:bldP spid="34" grpId="0" animBg="1"/>
      <p:bldP spid="36" grpId="0" animBg="1"/>
      <p:bldP spid="27" grpId="0" animBg="1"/>
      <p:bldP spid="35" grpId="0" animBg="1"/>
    </p:bld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4" name="Title 1"/>
          <p:cNvSpPr>
            <a:spLocks noGrp="1"/>
          </p:cNvSpPr>
          <p:nvPr>
            <p:ph type="title"/>
          </p:nvPr>
        </p:nvSpPr>
        <p:spPr>
          <a:prstGeom prst="rect">
            <a:avLst/>
          </a:prstGeom>
        </p:spPr>
        <p:txBody>
          <a:bodyPr/>
          <a:lstStyle/>
          <a:p>
            <a:r>
              <a:rPr lang="en-US" dirty="0"/>
              <a:t>BASIC T/O</a:t>
            </a:r>
          </a:p>
        </p:txBody>
      </p:sp>
      <p:sp>
        <p:nvSpPr>
          <p:cNvPr id="18435" name="Content Placeholder 2"/>
          <p:cNvSpPr>
            <a:spLocks noGrp="1"/>
          </p:cNvSpPr>
          <p:nvPr>
            <p:ph idx="1"/>
          </p:nvPr>
        </p:nvSpPr>
        <p:spPr>
          <a:prstGeom prst="rect">
            <a:avLst/>
          </a:prstGeom>
        </p:spPr>
        <p:txBody>
          <a:bodyPr/>
          <a:lstStyle/>
          <a:p>
            <a:r>
              <a:rPr lang="en-US" dirty="0"/>
              <a:t>Generates a schedule that is conflict serializable if you do </a:t>
            </a:r>
            <a:r>
              <a:rPr lang="en-US" b="1" u="sng" dirty="0"/>
              <a:t>not</a:t>
            </a:r>
            <a:r>
              <a:rPr lang="en-US" dirty="0"/>
              <a:t> use the </a:t>
            </a:r>
            <a:r>
              <a:rPr lang="en-US" dirty="0">
                <a:hlinkClick r:id="rId3"/>
              </a:rPr>
              <a:t>Thomas Write Rule</a:t>
            </a:r>
            <a:r>
              <a:rPr lang="en-US" dirty="0"/>
              <a:t>.</a:t>
            </a:r>
          </a:p>
          <a:p>
            <a:pPr lvl="1"/>
            <a:r>
              <a:rPr lang="en-US" dirty="0"/>
              <a:t>No deadlocks because no </a:t>
            </a:r>
            <a:r>
              <a:rPr lang="en-US" dirty="0" err="1"/>
              <a:t>txn</a:t>
            </a:r>
            <a:r>
              <a:rPr lang="en-US" dirty="0"/>
              <a:t> ever waits.</a:t>
            </a:r>
          </a:p>
          <a:p>
            <a:pPr lvl="1"/>
            <a:r>
              <a:rPr lang="en-US" dirty="0"/>
              <a:t>Possibility of starvation for long </a:t>
            </a:r>
            <a:r>
              <a:rPr lang="en-US" dirty="0" err="1"/>
              <a:t>txns</a:t>
            </a:r>
            <a:r>
              <a:rPr lang="en-US" dirty="0"/>
              <a:t> if short </a:t>
            </a:r>
            <a:r>
              <a:rPr lang="en-US" dirty="0" err="1"/>
              <a:t>txns</a:t>
            </a:r>
            <a:r>
              <a:rPr lang="en-US" dirty="0"/>
              <a:t> keep causing conflicts.</a:t>
            </a:r>
          </a:p>
          <a:p>
            <a:endParaRPr lang="en-US" sz="1200" dirty="0"/>
          </a:p>
          <a:p>
            <a:r>
              <a:rPr lang="en-US" dirty="0"/>
              <a:t>Not aware of any DBMS that uses the basic T/O protocol described here.</a:t>
            </a:r>
          </a:p>
          <a:p>
            <a:pPr lvl="1"/>
            <a:r>
              <a:rPr lang="en-US" dirty="0"/>
              <a:t>It provides the building blocks for OCC / MVCC.</a:t>
            </a:r>
          </a:p>
          <a:p>
            <a:endParaRPr lang="en-US" sz="1200" dirty="0"/>
          </a:p>
        </p:txBody>
      </p:sp>
      <p:sp>
        <p:nvSpPr>
          <p:cNvPr id="3" name="Slide Number Placeholder 3">
            <a:extLst>
              <a:ext uri="{FF2B5EF4-FFF2-40B4-BE49-F238E27FC236}">
                <a16:creationId xmlns:a16="http://schemas.microsoft.com/office/drawing/2014/main" id="{E425D235-DCAD-8657-B7A7-FADE0D7AEB61}"/>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82</a:t>
            </a:fld>
            <a:endParaRPr lang="en-US" dirty="0"/>
          </a:p>
        </p:txBody>
      </p:sp>
    </p:spTree>
    <p:extLst>
      <p:ext uri="{BB962C8B-B14F-4D97-AF65-F5344CB8AC3E}">
        <p14:creationId xmlns:p14="http://schemas.microsoft.com/office/powerpoint/2010/main" val="25786820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Title 1"/>
          <p:cNvSpPr>
            <a:spLocks noGrp="1"/>
          </p:cNvSpPr>
          <p:nvPr>
            <p:ph type="title"/>
          </p:nvPr>
        </p:nvSpPr>
        <p:spPr>
          <a:prstGeom prst="rect">
            <a:avLst/>
          </a:prstGeom>
        </p:spPr>
        <p:txBody>
          <a:bodyPr/>
          <a:lstStyle/>
          <a:p>
            <a:r>
              <a:rPr lang="en-US" dirty="0"/>
              <a:t>RECOVERABLE SCHEDULES</a:t>
            </a:r>
          </a:p>
        </p:txBody>
      </p:sp>
      <p:sp>
        <p:nvSpPr>
          <p:cNvPr id="19459" name="Content Placeholder 2"/>
          <p:cNvSpPr>
            <a:spLocks noGrp="1"/>
          </p:cNvSpPr>
          <p:nvPr>
            <p:ph idx="1"/>
          </p:nvPr>
        </p:nvSpPr>
        <p:spPr>
          <a:prstGeom prst="rect">
            <a:avLst/>
          </a:prstGeom>
        </p:spPr>
        <p:txBody>
          <a:bodyPr/>
          <a:lstStyle/>
          <a:p>
            <a:r>
              <a:rPr lang="en-US" dirty="0"/>
              <a:t>A schedule is </a:t>
            </a:r>
            <a:r>
              <a:rPr lang="en-US" b="1" u="sng" dirty="0"/>
              <a:t>recoverable</a:t>
            </a:r>
            <a:r>
              <a:rPr lang="en-US" dirty="0"/>
              <a:t> if </a:t>
            </a:r>
            <a:r>
              <a:rPr lang="en-US" dirty="0" err="1"/>
              <a:t>txns</a:t>
            </a:r>
            <a:r>
              <a:rPr lang="en-US" dirty="0"/>
              <a:t> commit only after all </a:t>
            </a:r>
            <a:r>
              <a:rPr lang="en-US" dirty="0" err="1"/>
              <a:t>txns</a:t>
            </a:r>
            <a:r>
              <a:rPr lang="en-US" dirty="0"/>
              <a:t> whose changes they read, commit.</a:t>
            </a:r>
          </a:p>
          <a:p>
            <a:endParaRPr lang="en-US" sz="1200" dirty="0"/>
          </a:p>
          <a:p>
            <a:r>
              <a:rPr lang="en-US" dirty="0"/>
              <a:t>Otherwise, the DBMS cannot guarantee that </a:t>
            </a:r>
            <a:r>
              <a:rPr lang="en-US" dirty="0" err="1"/>
              <a:t>txns</a:t>
            </a:r>
            <a:r>
              <a:rPr lang="en-US" dirty="0"/>
              <a:t> read data that will be restored after recovering from a crash.</a:t>
            </a:r>
          </a:p>
        </p:txBody>
      </p:sp>
      <p:sp>
        <p:nvSpPr>
          <p:cNvPr id="3" name="Slide Number Placeholder 3">
            <a:extLst>
              <a:ext uri="{FF2B5EF4-FFF2-40B4-BE49-F238E27FC236}">
                <a16:creationId xmlns:a16="http://schemas.microsoft.com/office/drawing/2014/main" id="{BB61F753-635D-23A3-1163-28D3C10C22FC}"/>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83</a:t>
            </a:fld>
            <a:endParaRPr lang="en-US" dirty="0"/>
          </a:p>
        </p:txBody>
      </p:sp>
    </p:spTree>
    <p:extLst>
      <p:ext uri="{BB962C8B-B14F-4D97-AF65-F5344CB8AC3E}">
        <p14:creationId xmlns:p14="http://schemas.microsoft.com/office/powerpoint/2010/main" val="4553938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DBE0739F-55C9-43F7-BB76-B2FFAE310390}"/>
              </a:ext>
            </a:extLst>
          </p:cNvPr>
          <p:cNvGrpSpPr/>
          <p:nvPr/>
        </p:nvGrpSpPr>
        <p:grpSpPr>
          <a:xfrm>
            <a:off x="1695451" y="1078230"/>
            <a:ext cx="2469356" cy="3855720"/>
            <a:chOff x="1695451" y="819150"/>
            <a:chExt cx="2469356" cy="3855720"/>
          </a:xfrm>
        </p:grpSpPr>
        <p:sp>
          <p:nvSpPr>
            <p:cNvPr id="29" name="Rounded Rectangle 27">
              <a:extLst>
                <a:ext uri="{FF2B5EF4-FFF2-40B4-BE49-F238E27FC236}">
                  <a16:creationId xmlns:a16="http://schemas.microsoft.com/office/drawing/2014/main" id="{298268CF-344A-4ADB-AF9A-3858BF057656}"/>
                </a:ext>
              </a:extLst>
            </p:cNvPr>
            <p:cNvSpPr/>
            <p:nvPr/>
          </p:nvSpPr>
          <p:spPr bwMode="auto">
            <a:xfrm>
              <a:off x="1695451" y="1200150"/>
              <a:ext cx="2469356" cy="347472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30" name="TextBox 15">
              <a:extLst>
                <a:ext uri="{FF2B5EF4-FFF2-40B4-BE49-F238E27FC236}">
                  <a16:creationId xmlns:a16="http://schemas.microsoft.com/office/drawing/2014/main" id="{9B670CEC-6841-4EA5-A9F8-9DDE861D6CE5}"/>
                </a:ext>
              </a:extLst>
            </p:cNvPr>
            <p:cNvSpPr txBox="1">
              <a:spLocks noChangeArrowheads="1"/>
            </p:cNvSpPr>
            <p:nvPr/>
          </p:nvSpPr>
          <p:spPr bwMode="auto">
            <a:xfrm>
              <a:off x="2299188" y="819150"/>
              <a:ext cx="12618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sz="2000" dirty="0">
                  <a:solidFill>
                    <a:srgbClr val="646464"/>
                  </a:solidFill>
                  <a:latin typeface="Lato Black" panose="020F0A02020204030203" pitchFamily="34" charset="0"/>
                </a:rPr>
                <a:t>Schedule</a:t>
              </a:r>
            </a:p>
          </p:txBody>
        </p:sp>
        <p:sp>
          <p:nvSpPr>
            <p:cNvPr id="31" name="TextBox 30">
              <a:extLst>
                <a:ext uri="{FF2B5EF4-FFF2-40B4-BE49-F238E27FC236}">
                  <a16:creationId xmlns:a16="http://schemas.microsoft.com/office/drawing/2014/main" id="{1283827D-3139-4FCB-A1EC-8FDE243E9828}"/>
                </a:ext>
              </a:extLst>
            </p:cNvPr>
            <p:cNvSpPr txBox="1">
              <a:spLocks noChangeArrowheads="1"/>
            </p:cNvSpPr>
            <p:nvPr/>
          </p:nvSpPr>
          <p:spPr bwMode="auto">
            <a:xfrm>
              <a:off x="2190355"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rgbClr val="EF3E42"/>
                  </a:solidFill>
                  <a:latin typeface="Inconsolata" panose="00000509000000000000" pitchFamily="49" charset="0"/>
                </a:rPr>
                <a:t>T</a:t>
              </a:r>
              <a:r>
                <a:rPr lang="en-US" b="1" baseline="-25000" dirty="0">
                  <a:solidFill>
                    <a:srgbClr val="EF3E42"/>
                  </a:solidFill>
                  <a:latin typeface="Inconsolata" panose="00000509000000000000" pitchFamily="49" charset="0"/>
                </a:rPr>
                <a:t>1</a:t>
              </a:r>
            </a:p>
          </p:txBody>
        </p:sp>
        <p:sp>
          <p:nvSpPr>
            <p:cNvPr id="32" name="TextBox 15">
              <a:extLst>
                <a:ext uri="{FF2B5EF4-FFF2-40B4-BE49-F238E27FC236}">
                  <a16:creationId xmlns:a16="http://schemas.microsoft.com/office/drawing/2014/main" id="{8D77A92C-61E3-49A8-821A-66994DF04B9C}"/>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rgbClr val="EF3E42"/>
                  </a:solidFill>
                  <a:latin typeface="Inconsolata" panose="00000509000000000000" pitchFamily="49" charset="0"/>
                </a:rPr>
                <a:t>T</a:t>
              </a:r>
              <a:r>
                <a:rPr lang="en-US" b="1" baseline="-25000" dirty="0">
                  <a:solidFill>
                    <a:srgbClr val="EF3E42"/>
                  </a:solidFill>
                  <a:latin typeface="Inconsolata" panose="00000509000000000000" pitchFamily="49" charset="0"/>
                </a:rPr>
                <a:t>2</a:t>
              </a:r>
            </a:p>
          </p:txBody>
        </p:sp>
      </p:grpSp>
      <p:sp>
        <p:nvSpPr>
          <p:cNvPr id="20482" name="Title 1"/>
          <p:cNvSpPr>
            <a:spLocks noGrp="1"/>
          </p:cNvSpPr>
          <p:nvPr>
            <p:ph type="title"/>
          </p:nvPr>
        </p:nvSpPr>
        <p:spPr>
          <a:prstGeom prst="rect">
            <a:avLst/>
          </a:prstGeom>
        </p:spPr>
        <p:txBody>
          <a:bodyPr/>
          <a:lstStyle/>
          <a:p>
            <a:r>
              <a:rPr lang="en-US" dirty="0"/>
              <a:t>RECOVERABLE SCHEDULES</a:t>
            </a:r>
          </a:p>
        </p:txBody>
      </p:sp>
      <p:grpSp>
        <p:nvGrpSpPr>
          <p:cNvPr id="20486" name="Group 35"/>
          <p:cNvGrpSpPr>
            <a:grpSpLocks/>
          </p:cNvGrpSpPr>
          <p:nvPr/>
        </p:nvGrpSpPr>
        <p:grpSpPr bwMode="auto">
          <a:xfrm>
            <a:off x="1828220" y="1845753"/>
            <a:ext cx="2188369" cy="2926080"/>
            <a:chOff x="914399" y="2209191"/>
            <a:chExt cx="2919331" cy="3901824"/>
          </a:xfrm>
        </p:grpSpPr>
        <p:sp>
          <p:nvSpPr>
            <p:cNvPr id="16" name="Text Box 4"/>
            <p:cNvSpPr txBox="1">
              <a:spLocks noChangeArrowheads="1"/>
            </p:cNvSpPr>
            <p:nvPr/>
          </p:nvSpPr>
          <p:spPr bwMode="auto">
            <a:xfrm>
              <a:off x="914399" y="2209191"/>
              <a:ext cx="1462842" cy="3901824"/>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BEGIN</a:t>
              </a:r>
            </a:p>
            <a:p>
              <a:r>
                <a:rPr lang="en-US" b="0" dirty="0"/>
                <a:t>W(A)</a:t>
              </a:r>
            </a:p>
            <a:p>
              <a:r>
                <a:rPr lang="en-US" b="0" dirty="0"/>
                <a:t>  </a:t>
              </a:r>
              <a:r>
                <a:rPr lang="en-US" dirty="0"/>
                <a:t>⋮</a:t>
              </a:r>
            </a:p>
            <a:p>
              <a:endParaRPr lang="en-US" b="0" dirty="0"/>
            </a:p>
            <a:p>
              <a:endParaRPr lang="en-US" b="0" dirty="0"/>
            </a:p>
          </p:txBody>
        </p:sp>
        <p:sp>
          <p:nvSpPr>
            <p:cNvPr id="19" name="Text Box 4"/>
            <p:cNvSpPr txBox="1">
              <a:spLocks noChangeArrowheads="1"/>
            </p:cNvSpPr>
            <p:nvPr/>
          </p:nvSpPr>
          <p:spPr bwMode="auto">
            <a:xfrm>
              <a:off x="2370888" y="2209191"/>
              <a:ext cx="1462842" cy="3901824"/>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solidFill>
                    <a:schemeClr val="tx1"/>
                  </a:solidFill>
                  <a:latin typeface="Times New Roman" pitchFamily="18" charset="0"/>
                  <a:ea typeface="ＭＳ Ｐゴシック"/>
                  <a:cs typeface="ＭＳ Ｐゴシック"/>
                </a:defRPr>
              </a:lvl2pPr>
              <a:lvl3pPr marL="1143000" indent="-228600" eaLnBrk="0" hangingPunct="0">
                <a:defRPr sz="2800" u="sng">
                  <a:solidFill>
                    <a:schemeClr val="tx1"/>
                  </a:solidFill>
                  <a:latin typeface="Times New Roman" pitchFamily="18" charset="0"/>
                  <a:ea typeface="ＭＳ Ｐゴシック"/>
                  <a:cs typeface="ＭＳ Ｐゴシック"/>
                </a:defRPr>
              </a:lvl3pPr>
              <a:lvl4pPr marL="1600200" indent="-228600" eaLnBrk="0" hangingPunct="0">
                <a:defRPr sz="2800" u="sng">
                  <a:solidFill>
                    <a:schemeClr val="tx1"/>
                  </a:solidFill>
                  <a:latin typeface="Times New Roman" pitchFamily="18" charset="0"/>
                  <a:ea typeface="ＭＳ Ｐゴシック"/>
                  <a:cs typeface="ＭＳ Ｐゴシック"/>
                </a:defRPr>
              </a:lvl4pPr>
              <a:lvl5pPr marL="2057400" indent="-228600" eaLnBrk="0" hangingPunct="0">
                <a:defRPr sz="2800" u="sng">
                  <a:solidFill>
                    <a:schemeClr val="tx1"/>
                  </a:solidFill>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9pPr>
            </a:lstStyle>
            <a:p>
              <a:endParaRPr lang="en-US" b="0" dirty="0"/>
            </a:p>
            <a:p>
              <a:endParaRPr lang="en-US" b="0" dirty="0"/>
            </a:p>
            <a:p>
              <a:r>
                <a:rPr lang="en-US" dirty="0"/>
                <a:t>BEGIN</a:t>
              </a:r>
            </a:p>
            <a:p>
              <a:r>
                <a:rPr lang="en-US" b="0" dirty="0"/>
                <a:t>R(A)</a:t>
              </a:r>
            </a:p>
            <a:p>
              <a:r>
                <a:rPr lang="en-US" b="0" dirty="0"/>
                <a:t>W(B)</a:t>
              </a:r>
            </a:p>
            <a:p>
              <a:r>
                <a:rPr lang="en-US" dirty="0"/>
                <a:t>COMMIT</a:t>
              </a:r>
            </a:p>
            <a:p>
              <a:r>
                <a:rPr lang="en-US" b="0" dirty="0"/>
                <a:t>  </a:t>
              </a:r>
            </a:p>
            <a:p>
              <a:endParaRPr lang="en-US" b="0" dirty="0"/>
            </a:p>
            <a:p>
              <a:endParaRPr lang="en-US" b="0" dirty="0"/>
            </a:p>
            <a:p>
              <a:endParaRPr lang="en-US" b="0" dirty="0"/>
            </a:p>
            <a:p>
              <a:endParaRPr lang="en-US" b="0" dirty="0"/>
            </a:p>
            <a:p>
              <a:endParaRPr lang="en-US" b="0" dirty="0"/>
            </a:p>
            <a:p>
              <a:endParaRPr lang="en-US" b="0" dirty="0"/>
            </a:p>
          </p:txBody>
        </p:sp>
      </p:grpSp>
      <p:sp>
        <p:nvSpPr>
          <p:cNvPr id="22" name="Rounded Rectangular Callout 21"/>
          <p:cNvSpPr/>
          <p:nvPr/>
        </p:nvSpPr>
        <p:spPr bwMode="auto">
          <a:xfrm flipH="1">
            <a:off x="4300538" y="2495550"/>
            <a:ext cx="2938462" cy="364755"/>
          </a:xfrm>
          <a:prstGeom prst="wedgeRoundRectCallout">
            <a:avLst>
              <a:gd name="adj1" fmla="val 79515"/>
              <a:gd name="adj2" fmla="val -6822"/>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spc="-150" dirty="0">
                <a:solidFill>
                  <a:srgbClr val="EF3E42"/>
                </a:solidFill>
                <a:latin typeface="Crimson Text" panose="02000503000000000000" pitchFamily="2" charset="0"/>
              </a:rPr>
              <a:t>T</a:t>
            </a:r>
            <a:r>
              <a:rPr lang="en-US" sz="2000" b="1" i="1" baseline="-25000" dirty="0">
                <a:solidFill>
                  <a:srgbClr val="EF3E42"/>
                </a:solidFill>
                <a:latin typeface="Crimson Text" panose="02000503000000000000" pitchFamily="2" charset="0"/>
              </a:rPr>
              <a:t>2</a:t>
            </a:r>
            <a:r>
              <a:rPr lang="en-US" sz="2000" b="1" i="1" dirty="0">
                <a:solidFill>
                  <a:srgbClr val="EF3E42"/>
                </a:solidFill>
                <a:latin typeface="Crimson Text" panose="02000503000000000000" pitchFamily="2" charset="0"/>
              </a:rPr>
              <a:t> can read the writes of </a:t>
            </a:r>
            <a:r>
              <a:rPr lang="en-US" sz="2000" b="1" i="1" spc="-150" dirty="0">
                <a:solidFill>
                  <a:srgbClr val="EF3E42"/>
                </a:solidFill>
                <a:latin typeface="Crimson Text" panose="02000503000000000000" pitchFamily="2" charset="0"/>
              </a:rPr>
              <a:t>T</a:t>
            </a:r>
            <a:r>
              <a:rPr lang="en-US" sz="2000" b="1" i="1" baseline="-25000" dirty="0">
                <a:solidFill>
                  <a:srgbClr val="EF3E42"/>
                </a:solidFill>
                <a:latin typeface="Crimson Text" panose="02000503000000000000" pitchFamily="2" charset="0"/>
              </a:rPr>
              <a:t>1</a:t>
            </a:r>
            <a:r>
              <a:rPr lang="en-US" sz="2000" b="1" i="1" dirty="0">
                <a:solidFill>
                  <a:srgbClr val="EF3E42"/>
                </a:solidFill>
                <a:latin typeface="Crimson Text" panose="02000503000000000000" pitchFamily="2" charset="0"/>
              </a:rPr>
              <a:t>.</a:t>
            </a:r>
          </a:p>
        </p:txBody>
      </p:sp>
      <p:sp>
        <p:nvSpPr>
          <p:cNvPr id="23" name="Rounded Rectangular Callout 22"/>
          <p:cNvSpPr/>
          <p:nvPr/>
        </p:nvSpPr>
        <p:spPr bwMode="auto">
          <a:xfrm flipH="1">
            <a:off x="4300538" y="3191561"/>
            <a:ext cx="3243262" cy="626954"/>
          </a:xfrm>
          <a:prstGeom prst="wedgeRoundRectCallout">
            <a:avLst>
              <a:gd name="adj1" fmla="val 73728"/>
              <a:gd name="adj2" fmla="val -55846"/>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dirty="0">
                <a:solidFill>
                  <a:srgbClr val="EF3E42"/>
                </a:solidFill>
                <a:latin typeface="Crimson Text" panose="02000503000000000000" pitchFamily="2" charset="0"/>
              </a:rPr>
              <a:t>This is </a:t>
            </a:r>
            <a:r>
              <a:rPr lang="en-US" sz="2000" b="1" i="1" u="sng" dirty="0">
                <a:solidFill>
                  <a:srgbClr val="EF3E42"/>
                </a:solidFill>
                <a:latin typeface="Crimson Text" panose="02000503000000000000" pitchFamily="2" charset="0"/>
              </a:rPr>
              <a:t>not</a:t>
            </a:r>
            <a:r>
              <a:rPr lang="en-US" sz="2000" b="1" i="1" dirty="0">
                <a:solidFill>
                  <a:srgbClr val="EF3E42"/>
                </a:solidFill>
                <a:latin typeface="Crimson Text" panose="02000503000000000000" pitchFamily="2" charset="0"/>
              </a:rPr>
              <a:t> recoverable because we cannot restart </a:t>
            </a:r>
            <a:r>
              <a:rPr lang="en-US" sz="2000" b="1" i="1" spc="-150" dirty="0">
                <a:solidFill>
                  <a:srgbClr val="EF3E42"/>
                </a:solidFill>
                <a:latin typeface="Crimson Text" panose="02000503000000000000" pitchFamily="2" charset="0"/>
              </a:rPr>
              <a:t>T</a:t>
            </a:r>
            <a:r>
              <a:rPr lang="en-US" sz="2000" b="1" i="1" baseline="-25000" dirty="0">
                <a:solidFill>
                  <a:srgbClr val="EF3E42"/>
                </a:solidFill>
                <a:latin typeface="Crimson Text" panose="02000503000000000000" pitchFamily="2" charset="0"/>
              </a:rPr>
              <a:t>1</a:t>
            </a:r>
            <a:r>
              <a:rPr lang="en-US" sz="2000" b="1" i="1" dirty="0">
                <a:solidFill>
                  <a:srgbClr val="EF3E42"/>
                </a:solidFill>
                <a:latin typeface="Crimson Text" panose="02000503000000000000" pitchFamily="2" charset="0"/>
              </a:rPr>
              <a:t>.</a:t>
            </a:r>
          </a:p>
        </p:txBody>
      </p:sp>
      <p:sp>
        <p:nvSpPr>
          <p:cNvPr id="24" name="Oval 23"/>
          <p:cNvSpPr>
            <a:spLocks noChangeArrowheads="1"/>
          </p:cNvSpPr>
          <p:nvPr/>
        </p:nvSpPr>
        <p:spPr bwMode="auto">
          <a:xfrm>
            <a:off x="1722835" y="3326130"/>
            <a:ext cx="1057275" cy="400050"/>
          </a:xfrm>
          <a:prstGeom prst="ellipse">
            <a:avLst/>
          </a:prstGeom>
          <a:noFill/>
          <a:ln w="38100"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6" name="Rounded Rectangular Callout 25"/>
          <p:cNvSpPr/>
          <p:nvPr/>
        </p:nvSpPr>
        <p:spPr bwMode="auto">
          <a:xfrm flipH="1">
            <a:off x="2780110" y="4061884"/>
            <a:ext cx="2249090" cy="637170"/>
          </a:xfrm>
          <a:prstGeom prst="wedgeRoundRectCallout">
            <a:avLst>
              <a:gd name="adj1" fmla="val 60534"/>
              <a:gd name="adj2" fmla="val -113112"/>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i="1" spc="-150" dirty="0">
                <a:solidFill>
                  <a:srgbClr val="EF3E42"/>
                </a:solidFill>
                <a:latin typeface="Crimson Text" panose="02000503000000000000" pitchFamily="2" charset="0"/>
              </a:rPr>
              <a:t>T</a:t>
            </a:r>
            <a:r>
              <a:rPr lang="en-US" sz="2000" b="1" i="1" baseline="-25000" dirty="0">
                <a:solidFill>
                  <a:srgbClr val="EF3E42"/>
                </a:solidFill>
                <a:latin typeface="Crimson Text" panose="02000503000000000000" pitchFamily="2" charset="0"/>
              </a:rPr>
              <a:t>1</a:t>
            </a:r>
            <a:r>
              <a:rPr lang="en-US" sz="2000" b="1" i="1" dirty="0">
                <a:solidFill>
                  <a:srgbClr val="EF3E42"/>
                </a:solidFill>
                <a:latin typeface="Crimson Text" panose="02000503000000000000" pitchFamily="2" charset="0"/>
              </a:rPr>
              <a:t> aborts after </a:t>
            </a:r>
            <a:r>
              <a:rPr lang="en-US" sz="2000" b="1" i="1" spc="-150" dirty="0">
                <a:solidFill>
                  <a:srgbClr val="EF3E42"/>
                </a:solidFill>
                <a:latin typeface="Crimson Text" panose="02000503000000000000" pitchFamily="2" charset="0"/>
              </a:rPr>
              <a:t>T</a:t>
            </a:r>
            <a:r>
              <a:rPr lang="en-US" sz="2000" b="1" i="1" baseline="-25000" dirty="0">
                <a:solidFill>
                  <a:srgbClr val="EF3E42"/>
                </a:solidFill>
                <a:latin typeface="Crimson Text" panose="02000503000000000000" pitchFamily="2" charset="0"/>
              </a:rPr>
              <a:t>2</a:t>
            </a:r>
            <a:r>
              <a:rPr lang="en-US" sz="2000" b="1" i="1" dirty="0">
                <a:solidFill>
                  <a:srgbClr val="EF3E42"/>
                </a:solidFill>
                <a:latin typeface="Crimson Text" panose="02000503000000000000" pitchFamily="2" charset="0"/>
              </a:rPr>
              <a:t> has committed.</a:t>
            </a:r>
          </a:p>
        </p:txBody>
      </p:sp>
      <p:sp>
        <p:nvSpPr>
          <p:cNvPr id="2" name="Rectangle 1"/>
          <p:cNvSpPr>
            <a:spLocks noChangeArrowheads="1"/>
          </p:cNvSpPr>
          <p:nvPr/>
        </p:nvSpPr>
        <p:spPr bwMode="auto">
          <a:xfrm>
            <a:off x="1900238" y="3364230"/>
            <a:ext cx="69762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sz="1600" b="1" dirty="0">
                <a:solidFill>
                  <a:srgbClr val="EF3E42"/>
                </a:solidFill>
                <a:latin typeface="Inconsolata" panose="00000509000000000000" pitchFamily="49" charset="0"/>
                <a:cs typeface="DejaVu Sans Mono" pitchFamily="49" charset="0"/>
              </a:rPr>
              <a:t>ABORT</a:t>
            </a:r>
          </a:p>
        </p:txBody>
      </p:sp>
      <p:sp>
        <p:nvSpPr>
          <p:cNvPr id="4" name="Left Arrow 33">
            <a:extLst>
              <a:ext uri="{FF2B5EF4-FFF2-40B4-BE49-F238E27FC236}">
                <a16:creationId xmlns:a16="http://schemas.microsoft.com/office/drawing/2014/main" id="{EC2BA630-A676-862F-0A1B-A160DDC0E66A}"/>
              </a:ext>
            </a:extLst>
          </p:cNvPr>
          <p:cNvSpPr/>
          <p:nvPr/>
        </p:nvSpPr>
        <p:spPr bwMode="auto">
          <a:xfrm rot="16200000">
            <a:off x="-342900" y="2724150"/>
            <a:ext cx="3314700" cy="647700"/>
          </a:xfrm>
          <a:prstGeom prst="leftArrow">
            <a:avLst/>
          </a:prstGeom>
          <a:solidFill>
            <a:srgbClr val="EF3E42"/>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sp>
        <p:nvSpPr>
          <p:cNvPr id="6" name="Slide Number Placeholder 3">
            <a:extLst>
              <a:ext uri="{FF2B5EF4-FFF2-40B4-BE49-F238E27FC236}">
                <a16:creationId xmlns:a16="http://schemas.microsoft.com/office/drawing/2014/main" id="{2575B7FB-8901-92D6-AACC-3CD98096D77B}"/>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84</a:t>
            </a:fld>
            <a:endParaRPr lang="en-US" dirty="0"/>
          </a:p>
        </p:txBody>
      </p:sp>
    </p:spTree>
    <p:extLst>
      <p:ext uri="{BB962C8B-B14F-4D97-AF65-F5344CB8AC3E}">
        <p14:creationId xmlns:p14="http://schemas.microsoft.com/office/powerpoint/2010/main" val="35817265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50"/>
                                        <p:tgtEl>
                                          <p:spTgt spid="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50"/>
                                        <p:tgtEl>
                                          <p:spTgt spid="2"/>
                                        </p:tgtEl>
                                      </p:cBhvr>
                                    </p:animEffect>
                                  </p:childTnLst>
                                </p:cTn>
                              </p:par>
                            </p:childTnLst>
                          </p:cTn>
                        </p:par>
                        <p:par>
                          <p:cTn id="13" fill="hold" nodeType="afterGroup">
                            <p:stCondLst>
                              <p:cond delay="250"/>
                            </p:stCondLst>
                            <p:childTnLst>
                              <p:par>
                                <p:cTn id="14" presetID="10" presetClass="entr" presetSubtype="0"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250"/>
                                        <p:tgtEl>
                                          <p:spTgt spid="2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250"/>
                                        <p:tgtEl>
                                          <p:spTgt spid="2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2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6" grpId="0" animBg="1"/>
      <p:bldP spid="2" grpId="0"/>
    </p:bld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Title 1"/>
          <p:cNvSpPr>
            <a:spLocks noGrp="1"/>
          </p:cNvSpPr>
          <p:nvPr>
            <p:ph type="title"/>
          </p:nvPr>
        </p:nvSpPr>
        <p:spPr>
          <a:prstGeom prst="rect">
            <a:avLst/>
          </a:prstGeom>
        </p:spPr>
        <p:txBody>
          <a:bodyPr/>
          <a:lstStyle/>
          <a:p>
            <a:r>
              <a:rPr lang="en-US" dirty="0"/>
              <a:t>BASIC T/O – PERFORMANCE ISSUES</a:t>
            </a:r>
          </a:p>
        </p:txBody>
      </p:sp>
      <p:sp>
        <p:nvSpPr>
          <p:cNvPr id="21507" name="Content Placeholder 5"/>
          <p:cNvSpPr>
            <a:spLocks noGrp="1"/>
          </p:cNvSpPr>
          <p:nvPr>
            <p:ph idx="1"/>
          </p:nvPr>
        </p:nvSpPr>
        <p:spPr>
          <a:prstGeom prst="rect">
            <a:avLst/>
          </a:prstGeom>
        </p:spPr>
        <p:txBody>
          <a:bodyPr/>
          <a:lstStyle/>
          <a:p>
            <a:r>
              <a:rPr lang="en-US" dirty="0"/>
              <a:t>High overhead from copying data to </a:t>
            </a:r>
            <a:r>
              <a:rPr lang="en-US" dirty="0" err="1"/>
              <a:t>txn’s</a:t>
            </a:r>
            <a:r>
              <a:rPr lang="en-US" dirty="0"/>
              <a:t> workspace and from updating timestamps.</a:t>
            </a:r>
          </a:p>
          <a:p>
            <a:pPr lvl="1"/>
            <a:r>
              <a:rPr lang="en-US" dirty="0"/>
              <a:t>Every read requires the </a:t>
            </a:r>
            <a:r>
              <a:rPr lang="en-US" dirty="0" err="1"/>
              <a:t>txn</a:t>
            </a:r>
            <a:r>
              <a:rPr lang="en-US" dirty="0"/>
              <a:t> to write to the database.</a:t>
            </a:r>
          </a:p>
          <a:p>
            <a:endParaRPr lang="en-US" sz="1200" dirty="0"/>
          </a:p>
          <a:p>
            <a:r>
              <a:rPr lang="en-US" dirty="0"/>
              <a:t>Long running </a:t>
            </a:r>
            <a:r>
              <a:rPr lang="en-US" dirty="0" err="1"/>
              <a:t>txns</a:t>
            </a:r>
            <a:r>
              <a:rPr lang="en-US" dirty="0"/>
              <a:t> can get starved.</a:t>
            </a:r>
          </a:p>
          <a:p>
            <a:pPr lvl="1"/>
            <a:r>
              <a:rPr lang="en-US" dirty="0"/>
              <a:t>The likelihood that a </a:t>
            </a:r>
            <a:r>
              <a:rPr lang="en-US" dirty="0" err="1"/>
              <a:t>txn</a:t>
            </a:r>
            <a:r>
              <a:rPr lang="en-US" dirty="0"/>
              <a:t> will read something from a newer </a:t>
            </a:r>
            <a:r>
              <a:rPr lang="en-US" dirty="0" err="1"/>
              <a:t>txn</a:t>
            </a:r>
            <a:r>
              <a:rPr lang="en-US" dirty="0"/>
              <a:t> increases.</a:t>
            </a:r>
          </a:p>
          <a:p>
            <a:endParaRPr lang="en-US" sz="1200" dirty="0"/>
          </a:p>
        </p:txBody>
      </p:sp>
      <p:sp>
        <p:nvSpPr>
          <p:cNvPr id="3" name="Slide Number Placeholder 3">
            <a:extLst>
              <a:ext uri="{FF2B5EF4-FFF2-40B4-BE49-F238E27FC236}">
                <a16:creationId xmlns:a16="http://schemas.microsoft.com/office/drawing/2014/main" id="{A15D10C3-5AD1-54F4-4D6F-FA55EB0E6631}"/>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85</a:t>
            </a:fld>
            <a:endParaRPr lang="en-US" dirty="0"/>
          </a:p>
        </p:txBody>
      </p:sp>
    </p:spTree>
    <p:extLst>
      <p:ext uri="{BB962C8B-B14F-4D97-AF65-F5344CB8AC3E}">
        <p14:creationId xmlns:p14="http://schemas.microsoft.com/office/powerpoint/2010/main" val="88199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0CCAD8F-888E-9BE0-5035-796AC320ADFB}"/>
              </a:ext>
            </a:extLst>
          </p:cNvPr>
          <p:cNvGrpSpPr/>
          <p:nvPr/>
        </p:nvGrpSpPr>
        <p:grpSpPr>
          <a:xfrm>
            <a:off x="5201841" y="971550"/>
            <a:ext cx="2722959" cy="1535430"/>
            <a:chOff x="5201841" y="1078230"/>
            <a:chExt cx="2722959" cy="1535430"/>
          </a:xfrm>
        </p:grpSpPr>
        <p:sp>
          <p:nvSpPr>
            <p:cNvPr id="76" name="Rounded Rectangle 18">
              <a:extLst>
                <a:ext uri="{FF2B5EF4-FFF2-40B4-BE49-F238E27FC236}">
                  <a16:creationId xmlns:a16="http://schemas.microsoft.com/office/drawing/2014/main" id="{99FA1D91-20BD-4DD9-818F-E5ABE711DF6A}"/>
                </a:ext>
              </a:extLst>
            </p:cNvPr>
            <p:cNvSpPr/>
            <p:nvPr/>
          </p:nvSpPr>
          <p:spPr bwMode="auto">
            <a:xfrm>
              <a:off x="5201841" y="1516380"/>
              <a:ext cx="2722959" cy="1097280"/>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endParaRPr lang="en-US" sz="1350">
                <a:latin typeface="Times New Roman" pitchFamily="-112" charset="0"/>
              </a:endParaRPr>
            </a:p>
          </p:txBody>
        </p:sp>
        <p:sp>
          <p:nvSpPr>
            <p:cNvPr id="77" name="TextBox 15">
              <a:extLst>
                <a:ext uri="{FF2B5EF4-FFF2-40B4-BE49-F238E27FC236}">
                  <a16:creationId xmlns:a16="http://schemas.microsoft.com/office/drawing/2014/main" id="{056FFD2A-1B3B-4EC7-9CDE-537BFD2D9E78}"/>
                </a:ext>
              </a:extLst>
            </p:cNvPr>
            <p:cNvSpPr txBox="1">
              <a:spLocks noChangeArrowheads="1"/>
            </p:cNvSpPr>
            <p:nvPr/>
          </p:nvSpPr>
          <p:spPr bwMode="auto">
            <a:xfrm>
              <a:off x="5201841" y="1078230"/>
              <a:ext cx="12330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Database</a:t>
              </a:r>
            </a:p>
          </p:txBody>
        </p:sp>
      </p:grpSp>
      <p:graphicFrame>
        <p:nvGraphicFramePr>
          <p:cNvPr id="84" name="Table 83">
            <a:extLst>
              <a:ext uri="{FF2B5EF4-FFF2-40B4-BE49-F238E27FC236}">
                <a16:creationId xmlns:a16="http://schemas.microsoft.com/office/drawing/2014/main" id="{939A3816-8E2C-4850-9154-2A695D021FAE}"/>
              </a:ext>
            </a:extLst>
          </p:cNvPr>
          <p:cNvGraphicFramePr>
            <a:graphicFrameLocks noGrp="1"/>
          </p:cNvGraphicFramePr>
          <p:nvPr>
            <p:extLst>
              <p:ext uri="{D42A27DB-BD31-4B8C-83A1-F6EECF244321}">
                <p14:modId xmlns:p14="http://schemas.microsoft.com/office/powerpoint/2010/main" val="1378112508"/>
              </p:ext>
            </p:extLst>
          </p:nvPr>
        </p:nvGraphicFramePr>
        <p:xfrm>
          <a:off x="7162800" y="3224022"/>
          <a:ext cx="1567301" cy="719328"/>
        </p:xfrm>
        <a:graphic>
          <a:graphicData uri="http://schemas.openxmlformats.org/drawingml/2006/table">
            <a:tbl>
              <a:tblPr firstRow="1" bandRow="1">
                <a:tableStyleId>{793D81CF-94F2-401A-BA57-92F5A7B2D0C5}</a:tableStyleId>
              </a:tblPr>
              <a:tblGrid>
                <a:gridCol w="535112">
                  <a:extLst>
                    <a:ext uri="{9D8B030D-6E8A-4147-A177-3AD203B41FA5}">
                      <a16:colId xmlns:a16="http://schemas.microsoft.com/office/drawing/2014/main" val="20000"/>
                    </a:ext>
                  </a:extLst>
                </a:gridCol>
                <a:gridCol w="535112">
                  <a:extLst>
                    <a:ext uri="{9D8B030D-6E8A-4147-A177-3AD203B41FA5}">
                      <a16:colId xmlns:a16="http://schemas.microsoft.com/office/drawing/2014/main" val="3789622283"/>
                    </a:ext>
                  </a:extLst>
                </a:gridCol>
                <a:gridCol w="497077">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graphicFrame>
        <p:nvGraphicFramePr>
          <p:cNvPr id="79" name="Table 78">
            <a:extLst>
              <a:ext uri="{FF2B5EF4-FFF2-40B4-BE49-F238E27FC236}">
                <a16:creationId xmlns:a16="http://schemas.microsoft.com/office/drawing/2014/main" id="{40491049-D386-43BA-A2D4-AA21AD8426B2}"/>
              </a:ext>
            </a:extLst>
          </p:cNvPr>
          <p:cNvGraphicFramePr>
            <a:graphicFrameLocks noGrp="1"/>
          </p:cNvGraphicFramePr>
          <p:nvPr>
            <p:extLst>
              <p:ext uri="{D42A27DB-BD31-4B8C-83A1-F6EECF244321}">
                <p14:modId xmlns:p14="http://schemas.microsoft.com/office/powerpoint/2010/main" val="2784628456"/>
              </p:ext>
            </p:extLst>
          </p:nvPr>
        </p:nvGraphicFramePr>
        <p:xfrm>
          <a:off x="4914774" y="3224022"/>
          <a:ext cx="1559051" cy="719328"/>
        </p:xfrm>
        <a:graphic>
          <a:graphicData uri="http://schemas.openxmlformats.org/drawingml/2006/table">
            <a:tbl>
              <a:tblPr firstRow="1" bandRow="1">
                <a:tableStyleId>{793D81CF-94F2-401A-BA57-92F5A7B2D0C5}</a:tableStyleId>
              </a:tblPr>
              <a:tblGrid>
                <a:gridCol w="532295">
                  <a:extLst>
                    <a:ext uri="{9D8B030D-6E8A-4147-A177-3AD203B41FA5}">
                      <a16:colId xmlns:a16="http://schemas.microsoft.com/office/drawing/2014/main" val="20000"/>
                    </a:ext>
                  </a:extLst>
                </a:gridCol>
                <a:gridCol w="532295">
                  <a:extLst>
                    <a:ext uri="{9D8B030D-6E8A-4147-A177-3AD203B41FA5}">
                      <a16:colId xmlns:a16="http://schemas.microsoft.com/office/drawing/2014/main" val="3789622283"/>
                    </a:ext>
                  </a:extLst>
                </a:gridCol>
                <a:gridCol w="494461">
                  <a:extLst>
                    <a:ext uri="{9D8B030D-6E8A-4147-A177-3AD203B41FA5}">
                      <a16:colId xmlns:a16="http://schemas.microsoft.com/office/drawing/2014/main" val="1898458128"/>
                    </a:ext>
                  </a:extLst>
                </a:gridCol>
              </a:tblGrid>
              <a:tr h="182721">
                <a:tc>
                  <a:txBody>
                    <a:bodyPr/>
                    <a:lstStyle/>
                    <a:p>
                      <a:r>
                        <a:rPr lang="en-US" sz="12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grpSp>
        <p:nvGrpSpPr>
          <p:cNvPr id="7" name="T1 Workspace"/>
          <p:cNvGrpSpPr>
            <a:grpSpLocks/>
          </p:cNvGrpSpPr>
          <p:nvPr/>
        </p:nvGrpSpPr>
        <p:grpSpPr bwMode="auto">
          <a:xfrm>
            <a:off x="4800600" y="2713669"/>
            <a:ext cx="1828800" cy="1324931"/>
            <a:chOff x="4360867" y="3415027"/>
            <a:chExt cx="2438320" cy="1766575"/>
          </a:xfrm>
        </p:grpSpPr>
        <p:sp>
          <p:nvSpPr>
            <p:cNvPr id="27" name="Rounded Rectangle 26"/>
            <p:cNvSpPr/>
            <p:nvPr/>
          </p:nvSpPr>
          <p:spPr bwMode="auto">
            <a:xfrm>
              <a:off x="4360867"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28" name="TextBox 15"/>
            <p:cNvSpPr txBox="1">
              <a:spLocks noChangeArrowheads="1"/>
            </p:cNvSpPr>
            <p:nvPr/>
          </p:nvSpPr>
          <p:spPr bwMode="auto">
            <a:xfrm>
              <a:off x="4360867" y="3415027"/>
              <a:ext cx="241981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1</a:t>
              </a:r>
              <a:r>
                <a:rPr lang="en-US" dirty="0"/>
                <a:t> Workspace</a:t>
              </a:r>
            </a:p>
          </p:txBody>
        </p:sp>
      </p:grpSp>
      <p:graphicFrame>
        <p:nvGraphicFramePr>
          <p:cNvPr id="78" name="Table 77">
            <a:extLst>
              <a:ext uri="{FF2B5EF4-FFF2-40B4-BE49-F238E27FC236}">
                <a16:creationId xmlns:a16="http://schemas.microsoft.com/office/drawing/2014/main" id="{2B552694-0888-4499-960F-73C633F1829E}"/>
              </a:ext>
            </a:extLst>
          </p:cNvPr>
          <p:cNvGraphicFramePr>
            <a:graphicFrameLocks noGrp="1"/>
          </p:cNvGraphicFramePr>
          <p:nvPr>
            <p:extLst>
              <p:ext uri="{D42A27DB-BD31-4B8C-83A1-F6EECF244321}">
                <p14:modId xmlns:p14="http://schemas.microsoft.com/office/powerpoint/2010/main" val="1699949152"/>
              </p:ext>
            </p:extLst>
          </p:nvPr>
        </p:nvGraphicFramePr>
        <p:xfrm>
          <a:off x="5362575" y="1583531"/>
          <a:ext cx="2377440" cy="749808"/>
        </p:xfrm>
        <a:graphic>
          <a:graphicData uri="http://schemas.openxmlformats.org/drawingml/2006/table">
            <a:tbl>
              <a:tblPr firstRow="1" bandRow="1">
                <a:tableStyleId>{793D81CF-94F2-401A-BA57-92F5A7B2D0C5}</a:tableStyleId>
              </a:tblPr>
              <a:tblGrid>
                <a:gridCol w="792480">
                  <a:extLst>
                    <a:ext uri="{9D8B030D-6E8A-4147-A177-3AD203B41FA5}">
                      <a16:colId xmlns:a16="http://schemas.microsoft.com/office/drawing/2014/main" val="20000"/>
                    </a:ext>
                  </a:extLst>
                </a:gridCol>
                <a:gridCol w="792480">
                  <a:extLst>
                    <a:ext uri="{9D8B030D-6E8A-4147-A177-3AD203B41FA5}">
                      <a16:colId xmlns:a16="http://schemas.microsoft.com/office/drawing/2014/main" val="3789622283"/>
                    </a:ext>
                  </a:extLst>
                </a:gridCol>
                <a:gridCol w="792480">
                  <a:extLst>
                    <a:ext uri="{9D8B030D-6E8A-4147-A177-3AD203B41FA5}">
                      <a16:colId xmlns:a16="http://schemas.microsoft.com/office/drawing/2014/main" val="1898458128"/>
                    </a:ext>
                  </a:extLst>
                </a:gridCol>
              </a:tblGrid>
              <a:tr h="249936">
                <a:tc>
                  <a:txBody>
                    <a:bodyPr/>
                    <a:lstStyle/>
                    <a:p>
                      <a:r>
                        <a:rPr lang="en-US" sz="1400" dirty="0">
                          <a:latin typeface="Inconsolata" panose="00000509000000000000" pitchFamily="49" charset="0"/>
                        </a:rPr>
                        <a:t>Object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W-TS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49936">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123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49936">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bl>
          </a:graphicData>
        </a:graphic>
      </p:graphicFrame>
      <p:grpSp>
        <p:nvGrpSpPr>
          <p:cNvPr id="69" name="Group 68">
            <a:extLst>
              <a:ext uri="{FF2B5EF4-FFF2-40B4-BE49-F238E27FC236}">
                <a16:creationId xmlns:a16="http://schemas.microsoft.com/office/drawing/2014/main" id="{8ABF5EA6-A5F4-4711-BBA7-4ACA5713DA1E}"/>
              </a:ext>
            </a:extLst>
          </p:cNvPr>
          <p:cNvGrpSpPr/>
          <p:nvPr/>
        </p:nvGrpSpPr>
        <p:grpSpPr>
          <a:xfrm>
            <a:off x="1695451" y="746521"/>
            <a:ext cx="2469356" cy="3855720"/>
            <a:chOff x="1695451" y="819150"/>
            <a:chExt cx="2469356" cy="3855720"/>
          </a:xfrm>
        </p:grpSpPr>
        <p:sp>
          <p:nvSpPr>
            <p:cNvPr id="71" name="Rounded Rectangle 27">
              <a:extLst>
                <a:ext uri="{FF2B5EF4-FFF2-40B4-BE49-F238E27FC236}">
                  <a16:creationId xmlns:a16="http://schemas.microsoft.com/office/drawing/2014/main" id="{0FFE1B12-1F48-4897-9A6C-5BECCBCF4952}"/>
                </a:ext>
              </a:extLst>
            </p:cNvPr>
            <p:cNvSpPr/>
            <p:nvPr/>
          </p:nvSpPr>
          <p:spPr bwMode="auto">
            <a:xfrm>
              <a:off x="1695451" y="1200150"/>
              <a:ext cx="2469356" cy="3474720"/>
            </a:xfrm>
            <a:prstGeom prst="rect">
              <a:avLst/>
            </a:prstGeom>
            <a:solidFill>
              <a:schemeClr val="bg1">
                <a:lumMod val="85000"/>
              </a:schemeClr>
            </a:solidFill>
            <a:ln w="38100" cap="flat" cmpd="sng" algn="ctr">
              <a:noFill/>
              <a:prstDash val="sysDash"/>
              <a:round/>
              <a:headEnd type="none" w="sm" len="sm"/>
              <a:tailEnd type="triangle" w="med" len="med"/>
            </a:ln>
            <a:effectLst/>
          </p:spPr>
          <p:txBody>
            <a:bodyPr wrap="none" anchor="ctr"/>
            <a:lstStyle/>
            <a:p>
              <a:pPr algn="ctr" eaLnBrk="0" hangingPunct="0">
                <a:defRPr/>
              </a:pPr>
              <a:endParaRPr lang="en-US" sz="1350" dirty="0">
                <a:latin typeface="Times New Roman" pitchFamily="-112" charset="0"/>
              </a:endParaRPr>
            </a:p>
          </p:txBody>
        </p:sp>
        <p:sp>
          <p:nvSpPr>
            <p:cNvPr id="72" name="TextBox 15">
              <a:extLst>
                <a:ext uri="{FF2B5EF4-FFF2-40B4-BE49-F238E27FC236}">
                  <a16:creationId xmlns:a16="http://schemas.microsoft.com/office/drawing/2014/main" id="{55AADECB-7FC7-4F17-8ADC-2C004FE770A8}"/>
                </a:ext>
              </a:extLst>
            </p:cNvPr>
            <p:cNvSpPr txBox="1">
              <a:spLocks noChangeArrowheads="1"/>
            </p:cNvSpPr>
            <p:nvPr/>
          </p:nvSpPr>
          <p:spPr bwMode="auto">
            <a:xfrm>
              <a:off x="1695451" y="819150"/>
              <a:ext cx="1175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Schedule</a:t>
              </a:r>
            </a:p>
          </p:txBody>
        </p:sp>
        <p:sp>
          <p:nvSpPr>
            <p:cNvPr id="73" name="TextBox 72">
              <a:extLst>
                <a:ext uri="{FF2B5EF4-FFF2-40B4-BE49-F238E27FC236}">
                  <a16:creationId xmlns:a16="http://schemas.microsoft.com/office/drawing/2014/main" id="{4404EC6F-B874-4699-98BA-D0E822DDBF28}"/>
                </a:ext>
              </a:extLst>
            </p:cNvPr>
            <p:cNvSpPr txBox="1">
              <a:spLocks noChangeArrowheads="1"/>
            </p:cNvSpPr>
            <p:nvPr/>
          </p:nvSpPr>
          <p:spPr bwMode="auto">
            <a:xfrm>
              <a:off x="2190355"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1</a:t>
              </a:r>
            </a:p>
          </p:txBody>
        </p:sp>
        <p:sp>
          <p:nvSpPr>
            <p:cNvPr id="74" name="TextBox 15">
              <a:extLst>
                <a:ext uri="{FF2B5EF4-FFF2-40B4-BE49-F238E27FC236}">
                  <a16:creationId xmlns:a16="http://schemas.microsoft.com/office/drawing/2014/main" id="{599C52D4-44BA-4140-8034-6D67E07A14BD}"/>
                </a:ext>
              </a:extLst>
            </p:cNvPr>
            <p:cNvSpPr txBox="1">
              <a:spLocks noChangeArrowheads="1"/>
            </p:cNvSpPr>
            <p:nvPr/>
          </p:nvSpPr>
          <p:spPr bwMode="auto">
            <a:xfrm>
              <a:off x="3280968" y="1219200"/>
              <a:ext cx="3770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defRPr/>
              </a:pPr>
              <a:r>
                <a:rPr lang="en-US" b="1" dirty="0">
                  <a:solidFill>
                    <a:schemeClr val="accent1"/>
                  </a:solidFill>
                  <a:latin typeface="Inconsolata" panose="00000509000000000000" pitchFamily="49" charset="0"/>
                </a:rPr>
                <a:t>T</a:t>
              </a:r>
              <a:r>
                <a:rPr lang="en-US" b="1" baseline="-25000" dirty="0">
                  <a:solidFill>
                    <a:schemeClr val="accent1"/>
                  </a:solidFill>
                  <a:latin typeface="Inconsolata" panose="00000509000000000000" pitchFamily="49" charset="0"/>
                </a:rPr>
                <a:t>2</a:t>
              </a:r>
            </a:p>
          </p:txBody>
        </p:sp>
      </p:grpSp>
      <p:sp>
        <p:nvSpPr>
          <p:cNvPr id="25602" name="Title 6"/>
          <p:cNvSpPr>
            <a:spLocks noGrp="1"/>
          </p:cNvSpPr>
          <p:nvPr>
            <p:ph type="title"/>
          </p:nvPr>
        </p:nvSpPr>
        <p:spPr>
          <a:prstGeom prst="rect">
            <a:avLst/>
          </a:prstGeom>
        </p:spPr>
        <p:txBody>
          <a:bodyPr/>
          <a:lstStyle/>
          <a:p>
            <a:r>
              <a:rPr lang="en-US" dirty="0"/>
              <a:t>OCC Example</a:t>
            </a:r>
          </a:p>
        </p:txBody>
      </p:sp>
      <p:grpSp>
        <p:nvGrpSpPr>
          <p:cNvPr id="25607" name="Group 35"/>
          <p:cNvGrpSpPr>
            <a:grpSpLocks/>
          </p:cNvGrpSpPr>
          <p:nvPr/>
        </p:nvGrpSpPr>
        <p:grpSpPr bwMode="auto">
          <a:xfrm>
            <a:off x="1828220" y="1514044"/>
            <a:ext cx="2188369" cy="2926080"/>
            <a:chOff x="914399" y="2209243"/>
            <a:chExt cx="2919331" cy="3902253"/>
          </a:xfrm>
        </p:grpSpPr>
        <p:sp>
          <p:nvSpPr>
            <p:cNvPr id="10" name="Text Box 4"/>
            <p:cNvSpPr txBox="1">
              <a:spLocks noChangeArrowheads="1"/>
            </p:cNvSpPr>
            <p:nvPr/>
          </p:nvSpPr>
          <p:spPr bwMode="auto">
            <a:xfrm>
              <a:off x="914399"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r>
                <a:rPr lang="en-US" dirty="0"/>
                <a:t>BEGIN</a:t>
              </a:r>
            </a:p>
            <a:p>
              <a:r>
                <a:rPr lang="en-US" i="1" dirty="0">
                  <a:solidFill>
                    <a:schemeClr val="accent1"/>
                  </a:solidFill>
                </a:rPr>
                <a:t>READ</a:t>
              </a:r>
            </a:p>
            <a:p>
              <a:r>
                <a:rPr lang="en-US" b="0" dirty="0"/>
                <a:t>R(A)</a:t>
              </a:r>
            </a:p>
            <a:p>
              <a:endParaRPr lang="en-US" b="0" dirty="0"/>
            </a:p>
            <a:p>
              <a:endParaRPr lang="en-US" b="0" dirty="0"/>
            </a:p>
            <a:p>
              <a:endParaRPr lang="en-US" b="0" dirty="0"/>
            </a:p>
            <a:p>
              <a:endParaRPr lang="en-US" b="0" dirty="0"/>
            </a:p>
            <a:p>
              <a:endParaRPr lang="en-US" b="0" dirty="0"/>
            </a:p>
            <a:p>
              <a:r>
                <a:rPr lang="en-US" b="0" dirty="0"/>
                <a:t>W(A)</a:t>
              </a:r>
            </a:p>
            <a:p>
              <a:r>
                <a:rPr lang="en-US" b="0" dirty="0"/>
                <a:t>R(A)</a:t>
              </a:r>
            </a:p>
            <a:p>
              <a:r>
                <a:rPr lang="en-US" i="1" dirty="0">
                  <a:solidFill>
                    <a:schemeClr val="accent1"/>
                  </a:solidFill>
                </a:rPr>
                <a:t>VALIDATE</a:t>
              </a:r>
            </a:p>
            <a:p>
              <a:r>
                <a:rPr lang="en-US" i="1" dirty="0">
                  <a:solidFill>
                    <a:schemeClr val="accent1"/>
                  </a:solidFill>
                </a:rPr>
                <a:t>WRITE</a:t>
              </a:r>
              <a:endParaRPr lang="en-US" dirty="0"/>
            </a:p>
            <a:p>
              <a:r>
                <a:rPr lang="en-US" dirty="0"/>
                <a:t>COMMIT</a:t>
              </a:r>
            </a:p>
          </p:txBody>
        </p:sp>
        <p:sp>
          <p:nvSpPr>
            <p:cNvPr id="13" name="Text Box 4"/>
            <p:cNvSpPr txBox="1">
              <a:spLocks noChangeArrowheads="1"/>
            </p:cNvSpPr>
            <p:nvPr/>
          </p:nvSpPr>
          <p:spPr bwMode="auto">
            <a:xfrm>
              <a:off x="2370888" y="2209243"/>
              <a:ext cx="1462842" cy="3902253"/>
            </a:xfrm>
            <a:prstGeom prst="rect">
              <a:avLst/>
            </a:prstGeom>
            <a:solidFill>
              <a:schemeClr val="bg1"/>
            </a:solidFill>
            <a:ln w="9525">
              <a:solidFill>
                <a:schemeClr val="tx1">
                  <a:lumMod val="95000"/>
                  <a:lumOff val="5000"/>
                </a:schemeClr>
              </a:solidFill>
              <a:prstDash val="solid"/>
              <a:miter lim="800000"/>
              <a:headEnd/>
              <a:tailEnd/>
            </a:ln>
            <a:effectLst/>
          </p:spPr>
          <p:txBody>
            <a:bodyPr/>
            <a:lstStyle>
              <a:defPPr>
                <a:defRPr lang="en-US"/>
              </a:defPPr>
              <a:lvl1pPr eaLnBrk="0" hangingPunct="0">
                <a:lnSpc>
                  <a:spcPct val="90000"/>
                </a:lnSpc>
                <a:defRPr sz="1600" b="1">
                  <a:solidFill>
                    <a:srgbClr val="646464"/>
                  </a:solidFill>
                  <a:latin typeface="Inconsolata" panose="00000509000000000000" pitchFamily="49" charset="0"/>
                  <a:ea typeface="DejaVu Sans Mono" pitchFamily="49" charset="0"/>
                  <a:cs typeface="DejaVu Sans Mono" pitchFamily="49" charset="0"/>
                </a:defRPr>
              </a:lvl1pPr>
              <a:lvl2pPr marL="742950" indent="-285750" eaLnBrk="0" hangingPunct="0">
                <a:defRPr sz="2800" u="sng">
                  <a:latin typeface="Times New Roman" pitchFamily="18" charset="0"/>
                  <a:ea typeface="ＭＳ Ｐゴシック"/>
                  <a:cs typeface="ＭＳ Ｐゴシック"/>
                </a:defRPr>
              </a:lvl2pPr>
              <a:lvl3pPr marL="1143000" indent="-228600" eaLnBrk="0" hangingPunct="0">
                <a:defRPr sz="2800" u="sng">
                  <a:latin typeface="Times New Roman" pitchFamily="18" charset="0"/>
                  <a:ea typeface="ＭＳ Ｐゴシック"/>
                  <a:cs typeface="ＭＳ Ｐゴシック"/>
                </a:defRPr>
              </a:lvl3pPr>
              <a:lvl4pPr marL="1600200" indent="-228600" eaLnBrk="0" hangingPunct="0">
                <a:defRPr sz="2800" u="sng">
                  <a:latin typeface="Times New Roman" pitchFamily="18" charset="0"/>
                  <a:ea typeface="ＭＳ Ｐゴシック"/>
                  <a:cs typeface="ＭＳ Ｐゴシック"/>
                </a:defRPr>
              </a:lvl4pPr>
              <a:lvl5pPr marL="2057400" indent="-228600" eaLnBrk="0" hangingPunct="0">
                <a:defRPr sz="2800" u="sng">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latin typeface="Times New Roman" pitchFamily="18" charset="0"/>
                  <a:ea typeface="ＭＳ Ｐゴシック"/>
                  <a:cs typeface="ＭＳ Ｐゴシック"/>
                </a:defRPr>
              </a:lvl9pPr>
            </a:lstStyle>
            <a:p>
              <a:endParaRPr lang="en-US" dirty="0"/>
            </a:p>
            <a:p>
              <a:endParaRPr lang="en-US" dirty="0"/>
            </a:p>
            <a:p>
              <a:r>
                <a:rPr lang="en-US" dirty="0"/>
                <a:t>BEGIN</a:t>
              </a:r>
            </a:p>
            <a:p>
              <a:r>
                <a:rPr lang="en-US" i="1" dirty="0">
                  <a:solidFill>
                    <a:schemeClr val="accent1"/>
                  </a:solidFill>
                </a:rPr>
                <a:t>READ</a:t>
              </a:r>
            </a:p>
            <a:p>
              <a:r>
                <a:rPr lang="en-US" b="0" dirty="0"/>
                <a:t>R(A)</a:t>
              </a:r>
            </a:p>
            <a:p>
              <a:r>
                <a:rPr lang="en-US" i="1" dirty="0">
                  <a:solidFill>
                    <a:schemeClr val="accent1"/>
                  </a:solidFill>
                </a:rPr>
                <a:t>VALIDATE</a:t>
              </a:r>
            </a:p>
            <a:p>
              <a:r>
                <a:rPr lang="en-US" i="1" dirty="0">
                  <a:solidFill>
                    <a:schemeClr val="accent1"/>
                  </a:solidFill>
                </a:rPr>
                <a:t>WRITE</a:t>
              </a:r>
            </a:p>
            <a:p>
              <a:r>
                <a:rPr lang="en-US" dirty="0"/>
                <a:t>COMMIT</a:t>
              </a:r>
            </a:p>
          </p:txBody>
        </p:sp>
      </p:grpSp>
      <p:grpSp>
        <p:nvGrpSpPr>
          <p:cNvPr id="9" name="T2 Workspace"/>
          <p:cNvGrpSpPr>
            <a:grpSpLocks/>
          </p:cNvGrpSpPr>
          <p:nvPr/>
        </p:nvGrpSpPr>
        <p:grpSpPr bwMode="auto">
          <a:xfrm>
            <a:off x="7048501" y="2713669"/>
            <a:ext cx="1858201" cy="1324931"/>
            <a:chOff x="6869743" y="3415027"/>
            <a:chExt cx="2477520" cy="1766575"/>
          </a:xfrm>
        </p:grpSpPr>
        <p:sp>
          <p:nvSpPr>
            <p:cNvPr id="38" name="Rounded Rectangle 37"/>
            <p:cNvSpPr/>
            <p:nvPr/>
          </p:nvSpPr>
          <p:spPr bwMode="auto">
            <a:xfrm>
              <a:off x="6869743" y="3962400"/>
              <a:ext cx="2438320" cy="1219202"/>
            </a:xfrm>
            <a:prstGeom prst="roundRect">
              <a:avLst>
                <a:gd name="adj" fmla="val 7670"/>
              </a:avLst>
            </a:prstGeom>
            <a:noFill/>
            <a:ln w="38100" cap="flat" cmpd="sng" algn="ctr">
              <a:solidFill>
                <a:srgbClr val="646464"/>
              </a:solidFill>
              <a:prstDash val="sysDash"/>
              <a:round/>
              <a:headEnd type="none" w="sm" len="sm"/>
              <a:tailEnd type="triangle" w="med" len="med"/>
            </a:ln>
            <a:effectLst/>
          </p:spPr>
          <p:txBody>
            <a:bodyPr wrap="none" anchor="ctr"/>
            <a:lstStyle/>
            <a:p>
              <a:pPr algn="ctr" eaLnBrk="0" hangingPunct="0">
                <a:defRPr/>
              </a:pPr>
              <a:endParaRPr lang="en-US" sz="1350">
                <a:latin typeface="Times New Roman" pitchFamily="-112" charset="0"/>
              </a:endParaRPr>
            </a:p>
          </p:txBody>
        </p:sp>
        <p:sp>
          <p:nvSpPr>
            <p:cNvPr id="39" name="TextBox 15"/>
            <p:cNvSpPr txBox="1">
              <a:spLocks noChangeArrowheads="1"/>
            </p:cNvSpPr>
            <p:nvPr/>
          </p:nvSpPr>
          <p:spPr bwMode="auto">
            <a:xfrm>
              <a:off x="6869743" y="3415027"/>
              <a:ext cx="247752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T</a:t>
              </a:r>
              <a:r>
                <a:rPr lang="en-US" baseline="-25000" dirty="0"/>
                <a:t>2</a:t>
              </a:r>
              <a:r>
                <a:rPr lang="en-US" dirty="0"/>
                <a:t> Workspace</a:t>
              </a:r>
            </a:p>
          </p:txBody>
        </p:sp>
      </p:grpSp>
      <p:grpSp>
        <p:nvGrpSpPr>
          <p:cNvPr id="16" name="Group 15"/>
          <p:cNvGrpSpPr>
            <a:grpSpLocks/>
          </p:cNvGrpSpPr>
          <p:nvPr/>
        </p:nvGrpSpPr>
        <p:grpSpPr bwMode="auto">
          <a:xfrm>
            <a:off x="5488780" y="3476592"/>
            <a:ext cx="864394" cy="184694"/>
            <a:chOff x="5247643" y="4503570"/>
            <a:chExt cx="1152524" cy="246260"/>
          </a:xfrm>
        </p:grpSpPr>
        <p:sp>
          <p:nvSpPr>
            <p:cNvPr id="25702" name="TextBox 41"/>
            <p:cNvSpPr txBox="1">
              <a:spLocks noChangeArrowheads="1"/>
            </p:cNvSpPr>
            <p:nvPr/>
          </p:nvSpPr>
          <p:spPr bwMode="auto">
            <a:xfrm>
              <a:off x="5247643" y="4503570"/>
              <a:ext cx="463550" cy="246221"/>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t>456</a:t>
              </a:r>
            </a:p>
          </p:txBody>
        </p:sp>
        <p:sp>
          <p:nvSpPr>
            <p:cNvPr id="25703" name="TextBox 42"/>
            <p:cNvSpPr txBox="1">
              <a:spLocks noChangeArrowheads="1"/>
            </p:cNvSpPr>
            <p:nvPr/>
          </p:nvSpPr>
          <p:spPr bwMode="auto">
            <a:xfrm>
              <a:off x="5936617" y="4503610"/>
              <a:ext cx="463550" cy="246220"/>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a:t>1</a:t>
              </a:r>
            </a:p>
          </p:txBody>
        </p:sp>
      </p:grpSp>
      <p:grpSp>
        <p:nvGrpSpPr>
          <p:cNvPr id="17" name="Group 16"/>
          <p:cNvGrpSpPr>
            <a:grpSpLocks/>
          </p:cNvGrpSpPr>
          <p:nvPr/>
        </p:nvGrpSpPr>
        <p:grpSpPr bwMode="auto">
          <a:xfrm>
            <a:off x="6164264" y="1849041"/>
            <a:ext cx="1495427" cy="220868"/>
            <a:chOff x="6057900" y="2314050"/>
            <a:chExt cx="1993902" cy="294490"/>
          </a:xfrm>
        </p:grpSpPr>
        <p:sp>
          <p:nvSpPr>
            <p:cNvPr id="25700" name="TextBox 43"/>
            <p:cNvSpPr txBox="1">
              <a:spLocks noChangeArrowheads="1"/>
            </p:cNvSpPr>
            <p:nvPr/>
          </p:nvSpPr>
          <p:spPr bwMode="auto">
            <a:xfrm>
              <a:off x="6057900" y="2314050"/>
              <a:ext cx="928688" cy="287258"/>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25701" name="TextBox 44"/>
            <p:cNvSpPr txBox="1">
              <a:spLocks noChangeArrowheads="1"/>
            </p:cNvSpPr>
            <p:nvPr/>
          </p:nvSpPr>
          <p:spPr bwMode="auto">
            <a:xfrm>
              <a:off x="7123115" y="2321282"/>
              <a:ext cx="928687" cy="287258"/>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2</a:t>
              </a:r>
            </a:p>
          </p:txBody>
        </p:sp>
      </p:grpSp>
      <p:grpSp>
        <p:nvGrpSpPr>
          <p:cNvPr id="3" name="Group 2"/>
          <p:cNvGrpSpPr>
            <a:grpSpLocks/>
          </p:cNvGrpSpPr>
          <p:nvPr/>
        </p:nvGrpSpPr>
        <p:grpSpPr bwMode="auto">
          <a:xfrm>
            <a:off x="4940182" y="3459005"/>
            <a:ext cx="1427305" cy="223598"/>
            <a:chOff x="4564246" y="4425230"/>
            <a:chExt cx="1902930" cy="298129"/>
          </a:xfrm>
        </p:grpSpPr>
        <p:sp>
          <p:nvSpPr>
            <p:cNvPr id="25697" name="TextBox 40"/>
            <p:cNvSpPr txBox="1">
              <a:spLocks noChangeArrowheads="1"/>
            </p:cNvSpPr>
            <p:nvPr/>
          </p:nvSpPr>
          <p:spPr bwMode="auto">
            <a:xfrm>
              <a:off x="5285738" y="4436102"/>
              <a:ext cx="463550"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123</a:t>
              </a:r>
            </a:p>
          </p:txBody>
        </p:sp>
        <p:sp>
          <p:nvSpPr>
            <p:cNvPr id="25698" name="TextBox 31"/>
            <p:cNvSpPr txBox="1">
              <a:spLocks noChangeArrowheads="1"/>
            </p:cNvSpPr>
            <p:nvPr/>
          </p:nvSpPr>
          <p:spPr bwMode="auto">
            <a:xfrm>
              <a:off x="6003627" y="4436038"/>
              <a:ext cx="463549"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sp>
          <p:nvSpPr>
            <p:cNvPr id="25699" name="TextBox 45"/>
            <p:cNvSpPr txBox="1">
              <a:spLocks noChangeArrowheads="1"/>
            </p:cNvSpPr>
            <p:nvPr/>
          </p:nvSpPr>
          <p:spPr bwMode="auto">
            <a:xfrm>
              <a:off x="4564246" y="4425230"/>
              <a:ext cx="463550"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grpSp>
        <p:nvGrpSpPr>
          <p:cNvPr id="48" name="Group 47"/>
          <p:cNvGrpSpPr>
            <a:grpSpLocks/>
          </p:cNvGrpSpPr>
          <p:nvPr/>
        </p:nvGrpSpPr>
        <p:grpSpPr bwMode="auto">
          <a:xfrm>
            <a:off x="7195029" y="3459001"/>
            <a:ext cx="1420922" cy="219134"/>
            <a:chOff x="4526369" y="4485147"/>
            <a:chExt cx="1894418" cy="292174"/>
          </a:xfrm>
        </p:grpSpPr>
        <p:sp>
          <p:nvSpPr>
            <p:cNvPr id="25694" name="TextBox 48"/>
            <p:cNvSpPr txBox="1">
              <a:spLocks noChangeArrowheads="1"/>
            </p:cNvSpPr>
            <p:nvPr/>
          </p:nvSpPr>
          <p:spPr bwMode="auto">
            <a:xfrm>
              <a:off x="5247642" y="4488331"/>
              <a:ext cx="463550" cy="287254"/>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123</a:t>
              </a:r>
            </a:p>
          </p:txBody>
        </p:sp>
        <p:sp>
          <p:nvSpPr>
            <p:cNvPr id="25695" name="TextBox 49"/>
            <p:cNvSpPr txBox="1">
              <a:spLocks noChangeArrowheads="1"/>
            </p:cNvSpPr>
            <p:nvPr/>
          </p:nvSpPr>
          <p:spPr bwMode="auto">
            <a:xfrm>
              <a:off x="5957237" y="4485147"/>
              <a:ext cx="463550" cy="287254"/>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0</a:t>
              </a:r>
            </a:p>
          </p:txBody>
        </p:sp>
        <p:sp>
          <p:nvSpPr>
            <p:cNvPr id="25696" name="TextBox 50"/>
            <p:cNvSpPr txBox="1">
              <a:spLocks noChangeArrowheads="1"/>
            </p:cNvSpPr>
            <p:nvPr/>
          </p:nvSpPr>
          <p:spPr bwMode="auto">
            <a:xfrm>
              <a:off x="4526369" y="4490067"/>
              <a:ext cx="463549" cy="287254"/>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a:t>
              </a:r>
            </a:p>
          </p:txBody>
        </p:sp>
      </p:grpSp>
      <p:grpSp>
        <p:nvGrpSpPr>
          <p:cNvPr id="53" name="Group 52"/>
          <p:cNvGrpSpPr>
            <a:grpSpLocks/>
          </p:cNvGrpSpPr>
          <p:nvPr/>
        </p:nvGrpSpPr>
        <p:grpSpPr bwMode="auto">
          <a:xfrm>
            <a:off x="5488456" y="3456462"/>
            <a:ext cx="871874" cy="218135"/>
            <a:chOff x="5250818" y="4432522"/>
            <a:chExt cx="1162501" cy="290845"/>
          </a:xfrm>
        </p:grpSpPr>
        <p:sp>
          <p:nvSpPr>
            <p:cNvPr id="25692" name="TextBox 53"/>
            <p:cNvSpPr txBox="1">
              <a:spLocks noChangeArrowheads="1"/>
            </p:cNvSpPr>
            <p:nvPr/>
          </p:nvSpPr>
          <p:spPr bwMode="auto">
            <a:xfrm>
              <a:off x="5250818" y="4436110"/>
              <a:ext cx="463550"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456</a:t>
              </a:r>
            </a:p>
          </p:txBody>
        </p:sp>
        <p:sp>
          <p:nvSpPr>
            <p:cNvPr id="25693" name="TextBox 54"/>
            <p:cNvSpPr txBox="1">
              <a:spLocks noChangeArrowheads="1"/>
            </p:cNvSpPr>
            <p:nvPr/>
          </p:nvSpPr>
          <p:spPr bwMode="auto">
            <a:xfrm>
              <a:off x="5949766" y="4432522"/>
              <a:ext cx="463553" cy="287257"/>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a:t>
              </a:r>
            </a:p>
          </p:txBody>
        </p:sp>
      </p:grpSp>
      <p:sp>
        <p:nvSpPr>
          <p:cNvPr id="50" name="Oval 49"/>
          <p:cNvSpPr>
            <a:spLocks noChangeArrowheads="1"/>
          </p:cNvSpPr>
          <p:nvPr/>
        </p:nvSpPr>
        <p:spPr bwMode="auto">
          <a:xfrm>
            <a:off x="6721079" y="1524000"/>
            <a:ext cx="1057275" cy="400050"/>
          </a:xfrm>
          <a:prstGeom prst="ellipse">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5682" name="Rectangle 1"/>
          <p:cNvSpPr>
            <a:spLocks noChangeArrowheads="1"/>
          </p:cNvSpPr>
          <p:nvPr/>
        </p:nvSpPr>
        <p:spPr bwMode="auto">
          <a:xfrm>
            <a:off x="1900238" y="1781790"/>
            <a:ext cx="931069" cy="1969431"/>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solidFill>
                <a:schemeClr val="accent1"/>
              </a:solidFill>
            </a:endParaRPr>
          </a:p>
        </p:txBody>
      </p:sp>
      <p:sp>
        <p:nvSpPr>
          <p:cNvPr id="25683" name="Rectangle 53"/>
          <p:cNvSpPr>
            <a:spLocks noChangeArrowheads="1"/>
          </p:cNvSpPr>
          <p:nvPr/>
        </p:nvSpPr>
        <p:spPr bwMode="auto">
          <a:xfrm>
            <a:off x="1900238" y="3767853"/>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5684" name="Rectangle 54"/>
          <p:cNvSpPr>
            <a:spLocks noChangeArrowheads="1"/>
          </p:cNvSpPr>
          <p:nvPr/>
        </p:nvSpPr>
        <p:spPr bwMode="auto">
          <a:xfrm>
            <a:off x="1900238" y="3984566"/>
            <a:ext cx="931069" cy="196454"/>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5685" name="Rectangle 55"/>
          <p:cNvSpPr>
            <a:spLocks noChangeArrowheads="1"/>
          </p:cNvSpPr>
          <p:nvPr/>
        </p:nvSpPr>
        <p:spPr bwMode="auto">
          <a:xfrm>
            <a:off x="2990454" y="2009144"/>
            <a:ext cx="931069" cy="650544"/>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5686" name="Rectangle 58"/>
          <p:cNvSpPr>
            <a:spLocks noChangeArrowheads="1"/>
          </p:cNvSpPr>
          <p:nvPr/>
        </p:nvSpPr>
        <p:spPr bwMode="auto">
          <a:xfrm>
            <a:off x="2990454" y="2680604"/>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25687" name="Rectangle 59"/>
          <p:cNvSpPr>
            <a:spLocks noChangeArrowheads="1"/>
          </p:cNvSpPr>
          <p:nvPr/>
        </p:nvSpPr>
        <p:spPr bwMode="auto">
          <a:xfrm>
            <a:off x="2990454" y="2893726"/>
            <a:ext cx="931069" cy="196453"/>
          </a:xfrm>
          <a:prstGeom prst="rect">
            <a:avLst/>
          </a:prstGeom>
          <a:noFill/>
          <a:ln w="952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61" name="Right Arrow 6"/>
          <p:cNvSpPr>
            <a:spLocks noChangeArrowheads="1"/>
          </p:cNvSpPr>
          <p:nvPr/>
        </p:nvSpPr>
        <p:spPr bwMode="auto">
          <a:xfrm rot="-5400000">
            <a:off x="5333404" y="2384227"/>
            <a:ext cx="629841"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
        <p:nvSpPr>
          <p:cNvPr id="62" name="Right Arrow 6"/>
          <p:cNvSpPr>
            <a:spLocks noChangeArrowheads="1"/>
          </p:cNvSpPr>
          <p:nvPr/>
        </p:nvSpPr>
        <p:spPr bwMode="auto">
          <a:xfrm rot="5400000">
            <a:off x="5228971" y="2314830"/>
            <a:ext cx="83870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grpSp>
        <p:nvGrpSpPr>
          <p:cNvPr id="2" name="Group 1"/>
          <p:cNvGrpSpPr/>
          <p:nvPr/>
        </p:nvGrpSpPr>
        <p:grpSpPr>
          <a:xfrm>
            <a:off x="1752600" y="1682865"/>
            <a:ext cx="2156095" cy="2565285"/>
            <a:chOff x="812799" y="2356317"/>
            <a:chExt cx="2874795" cy="3420378"/>
          </a:xfrm>
        </p:grpSpPr>
        <p:sp>
          <p:nvSpPr>
            <p:cNvPr id="63" name="Oval 62"/>
            <p:cNvSpPr>
              <a:spLocks noChangeArrowheads="1"/>
            </p:cNvSpPr>
            <p:nvPr/>
          </p:nvSpPr>
          <p:spPr bwMode="auto">
            <a:xfrm>
              <a:off x="812799" y="2356317"/>
              <a:ext cx="1341119" cy="487680"/>
            </a:xfrm>
            <a:prstGeom prst="ellipse">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64" name="Oval 63"/>
            <p:cNvSpPr>
              <a:spLocks noChangeArrowheads="1"/>
            </p:cNvSpPr>
            <p:nvPr/>
          </p:nvSpPr>
          <p:spPr bwMode="auto">
            <a:xfrm>
              <a:off x="2303463" y="2645569"/>
              <a:ext cx="1341120" cy="487680"/>
            </a:xfrm>
            <a:prstGeom prst="ellipse">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65" name="Oval 64"/>
            <p:cNvSpPr>
              <a:spLocks noChangeArrowheads="1"/>
            </p:cNvSpPr>
            <p:nvPr/>
          </p:nvSpPr>
          <p:spPr bwMode="auto">
            <a:xfrm>
              <a:off x="914400" y="4923255"/>
              <a:ext cx="1341120" cy="853440"/>
            </a:xfrm>
            <a:prstGeom prst="ellipse">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sp>
          <p:nvSpPr>
            <p:cNvPr id="66" name="Oval 65"/>
            <p:cNvSpPr>
              <a:spLocks noChangeArrowheads="1"/>
            </p:cNvSpPr>
            <p:nvPr/>
          </p:nvSpPr>
          <p:spPr bwMode="auto">
            <a:xfrm>
              <a:off x="2346473" y="3496018"/>
              <a:ext cx="1341121" cy="853440"/>
            </a:xfrm>
            <a:prstGeom prst="ellipse">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1350"/>
            </a:p>
          </p:txBody>
        </p:sp>
      </p:grpSp>
      <p:sp>
        <p:nvSpPr>
          <p:cNvPr id="59" name="Rounded Rectangular Callout 58"/>
          <p:cNvSpPr/>
          <p:nvPr/>
        </p:nvSpPr>
        <p:spPr bwMode="auto">
          <a:xfrm flipH="1">
            <a:off x="3689030" y="2266950"/>
            <a:ext cx="1097280" cy="364755"/>
          </a:xfrm>
          <a:prstGeom prst="wedgeRoundRectCallout">
            <a:avLst>
              <a:gd name="adj1" fmla="val 32278"/>
              <a:gd name="adj2" fmla="val 85464"/>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dirty="0">
                <a:solidFill>
                  <a:schemeClr val="accent1"/>
                </a:solidFill>
                <a:latin typeface="Crimson Text" panose="02000503000000000000" pitchFamily="2" charset="0"/>
              </a:rPr>
              <a:t>TS(</a:t>
            </a:r>
            <a:r>
              <a:rPr lang="en-US" sz="2000" b="1" spc="-150" dirty="0">
                <a:solidFill>
                  <a:schemeClr val="accent1"/>
                </a:solidFill>
                <a:latin typeface="Crimson Text" panose="02000503000000000000" pitchFamily="2" charset="0"/>
              </a:rPr>
              <a:t>T</a:t>
            </a:r>
            <a:r>
              <a:rPr lang="en-US" sz="2000" b="1" spc="300" baseline="-25000" dirty="0">
                <a:solidFill>
                  <a:schemeClr val="accent1"/>
                </a:solidFill>
                <a:latin typeface="Crimson Text" panose="02000503000000000000" pitchFamily="2" charset="0"/>
              </a:rPr>
              <a:t>2</a:t>
            </a:r>
            <a:r>
              <a:rPr lang="en-US" sz="2000" b="1" dirty="0">
                <a:solidFill>
                  <a:schemeClr val="accent1"/>
                </a:solidFill>
                <a:latin typeface="Crimson Text" panose="02000503000000000000" pitchFamily="2" charset="0"/>
              </a:rPr>
              <a:t>)=1</a:t>
            </a:r>
          </a:p>
        </p:txBody>
      </p:sp>
      <p:sp>
        <p:nvSpPr>
          <p:cNvPr id="60" name="Rounded Rectangular Callout 59"/>
          <p:cNvSpPr/>
          <p:nvPr/>
        </p:nvSpPr>
        <p:spPr bwMode="auto">
          <a:xfrm flipH="1">
            <a:off x="2579372" y="3349995"/>
            <a:ext cx="1097280" cy="364755"/>
          </a:xfrm>
          <a:prstGeom prst="wedgeRoundRectCallout">
            <a:avLst>
              <a:gd name="adj1" fmla="val 32278"/>
              <a:gd name="adj2" fmla="val 85464"/>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0" anchor="b" anchorCtr="0">
            <a:spAutoFit/>
          </a:bodyPr>
          <a:lstStyle/>
          <a:p>
            <a:pPr algn="ctr">
              <a:lnSpc>
                <a:spcPct val="80000"/>
              </a:lnSpc>
            </a:pPr>
            <a:r>
              <a:rPr lang="en-US" sz="2000" b="1" dirty="0">
                <a:solidFill>
                  <a:schemeClr val="accent1"/>
                </a:solidFill>
                <a:latin typeface="Crimson Text" panose="02000503000000000000" pitchFamily="2" charset="0"/>
              </a:rPr>
              <a:t>TS(</a:t>
            </a:r>
            <a:r>
              <a:rPr lang="en-US" sz="2000" b="1" spc="-150" dirty="0">
                <a:solidFill>
                  <a:schemeClr val="accent1"/>
                </a:solidFill>
                <a:latin typeface="Crimson Text" panose="02000503000000000000" pitchFamily="2" charset="0"/>
              </a:rPr>
              <a:t>T</a:t>
            </a:r>
            <a:r>
              <a:rPr lang="en-US" sz="2000" b="1" spc="-150" baseline="-25000" dirty="0">
                <a:solidFill>
                  <a:schemeClr val="accent1"/>
                </a:solidFill>
                <a:latin typeface="Crimson Text" panose="02000503000000000000" pitchFamily="2" charset="0"/>
              </a:rPr>
              <a:t>1</a:t>
            </a:r>
            <a:r>
              <a:rPr lang="en-US" sz="2000" b="1" dirty="0">
                <a:solidFill>
                  <a:schemeClr val="accent1"/>
                </a:solidFill>
                <a:latin typeface="Crimson Text" panose="02000503000000000000" pitchFamily="2" charset="0"/>
              </a:rPr>
              <a:t>)=2</a:t>
            </a:r>
          </a:p>
        </p:txBody>
      </p:sp>
      <p:sp>
        <p:nvSpPr>
          <p:cNvPr id="68" name="Right Arrow 6">
            <a:extLst>
              <a:ext uri="{FF2B5EF4-FFF2-40B4-BE49-F238E27FC236}">
                <a16:creationId xmlns:a16="http://schemas.microsoft.com/office/drawing/2014/main" id="{2685988A-086E-4D30-AF3D-2A3D0C7AC03E}"/>
              </a:ext>
            </a:extLst>
          </p:cNvPr>
          <p:cNvSpPr>
            <a:spLocks noChangeArrowheads="1"/>
          </p:cNvSpPr>
          <p:nvPr/>
        </p:nvSpPr>
        <p:spPr bwMode="auto">
          <a:xfrm rot="2480592">
            <a:off x="5426533" y="2541037"/>
            <a:ext cx="1752679"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
        <p:nvSpPr>
          <p:cNvPr id="75" name="Right Arrow 6">
            <a:extLst>
              <a:ext uri="{FF2B5EF4-FFF2-40B4-BE49-F238E27FC236}">
                <a16:creationId xmlns:a16="http://schemas.microsoft.com/office/drawing/2014/main" id="{D4E39714-21C8-4FBB-83A6-93468DA7A68B}"/>
              </a:ext>
            </a:extLst>
          </p:cNvPr>
          <p:cNvSpPr>
            <a:spLocks noChangeArrowheads="1"/>
          </p:cNvSpPr>
          <p:nvPr/>
        </p:nvSpPr>
        <p:spPr bwMode="auto">
          <a:xfrm>
            <a:off x="4572000" y="3444595"/>
            <a:ext cx="347688" cy="285750"/>
          </a:xfrm>
          <a:prstGeom prst="rightArrow">
            <a:avLst>
              <a:gd name="adj1" fmla="val 50000"/>
              <a:gd name="adj2" fmla="val 50114"/>
            </a:avLst>
          </a:prstGeom>
          <a:solidFill>
            <a:schemeClr val="accent1"/>
          </a:solidFill>
          <a:ln w="28575">
            <a:noFill/>
            <a:round/>
            <a:headEnd type="none" w="sm" len="sm"/>
            <a:tailEnd type="triangle" w="med" len="med"/>
          </a:ln>
        </p:spPr>
        <p:txBody>
          <a:bodyPr wrap="none" anchor="ctr"/>
          <a:lstStyle/>
          <a:p>
            <a:pPr algn="ctr" eaLnBrk="0" hangingPunct="0"/>
            <a:endParaRPr lang="en-US" sz="1350"/>
          </a:p>
        </p:txBody>
      </p:sp>
      <p:sp>
        <p:nvSpPr>
          <p:cNvPr id="6" name="Slide Number Placeholder 3">
            <a:extLst>
              <a:ext uri="{FF2B5EF4-FFF2-40B4-BE49-F238E27FC236}">
                <a16:creationId xmlns:a16="http://schemas.microsoft.com/office/drawing/2014/main" id="{5419DD23-8B89-D72C-60BE-695891EB1E70}"/>
              </a:ext>
            </a:extLst>
          </p:cNvPr>
          <p:cNvSpPr txBox="1">
            <a:spLocks/>
          </p:cNvSpPr>
          <p:nvPr/>
        </p:nvSpPr>
        <p:spPr>
          <a:xfrm>
            <a:off x="8778240" y="-794"/>
            <a:ext cx="384048" cy="273844"/>
          </a:xfrm>
          <a:prstGeom prst="rect">
            <a:avLst/>
          </a:prstGeom>
          <a:solidFill>
            <a:schemeClr val="bg1">
              <a:lumMod val="65000"/>
            </a:schemeClr>
          </a:solidFill>
        </p:spPr>
        <p:txBody>
          <a:bodyPr lIns="0" rIns="45720"/>
          <a:lstStyle>
            <a:defPPr>
              <a:defRPr lang="en-US"/>
            </a:defPPr>
            <a:lvl1pPr algn="r">
              <a:defRPr lang="en-US" sz="1200">
                <a:solidFill>
                  <a:schemeClr val="bg1"/>
                </a:solidFill>
                <a:latin typeface="Consolas" panose="020B0609020204030204" pitchFamily="49" charset="0"/>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a:pPr/>
              <a:t>9</a:t>
            </a:fld>
            <a:endParaRPr lang="en-US" dirty="0"/>
          </a:p>
        </p:txBody>
      </p:sp>
      <p:sp>
        <p:nvSpPr>
          <p:cNvPr id="15" name="Left Arrow 33">
            <a:extLst>
              <a:ext uri="{FF2B5EF4-FFF2-40B4-BE49-F238E27FC236}">
                <a16:creationId xmlns:a16="http://schemas.microsoft.com/office/drawing/2014/main" id="{060762C8-FE9B-FE8D-E9FA-ABCDE0907C4B}"/>
              </a:ext>
            </a:extLst>
          </p:cNvPr>
          <p:cNvSpPr/>
          <p:nvPr/>
        </p:nvSpPr>
        <p:spPr bwMode="auto">
          <a:xfrm rot="16200000">
            <a:off x="-342900" y="2392441"/>
            <a:ext cx="3314700" cy="647700"/>
          </a:xfrm>
          <a:prstGeom prst="leftArrow">
            <a:avLst/>
          </a:prstGeom>
          <a:solidFill>
            <a:schemeClr val="accent1"/>
          </a:solidFill>
          <a:ln w="28575" cap="flat" cmpd="sng" algn="ctr">
            <a:noFill/>
            <a:prstDash val="solid"/>
            <a:round/>
            <a:headEnd type="none" w="sm" len="sm"/>
            <a:tailEnd type="triangle" w="med" len="med"/>
          </a:ln>
          <a:effectLst/>
        </p:spPr>
        <p:txBody>
          <a:bodyPr wrap="none" anchor="ctr"/>
          <a:lstStyle/>
          <a:p>
            <a:pPr algn="ctr" eaLnBrk="0" hangingPunct="0">
              <a:defRPr/>
            </a:pPr>
            <a:r>
              <a:rPr lang="en-US" sz="2400" b="1" i="1" spc="225" dirty="0">
                <a:solidFill>
                  <a:schemeClr val="bg1">
                    <a:lumMod val="95000"/>
                  </a:schemeClr>
                </a:solidFill>
                <a:latin typeface="Lato Black" panose="020F0A02020204030203" pitchFamily="34" charset="0"/>
              </a:rPr>
              <a:t>TIME</a:t>
            </a:r>
          </a:p>
        </p:txBody>
      </p:sp>
      <p:sp>
        <p:nvSpPr>
          <p:cNvPr id="24" name="Txn Arrow"/>
          <p:cNvSpPr>
            <a:spLocks noChangeArrowheads="1"/>
          </p:cNvSpPr>
          <p:nvPr/>
        </p:nvSpPr>
        <p:spPr bwMode="auto">
          <a:xfrm>
            <a:off x="1356360" y="1428750"/>
            <a:ext cx="548640" cy="457200"/>
          </a:xfrm>
          <a:prstGeom prst="rightArrow">
            <a:avLst>
              <a:gd name="adj1" fmla="val 50000"/>
              <a:gd name="adj2" fmla="val 50052"/>
            </a:avLst>
          </a:prstGeom>
          <a:solidFill>
            <a:schemeClr val="tx1"/>
          </a:solidFill>
          <a:ln w="28575">
            <a:noFill/>
            <a:round/>
            <a:headEnd type="none" w="sm" len="sm"/>
            <a:tailEnd type="triangle" w="med" len="med"/>
          </a:ln>
        </p:spPr>
        <p:txBody>
          <a:bodyPr wrap="none" anchor="ctr"/>
          <a:lstStyle/>
          <a:p>
            <a:pPr algn="ctr" eaLnBrk="0" hangingPunct="0"/>
            <a:endParaRPr lang="en-US" sz="1350"/>
          </a:p>
        </p:txBody>
      </p:sp>
      <p:sp>
        <p:nvSpPr>
          <p:cNvPr id="4" name="TextBox 31">
            <a:extLst>
              <a:ext uri="{FF2B5EF4-FFF2-40B4-BE49-F238E27FC236}">
                <a16:creationId xmlns:a16="http://schemas.microsoft.com/office/drawing/2014/main" id="{9F8D24FB-FB5D-E31D-4A9F-335FCE713367}"/>
              </a:ext>
            </a:extLst>
          </p:cNvPr>
          <p:cNvSpPr txBox="1">
            <a:spLocks noChangeArrowheads="1"/>
          </p:cNvSpPr>
          <p:nvPr/>
        </p:nvSpPr>
        <p:spPr bwMode="auto">
          <a:xfrm>
            <a:off x="5986328" y="3456462"/>
            <a:ext cx="347688" cy="215444"/>
          </a:xfrm>
          <a:prstGeom prst="rect">
            <a:avLst/>
          </a:prstGeom>
          <a:solidFill>
            <a:srgbClr val="E7E7E7"/>
          </a:solidFill>
          <a:ln w="9525">
            <a:noFill/>
            <a:miter lim="800000"/>
            <a:headEnd/>
            <a:tailEnd/>
          </a:ln>
        </p:spPr>
        <p:txBody>
          <a:bodyPr lIns="18288" tIns="0" rIns="0" bIns="0">
            <a:spAutoFit/>
          </a:bodyPr>
          <a:lstStyle>
            <a:defPPr>
              <a:defRPr lang="en-US"/>
            </a:defPPr>
            <a:lvl1pPr>
              <a:defRPr sz="1400" b="1" u="none">
                <a:solidFill>
                  <a:srgbClr val="F76D6D"/>
                </a:solidFill>
                <a:latin typeface="Inconsolata" panose="00000509000000000000" pitchFamily="49" charset="0"/>
              </a:defRPr>
            </a:lvl1pPr>
            <a:lvl2pPr marL="742950" indent="-285750" eaLnBrk="0" hangingPunct="0">
              <a:defRPr sz="2800" u="sng">
                <a:latin typeface="Times New Roman" charset="0"/>
                <a:ea typeface="ＭＳ Ｐゴシック" charset="-128"/>
              </a:defRPr>
            </a:lvl2pPr>
            <a:lvl3pPr marL="1143000" indent="-228600" eaLnBrk="0" hangingPunct="0">
              <a:defRPr sz="2800" u="sng">
                <a:latin typeface="Times New Roman" charset="0"/>
                <a:ea typeface="ＭＳ Ｐゴシック" charset="-128"/>
              </a:defRPr>
            </a:lvl3pPr>
            <a:lvl4pPr marL="1600200" indent="-228600" eaLnBrk="0" hangingPunct="0">
              <a:defRPr sz="2800" u="sng">
                <a:latin typeface="Times New Roman" charset="0"/>
                <a:ea typeface="ＭＳ Ｐゴシック" charset="-128"/>
              </a:defRPr>
            </a:lvl4pPr>
            <a:lvl5pPr marL="2057400" indent="-228600" eaLnBrk="0" hangingPunct="0">
              <a:defRPr sz="2800" u="sng">
                <a:latin typeface="Times New Roman" charset="0"/>
                <a:ea typeface="ＭＳ Ｐゴシック" charset="-128"/>
              </a:defRPr>
            </a:lvl5pPr>
            <a:lvl6pPr marL="2514600" indent="-228600" eaLnBrk="0" fontAlgn="base" hangingPunct="0">
              <a:spcBef>
                <a:spcPct val="0"/>
              </a:spcBef>
              <a:spcAft>
                <a:spcPct val="0"/>
              </a:spcAft>
              <a:defRPr sz="2800" u="sng">
                <a:latin typeface="Times New Roman" charset="0"/>
                <a:ea typeface="ＭＳ Ｐゴシック" charset="-128"/>
              </a:defRPr>
            </a:lvl6pPr>
            <a:lvl7pPr marL="2971800" indent="-228600" eaLnBrk="0" fontAlgn="base" hangingPunct="0">
              <a:spcBef>
                <a:spcPct val="0"/>
              </a:spcBef>
              <a:spcAft>
                <a:spcPct val="0"/>
              </a:spcAft>
              <a:defRPr sz="2800" u="sng">
                <a:latin typeface="Times New Roman" charset="0"/>
                <a:ea typeface="ＭＳ Ｐゴシック" charset="-128"/>
              </a:defRPr>
            </a:lvl7pPr>
            <a:lvl8pPr marL="3429000" indent="-228600" eaLnBrk="0" fontAlgn="base" hangingPunct="0">
              <a:spcBef>
                <a:spcPct val="0"/>
              </a:spcBef>
              <a:spcAft>
                <a:spcPct val="0"/>
              </a:spcAft>
              <a:defRPr sz="2800" u="sng">
                <a:latin typeface="Times New Roman" charset="0"/>
                <a:ea typeface="ＭＳ Ｐゴシック" charset="-128"/>
              </a:defRPr>
            </a:lvl8pPr>
            <a:lvl9pPr marL="3886200" indent="-228600" eaLnBrk="0" fontAlgn="base" hangingPunct="0">
              <a:spcBef>
                <a:spcPct val="0"/>
              </a:spcBef>
              <a:spcAft>
                <a:spcPct val="0"/>
              </a:spcAft>
              <a:defRPr sz="2800" u="sng">
                <a:latin typeface="Times New Roman" charset="0"/>
                <a:ea typeface="ＭＳ Ｐゴシック" charset="-128"/>
              </a:defRPr>
            </a:lvl9pPr>
          </a:lstStyle>
          <a:p>
            <a:r>
              <a:rPr lang="en-US" dirty="0">
                <a:solidFill>
                  <a:schemeClr val="accent1"/>
                </a:solidFill>
              </a:rPr>
              <a:t>2</a:t>
            </a:r>
          </a:p>
        </p:txBody>
      </p:sp>
    </p:spTree>
    <p:extLst>
      <p:ext uri="{BB962C8B-B14F-4D97-AF65-F5344CB8AC3E}">
        <p14:creationId xmlns:p14="http://schemas.microsoft.com/office/powerpoint/2010/main" val="40268943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250"/>
                                        <p:tgtEl>
                                          <p:spTgt spid="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grpId="1" nodeType="clickEffect">
                                  <p:stCondLst>
                                    <p:cond delay="0"/>
                                  </p:stCondLst>
                                  <p:childTnLst>
                                    <p:animEffect transition="out" filter="fade">
                                      <p:cBhvr>
                                        <p:cTn id="11" dur="250"/>
                                        <p:tgtEl>
                                          <p:spTgt spid="50"/>
                                        </p:tgtEl>
                                      </p:cBhvr>
                                    </p:animEffect>
                                    <p:set>
                                      <p:cBhvr>
                                        <p:cTn id="12" dur="1" fill="hold">
                                          <p:stCondLst>
                                            <p:cond delay="249"/>
                                          </p:stCondLst>
                                        </p:cTn>
                                        <p:tgtEl>
                                          <p:spTgt spid="50"/>
                                        </p:tgtEl>
                                        <p:attrNameLst>
                                          <p:attrName>style.visibility</p:attrName>
                                        </p:attrNameLst>
                                      </p:cBhvr>
                                      <p:to>
                                        <p:strVal val="hidden"/>
                                      </p:to>
                                    </p:set>
                                  </p:childTnLst>
                                </p:cTn>
                              </p:par>
                            </p:childTnLst>
                          </p:cTn>
                        </p:par>
                        <p:par>
                          <p:cTn id="13" fill="hold">
                            <p:stCondLst>
                              <p:cond delay="25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25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250"/>
                                        <p:tgtEl>
                                          <p:spTgt spid="2"/>
                                        </p:tgtEl>
                                      </p:cBhvr>
                                    </p:animEffect>
                                    <p:set>
                                      <p:cBhvr>
                                        <p:cTn id="21" dur="1" fill="hold">
                                          <p:stCondLst>
                                            <p:cond delay="249"/>
                                          </p:stCondLst>
                                        </p:cTn>
                                        <p:tgtEl>
                                          <p:spTgt spid="2"/>
                                        </p:tgtEl>
                                        <p:attrNameLst>
                                          <p:attrName>style.visibility</p:attrName>
                                        </p:attrNameLst>
                                      </p:cBhvr>
                                      <p:to>
                                        <p:strVal val="hidden"/>
                                      </p:to>
                                    </p:set>
                                  </p:childTnLst>
                                </p:cTn>
                              </p:par>
                            </p:childTnLst>
                          </p:cTn>
                        </p:par>
                        <p:par>
                          <p:cTn id="22" fill="hold" nodeType="afterGroup">
                            <p:stCondLst>
                              <p:cond delay="250"/>
                            </p:stCondLst>
                            <p:childTnLst>
                              <p:par>
                                <p:cTn id="23" presetID="22" presetClass="entr" presetSubtype="8"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left)">
                                      <p:cBhvr>
                                        <p:cTn id="25" dur="250"/>
                                        <p:tgtEl>
                                          <p:spTgt spid="24"/>
                                        </p:tgtEl>
                                      </p:cBhvr>
                                    </p:animEffect>
                                  </p:childTnLst>
                                </p:cTn>
                              </p:par>
                            </p:childTnLst>
                          </p:cTn>
                        </p:par>
                        <p:par>
                          <p:cTn id="26" fill="hold" nodeType="withGroup">
                            <p:stCondLst>
                              <p:cond delay="50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250"/>
                                        <p:tgtEl>
                                          <p:spTgt spid="7"/>
                                        </p:tgtEl>
                                      </p:cBhvr>
                                    </p:animEffect>
                                  </p:childTnLst>
                                </p:cTn>
                              </p:par>
                            </p:childTnLst>
                          </p:cTn>
                        </p:par>
                        <p:par>
                          <p:cTn id="30" fill="hold">
                            <p:stCondLst>
                              <p:cond delay="750"/>
                            </p:stCondLst>
                            <p:childTnLst>
                              <p:par>
                                <p:cTn id="31" presetID="10" presetClass="entr" presetSubtype="0" fill="hold" nodeType="afterEffect">
                                  <p:stCondLst>
                                    <p:cond delay="0"/>
                                  </p:stCondLst>
                                  <p:childTnLst>
                                    <p:set>
                                      <p:cBhvr>
                                        <p:cTn id="32" dur="1" fill="hold">
                                          <p:stCondLst>
                                            <p:cond delay="0"/>
                                          </p:stCondLst>
                                        </p:cTn>
                                        <p:tgtEl>
                                          <p:spTgt spid="79"/>
                                        </p:tgtEl>
                                        <p:attrNameLst>
                                          <p:attrName>style.visibility</p:attrName>
                                        </p:attrNameLst>
                                      </p:cBhvr>
                                      <p:to>
                                        <p:strVal val="visible"/>
                                      </p:to>
                                    </p:set>
                                    <p:animEffect transition="in" filter="fade">
                                      <p:cBhvr>
                                        <p:cTn id="33" dur="250"/>
                                        <p:tgtEl>
                                          <p:spTgt spid="79"/>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2" nodeType="clickEffect">
                                  <p:stCondLst>
                                    <p:cond delay="0"/>
                                  </p:stCondLst>
                                  <p:childTnLst>
                                    <p:animMotion origin="layout" path="M -3.33333E-6 -2.22222E-6 L -0.00139 0.08611 " pathEditMode="relative" rAng="0" ptsTypes="AA">
                                      <p:cBhvr>
                                        <p:cTn id="37" dur="500" fill="hold"/>
                                        <p:tgtEl>
                                          <p:spTgt spid="24"/>
                                        </p:tgtEl>
                                        <p:attrNameLst>
                                          <p:attrName>ppt_x</p:attrName>
                                          <p:attrName>ppt_y</p:attrName>
                                        </p:attrNameLst>
                                      </p:cBhvr>
                                      <p:rCtr x="-69" y="4290"/>
                                    </p:animMotion>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62"/>
                                        </p:tgtEl>
                                        <p:attrNameLst>
                                          <p:attrName>style.visibility</p:attrName>
                                        </p:attrNameLst>
                                      </p:cBhvr>
                                      <p:to>
                                        <p:strVal val="visible"/>
                                      </p:to>
                                    </p:set>
                                    <p:animEffect transition="in" filter="wipe(up)">
                                      <p:cBhvr>
                                        <p:cTn id="42" dur="250"/>
                                        <p:tgtEl>
                                          <p:spTgt spid="62"/>
                                        </p:tgtEl>
                                      </p:cBhvr>
                                    </p:animEffect>
                                  </p:childTnLst>
                                </p:cTn>
                              </p:par>
                            </p:childTnLst>
                          </p:cTn>
                        </p:par>
                        <p:par>
                          <p:cTn id="43" fill="hold" nodeType="afterGroup">
                            <p:stCondLst>
                              <p:cond delay="250"/>
                            </p:stCondLst>
                            <p:childTnLst>
                              <p:par>
                                <p:cTn id="44" presetID="10" presetClass="entr" presetSubtype="0" fill="hold" nodeType="after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250"/>
                                        <p:tgtEl>
                                          <p:spTgt spid="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xit" presetSubtype="0" fill="hold" grpId="1" nodeType="clickEffect">
                                  <p:stCondLst>
                                    <p:cond delay="0"/>
                                  </p:stCondLst>
                                  <p:childTnLst>
                                    <p:animEffect transition="out" filter="fade">
                                      <p:cBhvr>
                                        <p:cTn id="50" dur="250"/>
                                        <p:tgtEl>
                                          <p:spTgt spid="62"/>
                                        </p:tgtEl>
                                      </p:cBhvr>
                                    </p:animEffect>
                                    <p:set>
                                      <p:cBhvr>
                                        <p:cTn id="51" dur="1" fill="hold">
                                          <p:stCondLst>
                                            <p:cond delay="249"/>
                                          </p:stCondLst>
                                        </p:cTn>
                                        <p:tgtEl>
                                          <p:spTgt spid="62"/>
                                        </p:tgtEl>
                                        <p:attrNameLst>
                                          <p:attrName>style.visibility</p:attrName>
                                        </p:attrNameLst>
                                      </p:cBhvr>
                                      <p:to>
                                        <p:strVal val="hidden"/>
                                      </p:to>
                                    </p:set>
                                  </p:childTnLst>
                                </p:cTn>
                              </p:par>
                            </p:childTnLst>
                          </p:cTn>
                        </p:par>
                        <p:par>
                          <p:cTn id="52" fill="hold" nodeType="afterGroup">
                            <p:stCondLst>
                              <p:cond delay="250"/>
                            </p:stCondLst>
                            <p:childTnLst>
                              <p:par>
                                <p:cTn id="53" presetID="42" presetClass="path" presetSubtype="0" accel="50000" decel="50000" fill="hold" grpId="3" nodeType="afterEffect">
                                  <p:stCondLst>
                                    <p:cond delay="0"/>
                                  </p:stCondLst>
                                  <p:childTnLst>
                                    <p:animMotion origin="layout" path="M -0.00139 0.08611 L 0.11684 0.08642 " pathEditMode="relative" rAng="0" ptsTypes="AA">
                                      <p:cBhvr>
                                        <p:cTn id="54" dur="500" fill="hold"/>
                                        <p:tgtEl>
                                          <p:spTgt spid="24"/>
                                        </p:tgtEl>
                                        <p:attrNameLst>
                                          <p:attrName>ppt_x</p:attrName>
                                          <p:attrName>ppt_y</p:attrName>
                                        </p:attrNameLst>
                                      </p:cBhvr>
                                      <p:rCtr x="5903" y="0"/>
                                    </p:animMotion>
                                  </p:childTnLst>
                                </p:cTn>
                              </p:par>
                            </p:childTnLst>
                          </p:cTn>
                        </p:par>
                        <p:par>
                          <p:cTn id="55" fill="hold">
                            <p:stCondLst>
                              <p:cond delay="750"/>
                            </p:stCondLst>
                            <p:childTnLst>
                              <p:par>
                                <p:cTn id="56" presetID="10" presetClass="entr" presetSubtype="0" fill="hold"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fade">
                                      <p:cBhvr>
                                        <p:cTn id="58" dur="250"/>
                                        <p:tgtEl>
                                          <p:spTgt spid="9"/>
                                        </p:tgtEl>
                                      </p:cBhvr>
                                    </p:animEffect>
                                  </p:childTnLst>
                                </p:cTn>
                              </p:par>
                            </p:childTnLst>
                          </p:cTn>
                        </p:par>
                        <p:par>
                          <p:cTn id="59" fill="hold">
                            <p:stCondLst>
                              <p:cond delay="1000"/>
                            </p:stCondLst>
                            <p:childTnLst>
                              <p:par>
                                <p:cTn id="60" presetID="10" presetClass="entr" presetSubtype="0" fill="hold" nodeType="afterEffect">
                                  <p:stCondLst>
                                    <p:cond delay="0"/>
                                  </p:stCondLst>
                                  <p:childTnLst>
                                    <p:set>
                                      <p:cBhvr>
                                        <p:cTn id="61" dur="1" fill="hold">
                                          <p:stCondLst>
                                            <p:cond delay="0"/>
                                          </p:stCondLst>
                                        </p:cTn>
                                        <p:tgtEl>
                                          <p:spTgt spid="84"/>
                                        </p:tgtEl>
                                        <p:attrNameLst>
                                          <p:attrName>style.visibility</p:attrName>
                                        </p:attrNameLst>
                                      </p:cBhvr>
                                      <p:to>
                                        <p:strVal val="visible"/>
                                      </p:to>
                                    </p:set>
                                    <p:animEffect transition="in" filter="fade">
                                      <p:cBhvr>
                                        <p:cTn id="62" dur="250"/>
                                        <p:tgtEl>
                                          <p:spTgt spid="84"/>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path" presetSubtype="0" accel="50000" decel="50000" fill="hold" grpId="4" nodeType="clickEffect">
                                  <p:stCondLst>
                                    <p:cond delay="0"/>
                                  </p:stCondLst>
                                  <p:childTnLst>
                                    <p:animMotion origin="layout" path="M 0.11684 0.08642 L 0.11841 0.175 " pathEditMode="relative" rAng="0" ptsTypes="AA">
                                      <p:cBhvr>
                                        <p:cTn id="66" dur="500" fill="hold"/>
                                        <p:tgtEl>
                                          <p:spTgt spid="24"/>
                                        </p:tgtEl>
                                        <p:attrNameLst>
                                          <p:attrName>ppt_x</p:attrName>
                                          <p:attrName>ppt_y</p:attrName>
                                        </p:attrNameLst>
                                      </p:cBhvr>
                                      <p:rCtr x="69" y="4414"/>
                                    </p:animMotion>
                                  </p:childTnLst>
                                </p:cTn>
                              </p:par>
                            </p:childTnLst>
                          </p:cTn>
                        </p:par>
                        <p:par>
                          <p:cTn id="67" fill="hold" nodeType="afterGroup">
                            <p:stCondLst>
                              <p:cond delay="500"/>
                            </p:stCondLst>
                            <p:childTnLst>
                              <p:par>
                                <p:cTn id="68" presetID="22" presetClass="entr" presetSubtype="1" fill="hold" grpId="0" nodeType="afterEffect">
                                  <p:stCondLst>
                                    <p:cond delay="0"/>
                                  </p:stCondLst>
                                  <p:childTnLst>
                                    <p:set>
                                      <p:cBhvr>
                                        <p:cTn id="69" dur="1" fill="hold">
                                          <p:stCondLst>
                                            <p:cond delay="0"/>
                                          </p:stCondLst>
                                        </p:cTn>
                                        <p:tgtEl>
                                          <p:spTgt spid="68"/>
                                        </p:tgtEl>
                                        <p:attrNameLst>
                                          <p:attrName>style.visibility</p:attrName>
                                        </p:attrNameLst>
                                      </p:cBhvr>
                                      <p:to>
                                        <p:strVal val="visible"/>
                                      </p:to>
                                    </p:set>
                                    <p:animEffect transition="in" filter="wipe(up)">
                                      <p:cBhvr>
                                        <p:cTn id="70" dur="250"/>
                                        <p:tgtEl>
                                          <p:spTgt spid="68"/>
                                        </p:tgtEl>
                                      </p:cBhvr>
                                    </p:animEffect>
                                  </p:childTnLst>
                                </p:cTn>
                              </p:par>
                            </p:childTnLst>
                          </p:cTn>
                        </p:par>
                        <p:par>
                          <p:cTn id="71" fill="hold">
                            <p:stCondLst>
                              <p:cond delay="750"/>
                            </p:stCondLst>
                            <p:childTnLst>
                              <p:par>
                                <p:cTn id="72" presetID="10" presetClass="entr" presetSubtype="0" fill="hold" nodeType="afterEffect">
                                  <p:stCondLst>
                                    <p:cond delay="0"/>
                                  </p:stCondLst>
                                  <p:childTnLst>
                                    <p:set>
                                      <p:cBhvr>
                                        <p:cTn id="73" dur="1" fill="hold">
                                          <p:stCondLst>
                                            <p:cond delay="0"/>
                                          </p:stCondLst>
                                        </p:cTn>
                                        <p:tgtEl>
                                          <p:spTgt spid="48"/>
                                        </p:tgtEl>
                                        <p:attrNameLst>
                                          <p:attrName>style.visibility</p:attrName>
                                        </p:attrNameLst>
                                      </p:cBhvr>
                                      <p:to>
                                        <p:strVal val="visible"/>
                                      </p:to>
                                    </p:set>
                                    <p:animEffect transition="in" filter="fade">
                                      <p:cBhvr>
                                        <p:cTn id="74" dur="250"/>
                                        <p:tgtEl>
                                          <p:spTgt spid="48"/>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grpId="1" nodeType="clickEffect">
                                  <p:stCondLst>
                                    <p:cond delay="0"/>
                                  </p:stCondLst>
                                  <p:childTnLst>
                                    <p:animEffect transition="out" filter="fade">
                                      <p:cBhvr>
                                        <p:cTn id="78" dur="250"/>
                                        <p:tgtEl>
                                          <p:spTgt spid="68"/>
                                        </p:tgtEl>
                                      </p:cBhvr>
                                    </p:animEffect>
                                    <p:set>
                                      <p:cBhvr>
                                        <p:cTn id="79" dur="1" fill="hold">
                                          <p:stCondLst>
                                            <p:cond delay="249"/>
                                          </p:stCondLst>
                                        </p:cTn>
                                        <p:tgtEl>
                                          <p:spTgt spid="68"/>
                                        </p:tgtEl>
                                        <p:attrNameLst>
                                          <p:attrName>style.visibility</p:attrName>
                                        </p:attrNameLst>
                                      </p:cBhvr>
                                      <p:to>
                                        <p:strVal val="hidden"/>
                                      </p:to>
                                    </p:set>
                                  </p:childTnLst>
                                </p:cTn>
                              </p:par>
                            </p:childTnLst>
                          </p:cTn>
                        </p:par>
                        <p:par>
                          <p:cTn id="80" fill="hold">
                            <p:stCondLst>
                              <p:cond delay="250"/>
                            </p:stCondLst>
                            <p:childTnLst>
                              <p:par>
                                <p:cTn id="81" presetID="42" presetClass="path" presetSubtype="0" accel="50000" decel="50000" fill="hold" grpId="5" nodeType="afterEffect">
                                  <p:stCondLst>
                                    <p:cond delay="0"/>
                                  </p:stCondLst>
                                  <p:childTnLst>
                                    <p:animMotion origin="layout" path="M 0.11841 0.175 L 0.11841 0.21543 " pathEditMode="relative" rAng="0" ptsTypes="AA">
                                      <p:cBhvr>
                                        <p:cTn id="82" dur="500" fill="hold"/>
                                        <p:tgtEl>
                                          <p:spTgt spid="24"/>
                                        </p:tgtEl>
                                        <p:attrNameLst>
                                          <p:attrName>ppt_x</p:attrName>
                                          <p:attrName>ppt_y</p:attrName>
                                        </p:attrNameLst>
                                      </p:cBhvr>
                                      <p:rCtr x="0" y="2006"/>
                                    </p:animMotion>
                                  </p:childTnLst>
                                </p:cTn>
                              </p:par>
                            </p:childTnLst>
                          </p:cTn>
                        </p:par>
                        <p:par>
                          <p:cTn id="83" fill="hold">
                            <p:stCondLst>
                              <p:cond delay="750"/>
                            </p:stCondLst>
                            <p:childTnLst>
                              <p:par>
                                <p:cTn id="84" presetID="10" presetClass="entr" presetSubtype="0" fill="hold" grpId="0" nodeType="afterEffect">
                                  <p:stCondLst>
                                    <p:cond delay="0"/>
                                  </p:stCondLst>
                                  <p:childTnLst>
                                    <p:set>
                                      <p:cBhvr>
                                        <p:cTn id="85" dur="1" fill="hold">
                                          <p:stCondLst>
                                            <p:cond delay="0"/>
                                          </p:stCondLst>
                                        </p:cTn>
                                        <p:tgtEl>
                                          <p:spTgt spid="59"/>
                                        </p:tgtEl>
                                        <p:attrNameLst>
                                          <p:attrName>style.visibility</p:attrName>
                                        </p:attrNameLst>
                                      </p:cBhvr>
                                      <p:to>
                                        <p:strVal val="visible"/>
                                      </p:to>
                                    </p:set>
                                    <p:animEffect transition="in" filter="fade">
                                      <p:cBhvr>
                                        <p:cTn id="86" dur="250"/>
                                        <p:tgtEl>
                                          <p:spTgt spid="59"/>
                                        </p:tgtEl>
                                      </p:cBhvr>
                                    </p:animEffect>
                                  </p:childTnLst>
                                </p:cTn>
                              </p:par>
                            </p:childTnLst>
                          </p:cTn>
                        </p:par>
                      </p:childTnLst>
                    </p:cTn>
                  </p:par>
                  <p:par>
                    <p:cTn id="87" fill="hold">
                      <p:stCondLst>
                        <p:cond delay="indefinite"/>
                      </p:stCondLst>
                      <p:childTnLst>
                        <p:par>
                          <p:cTn id="88" fill="hold">
                            <p:stCondLst>
                              <p:cond delay="0"/>
                            </p:stCondLst>
                            <p:childTnLst>
                              <p:par>
                                <p:cTn id="89" presetID="42" presetClass="path" presetSubtype="0" accel="50000" decel="50000" fill="hold" grpId="6" nodeType="clickEffect">
                                  <p:stCondLst>
                                    <p:cond delay="0"/>
                                  </p:stCondLst>
                                  <p:childTnLst>
                                    <p:animMotion origin="layout" path="M 0.11841 0.21543 L 0.11841 0.25741 " pathEditMode="relative" rAng="0" ptsTypes="AA">
                                      <p:cBhvr>
                                        <p:cTn id="90" dur="500" fill="hold"/>
                                        <p:tgtEl>
                                          <p:spTgt spid="24"/>
                                        </p:tgtEl>
                                        <p:attrNameLst>
                                          <p:attrName>ppt_x</p:attrName>
                                          <p:attrName>ppt_y</p:attrName>
                                        </p:attrNameLst>
                                      </p:cBhvr>
                                      <p:rCtr x="0" y="2099"/>
                                    </p:animMotion>
                                  </p:childTnLst>
                                </p:cTn>
                              </p:par>
                            </p:childTnLst>
                          </p:cTn>
                        </p:par>
                        <p:par>
                          <p:cTn id="91" fill="hold">
                            <p:stCondLst>
                              <p:cond delay="500"/>
                            </p:stCondLst>
                            <p:childTnLst>
                              <p:par>
                                <p:cTn id="92" presetID="10" presetClass="exit" presetSubtype="0" fill="hold" nodeType="afterEffect">
                                  <p:stCondLst>
                                    <p:cond delay="0"/>
                                  </p:stCondLst>
                                  <p:childTnLst>
                                    <p:animEffect transition="out" filter="fade">
                                      <p:cBhvr>
                                        <p:cTn id="93" dur="250"/>
                                        <p:tgtEl>
                                          <p:spTgt spid="9"/>
                                        </p:tgtEl>
                                      </p:cBhvr>
                                    </p:animEffect>
                                    <p:set>
                                      <p:cBhvr>
                                        <p:cTn id="94" dur="1" fill="hold">
                                          <p:stCondLst>
                                            <p:cond delay="249"/>
                                          </p:stCondLst>
                                        </p:cTn>
                                        <p:tgtEl>
                                          <p:spTgt spid="9"/>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250"/>
                                        <p:tgtEl>
                                          <p:spTgt spid="84"/>
                                        </p:tgtEl>
                                      </p:cBhvr>
                                    </p:animEffect>
                                    <p:set>
                                      <p:cBhvr>
                                        <p:cTn id="97" dur="1" fill="hold">
                                          <p:stCondLst>
                                            <p:cond delay="249"/>
                                          </p:stCondLst>
                                        </p:cTn>
                                        <p:tgtEl>
                                          <p:spTgt spid="84"/>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250"/>
                                        <p:tgtEl>
                                          <p:spTgt spid="48"/>
                                        </p:tgtEl>
                                      </p:cBhvr>
                                    </p:animEffect>
                                    <p:set>
                                      <p:cBhvr>
                                        <p:cTn id="100" dur="1" fill="hold">
                                          <p:stCondLst>
                                            <p:cond delay="249"/>
                                          </p:stCondLst>
                                        </p:cTn>
                                        <p:tgtEl>
                                          <p:spTgt spid="48"/>
                                        </p:tgtEl>
                                        <p:attrNameLst>
                                          <p:attrName>style.visibility</p:attrName>
                                        </p:attrNameLst>
                                      </p:cBhvr>
                                      <p:to>
                                        <p:strVal val="hidden"/>
                                      </p:to>
                                    </p:se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42" presetClass="path" presetSubtype="0" accel="50000" decel="50000" fill="hold" grpId="7" nodeType="clickEffect">
                                  <p:stCondLst>
                                    <p:cond delay="0"/>
                                  </p:stCondLst>
                                  <p:childTnLst>
                                    <p:animMotion origin="layout" path="M 0.11841 0.25741 L 0.00122 0.34229 " pathEditMode="relative" rAng="0" ptsTypes="AA">
                                      <p:cBhvr>
                                        <p:cTn id="104" dur="500" fill="hold"/>
                                        <p:tgtEl>
                                          <p:spTgt spid="24"/>
                                        </p:tgtEl>
                                        <p:attrNameLst>
                                          <p:attrName>ppt_x</p:attrName>
                                          <p:attrName>ppt_y</p:attrName>
                                        </p:attrNameLst>
                                      </p:cBhvr>
                                      <p:rCtr x="-5868" y="4228"/>
                                    </p:animMotion>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75"/>
                                        </p:tgtEl>
                                        <p:attrNameLst>
                                          <p:attrName>style.visibility</p:attrName>
                                        </p:attrNameLst>
                                      </p:cBhvr>
                                      <p:to>
                                        <p:strVal val="visible"/>
                                      </p:to>
                                    </p:set>
                                    <p:animEffect transition="in" filter="wipe(left)">
                                      <p:cBhvr>
                                        <p:cTn id="109" dur="250"/>
                                        <p:tgtEl>
                                          <p:spTgt spid="75"/>
                                        </p:tgtEl>
                                      </p:cBhvr>
                                    </p:animEffect>
                                  </p:childTnLst>
                                </p:cTn>
                              </p:par>
                            </p:childTnLst>
                          </p:cTn>
                        </p:par>
                        <p:par>
                          <p:cTn id="110" fill="hold">
                            <p:stCondLst>
                              <p:cond delay="250"/>
                            </p:stCondLst>
                            <p:childTnLst>
                              <p:par>
                                <p:cTn id="111" presetID="10" presetClass="entr" presetSubtype="0" fill="hold" nodeType="afterEffect">
                                  <p:stCondLst>
                                    <p:cond delay="0"/>
                                  </p:stCondLst>
                                  <p:childTnLst>
                                    <p:set>
                                      <p:cBhvr>
                                        <p:cTn id="112" dur="1" fill="hold">
                                          <p:stCondLst>
                                            <p:cond delay="0"/>
                                          </p:stCondLst>
                                        </p:cTn>
                                        <p:tgtEl>
                                          <p:spTgt spid="53"/>
                                        </p:tgtEl>
                                        <p:attrNameLst>
                                          <p:attrName>style.visibility</p:attrName>
                                        </p:attrNameLst>
                                      </p:cBhvr>
                                      <p:to>
                                        <p:strVal val="visible"/>
                                      </p:to>
                                    </p:set>
                                    <p:animEffect transition="in" filter="fade">
                                      <p:cBhvr>
                                        <p:cTn id="113" dur="250"/>
                                        <p:tgtEl>
                                          <p:spTgt spid="53"/>
                                        </p:tgtEl>
                                      </p:cBhvr>
                                    </p:animEffect>
                                  </p:childTnLst>
                                </p:cTn>
                              </p:par>
                              <p:par>
                                <p:cTn id="114" presetID="10" presetClass="entr" presetSubtype="0" fill="hold" nodeType="withEffect">
                                  <p:stCondLst>
                                    <p:cond delay="0"/>
                                  </p:stCondLst>
                                  <p:childTnLst>
                                    <p:set>
                                      <p:cBhvr>
                                        <p:cTn id="115" dur="1" fill="hold">
                                          <p:stCondLst>
                                            <p:cond delay="0"/>
                                          </p:stCondLst>
                                        </p:cTn>
                                        <p:tgtEl>
                                          <p:spTgt spid="16"/>
                                        </p:tgtEl>
                                        <p:attrNameLst>
                                          <p:attrName>style.visibility</p:attrName>
                                        </p:attrNameLst>
                                      </p:cBhvr>
                                      <p:to>
                                        <p:strVal val="visible"/>
                                      </p:to>
                                    </p:set>
                                    <p:animEffect transition="in" filter="fade">
                                      <p:cBhvr>
                                        <p:cTn id="116" dur="250"/>
                                        <p:tgtEl>
                                          <p:spTgt spid="16"/>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10" presetClass="exit" presetSubtype="0" fill="hold" grpId="1" nodeType="clickEffect">
                                  <p:stCondLst>
                                    <p:cond delay="0"/>
                                  </p:stCondLst>
                                  <p:childTnLst>
                                    <p:animEffect transition="out" filter="fade">
                                      <p:cBhvr>
                                        <p:cTn id="120" dur="250"/>
                                        <p:tgtEl>
                                          <p:spTgt spid="75"/>
                                        </p:tgtEl>
                                      </p:cBhvr>
                                    </p:animEffect>
                                    <p:set>
                                      <p:cBhvr>
                                        <p:cTn id="121" dur="1" fill="hold">
                                          <p:stCondLst>
                                            <p:cond delay="249"/>
                                          </p:stCondLst>
                                        </p:cTn>
                                        <p:tgtEl>
                                          <p:spTgt spid="75"/>
                                        </p:tgtEl>
                                        <p:attrNameLst>
                                          <p:attrName>style.visibility</p:attrName>
                                        </p:attrNameLst>
                                      </p:cBhvr>
                                      <p:to>
                                        <p:strVal val="hidden"/>
                                      </p:to>
                                    </p:set>
                                  </p:childTnLst>
                                </p:cTn>
                              </p:par>
                              <p:par>
                                <p:cTn id="122" presetID="42" presetClass="path" presetSubtype="0" accel="50000" decel="50000" fill="hold" grpId="8" nodeType="withEffect">
                                  <p:stCondLst>
                                    <p:cond delay="0"/>
                                  </p:stCondLst>
                                  <p:childTnLst>
                                    <p:animMotion origin="layout" path="M 0.00122 0.34229 L 0.00191 0.38241 " pathEditMode="relative" rAng="0" ptsTypes="AA">
                                      <p:cBhvr>
                                        <p:cTn id="123" dur="500" fill="hold"/>
                                        <p:tgtEl>
                                          <p:spTgt spid="24"/>
                                        </p:tgtEl>
                                        <p:attrNameLst>
                                          <p:attrName>ppt_x</p:attrName>
                                          <p:attrName>ppt_y</p:attrName>
                                        </p:attrNameLst>
                                      </p:cBhvr>
                                      <p:rCtr x="35" y="2006"/>
                                    </p:animMotion>
                                  </p:childTnLst>
                                </p:cTn>
                              </p:par>
                            </p:childTnLst>
                          </p:cTn>
                        </p:par>
                      </p:childTnLst>
                    </p:cTn>
                  </p:par>
                  <p:par>
                    <p:cTn id="124" fill="hold" nodeType="clickPar">
                      <p:stCondLst>
                        <p:cond delay="indefinite"/>
                      </p:stCondLst>
                      <p:childTnLst>
                        <p:par>
                          <p:cTn id="125" fill="hold" nodeType="withGroup">
                            <p:stCondLst>
                              <p:cond delay="0"/>
                            </p:stCondLst>
                            <p:childTnLst>
                              <p:par>
                                <p:cTn id="126" presetID="22" presetClass="entr" presetSubtype="8" fill="hold" grpId="2" nodeType="clickEffect">
                                  <p:stCondLst>
                                    <p:cond delay="0"/>
                                  </p:stCondLst>
                                  <p:childTnLst>
                                    <p:set>
                                      <p:cBhvr>
                                        <p:cTn id="127" dur="1" fill="hold">
                                          <p:stCondLst>
                                            <p:cond delay="0"/>
                                          </p:stCondLst>
                                        </p:cTn>
                                        <p:tgtEl>
                                          <p:spTgt spid="75"/>
                                        </p:tgtEl>
                                        <p:attrNameLst>
                                          <p:attrName>style.visibility</p:attrName>
                                        </p:attrNameLst>
                                      </p:cBhvr>
                                      <p:to>
                                        <p:strVal val="visible"/>
                                      </p:to>
                                    </p:set>
                                    <p:animEffect transition="in" filter="wipe(left)">
                                      <p:cBhvr>
                                        <p:cTn id="128" dur="250"/>
                                        <p:tgtEl>
                                          <p:spTgt spid="75"/>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xit" presetSubtype="0" fill="hold" grpId="3" nodeType="clickEffect">
                                  <p:stCondLst>
                                    <p:cond delay="0"/>
                                  </p:stCondLst>
                                  <p:childTnLst>
                                    <p:animEffect transition="out" filter="fade">
                                      <p:cBhvr>
                                        <p:cTn id="132" dur="250"/>
                                        <p:tgtEl>
                                          <p:spTgt spid="75"/>
                                        </p:tgtEl>
                                      </p:cBhvr>
                                    </p:animEffect>
                                    <p:set>
                                      <p:cBhvr>
                                        <p:cTn id="133" dur="1" fill="hold">
                                          <p:stCondLst>
                                            <p:cond delay="249"/>
                                          </p:stCondLst>
                                        </p:cTn>
                                        <p:tgtEl>
                                          <p:spTgt spid="75"/>
                                        </p:tgtEl>
                                        <p:attrNameLst>
                                          <p:attrName>style.visibility</p:attrName>
                                        </p:attrNameLst>
                                      </p:cBhvr>
                                      <p:to>
                                        <p:strVal val="hidden"/>
                                      </p:to>
                                    </p:set>
                                  </p:childTnLst>
                                </p:cTn>
                              </p:par>
                            </p:childTnLst>
                          </p:cTn>
                        </p:par>
                        <p:par>
                          <p:cTn id="134" fill="hold">
                            <p:stCondLst>
                              <p:cond delay="250"/>
                            </p:stCondLst>
                            <p:childTnLst>
                              <p:par>
                                <p:cTn id="135" presetID="42" presetClass="path" presetSubtype="0" accel="50000" decel="50000" fill="hold" grpId="9" nodeType="afterEffect">
                                  <p:stCondLst>
                                    <p:cond delay="0"/>
                                  </p:stCondLst>
                                  <p:childTnLst>
                                    <p:animMotion origin="layout" path="M 0.00191 0.38241 L 0.00191 0.42685 " pathEditMode="relative" rAng="0" ptsTypes="AA">
                                      <p:cBhvr>
                                        <p:cTn id="136" dur="500" fill="hold"/>
                                        <p:tgtEl>
                                          <p:spTgt spid="24"/>
                                        </p:tgtEl>
                                        <p:attrNameLst>
                                          <p:attrName>ppt_x</p:attrName>
                                          <p:attrName>ppt_y</p:attrName>
                                        </p:attrNameLst>
                                      </p:cBhvr>
                                      <p:rCtr x="0" y="2222"/>
                                    </p:animMotion>
                                  </p:childTnLst>
                                </p:cTn>
                              </p:par>
                            </p:childTnLst>
                          </p:cTn>
                        </p:par>
                        <p:par>
                          <p:cTn id="137" fill="hold">
                            <p:stCondLst>
                              <p:cond delay="750"/>
                            </p:stCondLst>
                            <p:childTnLst>
                              <p:par>
                                <p:cTn id="138" presetID="10" presetClass="entr" presetSubtype="0" fill="hold" grpId="0" nodeType="afterEffect">
                                  <p:stCondLst>
                                    <p:cond delay="0"/>
                                  </p:stCondLst>
                                  <p:childTnLst>
                                    <p:set>
                                      <p:cBhvr>
                                        <p:cTn id="139" dur="1" fill="hold">
                                          <p:stCondLst>
                                            <p:cond delay="0"/>
                                          </p:stCondLst>
                                        </p:cTn>
                                        <p:tgtEl>
                                          <p:spTgt spid="60"/>
                                        </p:tgtEl>
                                        <p:attrNameLst>
                                          <p:attrName>style.visibility</p:attrName>
                                        </p:attrNameLst>
                                      </p:cBhvr>
                                      <p:to>
                                        <p:strVal val="visible"/>
                                      </p:to>
                                    </p:set>
                                    <p:animEffect transition="in" filter="fade">
                                      <p:cBhvr>
                                        <p:cTn id="140" dur="250"/>
                                        <p:tgtEl>
                                          <p:spTgt spid="60"/>
                                        </p:tgtEl>
                                      </p:cBhvr>
                                    </p:animEffect>
                                  </p:childTnLst>
                                </p:cTn>
                              </p:par>
                            </p:childTnLst>
                          </p:cTn>
                        </p:par>
                      </p:childTnLst>
                    </p:cTn>
                  </p:par>
                  <p:par>
                    <p:cTn id="141" fill="hold">
                      <p:stCondLst>
                        <p:cond delay="indefinite"/>
                      </p:stCondLst>
                      <p:childTnLst>
                        <p:par>
                          <p:cTn id="142" fill="hold" nodeType="afterGroup">
                            <p:stCondLst>
                              <p:cond delay="0"/>
                            </p:stCondLst>
                            <p:childTnLst>
                              <p:par>
                                <p:cTn id="143" presetID="42" presetClass="path" presetSubtype="0" accel="50000" decel="50000" fill="hold" grpId="10" nodeType="clickEffect">
                                  <p:stCondLst>
                                    <p:cond delay="0"/>
                                  </p:stCondLst>
                                  <p:childTnLst>
                                    <p:animMotion origin="layout" path="M 0.00191 0.42685 L 0.00191 0.4713 " pathEditMode="relative" rAng="0" ptsTypes="AA">
                                      <p:cBhvr>
                                        <p:cTn id="144" dur="500" fill="hold"/>
                                        <p:tgtEl>
                                          <p:spTgt spid="24"/>
                                        </p:tgtEl>
                                        <p:attrNameLst>
                                          <p:attrName>ppt_x</p:attrName>
                                          <p:attrName>ppt_y</p:attrName>
                                        </p:attrNameLst>
                                      </p:cBhvr>
                                      <p:rCtr x="0" y="2222"/>
                                    </p:animMotion>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4" nodeType="clickEffect">
                                  <p:stCondLst>
                                    <p:cond delay="0"/>
                                  </p:stCondLst>
                                  <p:childTnLst>
                                    <p:set>
                                      <p:cBhvr>
                                        <p:cTn id="148" dur="1" fill="hold">
                                          <p:stCondLst>
                                            <p:cond delay="0"/>
                                          </p:stCondLst>
                                        </p:cTn>
                                        <p:tgtEl>
                                          <p:spTgt spid="75"/>
                                        </p:tgtEl>
                                        <p:attrNameLst>
                                          <p:attrName>style.visibility</p:attrName>
                                        </p:attrNameLst>
                                      </p:cBhvr>
                                      <p:to>
                                        <p:strVal val="visible"/>
                                      </p:to>
                                    </p:set>
                                    <p:animEffect transition="in" filter="wipe(left)">
                                      <p:cBhvr>
                                        <p:cTn id="149" dur="250"/>
                                        <p:tgtEl>
                                          <p:spTgt spid="75"/>
                                        </p:tgtEl>
                                      </p:cBhvr>
                                    </p:animEffect>
                                  </p:childTnLst>
                                </p:cTn>
                              </p:par>
                            </p:childTnLst>
                          </p:cTn>
                        </p:par>
                        <p:par>
                          <p:cTn id="150" fill="hold">
                            <p:stCondLst>
                              <p:cond delay="250"/>
                            </p:stCondLst>
                            <p:childTnLst>
                              <p:par>
                                <p:cTn id="151" presetID="10" presetClass="entr" presetSubtype="0" fill="hold" grpId="0" nodeType="afterEffect">
                                  <p:stCondLst>
                                    <p:cond delay="0"/>
                                  </p:stCondLst>
                                  <p:childTnLst>
                                    <p:set>
                                      <p:cBhvr>
                                        <p:cTn id="152" dur="1" fill="hold">
                                          <p:stCondLst>
                                            <p:cond delay="0"/>
                                          </p:stCondLst>
                                        </p:cTn>
                                        <p:tgtEl>
                                          <p:spTgt spid="4"/>
                                        </p:tgtEl>
                                        <p:attrNameLst>
                                          <p:attrName>style.visibility</p:attrName>
                                        </p:attrNameLst>
                                      </p:cBhvr>
                                      <p:to>
                                        <p:strVal val="visible"/>
                                      </p:to>
                                    </p:set>
                                    <p:animEffect transition="in" filter="fade">
                                      <p:cBhvr>
                                        <p:cTn id="153" dur="250"/>
                                        <p:tgtEl>
                                          <p:spTgt spid="4"/>
                                        </p:tgtEl>
                                      </p:cBhvr>
                                    </p:animEffect>
                                  </p:childTnLst>
                                </p:cTn>
                              </p:par>
                            </p:childTnLst>
                          </p:cTn>
                        </p:par>
                      </p:childTnLst>
                    </p:cTn>
                  </p:par>
                  <p:par>
                    <p:cTn id="154" fill="hold">
                      <p:stCondLst>
                        <p:cond delay="indefinite"/>
                      </p:stCondLst>
                      <p:childTnLst>
                        <p:par>
                          <p:cTn id="155" fill="hold">
                            <p:stCondLst>
                              <p:cond delay="0"/>
                            </p:stCondLst>
                            <p:childTnLst>
                              <p:par>
                                <p:cTn id="156" presetID="22" presetClass="entr" presetSubtype="4" fill="hold" grpId="0" nodeType="clickEffect">
                                  <p:stCondLst>
                                    <p:cond delay="0"/>
                                  </p:stCondLst>
                                  <p:childTnLst>
                                    <p:set>
                                      <p:cBhvr>
                                        <p:cTn id="157" dur="1" fill="hold">
                                          <p:stCondLst>
                                            <p:cond delay="0"/>
                                          </p:stCondLst>
                                        </p:cTn>
                                        <p:tgtEl>
                                          <p:spTgt spid="61"/>
                                        </p:tgtEl>
                                        <p:attrNameLst>
                                          <p:attrName>style.visibility</p:attrName>
                                        </p:attrNameLst>
                                      </p:cBhvr>
                                      <p:to>
                                        <p:strVal val="visible"/>
                                      </p:to>
                                    </p:set>
                                    <p:animEffect transition="in" filter="wipe(down)">
                                      <p:cBhvr>
                                        <p:cTn id="158" dur="250"/>
                                        <p:tgtEl>
                                          <p:spTgt spid="61"/>
                                        </p:tgtEl>
                                      </p:cBhvr>
                                    </p:animEffect>
                                  </p:childTnLst>
                                </p:cTn>
                              </p:par>
                            </p:childTnLst>
                          </p:cTn>
                        </p:par>
                        <p:par>
                          <p:cTn id="159" fill="hold" nodeType="afterGroup">
                            <p:stCondLst>
                              <p:cond delay="250"/>
                            </p:stCondLst>
                            <p:childTnLst>
                              <p:par>
                                <p:cTn id="160" presetID="10" presetClass="entr" presetSubtype="0" fill="hold" nodeType="afterEffect">
                                  <p:stCondLst>
                                    <p:cond delay="0"/>
                                  </p:stCondLst>
                                  <p:childTnLst>
                                    <p:set>
                                      <p:cBhvr>
                                        <p:cTn id="161" dur="1" fill="hold">
                                          <p:stCondLst>
                                            <p:cond delay="0"/>
                                          </p:stCondLst>
                                        </p:cTn>
                                        <p:tgtEl>
                                          <p:spTgt spid="17"/>
                                        </p:tgtEl>
                                        <p:attrNameLst>
                                          <p:attrName>style.visibility</p:attrName>
                                        </p:attrNameLst>
                                      </p:cBhvr>
                                      <p:to>
                                        <p:strVal val="visible"/>
                                      </p:to>
                                    </p:set>
                                    <p:animEffect transition="in" filter="fade">
                                      <p:cBhvr>
                                        <p:cTn id="162"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0" grpId="1" animBg="1"/>
      <p:bldP spid="61" grpId="0" animBg="1"/>
      <p:bldP spid="62" grpId="0" animBg="1"/>
      <p:bldP spid="62" grpId="1" animBg="1"/>
      <p:bldP spid="59" grpId="0" animBg="1"/>
      <p:bldP spid="60" grpId="0" animBg="1"/>
      <p:bldP spid="68" grpId="0" animBg="1"/>
      <p:bldP spid="68" grpId="1" animBg="1"/>
      <p:bldP spid="75" grpId="0" animBg="1"/>
      <p:bldP spid="75" grpId="1" animBg="1"/>
      <p:bldP spid="75" grpId="2" animBg="1"/>
      <p:bldP spid="75" grpId="3" animBg="1"/>
      <p:bldP spid="75" grpId="4" animBg="1"/>
      <p:bldP spid="24" grpId="0" animBg="1"/>
      <p:bldP spid="24" grpId="2" animBg="1"/>
      <p:bldP spid="24" grpId="3" animBg="1"/>
      <p:bldP spid="24" grpId="4" animBg="1"/>
      <p:bldP spid="24" grpId="5" animBg="1"/>
      <p:bldP spid="24" grpId="6" animBg="1"/>
      <p:bldP spid="24" grpId="7" animBg="1"/>
      <p:bldP spid="24" grpId="8" animBg="1"/>
      <p:bldP spid="24" grpId="9" animBg="1"/>
      <p:bldP spid="24" grpId="10" animBg="1"/>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0.3|5.7"/>
</p:tagLst>
</file>

<file path=ppt/theme/theme1.xml><?xml version="1.0" encoding="utf-8"?>
<a:theme xmlns:a="http://schemas.openxmlformats.org/drawingml/2006/main" name="421-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421-theme" id="{8266886C-00C5-0E41-B657-C3D05B8200D6}" vid="{2B8BD0A5-B052-7545-BBE7-7583420439F3}"/>
    </a:ext>
  </a:extLst>
</a:theme>
</file>

<file path=ppt/theme/theme2.xml><?xml version="1.0" encoding="utf-8"?>
<a:theme xmlns:a="http://schemas.openxmlformats.org/drawingml/2006/main" name="1_F2024 Theme">
  <a:themeElements>
    <a:clrScheme name="CMU-DB F2024">
      <a:dk1>
        <a:sysClr val="windowText" lastClr="000000"/>
      </a:dk1>
      <a:lt1>
        <a:sysClr val="window" lastClr="FFFFFF"/>
      </a:lt1>
      <a:dk2>
        <a:srgbClr val="1F497D"/>
      </a:dk2>
      <a:lt2>
        <a:srgbClr val="EEECE1"/>
      </a:lt2>
      <a:accent1>
        <a:srgbClr val="C41230"/>
      </a:accent1>
      <a:accent2>
        <a:srgbClr val="C0504D"/>
      </a:accent2>
      <a:accent3>
        <a:srgbClr val="9BBB59"/>
      </a:accent3>
      <a:accent4>
        <a:srgbClr val="8064A2"/>
      </a:accent4>
      <a:accent5>
        <a:srgbClr val="4BACC6"/>
      </a:accent5>
      <a:accent6>
        <a:srgbClr val="D9D9D9"/>
      </a:accent6>
      <a:hlink>
        <a:srgbClr val="C41230"/>
      </a:hlink>
      <a:folHlink>
        <a:srgbClr val="C4123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EF3E42"/>
    </a:hlink>
    <a:folHlink>
      <a:srgbClr val="800080"/>
    </a:folHlink>
  </a:clrScheme>
  <a:fontScheme name="Custom 1">
    <a:majorFont>
      <a:latin typeface="Open Sans"/>
      <a:ea typeface=""/>
      <a:cs typeface=""/>
    </a:majorFont>
    <a:minorFont>
      <a:latin typeface="Gentium Book Bas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83356</TotalTime>
  <Words>5061</Words>
  <Application>Microsoft Macintosh PowerPoint</Application>
  <PresentationFormat>On-screen Show (16:9)</PresentationFormat>
  <Paragraphs>1513</Paragraphs>
  <Slides>85</Slides>
  <Notes>85</Notes>
  <HiddenSlides>34</HiddenSlides>
  <MMClips>0</MMClips>
  <ScaleCrop>false</ScaleCrop>
  <HeadingPairs>
    <vt:vector size="6" baseType="variant">
      <vt:variant>
        <vt:lpstr>Fonts Used</vt:lpstr>
      </vt:variant>
      <vt:variant>
        <vt:i4>20</vt:i4>
      </vt:variant>
      <vt:variant>
        <vt:lpstr>Theme</vt:lpstr>
      </vt:variant>
      <vt:variant>
        <vt:i4>2</vt:i4>
      </vt:variant>
      <vt:variant>
        <vt:lpstr>Slide Titles</vt:lpstr>
      </vt:variant>
      <vt:variant>
        <vt:i4>85</vt:i4>
      </vt:variant>
    </vt:vector>
  </HeadingPairs>
  <TitlesOfParts>
    <vt:vector size="107" baseType="lpstr">
      <vt:lpstr>Arial</vt:lpstr>
      <vt:lpstr>Calibri</vt:lpstr>
      <vt:lpstr>Consolas</vt:lpstr>
      <vt:lpstr>Crimson Text</vt:lpstr>
      <vt:lpstr>Crimson Text</vt:lpstr>
      <vt:lpstr>DejaVu Sans Mono</vt:lpstr>
      <vt:lpstr>Gentium Book Basic</vt:lpstr>
      <vt:lpstr>GothamBlack</vt:lpstr>
      <vt:lpstr>Inconsolata</vt:lpstr>
      <vt:lpstr>Lato Black</vt:lpstr>
      <vt:lpstr>Museo Sans 300</vt:lpstr>
      <vt:lpstr>Museo Sans 700</vt:lpstr>
      <vt:lpstr>Open Sans Extrabold</vt:lpstr>
      <vt:lpstr>Proxima Nova</vt:lpstr>
      <vt:lpstr>Proxima Nova Rg</vt:lpstr>
      <vt:lpstr>Symbol</vt:lpstr>
      <vt:lpstr>System Font Regular</vt:lpstr>
      <vt:lpstr>Times New Roman</vt:lpstr>
      <vt:lpstr>TimesNewRoman</vt:lpstr>
      <vt:lpstr>TimesNewRoman,Italic</vt:lpstr>
      <vt:lpstr>421-theme</vt:lpstr>
      <vt:lpstr>1_F2024 Theme</vt:lpstr>
      <vt:lpstr>PowerPoint Presentation</vt:lpstr>
      <vt:lpstr>Last Class</vt:lpstr>
      <vt:lpstr>Observation</vt:lpstr>
      <vt:lpstr>Timestamp Ordering Concurrency Control</vt:lpstr>
      <vt:lpstr>Timestamp Allocation</vt:lpstr>
      <vt:lpstr>Today’s Agenda</vt:lpstr>
      <vt:lpstr>Optimistic Concurrency Control (OCC)</vt:lpstr>
      <vt:lpstr>OCC Phases</vt:lpstr>
      <vt:lpstr>OCC Example</vt:lpstr>
      <vt:lpstr>OCC: Read Phase</vt:lpstr>
      <vt:lpstr>OCC: Validation Phase</vt:lpstr>
      <vt:lpstr>OCC: Validation Phase</vt:lpstr>
      <vt:lpstr>OCC VALIDATION PHASE</vt:lpstr>
      <vt:lpstr>OCC: Forward Validation</vt:lpstr>
      <vt:lpstr>OCC: Validation (Ti &lt; Tj) Case #1</vt:lpstr>
      <vt:lpstr>OCC: Forward Validation Case #1</vt:lpstr>
      <vt:lpstr>OCC: VALIDATION (Ti &lt; Tj) Case #2</vt:lpstr>
      <vt:lpstr>OCC: Forward Validation Case #2</vt:lpstr>
      <vt:lpstr>OCC: Forward Validation Case #2</vt:lpstr>
      <vt:lpstr>OCC: Forward Validation Case #2</vt:lpstr>
      <vt:lpstr>OCC: Forward Validation Case #2</vt:lpstr>
      <vt:lpstr>OCC: Forward Validation Case #2</vt:lpstr>
      <vt:lpstr>OCC: VALIDATION (Ti &lt; Tj) Case #3</vt:lpstr>
      <vt:lpstr>OCC: Forward Validation Case #3</vt:lpstr>
      <vt:lpstr>OCC: Forward Validation Case #3</vt:lpstr>
      <vt:lpstr>OCC: Forward Validation Case #3</vt:lpstr>
      <vt:lpstr>OCC: Forward Validation</vt:lpstr>
      <vt:lpstr>OCC: Backward Validation</vt:lpstr>
      <vt:lpstr>OCC: Write Phase</vt:lpstr>
      <vt:lpstr>OCC: Observations</vt:lpstr>
      <vt:lpstr>Observation</vt:lpstr>
      <vt:lpstr>The Phantom Problem</vt:lpstr>
      <vt:lpstr>Oops?</vt:lpstr>
      <vt:lpstr>Solutions To The Phantom Problem</vt:lpstr>
      <vt:lpstr>Re-execute Scans</vt:lpstr>
      <vt:lpstr>Predicate Locking</vt:lpstr>
      <vt:lpstr>Predicate Locking</vt:lpstr>
      <vt:lpstr>Index Locking Schemes</vt:lpstr>
      <vt:lpstr>Key-value Locks</vt:lpstr>
      <vt:lpstr>Gap Locks</vt:lpstr>
      <vt:lpstr>KEY-RANGE LOCKS</vt:lpstr>
      <vt:lpstr>Key-Range Locks</vt:lpstr>
      <vt:lpstr>Hierarchical Locking</vt:lpstr>
      <vt:lpstr>Weaker Levels Of Isolation</vt:lpstr>
      <vt:lpstr>Isolation Levels</vt:lpstr>
      <vt:lpstr>Isolation Levels</vt:lpstr>
      <vt:lpstr>Isolation Levels</vt:lpstr>
      <vt:lpstr>Isolation Levels</vt:lpstr>
      <vt:lpstr>SQL-92 Isolation Levels</vt:lpstr>
      <vt:lpstr>Isolation Levels</vt:lpstr>
      <vt:lpstr>PowerPoint Presentation</vt:lpstr>
      <vt:lpstr>Database Admin Survey</vt:lpstr>
      <vt:lpstr>SQL-92 ACCESS MODES</vt:lpstr>
      <vt:lpstr>Conclusion</vt:lpstr>
      <vt:lpstr>CRITIQUE OF SQL ISOLATION LEVELS</vt:lpstr>
      <vt:lpstr>NEXT CLASS</vt:lpstr>
      <vt:lpstr>OCC: Forward Validation Case #2</vt:lpstr>
      <vt:lpstr>OBSERVATION</vt:lpstr>
      <vt:lpstr>PROBLEM SCENARIO #1</vt:lpstr>
      <vt:lpstr>PROBLEM SCENARIO #2</vt:lpstr>
      <vt:lpstr>INDEX LOCKS</vt:lpstr>
      <vt:lpstr>INDEX LOCKS</vt:lpstr>
      <vt:lpstr>INDEX LOCKING SCHEMES</vt:lpstr>
      <vt:lpstr>PREDICATE LOCKS</vt:lpstr>
      <vt:lpstr>OBSERVATION</vt:lpstr>
      <vt:lpstr>PARTITION-BASED T/O</vt:lpstr>
      <vt:lpstr>DATABASE PARTITIONING</vt:lpstr>
      <vt:lpstr>HORIZONTAL PARTITIONING</vt:lpstr>
      <vt:lpstr>PARTITION-BASED T/O</vt:lpstr>
      <vt:lpstr>PARTITION-BASED T/O – READS</vt:lpstr>
      <vt:lpstr>PARTITION-BASED T/O – WRITES</vt:lpstr>
      <vt:lpstr>PARTITION-BASED T/O</vt:lpstr>
      <vt:lpstr>PARTITIONED T/O – PERFORMANCE ISSUES</vt:lpstr>
      <vt:lpstr>OCC – SERIAL VALIDATION/WRITE</vt:lpstr>
      <vt:lpstr>BASIC T/O</vt:lpstr>
      <vt:lpstr>BASIC T/O – READS</vt:lpstr>
      <vt:lpstr>BASIC T/O – WRITES</vt:lpstr>
      <vt:lpstr>BASIC T/O – EXAMPLE #1</vt:lpstr>
      <vt:lpstr>BASIC T/O – EXAMPLE #2</vt:lpstr>
      <vt:lpstr>THOMAS WRITE RULE</vt:lpstr>
      <vt:lpstr>BASIC T/O – EXAMPLE #2</vt:lpstr>
      <vt:lpstr>BASIC T/O</vt:lpstr>
      <vt:lpstr>RECOVERABLE SCHEDULES</vt:lpstr>
      <vt:lpstr>RECOVERABLE SCHEDULES</vt:lpstr>
      <vt:lpstr>BASIC T/O – PERFORMANCE ISSUES</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CMU 15-445/645 Database Systems (Fall 2024) :: Timestamp Ordering</dc:title>
  <dc:creator>Andy Pavlo</dc:creator>
  <cp:keywords>Databases, Carnegie Mellon University</cp:keywords>
  <cp:lastModifiedBy>Benjamin S. Berg</cp:lastModifiedBy>
  <cp:revision>6826</cp:revision>
  <cp:lastPrinted>2023-11-06T20:35:17Z</cp:lastPrinted>
  <dcterms:created xsi:type="dcterms:W3CDTF">2015-12-22T16:36:30Z</dcterms:created>
  <dcterms:modified xsi:type="dcterms:W3CDTF">2025-11-17T16:47:03Z</dcterms:modified>
</cp:coreProperties>
</file>