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1" r:id="rId1"/>
    <p:sldMasterId id="2147483714" r:id="rId2"/>
  </p:sldMasterIdLst>
  <p:notesMasterIdLst>
    <p:notesMasterId r:id="rId37"/>
  </p:notesMasterIdLst>
  <p:sldIdLst>
    <p:sldId id="1955" r:id="rId3"/>
    <p:sldId id="937" r:id="rId4"/>
    <p:sldId id="957" r:id="rId5"/>
    <p:sldId id="938" r:id="rId6"/>
    <p:sldId id="958" r:id="rId7"/>
    <p:sldId id="959" r:id="rId8"/>
    <p:sldId id="1938" r:id="rId9"/>
    <p:sldId id="446" r:id="rId10"/>
    <p:sldId id="960" r:id="rId11"/>
    <p:sldId id="939" r:id="rId12"/>
    <p:sldId id="942" r:id="rId13"/>
    <p:sldId id="944" r:id="rId14"/>
    <p:sldId id="945" r:id="rId15"/>
    <p:sldId id="1922" r:id="rId16"/>
    <p:sldId id="947" r:id="rId17"/>
    <p:sldId id="1923" r:id="rId18"/>
    <p:sldId id="1924" r:id="rId19"/>
    <p:sldId id="950" r:id="rId20"/>
    <p:sldId id="370" r:id="rId21"/>
    <p:sldId id="1928" r:id="rId22"/>
    <p:sldId id="417" r:id="rId23"/>
    <p:sldId id="482" r:id="rId24"/>
    <p:sldId id="954" r:id="rId25"/>
    <p:sldId id="955" r:id="rId26"/>
    <p:sldId id="435" r:id="rId27"/>
    <p:sldId id="1925" r:id="rId28"/>
    <p:sldId id="1926" r:id="rId29"/>
    <p:sldId id="1927" r:id="rId30"/>
    <p:sldId id="484" r:id="rId31"/>
    <p:sldId id="487" r:id="rId32"/>
    <p:sldId id="409" r:id="rId33"/>
    <p:sldId id="842" r:id="rId34"/>
    <p:sldId id="894" r:id="rId35"/>
    <p:sldId id="1954" r:id="rId3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1755B3B8-7F58-478B-A231-0FE90BFAB063}">
          <p14:sldIdLst>
            <p14:sldId id="1955"/>
            <p14:sldId id="937"/>
            <p14:sldId id="957"/>
            <p14:sldId id="938"/>
            <p14:sldId id="958"/>
            <p14:sldId id="959"/>
            <p14:sldId id="1938"/>
            <p14:sldId id="446"/>
            <p14:sldId id="960"/>
            <p14:sldId id="939"/>
          </p14:sldIdLst>
        </p14:section>
        <p14:section name="Concurrency Control" id="{D479291D-4730-4805-9C80-3345B7A2D40E}">
          <p14:sldIdLst>
            <p14:sldId id="942"/>
          </p14:sldIdLst>
        </p14:section>
        <p14:section name="Version Storage" id="{62393FAC-A395-45CE-8CA4-75463C7C4133}">
          <p14:sldIdLst>
            <p14:sldId id="944"/>
            <p14:sldId id="945"/>
            <p14:sldId id="1922"/>
            <p14:sldId id="947"/>
            <p14:sldId id="1923"/>
            <p14:sldId id="1924"/>
          </p14:sldIdLst>
        </p14:section>
        <p14:section name="Garbage Collection" id="{F686F429-2F86-4625-A4E1-47339F53D086}">
          <p14:sldIdLst>
            <p14:sldId id="950"/>
            <p14:sldId id="370"/>
            <p14:sldId id="1928"/>
            <p14:sldId id="417"/>
            <p14:sldId id="482"/>
          </p14:sldIdLst>
        </p14:section>
        <p14:section name="Index Management" id="{CA80F932-BB7D-4706-BA2A-AB9E3FAFA2A5}">
          <p14:sldIdLst>
            <p14:sldId id="954"/>
            <p14:sldId id="955"/>
            <p14:sldId id="435"/>
            <p14:sldId id="1925"/>
            <p14:sldId id="1926"/>
            <p14:sldId id="1927"/>
          </p14:sldIdLst>
        </p14:section>
        <p14:section name="MVCC Deletes / Duplicate Key Problem" id="{6B3D669F-7320-3943-960E-2CD26BDF8C34}">
          <p14:sldIdLst>
            <p14:sldId id="484"/>
            <p14:sldId id="487"/>
          </p14:sldIdLst>
        </p14:section>
        <p14:section name="Conclusion" id="{DEB9626B-B8CD-44DA-BE8F-C04D2D73E369}">
          <p14:sldIdLst>
            <p14:sldId id="409"/>
            <p14:sldId id="842"/>
            <p14:sldId id="894"/>
            <p14:sldId id="195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75757"/>
    <a:srgbClr val="E7E7E7"/>
    <a:srgbClr val="646464"/>
    <a:srgbClr val="474866"/>
    <a:srgbClr val="EF3E42"/>
    <a:srgbClr val="F76D6D"/>
    <a:srgbClr val="F1F1F3"/>
    <a:srgbClr val="E2E2E6"/>
    <a:srgbClr val="F3F3F3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62727" autoAdjust="0"/>
  </p:normalViewPr>
  <p:slideViewPr>
    <p:cSldViewPr>
      <p:cViewPr>
        <p:scale>
          <a:sx n="92" d="100"/>
          <a:sy n="92" d="100"/>
        </p:scale>
        <p:origin x="1080" y="3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482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2610"/>
    </p:cViewPr>
  </p:sorterViewPr>
  <p:notesViewPr>
    <p:cSldViewPr>
      <p:cViewPr>
        <p:scale>
          <a:sx n="300" d="100"/>
          <a:sy n="300" d="100"/>
        </p:scale>
        <p:origin x="216" y="-1003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DF30A1-66E6-451E-8A7F-24EDBB733F02}" type="datetimeFigureOut">
              <a:rPr lang="en-US" smtClean="0"/>
              <a:t>11/19/25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BB2FDE-2E55-4B3D-B7EA-09D0CC1080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1853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1603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24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986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367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54273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5956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8812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44902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44991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023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0807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6221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6354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632155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052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3613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3584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66358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4771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81530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554523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729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03581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9203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0231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08977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72300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0468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6143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-128"/>
            </a:endParaRPr>
          </a:p>
        </p:txBody>
      </p:sp>
      <p:sp>
        <p:nvSpPr>
          <p:cNvPr id="83972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1200" u="none"/>
              <a:t>Faloutsos/Pavlo</a:t>
            </a:r>
          </a:p>
        </p:txBody>
      </p:sp>
      <p:sp>
        <p:nvSpPr>
          <p:cNvPr id="83973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1200" u="none"/>
              <a:t>CMU - 15-415/615</a:t>
            </a:r>
          </a:p>
        </p:txBody>
      </p:sp>
      <p:sp>
        <p:nvSpPr>
          <p:cNvPr id="839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fld id="{F90363C8-992E-4922-B7CB-96C0938FEE2B}" type="slidenum">
              <a:rPr lang="en-US" sz="1200" u="none" smtClean="0"/>
              <a:pPr/>
              <a:t>5</a:t>
            </a:fld>
            <a:endParaRPr lang="en-US" sz="1200" u="none"/>
          </a:p>
        </p:txBody>
      </p:sp>
    </p:spTree>
    <p:extLst>
      <p:ext uri="{BB962C8B-B14F-4D97-AF65-F5344CB8AC3E}">
        <p14:creationId xmlns:p14="http://schemas.microsoft.com/office/powerpoint/2010/main" val="23477260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397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charset="0"/>
              <a:ea typeface="ＭＳ Ｐゴシック" charset="-128"/>
            </a:endParaRPr>
          </a:p>
        </p:txBody>
      </p:sp>
      <p:sp>
        <p:nvSpPr>
          <p:cNvPr id="83972" name="Header Placeholder 3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1200" u="none"/>
              <a:t>Faloutsos/Pavlo</a:t>
            </a:r>
          </a:p>
        </p:txBody>
      </p:sp>
      <p:sp>
        <p:nvSpPr>
          <p:cNvPr id="83973" name="Date Placeholder 4"/>
          <p:cNvSpPr>
            <a:spLocks noGrp="1"/>
          </p:cNvSpPr>
          <p:nvPr>
            <p:ph type="dt" sz="quarter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sz="1200" u="none"/>
              <a:t>CMU - 15-415/615</a:t>
            </a:r>
          </a:p>
        </p:txBody>
      </p:sp>
      <p:sp>
        <p:nvSpPr>
          <p:cNvPr id="83974" name="Slide Number Placeholder 5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742950" indent="-28575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 defTabSz="928688" eaLnBrk="0" hangingPunct="0"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defTabSz="928688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fld id="{F90363C8-992E-4922-B7CB-96C0938FEE2B}" type="slidenum">
              <a:rPr lang="en-US" sz="1200" u="none" smtClean="0"/>
              <a:pPr/>
              <a:t>6</a:t>
            </a:fld>
            <a:endParaRPr lang="en-US" sz="1200" u="none"/>
          </a:p>
        </p:txBody>
      </p:sp>
    </p:spTree>
    <p:extLst>
      <p:ext uri="{BB962C8B-B14F-4D97-AF65-F5344CB8AC3E}">
        <p14:creationId xmlns:p14="http://schemas.microsoft.com/office/powerpoint/2010/main" val="32398043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2519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1520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BB2FDE-2E55-4B3D-B7EA-09D0CC10807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512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db.cs.cmu.edu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CMU LOGO" hidden="1">
            <a:extLst>
              <a:ext uri="{FF2B5EF4-FFF2-40B4-BE49-F238E27FC236}">
                <a16:creationId xmlns:a16="http://schemas.microsoft.com/office/drawing/2014/main" id="{A6279927-EE9F-8A29-2CCB-28AAACD5E8C1}"/>
              </a:ext>
            </a:extLst>
          </p:cNvPr>
          <p:cNvGrpSpPr/>
          <p:nvPr/>
        </p:nvGrpSpPr>
        <p:grpSpPr>
          <a:xfrm>
            <a:off x="325636" y="471153"/>
            <a:ext cx="914400" cy="548640"/>
            <a:chOff x="325636" y="760714"/>
            <a:chExt cx="914400" cy="548640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AEBE596A-5B25-6A4A-3895-76D6B8649774}"/>
                </a:ext>
              </a:extLst>
            </p:cNvPr>
            <p:cNvSpPr/>
            <p:nvPr/>
          </p:nvSpPr>
          <p:spPr>
            <a:xfrm>
              <a:off x="325636" y="760714"/>
              <a:ext cx="914400" cy="548640"/>
            </a:xfrm>
            <a:prstGeom prst="roundRect">
              <a:avLst>
                <a:gd name="adj" fmla="val 1910"/>
              </a:avLst>
            </a:prstGeom>
            <a:solidFill>
              <a:srgbClr val="C300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l"/>
              <a:endParaRPr lang="en-US" dirty="0"/>
            </a:p>
          </p:txBody>
        </p:sp>
        <p:pic>
          <p:nvPicPr>
            <p:cNvPr id="34" name="Graphic 33">
              <a:hlinkClick r:id="rId2"/>
              <a:extLst>
                <a:ext uri="{FF2B5EF4-FFF2-40B4-BE49-F238E27FC236}">
                  <a16:creationId xmlns:a16="http://schemas.microsoft.com/office/drawing/2014/main" id="{42BCC96F-C450-CF5C-629F-09937B0D1D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417076" y="797240"/>
              <a:ext cx="731520" cy="475588"/>
            </a:xfrm>
            <a:prstGeom prst="rect">
              <a:avLst/>
            </a:prstGeom>
          </p:spPr>
        </p:pic>
      </p:grpSp>
      <p:pic>
        <p:nvPicPr>
          <p:cNvPr id="12" name="Graphic 11">
            <a:extLst>
              <a:ext uri="{FF2B5EF4-FFF2-40B4-BE49-F238E27FC236}">
                <a16:creationId xmlns:a16="http://schemas.microsoft.com/office/drawing/2014/main" id="{2852B086-E288-CBD2-C5C5-DFEC76D96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43922" y="240601"/>
            <a:ext cx="3291840" cy="291552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3D0993A-BF60-CE79-0F1C-786FEAAE2891}"/>
              </a:ext>
            </a:extLst>
          </p:cNvPr>
          <p:cNvSpPr txBox="1">
            <a:spLocks/>
          </p:cNvSpPr>
          <p:nvPr/>
        </p:nvSpPr>
        <p:spPr>
          <a:xfrm>
            <a:off x="0" y="1790327"/>
            <a:ext cx="9144000" cy="1470025"/>
          </a:xfrm>
          <a:prstGeom prst="rect">
            <a:avLst/>
          </a:prstGeom>
          <a:solidFill>
            <a:srgbClr val="4B9CD3"/>
          </a:solidFill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400" b="0" dirty="0">
              <a:solidFill>
                <a:schemeClr val="bg1"/>
              </a:solidFill>
              <a:effectLst/>
              <a:latin typeface="+mj-lt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0" dirty="0">
                <a:solidFill>
                  <a:schemeClr val="bg1"/>
                </a:solidFill>
                <a:effectLst/>
                <a:latin typeface="+mj-lt"/>
              </a:rPr>
              <a:t>COMP 421: Files &amp; Databases</a:t>
            </a:r>
            <a:endParaRPr lang="en-US" sz="4400" dirty="0">
              <a:solidFill>
                <a:schemeClr val="bg1"/>
              </a:solidFill>
              <a:effectLst/>
              <a:latin typeface="+mj-lt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EACDE41B-5E08-2993-AFF2-8F1706E561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76400" y="3260725"/>
            <a:ext cx="6019800" cy="106362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 dirty="0"/>
              <a:t>Lecture Name!</a:t>
            </a:r>
          </a:p>
        </p:txBody>
      </p:sp>
    </p:spTree>
    <p:extLst>
      <p:ext uri="{BB962C8B-B14F-4D97-AF65-F5344CB8AC3E}">
        <p14:creationId xmlns:p14="http://schemas.microsoft.com/office/powerpoint/2010/main" val="269797353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id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0"/>
            <a:ext cx="475488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4A738A1-3F8B-F678-C69C-FFB31A0D00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9326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igh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880" y="971550"/>
            <a:ext cx="4389120" cy="3657600"/>
          </a:xfrm>
        </p:spPr>
        <p:txBody>
          <a:bodyPr/>
          <a:lstStyle>
            <a:lvl1pPr>
              <a:lnSpc>
                <a:spcPct val="90000"/>
              </a:lnSpc>
              <a:defRPr sz="2400"/>
            </a:lvl1pPr>
            <a:lvl2pPr>
              <a:lnSpc>
                <a:spcPct val="90000"/>
              </a:lnSpc>
              <a:defRPr sz="2000"/>
            </a:lvl2pPr>
            <a:lvl3pPr>
              <a:lnSpc>
                <a:spcPct val="90000"/>
              </a:lnSpc>
              <a:defRPr sz="1400"/>
            </a:lvl3pPr>
            <a:lvl4pPr>
              <a:lnSpc>
                <a:spcPct val="90000"/>
              </a:lnSpc>
              <a:defRPr sz="1200"/>
            </a:lvl4pPr>
            <a:lvl5pPr>
              <a:lnSpc>
                <a:spcPct val="90000"/>
              </a:lnSpc>
              <a:defRPr sz="12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6CF122-5223-8FC2-39AE-F66176D119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89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AA415270-53F7-23E6-805D-9160C949F8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012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92707E67-347D-98D8-549D-5A30708955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321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C68C0F3-3232-CB1F-B9FF-BCF57414174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28650" y="971550"/>
            <a:ext cx="7886700" cy="381000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defRPr sz="28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1pPr>
            <a:lvl2pPr marL="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2pPr>
            <a:lvl3pPr marL="9144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3pPr>
            <a:lvl4pPr marL="13716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4pPr>
            <a:lvl5pPr marL="1828800" indent="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SzPct val="90000"/>
              <a:buFont typeface="System Font Regular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anose="02000503000000000000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D26A410E-1393-BE00-D124-9AC4FEA3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9"/>
            <a:ext cx="7886700" cy="5984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39E75BC5-5E05-9EB9-A2CF-34ADD0499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31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-19050"/>
            <a:ext cx="9144000" cy="689371"/>
          </a:xfrm>
        </p:spPr>
        <p:txBody>
          <a:bodyPr lIns="0" rIns="0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/>
          <a:lstStyle>
            <a:lvl1pPr>
              <a:lnSpc>
                <a:spcPct val="90000"/>
              </a:lnSpc>
              <a:defRPr sz="2400">
                <a:solidFill>
                  <a:schemeClr val="tx1"/>
                </a:solidFill>
              </a:defRPr>
            </a:lvl1pPr>
            <a:lvl2pPr>
              <a:lnSpc>
                <a:spcPct val="90000"/>
              </a:lnSpc>
              <a:defRPr sz="2000">
                <a:solidFill>
                  <a:schemeClr val="tx1"/>
                </a:solidFill>
              </a:defRPr>
            </a:lvl2pPr>
            <a:lvl3pPr>
              <a:lnSpc>
                <a:spcPct val="90000"/>
              </a:lnSpc>
              <a:defRPr sz="1400">
                <a:solidFill>
                  <a:schemeClr val="tx1"/>
                </a:solidFill>
              </a:defRPr>
            </a:lvl3pPr>
            <a:lvl4pPr>
              <a:lnSpc>
                <a:spcPct val="90000"/>
              </a:lnSpc>
              <a:defRPr sz="1200">
                <a:solidFill>
                  <a:schemeClr val="tx1"/>
                </a:solidFill>
              </a:defRPr>
            </a:lvl4pPr>
            <a:lvl5pPr>
              <a:lnSpc>
                <a:spcPct val="90000"/>
              </a:lnSpc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0625DEA1-F8C4-6E87-1A5B-8EC9E0A20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4262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88E8CE7D-D053-708D-6190-70AECFF14D9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813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19050"/>
            <a:ext cx="9144000" cy="689371"/>
          </a:xfrm>
          <a:prstGeom prst="rect">
            <a:avLst/>
          </a:prstGeom>
          <a:solidFill>
            <a:srgbClr val="4C9DD2"/>
          </a:solidFill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971550"/>
            <a:ext cx="6400800" cy="36576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dirty="0"/>
              <a:t>Click to edit Master text styles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Second level</a:t>
            </a:r>
          </a:p>
        </p:txBody>
      </p:sp>
      <p:pic>
        <p:nvPicPr>
          <p:cNvPr id="7" name="Picture 2" descr="Why Choose Unc For A Graduate Degree In Computer Science - Unc Chapel Hill (1287x369), Png Download">
            <a:extLst>
              <a:ext uri="{FF2B5EF4-FFF2-40B4-BE49-F238E27FC236}">
                <a16:creationId xmlns:a16="http://schemas.microsoft.com/office/drawing/2014/main" id="{90BB534A-2FFF-458A-936D-5FA907B174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4768313"/>
            <a:ext cx="1066800" cy="305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84061F-78F2-C458-0FBD-F39CC26BA2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7644" y="30955"/>
            <a:ext cx="386355" cy="25479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/>
          <a:lstStyle>
            <a:lvl1pPr algn="r">
              <a:defRPr sz="1200" b="0">
                <a:solidFill>
                  <a:schemeClr val="bg1"/>
                </a:solidFill>
                <a:latin typeface="Consolas" panose="020B0609020204030204" pitchFamily="49" charset="0"/>
                <a:cs typeface="Consolas" panose="020B0609020204030204" pitchFamily="49" charset="0"/>
              </a:defRPr>
            </a:lvl1pPr>
          </a:lstStyle>
          <a:p>
            <a:fld id="{97DD1AB5-42BA-4E8A-BFEE-435884E16A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9205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3200" b="1" kern="1200" spc="0">
          <a:solidFill>
            <a:schemeClr val="bg1"/>
          </a:solidFill>
          <a:latin typeface="+mj-lt"/>
          <a:ea typeface="Open Sans" pitchFamily="34" charset="0"/>
          <a:cs typeface="Open Sans" pitchFamily="34" charset="0"/>
        </a:defRPr>
      </a:lvl1pPr>
    </p:titleStyle>
    <p:bodyStyle>
      <a:lvl1pPr marL="0" indent="0" algn="l" defTabSz="914400" rtl="0" eaLnBrk="1" latinLnBrk="0" hangingPunct="1">
        <a:spcBef>
          <a:spcPts val="600"/>
        </a:spcBef>
        <a:spcAft>
          <a:spcPts val="0"/>
        </a:spcAft>
        <a:buFont typeface="Arial" pitchFamily="34" charset="0"/>
        <a:buNone/>
        <a:defRPr lang="en-US" sz="24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342900" indent="-342900" algn="l" defTabSz="914400" rtl="0" eaLnBrk="1" latinLnBrk="0" hangingPunct="1">
        <a:spcBef>
          <a:spcPts val="0"/>
        </a:spcBef>
        <a:buFont typeface="Times New Roman" pitchFamily="18" charset="0"/>
        <a:buChar char="→"/>
        <a:defRPr lang="en-US" sz="20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itchFamily="34" charset="0"/>
        <a:buNone/>
        <a:defRPr sz="24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itchFamily="34" charset="0"/>
        <a:buNone/>
        <a:defRPr sz="2000" kern="1200">
          <a:solidFill>
            <a:schemeClr val="tx1">
              <a:lumMod val="65000"/>
              <a:lumOff val="35000"/>
            </a:schemeClr>
          </a:solidFill>
          <a:latin typeface="Gentium Book Basic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sv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svg"/><Relationship Id="rId5" Type="http://schemas.openxmlformats.org/officeDocument/2006/relationships/image" Target="../media/image72.png"/><Relationship Id="rId4" Type="http://schemas.openxmlformats.org/officeDocument/2006/relationships/image" Target="../media/image71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7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eng.uber.com/mysql-migration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image" Target="../media/image79.png"/><Relationship Id="rId7" Type="http://schemas.openxmlformats.org/officeDocument/2006/relationships/image" Target="../media/image76.png"/><Relationship Id="rId12" Type="http://schemas.openxmlformats.org/officeDocument/2006/relationships/image" Target="../media/image85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2.svg"/><Relationship Id="rId11" Type="http://schemas.openxmlformats.org/officeDocument/2006/relationships/image" Target="../media/image74.png"/><Relationship Id="rId5" Type="http://schemas.openxmlformats.org/officeDocument/2006/relationships/image" Target="../media/image81.png"/><Relationship Id="rId10" Type="http://schemas.openxmlformats.org/officeDocument/2006/relationships/image" Target="../media/image84.svg"/><Relationship Id="rId4" Type="http://schemas.openxmlformats.org/officeDocument/2006/relationships/image" Target="../media/image80.svg"/><Relationship Id="rId9" Type="http://schemas.openxmlformats.org/officeDocument/2006/relationships/image" Target="../media/image8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publications.csail.mit.edu/lcs/specpub.php?id=773" TargetMode="External"/><Relationship Id="rId7" Type="http://schemas.openxmlformats.org/officeDocument/2006/relationships/hyperlink" Target="https://firebirdsql.org/" TargetMode="External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embarcadero.com/products/interbase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dbdb.io/db/rdbvms" TargetMode="External"/><Relationship Id="rId10" Type="http://schemas.openxmlformats.org/officeDocument/2006/relationships/image" Target="../media/image8.png"/><Relationship Id="rId4" Type="http://schemas.openxmlformats.org/officeDocument/2006/relationships/hyperlink" Target="https://en.wikipedia.org/wiki/Jim_Starkey" TargetMode="External"/><Relationship Id="rId9" Type="http://schemas.openxmlformats.org/officeDocument/2006/relationships/image" Target="../media/image7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73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9" Type="http://schemas.openxmlformats.org/officeDocument/2006/relationships/image" Target="../media/image48.svg"/><Relationship Id="rId21" Type="http://schemas.openxmlformats.org/officeDocument/2006/relationships/image" Target="../media/image30.svg"/><Relationship Id="rId34" Type="http://schemas.openxmlformats.org/officeDocument/2006/relationships/image" Target="../media/image43.svg"/><Relationship Id="rId42" Type="http://schemas.openxmlformats.org/officeDocument/2006/relationships/image" Target="../media/image51.png"/><Relationship Id="rId47" Type="http://schemas.openxmlformats.org/officeDocument/2006/relationships/image" Target="../media/image56.png"/><Relationship Id="rId50" Type="http://schemas.openxmlformats.org/officeDocument/2006/relationships/image" Target="../media/image59.png"/><Relationship Id="rId55" Type="http://schemas.openxmlformats.org/officeDocument/2006/relationships/image" Target="../media/image6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5.svg"/><Relationship Id="rId29" Type="http://schemas.openxmlformats.org/officeDocument/2006/relationships/image" Target="../media/image38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37" Type="http://schemas.openxmlformats.org/officeDocument/2006/relationships/image" Target="../media/image46.png"/><Relationship Id="rId40" Type="http://schemas.openxmlformats.org/officeDocument/2006/relationships/image" Target="../media/image49.png"/><Relationship Id="rId45" Type="http://schemas.openxmlformats.org/officeDocument/2006/relationships/image" Target="../media/image54.svg"/><Relationship Id="rId53" Type="http://schemas.openxmlformats.org/officeDocument/2006/relationships/image" Target="../media/image9.png"/><Relationship Id="rId58" Type="http://schemas.openxmlformats.org/officeDocument/2006/relationships/image" Target="../media/image65.png"/><Relationship Id="rId5" Type="http://schemas.openxmlformats.org/officeDocument/2006/relationships/image" Target="../media/image8.png"/><Relationship Id="rId61" Type="http://schemas.openxmlformats.org/officeDocument/2006/relationships/image" Target="../media/image68.png"/><Relationship Id="rId19" Type="http://schemas.openxmlformats.org/officeDocument/2006/relationships/image" Target="../media/image28.svg"/><Relationship Id="rId14" Type="http://schemas.openxmlformats.org/officeDocument/2006/relationships/image" Target="../media/image23.svg"/><Relationship Id="rId22" Type="http://schemas.openxmlformats.org/officeDocument/2006/relationships/image" Target="../media/image31.png"/><Relationship Id="rId27" Type="http://schemas.openxmlformats.org/officeDocument/2006/relationships/image" Target="../media/image36.png"/><Relationship Id="rId30" Type="http://schemas.openxmlformats.org/officeDocument/2006/relationships/image" Target="../media/image39.png"/><Relationship Id="rId35" Type="http://schemas.openxmlformats.org/officeDocument/2006/relationships/image" Target="../media/image44.png"/><Relationship Id="rId43" Type="http://schemas.openxmlformats.org/officeDocument/2006/relationships/image" Target="../media/image52.png"/><Relationship Id="rId48" Type="http://schemas.openxmlformats.org/officeDocument/2006/relationships/image" Target="../media/image57.svg"/><Relationship Id="rId56" Type="http://schemas.openxmlformats.org/officeDocument/2006/relationships/image" Target="../media/image63.png"/><Relationship Id="rId8" Type="http://schemas.openxmlformats.org/officeDocument/2006/relationships/image" Target="../media/image17.png"/><Relationship Id="rId51" Type="http://schemas.openxmlformats.org/officeDocument/2006/relationships/image" Target="../media/image60.svg"/><Relationship Id="rId3" Type="http://schemas.openxmlformats.org/officeDocument/2006/relationships/image" Target="../media/image13.png"/><Relationship Id="rId12" Type="http://schemas.openxmlformats.org/officeDocument/2006/relationships/image" Target="../media/image21.sv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33" Type="http://schemas.openxmlformats.org/officeDocument/2006/relationships/image" Target="../media/image42.png"/><Relationship Id="rId38" Type="http://schemas.openxmlformats.org/officeDocument/2006/relationships/image" Target="../media/image47.png"/><Relationship Id="rId46" Type="http://schemas.openxmlformats.org/officeDocument/2006/relationships/image" Target="../media/image55.png"/><Relationship Id="rId59" Type="http://schemas.openxmlformats.org/officeDocument/2006/relationships/image" Target="../media/image66.svg"/><Relationship Id="rId20" Type="http://schemas.openxmlformats.org/officeDocument/2006/relationships/image" Target="../media/image29.png"/><Relationship Id="rId41" Type="http://schemas.openxmlformats.org/officeDocument/2006/relationships/image" Target="../media/image50.svg"/><Relationship Id="rId54" Type="http://schemas.openxmlformats.org/officeDocument/2006/relationships/image" Target="../media/image10.svg"/><Relationship Id="rId62" Type="http://schemas.openxmlformats.org/officeDocument/2006/relationships/image" Target="../media/image6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5" Type="http://schemas.openxmlformats.org/officeDocument/2006/relationships/image" Target="../media/image24.png"/><Relationship Id="rId23" Type="http://schemas.openxmlformats.org/officeDocument/2006/relationships/image" Target="../media/image32.svg"/><Relationship Id="rId28" Type="http://schemas.openxmlformats.org/officeDocument/2006/relationships/image" Target="../media/image37.svg"/><Relationship Id="rId36" Type="http://schemas.openxmlformats.org/officeDocument/2006/relationships/image" Target="../media/image45.png"/><Relationship Id="rId49" Type="http://schemas.openxmlformats.org/officeDocument/2006/relationships/image" Target="../media/image58.png"/><Relationship Id="rId57" Type="http://schemas.openxmlformats.org/officeDocument/2006/relationships/image" Target="../media/image64.svg"/><Relationship Id="rId10" Type="http://schemas.openxmlformats.org/officeDocument/2006/relationships/image" Target="../media/image19.svg"/><Relationship Id="rId31" Type="http://schemas.openxmlformats.org/officeDocument/2006/relationships/image" Target="../media/image40.svg"/><Relationship Id="rId44" Type="http://schemas.openxmlformats.org/officeDocument/2006/relationships/image" Target="../media/image53.png"/><Relationship Id="rId52" Type="http://schemas.openxmlformats.org/officeDocument/2006/relationships/image" Target="../media/image61.png"/><Relationship Id="rId60" Type="http://schemas.openxmlformats.org/officeDocument/2006/relationships/image" Target="../media/image67.png"/><Relationship Id="rId4" Type="http://schemas.openxmlformats.org/officeDocument/2006/relationships/image" Target="../media/image14.sv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3FDC757-AB0F-7C09-6730-ECDC0BA4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52500" y="3257550"/>
            <a:ext cx="7239000" cy="1063625"/>
          </a:xfrm>
        </p:spPr>
        <p:txBody>
          <a:bodyPr/>
          <a:lstStyle/>
          <a:p>
            <a:r>
              <a:rPr lang="en-US" dirty="0"/>
              <a:t>L19: </a:t>
            </a:r>
            <a:r>
              <a:rPr lang="en-US" b="1" dirty="0">
                <a:solidFill>
                  <a:schemeClr val="tx1"/>
                </a:solidFill>
              </a:rPr>
              <a:t>M</a:t>
            </a:r>
            <a:r>
              <a:rPr lang="en-US" dirty="0"/>
              <a:t>ulti-</a:t>
            </a:r>
            <a:r>
              <a:rPr lang="en-US" b="1" dirty="0">
                <a:solidFill>
                  <a:schemeClr val="tx1"/>
                </a:solidFill>
              </a:rPr>
              <a:t>V</a:t>
            </a:r>
            <a:r>
              <a:rPr lang="en-US" dirty="0"/>
              <a:t>ersion </a:t>
            </a:r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dirty="0"/>
              <a:t>oncurrency </a:t>
            </a:r>
            <a:r>
              <a:rPr lang="en-US" b="1" dirty="0">
                <a:solidFill>
                  <a:schemeClr val="tx1"/>
                </a:solidFill>
              </a:rPr>
              <a:t>C</a:t>
            </a:r>
            <a:r>
              <a:rPr lang="en-US" dirty="0"/>
              <a:t>ontrol</a:t>
            </a:r>
          </a:p>
        </p:txBody>
      </p:sp>
    </p:spTree>
    <p:extLst>
      <p:ext uri="{BB962C8B-B14F-4D97-AF65-F5344CB8AC3E}">
        <p14:creationId xmlns:p14="http://schemas.microsoft.com/office/powerpoint/2010/main" val="27117570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Design Decisions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971550"/>
            <a:ext cx="5562600" cy="347067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Concurrency Control Protocol</a:t>
            </a:r>
          </a:p>
          <a:p>
            <a:r>
              <a:rPr lang="en-US" dirty="0"/>
              <a:t>Version Storage</a:t>
            </a:r>
          </a:p>
          <a:p>
            <a:r>
              <a:rPr lang="en-US" dirty="0"/>
              <a:t>Garbage Collection</a:t>
            </a:r>
          </a:p>
          <a:p>
            <a:r>
              <a:rPr lang="en-US" dirty="0"/>
              <a:t>Index Management</a:t>
            </a:r>
          </a:p>
          <a:p>
            <a:r>
              <a:rPr lang="en-US" dirty="0"/>
              <a:t>Deletes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C641B-488A-4507-41B2-53BAB34C32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006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Concurrency Control Protocol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04900" y="895350"/>
            <a:ext cx="6934200" cy="3810000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Approach #1: Timestamp Ordering</a:t>
            </a:r>
          </a:p>
          <a:p>
            <a:pPr lvl="1"/>
            <a:r>
              <a:rPr lang="en-US" dirty="0"/>
              <a:t>Assign </a:t>
            </a:r>
            <a:r>
              <a:rPr lang="en-US" dirty="0" err="1"/>
              <a:t>txns</a:t>
            </a:r>
            <a:r>
              <a:rPr lang="en-US" dirty="0"/>
              <a:t> timestamps that determine serial order.</a:t>
            </a:r>
          </a:p>
          <a:p>
            <a:pPr lvl="1"/>
            <a:r>
              <a:rPr lang="en-US" dirty="0"/>
              <a:t>Gives Snapshot Isolation</a:t>
            </a:r>
          </a:p>
          <a:p>
            <a:pPr>
              <a:spcBef>
                <a:spcPts val="1800"/>
              </a:spcBef>
            </a:pPr>
            <a:r>
              <a:rPr lang="en-US" b="1" dirty="0"/>
              <a:t>Approach #2: Optimistic Concurrency Control</a:t>
            </a:r>
          </a:p>
          <a:p>
            <a:pPr lvl="1"/>
            <a:r>
              <a:rPr lang="en-US" dirty="0"/>
              <a:t>Three-phase protocol from last class.</a:t>
            </a:r>
          </a:p>
          <a:p>
            <a:pPr lvl="1"/>
            <a:r>
              <a:rPr lang="en-US" dirty="0"/>
              <a:t>Use private workspace for new versions.</a:t>
            </a:r>
            <a:endParaRPr lang="en-US" sz="1200" b="1" dirty="0"/>
          </a:p>
          <a:p>
            <a:pPr>
              <a:spcBef>
                <a:spcPts val="1800"/>
              </a:spcBef>
            </a:pPr>
            <a:r>
              <a:rPr lang="en-US" b="1" dirty="0"/>
              <a:t>Approach #3: Two-Phase Locking</a:t>
            </a:r>
          </a:p>
          <a:p>
            <a:pPr lvl="1"/>
            <a:r>
              <a:rPr lang="en-US" dirty="0" err="1"/>
              <a:t>Txns</a:t>
            </a:r>
            <a:r>
              <a:rPr lang="en-US" dirty="0"/>
              <a:t> acquire appropriate lock on physical version before they can read/write a logical tuple.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66490C-4259-5959-5A9A-D32FB18452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61834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Version Storage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 DBMS uses the tuples’ pointer field to create a </a:t>
            </a:r>
            <a:r>
              <a:rPr lang="en-US" b="1" u="sng" dirty="0"/>
              <a:t>version chain</a:t>
            </a:r>
            <a:r>
              <a:rPr lang="en-US" b="1" i="1" dirty="0"/>
              <a:t> </a:t>
            </a:r>
            <a:r>
              <a:rPr lang="en-US" dirty="0"/>
              <a:t>per logical tuple.</a:t>
            </a:r>
          </a:p>
          <a:p>
            <a:pPr marL="342900" lvl="1"/>
            <a:r>
              <a:rPr lang="en-US" dirty="0"/>
              <a:t>This allows the DBMS to find the version that is visible to a particular </a:t>
            </a:r>
            <a:r>
              <a:rPr lang="en-US" dirty="0" err="1"/>
              <a:t>txn</a:t>
            </a:r>
            <a:r>
              <a:rPr lang="en-US" dirty="0"/>
              <a:t> at runtime.</a:t>
            </a:r>
          </a:p>
          <a:p>
            <a:pPr marL="342900" lvl="1"/>
            <a:r>
              <a:rPr lang="en-US" dirty="0"/>
              <a:t>Indexes always point to the “head” of the chain.</a:t>
            </a:r>
          </a:p>
          <a:p>
            <a:endParaRPr lang="en-US" sz="1200" dirty="0"/>
          </a:p>
          <a:p>
            <a:r>
              <a:rPr lang="en-US" dirty="0"/>
              <a:t>Different storage schemes determine where/what to store for each version.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F03852-C017-5915-A811-E27566C222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8425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Version Storage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/>
              <a:t>Approach #1: Append-Only Storage</a:t>
            </a:r>
          </a:p>
          <a:p>
            <a:pPr marL="342900" lvl="1"/>
            <a:r>
              <a:rPr lang="en-US" dirty="0"/>
              <a:t>New versions are appended to the same table space.</a:t>
            </a:r>
          </a:p>
          <a:p>
            <a:pPr lvl="1" indent="0">
              <a:buNone/>
            </a:pPr>
            <a:endParaRPr lang="en-US" sz="1200" dirty="0"/>
          </a:p>
          <a:p>
            <a:r>
              <a:rPr lang="en-US" b="1" dirty="0"/>
              <a:t>Approach #2: Time-Travel Storage</a:t>
            </a:r>
          </a:p>
          <a:p>
            <a:pPr marL="342900" lvl="1"/>
            <a:r>
              <a:rPr lang="en-US" dirty="0"/>
              <a:t>Old versions are copied to separate table space.</a:t>
            </a:r>
          </a:p>
          <a:p>
            <a:endParaRPr lang="en-US" sz="1200" dirty="0"/>
          </a:p>
          <a:p>
            <a:r>
              <a:rPr lang="en-US" b="1" dirty="0"/>
              <a:t>Approach #3: Delta Storage</a:t>
            </a:r>
          </a:p>
          <a:p>
            <a:pPr marL="342900" lvl="1"/>
            <a:r>
              <a:rPr lang="en-US" dirty="0"/>
              <a:t>The original values of the modified attributes are copied into a separate delta record space.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1377E7-97CD-2291-3CA0-19DFBA78F6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9971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Append-Only Storage</a:t>
            </a:r>
          </a:p>
        </p:txBody>
      </p:sp>
      <p:sp>
        <p:nvSpPr>
          <p:cNvPr id="29" name="Content Placeholder 28"/>
          <p:cNvSpPr>
            <a:spLocks noGrp="1"/>
          </p:cNvSpPr>
          <p:nvPr>
            <p:ph idx="1"/>
          </p:nvPr>
        </p:nvSpPr>
        <p:spPr>
          <a:xfrm>
            <a:off x="381000" y="971550"/>
            <a:ext cx="4998720" cy="347067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All the physical versions of a logical tuple are stored in the same table space. The versions are inter-mixed.</a:t>
            </a:r>
          </a:p>
          <a:p>
            <a:endParaRPr lang="en-US" sz="1200" dirty="0"/>
          </a:p>
          <a:p>
            <a:r>
              <a:rPr lang="en-US" dirty="0"/>
              <a:t>On every update, append a new version of the tuple into an empty space in the table.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5379720" y="1426418"/>
            <a:ext cx="3383280" cy="2286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67" name="TextBox 15"/>
          <p:cNvSpPr txBox="1">
            <a:spLocks noChangeArrowheads="1"/>
          </p:cNvSpPr>
          <p:nvPr/>
        </p:nvSpPr>
        <p:spPr bwMode="auto">
          <a:xfrm>
            <a:off x="5379720" y="1091385"/>
            <a:ext cx="2135834" cy="327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algn="ctr"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ＭＳ Ｐゴシック" charset="-128"/>
              </a:defRPr>
            </a:lvl1pPr>
          </a:lstStyle>
          <a:p>
            <a:pPr algn="l">
              <a:lnSpc>
                <a:spcPct val="85000"/>
              </a:lnSpc>
            </a:pPr>
            <a:r>
              <a:rPr lang="en-US" dirty="0"/>
              <a:t>Main Table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536902" y="1621503"/>
            <a:ext cx="852166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TUPLE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711345" y="2002503"/>
            <a:ext cx="82296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A</a:t>
            </a:r>
            <a:r>
              <a:rPr lang="en-US" b="1" baseline="-25000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0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536902" y="2002503"/>
            <a:ext cx="852166" cy="38100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$111</a:t>
            </a:r>
          </a:p>
        </p:txBody>
      </p:sp>
      <p:sp>
        <p:nvSpPr>
          <p:cNvPr id="43" name="Rectangle 42"/>
          <p:cNvSpPr/>
          <p:nvPr/>
        </p:nvSpPr>
        <p:spPr>
          <a:xfrm>
            <a:off x="7389068" y="1621503"/>
            <a:ext cx="876514" cy="381000"/>
          </a:xfrm>
          <a:prstGeom prst="rect">
            <a:avLst/>
          </a:prstGeom>
          <a:solidFill>
            <a:srgbClr val="EF3E42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POINTER</a:t>
            </a:r>
          </a:p>
        </p:txBody>
      </p:sp>
      <p:sp>
        <p:nvSpPr>
          <p:cNvPr id="47" name="Rectangle 46"/>
          <p:cNvSpPr/>
          <p:nvPr/>
        </p:nvSpPr>
        <p:spPr>
          <a:xfrm>
            <a:off x="5711345" y="2382746"/>
            <a:ext cx="82296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A</a:t>
            </a:r>
            <a:r>
              <a:rPr lang="en-US" b="1" baseline="-25000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1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536902" y="2382746"/>
            <a:ext cx="852166" cy="38100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$222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5711345" y="3144746"/>
            <a:ext cx="82296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536687" y="3144746"/>
            <a:ext cx="852166" cy="38100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7389068" y="2382746"/>
            <a:ext cx="888632" cy="381000"/>
            <a:chOff x="3176159" y="2382746"/>
            <a:chExt cx="888632" cy="381000"/>
          </a:xfrm>
        </p:grpSpPr>
        <p:sp>
          <p:nvSpPr>
            <p:cNvPr id="72" name="Pointer Box"/>
            <p:cNvSpPr/>
            <p:nvPr/>
          </p:nvSpPr>
          <p:spPr>
            <a:xfrm>
              <a:off x="3973351" y="2400371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176159" y="2382746"/>
              <a:ext cx="876514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3518848" y="2527526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7389068" y="3144746"/>
            <a:ext cx="888632" cy="381000"/>
            <a:chOff x="3176159" y="3144746"/>
            <a:chExt cx="888632" cy="381000"/>
          </a:xfrm>
        </p:grpSpPr>
        <p:sp>
          <p:nvSpPr>
            <p:cNvPr id="76" name="Pointer Box"/>
            <p:cNvSpPr/>
            <p:nvPr/>
          </p:nvSpPr>
          <p:spPr>
            <a:xfrm>
              <a:off x="3973351" y="3162371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176159" y="3144746"/>
              <a:ext cx="876514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76D6D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3518848" y="3289526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7389068" y="2002503"/>
            <a:ext cx="888632" cy="381000"/>
            <a:chOff x="3176159" y="2002503"/>
            <a:chExt cx="888632" cy="381000"/>
          </a:xfrm>
        </p:grpSpPr>
        <p:sp>
          <p:nvSpPr>
            <p:cNvPr id="62" name="Pointer Box"/>
            <p:cNvSpPr/>
            <p:nvPr/>
          </p:nvSpPr>
          <p:spPr>
            <a:xfrm>
              <a:off x="3973351" y="2020128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3176159" y="2002503"/>
              <a:ext cx="876514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3518848" y="2147283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</p:grpSp>
      <p:cxnSp>
        <p:nvCxnSpPr>
          <p:cNvPr id="59" name="Curved Connector 39"/>
          <p:cNvCxnSpPr>
            <a:stCxn id="58" idx="3"/>
            <a:endCxn id="72" idx="3"/>
          </p:cNvCxnSpPr>
          <p:nvPr/>
        </p:nvCxnSpPr>
        <p:spPr>
          <a:xfrm>
            <a:off x="7823197" y="2193003"/>
            <a:ext cx="454503" cy="253088"/>
          </a:xfrm>
          <a:prstGeom prst="bentConnector3">
            <a:avLst>
              <a:gd name="adj1" fmla="val 180474"/>
            </a:avLst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Curved Connector 39"/>
          <p:cNvCxnSpPr>
            <a:stCxn id="71" idx="3"/>
            <a:endCxn id="76" idx="3"/>
          </p:cNvCxnSpPr>
          <p:nvPr/>
        </p:nvCxnSpPr>
        <p:spPr>
          <a:xfrm>
            <a:off x="7823197" y="2573246"/>
            <a:ext cx="454503" cy="634845"/>
          </a:xfrm>
          <a:prstGeom prst="bentConnector3">
            <a:avLst>
              <a:gd name="adj1" fmla="val 180475"/>
            </a:avLst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7769617" y="2434747"/>
            <a:ext cx="115416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Ø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5785627" y="3195407"/>
            <a:ext cx="2099406" cy="276999"/>
            <a:chOff x="1572718" y="2813650"/>
            <a:chExt cx="2099406" cy="276999"/>
          </a:xfrm>
        </p:grpSpPr>
        <p:sp>
          <p:nvSpPr>
            <p:cNvPr id="86" name="Rectangle 85"/>
            <p:cNvSpPr/>
            <p:nvPr/>
          </p:nvSpPr>
          <p:spPr>
            <a:xfrm>
              <a:off x="1572718" y="2816329"/>
              <a:ext cx="691215" cy="27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2404469" y="2814989"/>
              <a:ext cx="691215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$333</a:t>
              </a: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3556708" y="2813650"/>
              <a:ext cx="115416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Ø</a:t>
              </a:r>
            </a:p>
          </p:txBody>
        </p:sp>
      </p:grpSp>
      <p:sp>
        <p:nvSpPr>
          <p:cNvPr id="95" name="Rectangle 94"/>
          <p:cNvSpPr/>
          <p:nvPr/>
        </p:nvSpPr>
        <p:spPr>
          <a:xfrm>
            <a:off x="5711345" y="2763746"/>
            <a:ext cx="82296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B</a:t>
            </a:r>
            <a:r>
              <a:rPr lang="en-US" b="1" baseline="-25000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1</a:t>
            </a:r>
          </a:p>
        </p:txBody>
      </p:sp>
      <p:sp>
        <p:nvSpPr>
          <p:cNvPr id="96" name="Rectangle 95"/>
          <p:cNvSpPr/>
          <p:nvPr/>
        </p:nvSpPr>
        <p:spPr>
          <a:xfrm>
            <a:off x="6536902" y="2763746"/>
            <a:ext cx="852166" cy="38100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$10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7389068" y="2763746"/>
            <a:ext cx="888632" cy="381000"/>
            <a:chOff x="3176159" y="2763746"/>
            <a:chExt cx="888632" cy="381000"/>
          </a:xfrm>
        </p:grpSpPr>
        <p:sp>
          <p:nvSpPr>
            <p:cNvPr id="107" name="PointerBox"/>
            <p:cNvSpPr/>
            <p:nvPr/>
          </p:nvSpPr>
          <p:spPr>
            <a:xfrm>
              <a:off x="3973351" y="2781371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3176159" y="2763746"/>
              <a:ext cx="876514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76D6D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3518848" y="2908526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76D6D"/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108" name="Rectangle 107"/>
          <p:cNvSpPr/>
          <p:nvPr/>
        </p:nvSpPr>
        <p:spPr>
          <a:xfrm>
            <a:off x="7769617" y="2815746"/>
            <a:ext cx="115416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Ø</a:t>
            </a:r>
          </a:p>
        </p:txBody>
      </p:sp>
      <p:sp>
        <p:nvSpPr>
          <p:cNvPr id="49" name="Highlight Box" hidden="1"/>
          <p:cNvSpPr/>
          <p:nvPr/>
        </p:nvSpPr>
        <p:spPr>
          <a:xfrm>
            <a:off x="5684520" y="3158490"/>
            <a:ext cx="2581061" cy="381000"/>
          </a:xfrm>
          <a:prstGeom prst="roundRect">
            <a:avLst>
              <a:gd name="adj" fmla="val 4675"/>
            </a:avLst>
          </a:prstGeom>
          <a:noFill/>
          <a:ln w="57150">
            <a:solidFill>
              <a:srgbClr val="EF3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6D6D"/>
              </a:solidFill>
              <a:latin typeface="Inconsolata" panose="00000509000000000000" pitchFamily="49" charset="0"/>
            </a:endParaRPr>
          </a:p>
        </p:txBody>
      </p:sp>
      <p:sp>
        <p:nvSpPr>
          <p:cNvPr id="53" name="Right Arrow 6">
            <a:extLst>
              <a:ext uri="{FF2B5EF4-FFF2-40B4-BE49-F238E27FC236}">
                <a16:creationId xmlns:a16="http://schemas.microsoft.com/office/drawing/2014/main" id="{7247076C-1E00-4360-9BD2-FDA5078C5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2343150"/>
            <a:ext cx="45720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4" name="Highlight Box">
            <a:extLst>
              <a:ext uri="{FF2B5EF4-FFF2-40B4-BE49-F238E27FC236}">
                <a16:creationId xmlns:a16="http://schemas.microsoft.com/office/drawing/2014/main" id="{2FDF4BA5-3AF8-4336-AC89-84D4415DFBB4}"/>
              </a:ext>
            </a:extLst>
          </p:cNvPr>
          <p:cNvSpPr/>
          <p:nvPr/>
        </p:nvSpPr>
        <p:spPr>
          <a:xfrm>
            <a:off x="7388853" y="2373701"/>
            <a:ext cx="888847" cy="38100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6D6D"/>
              </a:solidFill>
              <a:latin typeface="Inconsolata" panose="00000509000000000000" pitchFamily="49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6AB3403-4926-ECF2-3B5B-64B56A007C66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44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9" grpId="0" animBg="1"/>
      <p:bldP spid="49" grpId="1" animBg="1"/>
      <p:bldP spid="53" grpId="0" animBg="1"/>
      <p:bldP spid="54" grpId="0" animBg="1"/>
      <p:bldP spid="54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Version Chain Ordering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790700" y="1006078"/>
            <a:ext cx="5562600" cy="3470672"/>
          </a:xfrm>
          <a:prstGeom prst="rect">
            <a:avLst/>
          </a:prstGeom>
        </p:spPr>
        <p:txBody>
          <a:bodyPr/>
          <a:lstStyle/>
          <a:p>
            <a:r>
              <a:rPr lang="en-US" b="1" dirty="0">
                <a:ea typeface="Crimson Text" pitchFamily="2" charset="0"/>
              </a:rPr>
              <a:t>Approach #1: Oldest-to-Newest (O2N)</a:t>
            </a:r>
          </a:p>
          <a:p>
            <a:pPr marL="342900" lvl="1"/>
            <a:r>
              <a:rPr lang="en-US" dirty="0">
                <a:ea typeface="Crimson Text" pitchFamily="2" charset="0"/>
              </a:rPr>
              <a:t>Append new version to end of the chain.</a:t>
            </a:r>
          </a:p>
          <a:p>
            <a:pPr marL="342900" lvl="1"/>
            <a:r>
              <a:rPr lang="en-US" dirty="0">
                <a:ea typeface="Crimson Text" pitchFamily="2" charset="0"/>
              </a:rPr>
              <a:t>Must traverse chain on look-ups. </a:t>
            </a:r>
          </a:p>
          <a:p>
            <a:endParaRPr lang="en-US" sz="1200" dirty="0">
              <a:ea typeface="Crimson Text" pitchFamily="2" charset="0"/>
            </a:endParaRPr>
          </a:p>
          <a:p>
            <a:r>
              <a:rPr lang="en-US" b="1" dirty="0">
                <a:ea typeface="Crimson Text" pitchFamily="2" charset="0"/>
              </a:rPr>
              <a:t>Approach #2: Newest-to-Oldest (N2O)</a:t>
            </a:r>
          </a:p>
          <a:p>
            <a:pPr marL="342900" lvl="1"/>
            <a:r>
              <a:rPr lang="en-US" dirty="0">
                <a:ea typeface="Crimson Text" pitchFamily="2" charset="0"/>
              </a:rPr>
              <a:t>Must update index pointers for every new version.</a:t>
            </a:r>
          </a:p>
          <a:p>
            <a:pPr marL="342900" lvl="1"/>
            <a:r>
              <a:rPr lang="en-US" dirty="0">
                <a:ea typeface="Crimson Text" pitchFamily="2" charset="0"/>
              </a:rPr>
              <a:t>Do not have to traverse chain on look-ups. </a:t>
            </a:r>
          </a:p>
          <a:p>
            <a:endParaRPr lang="en-US" sz="1200" dirty="0">
              <a:ea typeface="Crimson Text" pitchFamily="2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EF9F05-8228-B159-E814-22075D5377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/>
          <a:lstStyle/>
          <a:p>
            <a:fld id="{97DD1AB5-42BA-4E8A-BFEE-435884E16AA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11745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Time-Travel Storage</a:t>
            </a:r>
          </a:p>
        </p:txBody>
      </p:sp>
      <p:sp>
        <p:nvSpPr>
          <p:cNvPr id="112" name="Step #2"/>
          <p:cNvSpPr txBox="1">
            <a:spLocks/>
          </p:cNvSpPr>
          <p:nvPr/>
        </p:nvSpPr>
        <p:spPr>
          <a:xfrm>
            <a:off x="404876" y="3139551"/>
            <a:ext cx="3749040" cy="144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1pPr>
            <a:lvl2pPr marL="342900" indent="-342900">
              <a:spcBef>
                <a:spcPts val="0"/>
              </a:spcBef>
              <a:buFont typeface="Times New Roman" pitchFamily="18" charset="0"/>
              <a:buChar char="→"/>
              <a:def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dirty="0"/>
              <a:t>Overwrite primary version in the main table and update pointers.</a:t>
            </a: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497840" y="1426418"/>
            <a:ext cx="3657600" cy="16459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44" name="TextBox 15"/>
          <p:cNvSpPr txBox="1">
            <a:spLocks noChangeArrowheads="1"/>
          </p:cNvSpPr>
          <p:nvPr/>
        </p:nvSpPr>
        <p:spPr bwMode="auto">
          <a:xfrm>
            <a:off x="497840" y="1099005"/>
            <a:ext cx="2135834" cy="327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eaLnBrk="0" hangingPunct="0">
              <a:lnSpc>
                <a:spcPct val="85000"/>
              </a:lnSpc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ＭＳ Ｐゴシック" charset="-128"/>
              </a:defRPr>
            </a:lvl1pPr>
          </a:lstStyle>
          <a:p>
            <a:r>
              <a:rPr lang="en-US" dirty="0"/>
              <a:t>Main Table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650166" y="1621503"/>
            <a:ext cx="852166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TUPLE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26130" y="2002503"/>
            <a:ext cx="82296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A</a:t>
            </a:r>
            <a:r>
              <a:rPr lang="en-US" b="1" baseline="-25000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2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650166" y="2002503"/>
            <a:ext cx="852166" cy="38100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$222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502332" y="1621503"/>
            <a:ext cx="876514" cy="381000"/>
          </a:xfrm>
          <a:prstGeom prst="rect">
            <a:avLst/>
          </a:prstGeom>
          <a:solidFill>
            <a:srgbClr val="EF3E42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POINTER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26130" y="2382746"/>
            <a:ext cx="82296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B</a:t>
            </a:r>
            <a:r>
              <a:rPr lang="en-US" b="1" baseline="-25000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650166" y="2382746"/>
            <a:ext cx="852166" cy="38100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$10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2502332" y="2382746"/>
            <a:ext cx="888632" cy="381000"/>
            <a:chOff x="3176159" y="2382746"/>
            <a:chExt cx="888632" cy="381000"/>
          </a:xfrm>
        </p:grpSpPr>
        <p:sp>
          <p:nvSpPr>
            <p:cNvPr id="59" name="Pointer Box"/>
            <p:cNvSpPr/>
            <p:nvPr/>
          </p:nvSpPr>
          <p:spPr>
            <a:xfrm>
              <a:off x="3973351" y="2400371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3176159" y="2382746"/>
              <a:ext cx="876514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518848" y="2527526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2502332" y="2002503"/>
            <a:ext cx="888632" cy="381000"/>
            <a:chOff x="3176159" y="2002503"/>
            <a:chExt cx="888632" cy="381000"/>
          </a:xfrm>
        </p:grpSpPr>
        <p:sp>
          <p:nvSpPr>
            <p:cNvPr id="68" name="Pointer Box"/>
            <p:cNvSpPr/>
            <p:nvPr/>
          </p:nvSpPr>
          <p:spPr>
            <a:xfrm>
              <a:off x="3973351" y="2020128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176159" y="2002503"/>
              <a:ext cx="876514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518848" y="2147283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</p:grpSp>
      <p:grpSp>
        <p:nvGrpSpPr>
          <p:cNvPr id="155" name="Main A3"/>
          <p:cNvGrpSpPr/>
          <p:nvPr/>
        </p:nvGrpSpPr>
        <p:grpSpPr>
          <a:xfrm>
            <a:off x="892822" y="2059155"/>
            <a:ext cx="1518057" cy="281614"/>
            <a:chOff x="1552059" y="2819752"/>
            <a:chExt cx="1518057" cy="281614"/>
          </a:xfrm>
        </p:grpSpPr>
        <p:sp>
          <p:nvSpPr>
            <p:cNvPr id="156" name="Rectangle 155"/>
            <p:cNvSpPr/>
            <p:nvPr/>
          </p:nvSpPr>
          <p:spPr>
            <a:xfrm>
              <a:off x="1552059" y="2821092"/>
              <a:ext cx="691215" cy="28027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tIns="45720" bIns="9144" anchor="b" anchorCtr="0">
              <a:noAutofit/>
            </a:bodyPr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2378901" y="2819752"/>
              <a:ext cx="691215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$333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4836160" y="1099005"/>
            <a:ext cx="3810000" cy="1973333"/>
            <a:chOff x="4648200" y="1099005"/>
            <a:chExt cx="3810000" cy="1973333"/>
          </a:xfrm>
        </p:grpSpPr>
        <p:sp>
          <p:nvSpPr>
            <p:cNvPr id="77" name="TextBox 15"/>
            <p:cNvSpPr txBox="1">
              <a:spLocks noChangeArrowheads="1"/>
            </p:cNvSpPr>
            <p:nvPr/>
          </p:nvSpPr>
          <p:spPr bwMode="auto">
            <a:xfrm>
              <a:off x="4648200" y="1099005"/>
              <a:ext cx="3810000" cy="327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b" anchorCtr="0">
              <a:spAutoFit/>
            </a:bodyPr>
            <a:lstStyle>
              <a:defPPr>
                <a:defRPr lang="en-US"/>
              </a:defPPr>
              <a:lvl1pPr eaLnBrk="0" hangingPunct="0">
                <a:lnSpc>
                  <a:spcPct val="85000"/>
                </a:lnSpc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ＭＳ Ｐゴシック" charset="-128"/>
                </a:defRPr>
              </a:lvl1pPr>
            </a:lstStyle>
            <a:p>
              <a:r>
                <a:rPr lang="en-US" dirty="0"/>
                <a:t>Time-Travel Table</a:t>
              </a:r>
            </a:p>
          </p:txBody>
        </p:sp>
        <p:sp>
          <p:nvSpPr>
            <p:cNvPr id="78" name="Text Box 4"/>
            <p:cNvSpPr txBox="1">
              <a:spLocks noChangeArrowheads="1"/>
            </p:cNvSpPr>
            <p:nvPr/>
          </p:nvSpPr>
          <p:spPr bwMode="auto">
            <a:xfrm>
              <a:off x="4648200" y="1426418"/>
              <a:ext cx="3657600" cy="16459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</p:grpSp>
      <p:sp>
        <p:nvSpPr>
          <p:cNvPr id="110" name="Rectangle 109"/>
          <p:cNvSpPr/>
          <p:nvPr/>
        </p:nvSpPr>
        <p:spPr>
          <a:xfrm>
            <a:off x="6033766" y="1621503"/>
            <a:ext cx="852166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TUPLE</a:t>
            </a:r>
          </a:p>
        </p:txBody>
      </p:sp>
      <p:sp>
        <p:nvSpPr>
          <p:cNvPr id="113" name="Rectangle 112"/>
          <p:cNvSpPr/>
          <p:nvPr/>
        </p:nvSpPr>
        <p:spPr>
          <a:xfrm>
            <a:off x="5181600" y="2002503"/>
            <a:ext cx="852166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A</a:t>
            </a:r>
            <a:r>
              <a:rPr lang="en-US" b="1" baseline="-25000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1</a:t>
            </a:r>
          </a:p>
        </p:txBody>
      </p:sp>
      <p:sp>
        <p:nvSpPr>
          <p:cNvPr id="114" name="Rectangle 113"/>
          <p:cNvSpPr/>
          <p:nvPr/>
        </p:nvSpPr>
        <p:spPr>
          <a:xfrm>
            <a:off x="6033766" y="2002503"/>
            <a:ext cx="852166" cy="38100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$111</a:t>
            </a:r>
          </a:p>
        </p:txBody>
      </p:sp>
      <p:sp>
        <p:nvSpPr>
          <p:cNvPr id="115" name="Rectangle 114"/>
          <p:cNvSpPr/>
          <p:nvPr/>
        </p:nvSpPr>
        <p:spPr>
          <a:xfrm>
            <a:off x="6885932" y="1621503"/>
            <a:ext cx="876514" cy="381000"/>
          </a:xfrm>
          <a:prstGeom prst="rect">
            <a:avLst/>
          </a:prstGeom>
          <a:solidFill>
            <a:srgbClr val="EF3E42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POINTER</a:t>
            </a:r>
          </a:p>
        </p:txBody>
      </p:sp>
      <p:sp>
        <p:nvSpPr>
          <p:cNvPr id="117" name="Rectangle 116"/>
          <p:cNvSpPr/>
          <p:nvPr/>
        </p:nvSpPr>
        <p:spPr>
          <a:xfrm>
            <a:off x="5181600" y="2382746"/>
            <a:ext cx="852166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 pitchFamily="49" charset="0"/>
              <a:cs typeface="Consolas" pitchFamily="49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6033766" y="2382746"/>
            <a:ext cx="852166" cy="38100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i="1" dirty="0">
              <a:solidFill>
                <a:schemeClr val="tx1">
                  <a:lumMod val="65000"/>
                  <a:lumOff val="35000"/>
                </a:schemeClr>
              </a:solidFill>
              <a:latin typeface="Inconsolata" panose="00000509000000000000" pitchFamily="49" charset="0"/>
              <a:ea typeface="DejaVu Sans Mono" pitchFamily="49" charset="0"/>
              <a:cs typeface="Consolas" pitchFamily="49" charset="0"/>
            </a:endParaRPr>
          </a:p>
        </p:txBody>
      </p:sp>
      <p:grpSp>
        <p:nvGrpSpPr>
          <p:cNvPr id="122" name="Group 121"/>
          <p:cNvGrpSpPr/>
          <p:nvPr/>
        </p:nvGrpSpPr>
        <p:grpSpPr>
          <a:xfrm>
            <a:off x="6885932" y="2382746"/>
            <a:ext cx="888632" cy="381000"/>
            <a:chOff x="3176159" y="2382746"/>
            <a:chExt cx="888632" cy="381000"/>
          </a:xfrm>
        </p:grpSpPr>
        <p:sp>
          <p:nvSpPr>
            <p:cNvPr id="123" name="Pointer Box"/>
            <p:cNvSpPr/>
            <p:nvPr/>
          </p:nvSpPr>
          <p:spPr>
            <a:xfrm>
              <a:off x="3973351" y="2400371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3176159" y="2382746"/>
              <a:ext cx="876514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3518848" y="2527526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</p:grpSp>
      <p:grpSp>
        <p:nvGrpSpPr>
          <p:cNvPr id="130" name="Group 129"/>
          <p:cNvGrpSpPr/>
          <p:nvPr/>
        </p:nvGrpSpPr>
        <p:grpSpPr>
          <a:xfrm>
            <a:off x="6885932" y="2002503"/>
            <a:ext cx="888632" cy="381000"/>
            <a:chOff x="3176159" y="2002503"/>
            <a:chExt cx="888632" cy="381000"/>
          </a:xfrm>
        </p:grpSpPr>
        <p:sp>
          <p:nvSpPr>
            <p:cNvPr id="131" name="Pointer Box"/>
            <p:cNvSpPr/>
            <p:nvPr/>
          </p:nvSpPr>
          <p:spPr>
            <a:xfrm>
              <a:off x="3973351" y="2292063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3176159" y="2002503"/>
              <a:ext cx="876514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3518848" y="2147283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266223" y="2435416"/>
            <a:ext cx="1535666" cy="275660"/>
            <a:chOff x="5747450" y="2435416"/>
            <a:chExt cx="1535666" cy="275660"/>
          </a:xfrm>
        </p:grpSpPr>
        <p:sp>
          <p:nvSpPr>
            <p:cNvPr id="152" name="Rectangle 151"/>
            <p:cNvSpPr/>
            <p:nvPr/>
          </p:nvSpPr>
          <p:spPr>
            <a:xfrm>
              <a:off x="5747450" y="2436756"/>
              <a:ext cx="691215" cy="27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6591901" y="2435416"/>
              <a:ext cx="691215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$222</a:t>
              </a:r>
            </a:p>
          </p:txBody>
        </p:sp>
      </p:grpSp>
      <p:sp>
        <p:nvSpPr>
          <p:cNvPr id="160" name="Rectangle 159"/>
          <p:cNvSpPr/>
          <p:nvPr/>
        </p:nvSpPr>
        <p:spPr>
          <a:xfrm>
            <a:off x="7272540" y="2054504"/>
            <a:ext cx="115416" cy="276999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Ø</a:t>
            </a:r>
          </a:p>
        </p:txBody>
      </p:sp>
      <p:cxnSp>
        <p:nvCxnSpPr>
          <p:cNvPr id="71" name="Curved Connector 39"/>
          <p:cNvCxnSpPr>
            <a:cxnSpLocks/>
            <a:stCxn id="70" idx="3"/>
            <a:endCxn id="113" idx="1"/>
          </p:cNvCxnSpPr>
          <p:nvPr/>
        </p:nvCxnSpPr>
        <p:spPr>
          <a:xfrm>
            <a:off x="2936461" y="2193003"/>
            <a:ext cx="2245139" cy="0"/>
          </a:xfrm>
          <a:prstGeom prst="straightConnector1">
            <a:avLst/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urved Connector 39"/>
          <p:cNvCxnSpPr>
            <a:cxnSpLocks/>
            <a:stCxn id="70" idx="3"/>
            <a:endCxn id="117" idx="1"/>
          </p:cNvCxnSpPr>
          <p:nvPr/>
        </p:nvCxnSpPr>
        <p:spPr>
          <a:xfrm>
            <a:off x="2936461" y="2193003"/>
            <a:ext cx="2245139" cy="380243"/>
          </a:xfrm>
          <a:prstGeom prst="bentConnector3">
            <a:avLst>
              <a:gd name="adj1" fmla="val 50000"/>
            </a:avLst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urved Connector 39"/>
          <p:cNvCxnSpPr>
            <a:stCxn id="125" idx="3"/>
            <a:endCxn id="132" idx="3"/>
          </p:cNvCxnSpPr>
          <p:nvPr/>
        </p:nvCxnSpPr>
        <p:spPr>
          <a:xfrm flipV="1">
            <a:off x="7320061" y="2193003"/>
            <a:ext cx="442385" cy="380243"/>
          </a:xfrm>
          <a:prstGeom prst="bentConnector3">
            <a:avLst>
              <a:gd name="adj1" fmla="val 200500"/>
            </a:avLst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Highlight Box">
            <a:extLst>
              <a:ext uri="{FF2B5EF4-FFF2-40B4-BE49-F238E27FC236}">
                <a16:creationId xmlns:a16="http://schemas.microsoft.com/office/drawing/2014/main" id="{19922813-74C0-4408-B0EF-AEF12774DAA7}"/>
              </a:ext>
            </a:extLst>
          </p:cNvPr>
          <p:cNvSpPr/>
          <p:nvPr/>
        </p:nvSpPr>
        <p:spPr>
          <a:xfrm>
            <a:off x="826130" y="2002433"/>
            <a:ext cx="2564834" cy="38100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6D6D"/>
              </a:solidFill>
              <a:latin typeface="Inconsolata" panose="00000509000000000000" pitchFamily="49" charset="0"/>
            </a:endParaRPr>
          </a:p>
        </p:txBody>
      </p:sp>
      <p:sp>
        <p:nvSpPr>
          <p:cNvPr id="57" name="Highlight Box">
            <a:extLst>
              <a:ext uri="{FF2B5EF4-FFF2-40B4-BE49-F238E27FC236}">
                <a16:creationId xmlns:a16="http://schemas.microsoft.com/office/drawing/2014/main" id="{210BC848-3B33-4A02-9A68-88F664192D70}"/>
              </a:ext>
            </a:extLst>
          </p:cNvPr>
          <p:cNvSpPr/>
          <p:nvPr/>
        </p:nvSpPr>
        <p:spPr>
          <a:xfrm>
            <a:off x="5181600" y="2377222"/>
            <a:ext cx="2594632" cy="38100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6D6D"/>
              </a:solidFill>
              <a:latin typeface="Inconsolata" panose="00000509000000000000" pitchFamily="49" charset="0"/>
            </a:endParaRPr>
          </a:p>
        </p:txBody>
      </p:sp>
      <p:sp>
        <p:nvSpPr>
          <p:cNvPr id="62" name="CursorArrow">
            <a:extLst>
              <a:ext uri="{FF2B5EF4-FFF2-40B4-BE49-F238E27FC236}">
                <a16:creationId xmlns:a16="http://schemas.microsoft.com/office/drawing/2014/main" id="{6683D6BC-A745-4F79-925F-F484097CA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978216"/>
            <a:ext cx="45720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>
              <a:latin typeface="Inconsolata" panose="00000509000000000000" pitchFamily="49" charset="0"/>
            </a:endParaRPr>
          </a:p>
        </p:txBody>
      </p:sp>
      <p:sp>
        <p:nvSpPr>
          <p:cNvPr id="63" name="Highlight Box">
            <a:extLst>
              <a:ext uri="{FF2B5EF4-FFF2-40B4-BE49-F238E27FC236}">
                <a16:creationId xmlns:a16="http://schemas.microsoft.com/office/drawing/2014/main" id="{DFD19531-25D8-4134-94C5-17D38E7A5661}"/>
              </a:ext>
            </a:extLst>
          </p:cNvPr>
          <p:cNvSpPr/>
          <p:nvPr/>
        </p:nvSpPr>
        <p:spPr>
          <a:xfrm>
            <a:off x="2502246" y="2008953"/>
            <a:ext cx="874932" cy="38100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76D6D"/>
              </a:solidFill>
              <a:latin typeface="Inconsolata" panose="00000509000000000000" pitchFamily="49" charset="0"/>
            </a:endParaRPr>
          </a:p>
        </p:txBody>
      </p:sp>
      <p:sp>
        <p:nvSpPr>
          <p:cNvPr id="55" name="Step #1">
            <a:extLst>
              <a:ext uri="{FF2B5EF4-FFF2-40B4-BE49-F238E27FC236}">
                <a16:creationId xmlns:a16="http://schemas.microsoft.com/office/drawing/2014/main" id="{0A521BEA-18CD-4E34-A30B-28B39F970430}"/>
              </a:ext>
            </a:extLst>
          </p:cNvPr>
          <p:cNvSpPr txBox="1">
            <a:spLocks/>
          </p:cNvSpPr>
          <p:nvPr/>
        </p:nvSpPr>
        <p:spPr>
          <a:xfrm>
            <a:off x="4866640" y="3143439"/>
            <a:ext cx="3749040" cy="144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1pPr>
            <a:lvl2pPr marL="342900" indent="-342900">
              <a:spcBef>
                <a:spcPts val="0"/>
              </a:spcBef>
              <a:buFont typeface="Times New Roman" pitchFamily="18" charset="0"/>
              <a:buChar char="→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r>
              <a:rPr lang="en-US" dirty="0"/>
              <a:t>On every update, copy the current version to the time-travel table. Update pointers.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22A043-0D61-AEB9-8C66-C771E9641CBB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33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56" grpId="0" animBg="1"/>
      <p:bldP spid="56" grpId="1" animBg="1"/>
      <p:bldP spid="57" grpId="0" animBg="1"/>
      <p:bldP spid="57" grpId="1" animBg="1"/>
      <p:bldP spid="62" grpId="0" animBg="1"/>
      <p:bldP spid="63" grpId="0" animBg="1"/>
      <p:bldP spid="63" grpId="1" animBg="1"/>
      <p:bldP spid="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Delta Storage</a:t>
            </a:r>
          </a:p>
        </p:txBody>
      </p:sp>
      <p:sp>
        <p:nvSpPr>
          <p:cNvPr id="112" name="Content Placeholder 28"/>
          <p:cNvSpPr txBox="1">
            <a:spLocks/>
          </p:cNvSpPr>
          <p:nvPr/>
        </p:nvSpPr>
        <p:spPr>
          <a:xfrm>
            <a:off x="5029200" y="3125032"/>
            <a:ext cx="3749040" cy="144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1pPr>
            <a:lvl2pPr marL="342900" indent="-342900">
              <a:spcBef>
                <a:spcPts val="0"/>
              </a:spcBef>
              <a:buFont typeface="Times New Roman" pitchFamily="18" charset="0"/>
              <a:buChar char="→"/>
              <a:def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ct val="100000"/>
              </a:lnSpc>
            </a:pPr>
            <a:r>
              <a:rPr lang="en-US" dirty="0"/>
              <a:t>Txns can recreate old versions by applying the delta in reverse order.</a:t>
            </a:r>
          </a:p>
        </p:txBody>
      </p:sp>
      <p:sp>
        <p:nvSpPr>
          <p:cNvPr id="43" name="Text Box 4"/>
          <p:cNvSpPr txBox="1">
            <a:spLocks noChangeArrowheads="1"/>
          </p:cNvSpPr>
          <p:nvPr/>
        </p:nvSpPr>
        <p:spPr bwMode="auto">
          <a:xfrm>
            <a:off x="497840" y="1426418"/>
            <a:ext cx="3951712" cy="164592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44" name="TextBox 15"/>
          <p:cNvSpPr txBox="1">
            <a:spLocks noChangeArrowheads="1"/>
          </p:cNvSpPr>
          <p:nvPr/>
        </p:nvSpPr>
        <p:spPr bwMode="auto">
          <a:xfrm>
            <a:off x="497840" y="1099005"/>
            <a:ext cx="2135834" cy="327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b" anchorCtr="0">
            <a:spAutoFit/>
          </a:bodyPr>
          <a:lstStyle>
            <a:defPPr>
              <a:defRPr lang="en-US"/>
            </a:defPPr>
            <a:lvl1pPr eaLnBrk="0" hangingPunct="0">
              <a:lnSpc>
                <a:spcPct val="85000"/>
              </a:lnSpc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ＭＳ Ｐゴシック" charset="-128"/>
              </a:defRPr>
            </a:lvl1pPr>
          </a:lstStyle>
          <a:p>
            <a:r>
              <a:rPr lang="en-US" dirty="0"/>
              <a:t>Main Table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649091" y="1621503"/>
            <a:ext cx="852166" cy="381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VALUE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826130" y="2002503"/>
            <a:ext cx="82296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A</a:t>
            </a:r>
            <a:r>
              <a:rPr lang="en-US" b="1" baseline="-25000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1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649091" y="2002503"/>
            <a:ext cx="852166" cy="38100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$111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501257" y="1621503"/>
            <a:ext cx="876514" cy="381000"/>
          </a:xfrm>
          <a:prstGeom prst="rect">
            <a:avLst/>
          </a:prstGeom>
          <a:solidFill>
            <a:srgbClr val="575757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ID</a:t>
            </a:r>
          </a:p>
        </p:txBody>
      </p:sp>
      <p:sp>
        <p:nvSpPr>
          <p:cNvPr id="53" name="Rectangle 52"/>
          <p:cNvSpPr/>
          <p:nvPr/>
        </p:nvSpPr>
        <p:spPr>
          <a:xfrm>
            <a:off x="826130" y="2382746"/>
            <a:ext cx="822960" cy="381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B</a:t>
            </a:r>
            <a:r>
              <a:rPr lang="en-US" b="1" baseline="-25000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1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649091" y="2382746"/>
            <a:ext cx="852166" cy="381000"/>
          </a:xfrm>
          <a:prstGeom prst="rect">
            <a:avLst/>
          </a:prstGeom>
          <a:solidFill>
            <a:schemeClr val="bg1"/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$10</a:t>
            </a:r>
          </a:p>
        </p:txBody>
      </p:sp>
      <p:grpSp>
        <p:nvGrpSpPr>
          <p:cNvPr id="58" name="Group 57"/>
          <p:cNvGrpSpPr/>
          <p:nvPr/>
        </p:nvGrpSpPr>
        <p:grpSpPr>
          <a:xfrm>
            <a:off x="2501257" y="2382746"/>
            <a:ext cx="888632" cy="381000"/>
            <a:chOff x="3176159" y="2382746"/>
            <a:chExt cx="888632" cy="381000"/>
          </a:xfrm>
        </p:grpSpPr>
        <p:sp>
          <p:nvSpPr>
            <p:cNvPr id="59" name="Pointer Box"/>
            <p:cNvSpPr/>
            <p:nvPr/>
          </p:nvSpPr>
          <p:spPr>
            <a:xfrm>
              <a:off x="3973351" y="2400371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3176159" y="2382746"/>
              <a:ext cx="876514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518848" y="2527526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2501257" y="2002503"/>
            <a:ext cx="888632" cy="381000"/>
            <a:chOff x="3176159" y="2002503"/>
            <a:chExt cx="888632" cy="381000"/>
          </a:xfrm>
        </p:grpSpPr>
        <p:sp>
          <p:nvSpPr>
            <p:cNvPr id="68" name="Pointer Box"/>
            <p:cNvSpPr/>
            <p:nvPr/>
          </p:nvSpPr>
          <p:spPr>
            <a:xfrm>
              <a:off x="3973351" y="2020128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3176159" y="2002503"/>
              <a:ext cx="876514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70" name="Rectangle 69"/>
            <p:cNvSpPr/>
            <p:nvPr/>
          </p:nvSpPr>
          <p:spPr>
            <a:xfrm>
              <a:off x="3518848" y="2147283"/>
              <a:ext cx="91440" cy="914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029200" y="1099005"/>
            <a:ext cx="3810000" cy="1973333"/>
            <a:chOff x="4648200" y="1099005"/>
            <a:chExt cx="3810000" cy="1973333"/>
          </a:xfrm>
        </p:grpSpPr>
        <p:sp>
          <p:nvSpPr>
            <p:cNvPr id="67" name="TextBox 15"/>
            <p:cNvSpPr txBox="1">
              <a:spLocks noChangeArrowheads="1"/>
            </p:cNvSpPr>
            <p:nvPr/>
          </p:nvSpPr>
          <p:spPr bwMode="auto">
            <a:xfrm>
              <a:off x="4648200" y="1099005"/>
              <a:ext cx="3810000" cy="327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b" anchorCtr="0">
              <a:spAutoFit/>
            </a:bodyPr>
            <a:lstStyle>
              <a:defPPr>
                <a:defRPr lang="en-US"/>
              </a:defPPr>
              <a:lvl1pPr eaLnBrk="0" hangingPunct="0">
                <a:lnSpc>
                  <a:spcPct val="85000"/>
                </a:lnSpc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ＭＳ Ｐゴシック" charset="-128"/>
                </a:defRPr>
              </a:lvl1pPr>
            </a:lstStyle>
            <a:p>
              <a:r>
                <a:rPr lang="en-US" dirty="0"/>
                <a:t>Delta Storage Segment</a:t>
              </a:r>
            </a:p>
          </p:txBody>
        </p:sp>
        <p:sp>
          <p:nvSpPr>
            <p:cNvPr id="72" name="Text Box 4"/>
            <p:cNvSpPr txBox="1">
              <a:spLocks noChangeArrowheads="1"/>
            </p:cNvSpPr>
            <p:nvPr/>
          </p:nvSpPr>
          <p:spPr bwMode="auto">
            <a:xfrm>
              <a:off x="4648200" y="1426418"/>
              <a:ext cx="3657600" cy="164592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</p:grpSp>
      <p:grpSp>
        <p:nvGrpSpPr>
          <p:cNvPr id="11" name="Delta Storage Header"/>
          <p:cNvGrpSpPr/>
          <p:nvPr/>
        </p:nvGrpSpPr>
        <p:grpSpPr>
          <a:xfrm>
            <a:off x="6043398" y="1621503"/>
            <a:ext cx="2476929" cy="381000"/>
            <a:chOff x="5850358" y="1621503"/>
            <a:chExt cx="2476929" cy="381000"/>
          </a:xfrm>
        </p:grpSpPr>
        <p:sp>
          <p:nvSpPr>
            <p:cNvPr id="80" name="Rectangle 79"/>
            <p:cNvSpPr/>
            <p:nvPr/>
          </p:nvSpPr>
          <p:spPr>
            <a:xfrm>
              <a:off x="5850358" y="1621503"/>
              <a:ext cx="1600415" cy="381000"/>
            </a:xfrm>
            <a:prstGeom prst="rect">
              <a:avLst/>
            </a:prstGeom>
            <a:solidFill>
              <a:srgbClr val="EF3E42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DELTA</a:t>
              </a: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7450773" y="1621503"/>
              <a:ext cx="876514" cy="381000"/>
            </a:xfrm>
            <a:prstGeom prst="rect">
              <a:avLst/>
            </a:prstGeom>
            <a:solidFill>
              <a:srgbClr val="EF3E42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POINTER</a:t>
              </a: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221184" y="2373229"/>
            <a:ext cx="3311261" cy="382496"/>
            <a:chOff x="5028144" y="2373229"/>
            <a:chExt cx="3311261" cy="382496"/>
          </a:xfrm>
        </p:grpSpPr>
        <p:sp>
          <p:nvSpPr>
            <p:cNvPr id="82" name="Rectangle 81"/>
            <p:cNvSpPr/>
            <p:nvPr/>
          </p:nvSpPr>
          <p:spPr>
            <a:xfrm>
              <a:off x="5028144" y="2373229"/>
              <a:ext cx="822960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</a:t>
              </a:r>
              <a:endParaRPr lang="en-US" sz="1600" b="1" baseline="-25000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5850358" y="2373229"/>
              <a:ext cx="1600415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(VALUE→$222)</a:t>
              </a:r>
            </a:p>
          </p:txBody>
        </p:sp>
        <p:grpSp>
          <p:nvGrpSpPr>
            <p:cNvPr id="86" name="Group 85"/>
            <p:cNvGrpSpPr/>
            <p:nvPr/>
          </p:nvGrpSpPr>
          <p:grpSpPr>
            <a:xfrm>
              <a:off x="7450773" y="2374725"/>
              <a:ext cx="888632" cy="381000"/>
              <a:chOff x="3176159" y="2382746"/>
              <a:chExt cx="888632" cy="381000"/>
            </a:xfrm>
          </p:grpSpPr>
          <p:sp>
            <p:nvSpPr>
              <p:cNvPr id="87" name="Pointer Box"/>
              <p:cNvSpPr/>
              <p:nvPr/>
            </p:nvSpPr>
            <p:spPr>
              <a:xfrm>
                <a:off x="3973351" y="24003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Inconsolata" panose="00000509000000000000" pitchFamily="49" charset="0"/>
                </a:endParaRPr>
              </a:p>
            </p:txBody>
          </p:sp>
          <p:sp>
            <p:nvSpPr>
              <p:cNvPr id="88" name="Rectangle 87"/>
              <p:cNvSpPr/>
              <p:nvPr/>
            </p:nvSpPr>
            <p:spPr>
              <a:xfrm>
                <a:off x="3176159" y="2382746"/>
                <a:ext cx="876514" cy="381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89" name="Rectangle 88"/>
              <p:cNvSpPr/>
              <p:nvPr/>
            </p:nvSpPr>
            <p:spPr>
              <a:xfrm>
                <a:off x="3518848" y="252752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Inconsolata" panose="00000509000000000000" pitchFamily="49" charset="0"/>
                </a:endParaRPr>
              </a:p>
            </p:txBody>
          </p:sp>
        </p:grpSp>
      </p:grpSp>
      <p:grpSp>
        <p:nvGrpSpPr>
          <p:cNvPr id="12" name="Group 11"/>
          <p:cNvGrpSpPr/>
          <p:nvPr/>
        </p:nvGrpSpPr>
        <p:grpSpPr>
          <a:xfrm>
            <a:off x="5218569" y="1995665"/>
            <a:ext cx="3313876" cy="381000"/>
            <a:chOff x="5025529" y="1995665"/>
            <a:chExt cx="3313876" cy="381000"/>
          </a:xfrm>
        </p:grpSpPr>
        <p:sp>
          <p:nvSpPr>
            <p:cNvPr id="74" name="Rectangle 73"/>
            <p:cNvSpPr/>
            <p:nvPr/>
          </p:nvSpPr>
          <p:spPr>
            <a:xfrm>
              <a:off x="5025529" y="1995665"/>
              <a:ext cx="822960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  <a:endParaRPr lang="en-US" sz="1600" b="1" baseline="-25000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850358" y="1995665"/>
              <a:ext cx="1600415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b="1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(VALUE→$111)</a:t>
              </a:r>
            </a:p>
          </p:txBody>
        </p:sp>
        <p:grpSp>
          <p:nvGrpSpPr>
            <p:cNvPr id="90" name="Group 89"/>
            <p:cNvGrpSpPr/>
            <p:nvPr/>
          </p:nvGrpSpPr>
          <p:grpSpPr>
            <a:xfrm>
              <a:off x="7450773" y="1995665"/>
              <a:ext cx="888632" cy="381000"/>
              <a:chOff x="3176159" y="1995665"/>
              <a:chExt cx="888632" cy="381000"/>
            </a:xfrm>
          </p:grpSpPr>
          <p:sp>
            <p:nvSpPr>
              <p:cNvPr id="91" name="Pointer Box"/>
              <p:cNvSpPr/>
              <p:nvPr/>
            </p:nvSpPr>
            <p:spPr>
              <a:xfrm>
                <a:off x="3973351" y="2020128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Inconsolata" panose="00000509000000000000" pitchFamily="49" charset="0"/>
                </a:endParaRPr>
              </a:p>
            </p:txBody>
          </p:sp>
          <p:sp>
            <p:nvSpPr>
              <p:cNvPr id="92" name="Rectangle 91"/>
              <p:cNvSpPr/>
              <p:nvPr/>
            </p:nvSpPr>
            <p:spPr>
              <a:xfrm>
                <a:off x="3176159" y="1995665"/>
                <a:ext cx="876514" cy="381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93" name="Rectangle 92"/>
              <p:cNvSpPr/>
              <p:nvPr/>
            </p:nvSpPr>
            <p:spPr>
              <a:xfrm>
                <a:off x="3518848" y="2147283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Inconsolata" panose="00000509000000000000" pitchFamily="49" charset="0"/>
                </a:endParaRPr>
              </a:p>
            </p:txBody>
          </p:sp>
        </p:grpSp>
        <p:sp>
          <p:nvSpPr>
            <p:cNvPr id="95" name="Rectangle 94"/>
            <p:cNvSpPr/>
            <p:nvPr/>
          </p:nvSpPr>
          <p:spPr>
            <a:xfrm>
              <a:off x="7837381" y="2054504"/>
              <a:ext cx="115416" cy="276999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Ø</a:t>
              </a:r>
            </a:p>
          </p:txBody>
        </p:sp>
      </p:grpSp>
      <p:cxnSp>
        <p:nvCxnSpPr>
          <p:cNvPr id="96" name="Curved Connector 39"/>
          <p:cNvCxnSpPr>
            <a:stCxn id="89" idx="3"/>
            <a:endCxn id="92" idx="3"/>
          </p:cNvCxnSpPr>
          <p:nvPr/>
        </p:nvCxnSpPr>
        <p:spPr>
          <a:xfrm flipV="1">
            <a:off x="8077942" y="2186165"/>
            <a:ext cx="442385" cy="379060"/>
          </a:xfrm>
          <a:prstGeom prst="bentConnector3">
            <a:avLst>
              <a:gd name="adj1" fmla="val 186124"/>
            </a:avLst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B5B481E-AF52-00CC-767D-B7426557A086}"/>
              </a:ext>
            </a:extLst>
          </p:cNvPr>
          <p:cNvGrpSpPr/>
          <p:nvPr/>
        </p:nvGrpSpPr>
        <p:grpSpPr>
          <a:xfrm>
            <a:off x="3375071" y="1621881"/>
            <a:ext cx="888632" cy="1142243"/>
            <a:chOff x="2653657" y="1773903"/>
            <a:chExt cx="888632" cy="1142243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035305A-530A-4635-7800-6A1694BD55FC}"/>
                </a:ext>
              </a:extLst>
            </p:cNvPr>
            <p:cNvSpPr/>
            <p:nvPr/>
          </p:nvSpPr>
          <p:spPr>
            <a:xfrm>
              <a:off x="2653657" y="1773903"/>
              <a:ext cx="876514" cy="381000"/>
            </a:xfrm>
            <a:prstGeom prst="rect">
              <a:avLst/>
            </a:prstGeom>
            <a:solidFill>
              <a:srgbClr val="EF3E42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POINTER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A9F2E80-C9A6-C6F8-949E-B8CD9427CFCF}"/>
                </a:ext>
              </a:extLst>
            </p:cNvPr>
            <p:cNvGrpSpPr/>
            <p:nvPr/>
          </p:nvGrpSpPr>
          <p:grpSpPr>
            <a:xfrm>
              <a:off x="2653657" y="2535146"/>
              <a:ext cx="888632" cy="381000"/>
              <a:chOff x="3176159" y="2382746"/>
              <a:chExt cx="888632" cy="381000"/>
            </a:xfrm>
          </p:grpSpPr>
          <p:sp>
            <p:nvSpPr>
              <p:cNvPr id="6" name="Pointer Box">
                <a:extLst>
                  <a:ext uri="{FF2B5EF4-FFF2-40B4-BE49-F238E27FC236}">
                    <a16:creationId xmlns:a16="http://schemas.microsoft.com/office/drawing/2014/main" id="{D8F836B8-7FBE-1082-8B19-C851AD41AB55}"/>
                  </a:ext>
                </a:extLst>
              </p:cNvPr>
              <p:cNvSpPr/>
              <p:nvPr/>
            </p:nvSpPr>
            <p:spPr>
              <a:xfrm>
                <a:off x="3973351" y="2400371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Inconsolata" panose="00000509000000000000" pitchFamily="49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9200B029-C13E-06D2-2610-3BFEDCDFF71D}"/>
                  </a:ext>
                </a:extLst>
              </p:cNvPr>
              <p:cNvSpPr/>
              <p:nvPr/>
            </p:nvSpPr>
            <p:spPr>
              <a:xfrm>
                <a:off x="3176159" y="2382746"/>
                <a:ext cx="876514" cy="381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A59EF0C-7F20-FD07-D04E-810E2A99E2B4}"/>
                  </a:ext>
                </a:extLst>
              </p:cNvPr>
              <p:cNvSpPr/>
              <p:nvPr/>
            </p:nvSpPr>
            <p:spPr>
              <a:xfrm>
                <a:off x="3518848" y="2527526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Inconsolata" panose="00000509000000000000" pitchFamily="49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6F5CC794-3A7C-782A-DE17-FE1C742C6EFF}"/>
                </a:ext>
              </a:extLst>
            </p:cNvPr>
            <p:cNvGrpSpPr/>
            <p:nvPr/>
          </p:nvGrpSpPr>
          <p:grpSpPr>
            <a:xfrm>
              <a:off x="2653657" y="2154903"/>
              <a:ext cx="888632" cy="381000"/>
              <a:chOff x="3176159" y="2002503"/>
              <a:chExt cx="888632" cy="381000"/>
            </a:xfrm>
          </p:grpSpPr>
          <p:sp>
            <p:nvSpPr>
              <p:cNvPr id="10" name="Pointer Box">
                <a:extLst>
                  <a:ext uri="{FF2B5EF4-FFF2-40B4-BE49-F238E27FC236}">
                    <a16:creationId xmlns:a16="http://schemas.microsoft.com/office/drawing/2014/main" id="{66A8ECDC-CC6F-D440-F859-FED64AC488F7}"/>
                  </a:ext>
                </a:extLst>
              </p:cNvPr>
              <p:cNvSpPr/>
              <p:nvPr/>
            </p:nvSpPr>
            <p:spPr>
              <a:xfrm>
                <a:off x="3973351" y="2020128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Inconsolata" panose="00000509000000000000" pitchFamily="49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5EDC973-4367-9BB6-7FC9-C3A0707E5CCC}"/>
                  </a:ext>
                </a:extLst>
              </p:cNvPr>
              <p:cNvSpPr/>
              <p:nvPr/>
            </p:nvSpPr>
            <p:spPr>
              <a:xfrm>
                <a:off x="3176159" y="2002503"/>
                <a:ext cx="876514" cy="381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C140BFB3-F9DE-B430-100E-F19A14569AC6}"/>
                  </a:ext>
                </a:extLst>
              </p:cNvPr>
              <p:cNvSpPr/>
              <p:nvPr/>
            </p:nvSpPr>
            <p:spPr>
              <a:xfrm>
                <a:off x="3518848" y="2147283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Inconsolata" panose="00000509000000000000" pitchFamily="49" charset="0"/>
                </a:endParaRPr>
              </a:p>
            </p:txBody>
          </p:sp>
        </p:grpSp>
      </p:grpSp>
      <p:cxnSp>
        <p:nvCxnSpPr>
          <p:cNvPr id="71" name="Curved Connector 39"/>
          <p:cNvCxnSpPr>
            <a:cxnSpLocks/>
            <a:stCxn id="15" idx="3"/>
            <a:endCxn id="74" idx="1"/>
          </p:cNvCxnSpPr>
          <p:nvPr/>
        </p:nvCxnSpPr>
        <p:spPr>
          <a:xfrm flipV="1">
            <a:off x="3809200" y="2186165"/>
            <a:ext cx="1409369" cy="7216"/>
          </a:xfrm>
          <a:prstGeom prst="straightConnector1">
            <a:avLst/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urved Connector 39"/>
          <p:cNvCxnSpPr>
            <a:cxnSpLocks/>
            <a:stCxn id="15" idx="3"/>
            <a:endCxn id="82" idx="1"/>
          </p:cNvCxnSpPr>
          <p:nvPr/>
        </p:nvCxnSpPr>
        <p:spPr>
          <a:xfrm>
            <a:off x="3809200" y="2193381"/>
            <a:ext cx="1411984" cy="370348"/>
          </a:xfrm>
          <a:prstGeom prst="bentConnector3">
            <a:avLst>
              <a:gd name="adj1" fmla="val 50000"/>
            </a:avLst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Main A2"/>
          <p:cNvGrpSpPr/>
          <p:nvPr/>
        </p:nvGrpSpPr>
        <p:grpSpPr>
          <a:xfrm>
            <a:off x="879243" y="2057400"/>
            <a:ext cx="1536023" cy="275660"/>
            <a:chOff x="1543619" y="2814989"/>
            <a:chExt cx="1536023" cy="275660"/>
          </a:xfrm>
        </p:grpSpPr>
        <p:sp>
          <p:nvSpPr>
            <p:cNvPr id="98" name="Rectangle 97"/>
            <p:cNvSpPr/>
            <p:nvPr/>
          </p:nvSpPr>
          <p:spPr>
            <a:xfrm>
              <a:off x="1543619" y="2816329"/>
              <a:ext cx="691215" cy="27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</a:t>
              </a: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388427" y="2814989"/>
              <a:ext cx="691215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$222</a:t>
              </a:r>
            </a:p>
          </p:txBody>
        </p:sp>
      </p:grpSp>
      <p:grpSp>
        <p:nvGrpSpPr>
          <p:cNvPr id="103" name="Main A3"/>
          <p:cNvGrpSpPr/>
          <p:nvPr/>
        </p:nvGrpSpPr>
        <p:grpSpPr>
          <a:xfrm>
            <a:off x="879243" y="2057400"/>
            <a:ext cx="1536023" cy="275660"/>
            <a:chOff x="1543619" y="2814989"/>
            <a:chExt cx="1536023" cy="275660"/>
          </a:xfrm>
        </p:grpSpPr>
        <p:sp>
          <p:nvSpPr>
            <p:cNvPr id="104" name="Rectangle 103"/>
            <p:cNvSpPr/>
            <p:nvPr/>
          </p:nvSpPr>
          <p:spPr>
            <a:xfrm>
              <a:off x="1543619" y="2816329"/>
              <a:ext cx="691215" cy="27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3</a:t>
              </a: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2388427" y="2814989"/>
              <a:ext cx="691215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$333</a:t>
              </a:r>
            </a:p>
          </p:txBody>
        </p:sp>
      </p:grpSp>
      <p:sp>
        <p:nvSpPr>
          <p:cNvPr id="106" name="Highlight Box"/>
          <p:cNvSpPr/>
          <p:nvPr/>
        </p:nvSpPr>
        <p:spPr>
          <a:xfrm>
            <a:off x="1649092" y="1995664"/>
            <a:ext cx="852166" cy="396685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Inconsolata" panose="00000509000000000000" pitchFamily="49" charset="0"/>
            </a:endParaRPr>
          </a:p>
        </p:txBody>
      </p:sp>
      <p:sp>
        <p:nvSpPr>
          <p:cNvPr id="57" name="Right Arrow 6">
            <a:extLst>
              <a:ext uri="{FF2B5EF4-FFF2-40B4-BE49-F238E27FC236}">
                <a16:creationId xmlns:a16="http://schemas.microsoft.com/office/drawing/2014/main" id="{A52444F2-FAF1-4D98-97B3-FDE43A2B91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1978216"/>
            <a:ext cx="45720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5" name="Content Placeholder 28">
            <a:extLst>
              <a:ext uri="{FF2B5EF4-FFF2-40B4-BE49-F238E27FC236}">
                <a16:creationId xmlns:a16="http://schemas.microsoft.com/office/drawing/2014/main" id="{DF104E79-318F-4EB1-9497-EBA3F042F05B}"/>
              </a:ext>
            </a:extLst>
          </p:cNvPr>
          <p:cNvSpPr txBox="1">
            <a:spLocks/>
          </p:cNvSpPr>
          <p:nvPr/>
        </p:nvSpPr>
        <p:spPr>
          <a:xfrm>
            <a:off x="381000" y="3125788"/>
            <a:ext cx="4338320" cy="1447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1pPr>
            <a:lvl2pPr marL="342900" indent="-342900">
              <a:spcBef>
                <a:spcPts val="0"/>
              </a:spcBef>
              <a:buFont typeface="Times New Roman" pitchFamily="18" charset="0"/>
              <a:buChar char="→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ct val="100000"/>
              </a:lnSpc>
            </a:pPr>
            <a:r>
              <a:rPr lang="en-US" dirty="0"/>
              <a:t>On every update, copy only the column values that were modified to the delta storage and overwrite the primary version.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596367-D6DE-BC89-464E-F1905DE6F01A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60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06" grpId="0" animBg="1"/>
      <p:bldP spid="57" grpId="0" animBg="1"/>
      <p:bldP spid="57" grpId="1" animBg="1"/>
      <p:bldP spid="57" grpId="2" animBg="1"/>
      <p:bldP spid="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Garbage Collection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 DBMS needs to remove </a:t>
            </a:r>
            <a:r>
              <a:rPr lang="en-US" b="1" u="sng" dirty="0"/>
              <a:t>reclaimable</a:t>
            </a:r>
            <a:r>
              <a:rPr lang="en-US" dirty="0"/>
              <a:t> physical versions from the database over time.</a:t>
            </a:r>
          </a:p>
          <a:p>
            <a:pPr marL="342900" lvl="1"/>
            <a:r>
              <a:rPr lang="en-US" dirty="0"/>
              <a:t>No active </a:t>
            </a:r>
            <a:r>
              <a:rPr lang="en-US" dirty="0" err="1"/>
              <a:t>txn</a:t>
            </a:r>
            <a:r>
              <a:rPr lang="en-US" dirty="0"/>
              <a:t> in the DBMS can “see” that version (SI).</a:t>
            </a:r>
          </a:p>
          <a:p>
            <a:pPr marL="342900" lvl="1"/>
            <a:r>
              <a:rPr lang="en-US" dirty="0"/>
              <a:t>The version was created by an aborted </a:t>
            </a:r>
            <a:r>
              <a:rPr lang="en-US" dirty="0" err="1"/>
              <a:t>txn</a:t>
            </a:r>
            <a:r>
              <a:rPr lang="en-US" dirty="0"/>
              <a:t>.</a:t>
            </a:r>
          </a:p>
          <a:p>
            <a:endParaRPr lang="en-US" sz="1200" dirty="0"/>
          </a:p>
          <a:p>
            <a:r>
              <a:rPr lang="en-US" dirty="0"/>
              <a:t>Two additional design decisions:</a:t>
            </a:r>
          </a:p>
          <a:p>
            <a:pPr marL="342900" lvl="1"/>
            <a:r>
              <a:rPr lang="en-US" dirty="0"/>
              <a:t>How to look for expired versions?</a:t>
            </a:r>
          </a:p>
          <a:p>
            <a:pPr marL="342900" lvl="1"/>
            <a:r>
              <a:rPr lang="en-US" dirty="0"/>
              <a:t>How to decide when it is safe to reclaim memory?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CCA269-E9C8-2DC2-3AB5-6301C80735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Highlight Box"/>
          <p:cNvSpPr/>
          <p:nvPr/>
        </p:nvSpPr>
        <p:spPr>
          <a:xfrm>
            <a:off x="1143000" y="2834846"/>
            <a:ext cx="6400800" cy="689371"/>
          </a:xfrm>
          <a:prstGeom prst="roundRect">
            <a:avLst>
              <a:gd name="adj" fmla="val 4675"/>
            </a:avLst>
          </a:prstGeom>
          <a:noFill/>
          <a:ln w="38100">
            <a:solidFill>
              <a:srgbClr val="EF3E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Garbage Collection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b="1" dirty="0"/>
              <a:t>Approach #1: Tuple-level</a:t>
            </a:r>
          </a:p>
          <a:p>
            <a:pPr marL="342900" lvl="1"/>
            <a:r>
              <a:rPr lang="en-US" dirty="0"/>
              <a:t>Find old versions by examining tuples directly.</a:t>
            </a:r>
          </a:p>
          <a:p>
            <a:pPr marL="342900" lvl="1"/>
            <a:r>
              <a:rPr lang="en-US" u="sng" dirty="0"/>
              <a:t>Background Vacuuming</a:t>
            </a:r>
            <a:r>
              <a:rPr lang="en-US" dirty="0"/>
              <a:t> vs. </a:t>
            </a:r>
            <a:r>
              <a:rPr lang="en-US" u="sng" dirty="0"/>
              <a:t>Cooperative Cleaning</a:t>
            </a:r>
          </a:p>
          <a:p>
            <a:endParaRPr lang="en-US" sz="1200" dirty="0"/>
          </a:p>
          <a:p>
            <a:r>
              <a:rPr lang="en-US" b="1" dirty="0"/>
              <a:t>Approach #2: Transaction-level</a:t>
            </a:r>
          </a:p>
          <a:p>
            <a:pPr marL="342900" lvl="1"/>
            <a:r>
              <a:rPr lang="en-US" dirty="0"/>
              <a:t>Txns keep track of their old versions so the DBMS does not have to scan tuples to determine visibility.</a:t>
            </a:r>
          </a:p>
          <a:p>
            <a:endParaRPr lang="en-US" sz="1200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6EA8B5E-C472-0332-E145-BC82D94375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708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Multi-Version Concurrency Control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 DBMS maintains multiple </a:t>
            </a:r>
            <a:r>
              <a:rPr lang="en-US" b="1" u="sng" dirty="0"/>
              <a:t>physical</a:t>
            </a:r>
            <a:r>
              <a:rPr lang="en-US" dirty="0"/>
              <a:t> versions of a single </a:t>
            </a:r>
            <a:r>
              <a:rPr lang="en-US" b="1" u="sng" dirty="0"/>
              <a:t>logical</a:t>
            </a:r>
            <a:r>
              <a:rPr lang="en-US" dirty="0"/>
              <a:t> object in the database:</a:t>
            </a:r>
          </a:p>
          <a:p>
            <a:pPr lvl="1"/>
            <a:r>
              <a:rPr lang="en-US" dirty="0"/>
              <a:t>When a </a:t>
            </a:r>
            <a:r>
              <a:rPr lang="en-US" dirty="0" err="1"/>
              <a:t>txn</a:t>
            </a:r>
            <a:r>
              <a:rPr lang="en-US" dirty="0"/>
              <a:t> writes to an object, the DBMS creates a new version of that object. </a:t>
            </a:r>
          </a:p>
          <a:p>
            <a:pPr lvl="1"/>
            <a:r>
              <a:rPr lang="en-US" dirty="0"/>
              <a:t>When a </a:t>
            </a:r>
            <a:r>
              <a:rPr lang="en-US" dirty="0" err="1"/>
              <a:t>txn</a:t>
            </a:r>
            <a:r>
              <a:rPr lang="en-US" dirty="0"/>
              <a:t> reads an object, it reads the newest version that existed when the </a:t>
            </a:r>
            <a:r>
              <a:rPr lang="en-US" dirty="0" err="1"/>
              <a:t>txn</a:t>
            </a:r>
            <a:r>
              <a:rPr lang="en-US" dirty="0"/>
              <a:t> started.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77F5E8-B5B6-2CF6-68D2-4F81258047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902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603A6EF-1269-8ED5-1213-C1009DE220A5}"/>
              </a:ext>
            </a:extLst>
          </p:cNvPr>
          <p:cNvSpPr/>
          <p:nvPr/>
        </p:nvSpPr>
        <p:spPr>
          <a:xfrm>
            <a:off x="0" y="4476750"/>
            <a:ext cx="1447800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F64C84BF-BA27-4F8F-8E05-FCF2D3BAD384}"/>
              </a:ext>
            </a:extLst>
          </p:cNvPr>
          <p:cNvGrpSpPr/>
          <p:nvPr/>
        </p:nvGrpSpPr>
        <p:grpSpPr>
          <a:xfrm>
            <a:off x="609600" y="1187387"/>
            <a:ext cx="1280160" cy="1778124"/>
            <a:chOff x="701040" y="1149742"/>
            <a:chExt cx="1280160" cy="1778124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0DE20B3A-AF04-487E-AACB-59D5E93593C8}"/>
                </a:ext>
              </a:extLst>
            </p:cNvPr>
            <p:cNvGrpSpPr/>
            <p:nvPr/>
          </p:nvGrpSpPr>
          <p:grpSpPr>
            <a:xfrm>
              <a:off x="701040" y="1149742"/>
              <a:ext cx="1280160" cy="769621"/>
              <a:chOff x="213946" y="1149742"/>
              <a:chExt cx="1280160" cy="769621"/>
            </a:xfrm>
          </p:grpSpPr>
          <p:sp>
            <p:nvSpPr>
              <p:cNvPr id="173" name="Text Box 4">
                <a:extLst>
                  <a:ext uri="{FF2B5EF4-FFF2-40B4-BE49-F238E27FC236}">
                    <a16:creationId xmlns:a16="http://schemas.microsoft.com/office/drawing/2014/main" id="{AEBE7D6E-8938-4FC2-B1EE-B87092CC47C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946" y="1424062"/>
                <a:ext cx="1280160" cy="49530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2400" u="none" dirty="0"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74" name="TextBox 15">
                <a:extLst>
                  <a:ext uri="{FF2B5EF4-FFF2-40B4-BE49-F238E27FC236}">
                    <a16:creationId xmlns:a16="http://schemas.microsoft.com/office/drawing/2014/main" id="{9150FA1B-16E5-49E6-B711-E55045A33D2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946" y="1149742"/>
                <a:ext cx="1280160" cy="274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no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Txn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 #1</a:t>
                </a: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C434F346-8627-430F-BA89-3853EE374C07}"/>
                  </a:ext>
                </a:extLst>
              </p:cNvPr>
              <p:cNvSpPr txBox="1"/>
              <p:nvPr/>
            </p:nvSpPr>
            <p:spPr>
              <a:xfrm>
                <a:off x="405827" y="1440880"/>
                <a:ext cx="896399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 err="1">
                    <a:solidFill>
                      <a:srgbClr val="EF3E42"/>
                    </a:solidFill>
                    <a:latin typeface="Crimson Text" pitchFamily="2" charset="0"/>
                  </a:rPr>
                  <a:t>T</a:t>
                </a:r>
                <a:r>
                  <a:rPr lang="en-US" sz="2400" b="1" i="1" baseline="-25000" dirty="0" err="1">
                    <a:solidFill>
                      <a:srgbClr val="EF3E42"/>
                    </a:solidFill>
                    <a:latin typeface="Crimson Text" pitchFamily="2" charset="0"/>
                  </a:rPr>
                  <a:t>id</a:t>
                </a:r>
                <a:r>
                  <a:rPr lang="en-US" sz="2400" b="1" i="1" dirty="0">
                    <a:solidFill>
                      <a:srgbClr val="EF3E42"/>
                    </a:solidFill>
                    <a:latin typeface="Crimson Text" pitchFamily="2" charset="0"/>
                  </a:rPr>
                  <a:t>=12</a:t>
                </a:r>
              </a:p>
            </p:txBody>
          </p:sp>
        </p:grpSp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55BDDF55-DA6C-425C-8DC1-CE8DC464FD8A}"/>
                </a:ext>
              </a:extLst>
            </p:cNvPr>
            <p:cNvGrpSpPr/>
            <p:nvPr/>
          </p:nvGrpSpPr>
          <p:grpSpPr>
            <a:xfrm>
              <a:off x="701040" y="2158245"/>
              <a:ext cx="1280160" cy="769621"/>
              <a:chOff x="213946" y="2158245"/>
              <a:chExt cx="1280160" cy="769621"/>
            </a:xfrm>
          </p:grpSpPr>
          <p:sp>
            <p:nvSpPr>
              <p:cNvPr id="154" name="Text Box 4">
                <a:extLst>
                  <a:ext uri="{FF2B5EF4-FFF2-40B4-BE49-F238E27FC236}">
                    <a16:creationId xmlns:a16="http://schemas.microsoft.com/office/drawing/2014/main" id="{586B75AA-D6A6-4C72-B058-8D061CD8DFD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946" y="2432565"/>
                <a:ext cx="1280160" cy="49530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2400" u="none" dirty="0"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55" name="TextBox 15">
                <a:extLst>
                  <a:ext uri="{FF2B5EF4-FFF2-40B4-BE49-F238E27FC236}">
                    <a16:creationId xmlns:a16="http://schemas.microsoft.com/office/drawing/2014/main" id="{67C9A54E-B67B-4FE0-9714-2446909B83D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3946" y="2158245"/>
                <a:ext cx="1280160" cy="274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no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Txn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 #2</a:t>
                </a:r>
              </a:p>
            </p:txBody>
          </p:sp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EBE2CC07-C0A7-4FEA-A005-2CAB24F4BC69}"/>
                  </a:ext>
                </a:extLst>
              </p:cNvPr>
              <p:cNvSpPr txBox="1"/>
              <p:nvPr/>
            </p:nvSpPr>
            <p:spPr>
              <a:xfrm>
                <a:off x="403422" y="2449383"/>
                <a:ext cx="93647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 i="1" dirty="0" err="1">
                    <a:solidFill>
                      <a:srgbClr val="EF3E42"/>
                    </a:solidFill>
                    <a:latin typeface="Crimson Text" pitchFamily="2" charset="0"/>
                  </a:rPr>
                  <a:t>T</a:t>
                </a:r>
                <a:r>
                  <a:rPr lang="en-US" sz="2400" b="1" i="1" baseline="-25000" dirty="0" err="1">
                    <a:solidFill>
                      <a:srgbClr val="EF3E42"/>
                    </a:solidFill>
                    <a:latin typeface="Crimson Text" pitchFamily="2" charset="0"/>
                  </a:rPr>
                  <a:t>id</a:t>
                </a:r>
                <a:r>
                  <a:rPr lang="en-US" sz="2400" b="1" i="1" dirty="0">
                    <a:solidFill>
                      <a:srgbClr val="EF3E42"/>
                    </a:solidFill>
                    <a:latin typeface="Crimson Text" pitchFamily="2" charset="0"/>
                  </a:rPr>
                  <a:t>=25</a:t>
                </a:r>
              </a:p>
            </p:txBody>
          </p:sp>
        </p:grpSp>
      </p:grp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5642780" y="1123949"/>
            <a:ext cx="3348820" cy="190500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6019800" y="1352550"/>
            <a:ext cx="2743200" cy="1524000"/>
            <a:chOff x="5638800" y="1352550"/>
            <a:chExt cx="2743200" cy="1524000"/>
          </a:xfrm>
        </p:grpSpPr>
        <p:sp>
          <p:nvSpPr>
            <p:cNvPr id="11" name="Rectangle 10"/>
            <p:cNvSpPr/>
            <p:nvPr/>
          </p:nvSpPr>
          <p:spPr>
            <a:xfrm>
              <a:off x="6553200" y="1352550"/>
              <a:ext cx="914400" cy="381000"/>
            </a:xfrm>
            <a:prstGeom prst="rect">
              <a:avLst/>
            </a:prstGeom>
            <a:solidFill>
              <a:srgbClr val="EF3E42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rIns="27432"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BEGIN-TS</a:t>
              </a: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7467600" y="1352550"/>
              <a:ext cx="914400" cy="381000"/>
            </a:xfrm>
            <a:prstGeom prst="rect">
              <a:avLst/>
            </a:prstGeom>
            <a:solidFill>
              <a:srgbClr val="EF3E42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rIns="27432" rtlCol="0" anchor="ctr"/>
            <a:lstStyle/>
            <a:p>
              <a:pPr algn="ctr"/>
              <a:r>
                <a:rPr lang="en-US" sz="1400" b="1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END-TS</a:t>
              </a:r>
              <a:endParaRPr lang="en-US" sz="1400" b="1" dirty="0">
                <a:solidFill>
                  <a:schemeClr val="bg1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638800" y="1733550"/>
              <a:ext cx="914400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100</a:t>
              </a: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6553200" y="1733550"/>
              <a:ext cx="9144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7467600" y="1733550"/>
              <a:ext cx="9144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638800" y="2114550"/>
              <a:ext cx="914400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B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100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553200" y="2114550"/>
              <a:ext cx="9144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467600" y="2114550"/>
              <a:ext cx="9144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9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638800" y="2495550"/>
              <a:ext cx="914400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B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101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6553200" y="2495550"/>
              <a:ext cx="9144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7467600" y="2495550"/>
              <a:ext cx="914400" cy="38100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20</a:t>
              </a: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Tuple-Level GC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9600" y="3028950"/>
            <a:ext cx="408432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1pPr>
            <a:lvl2pPr marL="342900" indent="-342900">
              <a:spcBef>
                <a:spcPts val="0"/>
              </a:spcBef>
              <a:buFont typeface="Times New Roman" pitchFamily="18" charset="0"/>
              <a:buChar char="→"/>
              <a:defRPr 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ct val="100000"/>
              </a:lnSpc>
            </a:pPr>
            <a:r>
              <a:rPr lang="en-US" b="1" dirty="0"/>
              <a:t>Background Vacuuming:</a:t>
            </a:r>
            <a:br>
              <a:rPr lang="en-US" b="1" dirty="0"/>
            </a:br>
            <a:r>
              <a:rPr lang="en-US" dirty="0"/>
              <a:t>Separate thread(s) periodically scan the table and look for reclaimable versions. Works with any storage.</a:t>
            </a:r>
          </a:p>
        </p:txBody>
      </p:sp>
      <p:cxnSp>
        <p:nvCxnSpPr>
          <p:cNvPr id="85" name="Straight Arrow Connector 2"/>
          <p:cNvCxnSpPr>
            <a:cxnSpLocks noChangeShapeType="1"/>
            <a:endCxn id="17" idx="1"/>
          </p:cNvCxnSpPr>
          <p:nvPr/>
        </p:nvCxnSpPr>
        <p:spPr bwMode="auto">
          <a:xfrm>
            <a:off x="1925876" y="1709358"/>
            <a:ext cx="999427" cy="207963"/>
          </a:xfrm>
          <a:prstGeom prst="straightConnector1">
            <a:avLst/>
          </a:prstGeom>
          <a:noFill/>
          <a:ln w="76200" algn="ctr">
            <a:solidFill>
              <a:srgbClr val="EF3E4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92" name="Group 91"/>
          <p:cNvGrpSpPr/>
          <p:nvPr/>
        </p:nvGrpSpPr>
        <p:grpSpPr>
          <a:xfrm>
            <a:off x="2910840" y="1293501"/>
            <a:ext cx="1280160" cy="1473659"/>
            <a:chOff x="2910840" y="1293501"/>
            <a:chExt cx="1280160" cy="1473659"/>
          </a:xfrm>
        </p:grpSpPr>
        <p:sp>
          <p:nvSpPr>
            <p:cNvPr id="82" name="TextBox 15"/>
            <p:cNvSpPr txBox="1">
              <a:spLocks noChangeArrowheads="1"/>
            </p:cNvSpPr>
            <p:nvPr/>
          </p:nvSpPr>
          <p:spPr bwMode="auto">
            <a:xfrm>
              <a:off x="2910840" y="1293501"/>
              <a:ext cx="1280160" cy="327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b" anchorCtr="0">
              <a:spAutoFit/>
            </a:bodyPr>
            <a:lstStyle>
              <a:defPPr>
                <a:defRPr lang="en-US"/>
              </a:defPPr>
              <a:lvl1pPr eaLnBrk="0" hangingPunct="0">
                <a:lnSpc>
                  <a:spcPct val="85000"/>
                </a:lnSpc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ＭＳ Ｐゴシック" charset="-128"/>
                </a:defRPr>
              </a:lvl1pPr>
            </a:lstStyle>
            <a:p>
              <a:r>
                <a:rPr lang="en-US" dirty="0"/>
                <a:t>Vacuum</a:t>
              </a:r>
            </a:p>
          </p:txBody>
        </p:sp>
        <p:grpSp>
          <p:nvGrpSpPr>
            <p:cNvPr id="34" name="Vacuum Icon"/>
            <p:cNvGrpSpPr/>
            <p:nvPr/>
          </p:nvGrpSpPr>
          <p:grpSpPr>
            <a:xfrm>
              <a:off x="2925303" y="1663634"/>
              <a:ext cx="1211370" cy="1103526"/>
              <a:chOff x="2833863" y="1524685"/>
              <a:chExt cx="1211370" cy="1103526"/>
            </a:xfrm>
          </p:grpSpPr>
          <p:grpSp>
            <p:nvGrpSpPr>
              <p:cNvPr id="22" name="Group 21"/>
              <p:cNvGrpSpPr/>
              <p:nvPr/>
            </p:nvGrpSpPr>
            <p:grpSpPr>
              <a:xfrm>
                <a:off x="2833863" y="1723023"/>
                <a:ext cx="174273" cy="706851"/>
                <a:chOff x="2833863" y="1723023"/>
                <a:chExt cx="174273" cy="706851"/>
              </a:xfrm>
            </p:grpSpPr>
            <p:sp>
              <p:nvSpPr>
                <p:cNvPr id="17" name="Rectangle 16"/>
                <p:cNvSpPr/>
                <p:nvPr/>
              </p:nvSpPr>
              <p:spPr>
                <a:xfrm>
                  <a:off x="2833863" y="1723023"/>
                  <a:ext cx="174273" cy="110698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833863" y="2319176"/>
                  <a:ext cx="174273" cy="110698"/>
                </a:xfrm>
                <a:prstGeom prst="rect">
                  <a:avLst/>
                </a:prstGeom>
                <a:solidFill>
                  <a:srgbClr val="F5F5F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 flipH="1">
                <a:off x="2873727" y="1524685"/>
                <a:ext cx="1171506" cy="1103526"/>
              </a:xfrm>
              <a:prstGeom prst="rect">
                <a:avLst/>
              </a:prstGeom>
            </p:spPr>
          </p:pic>
        </p:grpSp>
      </p:grpSp>
      <p:cxnSp>
        <p:nvCxnSpPr>
          <p:cNvPr id="87" name="Straight Arrow Connector 2"/>
          <p:cNvCxnSpPr>
            <a:cxnSpLocks noChangeShapeType="1"/>
            <a:endCxn id="86" idx="1"/>
          </p:cNvCxnSpPr>
          <p:nvPr/>
        </p:nvCxnSpPr>
        <p:spPr bwMode="auto">
          <a:xfrm flipV="1">
            <a:off x="1925876" y="2513474"/>
            <a:ext cx="999427" cy="204387"/>
          </a:xfrm>
          <a:prstGeom prst="straightConnector1">
            <a:avLst/>
          </a:prstGeom>
          <a:noFill/>
          <a:ln w="76200" algn="ctr">
            <a:solidFill>
              <a:srgbClr val="EF3E4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1" name="TextBox 90"/>
          <p:cNvSpPr txBox="1"/>
          <p:nvPr/>
        </p:nvSpPr>
        <p:spPr>
          <a:xfrm>
            <a:off x="4876800" y="3028950"/>
            <a:ext cx="3931920" cy="1295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en-US"/>
            </a:defPPr>
            <a:lvl1pPr indent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sz="2400" b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1pPr>
            <a:lvl2pPr marL="342900" indent="-342900">
              <a:spcBef>
                <a:spcPts val="0"/>
              </a:spcBef>
              <a:buFont typeface="Times New Roman" pitchFamily="18" charset="0"/>
              <a:buChar char="→"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</a:defRPr>
            </a:lvl2pPr>
            <a:lvl3pPr indent="0">
              <a:spcBef>
                <a:spcPct val="20000"/>
              </a:spcBef>
              <a:buFont typeface="Arial" pitchFamily="34" charset="0"/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3pPr>
            <a:lvl4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4pPr>
            <a:lvl5pPr indent="0">
              <a:spcBef>
                <a:spcPct val="20000"/>
              </a:spcBef>
              <a:buFont typeface="Arial" pitchFamily="34" charset="0"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</a:defRPr>
            </a:lvl5pPr>
            <a:lvl6pPr marL="2514600" indent="-228600">
              <a:spcBef>
                <a:spcPct val="20000"/>
              </a:spcBef>
              <a:buFont typeface="Arial" pitchFamily="34" charset="0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 pitchFamily="34" charset="0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 pitchFamily="34" charset="0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 pitchFamily="34" charset="0"/>
              <a:buChar char="•"/>
              <a:defRPr sz="2000"/>
            </a:lvl9pPr>
          </a:lstStyle>
          <a:p>
            <a:pPr>
              <a:lnSpc>
                <a:spcPct val="100000"/>
              </a:lnSpc>
            </a:pPr>
            <a:r>
              <a:rPr lang="en-US" dirty="0"/>
              <a:t>Cooperative Cleaning:</a:t>
            </a:r>
            <a:br>
              <a:rPr lang="en-US" dirty="0"/>
            </a:br>
            <a:r>
              <a:rPr lang="en-US" b="0" dirty="0"/>
              <a:t>Worker threads identify reclaimable versions as they traverse version chain. Only works with O2N.</a:t>
            </a:r>
          </a:p>
        </p:txBody>
      </p:sp>
      <p:sp>
        <p:nvSpPr>
          <p:cNvPr id="84" name="Highlight Box"/>
          <p:cNvSpPr/>
          <p:nvPr/>
        </p:nvSpPr>
        <p:spPr>
          <a:xfrm>
            <a:off x="6934200" y="1733550"/>
            <a:ext cx="1828800" cy="38100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Highlight Box"/>
          <p:cNvSpPr/>
          <p:nvPr/>
        </p:nvSpPr>
        <p:spPr>
          <a:xfrm>
            <a:off x="6934200" y="2106028"/>
            <a:ext cx="1828800" cy="38100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4" name="Version Removal"/>
          <p:cNvGrpSpPr/>
          <p:nvPr/>
        </p:nvGrpSpPr>
        <p:grpSpPr>
          <a:xfrm>
            <a:off x="6194804" y="1785461"/>
            <a:ext cx="2405131" cy="665575"/>
            <a:chOff x="5813804" y="1785461"/>
            <a:chExt cx="2405131" cy="665575"/>
          </a:xfrm>
        </p:grpSpPr>
        <p:sp>
          <p:nvSpPr>
            <p:cNvPr id="97" name="Rectangle 96"/>
            <p:cNvSpPr/>
            <p:nvPr/>
          </p:nvSpPr>
          <p:spPr>
            <a:xfrm>
              <a:off x="5813804" y="1792661"/>
              <a:ext cx="564392" cy="27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endPara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6762750" y="1785461"/>
              <a:ext cx="564392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endPara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7642604" y="1785461"/>
              <a:ext cx="564392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endPara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5825743" y="2176716"/>
              <a:ext cx="564392" cy="27432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endPara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6774689" y="2169516"/>
              <a:ext cx="564392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endPara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7654543" y="2169516"/>
              <a:ext cx="564392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endPara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Consolas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</p:grpSp>
      <p:sp>
        <p:nvSpPr>
          <p:cNvPr id="105" name="TextBox 104"/>
          <p:cNvSpPr txBox="1"/>
          <p:nvPr/>
        </p:nvSpPr>
        <p:spPr>
          <a:xfrm rot="5400000">
            <a:off x="4593552" y="1953531"/>
            <a:ext cx="1692258" cy="24583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b="1" i="1" dirty="0">
                <a:solidFill>
                  <a:srgbClr val="EF3E42"/>
                </a:solidFill>
                <a:latin typeface="Crimson Text" pitchFamily="2" charset="0"/>
              </a:rPr>
              <a:t>Dirty Block </a:t>
            </a:r>
            <a:r>
              <a:rPr lang="en-US" b="1" i="1" dirty="0" err="1">
                <a:solidFill>
                  <a:srgbClr val="EF3E42"/>
                </a:solidFill>
                <a:latin typeface="Crimson Text" pitchFamily="2" charset="0"/>
              </a:rPr>
              <a:t>BitMap</a:t>
            </a:r>
            <a:endParaRPr lang="en-US" b="1" i="1" dirty="0">
              <a:solidFill>
                <a:srgbClr val="EF3E42"/>
              </a:solidFill>
              <a:latin typeface="Crimson Text" pitchFamily="2" charset="0"/>
            </a:endParaRPr>
          </a:p>
        </p:txBody>
      </p:sp>
      <p:grpSp>
        <p:nvGrpSpPr>
          <p:cNvPr id="128" name="Full Chain"/>
          <p:cNvGrpSpPr/>
          <p:nvPr/>
        </p:nvGrpSpPr>
        <p:grpSpPr>
          <a:xfrm>
            <a:off x="5917309" y="1503951"/>
            <a:ext cx="2921891" cy="1144997"/>
            <a:chOff x="5323567" y="1622839"/>
            <a:chExt cx="2921891" cy="1144997"/>
          </a:xfrm>
        </p:grpSpPr>
        <p:grpSp>
          <p:nvGrpSpPr>
            <p:cNvPr id="119" name="Group 118"/>
            <p:cNvGrpSpPr/>
            <p:nvPr/>
          </p:nvGrpSpPr>
          <p:grpSpPr>
            <a:xfrm>
              <a:off x="6905735" y="1622839"/>
              <a:ext cx="1339723" cy="381000"/>
              <a:chOff x="5011168" y="4720004"/>
              <a:chExt cx="1339723" cy="381000"/>
            </a:xfrm>
          </p:grpSpPr>
          <p:sp>
            <p:nvSpPr>
              <p:cNvPr id="108" name="Rectangle 107"/>
              <p:cNvSpPr/>
              <p:nvPr/>
            </p:nvSpPr>
            <p:spPr>
              <a:xfrm>
                <a:off x="5011168" y="4720004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109" name="Rectangle 108"/>
              <p:cNvSpPr/>
              <p:nvPr/>
            </p:nvSpPr>
            <p:spPr>
              <a:xfrm>
                <a:off x="5802251" y="4720004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</a:t>
                </a:r>
              </a:p>
            </p:txBody>
          </p:sp>
          <p:cxnSp>
            <p:nvCxnSpPr>
              <p:cNvPr id="116" name="Straight Arrow Connector 2"/>
              <p:cNvCxnSpPr>
                <a:cxnSpLocks noChangeShapeType="1"/>
                <a:stCxn id="108" idx="3"/>
                <a:endCxn id="109" idx="1"/>
              </p:cNvCxnSpPr>
              <p:nvPr/>
            </p:nvCxnSpPr>
            <p:spPr bwMode="auto">
              <a:xfrm>
                <a:off x="5559808" y="4910504"/>
                <a:ext cx="242443" cy="0"/>
              </a:xfrm>
              <a:prstGeom prst="straightConnector1">
                <a:avLst/>
              </a:prstGeom>
              <a:noFill/>
              <a:ln w="38100" algn="ctr">
                <a:solidFill>
                  <a:srgbClr val="EF3E42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  <p:grpSp>
          <p:nvGrpSpPr>
            <p:cNvPr id="120" name="Group 119"/>
            <p:cNvGrpSpPr/>
            <p:nvPr/>
          </p:nvGrpSpPr>
          <p:grpSpPr>
            <a:xfrm>
              <a:off x="5323567" y="2386836"/>
              <a:ext cx="2921891" cy="381000"/>
              <a:chOff x="3429000" y="4720004"/>
              <a:chExt cx="2921891" cy="381000"/>
            </a:xfrm>
          </p:grpSpPr>
          <p:sp>
            <p:nvSpPr>
              <p:cNvPr id="121" name="Rectangle 120"/>
              <p:cNvSpPr/>
              <p:nvPr/>
            </p:nvSpPr>
            <p:spPr>
              <a:xfrm>
                <a:off x="3429000" y="4720004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B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0</a:t>
                </a:r>
              </a:p>
            </p:txBody>
          </p:sp>
          <p:sp>
            <p:nvSpPr>
              <p:cNvPr id="122" name="Rectangle 121"/>
              <p:cNvSpPr/>
              <p:nvPr/>
            </p:nvSpPr>
            <p:spPr>
              <a:xfrm>
                <a:off x="4220084" y="4720004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B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sp>
            <p:nvSpPr>
              <p:cNvPr id="123" name="Rectangle 122"/>
              <p:cNvSpPr/>
              <p:nvPr/>
            </p:nvSpPr>
            <p:spPr>
              <a:xfrm>
                <a:off x="5011168" y="4720004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B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124" name="Rectangle 123"/>
              <p:cNvSpPr/>
              <p:nvPr/>
            </p:nvSpPr>
            <p:spPr>
              <a:xfrm>
                <a:off x="5802251" y="4720004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6464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B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</a:t>
                </a:r>
              </a:p>
            </p:txBody>
          </p:sp>
          <p:cxnSp>
            <p:nvCxnSpPr>
              <p:cNvPr id="125" name="Straight Arrow Connector 2"/>
              <p:cNvCxnSpPr>
                <a:cxnSpLocks noChangeShapeType="1"/>
                <a:stCxn id="121" idx="3"/>
                <a:endCxn id="122" idx="1"/>
              </p:cNvCxnSpPr>
              <p:nvPr/>
            </p:nvCxnSpPr>
            <p:spPr bwMode="auto">
              <a:xfrm>
                <a:off x="3977640" y="4910504"/>
                <a:ext cx="242444" cy="0"/>
              </a:xfrm>
              <a:prstGeom prst="straightConnector1">
                <a:avLst/>
              </a:prstGeom>
              <a:noFill/>
              <a:ln w="38100" algn="ctr">
                <a:solidFill>
                  <a:srgbClr val="EF3E42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26" name="Straight Arrow Connector 2"/>
              <p:cNvCxnSpPr>
                <a:cxnSpLocks noChangeShapeType="1"/>
                <a:stCxn id="122" idx="3"/>
                <a:endCxn id="123" idx="1"/>
              </p:cNvCxnSpPr>
              <p:nvPr/>
            </p:nvCxnSpPr>
            <p:spPr bwMode="auto">
              <a:xfrm>
                <a:off x="4768724" y="4910504"/>
                <a:ext cx="242444" cy="0"/>
              </a:xfrm>
              <a:prstGeom prst="straightConnector1">
                <a:avLst/>
              </a:prstGeom>
              <a:noFill/>
              <a:ln w="38100" algn="ctr">
                <a:solidFill>
                  <a:srgbClr val="EF3E42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127" name="Straight Arrow Connector 2"/>
              <p:cNvCxnSpPr>
                <a:cxnSpLocks noChangeShapeType="1"/>
                <a:stCxn id="123" idx="3"/>
                <a:endCxn id="124" idx="1"/>
              </p:cNvCxnSpPr>
              <p:nvPr/>
            </p:nvCxnSpPr>
            <p:spPr bwMode="auto">
              <a:xfrm>
                <a:off x="5559808" y="4910504"/>
                <a:ext cx="242443" cy="0"/>
              </a:xfrm>
              <a:prstGeom prst="straightConnector1">
                <a:avLst/>
              </a:prstGeom>
              <a:noFill/>
              <a:ln w="38100" algn="ctr">
                <a:solidFill>
                  <a:srgbClr val="EF3E42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cxnSp>
        <p:nvCxnSpPr>
          <p:cNvPr id="132" name="Straight Arrow Connector 2"/>
          <p:cNvCxnSpPr>
            <a:cxnSpLocks noChangeShapeType="1"/>
            <a:endCxn id="142" idx="1"/>
          </p:cNvCxnSpPr>
          <p:nvPr/>
        </p:nvCxnSpPr>
        <p:spPr bwMode="auto">
          <a:xfrm>
            <a:off x="1925876" y="1709358"/>
            <a:ext cx="598628" cy="367090"/>
          </a:xfrm>
          <a:prstGeom prst="straightConnector1">
            <a:avLst/>
          </a:prstGeom>
          <a:noFill/>
          <a:ln w="76200" algn="ctr">
            <a:solidFill>
              <a:srgbClr val="EF3E4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141" name="Index"/>
          <p:cNvGrpSpPr/>
          <p:nvPr/>
        </p:nvGrpSpPr>
        <p:grpSpPr>
          <a:xfrm>
            <a:off x="2524504" y="1809748"/>
            <a:ext cx="1808991" cy="533400"/>
            <a:chOff x="4511042" y="1276350"/>
            <a:chExt cx="1808991" cy="533400"/>
          </a:xfrm>
        </p:grpSpPr>
        <p:sp>
          <p:nvSpPr>
            <p:cNvPr id="142" name="Rectangle 141"/>
            <p:cNvSpPr/>
            <p:nvPr/>
          </p:nvSpPr>
          <p:spPr>
            <a:xfrm>
              <a:off x="4511042" y="1276350"/>
              <a:ext cx="1808991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>
                  <a:latin typeface="Crimson Text" pitchFamily="2" charset="0"/>
                </a:rPr>
                <a:t>INDEX</a:t>
              </a:r>
            </a:p>
          </p:txBody>
        </p:sp>
        <p:pic>
          <p:nvPicPr>
            <p:cNvPr id="143" name="Picture 142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51500" y="1346466"/>
              <a:ext cx="457200" cy="388084"/>
            </a:xfrm>
            <a:prstGeom prst="rect">
              <a:avLst/>
            </a:prstGeom>
          </p:spPr>
        </p:pic>
      </p:grpSp>
      <p:cxnSp>
        <p:nvCxnSpPr>
          <p:cNvPr id="146" name="Straight Arrow Connector 2"/>
          <p:cNvCxnSpPr>
            <a:cxnSpLocks noChangeShapeType="1"/>
            <a:stCxn id="142" idx="3"/>
          </p:cNvCxnSpPr>
          <p:nvPr/>
        </p:nvCxnSpPr>
        <p:spPr bwMode="auto">
          <a:xfrm flipV="1">
            <a:off x="4333495" y="1694451"/>
            <a:ext cx="1583814" cy="381997"/>
          </a:xfrm>
          <a:prstGeom prst="straightConnector1">
            <a:avLst/>
          </a:prstGeom>
          <a:noFill/>
          <a:ln w="76200" algn="ctr">
            <a:solidFill>
              <a:srgbClr val="EF3E4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" name="ScanArrow">
            <a:extLst>
              <a:ext uri="{FF2B5EF4-FFF2-40B4-BE49-F238E27FC236}">
                <a16:creationId xmlns:a16="http://schemas.microsoft.com/office/drawing/2014/main" id="{D37A4522-6A33-4CDB-94E4-2A3AC4FA46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9563" y="1695450"/>
            <a:ext cx="45720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cxnSp>
        <p:nvCxnSpPr>
          <p:cNvPr id="83" name="Straight Arrow Connector 2">
            <a:extLst>
              <a:ext uri="{FF2B5EF4-FFF2-40B4-BE49-F238E27FC236}">
                <a16:creationId xmlns:a16="http://schemas.microsoft.com/office/drawing/2014/main" id="{A919E76E-8E53-4E64-94DB-46FE33A211C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95513" y="2215398"/>
            <a:ext cx="1531973" cy="0"/>
          </a:xfrm>
          <a:prstGeom prst="straightConnector1">
            <a:avLst/>
          </a:prstGeom>
          <a:noFill/>
          <a:ln w="76200" algn="ctr">
            <a:solidFill>
              <a:srgbClr val="EF3E4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8" name="Dirty BitMap">
            <a:extLst>
              <a:ext uri="{FF2B5EF4-FFF2-40B4-BE49-F238E27FC236}">
                <a16:creationId xmlns:a16="http://schemas.microsoft.com/office/drawing/2014/main" id="{82793BAA-04FA-410E-809F-DDD8BFB1A313}"/>
              </a:ext>
            </a:extLst>
          </p:cNvPr>
          <p:cNvGrpSpPr/>
          <p:nvPr/>
        </p:nvGrpSpPr>
        <p:grpSpPr>
          <a:xfrm>
            <a:off x="4947499" y="1123949"/>
            <a:ext cx="368043" cy="1905000"/>
            <a:chOff x="4341213" y="1123949"/>
            <a:chExt cx="368043" cy="1905000"/>
          </a:xfrm>
        </p:grpSpPr>
        <p:sp>
          <p:nvSpPr>
            <p:cNvPr id="118" name="Text Box 4">
              <a:extLst>
                <a:ext uri="{FF2B5EF4-FFF2-40B4-BE49-F238E27FC236}">
                  <a16:creationId xmlns:a16="http://schemas.microsoft.com/office/drawing/2014/main" id="{05E4880B-14A2-4DEE-BCEE-7A8227D386D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1213" y="1123949"/>
              <a:ext cx="368043" cy="1905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DejaVu Sans Mono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EF90BE4-69FF-4496-B4FF-656E59BDE0AA}"/>
                </a:ext>
              </a:extLst>
            </p:cNvPr>
            <p:cNvGrpSpPr/>
            <p:nvPr/>
          </p:nvGrpSpPr>
          <p:grpSpPr>
            <a:xfrm>
              <a:off x="4434650" y="1202541"/>
              <a:ext cx="181168" cy="1747817"/>
              <a:chOff x="7327675" y="-808061"/>
              <a:chExt cx="91440" cy="1747817"/>
            </a:xfrm>
          </p:grpSpPr>
          <p:sp>
            <p:nvSpPr>
              <p:cNvPr id="130" name="Rectangle 129">
                <a:extLst>
                  <a:ext uri="{FF2B5EF4-FFF2-40B4-BE49-F238E27FC236}">
                    <a16:creationId xmlns:a16="http://schemas.microsoft.com/office/drawing/2014/main" id="{84FF05BF-F48A-4E65-8EBB-6CDF2C445A49}"/>
                  </a:ext>
                </a:extLst>
              </p:cNvPr>
              <p:cNvSpPr/>
              <p:nvPr/>
            </p:nvSpPr>
            <p:spPr>
              <a:xfrm>
                <a:off x="7327675" y="-808061"/>
                <a:ext cx="91440" cy="10514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Rectangle 130">
                <a:extLst>
                  <a:ext uri="{FF2B5EF4-FFF2-40B4-BE49-F238E27FC236}">
                    <a16:creationId xmlns:a16="http://schemas.microsoft.com/office/drawing/2014/main" id="{54F85029-14F9-4538-9DDE-A83EB840D97B}"/>
                  </a:ext>
                </a:extLst>
              </p:cNvPr>
              <p:cNvSpPr/>
              <p:nvPr/>
            </p:nvSpPr>
            <p:spPr>
              <a:xfrm>
                <a:off x="7327675" y="-690727"/>
                <a:ext cx="91440" cy="1051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6789EA3E-C33F-439F-A588-DB707F8250DC}"/>
                  </a:ext>
                </a:extLst>
              </p:cNvPr>
              <p:cNvSpPr/>
              <p:nvPr/>
            </p:nvSpPr>
            <p:spPr>
              <a:xfrm>
                <a:off x="7327675" y="-573393"/>
                <a:ext cx="91440" cy="10514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Rectangle 133">
                <a:extLst>
                  <a:ext uri="{FF2B5EF4-FFF2-40B4-BE49-F238E27FC236}">
                    <a16:creationId xmlns:a16="http://schemas.microsoft.com/office/drawing/2014/main" id="{F9D248FC-7844-4C77-B3A4-4A70417BD9CE}"/>
                  </a:ext>
                </a:extLst>
              </p:cNvPr>
              <p:cNvSpPr/>
              <p:nvPr/>
            </p:nvSpPr>
            <p:spPr>
              <a:xfrm>
                <a:off x="7327675" y="-456059"/>
                <a:ext cx="91440" cy="10514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Rectangle 134">
                <a:extLst>
                  <a:ext uri="{FF2B5EF4-FFF2-40B4-BE49-F238E27FC236}">
                    <a16:creationId xmlns:a16="http://schemas.microsoft.com/office/drawing/2014/main" id="{25723006-B49C-4D1C-9184-F1370F84B962}"/>
                  </a:ext>
                </a:extLst>
              </p:cNvPr>
              <p:cNvSpPr/>
              <p:nvPr/>
            </p:nvSpPr>
            <p:spPr>
              <a:xfrm>
                <a:off x="7327675" y="-338725"/>
                <a:ext cx="91440" cy="1051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Rectangle 135">
                <a:extLst>
                  <a:ext uri="{FF2B5EF4-FFF2-40B4-BE49-F238E27FC236}">
                    <a16:creationId xmlns:a16="http://schemas.microsoft.com/office/drawing/2014/main" id="{9DA10E98-A228-4A0C-AAA5-87A8E936657B}"/>
                  </a:ext>
                </a:extLst>
              </p:cNvPr>
              <p:cNvSpPr/>
              <p:nvPr/>
            </p:nvSpPr>
            <p:spPr>
              <a:xfrm>
                <a:off x="7327675" y="-221391"/>
                <a:ext cx="91440" cy="1051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Rectangle 136">
                <a:extLst>
                  <a:ext uri="{FF2B5EF4-FFF2-40B4-BE49-F238E27FC236}">
                    <a16:creationId xmlns:a16="http://schemas.microsoft.com/office/drawing/2014/main" id="{8A75562A-E373-4538-81F8-C56688899E31}"/>
                  </a:ext>
                </a:extLst>
              </p:cNvPr>
              <p:cNvSpPr/>
              <p:nvPr/>
            </p:nvSpPr>
            <p:spPr>
              <a:xfrm>
                <a:off x="7327675" y="-104057"/>
                <a:ext cx="91440" cy="10514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8" name="Rectangle 137">
                <a:extLst>
                  <a:ext uri="{FF2B5EF4-FFF2-40B4-BE49-F238E27FC236}">
                    <a16:creationId xmlns:a16="http://schemas.microsoft.com/office/drawing/2014/main" id="{C2C462F2-746E-4DA4-AC0C-9EA30BBC070A}"/>
                  </a:ext>
                </a:extLst>
              </p:cNvPr>
              <p:cNvSpPr/>
              <p:nvPr/>
            </p:nvSpPr>
            <p:spPr>
              <a:xfrm>
                <a:off x="7327675" y="13277"/>
                <a:ext cx="91440" cy="1051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752B54E1-3CB0-4FB9-849F-13D9992FCA84}"/>
                  </a:ext>
                </a:extLst>
              </p:cNvPr>
              <p:cNvSpPr/>
              <p:nvPr/>
            </p:nvSpPr>
            <p:spPr>
              <a:xfrm flipV="1">
                <a:off x="7327675" y="834615"/>
                <a:ext cx="91440" cy="1051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Rectangle 144">
                <a:extLst>
                  <a:ext uri="{FF2B5EF4-FFF2-40B4-BE49-F238E27FC236}">
                    <a16:creationId xmlns:a16="http://schemas.microsoft.com/office/drawing/2014/main" id="{FFF965B3-665C-4941-88E8-8E78D2343B09}"/>
                  </a:ext>
                </a:extLst>
              </p:cNvPr>
              <p:cNvSpPr/>
              <p:nvPr/>
            </p:nvSpPr>
            <p:spPr>
              <a:xfrm flipV="1">
                <a:off x="7327675" y="717281"/>
                <a:ext cx="91440" cy="10514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Rectangle 146">
                <a:extLst>
                  <a:ext uri="{FF2B5EF4-FFF2-40B4-BE49-F238E27FC236}">
                    <a16:creationId xmlns:a16="http://schemas.microsoft.com/office/drawing/2014/main" id="{2A61B3B3-D4E6-465F-8447-7FCCF4863604}"/>
                  </a:ext>
                </a:extLst>
              </p:cNvPr>
              <p:cNvSpPr/>
              <p:nvPr/>
            </p:nvSpPr>
            <p:spPr>
              <a:xfrm flipV="1">
                <a:off x="7327675" y="599947"/>
                <a:ext cx="91440" cy="10514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 147">
                <a:extLst>
                  <a:ext uri="{FF2B5EF4-FFF2-40B4-BE49-F238E27FC236}">
                    <a16:creationId xmlns:a16="http://schemas.microsoft.com/office/drawing/2014/main" id="{8EEFD4A8-3E55-4037-88DC-5A0CA34FC90F}"/>
                  </a:ext>
                </a:extLst>
              </p:cNvPr>
              <p:cNvSpPr/>
              <p:nvPr/>
            </p:nvSpPr>
            <p:spPr>
              <a:xfrm flipV="1">
                <a:off x="7327675" y="482613"/>
                <a:ext cx="91440" cy="1051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9" name="Rectangle 148">
                <a:extLst>
                  <a:ext uri="{FF2B5EF4-FFF2-40B4-BE49-F238E27FC236}">
                    <a16:creationId xmlns:a16="http://schemas.microsoft.com/office/drawing/2014/main" id="{5B6C37B6-3F6E-4DDD-9017-52DEC737BD73}"/>
                  </a:ext>
                </a:extLst>
              </p:cNvPr>
              <p:cNvSpPr/>
              <p:nvPr/>
            </p:nvSpPr>
            <p:spPr>
              <a:xfrm flipV="1">
                <a:off x="7327675" y="365279"/>
                <a:ext cx="91440" cy="1051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96FB5AFE-078D-40FE-BBF6-D680078BB847}"/>
                  </a:ext>
                </a:extLst>
              </p:cNvPr>
              <p:cNvSpPr/>
              <p:nvPr/>
            </p:nvSpPr>
            <p:spPr>
              <a:xfrm flipV="1">
                <a:off x="7327675" y="247945"/>
                <a:ext cx="91440" cy="105141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3" name="Rectangle 152">
                <a:extLst>
                  <a:ext uri="{FF2B5EF4-FFF2-40B4-BE49-F238E27FC236}">
                    <a16:creationId xmlns:a16="http://schemas.microsoft.com/office/drawing/2014/main" id="{DB7EFF01-1D8F-4AE6-9690-698FB86C3716}"/>
                  </a:ext>
                </a:extLst>
              </p:cNvPr>
              <p:cNvSpPr/>
              <p:nvPr/>
            </p:nvSpPr>
            <p:spPr>
              <a:xfrm flipV="1">
                <a:off x="7327675" y="130611"/>
                <a:ext cx="91440" cy="1051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56" name="ScanArrow">
            <a:extLst>
              <a:ext uri="{FF2B5EF4-FFF2-40B4-BE49-F238E27FC236}">
                <a16:creationId xmlns:a16="http://schemas.microsoft.com/office/drawing/2014/main" id="{7D206757-EC84-4345-9EDD-3B130B08E1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4826" y="1034342"/>
            <a:ext cx="45720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9A26716F-468C-4A4E-98DD-2A6D31A60E84}"/>
              </a:ext>
            </a:extLst>
          </p:cNvPr>
          <p:cNvGrpSpPr/>
          <p:nvPr/>
        </p:nvGrpSpPr>
        <p:grpSpPr>
          <a:xfrm>
            <a:off x="5042175" y="1202541"/>
            <a:ext cx="181168" cy="1630483"/>
            <a:chOff x="5193336" y="1354941"/>
            <a:chExt cx="181168" cy="1630483"/>
          </a:xfrm>
          <a:solidFill>
            <a:srgbClr val="EF3E42"/>
          </a:solidFill>
        </p:grpSpPr>
        <p:sp>
          <p:nvSpPr>
            <p:cNvPr id="157" name="Rectangle 156">
              <a:extLst>
                <a:ext uri="{FF2B5EF4-FFF2-40B4-BE49-F238E27FC236}">
                  <a16:creationId xmlns:a16="http://schemas.microsoft.com/office/drawing/2014/main" id="{80345201-F9F4-492A-AD7E-2B805B8ED6B1}"/>
                </a:ext>
              </a:extLst>
            </p:cNvPr>
            <p:cNvSpPr/>
            <p:nvPr/>
          </p:nvSpPr>
          <p:spPr>
            <a:xfrm>
              <a:off x="5193336" y="1354941"/>
              <a:ext cx="181168" cy="105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Rectangle 157">
              <a:extLst>
                <a:ext uri="{FF2B5EF4-FFF2-40B4-BE49-F238E27FC236}">
                  <a16:creationId xmlns:a16="http://schemas.microsoft.com/office/drawing/2014/main" id="{1B934CA0-A688-4C9C-8C6D-B2E8F1935D5A}"/>
                </a:ext>
              </a:extLst>
            </p:cNvPr>
            <p:cNvSpPr/>
            <p:nvPr/>
          </p:nvSpPr>
          <p:spPr>
            <a:xfrm>
              <a:off x="5193336" y="1589609"/>
              <a:ext cx="181168" cy="105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9" name="Rectangle 158">
              <a:extLst>
                <a:ext uri="{FF2B5EF4-FFF2-40B4-BE49-F238E27FC236}">
                  <a16:creationId xmlns:a16="http://schemas.microsoft.com/office/drawing/2014/main" id="{CA5737C0-A179-40EC-90D8-BEDE82FC4EF2}"/>
                </a:ext>
              </a:extLst>
            </p:cNvPr>
            <p:cNvSpPr/>
            <p:nvPr/>
          </p:nvSpPr>
          <p:spPr>
            <a:xfrm>
              <a:off x="5193336" y="1706943"/>
              <a:ext cx="181168" cy="105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791CE3AD-5EF1-4FB3-948F-03D70392B4BB}"/>
                </a:ext>
              </a:extLst>
            </p:cNvPr>
            <p:cNvSpPr/>
            <p:nvPr/>
          </p:nvSpPr>
          <p:spPr>
            <a:xfrm>
              <a:off x="5193336" y="2058945"/>
              <a:ext cx="181168" cy="105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ectangle 160">
              <a:extLst>
                <a:ext uri="{FF2B5EF4-FFF2-40B4-BE49-F238E27FC236}">
                  <a16:creationId xmlns:a16="http://schemas.microsoft.com/office/drawing/2014/main" id="{BA5FA9FF-6BBD-4B08-AD79-853FA61555E3}"/>
                </a:ext>
              </a:extLst>
            </p:cNvPr>
            <p:cNvSpPr/>
            <p:nvPr/>
          </p:nvSpPr>
          <p:spPr>
            <a:xfrm flipV="1">
              <a:off x="5193336" y="2880283"/>
              <a:ext cx="181168" cy="105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ectangle 161">
              <a:extLst>
                <a:ext uri="{FF2B5EF4-FFF2-40B4-BE49-F238E27FC236}">
                  <a16:creationId xmlns:a16="http://schemas.microsoft.com/office/drawing/2014/main" id="{91A6F705-D770-4217-9976-6B4DB04347E0}"/>
                </a:ext>
              </a:extLst>
            </p:cNvPr>
            <p:cNvSpPr/>
            <p:nvPr/>
          </p:nvSpPr>
          <p:spPr>
            <a:xfrm flipV="1">
              <a:off x="5193336" y="2762949"/>
              <a:ext cx="181168" cy="105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F1B0859B-6EB4-462B-A04C-5C1A97D33BC0}"/>
                </a:ext>
              </a:extLst>
            </p:cNvPr>
            <p:cNvSpPr/>
            <p:nvPr/>
          </p:nvSpPr>
          <p:spPr>
            <a:xfrm flipV="1">
              <a:off x="5193336" y="2410947"/>
              <a:ext cx="181168" cy="10514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4" name="ScanArrow">
            <a:extLst>
              <a:ext uri="{FF2B5EF4-FFF2-40B4-BE49-F238E27FC236}">
                <a16:creationId xmlns:a16="http://schemas.microsoft.com/office/drawing/2014/main" id="{BEDF5D47-D6AE-4BC2-9E34-BFE66C7563A3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5953118" y="1004245"/>
            <a:ext cx="45720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45" name="A-Chain">
            <a:extLst>
              <a:ext uri="{FF2B5EF4-FFF2-40B4-BE49-F238E27FC236}">
                <a16:creationId xmlns:a16="http://schemas.microsoft.com/office/drawing/2014/main" id="{32BB59AE-7B9A-460C-AA0E-06F7F13DEF02}"/>
              </a:ext>
            </a:extLst>
          </p:cNvPr>
          <p:cNvGrpSpPr/>
          <p:nvPr/>
        </p:nvGrpSpPr>
        <p:grpSpPr>
          <a:xfrm>
            <a:off x="5917309" y="1503951"/>
            <a:ext cx="1582168" cy="381000"/>
            <a:chOff x="6828916" y="435998"/>
            <a:chExt cx="1582168" cy="381000"/>
          </a:xfrm>
        </p:grpSpPr>
        <p:sp>
          <p:nvSpPr>
            <p:cNvPr id="167" name="Rectangle 166">
              <a:extLst>
                <a:ext uri="{FF2B5EF4-FFF2-40B4-BE49-F238E27FC236}">
                  <a16:creationId xmlns:a16="http://schemas.microsoft.com/office/drawing/2014/main" id="{5D7CAE76-4461-47ED-8E28-6DCE602DF860}"/>
                </a:ext>
              </a:extLst>
            </p:cNvPr>
            <p:cNvSpPr/>
            <p:nvPr/>
          </p:nvSpPr>
          <p:spPr>
            <a:xfrm>
              <a:off x="6828916" y="435998"/>
              <a:ext cx="548640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0</a:t>
              </a:r>
            </a:p>
          </p:txBody>
        </p:sp>
        <p:sp>
          <p:nvSpPr>
            <p:cNvPr id="168" name="Rectangle 167">
              <a:extLst>
                <a:ext uri="{FF2B5EF4-FFF2-40B4-BE49-F238E27FC236}">
                  <a16:creationId xmlns:a16="http://schemas.microsoft.com/office/drawing/2014/main" id="{4ECEA688-04EB-462F-B526-11565B4560F0}"/>
                </a:ext>
              </a:extLst>
            </p:cNvPr>
            <p:cNvSpPr/>
            <p:nvPr/>
          </p:nvSpPr>
          <p:spPr>
            <a:xfrm>
              <a:off x="7620000" y="435998"/>
              <a:ext cx="548640" cy="381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64646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288" rIns="18288"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</a:p>
          </p:txBody>
        </p:sp>
        <p:cxnSp>
          <p:nvCxnSpPr>
            <p:cNvPr id="169" name="Straight Arrow Connector 2">
              <a:extLst>
                <a:ext uri="{FF2B5EF4-FFF2-40B4-BE49-F238E27FC236}">
                  <a16:creationId xmlns:a16="http://schemas.microsoft.com/office/drawing/2014/main" id="{0DCEB4BC-55E3-4C2C-8709-9ED1AC35BD5F}"/>
                </a:ext>
              </a:extLst>
            </p:cNvPr>
            <p:cNvCxnSpPr>
              <a:cxnSpLocks noChangeShapeType="1"/>
              <a:stCxn id="167" idx="3"/>
              <a:endCxn id="168" idx="1"/>
            </p:cNvCxnSpPr>
            <p:nvPr/>
          </p:nvCxnSpPr>
          <p:spPr bwMode="auto">
            <a:xfrm>
              <a:off x="7377556" y="626498"/>
              <a:ext cx="242444" cy="0"/>
            </a:xfrm>
            <a:prstGeom prst="straightConnector1">
              <a:avLst/>
            </a:prstGeom>
            <a:noFill/>
            <a:ln w="38100" algn="ctr">
              <a:solidFill>
                <a:srgbClr val="EF3E42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70" name="Straight Arrow Connector 2">
              <a:extLst>
                <a:ext uri="{FF2B5EF4-FFF2-40B4-BE49-F238E27FC236}">
                  <a16:creationId xmlns:a16="http://schemas.microsoft.com/office/drawing/2014/main" id="{2BE91B9A-286C-4008-89F3-3866F7B9B2AC}"/>
                </a:ext>
              </a:extLst>
            </p:cNvPr>
            <p:cNvCxnSpPr>
              <a:cxnSpLocks noChangeShapeType="1"/>
              <a:stCxn id="168" idx="3"/>
            </p:cNvCxnSpPr>
            <p:nvPr/>
          </p:nvCxnSpPr>
          <p:spPr bwMode="auto">
            <a:xfrm>
              <a:off x="8168640" y="626498"/>
              <a:ext cx="242444" cy="0"/>
            </a:xfrm>
            <a:prstGeom prst="straightConnector1">
              <a:avLst/>
            </a:prstGeom>
            <a:noFill/>
            <a:ln w="38100" algn="ctr">
              <a:solidFill>
                <a:srgbClr val="EF3E42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50" name="Highlight Box"/>
          <p:cNvSpPr/>
          <p:nvPr/>
        </p:nvSpPr>
        <p:spPr>
          <a:xfrm>
            <a:off x="5906876" y="1502268"/>
            <a:ext cx="548640" cy="381000"/>
          </a:xfrm>
          <a:prstGeom prst="roundRect">
            <a:avLst>
              <a:gd name="adj" fmla="val 4675"/>
            </a:avLst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1" name="Straight Arrow Connector 2">
            <a:extLst>
              <a:ext uri="{FF2B5EF4-FFF2-40B4-BE49-F238E27FC236}">
                <a16:creationId xmlns:a16="http://schemas.microsoft.com/office/drawing/2014/main" id="{3DEAC366-B5F6-4A3D-9612-EB66CDB7F564}"/>
              </a:ext>
            </a:extLst>
          </p:cNvPr>
          <p:cNvCxnSpPr>
            <a:cxnSpLocks noChangeShapeType="1"/>
            <a:stCxn id="142" idx="3"/>
            <a:endCxn id="108" idx="1"/>
          </p:cNvCxnSpPr>
          <p:nvPr/>
        </p:nvCxnSpPr>
        <p:spPr bwMode="auto">
          <a:xfrm flipV="1">
            <a:off x="4333495" y="1694451"/>
            <a:ext cx="3165982" cy="381997"/>
          </a:xfrm>
          <a:prstGeom prst="straightConnector1">
            <a:avLst/>
          </a:prstGeom>
          <a:noFill/>
          <a:ln w="76200" algn="ctr">
            <a:solidFill>
              <a:srgbClr val="EF3E4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72" name="GET(A)">
            <a:extLst>
              <a:ext uri="{FF2B5EF4-FFF2-40B4-BE49-F238E27FC236}">
                <a16:creationId xmlns:a16="http://schemas.microsoft.com/office/drawing/2014/main" id="{AFBDD144-14E1-464E-9DFF-009FD2233BDD}"/>
              </a:ext>
            </a:extLst>
          </p:cNvPr>
          <p:cNvSpPr txBox="1">
            <a:spLocks/>
          </p:cNvSpPr>
          <p:nvPr/>
        </p:nvSpPr>
        <p:spPr>
          <a:xfrm>
            <a:off x="2861323" y="1497888"/>
            <a:ext cx="1280160" cy="300788"/>
          </a:xfrm>
          <a:prstGeom prst="rect">
            <a:avLst/>
          </a:prstGeom>
        </p:spPr>
        <p:txBody>
          <a:bodyPr wrap="square" t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b="1" dirty="0">
                <a:solidFill>
                  <a:srgbClr val="646464"/>
                </a:solidFill>
                <a:latin typeface="Inconsolata" panose="00000509000000000000" pitchFamily="49" charset="0"/>
                <a:cs typeface="Consolas" pitchFamily="49" charset="0"/>
              </a:rPr>
              <a:t>GET(A)</a:t>
            </a:r>
          </a:p>
        </p:txBody>
      </p:sp>
      <p:pic>
        <p:nvPicPr>
          <p:cNvPr id="106" name="X">
            <a:extLst>
              <a:ext uri="{FF2B5EF4-FFF2-40B4-BE49-F238E27FC236}">
                <a16:creationId xmlns:a16="http://schemas.microsoft.com/office/drawing/2014/main" id="{DD88DAF6-636F-4691-90DC-603460A3079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998316" y="1509888"/>
            <a:ext cx="365760" cy="365760"/>
          </a:xfrm>
          <a:prstGeom prst="rect">
            <a:avLst/>
          </a:prstGeom>
        </p:spPr>
      </p:pic>
      <p:pic>
        <p:nvPicPr>
          <p:cNvPr id="107" name="X">
            <a:extLst>
              <a:ext uri="{FF2B5EF4-FFF2-40B4-BE49-F238E27FC236}">
                <a16:creationId xmlns:a16="http://schemas.microsoft.com/office/drawing/2014/main" id="{D7693697-18DA-40E4-9FD6-320A3F4A43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88001" y="1509888"/>
            <a:ext cx="365760" cy="365760"/>
          </a:xfrm>
          <a:prstGeom prst="rect">
            <a:avLst/>
          </a:prstGeom>
        </p:spPr>
      </p:pic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47F093CC-4E9E-9B95-321E-D701F5DD6780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106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07407E-6 L 2.5E-6 0.14815 " pathEditMode="relative" rAng="0" ptsTypes="AA">
                                      <p:cBhvr>
                                        <p:cTn id="33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40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9.87654E-7 L -2.77778E-7 0.31852 " pathEditMode="relative" rAng="0" ptsTypes="AA">
                                      <p:cBhvr>
                                        <p:cTn id="75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5926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250"/>
                            </p:stCondLst>
                            <p:childTnLst>
                              <p:par>
                                <p:cTn id="1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50"/>
                            </p:stCondLst>
                            <p:childTnLst>
                              <p:par>
                                <p:cTn id="1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63" presetClass="pat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81481E-6 L 0.17396 -4.81481E-6 " pathEditMode="relative" rAng="0" ptsTypes="AA">
                                      <p:cBhvr>
                                        <p:cTn id="154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698" y="0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50"/>
                            </p:stCondLst>
                            <p:childTnLst>
                              <p:par>
                                <p:cTn id="17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0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1" grpId="0"/>
      <p:bldP spid="84" grpId="0" animBg="1"/>
      <p:bldP spid="84" grpId="1" animBg="1"/>
      <p:bldP spid="93" grpId="0" animBg="1"/>
      <p:bldP spid="93" grpId="1" animBg="1"/>
      <p:bldP spid="105" grpId="0"/>
      <p:bldP spid="105" grpId="1"/>
      <p:bldP spid="81" grpId="0" animBg="1"/>
      <p:bldP spid="81" grpId="1" animBg="1"/>
      <p:bldP spid="81" grpId="2" animBg="1"/>
      <p:bldP spid="156" grpId="0" animBg="1"/>
      <p:bldP spid="156" grpId="1" animBg="1"/>
      <p:bldP spid="156" grpId="2" animBg="1"/>
      <p:bldP spid="164" grpId="0" animBg="1"/>
      <p:bldP spid="164" grpId="1" animBg="1"/>
      <p:bldP spid="150" grpId="0" animBg="1"/>
      <p:bldP spid="150" grpId="1" animBg="1"/>
      <p:bldP spid="17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Transaction-Level GC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295400" y="971550"/>
            <a:ext cx="6553200" cy="347067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Each </a:t>
            </a:r>
            <a:r>
              <a:rPr lang="en-US" dirty="0" err="1"/>
              <a:t>txn</a:t>
            </a:r>
            <a:r>
              <a:rPr lang="en-US" dirty="0"/>
              <a:t> keeps track of its read/write set.</a:t>
            </a:r>
          </a:p>
          <a:p>
            <a:r>
              <a:rPr lang="en-US" dirty="0"/>
              <a:t>On commit/abort, the </a:t>
            </a:r>
            <a:r>
              <a:rPr lang="en-US" dirty="0" err="1"/>
              <a:t>txn</a:t>
            </a:r>
            <a:r>
              <a:rPr lang="en-US" dirty="0"/>
              <a:t> provides this information to a centralized vacuum worker. </a:t>
            </a:r>
          </a:p>
          <a:p>
            <a:endParaRPr lang="en-US" sz="1200" dirty="0"/>
          </a:p>
          <a:p>
            <a:r>
              <a:rPr lang="en-US" dirty="0"/>
              <a:t>The DBMS periodically determines when all versions created by a finished </a:t>
            </a:r>
            <a:r>
              <a:rPr lang="en-US" dirty="0" err="1"/>
              <a:t>txn</a:t>
            </a:r>
            <a:r>
              <a:rPr lang="en-US" dirty="0"/>
              <a:t> are no longer visible.</a:t>
            </a:r>
          </a:p>
          <a:p>
            <a:endParaRPr lang="en-US" sz="1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CE5A32-D994-ADB4-5B35-7788268801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483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4">
            <a:extLst>
              <a:ext uri="{FF2B5EF4-FFF2-40B4-BE49-F238E27FC236}">
                <a16:creationId xmlns:a16="http://schemas.microsoft.com/office/drawing/2014/main" id="{8DD208F2-0D28-407C-817B-7465B36B90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1123948"/>
            <a:ext cx="3749040" cy="22860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grpSp>
        <p:nvGrpSpPr>
          <p:cNvPr id="115" name="EmptyRow">
            <a:extLst>
              <a:ext uri="{FF2B5EF4-FFF2-40B4-BE49-F238E27FC236}">
                <a16:creationId xmlns:a16="http://schemas.microsoft.com/office/drawing/2014/main" id="{1F3DA3D7-91BC-4BA5-AE49-30D00741FD6B}"/>
              </a:ext>
            </a:extLst>
          </p:cNvPr>
          <p:cNvGrpSpPr/>
          <p:nvPr/>
        </p:nvGrpSpPr>
        <p:grpSpPr>
          <a:xfrm>
            <a:off x="5410200" y="2810348"/>
            <a:ext cx="3294522" cy="365760"/>
            <a:chOff x="5410200" y="2810348"/>
            <a:chExt cx="3294522" cy="365760"/>
          </a:xfrm>
        </p:grpSpPr>
        <p:sp>
          <p:nvSpPr>
            <p:cNvPr id="116" name="Rectangle 115">
              <a:extLst>
                <a:ext uri="{FF2B5EF4-FFF2-40B4-BE49-F238E27FC236}">
                  <a16:creationId xmlns:a16="http://schemas.microsoft.com/office/drawing/2014/main" id="{43483044-B9EC-43EC-8210-83E7908FE4CA}"/>
                </a:ext>
              </a:extLst>
            </p:cNvPr>
            <p:cNvSpPr/>
            <p:nvPr/>
          </p:nvSpPr>
          <p:spPr>
            <a:xfrm>
              <a:off x="5410200" y="2810348"/>
              <a:ext cx="822960" cy="365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 dirty="0">
                <a:solidFill>
                  <a:srgbClr val="EF3E42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7" name="Rectangle 116">
              <a:extLst>
                <a:ext uri="{FF2B5EF4-FFF2-40B4-BE49-F238E27FC236}">
                  <a16:creationId xmlns:a16="http://schemas.microsoft.com/office/drawing/2014/main" id="{232D9047-8493-4072-935C-015CFC96BB48}"/>
                </a:ext>
              </a:extLst>
            </p:cNvPr>
            <p:cNvSpPr/>
            <p:nvPr/>
          </p:nvSpPr>
          <p:spPr>
            <a:xfrm>
              <a:off x="6232863" y="28103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04CFA5C0-C943-4AA2-92BD-4B3CD878ED80}"/>
                </a:ext>
              </a:extLst>
            </p:cNvPr>
            <p:cNvSpPr/>
            <p:nvPr/>
          </p:nvSpPr>
          <p:spPr>
            <a:xfrm>
              <a:off x="7055823" y="28103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n-US" sz="3200" i="1" dirty="0">
                <a:solidFill>
                  <a:srgbClr val="EF3E42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9" name="Rectangle 118">
              <a:extLst>
                <a:ext uri="{FF2B5EF4-FFF2-40B4-BE49-F238E27FC236}">
                  <a16:creationId xmlns:a16="http://schemas.microsoft.com/office/drawing/2014/main" id="{53DB053C-C035-44D2-9685-84D96BAC5A0C}"/>
                </a:ext>
              </a:extLst>
            </p:cNvPr>
            <p:cNvSpPr/>
            <p:nvPr/>
          </p:nvSpPr>
          <p:spPr>
            <a:xfrm>
              <a:off x="7881762" y="28103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endParaRPr>
            </a:p>
          </p:txBody>
        </p:sp>
      </p:grpSp>
      <p:grpSp>
        <p:nvGrpSpPr>
          <p:cNvPr id="109" name="EmptyRow">
            <a:extLst>
              <a:ext uri="{FF2B5EF4-FFF2-40B4-BE49-F238E27FC236}">
                <a16:creationId xmlns:a16="http://schemas.microsoft.com/office/drawing/2014/main" id="{B4B53FCA-424D-4AC5-A0E1-934B3596BE97}"/>
              </a:ext>
            </a:extLst>
          </p:cNvPr>
          <p:cNvGrpSpPr/>
          <p:nvPr/>
        </p:nvGrpSpPr>
        <p:grpSpPr>
          <a:xfrm>
            <a:off x="5410200" y="2449828"/>
            <a:ext cx="3294522" cy="365760"/>
            <a:chOff x="5410200" y="2810348"/>
            <a:chExt cx="3294522" cy="365760"/>
          </a:xfrm>
        </p:grpSpPr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95FFBDD-EDAF-4FCF-8355-E1188438A830}"/>
                </a:ext>
              </a:extLst>
            </p:cNvPr>
            <p:cNvSpPr/>
            <p:nvPr/>
          </p:nvSpPr>
          <p:spPr>
            <a:xfrm>
              <a:off x="5410200" y="2810348"/>
              <a:ext cx="822960" cy="365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aseline="-25000" dirty="0">
                <a:solidFill>
                  <a:srgbClr val="EF3E42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0D7067F5-AC9C-487E-8B3D-71541286F2E3}"/>
                </a:ext>
              </a:extLst>
            </p:cNvPr>
            <p:cNvSpPr/>
            <p:nvPr/>
          </p:nvSpPr>
          <p:spPr>
            <a:xfrm>
              <a:off x="6232863" y="28103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i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endParaRP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10AC42D2-A7CF-4D4D-80FC-777B5D55CCD3}"/>
                </a:ext>
              </a:extLst>
            </p:cNvPr>
            <p:cNvSpPr/>
            <p:nvPr/>
          </p:nvSpPr>
          <p:spPr>
            <a:xfrm>
              <a:off x="7055823" y="28103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endParaRPr lang="en-US" sz="3200" i="1" dirty="0">
                <a:solidFill>
                  <a:srgbClr val="EF3E42"/>
                </a:solidFill>
                <a:latin typeface="Inconsolata" panose="00000509000000000000" pitchFamily="49" charset="0"/>
              </a:endParaRP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66E59411-57CE-4A5D-B84C-49421FAE7AF2}"/>
                </a:ext>
              </a:extLst>
            </p:cNvPr>
            <p:cNvSpPr/>
            <p:nvPr/>
          </p:nvSpPr>
          <p:spPr>
            <a:xfrm>
              <a:off x="7881762" y="28103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tx1">
                    <a:lumMod val="65000"/>
                    <a:lumOff val="35000"/>
                  </a:schemeClr>
                </a:solidFill>
                <a:latin typeface="Inconsolata" panose="00000509000000000000" pitchFamily="49" charset="0"/>
              </a:endParaRP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4E16D8EF-FA63-47AC-8983-36A3ABEF4DFB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Transaction-Level GC</a:t>
            </a:r>
          </a:p>
        </p:txBody>
      </p:sp>
      <p:sp>
        <p:nvSpPr>
          <p:cNvPr id="43" name="ScanArrow">
            <a:extLst>
              <a:ext uri="{FF2B5EF4-FFF2-40B4-BE49-F238E27FC236}">
                <a16:creationId xmlns:a16="http://schemas.microsoft.com/office/drawing/2014/main" id="{55626BA9-A9F9-44C6-AEDF-DEC9129D71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3173" y="1691557"/>
            <a:ext cx="45720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61" name="WRITE(A)">
            <a:extLst>
              <a:ext uri="{FF2B5EF4-FFF2-40B4-BE49-F238E27FC236}">
                <a16:creationId xmlns:a16="http://schemas.microsoft.com/office/drawing/2014/main" id="{33EFF503-700F-45B1-8EA6-49845DE9D92C}"/>
              </a:ext>
            </a:extLst>
          </p:cNvPr>
          <p:cNvGrpSpPr/>
          <p:nvPr/>
        </p:nvGrpSpPr>
        <p:grpSpPr>
          <a:xfrm>
            <a:off x="2260522" y="2128479"/>
            <a:ext cx="858615" cy="824271"/>
            <a:chOff x="4596007" y="1413510"/>
            <a:chExt cx="1143000" cy="1097280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28FB6B66-F854-4282-B16A-287B442A8E9B}"/>
                </a:ext>
              </a:extLst>
            </p:cNvPr>
            <p:cNvSpPr/>
            <p:nvPr/>
          </p:nvSpPr>
          <p:spPr>
            <a:xfrm>
              <a:off x="4596007" y="1413510"/>
              <a:ext cx="1143000" cy="10972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rPr>
                <a:t>UPDATE(B)</a:t>
              </a:r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4E61E2B0-B3FF-467E-B75B-8672F2FB3F1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893187" y="1565909"/>
              <a:ext cx="548640" cy="548639"/>
            </a:xfrm>
            <a:prstGeom prst="rect">
              <a:avLst/>
            </a:prstGeom>
          </p:spPr>
        </p:pic>
      </p:grpSp>
      <p:sp>
        <p:nvSpPr>
          <p:cNvPr id="65" name="Text Box 4">
            <a:extLst>
              <a:ext uri="{FF2B5EF4-FFF2-40B4-BE49-F238E27FC236}">
                <a16:creationId xmlns:a16="http://schemas.microsoft.com/office/drawing/2014/main" id="{EB02A1A3-91CC-4E5D-A7F9-BA988BB06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" y="1547393"/>
            <a:ext cx="1645920" cy="201168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sp>
        <p:nvSpPr>
          <p:cNvPr id="66" name="TextBox 15">
            <a:extLst>
              <a:ext uri="{FF2B5EF4-FFF2-40B4-BE49-F238E27FC236}">
                <a16:creationId xmlns:a16="http://schemas.microsoft.com/office/drawing/2014/main" id="{48E26BD2-7EB6-4398-B1FE-F3B3B2C73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" y="1274612"/>
            <a:ext cx="1645920" cy="274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r>
              <a:rPr lang="en-US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rPr>
              <a:t>Txn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rPr>
              <a:t> #1</a:t>
            </a:r>
          </a:p>
        </p:txBody>
      </p:sp>
      <p:grpSp>
        <p:nvGrpSpPr>
          <p:cNvPr id="67" name="WRITE(A)">
            <a:extLst>
              <a:ext uri="{FF2B5EF4-FFF2-40B4-BE49-F238E27FC236}">
                <a16:creationId xmlns:a16="http://schemas.microsoft.com/office/drawing/2014/main" id="{128A4333-C35A-4B7A-99F1-A6FD1FBBA709}"/>
              </a:ext>
            </a:extLst>
          </p:cNvPr>
          <p:cNvGrpSpPr/>
          <p:nvPr/>
        </p:nvGrpSpPr>
        <p:grpSpPr>
          <a:xfrm>
            <a:off x="2260522" y="1200150"/>
            <a:ext cx="858615" cy="824271"/>
            <a:chOff x="4596007" y="1413510"/>
            <a:chExt cx="1143000" cy="109728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BBFFC9F7-3492-4173-ABC2-536A630689A2}"/>
                </a:ext>
              </a:extLst>
            </p:cNvPr>
            <p:cNvSpPr/>
            <p:nvPr/>
          </p:nvSpPr>
          <p:spPr>
            <a:xfrm>
              <a:off x="4596007" y="1413510"/>
              <a:ext cx="1143000" cy="10972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Consolas" pitchFamily="49" charset="0"/>
                  <a:ea typeface="DejaVu Sans Mono" pitchFamily="49" charset="0"/>
                  <a:cs typeface="Consolas" pitchFamily="49" charset="0"/>
                </a:rPr>
                <a:t>UPDATE(A)</a:t>
              </a:r>
            </a:p>
          </p:txBody>
        </p: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id="{290C9010-6A0F-4085-BEB7-A8B53DAA00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893187" y="1565909"/>
              <a:ext cx="548640" cy="548639"/>
            </a:xfrm>
            <a:prstGeom prst="rect">
              <a:avLst/>
            </a:prstGeom>
          </p:spPr>
        </p:pic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FA9357C4-A9A1-4996-9459-DA1F43F6C0BB}"/>
              </a:ext>
            </a:extLst>
          </p:cNvPr>
          <p:cNvSpPr txBox="1"/>
          <p:nvPr/>
        </p:nvSpPr>
        <p:spPr>
          <a:xfrm>
            <a:off x="198120" y="1547393"/>
            <a:ext cx="1356269" cy="307777"/>
          </a:xfrm>
          <a:prstGeom prst="rect">
            <a:avLst/>
          </a:prstGeom>
          <a:noFill/>
        </p:spPr>
        <p:txBody>
          <a:bodyPr wrap="none" lIns="73152" tIns="0" rIns="0" bIns="0" rtlCol="0">
            <a:spAutoFit/>
          </a:bodyPr>
          <a:lstStyle/>
          <a:p>
            <a:r>
              <a:rPr lang="en-US" sz="2000" b="1" dirty="0">
                <a:solidFill>
                  <a:srgbClr val="EF3E42"/>
                </a:solidFill>
                <a:latin typeface="Inconsolata" panose="00000509000000000000" pitchFamily="49" charset="0"/>
              </a:rPr>
              <a:t>BEGIN @ 10</a:t>
            </a:r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254E0FAF-F289-45A1-BB37-C50D66DDD53A}"/>
              </a:ext>
            </a:extLst>
          </p:cNvPr>
          <p:cNvGrpSpPr/>
          <p:nvPr/>
        </p:nvGrpSpPr>
        <p:grpSpPr>
          <a:xfrm>
            <a:off x="3520440" y="3403256"/>
            <a:ext cx="1280160" cy="1473659"/>
            <a:chOff x="2910840" y="1293501"/>
            <a:chExt cx="1280160" cy="1473659"/>
          </a:xfrm>
        </p:grpSpPr>
        <p:sp>
          <p:nvSpPr>
            <p:cNvPr id="80" name="TextBox 15">
              <a:extLst>
                <a:ext uri="{FF2B5EF4-FFF2-40B4-BE49-F238E27FC236}">
                  <a16:creationId xmlns:a16="http://schemas.microsoft.com/office/drawing/2014/main" id="{3ED11A56-AC02-4A93-900A-2F46B287F8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0840" y="1293501"/>
              <a:ext cx="1280160" cy="3277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b" anchorCtr="0">
              <a:spAutoFit/>
            </a:bodyPr>
            <a:lstStyle>
              <a:defPPr>
                <a:defRPr lang="en-US"/>
              </a:defPPr>
              <a:lvl1pPr eaLnBrk="0" hangingPunct="0">
                <a:lnSpc>
                  <a:spcPct val="85000"/>
                </a:lnSpc>
                <a:defRPr sz="2400" b="1" i="1">
                  <a:solidFill>
                    <a:schemeClr val="tx1">
                      <a:lumMod val="65000"/>
                      <a:lumOff val="35000"/>
                    </a:schemeClr>
                  </a:solidFill>
                  <a:latin typeface="Crimson Text" pitchFamily="2" charset="0"/>
                  <a:ea typeface="ＭＳ Ｐゴシック" charset="-128"/>
                </a:defRPr>
              </a:lvl1pPr>
            </a:lstStyle>
            <a:p>
              <a:r>
                <a:rPr lang="en-US" dirty="0"/>
                <a:t>Vacuum</a:t>
              </a:r>
            </a:p>
          </p:txBody>
        </p:sp>
        <p:pic>
          <p:nvPicPr>
            <p:cNvPr id="83" name="Picture 8">
              <a:extLst>
                <a:ext uri="{FF2B5EF4-FFF2-40B4-BE49-F238E27FC236}">
                  <a16:creationId xmlns:a16="http://schemas.microsoft.com/office/drawing/2014/main" id="{AC00C4BF-E676-487B-9CF2-169773A91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H="1">
              <a:off x="2965167" y="1663634"/>
              <a:ext cx="1171506" cy="1103526"/>
            </a:xfrm>
            <a:prstGeom prst="rect">
              <a:avLst/>
            </a:prstGeom>
          </p:spPr>
        </p:pic>
      </p:grpSp>
      <p:sp>
        <p:nvSpPr>
          <p:cNvPr id="78" name="Rectangle 77">
            <a:extLst>
              <a:ext uri="{FF2B5EF4-FFF2-40B4-BE49-F238E27FC236}">
                <a16:creationId xmlns:a16="http://schemas.microsoft.com/office/drawing/2014/main" id="{7BE26D19-AD8D-47E7-987A-096CE61ACBBE}"/>
              </a:ext>
            </a:extLst>
          </p:cNvPr>
          <p:cNvSpPr/>
          <p:nvPr/>
        </p:nvSpPr>
        <p:spPr>
          <a:xfrm>
            <a:off x="267621" y="2266950"/>
            <a:ext cx="1463040" cy="11887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45720" tIns="18288" rIns="0" bIns="0" rtlCol="0" anchor="t" anchorCtr="0">
            <a:noAutofit/>
          </a:bodyPr>
          <a:lstStyle/>
          <a:p>
            <a:r>
              <a:rPr lang="en-US" b="1" i="1" dirty="0">
                <a:latin typeface="Crimson Text" pitchFamily="2" charset="0"/>
              </a:rPr>
              <a:t>Old Versions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D9C7B7E-1093-4099-A1B9-9F575D14BD13}"/>
              </a:ext>
            </a:extLst>
          </p:cNvPr>
          <p:cNvSpPr/>
          <p:nvPr/>
        </p:nvSpPr>
        <p:spPr>
          <a:xfrm>
            <a:off x="353927" y="2571750"/>
            <a:ext cx="8229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</a:rPr>
              <a:t>A</a:t>
            </a:r>
            <a:r>
              <a:rPr lang="en-US" b="1" baseline="-25000" dirty="0">
                <a:solidFill>
                  <a:srgbClr val="EF3E42"/>
                </a:solidFill>
                <a:latin typeface="Inconsolata" panose="00000509000000000000" pitchFamily="49" charset="0"/>
              </a:rPr>
              <a:t>2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94BFC034-E6B5-4B22-8152-7C1955698E2C}"/>
              </a:ext>
            </a:extLst>
          </p:cNvPr>
          <p:cNvSpPr/>
          <p:nvPr/>
        </p:nvSpPr>
        <p:spPr>
          <a:xfrm>
            <a:off x="353927" y="2993722"/>
            <a:ext cx="822960" cy="3657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4443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</a:rPr>
              <a:t>B</a:t>
            </a:r>
            <a:r>
              <a:rPr lang="en-US" b="1" baseline="-25000" dirty="0">
                <a:solidFill>
                  <a:srgbClr val="EF3E42"/>
                </a:solidFill>
                <a:latin typeface="Inconsolata" panose="00000509000000000000" pitchFamily="49" charset="0"/>
              </a:rPr>
              <a:t>6</a:t>
            </a: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45AF1846-7168-4EEC-8D12-77D9556A1003}"/>
              </a:ext>
            </a:extLst>
          </p:cNvPr>
          <p:cNvGrpSpPr/>
          <p:nvPr/>
        </p:nvGrpSpPr>
        <p:grpSpPr>
          <a:xfrm>
            <a:off x="5410200" y="1357788"/>
            <a:ext cx="3294522" cy="1092040"/>
            <a:chOff x="5410200" y="1357788"/>
            <a:chExt cx="3294522" cy="109204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CF61A57-754C-46BA-84B2-74047B5D1752}"/>
                </a:ext>
              </a:extLst>
            </p:cNvPr>
            <p:cNvSpPr/>
            <p:nvPr/>
          </p:nvSpPr>
          <p:spPr>
            <a:xfrm>
              <a:off x="5410200" y="1723548"/>
              <a:ext cx="822960" cy="365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C9D9967-7EA5-4FA4-A86F-7F3B9C78388A}"/>
                </a:ext>
              </a:extLst>
            </p:cNvPr>
            <p:cNvSpPr/>
            <p:nvPr/>
          </p:nvSpPr>
          <p:spPr>
            <a:xfrm>
              <a:off x="5410200" y="2084068"/>
              <a:ext cx="822960" cy="365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B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6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7A64698-07AB-47E3-85BD-0849A6FBCD6D}"/>
                </a:ext>
              </a:extLst>
            </p:cNvPr>
            <p:cNvSpPr/>
            <p:nvPr/>
          </p:nvSpPr>
          <p:spPr>
            <a:xfrm>
              <a:off x="6232863" y="1357788"/>
              <a:ext cx="822960" cy="365760"/>
            </a:xfrm>
            <a:prstGeom prst="rect">
              <a:avLst/>
            </a:prstGeom>
            <a:solidFill>
              <a:srgbClr val="EF3E42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" rIns="9144"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BEGIN-TS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BCF3567-5EF9-433A-9DAE-05656144AB51}"/>
                </a:ext>
              </a:extLst>
            </p:cNvPr>
            <p:cNvSpPr/>
            <p:nvPr/>
          </p:nvSpPr>
          <p:spPr>
            <a:xfrm>
              <a:off x="7055823" y="1357788"/>
              <a:ext cx="822960" cy="365760"/>
            </a:xfrm>
            <a:prstGeom prst="rect">
              <a:avLst/>
            </a:prstGeom>
            <a:solidFill>
              <a:srgbClr val="EF3E42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" rIns="9144"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END-TS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B5A528-A815-45E9-AFB3-6749364B73FF}"/>
                </a:ext>
              </a:extLst>
            </p:cNvPr>
            <p:cNvSpPr/>
            <p:nvPr/>
          </p:nvSpPr>
          <p:spPr>
            <a:xfrm>
              <a:off x="6232863" y="17235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E8733B8-9B84-440B-8C24-F13B03DA8A2C}"/>
                </a:ext>
              </a:extLst>
            </p:cNvPr>
            <p:cNvSpPr/>
            <p:nvPr/>
          </p:nvSpPr>
          <p:spPr>
            <a:xfrm>
              <a:off x="7055823" y="17235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sz="32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∞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2DE716-9E95-4AEE-92E7-A9A298C8C244}"/>
                </a:ext>
              </a:extLst>
            </p:cNvPr>
            <p:cNvSpPr/>
            <p:nvPr/>
          </p:nvSpPr>
          <p:spPr>
            <a:xfrm>
              <a:off x="6232863" y="208406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8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6C73941-8D02-4A77-8B55-ED063C493A60}"/>
                </a:ext>
              </a:extLst>
            </p:cNvPr>
            <p:cNvSpPr/>
            <p:nvPr/>
          </p:nvSpPr>
          <p:spPr>
            <a:xfrm>
              <a:off x="7055823" y="208406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sz="32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∞</a:t>
              </a: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A8A40725-AC00-42B2-BF96-126F394059CD}"/>
                </a:ext>
              </a:extLst>
            </p:cNvPr>
            <p:cNvSpPr/>
            <p:nvPr/>
          </p:nvSpPr>
          <p:spPr>
            <a:xfrm>
              <a:off x="7881762" y="1357788"/>
              <a:ext cx="822960" cy="36576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" rIns="9144"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DATA</a:t>
              </a: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EA938CE2-4AE2-41E9-93E3-FCE7EB0D3CFB}"/>
                </a:ext>
              </a:extLst>
            </p:cNvPr>
            <p:cNvSpPr/>
            <p:nvPr/>
          </p:nvSpPr>
          <p:spPr>
            <a:xfrm>
              <a:off x="7881762" y="17235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-</a:t>
              </a:r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AA3EE966-BC1F-4C66-B3BE-6774EF70B509}"/>
                </a:ext>
              </a:extLst>
            </p:cNvPr>
            <p:cNvSpPr/>
            <p:nvPr/>
          </p:nvSpPr>
          <p:spPr>
            <a:xfrm>
              <a:off x="7881762" y="208406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-</a:t>
              </a:r>
            </a:p>
          </p:txBody>
        </p:sp>
      </p:grpSp>
      <p:grpSp>
        <p:nvGrpSpPr>
          <p:cNvPr id="104" name="VERSION A3">
            <a:extLst>
              <a:ext uri="{FF2B5EF4-FFF2-40B4-BE49-F238E27FC236}">
                <a16:creationId xmlns:a16="http://schemas.microsoft.com/office/drawing/2014/main" id="{7C6ACD71-92D3-4F25-8B96-F649A2CA8E33}"/>
              </a:ext>
            </a:extLst>
          </p:cNvPr>
          <p:cNvGrpSpPr/>
          <p:nvPr/>
        </p:nvGrpSpPr>
        <p:grpSpPr>
          <a:xfrm>
            <a:off x="5410200" y="2449828"/>
            <a:ext cx="3294522" cy="365760"/>
            <a:chOff x="5410200" y="2449828"/>
            <a:chExt cx="3294522" cy="36576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C356D8E-1BD0-4C83-B592-DF77F94FF31A}"/>
                </a:ext>
              </a:extLst>
            </p:cNvPr>
            <p:cNvSpPr/>
            <p:nvPr/>
          </p:nvSpPr>
          <p:spPr>
            <a:xfrm>
              <a:off x="5410200" y="2449828"/>
              <a:ext cx="822960" cy="365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5F738FF-54EE-46BB-8888-8D026D5E2FEF}"/>
                </a:ext>
              </a:extLst>
            </p:cNvPr>
            <p:cNvSpPr/>
            <p:nvPr/>
          </p:nvSpPr>
          <p:spPr>
            <a:xfrm>
              <a:off x="6232863" y="244982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D63C105-679D-4264-BFD7-0077FE77D472}"/>
                </a:ext>
              </a:extLst>
            </p:cNvPr>
            <p:cNvSpPr/>
            <p:nvPr/>
          </p:nvSpPr>
          <p:spPr>
            <a:xfrm>
              <a:off x="7055823" y="244982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sz="32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∞</a:t>
              </a: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6C6C4F94-CF97-48F1-A196-15BDB3FA5B2D}"/>
                </a:ext>
              </a:extLst>
            </p:cNvPr>
            <p:cNvSpPr/>
            <p:nvPr/>
          </p:nvSpPr>
          <p:spPr>
            <a:xfrm>
              <a:off x="7881762" y="244982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-</a:t>
              </a:r>
            </a:p>
          </p:txBody>
        </p:sp>
      </p:grp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CEF2733E-9CB9-456B-8603-EF30AB403EB1}"/>
              </a:ext>
            </a:extLst>
          </p:cNvPr>
          <p:cNvGrpSpPr/>
          <p:nvPr/>
        </p:nvGrpSpPr>
        <p:grpSpPr>
          <a:xfrm>
            <a:off x="5410200" y="2810348"/>
            <a:ext cx="3294522" cy="365760"/>
            <a:chOff x="5410200" y="2810348"/>
            <a:chExt cx="3294522" cy="365760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41441FBA-DF2A-49EF-B43A-18CB9CC8FC63}"/>
                </a:ext>
              </a:extLst>
            </p:cNvPr>
            <p:cNvSpPr/>
            <p:nvPr/>
          </p:nvSpPr>
          <p:spPr>
            <a:xfrm>
              <a:off x="5410200" y="2810348"/>
              <a:ext cx="822960" cy="365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B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7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01DDAD07-13C4-4590-A088-4470D4011E0B}"/>
                </a:ext>
              </a:extLst>
            </p:cNvPr>
            <p:cNvSpPr/>
            <p:nvPr/>
          </p:nvSpPr>
          <p:spPr>
            <a:xfrm>
              <a:off x="6232863" y="28103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081E8299-2545-4602-B17C-DE0BABAC00FC}"/>
                </a:ext>
              </a:extLst>
            </p:cNvPr>
            <p:cNvSpPr/>
            <p:nvPr/>
          </p:nvSpPr>
          <p:spPr>
            <a:xfrm>
              <a:off x="7055823" y="28103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sz="32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∞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3EF7384-D084-401A-981A-110BE0BFA595}"/>
                </a:ext>
              </a:extLst>
            </p:cNvPr>
            <p:cNvSpPr/>
            <p:nvPr/>
          </p:nvSpPr>
          <p:spPr>
            <a:xfrm>
              <a:off x="7881762" y="2810348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</a:rPr>
                <a:t>-</a:t>
              </a:r>
            </a:p>
          </p:txBody>
        </p:sp>
      </p:grpSp>
      <p:sp>
        <p:nvSpPr>
          <p:cNvPr id="106" name="Rectangle 105">
            <a:extLst>
              <a:ext uri="{FF2B5EF4-FFF2-40B4-BE49-F238E27FC236}">
                <a16:creationId xmlns:a16="http://schemas.microsoft.com/office/drawing/2014/main" id="{16FE35AF-8841-4F43-AF58-7F60F3591B2D}"/>
              </a:ext>
            </a:extLst>
          </p:cNvPr>
          <p:cNvSpPr/>
          <p:nvPr/>
        </p:nvSpPr>
        <p:spPr>
          <a:xfrm>
            <a:off x="7086600" y="1769151"/>
            <a:ext cx="761406" cy="274320"/>
          </a:xfrm>
          <a:prstGeom prst="rect">
            <a:avLst/>
          </a:prstGeom>
          <a:solidFill>
            <a:schemeClr val="bg1"/>
          </a:solidFill>
        </p:spPr>
        <p:txBody>
          <a:bodyPr wrap="none" tIns="45720" anchor="ctr" anchorCtr="0">
            <a:noAutofit/>
          </a:bodyPr>
          <a:lstStyle/>
          <a:p>
            <a:pPr algn="ctr"/>
            <a:r>
              <a:rPr lang="en-US" i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10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2373ED95-7F22-4709-B0B4-FADC7DAC4FE7}"/>
              </a:ext>
            </a:extLst>
          </p:cNvPr>
          <p:cNvSpPr/>
          <p:nvPr/>
        </p:nvSpPr>
        <p:spPr>
          <a:xfrm>
            <a:off x="7086600" y="2137409"/>
            <a:ext cx="761406" cy="274320"/>
          </a:xfrm>
          <a:prstGeom prst="rect">
            <a:avLst/>
          </a:prstGeom>
          <a:solidFill>
            <a:schemeClr val="bg1"/>
          </a:solidFill>
        </p:spPr>
        <p:txBody>
          <a:bodyPr wrap="none" tIns="45720" anchor="ctr" anchorCtr="0">
            <a:noAutofit/>
          </a:bodyPr>
          <a:lstStyle/>
          <a:p>
            <a:pPr algn="ctr"/>
            <a:r>
              <a:rPr lang="en-US" i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10</a:t>
            </a:r>
          </a:p>
        </p:txBody>
      </p:sp>
      <p:sp>
        <p:nvSpPr>
          <p:cNvPr id="114" name="ScanArrow">
            <a:extLst>
              <a:ext uri="{FF2B5EF4-FFF2-40B4-BE49-F238E27FC236}">
                <a16:creationId xmlns:a16="http://schemas.microsoft.com/office/drawing/2014/main" id="{F2804B8F-7503-4BF4-BFC6-4F5BF4150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3173" y="2057524"/>
            <a:ext cx="457200" cy="45720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EF3E42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cxnSp>
        <p:nvCxnSpPr>
          <p:cNvPr id="91" name="Curved Connector 39">
            <a:extLst>
              <a:ext uri="{FF2B5EF4-FFF2-40B4-BE49-F238E27FC236}">
                <a16:creationId xmlns:a16="http://schemas.microsoft.com/office/drawing/2014/main" id="{03F1F79F-997F-4AAF-84AF-F0486B53BC6A}"/>
              </a:ext>
            </a:extLst>
          </p:cNvPr>
          <p:cNvCxnSpPr>
            <a:cxnSpLocks/>
            <a:stCxn id="86" idx="3"/>
            <a:endCxn id="11" idx="1"/>
          </p:cNvCxnSpPr>
          <p:nvPr/>
        </p:nvCxnSpPr>
        <p:spPr>
          <a:xfrm flipV="1">
            <a:off x="1176887" y="1906428"/>
            <a:ext cx="4233313" cy="848202"/>
          </a:xfrm>
          <a:prstGeom prst="bentConnector3">
            <a:avLst>
              <a:gd name="adj1" fmla="val 47750"/>
            </a:avLst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urved Connector 39">
            <a:extLst>
              <a:ext uri="{FF2B5EF4-FFF2-40B4-BE49-F238E27FC236}">
                <a16:creationId xmlns:a16="http://schemas.microsoft.com/office/drawing/2014/main" id="{F354497D-A870-46E7-A97B-21A19062142D}"/>
              </a:ext>
            </a:extLst>
          </p:cNvPr>
          <p:cNvCxnSpPr>
            <a:cxnSpLocks/>
            <a:stCxn id="87" idx="3"/>
            <a:endCxn id="14" idx="1"/>
          </p:cNvCxnSpPr>
          <p:nvPr/>
        </p:nvCxnSpPr>
        <p:spPr>
          <a:xfrm flipV="1">
            <a:off x="1176887" y="2266948"/>
            <a:ext cx="4233313" cy="909654"/>
          </a:xfrm>
          <a:prstGeom prst="bentConnector3">
            <a:avLst>
              <a:gd name="adj1" fmla="val 50000"/>
            </a:avLst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9DE3E1F-7CC5-41FF-8220-D790873E19D4}"/>
              </a:ext>
            </a:extLst>
          </p:cNvPr>
          <p:cNvSpPr txBox="1"/>
          <p:nvPr/>
        </p:nvSpPr>
        <p:spPr>
          <a:xfrm>
            <a:off x="1305463" y="4226320"/>
            <a:ext cx="833690" cy="369332"/>
          </a:xfrm>
          <a:prstGeom prst="rect">
            <a:avLst/>
          </a:prstGeom>
          <a:noFill/>
        </p:spPr>
        <p:txBody>
          <a:bodyPr wrap="none" lIns="73152" tIns="0" rIns="0" bIns="0" rtlCol="0">
            <a:spAutoFit/>
          </a:bodyPr>
          <a:lstStyle/>
          <a:p>
            <a:r>
              <a:rPr lang="en-US" sz="2400" b="1" i="1" dirty="0">
                <a:solidFill>
                  <a:srgbClr val="EF3E42"/>
                </a:solidFill>
                <a:latin typeface="Crimson Text" pitchFamily="2" charset="0"/>
              </a:rPr>
              <a:t>TS&lt;10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AE159B2-23F1-4EA8-A73F-A29B435C8D53}"/>
              </a:ext>
            </a:extLst>
          </p:cNvPr>
          <p:cNvSpPr txBox="1"/>
          <p:nvPr/>
        </p:nvSpPr>
        <p:spPr>
          <a:xfrm>
            <a:off x="198120" y="1850250"/>
            <a:ext cx="1484509" cy="307777"/>
          </a:xfrm>
          <a:prstGeom prst="rect">
            <a:avLst/>
          </a:prstGeom>
          <a:noFill/>
        </p:spPr>
        <p:txBody>
          <a:bodyPr wrap="none" lIns="73152" tIns="0" rIns="0" bIns="0" rtlCol="0">
            <a:spAutoFit/>
          </a:bodyPr>
          <a:lstStyle/>
          <a:p>
            <a:r>
              <a:rPr lang="en-US" sz="2000" b="1" dirty="0">
                <a:solidFill>
                  <a:srgbClr val="EF3E42"/>
                </a:solidFill>
                <a:latin typeface="Inconsolata" panose="00000509000000000000" pitchFamily="49" charset="0"/>
              </a:rPr>
              <a:t>COMMIT @ 15</a:t>
            </a:r>
          </a:p>
        </p:txBody>
      </p:sp>
      <p:sp>
        <p:nvSpPr>
          <p:cNvPr id="73" name="Left Brace 72">
            <a:extLst>
              <a:ext uri="{FF2B5EF4-FFF2-40B4-BE49-F238E27FC236}">
                <a16:creationId xmlns:a16="http://schemas.microsoft.com/office/drawing/2014/main" id="{38714191-CC97-44E5-99E3-A80FEB482612}"/>
              </a:ext>
            </a:extLst>
          </p:cNvPr>
          <p:cNvSpPr/>
          <p:nvPr/>
        </p:nvSpPr>
        <p:spPr>
          <a:xfrm>
            <a:off x="2169437" y="3907072"/>
            <a:ext cx="276225" cy="1007828"/>
          </a:xfrm>
          <a:prstGeom prst="leftBrace">
            <a:avLst>
              <a:gd name="adj1" fmla="val 249081"/>
              <a:gd name="adj2" fmla="val 50000"/>
            </a:avLst>
          </a:prstGeom>
          <a:ln w="57150" cap="sq">
            <a:solidFill>
              <a:srgbClr val="EF3E4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AAD9F79-F285-4BC5-8132-F691589816E9}"/>
              </a:ext>
            </a:extLst>
          </p:cNvPr>
          <p:cNvGrpSpPr/>
          <p:nvPr/>
        </p:nvGrpSpPr>
        <p:grpSpPr>
          <a:xfrm>
            <a:off x="7086600" y="1769151"/>
            <a:ext cx="761406" cy="642578"/>
            <a:chOff x="7086600" y="1769151"/>
            <a:chExt cx="761406" cy="642578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CA6AF0C0-7588-4179-9942-A0546FDCB58A}"/>
                </a:ext>
              </a:extLst>
            </p:cNvPr>
            <p:cNvSpPr/>
            <p:nvPr/>
          </p:nvSpPr>
          <p:spPr>
            <a:xfrm>
              <a:off x="7086600" y="1769151"/>
              <a:ext cx="761406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4B9A9C37-7E9E-4AB1-B4D4-2DCB11E9EAF3}"/>
                </a:ext>
              </a:extLst>
            </p:cNvPr>
            <p:cNvSpPr/>
            <p:nvPr/>
          </p:nvSpPr>
          <p:spPr>
            <a:xfrm>
              <a:off x="7086600" y="2137409"/>
              <a:ext cx="761406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</a:t>
              </a: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BC63D28C-5450-4321-A7A8-850A54449814}"/>
              </a:ext>
            </a:extLst>
          </p:cNvPr>
          <p:cNvGrpSpPr/>
          <p:nvPr/>
        </p:nvGrpSpPr>
        <p:grpSpPr>
          <a:xfrm>
            <a:off x="6257925" y="2491147"/>
            <a:ext cx="761406" cy="642578"/>
            <a:chOff x="7086600" y="1769151"/>
            <a:chExt cx="761406" cy="642578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B827B216-7B90-48FC-9668-AD0E4384F454}"/>
                </a:ext>
              </a:extLst>
            </p:cNvPr>
            <p:cNvSpPr/>
            <p:nvPr/>
          </p:nvSpPr>
          <p:spPr>
            <a:xfrm>
              <a:off x="7086600" y="1769151"/>
              <a:ext cx="761406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</a:t>
              </a: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86D529A5-D8C2-4BFA-8104-B2D641972657}"/>
                </a:ext>
              </a:extLst>
            </p:cNvPr>
            <p:cNvSpPr/>
            <p:nvPr/>
          </p:nvSpPr>
          <p:spPr>
            <a:xfrm>
              <a:off x="7086600" y="2137409"/>
              <a:ext cx="761406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10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BB7AF8-3173-B2AF-677A-3B57864E7026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42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"/>
                            </p:stCondLst>
                            <p:childTnLst>
                              <p:par>
                                <p:cTn id="97" presetID="42" presetClass="path" presetSubtype="0" accel="50000" decel="5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5.55556E-7 -3.82716E-6 L 0.23299 0.27562 " pathEditMode="relative" rAng="0" ptsTypes="AA">
                                      <p:cBhvr>
                                        <p:cTn id="98" dur="75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49" y="13765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42" presetClass="path" presetSubtype="0" accel="50000" decel="5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5.55556E-7 -2.59259E-6 L 0.23299 0.28241 " pathEditMode="relative" rAng="0" ptsTypes="AA">
                                      <p:cBhvr>
                                        <p:cTn id="100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49" y="141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25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3" grpId="1" animBg="1"/>
      <p:bldP spid="78" grpId="0" animBg="1"/>
      <p:bldP spid="86" grpId="0" animBg="1"/>
      <p:bldP spid="86" grpId="1" animBg="1"/>
      <p:bldP spid="87" grpId="0" animBg="1"/>
      <p:bldP spid="87" grpId="1" animBg="1"/>
      <p:bldP spid="106" grpId="0" animBg="1"/>
      <p:bldP spid="107" grpId="0" animBg="1"/>
      <p:bldP spid="114" grpId="0" animBg="1"/>
      <p:bldP spid="114" grpId="1" animBg="1"/>
      <p:bldP spid="60" grpId="0"/>
      <p:bldP spid="71" grpId="0"/>
      <p:bldP spid="7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Index Management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28600" y="929878"/>
            <a:ext cx="6248400" cy="347067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Primary key indexes point to version chain head.</a:t>
            </a:r>
          </a:p>
          <a:p>
            <a:pPr lvl="1"/>
            <a:r>
              <a:rPr lang="en-US" dirty="0"/>
              <a:t>How often the DBMS must update the </a:t>
            </a:r>
            <a:r>
              <a:rPr lang="en-US" dirty="0" err="1"/>
              <a:t>pkey</a:t>
            </a:r>
            <a:r>
              <a:rPr lang="en-US" dirty="0"/>
              <a:t> index depends on whether the system creates new versions when a tuple is updated.</a:t>
            </a:r>
          </a:p>
          <a:p>
            <a:pPr lvl="1"/>
            <a:r>
              <a:rPr lang="en-US" dirty="0"/>
              <a:t>If a </a:t>
            </a:r>
            <a:r>
              <a:rPr lang="en-US" dirty="0" err="1"/>
              <a:t>txn</a:t>
            </a:r>
            <a:r>
              <a:rPr lang="en-US" dirty="0"/>
              <a:t> updates a tuple’s </a:t>
            </a:r>
            <a:r>
              <a:rPr lang="en-US" dirty="0" err="1"/>
              <a:t>pkey</a:t>
            </a:r>
            <a:r>
              <a:rPr lang="en-US" dirty="0"/>
              <a:t> attribute(s), then this is treated as a </a:t>
            </a:r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</a:rPr>
              <a:t>DELETE</a:t>
            </a:r>
            <a:r>
              <a:rPr lang="en-US" dirty="0"/>
              <a:t> followed by an </a:t>
            </a:r>
            <a:r>
              <a:rPr lang="en-US" b="1" dirty="0">
                <a:solidFill>
                  <a:srgbClr val="EF3E42"/>
                </a:solidFill>
                <a:latin typeface="Inconsolata" panose="00000509000000000000" pitchFamily="49" charset="0"/>
              </a:rPr>
              <a:t>INSERT</a:t>
            </a:r>
            <a:r>
              <a:rPr lang="en-US" dirty="0"/>
              <a:t>.</a:t>
            </a:r>
          </a:p>
          <a:p>
            <a:pPr marL="0" lvl="1" indent="0">
              <a:buNone/>
            </a:pPr>
            <a:endParaRPr lang="en-US" dirty="0"/>
          </a:p>
          <a:p>
            <a:r>
              <a:rPr lang="en-US" dirty="0"/>
              <a:t>Secondary indexes are more complicated…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00137E-51ED-9FBC-4B0A-DB0B8F9516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3" name="Picture 2">
            <a:hlinkClick r:id="rId3"/>
            <a:extLst>
              <a:ext uri="{FF2B5EF4-FFF2-40B4-BE49-F238E27FC236}">
                <a16:creationId xmlns:a16="http://schemas.microsoft.com/office/drawing/2014/main" id="{0E58E52E-D981-0C42-2040-8DBF5AAE7A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951" y="1047195"/>
            <a:ext cx="2778758" cy="2134156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0880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Secondary Indexes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6400" y="971550"/>
            <a:ext cx="5791200" cy="3470672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Approach #1: Logical Pointers</a:t>
            </a:r>
          </a:p>
          <a:p>
            <a:pPr marL="342900" lvl="1"/>
            <a:r>
              <a:rPr lang="en-US" dirty="0"/>
              <a:t>Use a fixed identifier per tuple that does not change.</a:t>
            </a:r>
          </a:p>
          <a:p>
            <a:pPr marL="342900" lvl="1"/>
            <a:r>
              <a:rPr lang="en-US" dirty="0"/>
              <a:t>Requires an extra indirection layer.</a:t>
            </a:r>
          </a:p>
          <a:p>
            <a:pPr marL="342900" lvl="1"/>
            <a:r>
              <a:rPr lang="en-US" dirty="0"/>
              <a:t>Primary Key vs. Tuple Id</a:t>
            </a:r>
          </a:p>
          <a:p>
            <a:endParaRPr lang="en-US" sz="1200" dirty="0"/>
          </a:p>
          <a:p>
            <a:r>
              <a:rPr lang="en-US" b="1" dirty="0"/>
              <a:t>Approach #2: Physical Pointers</a:t>
            </a:r>
          </a:p>
          <a:p>
            <a:pPr marL="342900" lvl="1"/>
            <a:r>
              <a:rPr lang="en-US" dirty="0"/>
              <a:t>Use the physical address to the version chain head.</a:t>
            </a:r>
            <a:endParaRPr lang="en-US" sz="1200" dirty="0"/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928B058-30E7-B7FA-F239-3AC47D85E4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9943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SecIndex"/>
          <p:cNvGrpSpPr/>
          <p:nvPr/>
        </p:nvGrpSpPr>
        <p:grpSpPr>
          <a:xfrm>
            <a:off x="5562600" y="3105150"/>
            <a:ext cx="3749040" cy="533400"/>
            <a:chOff x="4511042" y="1276350"/>
            <a:chExt cx="3749040" cy="533400"/>
          </a:xfrm>
        </p:grpSpPr>
        <p:sp>
          <p:nvSpPr>
            <p:cNvPr id="47" name="Rectangle 46"/>
            <p:cNvSpPr/>
            <p:nvPr/>
          </p:nvSpPr>
          <p:spPr>
            <a:xfrm>
              <a:off x="4511042" y="1276350"/>
              <a:ext cx="3749040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>
                  <a:latin typeface="Crimson Text" pitchFamily="2" charset="0"/>
                </a:rPr>
                <a:t>SECONDARY INDEX</a:t>
              </a:r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51393" y="1341237"/>
              <a:ext cx="390171" cy="403626"/>
            </a:xfrm>
            <a:prstGeom prst="rect">
              <a:avLst/>
            </a:prstGeom>
          </p:spPr>
        </p:pic>
      </p:grpSp>
      <p:grpSp>
        <p:nvGrpSpPr>
          <p:cNvPr id="43" name="SecIndex"/>
          <p:cNvGrpSpPr/>
          <p:nvPr/>
        </p:nvGrpSpPr>
        <p:grpSpPr>
          <a:xfrm>
            <a:off x="5300134" y="2545531"/>
            <a:ext cx="3749040" cy="533400"/>
            <a:chOff x="4511042" y="1276350"/>
            <a:chExt cx="3749040" cy="533400"/>
          </a:xfrm>
        </p:grpSpPr>
        <p:sp>
          <p:nvSpPr>
            <p:cNvPr id="44" name="Rectangle 43"/>
            <p:cNvSpPr/>
            <p:nvPr/>
          </p:nvSpPr>
          <p:spPr>
            <a:xfrm>
              <a:off x="4511042" y="1276350"/>
              <a:ext cx="3749040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>
                  <a:latin typeface="Crimson Text" pitchFamily="2" charset="0"/>
                </a:rPr>
                <a:t>SECONDARY INDEX</a:t>
              </a:r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51393" y="1341237"/>
              <a:ext cx="390171" cy="403626"/>
            </a:xfrm>
            <a:prstGeom prst="rect">
              <a:avLst/>
            </a:prstGeom>
          </p:spPr>
        </p:pic>
      </p:grpSp>
      <p:grpSp>
        <p:nvGrpSpPr>
          <p:cNvPr id="37" name="SecIndex"/>
          <p:cNvGrpSpPr/>
          <p:nvPr/>
        </p:nvGrpSpPr>
        <p:grpSpPr>
          <a:xfrm>
            <a:off x="5037667" y="1985912"/>
            <a:ext cx="3749040" cy="533400"/>
            <a:chOff x="4511042" y="1276350"/>
            <a:chExt cx="3749040" cy="533400"/>
          </a:xfrm>
        </p:grpSpPr>
        <p:sp>
          <p:nvSpPr>
            <p:cNvPr id="38" name="Rectangle 37"/>
            <p:cNvSpPr/>
            <p:nvPr/>
          </p:nvSpPr>
          <p:spPr>
            <a:xfrm>
              <a:off x="4511042" y="1276350"/>
              <a:ext cx="3749040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>
                  <a:latin typeface="Crimson Text" pitchFamily="2" charset="0"/>
                </a:rPr>
                <a:t>SECONDARY INDEX</a:t>
              </a: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51393" y="1341237"/>
              <a:ext cx="390171" cy="403626"/>
            </a:xfrm>
            <a:prstGeom prst="rect">
              <a:avLst/>
            </a:prstGeom>
          </p:spPr>
        </p:pic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Index Pointers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06400" y="1426293"/>
            <a:ext cx="3657600" cy="533400"/>
            <a:chOff x="4511042" y="1276350"/>
            <a:chExt cx="3657600" cy="533400"/>
          </a:xfrm>
        </p:grpSpPr>
        <p:sp>
          <p:nvSpPr>
            <p:cNvPr id="5" name="Rectangle 4"/>
            <p:cNvSpPr/>
            <p:nvPr/>
          </p:nvSpPr>
          <p:spPr>
            <a:xfrm>
              <a:off x="4511042" y="1276350"/>
              <a:ext cx="3657600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>
                  <a:latin typeface="Crimson Text" pitchFamily="2" charset="0"/>
                </a:rPr>
                <a:t>PRIMARY INDEX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51394" y="1341237"/>
              <a:ext cx="431822" cy="403626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4775200" y="1426293"/>
            <a:ext cx="3749040" cy="533400"/>
            <a:chOff x="4511042" y="1276350"/>
            <a:chExt cx="3749040" cy="533400"/>
          </a:xfrm>
        </p:grpSpPr>
        <p:sp>
          <p:nvSpPr>
            <p:cNvPr id="8" name="Rectangle 7"/>
            <p:cNvSpPr/>
            <p:nvPr/>
          </p:nvSpPr>
          <p:spPr>
            <a:xfrm>
              <a:off x="4511042" y="1276350"/>
              <a:ext cx="3749040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>
                  <a:latin typeface="Crimson Text" pitchFamily="2" charset="0"/>
                </a:rPr>
                <a:t>SECONDARY INDEX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51393" y="1341237"/>
              <a:ext cx="390171" cy="403626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2919876" y="3867150"/>
            <a:ext cx="3304248" cy="762000"/>
            <a:chOff x="3429000" y="3943351"/>
            <a:chExt cx="3304248" cy="762000"/>
          </a:xfrm>
        </p:grpSpPr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3429000" y="3943351"/>
              <a:ext cx="3304248" cy="76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3620179" y="4095751"/>
              <a:ext cx="2921891" cy="381000"/>
              <a:chOff x="3429000" y="5406803"/>
              <a:chExt cx="2921891" cy="3810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3429000" y="5406803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220084" y="5406803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011168" y="5406803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5802251" y="5406803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cxnSp>
            <p:nvCxnSpPr>
              <p:cNvPr id="24" name="Straight Arrow Connector 2"/>
              <p:cNvCxnSpPr>
                <a:cxnSpLocks noChangeShapeType="1"/>
                <a:stCxn id="20" idx="3"/>
                <a:endCxn id="21" idx="1"/>
              </p:cNvCxnSpPr>
              <p:nvPr/>
            </p:nvCxnSpPr>
            <p:spPr bwMode="auto">
              <a:xfrm>
                <a:off x="3977640" y="5597303"/>
                <a:ext cx="242444" cy="0"/>
              </a:xfrm>
              <a:prstGeom prst="straightConnector1">
                <a:avLst/>
              </a:prstGeom>
              <a:noFill/>
              <a:ln w="38100" algn="ctr">
                <a:solidFill>
                  <a:srgbClr val="EF3E42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Arrow Connector 2"/>
              <p:cNvCxnSpPr>
                <a:cxnSpLocks noChangeShapeType="1"/>
                <a:stCxn id="21" idx="3"/>
                <a:endCxn id="22" idx="1"/>
              </p:cNvCxnSpPr>
              <p:nvPr/>
            </p:nvCxnSpPr>
            <p:spPr bwMode="auto">
              <a:xfrm>
                <a:off x="4768724" y="5597303"/>
                <a:ext cx="242444" cy="0"/>
              </a:xfrm>
              <a:prstGeom prst="straightConnector1">
                <a:avLst/>
              </a:prstGeom>
              <a:noFill/>
              <a:ln w="38100" algn="ctr">
                <a:solidFill>
                  <a:srgbClr val="EF3E42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Straight Arrow Connector 2"/>
              <p:cNvCxnSpPr>
                <a:cxnSpLocks noChangeShapeType="1"/>
                <a:stCxn id="22" idx="3"/>
                <a:endCxn id="23" idx="1"/>
              </p:cNvCxnSpPr>
              <p:nvPr/>
            </p:nvCxnSpPr>
            <p:spPr bwMode="auto">
              <a:xfrm>
                <a:off x="5559808" y="5597303"/>
                <a:ext cx="242443" cy="0"/>
              </a:xfrm>
              <a:prstGeom prst="straightConnector1">
                <a:avLst/>
              </a:prstGeom>
              <a:noFill/>
              <a:ln w="38100" algn="ctr">
                <a:solidFill>
                  <a:srgbClr val="EF3E42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30" name="Right Arrow 29"/>
          <p:cNvSpPr>
            <a:spLocks noChangeAspect="1"/>
          </p:cNvSpPr>
          <p:nvPr/>
        </p:nvSpPr>
        <p:spPr>
          <a:xfrm rot="5400000">
            <a:off x="2204720" y="1002009"/>
            <a:ext cx="365760" cy="419142"/>
          </a:xfrm>
          <a:prstGeom prst="rightArrow">
            <a:avLst/>
          </a:prstGeom>
          <a:solidFill>
            <a:srgbClr val="EF3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31" name="Content Placeholder 2"/>
          <p:cNvSpPr txBox="1">
            <a:spLocks/>
          </p:cNvSpPr>
          <p:nvPr/>
        </p:nvSpPr>
        <p:spPr>
          <a:xfrm>
            <a:off x="914400" y="1075214"/>
            <a:ext cx="1280160" cy="300788"/>
          </a:xfrm>
          <a:prstGeom prst="rect">
            <a:avLst/>
          </a:prstGeom>
        </p:spPr>
        <p:txBody>
          <a:bodyPr wrap="square" t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b="1" dirty="0">
                <a:latin typeface="Inconsolata" panose="00000509000000000000" pitchFamily="49" charset="0"/>
                <a:cs typeface="Consolas" pitchFamily="49" charset="0"/>
              </a:rPr>
              <a:t>GET(A)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43700" y="3979902"/>
            <a:ext cx="214905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400" b="1" i="1" dirty="0">
                <a:solidFill>
                  <a:srgbClr val="EF3E42"/>
                </a:solidFill>
                <a:latin typeface="Crimson Text" pitchFamily="2" charset="0"/>
              </a:rPr>
              <a:t>Append-Only</a:t>
            </a:r>
          </a:p>
          <a:p>
            <a:pPr>
              <a:lnSpc>
                <a:spcPct val="75000"/>
              </a:lnSpc>
            </a:pPr>
            <a:r>
              <a:rPr lang="en-US" sz="2400" b="1" i="1" dirty="0">
                <a:solidFill>
                  <a:srgbClr val="EF3E42"/>
                </a:solidFill>
                <a:latin typeface="Crimson Text" pitchFamily="2" charset="0"/>
              </a:rPr>
              <a:t>Newest-to-Oldest</a:t>
            </a:r>
          </a:p>
        </p:txBody>
      </p:sp>
      <p:sp>
        <p:nvSpPr>
          <p:cNvPr id="33" name="Left Brace 32"/>
          <p:cNvSpPr/>
          <p:nvPr/>
        </p:nvSpPr>
        <p:spPr>
          <a:xfrm rot="10800000">
            <a:off x="6454793" y="3790950"/>
            <a:ext cx="141188" cy="914400"/>
          </a:xfrm>
          <a:prstGeom prst="leftBrace">
            <a:avLst>
              <a:gd name="adj1" fmla="val 249081"/>
              <a:gd name="adj2" fmla="val 50000"/>
            </a:avLst>
          </a:prstGeom>
          <a:ln w="92075" cap="sq">
            <a:solidFill>
              <a:srgbClr val="EF3E4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Curved Connector 39"/>
          <p:cNvCxnSpPr>
            <a:stCxn id="5" idx="2"/>
            <a:endCxn id="20" idx="1"/>
          </p:cNvCxnSpPr>
          <p:nvPr/>
        </p:nvCxnSpPr>
        <p:spPr>
          <a:xfrm rot="16200000" flipH="1">
            <a:off x="1547949" y="2646943"/>
            <a:ext cx="2250357" cy="875855"/>
          </a:xfrm>
          <a:prstGeom prst="bentConnector2">
            <a:avLst/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ight Arrow 48"/>
          <p:cNvSpPr>
            <a:spLocks noChangeAspect="1"/>
          </p:cNvSpPr>
          <p:nvPr/>
        </p:nvSpPr>
        <p:spPr>
          <a:xfrm rot="5400000">
            <a:off x="6573520" y="1002009"/>
            <a:ext cx="365760" cy="419142"/>
          </a:xfrm>
          <a:prstGeom prst="rightArrow">
            <a:avLst/>
          </a:prstGeom>
          <a:solidFill>
            <a:srgbClr val="EF3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6949440" y="1075214"/>
            <a:ext cx="1280160" cy="300788"/>
          </a:xfrm>
          <a:prstGeom prst="rect">
            <a:avLst/>
          </a:prstGeom>
        </p:spPr>
        <p:txBody>
          <a:bodyPr wrap="square" t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b="1" dirty="0">
                <a:latin typeface="Inconsolata" panose="00000509000000000000" pitchFamily="49" charset="0"/>
                <a:cs typeface="Consolas" pitchFamily="49" charset="0"/>
              </a:rPr>
              <a:t>GET(A)</a:t>
            </a:r>
          </a:p>
        </p:txBody>
      </p:sp>
      <p:cxnSp>
        <p:nvCxnSpPr>
          <p:cNvPr id="51" name="Curved Connector 39"/>
          <p:cNvCxnSpPr>
            <a:stCxn id="8" idx="2"/>
            <a:endCxn id="20" idx="1"/>
          </p:cNvCxnSpPr>
          <p:nvPr/>
        </p:nvCxnSpPr>
        <p:spPr>
          <a:xfrm rot="5400000">
            <a:off x="3755210" y="1315539"/>
            <a:ext cx="2250357" cy="3538665"/>
          </a:xfrm>
          <a:prstGeom prst="bentConnector4">
            <a:avLst>
              <a:gd name="adj1" fmla="val 45767"/>
              <a:gd name="adj2" fmla="val 106460"/>
            </a:avLst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39"/>
          <p:cNvCxnSpPr>
            <a:stCxn id="8" idx="2"/>
            <a:endCxn id="5" idx="0"/>
          </p:cNvCxnSpPr>
          <p:nvPr/>
        </p:nvCxnSpPr>
        <p:spPr>
          <a:xfrm rot="5400000" flipH="1">
            <a:off x="4175760" y="-514267"/>
            <a:ext cx="533400" cy="4414520"/>
          </a:xfrm>
          <a:prstGeom prst="bentConnector5">
            <a:avLst>
              <a:gd name="adj1" fmla="val -42857"/>
              <a:gd name="adj2" fmla="val 50518"/>
              <a:gd name="adj3" fmla="val 142857"/>
            </a:avLst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974070" y="2691370"/>
            <a:ext cx="1261130" cy="365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cs typeface="Segoe UI Light" panose="020B0502040204020203" pitchFamily="34" charset="0"/>
              </a:rPr>
              <a:t>Record Id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756401" y="2418899"/>
            <a:ext cx="1244599" cy="365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cs typeface="Segoe UI Light" panose="020B0502040204020203" pitchFamily="34" charset="0"/>
              </a:rPr>
              <a:t>Record Id</a:t>
            </a:r>
          </a:p>
        </p:txBody>
      </p:sp>
      <p:cxnSp>
        <p:nvCxnSpPr>
          <p:cNvPr id="70" name="Curved Connector 39"/>
          <p:cNvCxnSpPr>
            <a:stCxn id="38" idx="1"/>
            <a:endCxn id="20" idx="0"/>
          </p:cNvCxnSpPr>
          <p:nvPr/>
        </p:nvCxnSpPr>
        <p:spPr>
          <a:xfrm rot="10800000" flipV="1">
            <a:off x="3385375" y="2252612"/>
            <a:ext cx="1652292" cy="1766938"/>
          </a:xfrm>
          <a:prstGeom prst="bentConnector2">
            <a:avLst/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urved Connector 39"/>
          <p:cNvCxnSpPr>
            <a:stCxn id="44" idx="1"/>
            <a:endCxn id="20" idx="3"/>
          </p:cNvCxnSpPr>
          <p:nvPr/>
        </p:nvCxnSpPr>
        <p:spPr>
          <a:xfrm rot="10800000" flipV="1">
            <a:off x="3659696" y="2812230"/>
            <a:ext cx="1640439" cy="1397819"/>
          </a:xfrm>
          <a:prstGeom prst="bentConnector3">
            <a:avLst>
              <a:gd name="adj1" fmla="val 75548"/>
            </a:avLst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urved Connector 39"/>
          <p:cNvCxnSpPr>
            <a:stCxn id="47" idx="1"/>
            <a:endCxn id="20" idx="2"/>
          </p:cNvCxnSpPr>
          <p:nvPr/>
        </p:nvCxnSpPr>
        <p:spPr>
          <a:xfrm rot="10800000" flipV="1">
            <a:off x="3385376" y="3371850"/>
            <a:ext cx="2177225" cy="1028700"/>
          </a:xfrm>
          <a:prstGeom prst="bentConnector4">
            <a:avLst>
              <a:gd name="adj1" fmla="val 35825"/>
              <a:gd name="adj2" fmla="val 122222"/>
            </a:avLst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5351209" y="2229413"/>
            <a:ext cx="1092199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cs typeface="Segoe UI Light" panose="020B0502040204020203" pitchFamily="34" charset="0"/>
              </a:rPr>
              <a:t>Primary Key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A6BB81D0-CFEB-8167-479B-F1675FED8162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9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"/>
                            </p:stCondLst>
                            <p:childTnLst>
                              <p:par>
                                <p:cTn id="12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1" grpId="0"/>
      <p:bldP spid="31" grpId="1"/>
      <p:bldP spid="32" grpId="0"/>
      <p:bldP spid="33" grpId="0" animBg="1"/>
      <p:bldP spid="49" grpId="0" animBg="1"/>
      <p:bldP spid="50" grpId="0"/>
      <p:bldP spid="68" grpId="0"/>
      <p:bldP spid="68" grpId="1"/>
      <p:bldP spid="68" grpId="2"/>
      <p:bldP spid="69" grpId="0"/>
      <p:bldP spid="69" grpId="1"/>
      <p:bldP spid="9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1950381-340D-4131-AD77-383713636B2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Indexes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3D7860-C99E-4868-847F-24BE98A39238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DBMS indexes (usually) do not store version information about tuples with their keys.</a:t>
            </a:r>
          </a:p>
          <a:p>
            <a:pPr lvl="1"/>
            <a:r>
              <a:rPr lang="en-US" dirty="0"/>
              <a:t>Exception: Index-organized tables (e.g., MySQL)</a:t>
            </a:r>
          </a:p>
          <a:p>
            <a:endParaRPr lang="en-US" sz="1200" dirty="0"/>
          </a:p>
          <a:p>
            <a:r>
              <a:rPr lang="en-US" dirty="0"/>
              <a:t>Every index must support duplicate keys from different snapshots:</a:t>
            </a:r>
          </a:p>
          <a:p>
            <a:pPr lvl="1"/>
            <a:r>
              <a:rPr lang="en-US" dirty="0"/>
              <a:t>The same key may point to different logical tuples in different snapshots.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A7FCE7-FB91-CD2B-A897-310969B955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31141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EC41F62-8326-43CD-BA20-CB89AEA9EAA9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Duplicate Key Problem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0AEC39-5D21-44D7-8A59-EEAB95FA9F5C}"/>
              </a:ext>
            </a:extLst>
          </p:cNvPr>
          <p:cNvSpPr/>
          <p:nvPr/>
        </p:nvSpPr>
        <p:spPr>
          <a:xfrm>
            <a:off x="7029157" y="1504950"/>
            <a:ext cx="6096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 dirty="0">
              <a:solidFill>
                <a:srgbClr val="4B4B4B"/>
              </a:solidFill>
              <a:latin typeface="Open Sans Extrabold" pitchFamily="34" charset="0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84DB748-CFD8-4DF5-BF44-F6D2DE5D28DB}"/>
              </a:ext>
            </a:extLst>
          </p:cNvPr>
          <p:cNvSpPr/>
          <p:nvPr/>
        </p:nvSpPr>
        <p:spPr>
          <a:xfrm>
            <a:off x="6330461" y="2000250"/>
            <a:ext cx="6096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 dirty="0">
              <a:solidFill>
                <a:srgbClr val="4B4B4B"/>
              </a:solidFill>
              <a:latin typeface="Open Sans Extrabold" pitchFamily="34" charset="0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0D4B339-E5D2-45C7-8FAD-E84F71EF4871}"/>
              </a:ext>
            </a:extLst>
          </p:cNvPr>
          <p:cNvSpPr/>
          <p:nvPr/>
        </p:nvSpPr>
        <p:spPr>
          <a:xfrm>
            <a:off x="7727852" y="2000250"/>
            <a:ext cx="6096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 dirty="0">
              <a:solidFill>
                <a:srgbClr val="4B4B4B"/>
              </a:solidFill>
              <a:latin typeface="Open Sans Extrabold" pitchFamily="34" charset="0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C5219D-A440-4FB8-93AB-02B5D184F1A0}"/>
              </a:ext>
            </a:extLst>
          </p:cNvPr>
          <p:cNvSpPr/>
          <p:nvPr/>
        </p:nvSpPr>
        <p:spPr>
          <a:xfrm>
            <a:off x="5981114" y="2495550"/>
            <a:ext cx="6096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 dirty="0">
              <a:solidFill>
                <a:srgbClr val="4B4B4B"/>
              </a:solidFill>
              <a:latin typeface="Open Sans Extrabold" pitchFamily="34" charset="0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ADF6803-0A40-460F-82BA-F1222D887918}"/>
              </a:ext>
            </a:extLst>
          </p:cNvPr>
          <p:cNvSpPr/>
          <p:nvPr/>
        </p:nvSpPr>
        <p:spPr>
          <a:xfrm>
            <a:off x="6679809" y="2495550"/>
            <a:ext cx="6096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 dirty="0">
              <a:solidFill>
                <a:srgbClr val="4B4B4B"/>
              </a:solidFill>
              <a:latin typeface="Open Sans Extrabold" pitchFamily="34" charset="0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DF4F4F-66BC-4442-8B24-3B1991744106}"/>
              </a:ext>
            </a:extLst>
          </p:cNvPr>
          <p:cNvSpPr/>
          <p:nvPr/>
        </p:nvSpPr>
        <p:spPr>
          <a:xfrm>
            <a:off x="7378504" y="2495550"/>
            <a:ext cx="6096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 dirty="0">
              <a:solidFill>
                <a:srgbClr val="4B4B4B"/>
              </a:solidFill>
              <a:latin typeface="Open Sans Extrabold" pitchFamily="34" charset="0"/>
              <a:ea typeface="Open Sans Extrabold" pitchFamily="34" charset="0"/>
              <a:cs typeface="Open Sans Extrabold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79BC0CF-9864-4C80-9A47-FF779C160E7A}"/>
              </a:ext>
            </a:extLst>
          </p:cNvPr>
          <p:cNvSpPr/>
          <p:nvPr/>
        </p:nvSpPr>
        <p:spPr>
          <a:xfrm>
            <a:off x="8077200" y="2495550"/>
            <a:ext cx="609600" cy="22860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45720" rIns="45720" rtlCol="0" anchor="ctr"/>
          <a:lstStyle/>
          <a:p>
            <a:pPr algn="ctr"/>
            <a:endParaRPr lang="en-US" sz="2400" b="1" dirty="0">
              <a:solidFill>
                <a:srgbClr val="4B4B4B"/>
              </a:solidFill>
              <a:latin typeface="Open Sans Extrabold" pitchFamily="34" charset="0"/>
              <a:ea typeface="Open Sans Extrabold" pitchFamily="34" charset="0"/>
              <a:cs typeface="Open Sans Extrabold" pitchFamily="34" charset="0"/>
            </a:endParaRPr>
          </a:p>
        </p:txBody>
      </p:sp>
      <p:cxnSp>
        <p:nvCxnSpPr>
          <p:cNvPr id="15" name="Straight Arrow Connector 13">
            <a:extLst>
              <a:ext uri="{FF2B5EF4-FFF2-40B4-BE49-F238E27FC236}">
                <a16:creationId xmlns:a16="http://schemas.microsoft.com/office/drawing/2014/main" id="{D43DF3BA-8761-430E-9514-619D56CC39A8}"/>
              </a:ext>
            </a:extLst>
          </p:cNvPr>
          <p:cNvCxnSpPr>
            <a:stCxn id="8" idx="2"/>
            <a:endCxn id="9" idx="0"/>
          </p:cNvCxnSpPr>
          <p:nvPr/>
        </p:nvCxnSpPr>
        <p:spPr>
          <a:xfrm rot="5400000">
            <a:off x="6851259" y="1517552"/>
            <a:ext cx="266700" cy="698696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3">
            <a:extLst>
              <a:ext uri="{FF2B5EF4-FFF2-40B4-BE49-F238E27FC236}">
                <a16:creationId xmlns:a16="http://schemas.microsoft.com/office/drawing/2014/main" id="{CDDB43B9-B2CD-4B3A-BD69-3FA5155BA37C}"/>
              </a:ext>
            </a:extLst>
          </p:cNvPr>
          <p:cNvCxnSpPr>
            <a:stCxn id="8" idx="2"/>
            <a:endCxn id="10" idx="0"/>
          </p:cNvCxnSpPr>
          <p:nvPr/>
        </p:nvCxnSpPr>
        <p:spPr>
          <a:xfrm rot="16200000" flipH="1">
            <a:off x="7549954" y="1517552"/>
            <a:ext cx="266700" cy="698695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3">
            <a:extLst>
              <a:ext uri="{FF2B5EF4-FFF2-40B4-BE49-F238E27FC236}">
                <a16:creationId xmlns:a16="http://schemas.microsoft.com/office/drawing/2014/main" id="{882F5547-0D6C-4EF2-9BF4-1BA35A2433BE}"/>
              </a:ext>
            </a:extLst>
          </p:cNvPr>
          <p:cNvCxnSpPr>
            <a:stCxn id="9" idx="2"/>
            <a:endCxn id="11" idx="0"/>
          </p:cNvCxnSpPr>
          <p:nvPr/>
        </p:nvCxnSpPr>
        <p:spPr>
          <a:xfrm rot="5400000">
            <a:off x="6327238" y="2187527"/>
            <a:ext cx="266700" cy="349347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3">
            <a:extLst>
              <a:ext uri="{FF2B5EF4-FFF2-40B4-BE49-F238E27FC236}">
                <a16:creationId xmlns:a16="http://schemas.microsoft.com/office/drawing/2014/main" id="{19145B22-D138-4868-BB63-FDFC39FA3975}"/>
              </a:ext>
            </a:extLst>
          </p:cNvPr>
          <p:cNvCxnSpPr>
            <a:stCxn id="9" idx="2"/>
            <a:endCxn id="12" idx="0"/>
          </p:cNvCxnSpPr>
          <p:nvPr/>
        </p:nvCxnSpPr>
        <p:spPr>
          <a:xfrm rot="16200000" flipH="1">
            <a:off x="6676585" y="2187526"/>
            <a:ext cx="266700" cy="349348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3">
            <a:extLst>
              <a:ext uri="{FF2B5EF4-FFF2-40B4-BE49-F238E27FC236}">
                <a16:creationId xmlns:a16="http://schemas.microsoft.com/office/drawing/2014/main" id="{CE82083F-707B-44CC-AC52-988A97BEC024}"/>
              </a:ext>
            </a:extLst>
          </p:cNvPr>
          <p:cNvCxnSpPr>
            <a:stCxn id="10" idx="2"/>
            <a:endCxn id="14" idx="0"/>
          </p:cNvCxnSpPr>
          <p:nvPr/>
        </p:nvCxnSpPr>
        <p:spPr>
          <a:xfrm rot="16200000" flipH="1">
            <a:off x="8073976" y="2187526"/>
            <a:ext cx="266700" cy="349348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3">
            <a:extLst>
              <a:ext uri="{FF2B5EF4-FFF2-40B4-BE49-F238E27FC236}">
                <a16:creationId xmlns:a16="http://schemas.microsoft.com/office/drawing/2014/main" id="{20B79833-C38A-433F-9E7A-3AC728A21E6D}"/>
              </a:ext>
            </a:extLst>
          </p:cNvPr>
          <p:cNvCxnSpPr>
            <a:stCxn id="10" idx="2"/>
            <a:endCxn id="13" idx="0"/>
          </p:cNvCxnSpPr>
          <p:nvPr/>
        </p:nvCxnSpPr>
        <p:spPr>
          <a:xfrm rot="5400000">
            <a:off x="7724628" y="2187526"/>
            <a:ext cx="266700" cy="349348"/>
          </a:xfrm>
          <a:prstGeom prst="bentConnector3">
            <a:avLst>
              <a:gd name="adj1" fmla="val 50000"/>
            </a:avLst>
          </a:prstGeom>
          <a:ln>
            <a:solidFill>
              <a:schemeClr val="tx1">
                <a:lumMod val="75000"/>
                <a:lumOff val="2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2E0AD200-53D0-402A-A46C-074B72A23E7F}"/>
              </a:ext>
            </a:extLst>
          </p:cNvPr>
          <p:cNvSpPr txBox="1"/>
          <p:nvPr/>
        </p:nvSpPr>
        <p:spPr>
          <a:xfrm>
            <a:off x="6800557" y="1047750"/>
            <a:ext cx="1066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no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ea typeface="Crimson Text" pitchFamily="2" charset="0"/>
              </a:defRPr>
            </a:lvl1pPr>
          </a:lstStyle>
          <a:p>
            <a:pPr algn="ctr"/>
            <a:r>
              <a:rPr lang="en-US" dirty="0"/>
              <a:t>Index</a:t>
            </a:r>
          </a:p>
        </p:txBody>
      </p:sp>
      <p:sp>
        <p:nvSpPr>
          <p:cNvPr id="23" name="Text Box 4">
            <a:extLst>
              <a:ext uri="{FF2B5EF4-FFF2-40B4-BE49-F238E27FC236}">
                <a16:creationId xmlns:a16="http://schemas.microsoft.com/office/drawing/2014/main" id="{68A15557-CEF5-47EC-B4EC-4F29943B2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1600" y="3013710"/>
            <a:ext cx="3749040" cy="192024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prstDash val="solid"/>
            <a:miter lim="800000"/>
            <a:headEnd/>
            <a:tailEnd/>
          </a:ln>
          <a:effectLst/>
        </p:spPr>
        <p:txBody>
          <a:bodyPr/>
          <a:lstStyle/>
          <a:p>
            <a:pPr eaLnBrk="0" hangingPunct="0">
              <a:defRPr/>
            </a:pPr>
            <a:endParaRPr lang="en-US" sz="2400" u="none" dirty="0">
              <a:latin typeface="DejaVu Sans Mono" pitchFamily="49" charset="0"/>
              <a:ea typeface="DejaVu Sans Mono" pitchFamily="49" charset="0"/>
              <a:cs typeface="DejaVu Sans Mono" pitchFamily="49" charset="0"/>
            </a:endParaRPr>
          </a:p>
        </p:txBody>
      </p:sp>
      <p:grpSp>
        <p:nvGrpSpPr>
          <p:cNvPr id="63" name="DELETE(A)">
            <a:extLst>
              <a:ext uri="{FF2B5EF4-FFF2-40B4-BE49-F238E27FC236}">
                <a16:creationId xmlns:a16="http://schemas.microsoft.com/office/drawing/2014/main" id="{0A0A4EE7-FAF0-4FF0-86A4-00C9F7319E87}"/>
              </a:ext>
            </a:extLst>
          </p:cNvPr>
          <p:cNvGrpSpPr/>
          <p:nvPr/>
        </p:nvGrpSpPr>
        <p:grpSpPr>
          <a:xfrm>
            <a:off x="3316746" y="2561393"/>
            <a:ext cx="858615" cy="824271"/>
            <a:chOff x="4596007" y="1413510"/>
            <a:chExt cx="1143000" cy="1097280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F74AE70B-47D8-443D-9725-7E4F4E43A2F2}"/>
                </a:ext>
              </a:extLst>
            </p:cNvPr>
            <p:cNvSpPr/>
            <p:nvPr/>
          </p:nvSpPr>
          <p:spPr>
            <a:xfrm>
              <a:off x="4596007" y="1413510"/>
              <a:ext cx="1143000" cy="1097280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DELETE(A)</a:t>
              </a:r>
            </a:p>
          </p:txBody>
        </p:sp>
        <p:pic>
          <p:nvPicPr>
            <p:cNvPr id="65" name="Picture 79">
              <a:extLst>
                <a:ext uri="{FF2B5EF4-FFF2-40B4-BE49-F238E27FC236}">
                  <a16:creationId xmlns:a16="http://schemas.microsoft.com/office/drawing/2014/main" id="{CD169E82-3D67-4347-8CC7-203D9677AD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893187" y="1565909"/>
              <a:ext cx="548640" cy="548639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DFC1BCF-380B-418A-87F7-4CA56EA0F574}"/>
              </a:ext>
            </a:extLst>
          </p:cNvPr>
          <p:cNvGrpSpPr/>
          <p:nvPr/>
        </p:nvGrpSpPr>
        <p:grpSpPr>
          <a:xfrm>
            <a:off x="198120" y="2381363"/>
            <a:ext cx="1737360" cy="1004301"/>
            <a:chOff x="198120" y="1274612"/>
            <a:chExt cx="1737360" cy="1004301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1CF63F5D-2F72-411D-BEEC-457CE91216ED}"/>
                </a:ext>
              </a:extLst>
            </p:cNvPr>
            <p:cNvGrpSpPr/>
            <p:nvPr/>
          </p:nvGrpSpPr>
          <p:grpSpPr>
            <a:xfrm>
              <a:off x="198120" y="1274612"/>
              <a:ext cx="1737360" cy="1004301"/>
              <a:chOff x="138009" y="322168"/>
              <a:chExt cx="1737360" cy="1004301"/>
            </a:xfrm>
          </p:grpSpPr>
          <p:sp>
            <p:nvSpPr>
              <p:cNvPr id="67" name="Text Box 4">
                <a:extLst>
                  <a:ext uri="{FF2B5EF4-FFF2-40B4-BE49-F238E27FC236}">
                    <a16:creationId xmlns:a16="http://schemas.microsoft.com/office/drawing/2014/main" id="{E7956DDB-ADE7-4CAF-AB8D-757C56FBC49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009" y="594949"/>
                <a:ext cx="1737360" cy="7315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2400" u="none" dirty="0"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68" name="TextBox 15">
                <a:extLst>
                  <a:ext uri="{FF2B5EF4-FFF2-40B4-BE49-F238E27FC236}">
                    <a16:creationId xmlns:a16="http://schemas.microsoft.com/office/drawing/2014/main" id="{CB943049-7289-474F-BADA-E3B6318784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009" y="322168"/>
                <a:ext cx="1280160" cy="274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no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Txn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 #2</a:t>
                </a:r>
              </a:p>
            </p:txBody>
          </p:sp>
        </p:grp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0EEFA9C4-400D-403E-96B9-F04B81FAF276}"/>
                </a:ext>
              </a:extLst>
            </p:cNvPr>
            <p:cNvSpPr txBox="1"/>
            <p:nvPr/>
          </p:nvSpPr>
          <p:spPr>
            <a:xfrm>
              <a:off x="198120" y="1566061"/>
              <a:ext cx="1356269" cy="307777"/>
            </a:xfrm>
            <a:prstGeom prst="rect">
              <a:avLst/>
            </a:prstGeom>
            <a:noFill/>
          </p:spPr>
          <p:txBody>
            <a:bodyPr wrap="none" lIns="73152" tIns="0" rIns="0" bIns="0" rtlCol="0">
              <a:spAutoFit/>
            </a:bodyPr>
            <a:lstStyle/>
            <a:p>
              <a:r>
                <a:rPr lang="en-US" sz="2000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BEGIN @ 20</a:t>
              </a:r>
            </a:p>
          </p:txBody>
        </p:sp>
      </p:grpSp>
      <p:grpSp>
        <p:nvGrpSpPr>
          <p:cNvPr id="70" name="INSERT(A)">
            <a:extLst>
              <a:ext uri="{FF2B5EF4-FFF2-40B4-BE49-F238E27FC236}">
                <a16:creationId xmlns:a16="http://schemas.microsoft.com/office/drawing/2014/main" id="{9C5B9F1F-7B05-4A54-A016-35E200128F3F}"/>
              </a:ext>
            </a:extLst>
          </p:cNvPr>
          <p:cNvGrpSpPr>
            <a:grpSpLocks noChangeAspect="1"/>
          </p:cNvGrpSpPr>
          <p:nvPr/>
        </p:nvGrpSpPr>
        <p:grpSpPr>
          <a:xfrm>
            <a:off x="2265585" y="3882390"/>
            <a:ext cx="857250" cy="822960"/>
            <a:chOff x="2222921" y="1413510"/>
            <a:chExt cx="1143000" cy="1097280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D008593-8D77-4931-BC05-5E56CC307DB3}"/>
                </a:ext>
              </a:extLst>
            </p:cNvPr>
            <p:cNvSpPr/>
            <p:nvPr/>
          </p:nvSpPr>
          <p:spPr>
            <a:xfrm>
              <a:off x="2222921" y="1413510"/>
              <a:ext cx="1143000" cy="10972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INSERT(A)</a:t>
              </a:r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5FECAE9A-40C7-4C8E-8CA0-40A74C53C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489621" y="1496539"/>
              <a:ext cx="609600" cy="609600"/>
            </a:xfrm>
            <a:prstGeom prst="rect">
              <a:avLst/>
            </a:prstGeom>
          </p:spPr>
        </p:pic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9A802616-0A31-4A51-9437-911AE18CC11A}"/>
              </a:ext>
            </a:extLst>
          </p:cNvPr>
          <p:cNvGrpSpPr/>
          <p:nvPr/>
        </p:nvGrpSpPr>
        <p:grpSpPr>
          <a:xfrm>
            <a:off x="198120" y="3701049"/>
            <a:ext cx="1737360" cy="1004301"/>
            <a:chOff x="198120" y="3408212"/>
            <a:chExt cx="1737360" cy="1004301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FCBCD2B-D93C-47A2-9DA0-2C46B8DE06F2}"/>
                </a:ext>
              </a:extLst>
            </p:cNvPr>
            <p:cNvGrpSpPr/>
            <p:nvPr/>
          </p:nvGrpSpPr>
          <p:grpSpPr>
            <a:xfrm>
              <a:off x="198120" y="3408212"/>
              <a:ext cx="1737360" cy="1004301"/>
              <a:chOff x="138009" y="322168"/>
              <a:chExt cx="1737360" cy="1004301"/>
            </a:xfrm>
          </p:grpSpPr>
          <p:sp>
            <p:nvSpPr>
              <p:cNvPr id="77" name="Text Box 4">
                <a:extLst>
                  <a:ext uri="{FF2B5EF4-FFF2-40B4-BE49-F238E27FC236}">
                    <a16:creationId xmlns:a16="http://schemas.microsoft.com/office/drawing/2014/main" id="{7D2CC6F0-DB57-4849-89B9-5E6E31446D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009" y="594949"/>
                <a:ext cx="1737360" cy="7315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2400" u="none" dirty="0"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78" name="TextBox 15">
                <a:extLst>
                  <a:ext uri="{FF2B5EF4-FFF2-40B4-BE49-F238E27FC236}">
                    <a16:creationId xmlns:a16="http://schemas.microsoft.com/office/drawing/2014/main" id="{5038A7E8-1433-42BF-B003-8AD28653F6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009" y="322168"/>
                <a:ext cx="1280160" cy="274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no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Txn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 #3</a:t>
                </a:r>
              </a:p>
            </p:txBody>
          </p:sp>
        </p:grp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49FA1D23-3E0B-4FC7-B6E6-EF86333E6B18}"/>
                </a:ext>
              </a:extLst>
            </p:cNvPr>
            <p:cNvSpPr txBox="1"/>
            <p:nvPr/>
          </p:nvSpPr>
          <p:spPr>
            <a:xfrm>
              <a:off x="198120" y="3699661"/>
              <a:ext cx="1356269" cy="307777"/>
            </a:xfrm>
            <a:prstGeom prst="rect">
              <a:avLst/>
            </a:prstGeom>
            <a:noFill/>
          </p:spPr>
          <p:txBody>
            <a:bodyPr wrap="none" lIns="73152" tIns="0" rIns="0" bIns="0" rtlCol="0">
              <a:spAutoFit/>
            </a:bodyPr>
            <a:lstStyle/>
            <a:p>
              <a:r>
                <a:rPr lang="en-US" sz="2000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BEGIN @ 30</a:t>
              </a:r>
            </a:p>
          </p:txBody>
        </p:sp>
      </p:grpSp>
      <p:grpSp>
        <p:nvGrpSpPr>
          <p:cNvPr id="157" name="TABLE">
            <a:extLst>
              <a:ext uri="{FF2B5EF4-FFF2-40B4-BE49-F238E27FC236}">
                <a16:creationId xmlns:a16="http://schemas.microsoft.com/office/drawing/2014/main" id="{AA10D2A1-C90C-4029-B696-37AC88DE4ECF}"/>
              </a:ext>
            </a:extLst>
          </p:cNvPr>
          <p:cNvGrpSpPr/>
          <p:nvPr/>
        </p:nvGrpSpPr>
        <p:grpSpPr>
          <a:xfrm>
            <a:off x="5410200" y="3247550"/>
            <a:ext cx="3294404" cy="1460818"/>
            <a:chOff x="5410200" y="3247550"/>
            <a:chExt cx="3294404" cy="1460818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3819776C-34C1-4BED-9521-265E74D8A591}"/>
                </a:ext>
              </a:extLst>
            </p:cNvPr>
            <p:cNvSpPr/>
            <p:nvPr/>
          </p:nvSpPr>
          <p:spPr>
            <a:xfrm>
              <a:off x="5410200" y="3613310"/>
              <a:ext cx="822960" cy="365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1A1EC21-92EF-469A-BEE9-6C137EABD9B0}"/>
                </a:ext>
              </a:extLst>
            </p:cNvPr>
            <p:cNvSpPr/>
            <p:nvPr/>
          </p:nvSpPr>
          <p:spPr>
            <a:xfrm>
              <a:off x="6232863" y="3247550"/>
              <a:ext cx="822960" cy="365760"/>
            </a:xfrm>
            <a:prstGeom prst="rect">
              <a:avLst/>
            </a:prstGeom>
            <a:solidFill>
              <a:srgbClr val="EF3E42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" rIns="9144"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BEGIN-TS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D6D9396-0720-4219-9B71-CD524045D149}"/>
                </a:ext>
              </a:extLst>
            </p:cNvPr>
            <p:cNvSpPr/>
            <p:nvPr/>
          </p:nvSpPr>
          <p:spPr>
            <a:xfrm>
              <a:off x="7055823" y="3247550"/>
              <a:ext cx="822960" cy="365760"/>
            </a:xfrm>
            <a:prstGeom prst="rect">
              <a:avLst/>
            </a:prstGeom>
            <a:solidFill>
              <a:srgbClr val="EF3E42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" rIns="9144"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END-TS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E7ECE369-ED7C-49D1-B67B-201AEDDA7D98}"/>
                </a:ext>
              </a:extLst>
            </p:cNvPr>
            <p:cNvSpPr/>
            <p:nvPr/>
          </p:nvSpPr>
          <p:spPr>
            <a:xfrm>
              <a:off x="6232863" y="3613310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1</a:t>
              </a: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CE0C0B3-462C-437F-B418-1FB411E8B112}"/>
                </a:ext>
              </a:extLst>
            </p:cNvPr>
            <p:cNvSpPr/>
            <p:nvPr/>
          </p:nvSpPr>
          <p:spPr>
            <a:xfrm>
              <a:off x="7055823" y="3613310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sz="3200" i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∞</a:t>
              </a: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D88BAD75-21F6-40AB-BFF4-34AF004D6B1A}"/>
                </a:ext>
              </a:extLst>
            </p:cNvPr>
            <p:cNvSpPr/>
            <p:nvPr/>
          </p:nvSpPr>
          <p:spPr>
            <a:xfrm>
              <a:off x="7881644" y="3247550"/>
              <a:ext cx="822960" cy="365760"/>
            </a:xfrm>
            <a:prstGeom prst="rect">
              <a:avLst/>
            </a:prstGeom>
            <a:solidFill>
              <a:srgbClr val="EF3E42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7432" rIns="27432" rtlCol="0" anchor="ctr"/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POINTER</a:t>
              </a:r>
            </a:p>
          </p:txBody>
        </p:sp>
        <p:grpSp>
          <p:nvGrpSpPr>
            <p:cNvPr id="88" name="Pointer Attr">
              <a:extLst>
                <a:ext uri="{FF2B5EF4-FFF2-40B4-BE49-F238E27FC236}">
                  <a16:creationId xmlns:a16="http://schemas.microsoft.com/office/drawing/2014/main" id="{901A446F-F021-4F8E-B907-59CA4A4B996B}"/>
                </a:ext>
              </a:extLst>
            </p:cNvPr>
            <p:cNvGrpSpPr/>
            <p:nvPr/>
          </p:nvGrpSpPr>
          <p:grpSpPr>
            <a:xfrm>
              <a:off x="7881644" y="3613310"/>
              <a:ext cx="822960" cy="365760"/>
              <a:chOff x="3176159" y="2002503"/>
              <a:chExt cx="822960" cy="381000"/>
            </a:xfrm>
          </p:grpSpPr>
          <p:sp>
            <p:nvSpPr>
              <p:cNvPr id="89" name="Pointer Box">
                <a:extLst>
                  <a:ext uri="{FF2B5EF4-FFF2-40B4-BE49-F238E27FC236}">
                    <a16:creationId xmlns:a16="http://schemas.microsoft.com/office/drawing/2014/main" id="{1146608A-D18F-4560-B091-4F2035271BA7}"/>
                  </a:ext>
                </a:extLst>
              </p:cNvPr>
              <p:cNvSpPr/>
              <p:nvPr/>
            </p:nvSpPr>
            <p:spPr>
              <a:xfrm>
                <a:off x="3907679" y="2020128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Inconsolata" panose="00000509000000000000" pitchFamily="49" charset="0"/>
                </a:endParaRPr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8A6E700E-7795-44D6-A11E-B04DFA79EE5A}"/>
                  </a:ext>
                </a:extLst>
              </p:cNvPr>
              <p:cNvSpPr/>
              <p:nvPr/>
            </p:nvSpPr>
            <p:spPr>
              <a:xfrm>
                <a:off x="3518848" y="2147283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Inconsolata" panose="00000509000000000000" pitchFamily="49" charset="0"/>
                </a:endParaRPr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513002A9-F4FC-40BD-A904-F214D6AD80CE}"/>
                  </a:ext>
                </a:extLst>
              </p:cNvPr>
              <p:cNvSpPr/>
              <p:nvPr/>
            </p:nvSpPr>
            <p:spPr>
              <a:xfrm>
                <a:off x="3176159" y="2002503"/>
                <a:ext cx="822960" cy="381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Ø</a:t>
                </a:r>
                <a:endParaRPr lang="en-US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3ED39FA4-765C-4651-A372-9117CBF245F9}"/>
                </a:ext>
              </a:extLst>
            </p:cNvPr>
            <p:cNvGrpSpPr/>
            <p:nvPr/>
          </p:nvGrpSpPr>
          <p:grpSpPr>
            <a:xfrm>
              <a:off x="5410200" y="3977959"/>
              <a:ext cx="3294404" cy="365760"/>
              <a:chOff x="5410200" y="3977959"/>
              <a:chExt cx="3294404" cy="365760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93C9FADE-4EB9-4B9C-8AB2-D8DD64D95C8E}"/>
                  </a:ext>
                </a:extLst>
              </p:cNvPr>
              <p:cNvSpPr/>
              <p:nvPr/>
            </p:nvSpPr>
            <p:spPr>
              <a:xfrm>
                <a:off x="5410200" y="3977959"/>
                <a:ext cx="82296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 dirty="0">
                  <a:solidFill>
                    <a:srgbClr val="EF3E42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6B8B7F8D-4BD8-4AC0-BCEF-A6FE305EA5AF}"/>
                  </a:ext>
                </a:extLst>
              </p:cNvPr>
              <p:cNvSpPr/>
              <p:nvPr/>
            </p:nvSpPr>
            <p:spPr>
              <a:xfrm>
                <a:off x="6232863" y="3977959"/>
                <a:ext cx="82296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78EE026F-65C8-4804-99A0-99581D0F7C05}"/>
                  </a:ext>
                </a:extLst>
              </p:cNvPr>
              <p:cNvSpPr/>
              <p:nvPr/>
            </p:nvSpPr>
            <p:spPr>
              <a:xfrm>
                <a:off x="7055823" y="3977959"/>
                <a:ext cx="82296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n-US" sz="3200" i="1" dirty="0">
                  <a:solidFill>
                    <a:srgbClr val="EF3E42"/>
                  </a:solidFill>
                  <a:latin typeface="Inconsolata" panose="00000509000000000000" pitchFamily="49" charset="0"/>
                </a:endParaRPr>
              </a:p>
            </p:txBody>
          </p:sp>
          <p:grpSp>
            <p:nvGrpSpPr>
              <p:cNvPr id="100" name="Pointer Attr">
                <a:extLst>
                  <a:ext uri="{FF2B5EF4-FFF2-40B4-BE49-F238E27FC236}">
                    <a16:creationId xmlns:a16="http://schemas.microsoft.com/office/drawing/2014/main" id="{2BD663C2-6430-4FDB-97CC-52F42CCCCA28}"/>
                  </a:ext>
                </a:extLst>
              </p:cNvPr>
              <p:cNvGrpSpPr/>
              <p:nvPr/>
            </p:nvGrpSpPr>
            <p:grpSpPr>
              <a:xfrm>
                <a:off x="7881644" y="3977959"/>
                <a:ext cx="822960" cy="365760"/>
                <a:chOff x="3176159" y="2002503"/>
                <a:chExt cx="822960" cy="381000"/>
              </a:xfrm>
            </p:grpSpPr>
            <p:sp>
              <p:nvSpPr>
                <p:cNvPr id="101" name="Pointer Box">
                  <a:extLst>
                    <a:ext uri="{FF2B5EF4-FFF2-40B4-BE49-F238E27FC236}">
                      <a16:creationId xmlns:a16="http://schemas.microsoft.com/office/drawing/2014/main" id="{C11F939D-8A8F-43CF-89A2-64129197D9F8}"/>
                    </a:ext>
                  </a:extLst>
                </p:cNvPr>
                <p:cNvSpPr/>
                <p:nvPr/>
              </p:nvSpPr>
              <p:spPr>
                <a:xfrm>
                  <a:off x="3907679" y="2020128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id="{53F9B0DD-DEDB-4A51-8FF0-4971180FD5B5}"/>
                    </a:ext>
                  </a:extLst>
                </p:cNvPr>
                <p:cNvSpPr/>
                <p:nvPr/>
              </p:nvSpPr>
              <p:spPr>
                <a:xfrm>
                  <a:off x="3176159" y="2002503"/>
                  <a:ext cx="822960" cy="381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id="{4091DEBB-B95E-4AA5-A455-3B1D534D539F}"/>
                    </a:ext>
                  </a:extLst>
                </p:cNvPr>
                <p:cNvSpPr/>
                <p:nvPr/>
              </p:nvSpPr>
              <p:spPr>
                <a:xfrm>
                  <a:off x="3518848" y="2147283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Inconsolata" panose="00000509000000000000" pitchFamily="49" charset="0"/>
                  </a:endParaRPr>
                </a:p>
              </p:txBody>
            </p:sp>
          </p:grp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98D7A0E7-9E51-4AF8-B863-2D84BF06F206}"/>
                </a:ext>
              </a:extLst>
            </p:cNvPr>
            <p:cNvGrpSpPr/>
            <p:nvPr/>
          </p:nvGrpSpPr>
          <p:grpSpPr>
            <a:xfrm>
              <a:off x="5410200" y="4342608"/>
              <a:ext cx="3294404" cy="365760"/>
              <a:chOff x="5410200" y="3977959"/>
              <a:chExt cx="3294404" cy="365760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DA289B90-E5E6-42C6-AC0C-1E835D5168C9}"/>
                  </a:ext>
                </a:extLst>
              </p:cNvPr>
              <p:cNvSpPr/>
              <p:nvPr/>
            </p:nvSpPr>
            <p:spPr>
              <a:xfrm>
                <a:off x="5410200" y="3977959"/>
                <a:ext cx="82296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aseline="-25000" dirty="0">
                  <a:solidFill>
                    <a:srgbClr val="EF3E42"/>
                  </a:solidFill>
                  <a:latin typeface="Inconsolata" panose="00000509000000000000" pitchFamily="49" charset="0"/>
                </a:endParaRPr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32F59678-229A-4AC8-BE36-3473E38960F4}"/>
                  </a:ext>
                </a:extLst>
              </p:cNvPr>
              <p:cNvSpPr/>
              <p:nvPr/>
            </p:nvSpPr>
            <p:spPr>
              <a:xfrm>
                <a:off x="6232863" y="3977959"/>
                <a:ext cx="82296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C0634166-BA70-4BD6-B7FE-98C81094715E}"/>
                  </a:ext>
                </a:extLst>
              </p:cNvPr>
              <p:cNvSpPr/>
              <p:nvPr/>
            </p:nvSpPr>
            <p:spPr>
              <a:xfrm>
                <a:off x="7055823" y="3977959"/>
                <a:ext cx="822960" cy="36576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90000"/>
                  </a:lnSpc>
                </a:pPr>
                <a:endParaRPr lang="en-US" sz="3200" i="1" dirty="0">
                  <a:solidFill>
                    <a:srgbClr val="EF3E42"/>
                  </a:solidFill>
                  <a:latin typeface="Inconsolata" panose="00000509000000000000" pitchFamily="49" charset="0"/>
                </a:endParaRPr>
              </a:p>
            </p:txBody>
          </p:sp>
          <p:grpSp>
            <p:nvGrpSpPr>
              <p:cNvPr id="109" name="Pointer Attr">
                <a:extLst>
                  <a:ext uri="{FF2B5EF4-FFF2-40B4-BE49-F238E27FC236}">
                    <a16:creationId xmlns:a16="http://schemas.microsoft.com/office/drawing/2014/main" id="{0E28BA74-10D3-4B99-90A3-871A1C1668EE}"/>
                  </a:ext>
                </a:extLst>
              </p:cNvPr>
              <p:cNvGrpSpPr/>
              <p:nvPr/>
            </p:nvGrpSpPr>
            <p:grpSpPr>
              <a:xfrm>
                <a:off x="7881644" y="3977959"/>
                <a:ext cx="822960" cy="365760"/>
                <a:chOff x="3176159" y="2002503"/>
                <a:chExt cx="822960" cy="381000"/>
              </a:xfrm>
            </p:grpSpPr>
            <p:sp>
              <p:nvSpPr>
                <p:cNvPr id="110" name="Pointer Box">
                  <a:extLst>
                    <a:ext uri="{FF2B5EF4-FFF2-40B4-BE49-F238E27FC236}">
                      <a16:creationId xmlns:a16="http://schemas.microsoft.com/office/drawing/2014/main" id="{7EA218A3-4B6F-487F-94A6-D8B1A2D95285}"/>
                    </a:ext>
                  </a:extLst>
                </p:cNvPr>
                <p:cNvSpPr/>
                <p:nvPr/>
              </p:nvSpPr>
              <p:spPr>
                <a:xfrm>
                  <a:off x="3907679" y="2020128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latin typeface="Inconsolata" panose="00000509000000000000" pitchFamily="49" charset="0"/>
                  </a:endParaRPr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id="{42B60D8B-45D6-4347-B3B8-ABF6A927AA23}"/>
                    </a:ext>
                  </a:extLst>
                </p:cNvPr>
                <p:cNvSpPr/>
                <p:nvPr/>
              </p:nvSpPr>
              <p:spPr>
                <a:xfrm>
                  <a:off x="3176159" y="2002503"/>
                  <a:ext cx="822960" cy="3810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rgbClr val="44433F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endParaRPr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id="{44B3A5DA-4BC0-4A5A-85C2-CEE933E42A90}"/>
                    </a:ext>
                  </a:extLst>
                </p:cNvPr>
                <p:cNvSpPr/>
                <p:nvPr/>
              </p:nvSpPr>
              <p:spPr>
                <a:xfrm>
                  <a:off x="3518848" y="2147283"/>
                  <a:ext cx="91440" cy="9144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latin typeface="Inconsolata" panose="00000509000000000000" pitchFamily="49" charset="0"/>
                  </a:endParaRPr>
                </a:p>
              </p:txBody>
            </p:sp>
          </p:grpSp>
        </p:grpSp>
      </p:grpSp>
      <p:grpSp>
        <p:nvGrpSpPr>
          <p:cNvPr id="117" name="UPDATE(A)">
            <a:extLst>
              <a:ext uri="{FF2B5EF4-FFF2-40B4-BE49-F238E27FC236}">
                <a16:creationId xmlns:a16="http://schemas.microsoft.com/office/drawing/2014/main" id="{C94110D6-2513-4BBC-B86A-96651B6FDAE3}"/>
              </a:ext>
            </a:extLst>
          </p:cNvPr>
          <p:cNvGrpSpPr/>
          <p:nvPr/>
        </p:nvGrpSpPr>
        <p:grpSpPr>
          <a:xfrm>
            <a:off x="2265585" y="2561393"/>
            <a:ext cx="858615" cy="824271"/>
            <a:chOff x="4596007" y="1413510"/>
            <a:chExt cx="1143000" cy="1097280"/>
          </a:xfrm>
        </p:grpSpPr>
        <p:sp>
          <p:nvSpPr>
            <p:cNvPr id="118" name="Rectangle 117">
              <a:extLst>
                <a:ext uri="{FF2B5EF4-FFF2-40B4-BE49-F238E27FC236}">
                  <a16:creationId xmlns:a16="http://schemas.microsoft.com/office/drawing/2014/main" id="{7BE9A461-BEE6-45A5-A01E-65C9C9A6A3A6}"/>
                </a:ext>
              </a:extLst>
            </p:cNvPr>
            <p:cNvSpPr/>
            <p:nvPr/>
          </p:nvSpPr>
          <p:spPr>
            <a:xfrm>
              <a:off x="4596007" y="1413510"/>
              <a:ext cx="1143000" cy="109728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UPDATE(A)</a:t>
              </a:r>
            </a:p>
          </p:txBody>
        </p:sp>
        <p:pic>
          <p:nvPicPr>
            <p:cNvPr id="119" name="Picture 79">
              <a:extLst>
                <a:ext uri="{FF2B5EF4-FFF2-40B4-BE49-F238E27FC236}">
                  <a16:creationId xmlns:a16="http://schemas.microsoft.com/office/drawing/2014/main" id="{3AD3A767-05CB-4226-9E77-B725A55826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4893187" y="1565909"/>
              <a:ext cx="548640" cy="548639"/>
            </a:xfrm>
            <a:prstGeom prst="rect">
              <a:avLst/>
            </a:prstGeom>
          </p:spPr>
        </p:pic>
      </p:grpSp>
      <p:cxnSp>
        <p:nvCxnSpPr>
          <p:cNvPr id="120" name="Curved Connector 39">
            <a:extLst>
              <a:ext uri="{FF2B5EF4-FFF2-40B4-BE49-F238E27FC236}">
                <a16:creationId xmlns:a16="http://schemas.microsoft.com/office/drawing/2014/main" id="{00D86FB9-3EF8-4632-8071-B4A3EA883CCD}"/>
              </a:ext>
            </a:extLst>
          </p:cNvPr>
          <p:cNvCxnSpPr>
            <a:cxnSpLocks/>
            <a:stCxn id="154" idx="2"/>
            <a:endCxn id="36" idx="1"/>
          </p:cNvCxnSpPr>
          <p:nvPr/>
        </p:nvCxnSpPr>
        <p:spPr>
          <a:xfrm rot="5400000">
            <a:off x="5355454" y="2782735"/>
            <a:ext cx="1068201" cy="958708"/>
          </a:xfrm>
          <a:prstGeom prst="bentConnector4">
            <a:avLst>
              <a:gd name="adj1" fmla="val 41440"/>
              <a:gd name="adj2" fmla="val 123845"/>
            </a:avLst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1" name="TXN1 - A2">
            <a:extLst>
              <a:ext uri="{FF2B5EF4-FFF2-40B4-BE49-F238E27FC236}">
                <a16:creationId xmlns:a16="http://schemas.microsoft.com/office/drawing/2014/main" id="{9E19CE4B-FB8A-480A-842F-5E03541DB737}"/>
              </a:ext>
            </a:extLst>
          </p:cNvPr>
          <p:cNvGrpSpPr/>
          <p:nvPr/>
        </p:nvGrpSpPr>
        <p:grpSpPr>
          <a:xfrm>
            <a:off x="5410200" y="3977959"/>
            <a:ext cx="3294404" cy="365760"/>
            <a:chOff x="5562600" y="3765710"/>
            <a:chExt cx="3294404" cy="365760"/>
          </a:xfrm>
        </p:grpSpPr>
        <p:sp>
          <p:nvSpPr>
            <p:cNvPr id="134" name="Rectangle 133">
              <a:extLst>
                <a:ext uri="{FF2B5EF4-FFF2-40B4-BE49-F238E27FC236}">
                  <a16:creationId xmlns:a16="http://schemas.microsoft.com/office/drawing/2014/main" id="{D6185472-4DFB-4FEE-A828-3670A3CB8FAA}"/>
                </a:ext>
              </a:extLst>
            </p:cNvPr>
            <p:cNvSpPr/>
            <p:nvPr/>
          </p:nvSpPr>
          <p:spPr>
            <a:xfrm>
              <a:off x="5562600" y="3765710"/>
              <a:ext cx="822960" cy="365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  <p:sp>
          <p:nvSpPr>
            <p:cNvPr id="135" name="Rectangle 134">
              <a:extLst>
                <a:ext uri="{FF2B5EF4-FFF2-40B4-BE49-F238E27FC236}">
                  <a16:creationId xmlns:a16="http://schemas.microsoft.com/office/drawing/2014/main" id="{5301D049-7C75-4104-B14F-A5A4E20D6A52}"/>
                </a:ext>
              </a:extLst>
            </p:cNvPr>
            <p:cNvSpPr/>
            <p:nvPr/>
          </p:nvSpPr>
          <p:spPr>
            <a:xfrm>
              <a:off x="6385263" y="3765710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949EC55-7948-429D-B5A0-6034B0FE0BA7}"/>
                </a:ext>
              </a:extLst>
            </p:cNvPr>
            <p:cNvSpPr/>
            <p:nvPr/>
          </p:nvSpPr>
          <p:spPr>
            <a:xfrm>
              <a:off x="7208223" y="3765710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sz="3200" i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∞</a:t>
              </a:r>
            </a:p>
          </p:txBody>
        </p:sp>
        <p:grpSp>
          <p:nvGrpSpPr>
            <p:cNvPr id="137" name="Pointer Attr">
              <a:extLst>
                <a:ext uri="{FF2B5EF4-FFF2-40B4-BE49-F238E27FC236}">
                  <a16:creationId xmlns:a16="http://schemas.microsoft.com/office/drawing/2014/main" id="{6067B1E7-C9B9-4816-93A7-51873E958E74}"/>
                </a:ext>
              </a:extLst>
            </p:cNvPr>
            <p:cNvGrpSpPr/>
            <p:nvPr/>
          </p:nvGrpSpPr>
          <p:grpSpPr>
            <a:xfrm>
              <a:off x="8034044" y="3765710"/>
              <a:ext cx="822960" cy="365760"/>
              <a:chOff x="3176159" y="2002503"/>
              <a:chExt cx="822960" cy="381000"/>
            </a:xfrm>
          </p:grpSpPr>
          <p:sp>
            <p:nvSpPr>
              <p:cNvPr id="138" name="Pointer Box">
                <a:extLst>
                  <a:ext uri="{FF2B5EF4-FFF2-40B4-BE49-F238E27FC236}">
                    <a16:creationId xmlns:a16="http://schemas.microsoft.com/office/drawing/2014/main" id="{17F09C10-FC05-49F8-8735-D8FD4E1312C7}"/>
                  </a:ext>
                </a:extLst>
              </p:cNvPr>
              <p:cNvSpPr/>
              <p:nvPr/>
            </p:nvSpPr>
            <p:spPr>
              <a:xfrm>
                <a:off x="3907679" y="2020128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Inconsolata" panose="00000509000000000000" pitchFamily="49" charset="0"/>
                </a:endParaRPr>
              </a:p>
            </p:txBody>
          </p:sp>
          <p:sp>
            <p:nvSpPr>
              <p:cNvPr id="140" name="Rectangle 139">
                <a:extLst>
                  <a:ext uri="{FF2B5EF4-FFF2-40B4-BE49-F238E27FC236}">
                    <a16:creationId xmlns:a16="http://schemas.microsoft.com/office/drawing/2014/main" id="{D1E56AEE-1EBD-4BFA-B146-6DA188C68DE6}"/>
                  </a:ext>
                </a:extLst>
              </p:cNvPr>
              <p:cNvSpPr/>
              <p:nvPr/>
            </p:nvSpPr>
            <p:spPr>
              <a:xfrm>
                <a:off x="3518848" y="2147283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Inconsolata" panose="00000509000000000000" pitchFamily="49" charset="0"/>
                </a:endParaRPr>
              </a:p>
            </p:txBody>
          </p:sp>
          <p:sp>
            <p:nvSpPr>
              <p:cNvPr id="139" name="Rectangle 138">
                <a:extLst>
                  <a:ext uri="{FF2B5EF4-FFF2-40B4-BE49-F238E27FC236}">
                    <a16:creationId xmlns:a16="http://schemas.microsoft.com/office/drawing/2014/main" id="{BD0C9914-145F-4FBE-9A7C-68C1453F25CC}"/>
                  </a:ext>
                </a:extLst>
              </p:cNvPr>
              <p:cNvSpPr/>
              <p:nvPr/>
            </p:nvSpPr>
            <p:spPr>
              <a:xfrm>
                <a:off x="3176159" y="2002503"/>
                <a:ext cx="822960" cy="381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Ø</a:t>
                </a:r>
                <a:endParaRPr lang="en-US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sp>
        <p:nvSpPr>
          <p:cNvPr id="143" name="END-TS(25)">
            <a:extLst>
              <a:ext uri="{FF2B5EF4-FFF2-40B4-BE49-F238E27FC236}">
                <a16:creationId xmlns:a16="http://schemas.microsoft.com/office/drawing/2014/main" id="{D5E998DC-15C0-40FA-9512-729432727BC2}"/>
              </a:ext>
            </a:extLst>
          </p:cNvPr>
          <p:cNvSpPr/>
          <p:nvPr/>
        </p:nvSpPr>
        <p:spPr>
          <a:xfrm>
            <a:off x="7086245" y="3655630"/>
            <a:ext cx="761406" cy="274320"/>
          </a:xfrm>
          <a:prstGeom prst="rect">
            <a:avLst/>
          </a:prstGeom>
          <a:solidFill>
            <a:schemeClr val="bg1"/>
          </a:solidFill>
        </p:spPr>
        <p:txBody>
          <a:bodyPr wrap="none" tIns="45720" anchor="ctr" anchorCtr="0">
            <a:noAutofit/>
          </a:bodyPr>
          <a:lstStyle/>
          <a:p>
            <a:pPr algn="ctr"/>
            <a:r>
              <a:rPr lang="en-US" i="1" dirty="0">
                <a:solidFill>
                  <a:srgbClr val="EF3E42"/>
                </a:solidFill>
                <a:latin typeface="Inconsolata" panose="00000509000000000000" pitchFamily="49" charset="0"/>
                <a:ea typeface="DejaVu Sans Mono" pitchFamily="49" charset="0"/>
                <a:cs typeface="Consolas" pitchFamily="49" charset="0"/>
              </a:rPr>
              <a:t>20</a:t>
            </a:r>
          </a:p>
        </p:txBody>
      </p:sp>
      <p:grpSp>
        <p:nvGrpSpPr>
          <p:cNvPr id="145" name="TXN2 - A1">
            <a:extLst>
              <a:ext uri="{FF2B5EF4-FFF2-40B4-BE49-F238E27FC236}">
                <a16:creationId xmlns:a16="http://schemas.microsoft.com/office/drawing/2014/main" id="{32D3B5BA-AFD2-43C2-8299-E681527B0CD0}"/>
              </a:ext>
            </a:extLst>
          </p:cNvPr>
          <p:cNvGrpSpPr/>
          <p:nvPr/>
        </p:nvGrpSpPr>
        <p:grpSpPr>
          <a:xfrm>
            <a:off x="5410200" y="4342608"/>
            <a:ext cx="3294404" cy="365760"/>
            <a:chOff x="5562600" y="3765710"/>
            <a:chExt cx="3294404" cy="365760"/>
          </a:xfrm>
        </p:grpSpPr>
        <p:sp>
          <p:nvSpPr>
            <p:cNvPr id="146" name="Rectangle 145">
              <a:extLst>
                <a:ext uri="{FF2B5EF4-FFF2-40B4-BE49-F238E27FC236}">
                  <a16:creationId xmlns:a16="http://schemas.microsoft.com/office/drawing/2014/main" id="{BE295BC5-0B23-47BE-92DC-2B5BCF319C60}"/>
                </a:ext>
              </a:extLst>
            </p:cNvPr>
            <p:cNvSpPr/>
            <p:nvPr/>
          </p:nvSpPr>
          <p:spPr>
            <a:xfrm>
              <a:off x="5562600" y="3765710"/>
              <a:ext cx="822960" cy="3657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A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3</a:t>
              </a:r>
            </a:p>
          </p:txBody>
        </p:sp>
        <p:sp>
          <p:nvSpPr>
            <p:cNvPr id="147" name="Rectangle 146">
              <a:extLst>
                <a:ext uri="{FF2B5EF4-FFF2-40B4-BE49-F238E27FC236}">
                  <a16:creationId xmlns:a16="http://schemas.microsoft.com/office/drawing/2014/main" id="{73DFF2AB-3AE9-40E4-A9A2-8AFAC3357277}"/>
                </a:ext>
              </a:extLst>
            </p:cNvPr>
            <p:cNvSpPr/>
            <p:nvPr/>
          </p:nvSpPr>
          <p:spPr>
            <a:xfrm>
              <a:off x="6385263" y="3765710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i="1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30</a:t>
              </a:r>
            </a:p>
          </p:txBody>
        </p:sp>
        <p:sp>
          <p:nvSpPr>
            <p:cNvPr id="148" name="Rectangle 147">
              <a:extLst>
                <a:ext uri="{FF2B5EF4-FFF2-40B4-BE49-F238E27FC236}">
                  <a16:creationId xmlns:a16="http://schemas.microsoft.com/office/drawing/2014/main" id="{9D57BDE5-102C-48A1-9C4F-30D8591700C4}"/>
                </a:ext>
              </a:extLst>
            </p:cNvPr>
            <p:cNvSpPr/>
            <p:nvPr/>
          </p:nvSpPr>
          <p:spPr>
            <a:xfrm>
              <a:off x="7208223" y="3765710"/>
              <a:ext cx="822960" cy="365760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4443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</a:pPr>
              <a:r>
                <a:rPr lang="en-US" sz="3200" i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∞</a:t>
              </a:r>
            </a:p>
          </p:txBody>
        </p:sp>
        <p:grpSp>
          <p:nvGrpSpPr>
            <p:cNvPr id="149" name="Pointer Attr">
              <a:extLst>
                <a:ext uri="{FF2B5EF4-FFF2-40B4-BE49-F238E27FC236}">
                  <a16:creationId xmlns:a16="http://schemas.microsoft.com/office/drawing/2014/main" id="{14FD5AEB-7D03-482B-A3EB-5712C437F45A}"/>
                </a:ext>
              </a:extLst>
            </p:cNvPr>
            <p:cNvGrpSpPr/>
            <p:nvPr/>
          </p:nvGrpSpPr>
          <p:grpSpPr>
            <a:xfrm>
              <a:off x="8034044" y="3765710"/>
              <a:ext cx="822960" cy="365760"/>
              <a:chOff x="3176159" y="2002503"/>
              <a:chExt cx="822960" cy="381000"/>
            </a:xfrm>
          </p:grpSpPr>
          <p:sp>
            <p:nvSpPr>
              <p:cNvPr id="150" name="Pointer Box">
                <a:extLst>
                  <a:ext uri="{FF2B5EF4-FFF2-40B4-BE49-F238E27FC236}">
                    <a16:creationId xmlns:a16="http://schemas.microsoft.com/office/drawing/2014/main" id="{F0A3D8BB-5A3D-478A-AAF1-CBE1657A54C0}"/>
                  </a:ext>
                </a:extLst>
              </p:cNvPr>
              <p:cNvSpPr/>
              <p:nvPr/>
            </p:nvSpPr>
            <p:spPr>
              <a:xfrm>
                <a:off x="3907679" y="2020128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latin typeface="Inconsolata" panose="00000509000000000000" pitchFamily="49" charset="0"/>
                </a:endParaRPr>
              </a:p>
            </p:txBody>
          </p:sp>
          <p:sp>
            <p:nvSpPr>
              <p:cNvPr id="152" name="Rectangle 151">
                <a:extLst>
                  <a:ext uri="{FF2B5EF4-FFF2-40B4-BE49-F238E27FC236}">
                    <a16:creationId xmlns:a16="http://schemas.microsoft.com/office/drawing/2014/main" id="{A2431068-A8C5-4B0D-9ADD-97C9CBCAD5C5}"/>
                  </a:ext>
                </a:extLst>
              </p:cNvPr>
              <p:cNvSpPr/>
              <p:nvPr/>
            </p:nvSpPr>
            <p:spPr>
              <a:xfrm>
                <a:off x="3518848" y="2147283"/>
                <a:ext cx="91440" cy="9144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Inconsolata" panose="00000509000000000000" pitchFamily="49" charset="0"/>
                </a:endParaRPr>
              </a:p>
            </p:txBody>
          </p:sp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BD837C8F-849A-4B9D-BB0B-9B31FE45D6B3}"/>
                  </a:ext>
                </a:extLst>
              </p:cNvPr>
              <p:cNvSpPr/>
              <p:nvPr/>
            </p:nvSpPr>
            <p:spPr>
              <a:xfrm>
                <a:off x="3176159" y="2002503"/>
                <a:ext cx="822960" cy="381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Ø</a:t>
                </a:r>
                <a:endParaRPr lang="en-US" dirty="0">
                  <a:solidFill>
                    <a:srgbClr val="EF3E42"/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endParaRPr>
              </a:p>
            </p:txBody>
          </p:sp>
        </p:grpSp>
      </p:grpSp>
      <p:grpSp>
        <p:nvGrpSpPr>
          <p:cNvPr id="155" name="Group 154" hidden="1">
            <a:extLst>
              <a:ext uri="{FF2B5EF4-FFF2-40B4-BE49-F238E27FC236}">
                <a16:creationId xmlns:a16="http://schemas.microsoft.com/office/drawing/2014/main" id="{19D29EA3-D583-4873-B052-B950A04D94EE}"/>
              </a:ext>
            </a:extLst>
          </p:cNvPr>
          <p:cNvGrpSpPr/>
          <p:nvPr/>
        </p:nvGrpSpPr>
        <p:grpSpPr>
          <a:xfrm>
            <a:off x="6157201" y="2640207"/>
            <a:ext cx="257427" cy="87782"/>
            <a:chOff x="6069998" y="2640207"/>
            <a:chExt cx="257427" cy="87782"/>
          </a:xfrm>
        </p:grpSpPr>
        <p:sp>
          <p:nvSpPr>
            <p:cNvPr id="153" name="Rectangle 152">
              <a:extLst>
                <a:ext uri="{FF2B5EF4-FFF2-40B4-BE49-F238E27FC236}">
                  <a16:creationId xmlns:a16="http://schemas.microsoft.com/office/drawing/2014/main" id="{EAE4B802-E39B-4C4A-BC78-55F39C6541F3}"/>
                </a:ext>
              </a:extLst>
            </p:cNvPr>
            <p:cNvSpPr/>
            <p:nvPr/>
          </p:nvSpPr>
          <p:spPr>
            <a:xfrm>
              <a:off x="6069998" y="2640207"/>
              <a:ext cx="91440" cy="877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  <p:sp>
          <p:nvSpPr>
            <p:cNvPr id="154" name="Rectangle 153">
              <a:extLst>
                <a:ext uri="{FF2B5EF4-FFF2-40B4-BE49-F238E27FC236}">
                  <a16:creationId xmlns:a16="http://schemas.microsoft.com/office/drawing/2014/main" id="{FD974017-707E-4862-A30E-827E38331570}"/>
                </a:ext>
              </a:extLst>
            </p:cNvPr>
            <p:cNvSpPr/>
            <p:nvPr/>
          </p:nvSpPr>
          <p:spPr>
            <a:xfrm>
              <a:off x="6235985" y="2640207"/>
              <a:ext cx="91440" cy="877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Inconsolata" panose="00000509000000000000" pitchFamily="49" charset="0"/>
              </a:endParaRPr>
            </a:p>
          </p:txBody>
        </p:sp>
      </p:grpSp>
      <p:grpSp>
        <p:nvGrpSpPr>
          <p:cNvPr id="159" name="READ(A)">
            <a:extLst>
              <a:ext uri="{FF2B5EF4-FFF2-40B4-BE49-F238E27FC236}">
                <a16:creationId xmlns:a16="http://schemas.microsoft.com/office/drawing/2014/main" id="{CE6D37A1-7787-4924-B67A-8C437680E220}"/>
              </a:ext>
            </a:extLst>
          </p:cNvPr>
          <p:cNvGrpSpPr>
            <a:grpSpLocks noChangeAspect="1"/>
          </p:cNvGrpSpPr>
          <p:nvPr/>
        </p:nvGrpSpPr>
        <p:grpSpPr>
          <a:xfrm>
            <a:off x="2265585" y="1243019"/>
            <a:ext cx="857250" cy="822960"/>
            <a:chOff x="2222921" y="1413510"/>
            <a:chExt cx="1143000" cy="1097280"/>
          </a:xfrm>
        </p:grpSpPr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AB1B7635-1677-4B8A-A2A9-8024F5D93ADA}"/>
                </a:ext>
              </a:extLst>
            </p:cNvPr>
            <p:cNvSpPr/>
            <p:nvPr/>
          </p:nvSpPr>
          <p:spPr>
            <a:xfrm>
              <a:off x="2222921" y="1413510"/>
              <a:ext cx="1143000" cy="10972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READ(A)</a:t>
              </a:r>
            </a:p>
          </p:txBody>
        </p:sp>
        <p:pic>
          <p:nvPicPr>
            <p:cNvPr id="161" name="Picture 76">
              <a:extLst>
                <a:ext uri="{FF2B5EF4-FFF2-40B4-BE49-F238E27FC236}">
                  <a16:creationId xmlns:a16="http://schemas.microsoft.com/office/drawing/2014/main" id="{7DF811E9-D2CB-42AD-847A-F859598183B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99568" y="1611629"/>
              <a:ext cx="789708" cy="457200"/>
            </a:xfrm>
            <a:prstGeom prst="rect">
              <a:avLst/>
            </a:prstGeom>
          </p:spPr>
        </p:pic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18F86E9D-8340-4362-96A2-70515E18D429}"/>
              </a:ext>
            </a:extLst>
          </p:cNvPr>
          <p:cNvGrpSpPr/>
          <p:nvPr/>
        </p:nvGrpSpPr>
        <p:grpSpPr>
          <a:xfrm>
            <a:off x="198120" y="1061678"/>
            <a:ext cx="1737360" cy="1004301"/>
            <a:chOff x="198120" y="1274612"/>
            <a:chExt cx="1737360" cy="1004301"/>
          </a:xfrm>
        </p:grpSpPr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91ACF16C-C116-46DF-A797-49A5EEAC404D}"/>
                </a:ext>
              </a:extLst>
            </p:cNvPr>
            <p:cNvGrpSpPr/>
            <p:nvPr/>
          </p:nvGrpSpPr>
          <p:grpSpPr>
            <a:xfrm>
              <a:off x="198120" y="1274612"/>
              <a:ext cx="1737360" cy="1004301"/>
              <a:chOff x="138009" y="322168"/>
              <a:chExt cx="1737360" cy="1004301"/>
            </a:xfrm>
          </p:grpSpPr>
          <p:sp>
            <p:nvSpPr>
              <p:cNvPr id="165" name="Text Box 4">
                <a:extLst>
                  <a:ext uri="{FF2B5EF4-FFF2-40B4-BE49-F238E27FC236}">
                    <a16:creationId xmlns:a16="http://schemas.microsoft.com/office/drawing/2014/main" id="{9EE83844-66DA-4072-AE5C-1DAB262DA6A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009" y="594949"/>
                <a:ext cx="1737360" cy="73152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9525">
                <a:noFill/>
                <a:prstDash val="solid"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 eaLnBrk="0" hangingPunct="0">
                  <a:defRPr/>
                </a:pPr>
                <a:endParaRPr lang="en-US" sz="2400" u="none" dirty="0">
                  <a:latin typeface="DejaVu Sans Mono" pitchFamily="49" charset="0"/>
                  <a:ea typeface="DejaVu Sans Mono" pitchFamily="49" charset="0"/>
                  <a:cs typeface="DejaVu Sans Mono" pitchFamily="49" charset="0"/>
                </a:endParaRPr>
              </a:p>
            </p:txBody>
          </p:sp>
          <p:sp>
            <p:nvSpPr>
              <p:cNvPr id="166" name="TextBox 15">
                <a:extLst>
                  <a:ext uri="{FF2B5EF4-FFF2-40B4-BE49-F238E27FC236}">
                    <a16:creationId xmlns:a16="http://schemas.microsoft.com/office/drawing/2014/main" id="{16F5A006-2D0A-4A42-A3E5-3BC85659796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8009" y="322168"/>
                <a:ext cx="1280160" cy="2743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0" rIns="0" bIns="0" anchor="ctr" anchorCtr="0">
                <a:noAutofit/>
              </a:bodyPr>
              <a:lstStyle>
                <a:defPPr>
                  <a:defRPr lang="en-US"/>
                </a:defPPr>
                <a:lvl1pPr eaLnBrk="0" hangingPunct="0">
                  <a:defRPr sz="2400" b="1" i="1">
                    <a:solidFill>
                      <a:schemeClr val="tx1">
                        <a:lumMod val="50000"/>
                        <a:lumOff val="50000"/>
                      </a:schemeClr>
                    </a:solidFill>
                    <a:ea typeface="ＭＳ Ｐゴシック" charset="-128"/>
                  </a:defRPr>
                </a:lvl1pPr>
              </a:lstStyle>
              <a:p>
                <a:r>
                  <a:rPr lang="en-US" dirty="0" err="1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Txn</a:t>
                </a:r>
                <a:r>
                  <a:rPr lang="en-US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Crimson Text" pitchFamily="2" charset="0"/>
                    <a:ea typeface="Crimson Text" pitchFamily="2" charset="0"/>
                  </a:rPr>
                  <a:t> #1</a:t>
                </a:r>
              </a:p>
            </p:txBody>
          </p:sp>
        </p:grpSp>
        <p:sp>
          <p:nvSpPr>
            <p:cNvPr id="164" name="TextBox 163">
              <a:extLst>
                <a:ext uri="{FF2B5EF4-FFF2-40B4-BE49-F238E27FC236}">
                  <a16:creationId xmlns:a16="http://schemas.microsoft.com/office/drawing/2014/main" id="{9695B21B-11D7-439C-B0F4-859D99215CAF}"/>
                </a:ext>
              </a:extLst>
            </p:cNvPr>
            <p:cNvSpPr txBox="1"/>
            <p:nvPr/>
          </p:nvSpPr>
          <p:spPr>
            <a:xfrm>
              <a:off x="198120" y="1566061"/>
              <a:ext cx="1356269" cy="307777"/>
            </a:xfrm>
            <a:prstGeom prst="rect">
              <a:avLst/>
            </a:prstGeom>
            <a:noFill/>
          </p:spPr>
          <p:txBody>
            <a:bodyPr wrap="none" lIns="73152" tIns="0" rIns="0" bIns="0" rtlCol="0">
              <a:spAutoFit/>
            </a:bodyPr>
            <a:lstStyle/>
            <a:p>
              <a:r>
                <a:rPr lang="en-US" sz="2000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BEGIN @ 10</a:t>
              </a:r>
            </a:p>
          </p:txBody>
        </p:sp>
      </p:grpSp>
      <p:sp>
        <p:nvSpPr>
          <p:cNvPr id="167" name="TextBox 166">
            <a:extLst>
              <a:ext uri="{FF2B5EF4-FFF2-40B4-BE49-F238E27FC236}">
                <a16:creationId xmlns:a16="http://schemas.microsoft.com/office/drawing/2014/main" id="{143D4146-C5C2-4F73-A66B-EE0B9CDC672E}"/>
              </a:ext>
            </a:extLst>
          </p:cNvPr>
          <p:cNvSpPr txBox="1"/>
          <p:nvPr/>
        </p:nvSpPr>
        <p:spPr>
          <a:xfrm>
            <a:off x="198120" y="3010661"/>
            <a:ext cx="1484509" cy="307777"/>
          </a:xfrm>
          <a:prstGeom prst="rect">
            <a:avLst/>
          </a:prstGeom>
          <a:noFill/>
        </p:spPr>
        <p:txBody>
          <a:bodyPr wrap="none" lIns="73152" tIns="0" rIns="0" bIns="0" rtlCol="0">
            <a:spAutoFit/>
          </a:bodyPr>
          <a:lstStyle/>
          <a:p>
            <a:r>
              <a:rPr lang="en-US" sz="2000" b="1" dirty="0">
                <a:solidFill>
                  <a:srgbClr val="EF3E42"/>
                </a:solidFill>
                <a:latin typeface="Inconsolata" panose="00000509000000000000" pitchFamily="49" charset="0"/>
              </a:rPr>
              <a:t>COMMIT @ 25</a:t>
            </a:r>
          </a:p>
        </p:txBody>
      </p:sp>
      <p:cxnSp>
        <p:nvCxnSpPr>
          <p:cNvPr id="170" name="Curved Connector 39">
            <a:extLst>
              <a:ext uri="{FF2B5EF4-FFF2-40B4-BE49-F238E27FC236}">
                <a16:creationId xmlns:a16="http://schemas.microsoft.com/office/drawing/2014/main" id="{AA6372A1-8974-4758-B2C5-980540785B7A}"/>
              </a:ext>
            </a:extLst>
          </p:cNvPr>
          <p:cNvCxnSpPr>
            <a:cxnSpLocks/>
            <a:stCxn id="153" idx="2"/>
            <a:endCxn id="146" idx="1"/>
          </p:cNvCxnSpPr>
          <p:nvPr/>
        </p:nvCxnSpPr>
        <p:spPr>
          <a:xfrm rot="5400000">
            <a:off x="4907812" y="3230378"/>
            <a:ext cx="1797499" cy="792721"/>
          </a:xfrm>
          <a:prstGeom prst="bentConnector4">
            <a:avLst>
              <a:gd name="adj1" fmla="val 9410"/>
              <a:gd name="adj2" fmla="val 161279"/>
            </a:avLst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5" name="HidePtr">
            <a:extLst>
              <a:ext uri="{FF2B5EF4-FFF2-40B4-BE49-F238E27FC236}">
                <a16:creationId xmlns:a16="http://schemas.microsoft.com/office/drawing/2014/main" id="{CF3F4C81-65F2-4954-91F7-89DE04F30985}"/>
              </a:ext>
            </a:extLst>
          </p:cNvPr>
          <p:cNvSpPr/>
          <p:nvPr/>
        </p:nvSpPr>
        <p:spPr>
          <a:xfrm>
            <a:off x="7923452" y="3657919"/>
            <a:ext cx="761406" cy="274320"/>
          </a:xfrm>
          <a:prstGeom prst="rect">
            <a:avLst/>
          </a:prstGeom>
          <a:solidFill>
            <a:schemeClr val="bg1"/>
          </a:solidFill>
        </p:spPr>
        <p:txBody>
          <a:bodyPr wrap="none" tIns="45720" anchor="ctr" anchorCtr="0">
            <a:noAutofit/>
          </a:bodyPr>
          <a:lstStyle/>
          <a:p>
            <a:pPr algn="ctr"/>
            <a:endParaRPr lang="en-US" i="1" dirty="0">
              <a:solidFill>
                <a:srgbClr val="EF3E42"/>
              </a:solidFill>
              <a:latin typeface="Inconsolata" panose="00000509000000000000" pitchFamily="49" charset="0"/>
              <a:ea typeface="DejaVu Sans Mono" pitchFamily="49" charset="0"/>
              <a:cs typeface="Consolas" pitchFamily="49" charset="0"/>
            </a:endParaRPr>
          </a:p>
        </p:txBody>
      </p:sp>
      <p:cxnSp>
        <p:nvCxnSpPr>
          <p:cNvPr id="176" name="Curved Connector 39">
            <a:extLst>
              <a:ext uri="{FF2B5EF4-FFF2-40B4-BE49-F238E27FC236}">
                <a16:creationId xmlns:a16="http://schemas.microsoft.com/office/drawing/2014/main" id="{86028147-70BE-48BD-B16F-A634CA56C9F9}"/>
              </a:ext>
            </a:extLst>
          </p:cNvPr>
          <p:cNvCxnSpPr>
            <a:cxnSpLocks/>
          </p:cNvCxnSpPr>
          <p:nvPr/>
        </p:nvCxnSpPr>
        <p:spPr>
          <a:xfrm>
            <a:off x="8315773" y="3796190"/>
            <a:ext cx="388831" cy="242580"/>
          </a:xfrm>
          <a:prstGeom prst="bentConnector3">
            <a:avLst>
              <a:gd name="adj1" fmla="val 158792"/>
            </a:avLst>
          </a:prstGeom>
          <a:ln w="28575">
            <a:solidFill>
              <a:srgbClr val="EF3E42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7" name="DELETE">
            <a:extLst>
              <a:ext uri="{FF2B5EF4-FFF2-40B4-BE49-F238E27FC236}">
                <a16:creationId xmlns:a16="http://schemas.microsoft.com/office/drawing/2014/main" id="{D21F5C91-2079-4727-B275-D2323F8353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38800" y="3989754"/>
            <a:ext cx="365760" cy="365760"/>
          </a:xfrm>
          <a:prstGeom prst="rect">
            <a:avLst/>
          </a:prstGeom>
        </p:spPr>
      </p:pic>
      <p:grpSp>
        <p:nvGrpSpPr>
          <p:cNvPr id="181" name="Group 180">
            <a:extLst>
              <a:ext uri="{FF2B5EF4-FFF2-40B4-BE49-F238E27FC236}">
                <a16:creationId xmlns:a16="http://schemas.microsoft.com/office/drawing/2014/main" id="{0B204676-21AB-4EB4-BE8A-9E12621EC1FE}"/>
              </a:ext>
            </a:extLst>
          </p:cNvPr>
          <p:cNvGrpSpPr/>
          <p:nvPr/>
        </p:nvGrpSpPr>
        <p:grpSpPr>
          <a:xfrm>
            <a:off x="6264898" y="3655630"/>
            <a:ext cx="1582753" cy="646749"/>
            <a:chOff x="6264898" y="3655630"/>
            <a:chExt cx="1582753" cy="646749"/>
          </a:xfrm>
        </p:grpSpPr>
        <p:sp>
          <p:nvSpPr>
            <p:cNvPr id="178" name="END-TS(25)">
              <a:extLst>
                <a:ext uri="{FF2B5EF4-FFF2-40B4-BE49-F238E27FC236}">
                  <a16:creationId xmlns:a16="http://schemas.microsoft.com/office/drawing/2014/main" id="{27D584E1-403F-4A7B-AD01-D704FBF19929}"/>
                </a:ext>
              </a:extLst>
            </p:cNvPr>
            <p:cNvSpPr/>
            <p:nvPr/>
          </p:nvSpPr>
          <p:spPr>
            <a:xfrm>
              <a:off x="6264898" y="4028059"/>
              <a:ext cx="761406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179" name="END-TS(25)">
              <a:extLst>
                <a:ext uri="{FF2B5EF4-FFF2-40B4-BE49-F238E27FC236}">
                  <a16:creationId xmlns:a16="http://schemas.microsoft.com/office/drawing/2014/main" id="{28AFDCC3-5871-45C4-9321-A14D139767D0}"/>
                </a:ext>
              </a:extLst>
            </p:cNvPr>
            <p:cNvSpPr/>
            <p:nvPr/>
          </p:nvSpPr>
          <p:spPr>
            <a:xfrm>
              <a:off x="7086245" y="4028059"/>
              <a:ext cx="761406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20</a:t>
              </a:r>
            </a:p>
          </p:txBody>
        </p:sp>
        <p:sp>
          <p:nvSpPr>
            <p:cNvPr id="180" name="END-TS(25)">
              <a:extLst>
                <a:ext uri="{FF2B5EF4-FFF2-40B4-BE49-F238E27FC236}">
                  <a16:creationId xmlns:a16="http://schemas.microsoft.com/office/drawing/2014/main" id="{F7C2341A-E74E-4E5D-9A43-3AF6EAB2619B}"/>
                </a:ext>
              </a:extLst>
            </p:cNvPr>
            <p:cNvSpPr/>
            <p:nvPr/>
          </p:nvSpPr>
          <p:spPr>
            <a:xfrm>
              <a:off x="7086245" y="3655630"/>
              <a:ext cx="761406" cy="2743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tIns="45720" anchor="ctr" anchorCtr="0">
              <a:noAutofit/>
            </a:bodyPr>
            <a:lstStyle/>
            <a:p>
              <a:pPr algn="ctr"/>
              <a:r>
                <a:rPr lang="en-US" i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20</a:t>
              </a:r>
            </a:p>
          </p:txBody>
        </p:sp>
      </p:grpSp>
      <p:grpSp>
        <p:nvGrpSpPr>
          <p:cNvPr id="113" name="READ(A)">
            <a:extLst>
              <a:ext uri="{FF2B5EF4-FFF2-40B4-BE49-F238E27FC236}">
                <a16:creationId xmlns:a16="http://schemas.microsoft.com/office/drawing/2014/main" id="{209B37BE-27DC-4AD5-A5B9-34AA2546244E}"/>
              </a:ext>
            </a:extLst>
          </p:cNvPr>
          <p:cNvGrpSpPr>
            <a:grpSpLocks noChangeAspect="1"/>
          </p:cNvGrpSpPr>
          <p:nvPr/>
        </p:nvGrpSpPr>
        <p:grpSpPr>
          <a:xfrm>
            <a:off x="3316746" y="1243019"/>
            <a:ext cx="857250" cy="822960"/>
            <a:chOff x="2222921" y="1413510"/>
            <a:chExt cx="1143000" cy="1097280"/>
          </a:xfrm>
        </p:grpSpPr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8FE1D219-9731-4E84-8BA1-191B29DA5E3F}"/>
                </a:ext>
              </a:extLst>
            </p:cNvPr>
            <p:cNvSpPr/>
            <p:nvPr/>
          </p:nvSpPr>
          <p:spPr>
            <a:xfrm>
              <a:off x="2222921" y="1413510"/>
              <a:ext cx="1143000" cy="109728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/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5720" tIns="45720" rIns="45720" bIns="91440" numCol="1" spcCol="0" rtlCol="0" fromWordArt="0" anchor="b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bg1">
                      <a:lumMod val="95000"/>
                    </a:schemeClr>
                  </a:solidFill>
                  <a:latin typeface="Inconsolata" panose="00000509000000000000" pitchFamily="49" charset="0"/>
                  <a:ea typeface="DejaVu Sans Mono" pitchFamily="49" charset="0"/>
                  <a:cs typeface="Consolas" pitchFamily="49" charset="0"/>
                </a:rPr>
                <a:t>READ(A)</a:t>
              </a:r>
            </a:p>
          </p:txBody>
        </p:sp>
        <p:pic>
          <p:nvPicPr>
            <p:cNvPr id="115" name="Picture 76">
              <a:extLst>
                <a:ext uri="{FF2B5EF4-FFF2-40B4-BE49-F238E27FC236}">
                  <a16:creationId xmlns:a16="http://schemas.microsoft.com/office/drawing/2014/main" id="{2EBEBEA3-2305-4F1B-B36C-D5C85F5B26F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99568" y="1611629"/>
              <a:ext cx="789708" cy="457200"/>
            </a:xfrm>
            <a:prstGeom prst="rect">
              <a:avLst/>
            </a:prstGeom>
          </p:spPr>
        </p:pic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6B39D93-CFC4-9393-E3D4-865CADC3AF63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023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" grpId="0" animBg="1"/>
      <p:bldP spid="167" grpId="0"/>
      <p:bldP spid="17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6932B08-AF32-4D54-80AA-027C0B984CB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Indexes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8FFE685-AE1E-47E2-8EDE-866865F8A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895350"/>
            <a:ext cx="8077200" cy="347067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Each index’s underlying data structure must support the storage of non-unique keys. </a:t>
            </a:r>
          </a:p>
          <a:p>
            <a:endParaRPr lang="en-US" sz="1200" dirty="0"/>
          </a:p>
          <a:p>
            <a:r>
              <a:rPr lang="en-US" dirty="0"/>
              <a:t>Use additional execution logic to perform conditional inserts for </a:t>
            </a:r>
            <a:r>
              <a:rPr lang="en-US" dirty="0" err="1"/>
              <a:t>pkey</a:t>
            </a:r>
            <a:r>
              <a:rPr lang="en-US" dirty="0"/>
              <a:t> / unique indexes.</a:t>
            </a:r>
          </a:p>
          <a:p>
            <a:pPr lvl="1"/>
            <a:r>
              <a:rPr lang="en-US" dirty="0"/>
              <a:t>Atomically check whether the key exists and then insert.</a:t>
            </a:r>
          </a:p>
          <a:p>
            <a:endParaRPr lang="en-US" sz="1200" dirty="0"/>
          </a:p>
          <a:p>
            <a:r>
              <a:rPr lang="en-US" dirty="0"/>
              <a:t>Workers may get back multiple entries for a single fetch. They then must follow the pointers to find the proper physical version.</a:t>
            </a:r>
          </a:p>
          <a:p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416369-A0B3-CB17-D00D-7296E88A6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2094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2E591A1A-AFC5-4909-B6B4-9D53DB84F6F5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Deletes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3887ADB-AF75-4688-8D41-7C37CCD9548A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 DBMS </a:t>
            </a:r>
            <a:r>
              <a:rPr lang="en-US" u="sng" dirty="0"/>
              <a:t>physically</a:t>
            </a:r>
            <a:r>
              <a:rPr lang="en-US" dirty="0"/>
              <a:t> deletes a tuple from the database only when all versions of a </a:t>
            </a:r>
            <a:r>
              <a:rPr lang="en-US" u="sng" dirty="0"/>
              <a:t>logically</a:t>
            </a:r>
            <a:r>
              <a:rPr lang="en-US" dirty="0"/>
              <a:t> deleted tuple are not visible.</a:t>
            </a:r>
          </a:p>
          <a:p>
            <a:pPr lvl="1"/>
            <a:r>
              <a:rPr lang="en-US" dirty="0"/>
              <a:t>If a tuple is deleted, then there cannot be a new version of that tuple after the newest version.</a:t>
            </a:r>
          </a:p>
          <a:p>
            <a:pPr lvl="1"/>
            <a:r>
              <a:rPr lang="en-US" dirty="0"/>
              <a:t>No write-write conflicts / first-writer wins</a:t>
            </a:r>
          </a:p>
          <a:p>
            <a:endParaRPr lang="en-US" sz="1200" dirty="0"/>
          </a:p>
          <a:p>
            <a:r>
              <a:rPr lang="en-US" dirty="0"/>
              <a:t>We need a way to denote that tuple has been logically delete at some point in time.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DA3C3A-3FE2-7548-7C23-36BE84BF61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273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D71560F-4929-49A2-87E1-BA33FC47A63A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History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D3114D-EA71-4A58-A515-FF061BECB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1550"/>
            <a:ext cx="5181600" cy="36576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Protocol was first proposed in 1978 MIT PhD </a:t>
            </a:r>
            <a:r>
              <a:rPr lang="en-US" dirty="0">
                <a:hlinkClick r:id="rId3"/>
              </a:rPr>
              <a:t>dissertation</a:t>
            </a:r>
            <a:r>
              <a:rPr lang="en-US" dirty="0"/>
              <a:t>.</a:t>
            </a:r>
          </a:p>
          <a:p>
            <a:br>
              <a:rPr lang="en-US" sz="1200" dirty="0"/>
            </a:br>
            <a:r>
              <a:rPr lang="en-US" dirty="0"/>
              <a:t>First implementations was </a:t>
            </a:r>
            <a:r>
              <a:rPr lang="en-US" dirty="0" err="1"/>
              <a:t>Rdb</a:t>
            </a:r>
            <a:r>
              <a:rPr lang="en-US" dirty="0"/>
              <a:t>/VMS and InterBase at DEC in early 1980s. </a:t>
            </a:r>
          </a:p>
          <a:p>
            <a:pPr lvl="1"/>
            <a:r>
              <a:rPr lang="en-US" dirty="0"/>
              <a:t>Both were by </a:t>
            </a:r>
            <a:r>
              <a:rPr lang="en-US" dirty="0">
                <a:hlinkClick r:id="rId4"/>
              </a:rPr>
              <a:t>Jim Starkey</a:t>
            </a:r>
            <a:r>
              <a:rPr lang="en-US" dirty="0"/>
              <a:t>, co-founder of </a:t>
            </a:r>
            <a:r>
              <a:rPr lang="en-US" dirty="0" err="1"/>
              <a:t>NuoDB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DEC </a:t>
            </a:r>
            <a:r>
              <a:rPr lang="en-US" dirty="0" err="1"/>
              <a:t>Rdb</a:t>
            </a:r>
            <a:r>
              <a:rPr lang="en-US" dirty="0"/>
              <a:t>/VMS is now “</a:t>
            </a:r>
            <a:r>
              <a:rPr lang="en-US" dirty="0">
                <a:hlinkClick r:id="rId5"/>
              </a:rPr>
              <a:t>Oracle Rdb</a:t>
            </a:r>
            <a:r>
              <a:rPr lang="en-US" dirty="0"/>
              <a:t>”.</a:t>
            </a:r>
          </a:p>
          <a:p>
            <a:pPr lvl="1"/>
            <a:r>
              <a:rPr lang="en-US" dirty="0">
                <a:hlinkClick r:id="rId6"/>
              </a:rPr>
              <a:t>InterBase</a:t>
            </a:r>
            <a:r>
              <a:rPr lang="en-US" dirty="0"/>
              <a:t> was open-sourced as </a:t>
            </a:r>
            <a:r>
              <a:rPr lang="en-US" dirty="0">
                <a:hlinkClick r:id="rId7"/>
              </a:rPr>
              <a:t>Firebird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3F6831-B773-E6FF-B9FA-ACFE32EEA8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7" name="Right Arrow 48">
            <a:extLst>
              <a:ext uri="{FF2B5EF4-FFF2-40B4-BE49-F238E27FC236}">
                <a16:creationId xmlns:a16="http://schemas.microsoft.com/office/drawing/2014/main" id="{7FFE3271-3885-4D1C-843C-F1D739FFC8C0}"/>
              </a:ext>
            </a:extLst>
          </p:cNvPr>
          <p:cNvSpPr>
            <a:spLocks noChangeAspect="1"/>
          </p:cNvSpPr>
          <p:nvPr/>
        </p:nvSpPr>
        <p:spPr>
          <a:xfrm rot="5400000">
            <a:off x="7680960" y="2277105"/>
            <a:ext cx="457200" cy="523929"/>
          </a:xfrm>
          <a:prstGeom prst="rightArrow">
            <a:avLst/>
          </a:prstGeom>
          <a:solidFill>
            <a:srgbClr val="4748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04B16A-DDD7-4DA2-8284-9F14CE2C7CA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578" t="12334" r="6578" b="12334"/>
          <a:stretch/>
        </p:blipFill>
        <p:spPr>
          <a:xfrm>
            <a:off x="7086600" y="1741865"/>
            <a:ext cx="1645920" cy="44888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553FF1-D19A-4A05-AFD5-C5F0C1D6F70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25197"/>
          <a:stretch/>
        </p:blipFill>
        <p:spPr>
          <a:xfrm>
            <a:off x="7086600" y="2974459"/>
            <a:ext cx="1645920" cy="560085"/>
          </a:xfrm>
          <a:prstGeom prst="rect">
            <a:avLst/>
          </a:prstGeom>
          <a:ln>
            <a:solidFill>
              <a:srgbClr val="646464"/>
            </a:solidFill>
          </a:ln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9C223E9D-AFB6-4F9A-BDE8-A3424BC7D3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0" y="2974459"/>
            <a:ext cx="914400" cy="9144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0CFC046-6049-4239-8207-12FD71DF59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715000" y="1276350"/>
            <a:ext cx="914400" cy="914400"/>
          </a:xfrm>
          <a:prstGeom prst="rect">
            <a:avLst/>
          </a:prstGeom>
        </p:spPr>
      </p:pic>
      <p:sp>
        <p:nvSpPr>
          <p:cNvPr id="17" name="Right Arrow 48">
            <a:extLst>
              <a:ext uri="{FF2B5EF4-FFF2-40B4-BE49-F238E27FC236}">
                <a16:creationId xmlns:a16="http://schemas.microsoft.com/office/drawing/2014/main" id="{1FDCFED6-926D-4025-9DBC-0448ED577C6E}"/>
              </a:ext>
            </a:extLst>
          </p:cNvPr>
          <p:cNvSpPr>
            <a:spLocks noChangeAspect="1"/>
          </p:cNvSpPr>
          <p:nvPr/>
        </p:nvSpPr>
        <p:spPr>
          <a:xfrm rot="5400000">
            <a:off x="5943600" y="2277105"/>
            <a:ext cx="457200" cy="523929"/>
          </a:xfrm>
          <a:prstGeom prst="rightArrow">
            <a:avLst/>
          </a:prstGeom>
          <a:solidFill>
            <a:srgbClr val="4748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356408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A60102-FA67-462D-87DE-4E3FEFDF0BCC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Deletes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FB90C2F-430D-4E70-A455-565455DBD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700" y="971550"/>
            <a:ext cx="7848600" cy="3470672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Approach #1: Deleted Flag</a:t>
            </a:r>
          </a:p>
          <a:p>
            <a:pPr lvl="1"/>
            <a:r>
              <a:rPr lang="en-US" dirty="0"/>
              <a:t>Maintain a flag to indicate that the logical tuple has been deleted after the newest physical version.</a:t>
            </a:r>
          </a:p>
          <a:p>
            <a:pPr lvl="1"/>
            <a:r>
              <a:rPr lang="en-US" dirty="0"/>
              <a:t>Can either be in tuple header or a separate column.</a:t>
            </a:r>
          </a:p>
          <a:p>
            <a:endParaRPr lang="en-US" sz="1200" dirty="0"/>
          </a:p>
          <a:p>
            <a:r>
              <a:rPr lang="en-US" b="1" dirty="0"/>
              <a:t>Approach #2: Tombstone Tuple</a:t>
            </a:r>
          </a:p>
          <a:p>
            <a:pPr lvl="1"/>
            <a:r>
              <a:rPr lang="en-US" dirty="0"/>
              <a:t>Create an empty physical version to indicate that a logical tuple is deleted.</a:t>
            </a:r>
          </a:p>
          <a:p>
            <a:pPr lvl="1"/>
            <a:r>
              <a:rPr lang="en-US" dirty="0"/>
              <a:t>Use a separate pool for tombstone tuples with only a special bit pattern in version chain pointer to reduce the storage overhead.</a:t>
            </a:r>
          </a:p>
          <a:p>
            <a:pPr lvl="1"/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4720B4-8D22-CD77-2256-9CD596A7C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15610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5211890-4762-E9AB-9706-58B6C690C25C}"/>
              </a:ext>
            </a:extLst>
          </p:cNvPr>
          <p:cNvSpPr/>
          <p:nvPr/>
        </p:nvSpPr>
        <p:spPr>
          <a:xfrm>
            <a:off x="0" y="4476750"/>
            <a:ext cx="1447800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Implementations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451455"/>
              </p:ext>
            </p:extLst>
          </p:nvPr>
        </p:nvGraphicFramePr>
        <p:xfrm>
          <a:off x="152400" y="1066800"/>
          <a:ext cx="8686800" cy="3992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9384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45720" marR="4572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Protocol</a:t>
                      </a:r>
                    </a:p>
                  </a:txBody>
                  <a:tcPr marL="45720" marR="4572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Version</a:t>
                      </a:r>
                      <a:r>
                        <a:rPr lang="en-US" sz="1800" b="1" i="1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 Storage</a:t>
                      </a:r>
                      <a:endParaRPr lang="en-US" sz="1800" b="1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L="45720" marR="4572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Garbage</a:t>
                      </a:r>
                      <a:r>
                        <a:rPr lang="en-US" sz="1800" b="1" i="1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 Collection</a:t>
                      </a:r>
                      <a:endParaRPr lang="en-US" sz="1800" b="1" i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L="45720" marR="4572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b="1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Indexes</a:t>
                      </a:r>
                    </a:p>
                  </a:txBody>
                  <a:tcPr marL="45720" marR="4572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Oracle</a:t>
                      </a:r>
                    </a:p>
                  </a:txBody>
                  <a:tcPr marL="45720" marR="4572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MV2PL</a:t>
                      </a:r>
                    </a:p>
                  </a:txBody>
                  <a:tcPr marL="45720" marR="4572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Delta</a:t>
                      </a:r>
                    </a:p>
                  </a:txBody>
                  <a:tcPr marL="45720" marR="4572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Vacuum</a:t>
                      </a:r>
                    </a:p>
                  </a:txBody>
                  <a:tcPr marL="45720" marR="4572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Logical</a:t>
                      </a:r>
                    </a:p>
                  </a:txBody>
                  <a:tcPr marL="45720" marR="4572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algn="r"/>
                      <a:r>
                        <a:rPr lang="en-US" sz="16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Postgres</a:t>
                      </a:r>
                      <a:endParaRPr 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MV-2PL</a:t>
                      </a:r>
                      <a:r>
                        <a:rPr lang="en-US" sz="1600" b="1" baseline="0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/MV-TO</a:t>
                      </a:r>
                      <a:endParaRPr lang="en-US" sz="1600" b="1" dirty="0">
                        <a:solidFill>
                          <a:srgbClr val="EF3E42"/>
                        </a:solidFill>
                        <a:latin typeface="Consolas" pitchFamily="49" charset="0"/>
                        <a:ea typeface="DejaVu Sans Mono" pitchFamily="49" charset="0"/>
                        <a:cs typeface="Consolas" pitchFamily="49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Append-Only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Vacuum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Physical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MySQL-</a:t>
                      </a:r>
                      <a:r>
                        <a:rPr lang="en-US" sz="16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InnoDB</a:t>
                      </a:r>
                      <a:endParaRPr 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MV-2PL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Delta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Vacuum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Logical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HYRISE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MV-OCC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Append-Only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–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Physical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algn="r"/>
                      <a:r>
                        <a:rPr lang="en-US" sz="16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Hekaton</a:t>
                      </a:r>
                      <a:endParaRPr 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MV-OCC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Append-Only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Cooperative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Physical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algn="r"/>
                      <a:r>
                        <a:rPr lang="en-US" sz="16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MemSQL</a:t>
                      </a:r>
                      <a:r>
                        <a:rPr 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 (2015)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MV-OCC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Append-Only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Vacuum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Physical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algn="r"/>
                      <a:r>
                        <a:rPr lang="en-US" sz="16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SAP HANA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MV-2PL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Time-travel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Hybrid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Logical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algn="r"/>
                      <a:r>
                        <a:rPr lang="en-US" sz="16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NuoDB</a:t>
                      </a:r>
                      <a:endParaRPr 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MV-2PL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Append-Only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Vacuum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Logical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algn="r"/>
                      <a:r>
                        <a:rPr lang="en-US" sz="16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HyPer</a:t>
                      </a:r>
                      <a:endParaRPr 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MV-OCC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Delta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err="1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Txn</a:t>
                      </a: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-level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Logical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3601">
                <a:tc>
                  <a:txBody>
                    <a:bodyPr/>
                    <a:lstStyle/>
                    <a:p>
                      <a:pPr algn="r"/>
                      <a:r>
                        <a:rPr lang="en-US" sz="1600" dirty="0" err="1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Crimson Text" pitchFamily="2" charset="0"/>
                        </a:rPr>
                        <a:t>CockroachDB</a:t>
                      </a:r>
                      <a:endParaRPr lang="en-US" sz="160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rimson Text" pitchFamily="2" charset="0"/>
                      </a:endParaRP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MV-2PL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Delta (LSM)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Compaction</a:t>
                      </a:r>
                    </a:p>
                  </a:txBody>
                  <a:tcPr marL="45720" marR="45720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EF3E42"/>
                          </a:solidFill>
                          <a:latin typeface="Consolas" pitchFamily="49" charset="0"/>
                          <a:ea typeface="DejaVu Sans Mono" pitchFamily="49" charset="0"/>
                          <a:cs typeface="Consolas" pitchFamily="49" charset="0"/>
                        </a:rPr>
                        <a:t>Logical</a:t>
                      </a:r>
                    </a:p>
                  </a:txBody>
                  <a:tcPr marL="45720" marR="45720"/>
                </a:tc>
                <a:extLst>
                  <a:ext uri="{0D108BD9-81ED-4DB2-BD59-A6C34878D82A}">
                    <a16:rowId xmlns:a16="http://schemas.microsoft.com/office/drawing/2014/main" val="84307139"/>
                  </a:ext>
                </a:extLst>
              </a:tr>
            </a:tbl>
          </a:graphicData>
        </a:graphic>
      </p:graphicFrame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3608BCD3-A353-17CA-B27A-BCCAD706A33A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6302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94211" name="Content Placeholder 2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is the widely used scheme in DBMSs.</a:t>
            </a:r>
            <a:br>
              <a:rPr lang="en-US" dirty="0"/>
            </a:br>
            <a:r>
              <a:rPr lang="en-US" dirty="0"/>
              <a:t>Even systems that do not support multi-statement </a:t>
            </a:r>
            <a:r>
              <a:rPr lang="en-US" dirty="0" err="1"/>
              <a:t>txns</a:t>
            </a:r>
            <a:r>
              <a:rPr lang="en-US" dirty="0"/>
              <a:t> (e.g., NoSQL) use it.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C1615D-922E-5AF6-B753-FCF32D94B4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4399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D515B16-D2E3-4D6F-ABDC-AA5E5F24B984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NEXT CLASS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92332B-C28E-4CEC-8083-D21E029776A8}"/>
              </a:ext>
            </a:extLst>
          </p:cNvPr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Logging and recovery!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2CA539-32AE-5A82-30F9-D8CDE5D2270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161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SecIndex"/>
          <p:cNvGrpSpPr/>
          <p:nvPr/>
        </p:nvGrpSpPr>
        <p:grpSpPr>
          <a:xfrm>
            <a:off x="5562600" y="3105150"/>
            <a:ext cx="3749040" cy="533400"/>
            <a:chOff x="4511042" y="1276350"/>
            <a:chExt cx="3749040" cy="533400"/>
          </a:xfrm>
        </p:grpSpPr>
        <p:sp>
          <p:nvSpPr>
            <p:cNvPr id="47" name="Rectangle 46"/>
            <p:cNvSpPr/>
            <p:nvPr/>
          </p:nvSpPr>
          <p:spPr>
            <a:xfrm>
              <a:off x="4511042" y="1276350"/>
              <a:ext cx="3749040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>
                  <a:latin typeface="Crimson Text" pitchFamily="2" charset="0"/>
                </a:rPr>
                <a:t>SECONDARY INDEX</a:t>
              </a:r>
            </a:p>
          </p:txBody>
        </p:sp>
        <p:pic>
          <p:nvPicPr>
            <p:cNvPr id="48" name="Picture 47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51393" y="1341237"/>
              <a:ext cx="390171" cy="403626"/>
            </a:xfrm>
            <a:prstGeom prst="rect">
              <a:avLst/>
            </a:prstGeom>
          </p:spPr>
        </p:pic>
      </p:grpSp>
      <p:grpSp>
        <p:nvGrpSpPr>
          <p:cNvPr id="43" name="SecIndex"/>
          <p:cNvGrpSpPr/>
          <p:nvPr/>
        </p:nvGrpSpPr>
        <p:grpSpPr>
          <a:xfrm>
            <a:off x="5300134" y="2545531"/>
            <a:ext cx="3749040" cy="533400"/>
            <a:chOff x="4511042" y="1276350"/>
            <a:chExt cx="3749040" cy="533400"/>
          </a:xfrm>
        </p:grpSpPr>
        <p:sp>
          <p:nvSpPr>
            <p:cNvPr id="44" name="Rectangle 43"/>
            <p:cNvSpPr/>
            <p:nvPr/>
          </p:nvSpPr>
          <p:spPr>
            <a:xfrm>
              <a:off x="4511042" y="1276350"/>
              <a:ext cx="3749040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>
                  <a:latin typeface="Crimson Text" pitchFamily="2" charset="0"/>
                </a:rPr>
                <a:t>SECONDARY INDEX</a:t>
              </a:r>
            </a:p>
          </p:txBody>
        </p: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51393" y="1341237"/>
              <a:ext cx="390171" cy="403626"/>
            </a:xfrm>
            <a:prstGeom prst="rect">
              <a:avLst/>
            </a:prstGeom>
          </p:spPr>
        </p:pic>
      </p:grpSp>
      <p:grpSp>
        <p:nvGrpSpPr>
          <p:cNvPr id="37" name="SecIndex"/>
          <p:cNvGrpSpPr/>
          <p:nvPr/>
        </p:nvGrpSpPr>
        <p:grpSpPr>
          <a:xfrm>
            <a:off x="5037667" y="1985912"/>
            <a:ext cx="3749040" cy="533400"/>
            <a:chOff x="4511042" y="1276350"/>
            <a:chExt cx="3749040" cy="533400"/>
          </a:xfrm>
        </p:grpSpPr>
        <p:sp>
          <p:nvSpPr>
            <p:cNvPr id="38" name="Rectangle 37"/>
            <p:cNvSpPr/>
            <p:nvPr/>
          </p:nvSpPr>
          <p:spPr>
            <a:xfrm>
              <a:off x="4511042" y="1276350"/>
              <a:ext cx="3749040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>
                  <a:latin typeface="Crimson Text" pitchFamily="2" charset="0"/>
                </a:rPr>
                <a:t>SECONDARY INDEX</a:t>
              </a:r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51393" y="1341237"/>
              <a:ext cx="390171" cy="403626"/>
            </a:xfrm>
            <a:prstGeom prst="rect">
              <a:avLst/>
            </a:prstGeom>
          </p:spPr>
        </p:pic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28600" y="358379"/>
            <a:ext cx="8686800" cy="68937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INDEX POINTERS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406400" y="1426293"/>
            <a:ext cx="3657600" cy="533400"/>
            <a:chOff x="4511042" y="1276350"/>
            <a:chExt cx="3657600" cy="533400"/>
          </a:xfrm>
        </p:grpSpPr>
        <p:sp>
          <p:nvSpPr>
            <p:cNvPr id="5" name="Rectangle 4"/>
            <p:cNvSpPr/>
            <p:nvPr/>
          </p:nvSpPr>
          <p:spPr>
            <a:xfrm>
              <a:off x="4511042" y="1276350"/>
              <a:ext cx="3657600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>
                  <a:latin typeface="Crimson Text" pitchFamily="2" charset="0"/>
                </a:rPr>
                <a:t>PRIMARY INDEX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51394" y="1341237"/>
              <a:ext cx="431822" cy="403626"/>
            </a:xfrm>
            <a:prstGeom prst="rect">
              <a:avLst/>
            </a:prstGeom>
          </p:spPr>
        </p:pic>
      </p:grpSp>
      <p:grpSp>
        <p:nvGrpSpPr>
          <p:cNvPr id="7" name="Group 6"/>
          <p:cNvGrpSpPr/>
          <p:nvPr/>
        </p:nvGrpSpPr>
        <p:grpSpPr>
          <a:xfrm>
            <a:off x="4775200" y="1426293"/>
            <a:ext cx="3749040" cy="533400"/>
            <a:chOff x="4511042" y="1276350"/>
            <a:chExt cx="3749040" cy="533400"/>
          </a:xfrm>
        </p:grpSpPr>
        <p:sp>
          <p:nvSpPr>
            <p:cNvPr id="8" name="Rectangle 7"/>
            <p:cNvSpPr/>
            <p:nvPr/>
          </p:nvSpPr>
          <p:spPr>
            <a:xfrm>
              <a:off x="4511042" y="1276350"/>
              <a:ext cx="3749040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>
                  <a:latin typeface="Crimson Text" pitchFamily="2" charset="0"/>
                </a:rPr>
                <a:t>SECONDARY INDEX</a:t>
              </a: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651393" y="1341237"/>
              <a:ext cx="390171" cy="403626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2919876" y="3867150"/>
            <a:ext cx="3304248" cy="762000"/>
            <a:chOff x="3429000" y="3943351"/>
            <a:chExt cx="3304248" cy="762000"/>
          </a:xfrm>
        </p:grpSpPr>
        <p:sp>
          <p:nvSpPr>
            <p:cNvPr id="27" name="Text Box 4"/>
            <p:cNvSpPr txBox="1">
              <a:spLocks noChangeArrowheads="1"/>
            </p:cNvSpPr>
            <p:nvPr/>
          </p:nvSpPr>
          <p:spPr bwMode="auto">
            <a:xfrm>
              <a:off x="3429000" y="3943351"/>
              <a:ext cx="3304248" cy="762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prstDash val="solid"/>
              <a:miter lim="800000"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 sz="2400" u="none" dirty="0">
                <a:latin typeface="Inconsolata" panose="00000509000000000000" pitchFamily="49" charset="0"/>
                <a:ea typeface="DejaVu Sans Mono" pitchFamily="49" charset="0"/>
                <a:cs typeface="DejaVu Sans Mono" pitchFamily="49" charset="0"/>
              </a:endParaRPr>
            </a:p>
          </p:txBody>
        </p:sp>
        <p:grpSp>
          <p:nvGrpSpPr>
            <p:cNvPr id="11" name="Group 10"/>
            <p:cNvGrpSpPr/>
            <p:nvPr/>
          </p:nvGrpSpPr>
          <p:grpSpPr>
            <a:xfrm>
              <a:off x="3620179" y="4095751"/>
              <a:ext cx="2921891" cy="381000"/>
              <a:chOff x="3429000" y="5406803"/>
              <a:chExt cx="2921891" cy="381000"/>
            </a:xfrm>
          </p:grpSpPr>
          <p:sp>
            <p:nvSpPr>
              <p:cNvPr id="20" name="Rectangle 19"/>
              <p:cNvSpPr/>
              <p:nvPr/>
            </p:nvSpPr>
            <p:spPr>
              <a:xfrm>
                <a:off x="3429000" y="5406803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4</a:t>
                </a: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4220084" y="5406803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3</a:t>
                </a: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5011168" y="5406803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2</a:t>
                </a:r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5802251" y="5406803"/>
                <a:ext cx="548640" cy="38100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solidFill>
                  <a:srgbClr val="44433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8288" rIns="18288" rtlCol="0" anchor="ctr"/>
              <a:lstStyle/>
              <a:p>
                <a:pPr algn="ctr"/>
                <a:r>
                  <a:rPr lang="en-US" b="1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A</a:t>
                </a:r>
                <a:r>
                  <a:rPr lang="en-US" b="1" baseline="-25000" dirty="0">
                    <a:solidFill>
                      <a:srgbClr val="EF3E42"/>
                    </a:solidFill>
                    <a:latin typeface="Inconsolata" panose="00000509000000000000" pitchFamily="49" charset="0"/>
                    <a:ea typeface="DejaVu Sans Mono" pitchFamily="49" charset="0"/>
                    <a:cs typeface="Consolas" pitchFamily="49" charset="0"/>
                  </a:rPr>
                  <a:t>1</a:t>
                </a:r>
              </a:p>
            </p:txBody>
          </p:sp>
          <p:cxnSp>
            <p:nvCxnSpPr>
              <p:cNvPr id="24" name="Straight Arrow Connector 2"/>
              <p:cNvCxnSpPr>
                <a:cxnSpLocks noChangeShapeType="1"/>
                <a:stCxn id="20" idx="3"/>
                <a:endCxn id="21" idx="1"/>
              </p:cNvCxnSpPr>
              <p:nvPr/>
            </p:nvCxnSpPr>
            <p:spPr bwMode="auto">
              <a:xfrm>
                <a:off x="3977640" y="5597303"/>
                <a:ext cx="242444" cy="0"/>
              </a:xfrm>
              <a:prstGeom prst="straightConnector1">
                <a:avLst/>
              </a:prstGeom>
              <a:noFill/>
              <a:ln w="38100" algn="ctr">
                <a:solidFill>
                  <a:srgbClr val="EF3E42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5" name="Straight Arrow Connector 2"/>
              <p:cNvCxnSpPr>
                <a:cxnSpLocks noChangeShapeType="1"/>
                <a:stCxn id="21" idx="3"/>
                <a:endCxn id="22" idx="1"/>
              </p:cNvCxnSpPr>
              <p:nvPr/>
            </p:nvCxnSpPr>
            <p:spPr bwMode="auto">
              <a:xfrm>
                <a:off x="4768724" y="5597303"/>
                <a:ext cx="242444" cy="0"/>
              </a:xfrm>
              <a:prstGeom prst="straightConnector1">
                <a:avLst/>
              </a:prstGeom>
              <a:noFill/>
              <a:ln w="38100" algn="ctr">
                <a:solidFill>
                  <a:srgbClr val="EF3E42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6" name="Straight Arrow Connector 2"/>
              <p:cNvCxnSpPr>
                <a:cxnSpLocks noChangeShapeType="1"/>
                <a:stCxn id="22" idx="3"/>
                <a:endCxn id="23" idx="1"/>
              </p:cNvCxnSpPr>
              <p:nvPr/>
            </p:nvCxnSpPr>
            <p:spPr bwMode="auto">
              <a:xfrm>
                <a:off x="5559808" y="5597303"/>
                <a:ext cx="242443" cy="0"/>
              </a:xfrm>
              <a:prstGeom prst="straightConnector1">
                <a:avLst/>
              </a:prstGeom>
              <a:noFill/>
              <a:ln w="38100" algn="ctr">
                <a:solidFill>
                  <a:srgbClr val="EF3E42"/>
                </a:solidFill>
                <a:round/>
                <a:headEnd type="none" w="med" len="med"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30" name="Right Arrow 29"/>
          <p:cNvSpPr>
            <a:spLocks noChangeAspect="1"/>
          </p:cNvSpPr>
          <p:nvPr/>
        </p:nvSpPr>
        <p:spPr>
          <a:xfrm rot="5400000">
            <a:off x="2204720" y="1002009"/>
            <a:ext cx="365760" cy="419142"/>
          </a:xfrm>
          <a:prstGeom prst="rightArrow">
            <a:avLst/>
          </a:prstGeom>
          <a:solidFill>
            <a:srgbClr val="EF3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31" name="Content Placeholder 2"/>
          <p:cNvSpPr txBox="1">
            <a:spLocks/>
          </p:cNvSpPr>
          <p:nvPr/>
        </p:nvSpPr>
        <p:spPr>
          <a:xfrm>
            <a:off x="914400" y="1075214"/>
            <a:ext cx="1280160" cy="300788"/>
          </a:xfrm>
          <a:prstGeom prst="rect">
            <a:avLst/>
          </a:prstGeom>
        </p:spPr>
        <p:txBody>
          <a:bodyPr wrap="square" t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80000"/>
              </a:lnSpc>
            </a:pPr>
            <a:r>
              <a:rPr lang="en-US" b="1" dirty="0">
                <a:latin typeface="Inconsolata" panose="00000509000000000000" pitchFamily="49" charset="0"/>
                <a:cs typeface="Consolas" pitchFamily="49" charset="0"/>
              </a:rPr>
              <a:t>GET(A)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743700" y="3979902"/>
            <a:ext cx="2149057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75000"/>
              </a:lnSpc>
            </a:pPr>
            <a:r>
              <a:rPr lang="en-US" sz="2400" b="1" i="1" dirty="0">
                <a:solidFill>
                  <a:srgbClr val="EF3E42"/>
                </a:solidFill>
                <a:latin typeface="Crimson Text" pitchFamily="2" charset="0"/>
              </a:rPr>
              <a:t>Append-Only</a:t>
            </a:r>
          </a:p>
          <a:p>
            <a:pPr>
              <a:lnSpc>
                <a:spcPct val="75000"/>
              </a:lnSpc>
            </a:pPr>
            <a:r>
              <a:rPr lang="en-US" sz="2400" b="1" i="1" dirty="0">
                <a:solidFill>
                  <a:srgbClr val="EF3E42"/>
                </a:solidFill>
                <a:latin typeface="Crimson Text" pitchFamily="2" charset="0"/>
              </a:rPr>
              <a:t>Newest-to-Oldest</a:t>
            </a:r>
          </a:p>
        </p:txBody>
      </p:sp>
      <p:sp>
        <p:nvSpPr>
          <p:cNvPr id="33" name="Left Brace 32"/>
          <p:cNvSpPr/>
          <p:nvPr/>
        </p:nvSpPr>
        <p:spPr>
          <a:xfrm rot="10800000">
            <a:off x="6454793" y="3790950"/>
            <a:ext cx="141188" cy="914400"/>
          </a:xfrm>
          <a:prstGeom prst="leftBrace">
            <a:avLst>
              <a:gd name="adj1" fmla="val 249081"/>
              <a:gd name="adj2" fmla="val 50000"/>
            </a:avLst>
          </a:prstGeom>
          <a:ln w="92075" cap="sq">
            <a:solidFill>
              <a:srgbClr val="EF3E4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Curved Connector 39"/>
          <p:cNvCxnSpPr>
            <a:stCxn id="5" idx="2"/>
            <a:endCxn id="20" idx="1"/>
          </p:cNvCxnSpPr>
          <p:nvPr/>
        </p:nvCxnSpPr>
        <p:spPr>
          <a:xfrm rot="16200000" flipH="1">
            <a:off x="1547949" y="2646943"/>
            <a:ext cx="2250357" cy="875855"/>
          </a:xfrm>
          <a:prstGeom prst="bentConnector2">
            <a:avLst/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ight Arrow 48"/>
          <p:cNvSpPr>
            <a:spLocks noChangeAspect="1"/>
          </p:cNvSpPr>
          <p:nvPr/>
        </p:nvSpPr>
        <p:spPr>
          <a:xfrm rot="5400000">
            <a:off x="6573520" y="1002009"/>
            <a:ext cx="365760" cy="419142"/>
          </a:xfrm>
          <a:prstGeom prst="rightArrow">
            <a:avLst/>
          </a:prstGeom>
          <a:solidFill>
            <a:srgbClr val="EF3E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</p:txBody>
      </p:sp>
      <p:sp>
        <p:nvSpPr>
          <p:cNvPr id="50" name="Content Placeholder 2"/>
          <p:cNvSpPr txBox="1">
            <a:spLocks/>
          </p:cNvSpPr>
          <p:nvPr/>
        </p:nvSpPr>
        <p:spPr>
          <a:xfrm>
            <a:off x="6949440" y="1075214"/>
            <a:ext cx="1280160" cy="300788"/>
          </a:xfrm>
          <a:prstGeom prst="rect">
            <a:avLst/>
          </a:prstGeom>
        </p:spPr>
        <p:txBody>
          <a:bodyPr wrap="square" tIns="0" bIns="0">
            <a:spAutoFit/>
          </a:bodyPr>
          <a:lstStyle>
            <a:lvl1pPr mar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Font typeface="Arial" pitchFamily="34" charset="0"/>
              <a:buNone/>
              <a:defRPr lang="en-US" sz="24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1pPr>
            <a:lvl2pPr marL="0" indent="-342900" algn="l" defTabSz="914400" rtl="0" eaLnBrk="1" latinLnBrk="0" hangingPunct="1">
              <a:spcBef>
                <a:spcPts val="0"/>
              </a:spcBef>
              <a:buFont typeface="Times New Roman" pitchFamily="18" charset="0"/>
              <a:buChar char="→"/>
              <a:defRPr 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Gentium Book Basic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en-US" b="1" dirty="0">
                <a:latin typeface="Inconsolata" panose="00000509000000000000" pitchFamily="49" charset="0"/>
                <a:cs typeface="Consolas" pitchFamily="49" charset="0"/>
              </a:rPr>
              <a:t>GET(A)</a:t>
            </a:r>
          </a:p>
        </p:txBody>
      </p:sp>
      <p:cxnSp>
        <p:nvCxnSpPr>
          <p:cNvPr id="51" name="Curved Connector 39"/>
          <p:cNvCxnSpPr>
            <a:stCxn id="8" idx="2"/>
            <a:endCxn id="20" idx="1"/>
          </p:cNvCxnSpPr>
          <p:nvPr/>
        </p:nvCxnSpPr>
        <p:spPr>
          <a:xfrm rot="5400000">
            <a:off x="3755210" y="1315539"/>
            <a:ext cx="2250357" cy="3538665"/>
          </a:xfrm>
          <a:prstGeom prst="bentConnector4">
            <a:avLst>
              <a:gd name="adj1" fmla="val 45767"/>
              <a:gd name="adj2" fmla="val 106460"/>
            </a:avLst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39"/>
          <p:cNvCxnSpPr>
            <a:stCxn id="8" idx="2"/>
            <a:endCxn id="5" idx="0"/>
          </p:cNvCxnSpPr>
          <p:nvPr/>
        </p:nvCxnSpPr>
        <p:spPr>
          <a:xfrm rot="5400000" flipH="1">
            <a:off x="4175760" y="-514267"/>
            <a:ext cx="533400" cy="4414520"/>
          </a:xfrm>
          <a:prstGeom prst="bentConnector5">
            <a:avLst>
              <a:gd name="adj1" fmla="val -42857"/>
              <a:gd name="adj2" fmla="val 50518"/>
              <a:gd name="adj3" fmla="val 142857"/>
            </a:avLst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7" name="Group 56"/>
          <p:cNvGrpSpPr/>
          <p:nvPr/>
        </p:nvGrpSpPr>
        <p:grpSpPr>
          <a:xfrm>
            <a:off x="2959206" y="2571750"/>
            <a:ext cx="3225589" cy="533400"/>
            <a:chOff x="4511042" y="1276350"/>
            <a:chExt cx="3225589" cy="533400"/>
          </a:xfrm>
        </p:grpSpPr>
        <p:sp>
          <p:nvSpPr>
            <p:cNvPr id="58" name="Rectangle 57"/>
            <p:cNvSpPr/>
            <p:nvPr/>
          </p:nvSpPr>
          <p:spPr>
            <a:xfrm>
              <a:off x="4511042" y="1276350"/>
              <a:ext cx="3225589" cy="53340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40080" rtlCol="0" anchor="ctr"/>
            <a:lstStyle/>
            <a:p>
              <a:pPr algn="ctr"/>
              <a:r>
                <a:rPr lang="en-US" sz="2800" b="1" i="1" dirty="0" err="1">
                  <a:latin typeface="Crimson Text" pitchFamily="2" charset="0"/>
                </a:rPr>
                <a:t>TupleId</a:t>
              </a:r>
              <a:r>
                <a:rPr lang="en-US" sz="2800" b="1" i="1" dirty="0" err="1">
                  <a:latin typeface="Crimson Text" pitchFamily="2" charset="0"/>
                  <a:cs typeface="Calibri"/>
                </a:rPr>
                <a:t>→</a:t>
              </a:r>
              <a:r>
                <a:rPr lang="en-US" sz="2800" b="1" i="1" dirty="0" err="1">
                  <a:latin typeface="Crimson Text" pitchFamily="2" charset="0"/>
                </a:rPr>
                <a:t>Address</a:t>
              </a:r>
              <a:endParaRPr lang="en-US" sz="2800" b="1" i="1" dirty="0">
                <a:latin typeface="Crimson Text" pitchFamily="2" charset="0"/>
              </a:endParaRPr>
            </a:p>
          </p:txBody>
        </p: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09851" y="1342788"/>
              <a:ext cx="473254" cy="400523"/>
            </a:xfrm>
            <a:prstGeom prst="rect">
              <a:avLst/>
            </a:prstGeom>
          </p:spPr>
        </p:pic>
      </p:grpSp>
      <p:cxnSp>
        <p:nvCxnSpPr>
          <p:cNvPr id="60" name="Curved Connector 39"/>
          <p:cNvCxnSpPr>
            <a:stCxn id="8" idx="2"/>
            <a:endCxn id="58" idx="0"/>
          </p:cNvCxnSpPr>
          <p:nvPr/>
        </p:nvCxnSpPr>
        <p:spPr>
          <a:xfrm rot="5400000">
            <a:off x="5304833" y="1226862"/>
            <a:ext cx="612057" cy="2077719"/>
          </a:xfrm>
          <a:prstGeom prst="bentConnector3">
            <a:avLst>
              <a:gd name="adj1" fmla="val 50000"/>
            </a:avLst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urved Connector 39"/>
          <p:cNvCxnSpPr>
            <a:stCxn id="58" idx="2"/>
            <a:endCxn id="20" idx="1"/>
          </p:cNvCxnSpPr>
          <p:nvPr/>
        </p:nvCxnSpPr>
        <p:spPr>
          <a:xfrm rot="5400000">
            <a:off x="3289078" y="2927127"/>
            <a:ext cx="1104900" cy="1460946"/>
          </a:xfrm>
          <a:prstGeom prst="bentConnector4">
            <a:avLst>
              <a:gd name="adj1" fmla="val 41379"/>
              <a:gd name="adj2" fmla="val 115647"/>
            </a:avLst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974070" y="2691370"/>
            <a:ext cx="1261130" cy="365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cs typeface="Segoe UI Light" panose="020B0502040204020203" pitchFamily="34" charset="0"/>
              </a:rPr>
              <a:t>Record Id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756401" y="2418899"/>
            <a:ext cx="1244599" cy="365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cs typeface="Segoe UI Light" panose="020B0502040204020203" pitchFamily="34" charset="0"/>
              </a:rPr>
              <a:t>Record Id</a:t>
            </a:r>
          </a:p>
        </p:txBody>
      </p:sp>
      <p:cxnSp>
        <p:nvCxnSpPr>
          <p:cNvPr id="70" name="Curved Connector 39"/>
          <p:cNvCxnSpPr>
            <a:stCxn id="38" idx="1"/>
            <a:endCxn id="20" idx="0"/>
          </p:cNvCxnSpPr>
          <p:nvPr/>
        </p:nvCxnSpPr>
        <p:spPr>
          <a:xfrm rot="10800000" flipV="1">
            <a:off x="3385375" y="2252612"/>
            <a:ext cx="1652292" cy="1766938"/>
          </a:xfrm>
          <a:prstGeom prst="bentConnector2">
            <a:avLst/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Curved Connector 39"/>
          <p:cNvCxnSpPr>
            <a:stCxn id="44" idx="1"/>
            <a:endCxn id="20" idx="3"/>
          </p:cNvCxnSpPr>
          <p:nvPr/>
        </p:nvCxnSpPr>
        <p:spPr>
          <a:xfrm rot="10800000" flipV="1">
            <a:off x="3659696" y="2812230"/>
            <a:ext cx="1640439" cy="1397819"/>
          </a:xfrm>
          <a:prstGeom prst="bentConnector3">
            <a:avLst>
              <a:gd name="adj1" fmla="val 75548"/>
            </a:avLst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urved Connector 39"/>
          <p:cNvCxnSpPr>
            <a:stCxn id="47" idx="1"/>
            <a:endCxn id="20" idx="2"/>
          </p:cNvCxnSpPr>
          <p:nvPr/>
        </p:nvCxnSpPr>
        <p:spPr>
          <a:xfrm rot="10800000" flipV="1">
            <a:off x="3385376" y="3371850"/>
            <a:ext cx="2177225" cy="1028700"/>
          </a:xfrm>
          <a:prstGeom prst="bentConnector4">
            <a:avLst>
              <a:gd name="adj1" fmla="val 35825"/>
              <a:gd name="adj2" fmla="val 122222"/>
            </a:avLst>
          </a:prstGeom>
          <a:ln w="28575">
            <a:solidFill>
              <a:srgbClr val="44433F"/>
            </a:solidFill>
            <a:headEnd type="oval" w="lg" len="lg"/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5351209" y="2229413"/>
            <a:ext cx="1092199" cy="627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cs typeface="Segoe UI Light" panose="020B0502040204020203" pitchFamily="34" charset="0"/>
              </a:rPr>
              <a:t>Primary Key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6610350" y="2232025"/>
            <a:ext cx="1092199" cy="365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5000"/>
              </a:lnSpc>
            </a:pPr>
            <a:r>
              <a:rPr lang="en-US" sz="2000" b="1" i="1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cs typeface="Segoe UI Light" panose="020B0502040204020203" pitchFamily="34" charset="0"/>
              </a:rPr>
              <a:t>TupleId</a:t>
            </a:r>
            <a:endParaRPr lang="en-US" sz="2000" b="1" i="1" dirty="0">
              <a:solidFill>
                <a:schemeClr val="tx1">
                  <a:lumMod val="65000"/>
                  <a:lumOff val="35000"/>
                </a:schemeClr>
              </a:solidFill>
              <a:latin typeface="Crimson Text" pitchFamily="2" charset="0"/>
              <a:cs typeface="Segoe UI Light" panose="020B0502040204020203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1678601" y="3577865"/>
            <a:ext cx="1178899" cy="365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85000"/>
              </a:lnSpc>
            </a:pPr>
            <a:r>
              <a:rPr lang="en-US" sz="20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rimson Text" pitchFamily="2" charset="0"/>
                <a:cs typeface="Segoe UI Light" panose="020B0502040204020203" pitchFamily="34" charset="0"/>
              </a:rPr>
              <a:t>Record Id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A6BB81D0-CFEB-8167-479B-F1675FED8162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702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500"/>
                            </p:stCondLst>
                            <p:childTnLst>
                              <p:par>
                                <p:cTn id="1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750"/>
                            </p:stCondLst>
                            <p:childTnLst>
                              <p:par>
                                <p:cTn id="127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25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5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750"/>
                            </p:stCondLst>
                            <p:childTnLst>
                              <p:par>
                                <p:cTn id="1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0" grpId="1" animBg="1"/>
      <p:bldP spid="31" grpId="0"/>
      <p:bldP spid="31" grpId="1"/>
      <p:bldP spid="32" grpId="0"/>
      <p:bldP spid="33" grpId="0" animBg="1"/>
      <p:bldP spid="49" grpId="0" animBg="1"/>
      <p:bldP spid="50" grpId="0"/>
      <p:bldP spid="68" grpId="0"/>
      <p:bldP spid="68" grpId="1"/>
      <p:bldP spid="68" grpId="2"/>
      <p:bldP spid="68" grpId="3"/>
      <p:bldP spid="69" grpId="0"/>
      <p:bldP spid="69" grpId="1"/>
      <p:bldP spid="90" grpId="0"/>
      <p:bldP spid="90" grpId="1"/>
      <p:bldP spid="91" grpId="0"/>
      <p:bldP spid="9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Multi-Version Concurrency Control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485900" y="1047750"/>
            <a:ext cx="6172200" cy="3470672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Writers do </a:t>
            </a:r>
            <a:r>
              <a:rPr lang="en-US" b="1" u="sng" dirty="0"/>
              <a:t>not</a:t>
            </a:r>
            <a:r>
              <a:rPr lang="en-US" b="1" dirty="0"/>
              <a:t> block readers.</a:t>
            </a:r>
            <a:br>
              <a:rPr lang="en-US" b="1" dirty="0"/>
            </a:br>
            <a:r>
              <a:rPr lang="en-US" b="1" dirty="0"/>
              <a:t>Readers do </a:t>
            </a:r>
            <a:r>
              <a:rPr lang="en-US" b="1" u="sng" dirty="0"/>
              <a:t>not</a:t>
            </a:r>
            <a:r>
              <a:rPr lang="en-US" b="1" dirty="0"/>
              <a:t> block writers.</a:t>
            </a:r>
          </a:p>
          <a:p>
            <a:endParaRPr lang="en-US" sz="1200" dirty="0"/>
          </a:p>
          <a:p>
            <a:r>
              <a:rPr lang="en-US" dirty="0"/>
              <a:t>Read-only </a:t>
            </a:r>
            <a:r>
              <a:rPr lang="en-US" dirty="0" err="1"/>
              <a:t>txns</a:t>
            </a:r>
            <a:r>
              <a:rPr lang="en-US" dirty="0"/>
              <a:t> can read a consistent </a:t>
            </a:r>
            <a:r>
              <a:rPr lang="en-US" u="sng" dirty="0"/>
              <a:t>snapshot</a:t>
            </a:r>
            <a:r>
              <a:rPr lang="en-US" dirty="0"/>
              <a:t> without acquiring locks. </a:t>
            </a:r>
          </a:p>
          <a:p>
            <a:pPr lvl="1"/>
            <a:r>
              <a:rPr lang="en-US" dirty="0"/>
              <a:t>Use timestamps to determine visibility.</a:t>
            </a:r>
          </a:p>
          <a:p>
            <a:pPr lvl="1"/>
            <a:r>
              <a:rPr lang="en-US" dirty="0"/>
              <a:t>MVCC naturally supports Snapshot Isolation (SI).</a:t>
            </a:r>
          </a:p>
          <a:p>
            <a:endParaRPr lang="en-US" sz="1200" dirty="0"/>
          </a:p>
          <a:p>
            <a:r>
              <a:rPr lang="en-US" dirty="0"/>
              <a:t>Easily support </a:t>
            </a:r>
            <a:r>
              <a:rPr lang="en-US" u="sng" dirty="0"/>
              <a:t>time-travel</a:t>
            </a:r>
            <a:r>
              <a:rPr lang="en-US" dirty="0"/>
              <a:t> queries.</a:t>
            </a:r>
          </a:p>
          <a:p>
            <a:endParaRPr lang="en-US" sz="12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D97663D-4848-1FDB-AA1C-741E5CBA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6947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" name="Table 50">
            <a:extLst>
              <a:ext uri="{FF2B5EF4-FFF2-40B4-BE49-F238E27FC236}">
                <a16:creationId xmlns:a16="http://schemas.microsoft.com/office/drawing/2014/main" id="{FD7AEAD2-56AC-4469-BD78-5C0F4E704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2393019"/>
              </p:ext>
            </p:extLst>
          </p:nvPr>
        </p:nvGraphicFramePr>
        <p:xfrm>
          <a:off x="5346620" y="1690211"/>
          <a:ext cx="2377440" cy="99974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49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98458128"/>
                    </a:ext>
                  </a:extLst>
                </a:gridCol>
                <a:gridCol w="408860">
                  <a:extLst>
                    <a:ext uri="{9D8B030D-6E8A-4147-A177-3AD203B41FA5}">
                      <a16:colId xmlns:a16="http://schemas.microsoft.com/office/drawing/2014/main" val="980965677"/>
                    </a:ext>
                  </a:extLst>
                </a:gridCol>
              </a:tblGrid>
              <a:tr h="2499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Version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Begin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End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9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A</a:t>
                      </a:r>
                      <a:r>
                        <a:rPr lang="en-US" sz="1400" baseline="-25000" dirty="0">
                          <a:latin typeface="Inconsolata" panose="00000509000000000000" pitchFamily="49" charset="0"/>
                        </a:rPr>
                        <a:t>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123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-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  <a:tr h="249936"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5129097"/>
                  </a:ext>
                </a:extLst>
              </a:tr>
              <a:tr h="249936"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633681"/>
                  </a:ext>
                </a:extLst>
              </a:tr>
            </a:tbl>
          </a:graphicData>
        </a:graphic>
      </p:graphicFrame>
      <p:sp>
        <p:nvSpPr>
          <p:cNvPr id="52" name="Rounded Rectangle 18">
            <a:extLst>
              <a:ext uri="{FF2B5EF4-FFF2-40B4-BE49-F238E27FC236}">
                <a16:creationId xmlns:a16="http://schemas.microsoft.com/office/drawing/2014/main" id="{E52ACE3E-BFAF-40FD-BAA2-95B456729FBB}"/>
              </a:ext>
            </a:extLst>
          </p:cNvPr>
          <p:cNvSpPr/>
          <p:nvPr/>
        </p:nvSpPr>
        <p:spPr bwMode="auto">
          <a:xfrm>
            <a:off x="5163740" y="1516380"/>
            <a:ext cx="2743200" cy="1371600"/>
          </a:xfrm>
          <a:prstGeom prst="roundRect">
            <a:avLst>
              <a:gd name="adj" fmla="val 7670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350">
              <a:latin typeface="Times New Roman" pitchFamily="-112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B138033-9F5B-4CD4-9073-FCCA9A570F55}"/>
              </a:ext>
            </a:extLst>
          </p:cNvPr>
          <p:cNvGrpSpPr/>
          <p:nvPr/>
        </p:nvGrpSpPr>
        <p:grpSpPr>
          <a:xfrm>
            <a:off x="990600" y="1078230"/>
            <a:ext cx="3174207" cy="3855720"/>
            <a:chOff x="990600" y="819150"/>
            <a:chExt cx="3174207" cy="3855720"/>
          </a:xfrm>
        </p:grpSpPr>
        <p:sp>
          <p:nvSpPr>
            <p:cNvPr id="44" name="Left Arrow 33">
              <a:extLst>
                <a:ext uri="{FF2B5EF4-FFF2-40B4-BE49-F238E27FC236}">
                  <a16:creationId xmlns:a16="http://schemas.microsoft.com/office/drawing/2014/main" id="{CEA6CD55-FC52-40B0-B4F2-32B60291D92B}"/>
                </a:ext>
              </a:extLst>
            </p:cNvPr>
            <p:cNvSpPr/>
            <p:nvPr/>
          </p:nvSpPr>
          <p:spPr bwMode="auto">
            <a:xfrm rot="16200000">
              <a:off x="-342900" y="2469356"/>
              <a:ext cx="3314700" cy="647700"/>
            </a:xfrm>
            <a:prstGeom prst="leftArrow">
              <a:avLst/>
            </a:prstGeom>
            <a:solidFill>
              <a:srgbClr val="EF3E42"/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2400" i="1" spc="225" dirty="0">
                  <a:solidFill>
                    <a:schemeClr val="bg1">
                      <a:lumMod val="95000"/>
                    </a:schemeClr>
                  </a:solidFill>
                  <a:latin typeface="Lato Black" panose="020F0A02020204030203" pitchFamily="34" charset="0"/>
                </a:rPr>
                <a:t>TIME</a:t>
              </a:r>
            </a:p>
          </p:txBody>
        </p:sp>
        <p:sp>
          <p:nvSpPr>
            <p:cNvPr id="45" name="Rounded Rectangle 27">
              <a:extLst>
                <a:ext uri="{FF2B5EF4-FFF2-40B4-BE49-F238E27FC236}">
                  <a16:creationId xmlns:a16="http://schemas.microsoft.com/office/drawing/2014/main" id="{E8001795-933B-4E89-8DCC-53FC48D51CD2}"/>
                </a:ext>
              </a:extLst>
            </p:cNvPr>
            <p:cNvSpPr/>
            <p:nvPr/>
          </p:nvSpPr>
          <p:spPr bwMode="auto">
            <a:xfrm>
              <a:off x="1695451" y="1200150"/>
              <a:ext cx="2469356" cy="347472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46" name="TextBox 15">
              <a:extLst>
                <a:ext uri="{FF2B5EF4-FFF2-40B4-BE49-F238E27FC236}">
                  <a16:creationId xmlns:a16="http://schemas.microsoft.com/office/drawing/2014/main" id="{2D947CAC-0189-4CF2-B02E-E56D84E974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9188" y="819150"/>
              <a:ext cx="126188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000" dirty="0">
                  <a:solidFill>
                    <a:srgbClr val="646464"/>
                  </a:solidFill>
                  <a:latin typeface="Lato Black" panose="020F0A02020204030203" pitchFamily="34" charset="0"/>
                </a:rPr>
                <a:t>Schedule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84CD082-446F-47EE-8B53-D56C8EFE4B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49" name="TextBox 15">
              <a:extLst>
                <a:ext uri="{FF2B5EF4-FFF2-40B4-BE49-F238E27FC236}">
                  <a16:creationId xmlns:a16="http://schemas.microsoft.com/office/drawing/2014/main" id="{ED21E104-85CB-4B2D-955F-30A60331C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968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44034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– Example #1</a:t>
            </a:r>
          </a:p>
        </p:txBody>
      </p:sp>
      <p:grpSp>
        <p:nvGrpSpPr>
          <p:cNvPr id="44039" name="Group 35"/>
          <p:cNvGrpSpPr>
            <a:grpSpLocks/>
          </p:cNvGrpSpPr>
          <p:nvPr/>
        </p:nvGrpSpPr>
        <p:grpSpPr bwMode="auto">
          <a:xfrm>
            <a:off x="1828220" y="1845753"/>
            <a:ext cx="2188369" cy="2926080"/>
            <a:chOff x="914399" y="2209243"/>
            <a:chExt cx="2919331" cy="3902253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9022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r>
                <a:rPr lang="en-US" b="0" dirty="0"/>
                <a:t>R(A)</a:t>
              </a:r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b="0" dirty="0"/>
                <a:t>R(A)</a:t>
              </a:r>
            </a:p>
            <a:p>
              <a:r>
                <a:rPr lang="en-US" dirty="0"/>
                <a:t>COMMIT</a:t>
              </a: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2370888" y="2209243"/>
              <a:ext cx="1462842" cy="39022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b="0" dirty="0"/>
            </a:p>
            <a:p>
              <a:endParaRPr lang="en-US" b="0" dirty="0"/>
            </a:p>
            <a:p>
              <a:r>
                <a:rPr lang="en-US" dirty="0"/>
                <a:t>BEGIN</a:t>
              </a:r>
            </a:p>
            <a:p>
              <a:r>
                <a:rPr lang="en-US" b="0" dirty="0"/>
                <a:t>W(A)</a:t>
              </a:r>
            </a:p>
            <a:p>
              <a:endParaRPr lang="en-US" b="0" dirty="0"/>
            </a:p>
            <a:p>
              <a:endParaRPr lang="en-US" dirty="0"/>
            </a:p>
            <a:p>
              <a:r>
                <a:rPr lang="en-US" dirty="0"/>
                <a:t>COMMIT</a:t>
              </a:r>
            </a:p>
          </p:txBody>
        </p:sp>
      </p:grpSp>
      <p:sp>
        <p:nvSpPr>
          <p:cNvPr id="24" name="Right Arrow 6"/>
          <p:cNvSpPr>
            <a:spLocks noChangeArrowheads="1"/>
          </p:cNvSpPr>
          <p:nvPr/>
        </p:nvSpPr>
        <p:spPr bwMode="auto">
          <a:xfrm>
            <a:off x="1507331" y="2094855"/>
            <a:ext cx="365760" cy="27432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474866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9" name="Right Arrow 6"/>
          <p:cNvSpPr>
            <a:spLocks noChangeArrowheads="1"/>
          </p:cNvSpPr>
          <p:nvPr/>
        </p:nvSpPr>
        <p:spPr bwMode="auto">
          <a:xfrm>
            <a:off x="1507331" y="2733366"/>
            <a:ext cx="365760" cy="27432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474866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7" name="Right Arrow 6"/>
          <p:cNvSpPr>
            <a:spLocks noChangeArrowheads="1"/>
          </p:cNvSpPr>
          <p:nvPr/>
        </p:nvSpPr>
        <p:spPr bwMode="auto">
          <a:xfrm>
            <a:off x="2591991" y="2529602"/>
            <a:ext cx="365760" cy="27432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474866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7334991" y="1955271"/>
            <a:ext cx="347663" cy="215444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" tIns="0" rIns="0" bIns="0">
            <a:spAutoFit/>
          </a:bodyPr>
          <a:lstStyle>
            <a:defPPr>
              <a:defRPr lang="en-US"/>
            </a:defPPr>
            <a:lvl1pPr>
              <a:defRPr sz="1400" b="1" u="none">
                <a:solidFill>
                  <a:srgbClr val="F76D6D"/>
                </a:solidFill>
                <a:latin typeface="Inconsolata" panose="00000509000000000000" pitchFamily="49" charset="0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>
                <a:solidFill>
                  <a:srgbClr val="EF3E42"/>
                </a:solidFill>
              </a:rPr>
              <a:t>2</a:t>
            </a:r>
          </a:p>
        </p:txBody>
      </p:sp>
      <p:sp>
        <p:nvSpPr>
          <p:cNvPr id="61" name="Rounded Rectangular Callout 60"/>
          <p:cNvSpPr/>
          <p:nvPr/>
        </p:nvSpPr>
        <p:spPr bwMode="auto">
          <a:xfrm flipH="1">
            <a:off x="263604" y="3181350"/>
            <a:ext cx="2286000" cy="364755"/>
          </a:xfrm>
          <a:prstGeom prst="wedgeRoundRectCallout">
            <a:avLst>
              <a:gd name="adj1" fmla="val -27440"/>
              <a:gd name="adj2" fmla="val -93667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reads version A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0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.</a:t>
            </a: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368018" y="2196685"/>
            <a:ext cx="2321833" cy="215444"/>
            <a:chOff x="5132805" y="3533775"/>
            <a:chExt cx="3097142" cy="287258"/>
          </a:xfrm>
        </p:grpSpPr>
        <p:sp>
          <p:nvSpPr>
            <p:cNvPr id="44089" name="TextBox 30"/>
            <p:cNvSpPr txBox="1">
              <a:spLocks noChangeArrowheads="1"/>
            </p:cNvSpPr>
            <p:nvPr/>
          </p:nvSpPr>
          <p:spPr bwMode="auto">
            <a:xfrm>
              <a:off x="7765604" y="3533775"/>
              <a:ext cx="464343" cy="287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-</a:t>
              </a:r>
            </a:p>
          </p:txBody>
        </p:sp>
        <p:sp>
          <p:nvSpPr>
            <p:cNvPr id="44090" name="TextBox 31"/>
            <p:cNvSpPr txBox="1">
              <a:spLocks noChangeArrowheads="1"/>
            </p:cNvSpPr>
            <p:nvPr/>
          </p:nvSpPr>
          <p:spPr bwMode="auto">
            <a:xfrm>
              <a:off x="6960916" y="3533775"/>
              <a:ext cx="464343" cy="287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2</a:t>
              </a:r>
            </a:p>
          </p:txBody>
        </p:sp>
        <p:sp>
          <p:nvSpPr>
            <p:cNvPr id="44091" name="TextBox 32"/>
            <p:cNvSpPr txBox="1">
              <a:spLocks noChangeArrowheads="1"/>
            </p:cNvSpPr>
            <p:nvPr/>
          </p:nvSpPr>
          <p:spPr bwMode="auto">
            <a:xfrm>
              <a:off x="6135051" y="3533775"/>
              <a:ext cx="464343" cy="287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456</a:t>
              </a:r>
            </a:p>
          </p:txBody>
        </p:sp>
        <p:sp>
          <p:nvSpPr>
            <p:cNvPr id="44092" name="TextBox 33"/>
            <p:cNvSpPr txBox="1">
              <a:spLocks noChangeArrowheads="1"/>
            </p:cNvSpPr>
            <p:nvPr/>
          </p:nvSpPr>
          <p:spPr bwMode="auto">
            <a:xfrm>
              <a:off x="5132805" y="3533775"/>
              <a:ext cx="464343" cy="287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A</a:t>
              </a:r>
              <a:r>
                <a:rPr lang="en-US" baseline="-25000" dirty="0">
                  <a:solidFill>
                    <a:srgbClr val="EF3E42"/>
                  </a:solidFill>
                </a:rPr>
                <a:t>1</a:t>
              </a:r>
            </a:p>
          </p:txBody>
        </p:sp>
      </p:grpSp>
      <p:sp>
        <p:nvSpPr>
          <p:cNvPr id="38" name="Rounded Rectangular Callout 37"/>
          <p:cNvSpPr/>
          <p:nvPr/>
        </p:nvSpPr>
        <p:spPr bwMode="auto">
          <a:xfrm flipH="1">
            <a:off x="1600200" y="1173067"/>
            <a:ext cx="1143000" cy="364755"/>
          </a:xfrm>
          <a:prstGeom prst="wedgeRoundRectCallout">
            <a:avLst>
              <a:gd name="adj1" fmla="val 2092"/>
              <a:gd name="adj2" fmla="val 81923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TS(T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)=1</a:t>
            </a:r>
          </a:p>
        </p:txBody>
      </p:sp>
      <p:sp>
        <p:nvSpPr>
          <p:cNvPr id="39" name="Rounded Rectangular Callout 38"/>
          <p:cNvSpPr/>
          <p:nvPr/>
        </p:nvSpPr>
        <p:spPr bwMode="auto">
          <a:xfrm flipH="1">
            <a:off x="3392091" y="1173067"/>
            <a:ext cx="1143000" cy="364755"/>
          </a:xfrm>
          <a:prstGeom prst="wedgeRoundRectCallout">
            <a:avLst>
              <a:gd name="adj1" fmla="val 32278"/>
              <a:gd name="adj2" fmla="val 8546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TS(T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)=2</a:t>
            </a:r>
          </a:p>
        </p:txBody>
      </p:sp>
      <p:sp>
        <p:nvSpPr>
          <p:cNvPr id="40" name="Rectangle: Rounded Corners 39"/>
          <p:cNvSpPr>
            <a:spLocks noChangeArrowheads="1"/>
          </p:cNvSpPr>
          <p:nvPr/>
        </p:nvSpPr>
        <p:spPr bwMode="auto">
          <a:xfrm>
            <a:off x="5346620" y="2194240"/>
            <a:ext cx="2377440" cy="241535"/>
          </a:xfrm>
          <a:prstGeom prst="roundRect">
            <a:avLst>
              <a:gd name="adj" fmla="val 8780"/>
            </a:avLst>
          </a:prstGeom>
          <a:noFill/>
          <a:ln w="38100" algn="ctr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3" name="TextBox 15">
            <a:extLst>
              <a:ext uri="{FF2B5EF4-FFF2-40B4-BE49-F238E27FC236}">
                <a16:creationId xmlns:a16="http://schemas.microsoft.com/office/drawing/2014/main" id="{0E46703A-0C36-4FAE-AA68-72244BFCB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574" y="1078230"/>
            <a:ext cx="12875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ctr" eaLnBrk="0" hangingPunct="0">
              <a:defRPr sz="2000" b="1">
                <a:solidFill>
                  <a:srgbClr val="646464"/>
                </a:solidFill>
                <a:latin typeface="Proxima Nova Rg" panose="02000506030000020004" pitchFamily="50" charset="0"/>
              </a:defRPr>
            </a:lvl1pPr>
          </a:lstStyle>
          <a:p>
            <a:r>
              <a:rPr lang="en-US" b="0" dirty="0">
                <a:latin typeface="Lato Black" panose="020F0A02020204030203" pitchFamily="34" charset="0"/>
              </a:rPr>
              <a:t>Database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DA04281-83A2-4192-B51D-FC2B30909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1955271"/>
            <a:ext cx="408860" cy="241535"/>
          </a:xfrm>
          <a:prstGeom prst="roundRect">
            <a:avLst>
              <a:gd name="adj" fmla="val 8780"/>
            </a:avLst>
          </a:prstGeom>
          <a:noFill/>
          <a:ln w="38100" algn="ctr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70BBEB2-6E0E-48B4-B336-AD79163AE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6620" y="1955271"/>
            <a:ext cx="2377440" cy="241535"/>
          </a:xfrm>
          <a:prstGeom prst="roundRect">
            <a:avLst>
              <a:gd name="adj" fmla="val 8780"/>
            </a:avLst>
          </a:prstGeom>
          <a:noFill/>
          <a:ln w="38100" algn="ctr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4" name="Rounded Rectangular Callout 60">
            <a:extLst>
              <a:ext uri="{FF2B5EF4-FFF2-40B4-BE49-F238E27FC236}">
                <a16:creationId xmlns:a16="http://schemas.microsoft.com/office/drawing/2014/main" id="{4B7F6916-0F9D-43FE-8A6A-83ABE57736D8}"/>
              </a:ext>
            </a:extLst>
          </p:cNvPr>
          <p:cNvSpPr/>
          <p:nvPr/>
        </p:nvSpPr>
        <p:spPr bwMode="auto">
          <a:xfrm flipH="1">
            <a:off x="2819400" y="3105150"/>
            <a:ext cx="2286000" cy="640975"/>
          </a:xfrm>
          <a:prstGeom prst="wedgeRoundRectCallout">
            <a:avLst>
              <a:gd name="adj1" fmla="val 37796"/>
              <a:gd name="adj2" fmla="val -102366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creates version A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and sets A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0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End-TS. 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B7699C31-76EF-459F-9433-D9D6D1FE9A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6131" y="1622716"/>
            <a:ext cx="905426" cy="400050"/>
          </a:xfrm>
          <a:prstGeom prst="ellipse">
            <a:avLst/>
          </a:prstGeom>
          <a:noFill/>
          <a:ln w="38100" algn="ctr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3C59BD9-2C4A-43BC-9210-5450523BD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10373" y="1634777"/>
            <a:ext cx="1203696" cy="400050"/>
          </a:xfrm>
          <a:prstGeom prst="ellipse">
            <a:avLst/>
          </a:prstGeom>
          <a:noFill/>
          <a:ln w="38100" algn="ctr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8BD11E4C-3457-89AF-359A-E909508B8B3E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248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5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withGroup">
                            <p:stCondLst>
                              <p:cond delay="25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50"/>
                            </p:stCondLst>
                            <p:childTnLst>
                              <p:par>
                                <p:cTn id="100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9" grpId="0" animBg="1"/>
      <p:bldP spid="29" grpId="1" animBg="1"/>
      <p:bldP spid="47" grpId="0" animBg="1"/>
      <p:bldP spid="47" grpId="1" animBg="1"/>
      <p:bldP spid="56" grpId="0" animBg="1"/>
      <p:bldP spid="61" grpId="0" animBg="1"/>
      <p:bldP spid="61" grpId="1" animBg="1"/>
      <p:bldP spid="38" grpId="0" animBg="1"/>
      <p:bldP spid="39" grpId="0" animBg="1"/>
      <p:bldP spid="40" grpId="0" animBg="1"/>
      <p:bldP spid="40" grpId="1" animBg="1"/>
      <p:bldP spid="40" grpId="2" animBg="1"/>
      <p:bldP spid="41" grpId="0" animBg="1"/>
      <p:bldP spid="41" grpId="1" animBg="1"/>
      <p:bldP spid="50" grpId="0" animBg="1"/>
      <p:bldP spid="50" grpId="1" animBg="1"/>
      <p:bldP spid="50" grpId="2" animBg="1"/>
      <p:bldP spid="54" grpId="0" animBg="1"/>
      <p:bldP spid="54" grpId="1" animBg="1"/>
      <p:bldP spid="32" grpId="0" animBg="1"/>
      <p:bldP spid="32" grpId="1" animBg="1"/>
      <p:bldP spid="33" grpId="0" animBg="1"/>
      <p:bldP spid="3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" name="Table 61">
            <a:extLst>
              <a:ext uri="{FF2B5EF4-FFF2-40B4-BE49-F238E27FC236}">
                <a16:creationId xmlns:a16="http://schemas.microsoft.com/office/drawing/2014/main" id="{546A6E1D-E106-4A9B-B4B8-8057C24650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7989124"/>
              </p:ext>
            </p:extLst>
          </p:nvPr>
        </p:nvGraphicFramePr>
        <p:xfrm>
          <a:off x="5346620" y="3640931"/>
          <a:ext cx="2377440" cy="99974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520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9900">
                  <a:extLst>
                    <a:ext uri="{9D8B030D-6E8A-4147-A177-3AD203B41FA5}">
                      <a16:colId xmlns:a16="http://schemas.microsoft.com/office/drawing/2014/main" val="2916796203"/>
                    </a:ext>
                  </a:extLst>
                </a:gridCol>
                <a:gridCol w="91676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</a:tblGrid>
              <a:tr h="249936">
                <a:tc>
                  <a:txBody>
                    <a:bodyPr/>
                    <a:lstStyle/>
                    <a:p>
                      <a:r>
                        <a:rPr lang="en-US" sz="1400">
                          <a:latin typeface="Inconsolata" panose="00000509000000000000" pitchFamily="49" charset="0"/>
                        </a:rPr>
                        <a:t>TxnId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Timestamp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Inconsolata" panose="00000509000000000000" pitchFamily="49" charset="0"/>
                        </a:rPr>
                        <a:t>Status</a:t>
                      </a:r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9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T</a:t>
                      </a:r>
                      <a:r>
                        <a:rPr lang="en-US" sz="1400" baseline="-25000" dirty="0"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aseline="0" dirty="0">
                          <a:latin typeface="Inconsolata" panose="00000509000000000000" pitchFamily="49" charset="0"/>
                        </a:rPr>
                        <a:t>1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Active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  <a:tr h="249936">
                <a:tc>
                  <a:txBody>
                    <a:bodyPr/>
                    <a:lstStyle/>
                    <a:p>
                      <a:endParaRPr lang="en-US" sz="1400" baseline="-250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5129097"/>
                  </a:ext>
                </a:extLst>
              </a:tr>
              <a:tr h="249936"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633681"/>
                  </a:ext>
                </a:extLst>
              </a:tr>
            </a:tbl>
          </a:graphicData>
        </a:graphic>
      </p:graphicFrame>
      <p:grpSp>
        <p:nvGrpSpPr>
          <p:cNvPr id="63" name="Group 62">
            <a:extLst>
              <a:ext uri="{FF2B5EF4-FFF2-40B4-BE49-F238E27FC236}">
                <a16:creationId xmlns:a16="http://schemas.microsoft.com/office/drawing/2014/main" id="{776E1D98-0BF7-481C-BE1E-D48ABB9D42E8}"/>
              </a:ext>
            </a:extLst>
          </p:cNvPr>
          <p:cNvGrpSpPr/>
          <p:nvPr/>
        </p:nvGrpSpPr>
        <p:grpSpPr>
          <a:xfrm>
            <a:off x="5163740" y="3028950"/>
            <a:ext cx="2743200" cy="1809750"/>
            <a:chOff x="5163740" y="3028950"/>
            <a:chExt cx="2743200" cy="1809750"/>
          </a:xfrm>
        </p:grpSpPr>
        <p:sp>
          <p:nvSpPr>
            <p:cNvPr id="64" name="Rounded Rectangle 18">
              <a:extLst>
                <a:ext uri="{FF2B5EF4-FFF2-40B4-BE49-F238E27FC236}">
                  <a16:creationId xmlns:a16="http://schemas.microsoft.com/office/drawing/2014/main" id="{EFFABFF3-ECFF-4296-9EC8-3F4BDC018310}"/>
                </a:ext>
              </a:extLst>
            </p:cNvPr>
            <p:cNvSpPr/>
            <p:nvPr/>
          </p:nvSpPr>
          <p:spPr bwMode="auto">
            <a:xfrm>
              <a:off x="5163740" y="3467100"/>
              <a:ext cx="2743200" cy="137160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/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65" name="TextBox 15">
              <a:extLst>
                <a:ext uri="{FF2B5EF4-FFF2-40B4-BE49-F238E27FC236}">
                  <a16:creationId xmlns:a16="http://schemas.microsoft.com/office/drawing/2014/main" id="{45AFA73F-A1B3-428F-A4EB-EBA8DAFEE7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46512" y="3028950"/>
              <a:ext cx="2092561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defPPr>
                <a:defRPr lang="en-US"/>
              </a:defPPr>
              <a:lvl1pPr algn="ctr" eaLnBrk="0" hangingPunct="0">
                <a:defRPr sz="2000" b="1">
                  <a:solidFill>
                    <a:srgbClr val="646464"/>
                  </a:solidFill>
                  <a:latin typeface="Proxima Nova Rg" panose="02000506030000020004" pitchFamily="50" charset="0"/>
                </a:defRPr>
              </a:lvl1pPr>
            </a:lstStyle>
            <a:p>
              <a:r>
                <a:rPr lang="en-US" b="0" dirty="0" err="1">
                  <a:latin typeface="Lato Black" panose="020F0A02020204030203" pitchFamily="34" charset="0"/>
                </a:rPr>
                <a:t>Txn</a:t>
              </a:r>
              <a:r>
                <a:rPr lang="en-US" b="0" dirty="0">
                  <a:latin typeface="Lato Black" panose="020F0A02020204030203" pitchFamily="34" charset="0"/>
                </a:rPr>
                <a:t> Status Table</a:t>
              </a:r>
            </a:p>
          </p:txBody>
        </p:sp>
      </p:grpSp>
      <p:graphicFrame>
        <p:nvGraphicFramePr>
          <p:cNvPr id="51" name="Table 50">
            <a:extLst>
              <a:ext uri="{FF2B5EF4-FFF2-40B4-BE49-F238E27FC236}">
                <a16:creationId xmlns:a16="http://schemas.microsoft.com/office/drawing/2014/main" id="{FD7AEAD2-56AC-4469-BD78-5C0F4E704C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259587"/>
              </p:ext>
            </p:extLst>
          </p:nvPr>
        </p:nvGraphicFramePr>
        <p:xfrm>
          <a:off x="5346620" y="1690211"/>
          <a:ext cx="2377440" cy="999744"/>
        </p:xfrm>
        <a:graphic>
          <a:graphicData uri="http://schemas.openxmlformats.org/drawingml/2006/table">
            <a:tbl>
              <a:tblPr firstRow="1" bandRow="1">
                <a:tableStyleId>{793D81CF-94F2-401A-BA57-92F5A7B2D0C5}</a:tableStyleId>
              </a:tblPr>
              <a:tblGrid>
                <a:gridCol w="7493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78962228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898458128"/>
                    </a:ext>
                  </a:extLst>
                </a:gridCol>
                <a:gridCol w="408860">
                  <a:extLst>
                    <a:ext uri="{9D8B030D-6E8A-4147-A177-3AD203B41FA5}">
                      <a16:colId xmlns:a16="http://schemas.microsoft.com/office/drawing/2014/main" val="980965677"/>
                    </a:ext>
                  </a:extLst>
                </a:gridCol>
              </a:tblGrid>
              <a:tr h="2499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Version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Value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Begin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End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9936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A</a:t>
                      </a:r>
                      <a:r>
                        <a:rPr lang="en-US" sz="1400" baseline="-25000" dirty="0">
                          <a:latin typeface="Inconsolata" panose="00000509000000000000" pitchFamily="49" charset="0"/>
                        </a:rPr>
                        <a:t>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7E7E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123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Inconsolata" panose="00000509000000000000" pitchFamily="49" charset="0"/>
                        </a:rPr>
                        <a:t>0</a:t>
                      </a: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453038"/>
                  </a:ext>
                </a:extLst>
              </a:tr>
              <a:tr h="249936"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75129097"/>
                  </a:ext>
                </a:extLst>
              </a:tr>
              <a:tr h="249936"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Inconsolata" panose="00000509000000000000" pitchFamily="49" charset="0"/>
                      </a:endParaRPr>
                    </a:p>
                  </a:txBody>
                  <a:tcPr marL="27432" marR="27432" marT="18288" marB="1828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2633681"/>
                  </a:ext>
                </a:extLst>
              </a:tr>
            </a:tbl>
          </a:graphicData>
        </a:graphic>
      </p:graphicFrame>
      <p:sp>
        <p:nvSpPr>
          <p:cNvPr id="52" name="Rounded Rectangle 18">
            <a:extLst>
              <a:ext uri="{FF2B5EF4-FFF2-40B4-BE49-F238E27FC236}">
                <a16:creationId xmlns:a16="http://schemas.microsoft.com/office/drawing/2014/main" id="{E52ACE3E-BFAF-40FD-BAA2-95B456729FBB}"/>
              </a:ext>
            </a:extLst>
          </p:cNvPr>
          <p:cNvSpPr/>
          <p:nvPr/>
        </p:nvSpPr>
        <p:spPr bwMode="auto">
          <a:xfrm>
            <a:off x="5163740" y="1516380"/>
            <a:ext cx="2743200" cy="1371600"/>
          </a:xfrm>
          <a:prstGeom prst="roundRect">
            <a:avLst>
              <a:gd name="adj" fmla="val 7670"/>
            </a:avLst>
          </a:prstGeom>
          <a:noFill/>
          <a:ln w="38100" cap="flat" cmpd="sng" algn="ctr">
            <a:solidFill>
              <a:srgbClr val="646464"/>
            </a:solidFill>
            <a:prstDash val="sysDash"/>
            <a:round/>
            <a:headEnd type="none" w="sm" len="sm"/>
            <a:tailEnd type="triangle" w="med" len="med"/>
          </a:ln>
          <a:effectLst/>
        </p:spPr>
        <p:txBody>
          <a:bodyPr wrap="none" anchor="ctr"/>
          <a:lstStyle/>
          <a:p>
            <a:pPr algn="ctr" eaLnBrk="0" hangingPunct="0"/>
            <a:endParaRPr lang="en-US" sz="1350">
              <a:latin typeface="Times New Roman" pitchFamily="-112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B138033-9F5B-4CD4-9073-FCCA9A570F55}"/>
              </a:ext>
            </a:extLst>
          </p:cNvPr>
          <p:cNvGrpSpPr/>
          <p:nvPr/>
        </p:nvGrpSpPr>
        <p:grpSpPr>
          <a:xfrm>
            <a:off x="990600" y="1078230"/>
            <a:ext cx="3174207" cy="3855720"/>
            <a:chOff x="990600" y="819150"/>
            <a:chExt cx="3174207" cy="3855720"/>
          </a:xfrm>
        </p:grpSpPr>
        <p:sp>
          <p:nvSpPr>
            <p:cNvPr id="44" name="Left Arrow 33">
              <a:extLst>
                <a:ext uri="{FF2B5EF4-FFF2-40B4-BE49-F238E27FC236}">
                  <a16:creationId xmlns:a16="http://schemas.microsoft.com/office/drawing/2014/main" id="{CEA6CD55-FC52-40B0-B4F2-32B60291D92B}"/>
                </a:ext>
              </a:extLst>
            </p:cNvPr>
            <p:cNvSpPr/>
            <p:nvPr/>
          </p:nvSpPr>
          <p:spPr bwMode="auto">
            <a:xfrm rot="16200000">
              <a:off x="-342900" y="2469356"/>
              <a:ext cx="3314700" cy="647700"/>
            </a:xfrm>
            <a:prstGeom prst="leftArrow">
              <a:avLst/>
            </a:prstGeom>
            <a:solidFill>
              <a:srgbClr val="EF3E42"/>
            </a:solidFill>
            <a:ln w="28575" cap="flat" cmpd="sng" algn="ctr">
              <a:noFill/>
              <a:prstDash val="solid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sz="2400" b="1" i="1" spc="225" dirty="0">
                  <a:solidFill>
                    <a:schemeClr val="bg1">
                      <a:lumMod val="95000"/>
                    </a:schemeClr>
                  </a:solidFill>
                  <a:latin typeface="Proxima Nova Rg" panose="02000506030000020004" pitchFamily="50" charset="0"/>
                </a:rPr>
                <a:t>TIME</a:t>
              </a:r>
            </a:p>
          </p:txBody>
        </p:sp>
        <p:sp>
          <p:nvSpPr>
            <p:cNvPr id="45" name="Rounded Rectangle 27">
              <a:extLst>
                <a:ext uri="{FF2B5EF4-FFF2-40B4-BE49-F238E27FC236}">
                  <a16:creationId xmlns:a16="http://schemas.microsoft.com/office/drawing/2014/main" id="{E8001795-933B-4E89-8DCC-53FC48D51CD2}"/>
                </a:ext>
              </a:extLst>
            </p:cNvPr>
            <p:cNvSpPr/>
            <p:nvPr/>
          </p:nvSpPr>
          <p:spPr bwMode="auto">
            <a:xfrm>
              <a:off x="1695451" y="1200150"/>
              <a:ext cx="2469356" cy="3474720"/>
            </a:xfrm>
            <a:prstGeom prst="roundRect">
              <a:avLst>
                <a:gd name="adj" fmla="val 7670"/>
              </a:avLst>
            </a:prstGeom>
            <a:noFill/>
            <a:ln w="38100" cap="flat" cmpd="sng" algn="ctr">
              <a:solidFill>
                <a:srgbClr val="646464"/>
              </a:solidFill>
              <a:prstDash val="sysDash"/>
              <a:round/>
              <a:headEnd type="none" w="sm" len="sm"/>
              <a:tailEnd type="triangle" w="med" len="med"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sz="1350">
                <a:latin typeface="Times New Roman" pitchFamily="-112" charset="0"/>
              </a:endParaRPr>
            </a:p>
          </p:txBody>
        </p:sp>
        <p:sp>
          <p:nvSpPr>
            <p:cNvPr id="46" name="TextBox 15">
              <a:extLst>
                <a:ext uri="{FF2B5EF4-FFF2-40B4-BE49-F238E27FC236}">
                  <a16:creationId xmlns:a16="http://schemas.microsoft.com/office/drawing/2014/main" id="{2D947CAC-0189-4CF2-B02E-E56D84E974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9188" y="819150"/>
              <a:ext cx="1261884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sz="2000" dirty="0">
                  <a:solidFill>
                    <a:srgbClr val="646464"/>
                  </a:solidFill>
                  <a:latin typeface="Lato Black" panose="020F0A02020204030203" pitchFamily="34" charset="0"/>
                </a:rPr>
                <a:t>Schedule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84CD082-446F-47EE-8B53-D56C8EFE4B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0355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1</a:t>
              </a:r>
            </a:p>
          </p:txBody>
        </p:sp>
        <p:sp>
          <p:nvSpPr>
            <p:cNvPr id="49" name="TextBox 15">
              <a:extLst>
                <a:ext uri="{FF2B5EF4-FFF2-40B4-BE49-F238E27FC236}">
                  <a16:creationId xmlns:a16="http://schemas.microsoft.com/office/drawing/2014/main" id="{ED21E104-85CB-4B2D-955F-30A60331C4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80968" y="1219200"/>
              <a:ext cx="37702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 eaLnBrk="0" hangingPunct="0">
                <a:defRPr/>
              </a:pPr>
              <a:r>
                <a:rPr lang="en-US" b="1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T</a:t>
              </a:r>
              <a:r>
                <a:rPr lang="en-US" b="1" baseline="-25000" dirty="0">
                  <a:solidFill>
                    <a:srgbClr val="EF3E42"/>
                  </a:solidFill>
                  <a:latin typeface="Inconsolata" panose="00000509000000000000" pitchFamily="49" charset="0"/>
                </a:rPr>
                <a:t>2</a:t>
              </a:r>
            </a:p>
          </p:txBody>
        </p:sp>
      </p:grpSp>
      <p:sp>
        <p:nvSpPr>
          <p:cNvPr id="44034" name="Title 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MVCC – Example #2</a:t>
            </a:r>
          </a:p>
        </p:txBody>
      </p:sp>
      <p:grpSp>
        <p:nvGrpSpPr>
          <p:cNvPr id="44039" name="Group 35"/>
          <p:cNvGrpSpPr>
            <a:grpSpLocks/>
          </p:cNvGrpSpPr>
          <p:nvPr/>
        </p:nvGrpSpPr>
        <p:grpSpPr bwMode="auto">
          <a:xfrm>
            <a:off x="1828220" y="1845753"/>
            <a:ext cx="2188369" cy="2926080"/>
            <a:chOff x="914399" y="2209243"/>
            <a:chExt cx="2919331" cy="3902253"/>
          </a:xfrm>
        </p:grpSpPr>
        <p:sp>
          <p:nvSpPr>
            <p:cNvPr id="10" name="Text Box 4"/>
            <p:cNvSpPr txBox="1">
              <a:spLocks noChangeArrowheads="1"/>
            </p:cNvSpPr>
            <p:nvPr/>
          </p:nvSpPr>
          <p:spPr bwMode="auto">
            <a:xfrm>
              <a:off x="914399" y="2209243"/>
              <a:ext cx="1462842" cy="39022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r>
                <a:rPr lang="en-US" dirty="0"/>
                <a:t>BEGIN</a:t>
              </a:r>
            </a:p>
            <a:p>
              <a:r>
                <a:rPr lang="en-US" b="0" dirty="0"/>
                <a:t>R(A)</a:t>
              </a:r>
            </a:p>
            <a:p>
              <a:r>
                <a:rPr lang="en-US" b="0" dirty="0"/>
                <a:t>W(A)</a:t>
              </a:r>
            </a:p>
            <a:p>
              <a:endParaRPr lang="en-US" b="0" dirty="0"/>
            </a:p>
            <a:p>
              <a:endParaRPr lang="en-US" b="0" dirty="0"/>
            </a:p>
            <a:p>
              <a:r>
                <a:rPr lang="en-US" b="0" dirty="0"/>
                <a:t>R(A)</a:t>
              </a:r>
            </a:p>
            <a:p>
              <a:r>
                <a:rPr lang="en-US" dirty="0"/>
                <a:t>COMMIT</a:t>
              </a:r>
            </a:p>
          </p:txBody>
        </p:sp>
        <p:sp>
          <p:nvSpPr>
            <p:cNvPr id="13" name="Text Box 4"/>
            <p:cNvSpPr txBox="1">
              <a:spLocks noChangeArrowheads="1"/>
            </p:cNvSpPr>
            <p:nvPr/>
          </p:nvSpPr>
          <p:spPr bwMode="auto">
            <a:xfrm>
              <a:off x="2370888" y="2209243"/>
              <a:ext cx="1462842" cy="390225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>
                  <a:lumMod val="95000"/>
                  <a:lumOff val="5000"/>
                </a:schemeClr>
              </a:solidFill>
              <a:prstDash val="solid"/>
              <a:miter lim="800000"/>
              <a:headEnd/>
              <a:tailEnd/>
            </a:ln>
            <a:effectLst/>
          </p:spPr>
          <p:txBody>
            <a:bodyPr/>
            <a:lstStyle>
              <a:defPPr>
                <a:defRPr lang="en-US"/>
              </a:defPPr>
              <a:lvl1pPr eaLnBrk="0" hangingPunct="0">
                <a:lnSpc>
                  <a:spcPct val="90000"/>
                </a:lnSpc>
                <a:defRPr sz="1600" b="1">
                  <a:solidFill>
                    <a:srgbClr val="646464"/>
                  </a:solidFill>
                  <a:latin typeface="Inconsolata" panose="00000509000000000000" pitchFamily="49" charset="0"/>
                  <a:ea typeface="DejaVu Sans Mono" pitchFamily="49" charset="0"/>
                  <a:cs typeface="DejaVu Sans Mono" pitchFamily="49" charset="0"/>
                </a:defRPr>
              </a:lvl1pPr>
            </a:lstStyle>
            <a:p>
              <a:endParaRPr lang="en-US" b="0" dirty="0"/>
            </a:p>
            <a:p>
              <a:endParaRPr lang="en-US" b="0" dirty="0"/>
            </a:p>
            <a:p>
              <a:r>
                <a:rPr lang="en-US" dirty="0"/>
                <a:t>BEGIN</a:t>
              </a:r>
            </a:p>
            <a:p>
              <a:r>
                <a:rPr lang="en-US" b="0" dirty="0"/>
                <a:t>R(A)</a:t>
              </a:r>
            </a:p>
            <a:p>
              <a:r>
                <a:rPr lang="en-US" b="0" dirty="0"/>
                <a:t>W(A)</a:t>
              </a:r>
            </a:p>
            <a:p>
              <a:endParaRPr lang="en-US" b="0" dirty="0"/>
            </a:p>
            <a:p>
              <a:endParaRPr lang="en-US" dirty="0"/>
            </a:p>
            <a:p>
              <a:endParaRPr lang="en-US" dirty="0"/>
            </a:p>
            <a:p>
              <a:r>
                <a:rPr lang="en-US" dirty="0"/>
                <a:t>COMMIT</a:t>
              </a:r>
            </a:p>
          </p:txBody>
        </p:sp>
      </p:grpSp>
      <p:sp>
        <p:nvSpPr>
          <p:cNvPr id="24" name="Right Arrow 6"/>
          <p:cNvSpPr>
            <a:spLocks noChangeArrowheads="1"/>
          </p:cNvSpPr>
          <p:nvPr/>
        </p:nvSpPr>
        <p:spPr bwMode="auto">
          <a:xfrm>
            <a:off x="1507331" y="2094855"/>
            <a:ext cx="365760" cy="27432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474866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9" name="Right Arrow 6"/>
          <p:cNvSpPr>
            <a:spLocks noChangeArrowheads="1"/>
          </p:cNvSpPr>
          <p:nvPr/>
        </p:nvSpPr>
        <p:spPr bwMode="auto">
          <a:xfrm>
            <a:off x="1507331" y="2980710"/>
            <a:ext cx="365760" cy="27432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474866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47" name="Right Arrow 6"/>
          <p:cNvSpPr>
            <a:spLocks noChangeArrowheads="1"/>
          </p:cNvSpPr>
          <p:nvPr/>
        </p:nvSpPr>
        <p:spPr bwMode="auto">
          <a:xfrm>
            <a:off x="2591991" y="2529602"/>
            <a:ext cx="365760" cy="27432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474866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7334991" y="1955271"/>
            <a:ext cx="347663" cy="215444"/>
          </a:xfrm>
          <a:prstGeom prst="rect">
            <a:avLst/>
          </a:prstGeom>
          <a:solidFill>
            <a:srgbClr val="E7E7E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" tIns="0" rIns="0" bIns="0">
            <a:spAutoFit/>
          </a:bodyPr>
          <a:lstStyle>
            <a:defPPr>
              <a:defRPr lang="en-US"/>
            </a:defPPr>
            <a:lvl1pPr>
              <a:defRPr sz="1400" b="1" u="none">
                <a:solidFill>
                  <a:srgbClr val="F76D6D"/>
                </a:solidFill>
                <a:latin typeface="Inconsolata" panose="00000509000000000000" pitchFamily="49" charset="0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>
                <a:solidFill>
                  <a:srgbClr val="EF3E42"/>
                </a:solidFill>
              </a:rPr>
              <a:t>1</a:t>
            </a:r>
          </a:p>
        </p:txBody>
      </p:sp>
      <p:sp>
        <p:nvSpPr>
          <p:cNvPr id="61" name="Rounded Rectangular Callout 60"/>
          <p:cNvSpPr/>
          <p:nvPr/>
        </p:nvSpPr>
        <p:spPr bwMode="auto">
          <a:xfrm flipH="1">
            <a:off x="533400" y="3835775"/>
            <a:ext cx="2286000" cy="640975"/>
          </a:xfrm>
          <a:prstGeom prst="wedgeRoundRectCallout">
            <a:avLst>
              <a:gd name="adj1" fmla="val -13364"/>
              <a:gd name="adj2" fmla="val -14739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reads version A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that it wrote earlier.</a:t>
            </a:r>
          </a:p>
        </p:txBody>
      </p:sp>
      <p:sp>
        <p:nvSpPr>
          <p:cNvPr id="27" name="Right Arrow 6"/>
          <p:cNvSpPr>
            <a:spLocks noChangeArrowheads="1"/>
          </p:cNvSpPr>
          <p:nvPr/>
        </p:nvSpPr>
        <p:spPr bwMode="auto">
          <a:xfrm>
            <a:off x="1507331" y="2293746"/>
            <a:ext cx="365760" cy="27432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474866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28" name="Right Arrow 6"/>
          <p:cNvSpPr>
            <a:spLocks noChangeArrowheads="1"/>
          </p:cNvSpPr>
          <p:nvPr/>
        </p:nvSpPr>
        <p:spPr bwMode="auto">
          <a:xfrm>
            <a:off x="2591991" y="2745330"/>
            <a:ext cx="365760" cy="27432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474866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5368018" y="2196685"/>
            <a:ext cx="2321833" cy="215444"/>
            <a:chOff x="5132805" y="3533775"/>
            <a:chExt cx="3097142" cy="287258"/>
          </a:xfrm>
        </p:grpSpPr>
        <p:sp>
          <p:nvSpPr>
            <p:cNvPr id="44089" name="TextBox 30"/>
            <p:cNvSpPr txBox="1">
              <a:spLocks noChangeArrowheads="1"/>
            </p:cNvSpPr>
            <p:nvPr/>
          </p:nvSpPr>
          <p:spPr bwMode="auto">
            <a:xfrm>
              <a:off x="7765604" y="3533775"/>
              <a:ext cx="464343" cy="287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/>
                <a:t>-</a:t>
              </a:r>
            </a:p>
          </p:txBody>
        </p:sp>
        <p:sp>
          <p:nvSpPr>
            <p:cNvPr id="44090" name="TextBox 31"/>
            <p:cNvSpPr txBox="1">
              <a:spLocks noChangeArrowheads="1"/>
            </p:cNvSpPr>
            <p:nvPr/>
          </p:nvSpPr>
          <p:spPr bwMode="auto">
            <a:xfrm>
              <a:off x="6960916" y="3533775"/>
              <a:ext cx="464343" cy="287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1</a:t>
              </a:r>
            </a:p>
          </p:txBody>
        </p:sp>
        <p:sp>
          <p:nvSpPr>
            <p:cNvPr id="44091" name="TextBox 32"/>
            <p:cNvSpPr txBox="1">
              <a:spLocks noChangeArrowheads="1"/>
            </p:cNvSpPr>
            <p:nvPr/>
          </p:nvSpPr>
          <p:spPr bwMode="auto">
            <a:xfrm>
              <a:off x="6135051" y="3533775"/>
              <a:ext cx="464343" cy="287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456</a:t>
              </a:r>
            </a:p>
          </p:txBody>
        </p:sp>
        <p:sp>
          <p:nvSpPr>
            <p:cNvPr id="44092" name="TextBox 33"/>
            <p:cNvSpPr txBox="1">
              <a:spLocks noChangeArrowheads="1"/>
            </p:cNvSpPr>
            <p:nvPr/>
          </p:nvSpPr>
          <p:spPr bwMode="auto">
            <a:xfrm>
              <a:off x="5132805" y="3533775"/>
              <a:ext cx="464343" cy="287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A</a:t>
              </a:r>
              <a:r>
                <a:rPr lang="en-US" baseline="-25000" dirty="0">
                  <a:solidFill>
                    <a:srgbClr val="EF3E42"/>
                  </a:solidFill>
                </a:rPr>
                <a:t>1</a:t>
              </a:r>
            </a:p>
          </p:txBody>
        </p:sp>
      </p:grp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7334991" y="2196685"/>
            <a:ext cx="347663" cy="21544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8288" tIns="0" rIns="0" bIns="0">
            <a:spAutoFit/>
          </a:bodyPr>
          <a:lstStyle>
            <a:defPPr>
              <a:defRPr lang="en-US"/>
            </a:defPPr>
            <a:lvl1pPr>
              <a:defRPr sz="1400" b="1" u="none">
                <a:solidFill>
                  <a:srgbClr val="F76D6D"/>
                </a:solidFill>
                <a:latin typeface="Inconsolata" panose="00000509000000000000" pitchFamily="49" charset="0"/>
              </a:defRPr>
            </a:lvl1pPr>
            <a:lvl2pPr marL="742950" indent="-285750" eaLnBrk="0" hangingPunct="0">
              <a:defRPr sz="2800" u="sng">
                <a:latin typeface="Times New Roman" charset="0"/>
                <a:ea typeface="ＭＳ Ｐゴシック" charset="-128"/>
              </a:defRPr>
            </a:lvl2pPr>
            <a:lvl3pPr marL="1143000" indent="-228600" eaLnBrk="0" hangingPunct="0">
              <a:defRPr sz="2800" u="sng">
                <a:latin typeface="Times New Roman" charset="0"/>
                <a:ea typeface="ＭＳ Ｐゴシック" charset="-128"/>
              </a:defRPr>
            </a:lvl3pPr>
            <a:lvl4pPr marL="1600200" indent="-228600" eaLnBrk="0" hangingPunct="0">
              <a:defRPr sz="2800" u="sng">
                <a:latin typeface="Times New Roman" charset="0"/>
                <a:ea typeface="ＭＳ Ｐゴシック" charset="-128"/>
              </a:defRPr>
            </a:lvl4pPr>
            <a:lvl5pPr marL="2057400" indent="-228600" eaLnBrk="0" hangingPunct="0">
              <a:defRPr sz="2800" u="sng"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u="sng">
                <a:latin typeface="Times New Roman" charset="0"/>
                <a:ea typeface="ＭＳ Ｐゴシック" charset="-128"/>
              </a:defRPr>
            </a:lvl9pPr>
          </a:lstStyle>
          <a:p>
            <a:r>
              <a:rPr lang="en-US" dirty="0"/>
              <a:t>2</a:t>
            </a:r>
          </a:p>
        </p:txBody>
      </p:sp>
      <p:grpSp>
        <p:nvGrpSpPr>
          <p:cNvPr id="36" name="Group 35"/>
          <p:cNvGrpSpPr>
            <a:grpSpLocks/>
          </p:cNvGrpSpPr>
          <p:nvPr/>
        </p:nvGrpSpPr>
        <p:grpSpPr bwMode="auto">
          <a:xfrm>
            <a:off x="5368020" y="2449830"/>
            <a:ext cx="2328180" cy="215444"/>
            <a:chOff x="5132805" y="3533775"/>
            <a:chExt cx="3105606" cy="287258"/>
          </a:xfrm>
        </p:grpSpPr>
        <p:sp>
          <p:nvSpPr>
            <p:cNvPr id="44085" name="TextBox 36"/>
            <p:cNvSpPr txBox="1">
              <a:spLocks noChangeArrowheads="1"/>
            </p:cNvSpPr>
            <p:nvPr/>
          </p:nvSpPr>
          <p:spPr bwMode="auto">
            <a:xfrm>
              <a:off x="7774068" y="3533775"/>
              <a:ext cx="464343" cy="287258"/>
            </a:xfrm>
            <a:prstGeom prst="rect">
              <a:avLst/>
            </a:pr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-</a:t>
              </a:r>
            </a:p>
          </p:txBody>
        </p:sp>
        <p:sp>
          <p:nvSpPr>
            <p:cNvPr id="44086" name="TextBox 37"/>
            <p:cNvSpPr txBox="1">
              <a:spLocks noChangeArrowheads="1"/>
            </p:cNvSpPr>
            <p:nvPr/>
          </p:nvSpPr>
          <p:spPr bwMode="auto">
            <a:xfrm>
              <a:off x="6960910" y="3533775"/>
              <a:ext cx="464343" cy="287258"/>
            </a:xfrm>
            <a:prstGeom prst="rect">
              <a:avLst/>
            </a:pr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2</a:t>
              </a:r>
            </a:p>
          </p:txBody>
        </p:sp>
        <p:sp>
          <p:nvSpPr>
            <p:cNvPr id="44087" name="TextBox 38"/>
            <p:cNvSpPr txBox="1">
              <a:spLocks noChangeArrowheads="1"/>
            </p:cNvSpPr>
            <p:nvPr/>
          </p:nvSpPr>
          <p:spPr bwMode="auto">
            <a:xfrm>
              <a:off x="6135046" y="3533775"/>
              <a:ext cx="464343" cy="287258"/>
            </a:xfrm>
            <a:prstGeom prst="rect">
              <a:avLst/>
            </a:pr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789</a:t>
              </a:r>
            </a:p>
          </p:txBody>
        </p:sp>
        <p:sp>
          <p:nvSpPr>
            <p:cNvPr id="44088" name="TextBox 39"/>
            <p:cNvSpPr txBox="1">
              <a:spLocks noChangeArrowheads="1"/>
            </p:cNvSpPr>
            <p:nvPr/>
          </p:nvSpPr>
          <p:spPr bwMode="auto">
            <a:xfrm>
              <a:off x="5132805" y="3533775"/>
              <a:ext cx="464343" cy="287258"/>
            </a:xfrm>
            <a:prstGeom prst="rect">
              <a:avLst/>
            </a:prstGeom>
            <a:solidFill>
              <a:srgbClr val="E7E7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A</a:t>
              </a:r>
              <a:r>
                <a:rPr lang="en-US" baseline="-25000" dirty="0">
                  <a:solidFill>
                    <a:srgbClr val="EF3E42"/>
                  </a:solidFill>
                </a:rPr>
                <a:t>2</a:t>
              </a:r>
            </a:p>
          </p:txBody>
        </p:sp>
      </p:grpSp>
      <p:sp>
        <p:nvSpPr>
          <p:cNvPr id="38" name="Rounded Rectangular Callout 37"/>
          <p:cNvSpPr/>
          <p:nvPr/>
        </p:nvSpPr>
        <p:spPr bwMode="auto">
          <a:xfrm flipH="1">
            <a:off x="1600200" y="1173067"/>
            <a:ext cx="1143000" cy="364755"/>
          </a:xfrm>
          <a:prstGeom prst="wedgeRoundRectCallout">
            <a:avLst>
              <a:gd name="adj1" fmla="val 2092"/>
              <a:gd name="adj2" fmla="val 81923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TS(</a:t>
            </a:r>
            <a:r>
              <a:rPr lang="en-US" sz="2000" b="1" i="1" spc="-150" dirty="0">
                <a:solidFill>
                  <a:srgbClr val="EF3E42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)=1</a:t>
            </a:r>
          </a:p>
        </p:txBody>
      </p:sp>
      <p:sp>
        <p:nvSpPr>
          <p:cNvPr id="39" name="Rounded Rectangular Callout 38"/>
          <p:cNvSpPr/>
          <p:nvPr/>
        </p:nvSpPr>
        <p:spPr bwMode="auto">
          <a:xfrm flipH="1">
            <a:off x="3392091" y="1173067"/>
            <a:ext cx="1143000" cy="364755"/>
          </a:xfrm>
          <a:prstGeom prst="wedgeRoundRectCallout">
            <a:avLst>
              <a:gd name="adj1" fmla="val 32278"/>
              <a:gd name="adj2" fmla="val 85464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TS(</a:t>
            </a:r>
            <a:r>
              <a:rPr lang="en-US" sz="2000" b="1" i="1" spc="-150" dirty="0">
                <a:solidFill>
                  <a:srgbClr val="EF3E42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)=2</a:t>
            </a:r>
          </a:p>
        </p:txBody>
      </p:sp>
      <p:sp>
        <p:nvSpPr>
          <p:cNvPr id="40" name="Rectangle: Rounded Corners 39"/>
          <p:cNvSpPr>
            <a:spLocks noChangeArrowheads="1"/>
          </p:cNvSpPr>
          <p:nvPr/>
        </p:nvSpPr>
        <p:spPr bwMode="auto">
          <a:xfrm>
            <a:off x="5346620" y="2194240"/>
            <a:ext cx="2377440" cy="241535"/>
          </a:xfrm>
          <a:prstGeom prst="roundRect">
            <a:avLst>
              <a:gd name="adj" fmla="val 8780"/>
            </a:avLst>
          </a:prstGeom>
          <a:noFill/>
          <a:ln w="38100" algn="ctr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3" name="TextBox 15">
            <a:extLst>
              <a:ext uri="{FF2B5EF4-FFF2-40B4-BE49-F238E27FC236}">
                <a16:creationId xmlns:a16="http://schemas.microsoft.com/office/drawing/2014/main" id="{0E46703A-0C36-4FAE-AA68-72244BFCB1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574" y="1078230"/>
            <a:ext cx="128753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ctr" eaLnBrk="0" hangingPunct="0">
              <a:defRPr sz="2000" b="1">
                <a:solidFill>
                  <a:srgbClr val="646464"/>
                </a:solidFill>
                <a:latin typeface="Proxima Nova Rg" panose="02000506030000020004" pitchFamily="50" charset="0"/>
              </a:defRPr>
            </a:lvl1pPr>
          </a:lstStyle>
          <a:p>
            <a:r>
              <a:rPr lang="en-US" b="0" dirty="0">
                <a:latin typeface="Lato Black" panose="020F0A02020204030203" pitchFamily="34" charset="0"/>
              </a:rPr>
              <a:t>Database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ADA04281-83A2-4192-B51D-FC2B30909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200" y="1955271"/>
            <a:ext cx="408860" cy="241535"/>
          </a:xfrm>
          <a:prstGeom prst="roundRect">
            <a:avLst>
              <a:gd name="adj" fmla="val 8780"/>
            </a:avLst>
          </a:prstGeom>
          <a:noFill/>
          <a:ln w="38100" algn="ctr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D70BBEB2-6E0E-48B4-B336-AD79163AEC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6620" y="1955271"/>
            <a:ext cx="2377440" cy="241535"/>
          </a:xfrm>
          <a:prstGeom prst="roundRect">
            <a:avLst>
              <a:gd name="adj" fmla="val 8780"/>
            </a:avLst>
          </a:prstGeom>
          <a:noFill/>
          <a:ln w="38100" algn="ctr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cxnSp>
        <p:nvCxnSpPr>
          <p:cNvPr id="57" name="Straight Arrow Connector 2">
            <a:extLst>
              <a:ext uri="{FF2B5EF4-FFF2-40B4-BE49-F238E27FC236}">
                <a16:creationId xmlns:a16="http://schemas.microsoft.com/office/drawing/2014/main" id="{BC3BBF07-38A7-4D07-BB9E-EF022CBF814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280968" y="3059430"/>
            <a:ext cx="0" cy="548640"/>
          </a:xfrm>
          <a:prstGeom prst="straightConnector1">
            <a:avLst/>
          </a:prstGeom>
          <a:noFill/>
          <a:ln w="92075" algn="ctr">
            <a:solidFill>
              <a:srgbClr val="646464"/>
            </a:solidFill>
            <a:prstDash val="sysDot"/>
            <a:round/>
            <a:headEnd type="none" w="sm" len="sm"/>
            <a:tailEnd type="triangle" w="med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8" name="Picture 31">
            <a:extLst>
              <a:ext uri="{FF2B5EF4-FFF2-40B4-BE49-F238E27FC236}">
                <a16:creationId xmlns:a16="http://schemas.microsoft.com/office/drawing/2014/main" id="{B5152C5F-57BE-4A47-A0F9-ED952CB068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419856" y="3059430"/>
            <a:ext cx="321731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" name="Right Arrow 6">
            <a:extLst>
              <a:ext uri="{FF2B5EF4-FFF2-40B4-BE49-F238E27FC236}">
                <a16:creationId xmlns:a16="http://schemas.microsoft.com/office/drawing/2014/main" id="{06AFE8B6-6EFE-4980-9C12-6BDAFA4569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1991" y="3621421"/>
            <a:ext cx="365760" cy="27432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474866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F711C02-2B0C-42DA-96E9-AEB2A4C12126}"/>
              </a:ext>
            </a:extLst>
          </p:cNvPr>
          <p:cNvGrpSpPr>
            <a:grpSpLocks/>
          </p:cNvGrpSpPr>
          <p:nvPr/>
        </p:nvGrpSpPr>
        <p:grpSpPr bwMode="auto">
          <a:xfrm>
            <a:off x="5358535" y="4153691"/>
            <a:ext cx="2090014" cy="215447"/>
            <a:chOff x="5075637" y="3530603"/>
            <a:chExt cx="2787914" cy="287259"/>
          </a:xfrm>
        </p:grpSpPr>
        <p:sp>
          <p:nvSpPr>
            <p:cNvPr id="68" name="TextBox 31">
              <a:extLst>
                <a:ext uri="{FF2B5EF4-FFF2-40B4-BE49-F238E27FC236}">
                  <a16:creationId xmlns:a16="http://schemas.microsoft.com/office/drawing/2014/main" id="{9A9C3927-38A9-4046-9ABE-3CF3BF5B59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22707" y="3530607"/>
              <a:ext cx="840844" cy="2872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Active</a:t>
              </a:r>
            </a:p>
          </p:txBody>
        </p:sp>
        <p:sp>
          <p:nvSpPr>
            <p:cNvPr id="69" name="TextBox 32">
              <a:extLst>
                <a:ext uri="{FF2B5EF4-FFF2-40B4-BE49-F238E27FC236}">
                  <a16:creationId xmlns:a16="http://schemas.microsoft.com/office/drawing/2014/main" id="{80572A8D-97D9-4CF1-B57B-8FBE0EE638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73478" y="3530603"/>
              <a:ext cx="464344" cy="2872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2</a:t>
              </a:r>
            </a:p>
          </p:txBody>
        </p:sp>
        <p:sp>
          <p:nvSpPr>
            <p:cNvPr id="70" name="TextBox 33">
              <a:extLst>
                <a:ext uri="{FF2B5EF4-FFF2-40B4-BE49-F238E27FC236}">
                  <a16:creationId xmlns:a16="http://schemas.microsoft.com/office/drawing/2014/main" id="{6AC73624-B302-4713-99AB-1B8757E0E64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5637" y="3564139"/>
              <a:ext cx="464343" cy="2384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 anchor="b" anchorCtr="0">
              <a:no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T</a:t>
              </a:r>
              <a:r>
                <a:rPr lang="en-US" baseline="-25000" dirty="0">
                  <a:solidFill>
                    <a:srgbClr val="EF3E42"/>
                  </a:solidFill>
                </a:rPr>
                <a:t>2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6B3D0758-0DA2-4151-A2E8-96D5EE6EF6A0}"/>
              </a:ext>
            </a:extLst>
          </p:cNvPr>
          <p:cNvGrpSpPr>
            <a:grpSpLocks/>
          </p:cNvGrpSpPr>
          <p:nvPr/>
        </p:nvGrpSpPr>
        <p:grpSpPr bwMode="auto">
          <a:xfrm>
            <a:off x="5360476" y="3909697"/>
            <a:ext cx="2316980" cy="217011"/>
            <a:chOff x="5075637" y="3530604"/>
            <a:chExt cx="3090668" cy="289344"/>
          </a:xfrm>
          <a:solidFill>
            <a:srgbClr val="E7E7E7"/>
          </a:solidFill>
        </p:grpSpPr>
        <p:sp>
          <p:nvSpPr>
            <p:cNvPr id="71" name="TextBox 31">
              <a:extLst>
                <a:ext uri="{FF2B5EF4-FFF2-40B4-BE49-F238E27FC236}">
                  <a16:creationId xmlns:a16="http://schemas.microsoft.com/office/drawing/2014/main" id="{D6FAA2DC-BCF6-4AC7-8A6E-914C32337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16352" y="3530608"/>
              <a:ext cx="1149953" cy="28725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Committed</a:t>
              </a:r>
            </a:p>
          </p:txBody>
        </p:sp>
        <p:sp>
          <p:nvSpPr>
            <p:cNvPr id="72" name="TextBox 32">
              <a:extLst>
                <a:ext uri="{FF2B5EF4-FFF2-40B4-BE49-F238E27FC236}">
                  <a16:creationId xmlns:a16="http://schemas.microsoft.com/office/drawing/2014/main" id="{558FEC49-92A0-4D37-9C6D-A4DCA113CB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770302" y="3530604"/>
              <a:ext cx="464345" cy="28725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0">
              <a:sp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1</a:t>
              </a:r>
            </a:p>
          </p:txBody>
        </p:sp>
        <p:sp>
          <p:nvSpPr>
            <p:cNvPr id="73" name="TextBox 33">
              <a:extLst>
                <a:ext uri="{FF2B5EF4-FFF2-40B4-BE49-F238E27FC236}">
                  <a16:creationId xmlns:a16="http://schemas.microsoft.com/office/drawing/2014/main" id="{F2EA456A-88DA-4984-B707-8290FA5187E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075637" y="3573662"/>
              <a:ext cx="464343" cy="246286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288" tIns="0" rIns="0" bIns="18288" anchor="b" anchorCtr="0">
              <a:noAutofit/>
            </a:bodyPr>
            <a:lstStyle>
              <a:defPPr>
                <a:defRPr lang="en-US"/>
              </a:defPPr>
              <a:lvl1pPr>
                <a:defRPr sz="1400" b="1" u="none">
                  <a:solidFill>
                    <a:srgbClr val="F76D6D"/>
                  </a:solidFill>
                  <a:latin typeface="Inconsolata" panose="00000509000000000000" pitchFamily="49" charset="0"/>
                </a:defRPr>
              </a:lvl1pPr>
              <a:lvl2pPr marL="742950" indent="-285750" eaLnBrk="0" hangingPunct="0">
                <a:defRPr sz="2800" u="sng">
                  <a:latin typeface="Times New Roman" charset="0"/>
                  <a:ea typeface="ＭＳ Ｐゴシック" charset="-128"/>
                </a:defRPr>
              </a:lvl2pPr>
              <a:lvl3pPr marL="11430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3pPr>
              <a:lvl4pPr marL="16002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4pPr>
              <a:lvl5pPr marL="2057400" indent="-228600" eaLnBrk="0" hangingPunct="0">
                <a:defRPr sz="2800" u="sng">
                  <a:latin typeface="Times New Roman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u="sng">
                  <a:latin typeface="Times New Roman" charset="0"/>
                  <a:ea typeface="ＭＳ Ｐゴシック" charset="-128"/>
                </a:defRPr>
              </a:lvl9pPr>
            </a:lstStyle>
            <a:p>
              <a:r>
                <a:rPr lang="en-US" dirty="0">
                  <a:solidFill>
                    <a:srgbClr val="EF3E42"/>
                  </a:solidFill>
                </a:rPr>
                <a:t>T</a:t>
              </a:r>
              <a:r>
                <a:rPr lang="en-US" baseline="-25000" dirty="0">
                  <a:solidFill>
                    <a:srgbClr val="EF3E42"/>
                  </a:solidFill>
                </a:rPr>
                <a:t>1</a:t>
              </a:r>
            </a:p>
          </p:txBody>
        </p:sp>
      </p:grpSp>
      <p:sp>
        <p:nvSpPr>
          <p:cNvPr id="74" name="Right Arrow 6">
            <a:extLst>
              <a:ext uri="{FF2B5EF4-FFF2-40B4-BE49-F238E27FC236}">
                <a16:creationId xmlns:a16="http://schemas.microsoft.com/office/drawing/2014/main" id="{A86B722D-BA4B-431E-9010-4AA84B682B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2542" y="3175598"/>
            <a:ext cx="365760" cy="274320"/>
          </a:xfrm>
          <a:prstGeom prst="rightArrow">
            <a:avLst>
              <a:gd name="adj1" fmla="val 50000"/>
              <a:gd name="adj2" fmla="val 50052"/>
            </a:avLst>
          </a:prstGeom>
          <a:solidFill>
            <a:srgbClr val="474866"/>
          </a:solidFill>
          <a:ln w="28575">
            <a:noFill/>
            <a:round/>
            <a:headEnd type="none" w="sm" len="sm"/>
            <a:tailEnd type="triangle" w="med" len="med"/>
          </a:ln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A93064E2-A885-42FA-ADEA-24D4C90557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6620" y="3900259"/>
            <a:ext cx="2377440" cy="241535"/>
          </a:xfrm>
          <a:prstGeom prst="roundRect">
            <a:avLst>
              <a:gd name="adj" fmla="val 8780"/>
            </a:avLst>
          </a:prstGeom>
          <a:noFill/>
          <a:ln w="38100" algn="ctr">
            <a:solidFill>
              <a:srgbClr val="EF3E42"/>
            </a:solidFill>
            <a:round/>
            <a:headEnd type="none" w="sm" len="sm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0" hangingPunct="0"/>
            <a:endParaRPr lang="en-US" sz="1350"/>
          </a:p>
        </p:txBody>
      </p:sp>
      <p:sp>
        <p:nvSpPr>
          <p:cNvPr id="59" name="Rounded Rectangular Callout 60">
            <a:extLst>
              <a:ext uri="{FF2B5EF4-FFF2-40B4-BE49-F238E27FC236}">
                <a16:creationId xmlns:a16="http://schemas.microsoft.com/office/drawing/2014/main" id="{75A27795-A3B0-4EC7-91FB-245B2EFEA0F2}"/>
              </a:ext>
            </a:extLst>
          </p:cNvPr>
          <p:cNvSpPr/>
          <p:nvPr/>
        </p:nvSpPr>
        <p:spPr bwMode="auto">
          <a:xfrm flipH="1">
            <a:off x="3657600" y="4171055"/>
            <a:ext cx="2286000" cy="640975"/>
          </a:xfrm>
          <a:prstGeom prst="wedgeRoundRectCallout">
            <a:avLst>
              <a:gd name="adj1" fmla="val 60534"/>
              <a:gd name="adj2" fmla="val -113112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Now 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can create the new version.</a:t>
            </a:r>
          </a:p>
        </p:txBody>
      </p:sp>
      <p:sp>
        <p:nvSpPr>
          <p:cNvPr id="54" name="Rounded Rectangular Callout 60">
            <a:extLst>
              <a:ext uri="{FF2B5EF4-FFF2-40B4-BE49-F238E27FC236}">
                <a16:creationId xmlns:a16="http://schemas.microsoft.com/office/drawing/2014/main" id="{4B7F6916-0F9D-43FE-8A6A-83ABE57736D8}"/>
              </a:ext>
            </a:extLst>
          </p:cNvPr>
          <p:cNvSpPr/>
          <p:nvPr/>
        </p:nvSpPr>
        <p:spPr bwMode="auto">
          <a:xfrm flipH="1">
            <a:off x="3657600" y="3216645"/>
            <a:ext cx="2286000" cy="909585"/>
          </a:xfrm>
          <a:prstGeom prst="wedgeRoundRectCallout">
            <a:avLst>
              <a:gd name="adj1" fmla="val 60534"/>
              <a:gd name="adj2" fmla="val -113112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reads version A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0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because 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has not committed yet.</a:t>
            </a: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E8838E94-9DB0-F61A-E17B-26E3C2A466A7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5" name="Rounded Rectangular Callout 60">
            <a:extLst>
              <a:ext uri="{FF2B5EF4-FFF2-40B4-BE49-F238E27FC236}">
                <a16:creationId xmlns:a16="http://schemas.microsoft.com/office/drawing/2014/main" id="{7D61FEC9-CEF7-473F-93C9-287F30A284D2}"/>
              </a:ext>
            </a:extLst>
          </p:cNvPr>
          <p:cNvSpPr/>
          <p:nvPr/>
        </p:nvSpPr>
        <p:spPr bwMode="auto">
          <a:xfrm flipH="1">
            <a:off x="3657599" y="3302051"/>
            <a:ext cx="2561615" cy="626954"/>
          </a:xfrm>
          <a:prstGeom prst="wedgeRoundRectCallout">
            <a:avLst>
              <a:gd name="adj1" fmla="val 60534"/>
              <a:gd name="adj2" fmla="val -113112"/>
              <a:gd name="adj3" fmla="val 16667"/>
            </a:avLst>
          </a:prstGeom>
          <a:solidFill>
            <a:schemeClr val="bg1"/>
          </a:solidFill>
          <a:ln w="28575" cap="flat" cmpd="sng" algn="ctr">
            <a:solidFill>
              <a:srgbClr val="646464"/>
            </a:solidFill>
            <a:prstDash val="solid"/>
            <a:round/>
            <a:headEnd type="none" w="sm" len="sm"/>
            <a:tailEnd type="triangle" w="med" len="med"/>
          </a:ln>
          <a:effectLst/>
        </p:spPr>
        <p:txBody>
          <a:bodyPr wrap="square" lIns="0" tIns="67414" rIns="0" bIns="0" anchor="b" anchorCtr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2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must stall until T</a:t>
            </a:r>
            <a:r>
              <a:rPr lang="en-US" sz="2000" b="1" i="1" baseline="-25000" dirty="0">
                <a:solidFill>
                  <a:srgbClr val="EF3E42"/>
                </a:solidFill>
                <a:latin typeface="Crimson Text" panose="02000503000000000000" pitchFamily="2" charset="0"/>
              </a:rPr>
              <a:t>1</a:t>
            </a:r>
            <a:r>
              <a:rPr lang="en-US" sz="2000" b="1" i="1" dirty="0">
                <a:solidFill>
                  <a:srgbClr val="EF3E42"/>
                </a:solidFill>
                <a:latin typeface="Crimson Text" panose="02000503000000000000" pitchFamily="2" charset="0"/>
              </a:rPr>
              <a:t> commits, then restart.</a:t>
            </a:r>
          </a:p>
        </p:txBody>
      </p:sp>
    </p:spTree>
    <p:extLst>
      <p:ext uri="{BB962C8B-B14F-4D97-AF65-F5344CB8AC3E}">
        <p14:creationId xmlns:p14="http://schemas.microsoft.com/office/powerpoint/2010/main" val="2532705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5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50"/>
                            </p:stCondLst>
                            <p:childTnLst>
                              <p:par>
                                <p:cTn id="9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50"/>
                            </p:stCondLst>
                            <p:childTnLst>
                              <p:par>
                                <p:cTn id="1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250"/>
                            </p:stCondLst>
                            <p:childTnLst>
                              <p:par>
                                <p:cTn id="1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75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4" grpId="1" animBg="1"/>
      <p:bldP spid="29" grpId="0" animBg="1"/>
      <p:bldP spid="29" grpId="1" animBg="1"/>
      <p:bldP spid="47" grpId="0" animBg="1"/>
      <p:bldP spid="47" grpId="1" animBg="1"/>
      <p:bldP spid="56" grpId="0" animBg="1"/>
      <p:bldP spid="61" grpId="0" animBg="1"/>
      <p:bldP spid="61" grpId="1" animBg="1"/>
      <p:bldP spid="27" grpId="0" animBg="1"/>
      <p:bldP spid="27" grpId="1" animBg="1"/>
      <p:bldP spid="28" grpId="0" animBg="1"/>
      <p:bldP spid="28" grpId="1" animBg="1"/>
      <p:bldP spid="35" grpId="0" animBg="1"/>
      <p:bldP spid="40" grpId="0" animBg="1"/>
      <p:bldP spid="40" grpId="1" animBg="1"/>
      <p:bldP spid="40" grpId="2" animBg="1"/>
      <p:bldP spid="40" grpId="3" animBg="1"/>
      <p:bldP spid="41" grpId="0" animBg="1"/>
      <p:bldP spid="41" grpId="1" animBg="1"/>
      <p:bldP spid="50" grpId="0" animBg="1"/>
      <p:bldP spid="50" grpId="1" animBg="1"/>
      <p:bldP spid="60" grpId="0" animBg="1"/>
      <p:bldP spid="74" grpId="0" animBg="1"/>
      <p:bldP spid="74" grpId="1" animBg="1"/>
      <p:bldP spid="75" grpId="0" animBg="1"/>
      <p:bldP spid="75" grpId="1" animBg="1"/>
      <p:bldP spid="59" grpId="0" animBg="1"/>
      <p:bldP spid="54" grpId="0" animBg="1"/>
      <p:bldP spid="54" grpId="1" animBg="1"/>
      <p:bldP spid="55" grpId="0" animBg="1"/>
      <p:bldP spid="5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BECB7EF-7426-477C-91CA-0243AB9A0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Snapshot Isolation (SI)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4F67B59-AC31-4122-A0C6-DB7AA4DC5D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700" y="1082705"/>
            <a:ext cx="6324600" cy="3470672"/>
          </a:xfrm>
        </p:spPr>
        <p:txBody>
          <a:bodyPr/>
          <a:lstStyle/>
          <a:p>
            <a:r>
              <a:rPr lang="en-US" dirty="0"/>
              <a:t>When a </a:t>
            </a:r>
            <a:r>
              <a:rPr lang="en-US" dirty="0" err="1"/>
              <a:t>txn</a:t>
            </a:r>
            <a:r>
              <a:rPr lang="en-US" dirty="0"/>
              <a:t> starts, it sees a </a:t>
            </a:r>
            <a:r>
              <a:rPr lang="en-US" u="sng" dirty="0"/>
              <a:t>consistent</a:t>
            </a:r>
            <a:r>
              <a:rPr lang="en-US" dirty="0"/>
              <a:t> snapshot of the database that existed when that the </a:t>
            </a:r>
            <a:r>
              <a:rPr lang="en-US" dirty="0" err="1"/>
              <a:t>txn</a:t>
            </a:r>
            <a:r>
              <a:rPr lang="en-US" dirty="0"/>
              <a:t> started.</a:t>
            </a:r>
          </a:p>
          <a:p>
            <a:pPr lvl="1"/>
            <a:r>
              <a:rPr lang="en-US" dirty="0"/>
              <a:t>No torn writes from active </a:t>
            </a:r>
            <a:r>
              <a:rPr lang="en-US" dirty="0" err="1"/>
              <a:t>txns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If two </a:t>
            </a:r>
            <a:r>
              <a:rPr lang="en-US" dirty="0" err="1"/>
              <a:t>txns</a:t>
            </a:r>
            <a:r>
              <a:rPr lang="en-US" dirty="0"/>
              <a:t> update the same object, then first writer wins.</a:t>
            </a:r>
          </a:p>
          <a:p>
            <a:endParaRPr lang="en-US" sz="1200" dirty="0"/>
          </a:p>
          <a:p>
            <a:r>
              <a:rPr lang="en-US" dirty="0"/>
              <a:t>SI is susceptible to the </a:t>
            </a:r>
            <a:r>
              <a:rPr lang="en-US" b="1" u="sng" dirty="0"/>
              <a:t>Write Skew Anomaly</a:t>
            </a:r>
            <a:r>
              <a:rPr lang="en-US" dirty="0"/>
              <a:t>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4D2A90A-1F2E-FD03-4BE3-F44E975A1A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831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Write Skew Anomaly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1109663" y="2524125"/>
            <a:ext cx="981075" cy="971550"/>
            <a:chOff x="314325" y="2486025"/>
            <a:chExt cx="981075" cy="971550"/>
          </a:xfrm>
        </p:grpSpPr>
        <p:sp>
          <p:nvSpPr>
            <p:cNvPr id="4" name="Oval 3"/>
            <p:cNvSpPr/>
            <p:nvPr/>
          </p:nvSpPr>
          <p:spPr>
            <a:xfrm>
              <a:off x="314325" y="300037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8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" name="Oval 4"/>
            <p:cNvSpPr/>
            <p:nvPr/>
          </p:nvSpPr>
          <p:spPr>
            <a:xfrm>
              <a:off x="838200" y="300037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8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314325" y="24860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8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838200" y="24860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8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2440688" y="2143125"/>
            <a:ext cx="1290825" cy="1733550"/>
            <a:chOff x="1364362" y="2143125"/>
            <a:chExt cx="1290825" cy="1733550"/>
          </a:xfrm>
        </p:grpSpPr>
        <p:cxnSp>
          <p:nvCxnSpPr>
            <p:cNvPr id="8" name="Straight Arrow Connector 2"/>
            <p:cNvCxnSpPr>
              <a:cxnSpLocks noChangeShapeType="1"/>
            </p:cNvCxnSpPr>
            <p:nvPr/>
          </p:nvCxnSpPr>
          <p:spPr bwMode="auto">
            <a:xfrm flipV="1">
              <a:off x="1364362" y="2143125"/>
              <a:ext cx="1290825" cy="400050"/>
            </a:xfrm>
            <a:prstGeom prst="straightConnector1">
              <a:avLst/>
            </a:prstGeom>
            <a:noFill/>
            <a:ln w="76200" algn="ctr">
              <a:solidFill>
                <a:srgbClr val="EF3E42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0" name="Straight Arrow Connector 2"/>
            <p:cNvCxnSpPr>
              <a:cxnSpLocks noChangeShapeType="1"/>
            </p:cNvCxnSpPr>
            <p:nvPr/>
          </p:nvCxnSpPr>
          <p:spPr bwMode="auto">
            <a:xfrm>
              <a:off x="1364362" y="3476625"/>
              <a:ext cx="1290825" cy="400050"/>
            </a:xfrm>
            <a:prstGeom prst="straightConnector1">
              <a:avLst/>
            </a:prstGeom>
            <a:noFill/>
            <a:ln w="76200" algn="ctr">
              <a:solidFill>
                <a:srgbClr val="EF3E42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4" name="Group 43"/>
          <p:cNvGrpSpPr/>
          <p:nvPr/>
        </p:nvGrpSpPr>
        <p:grpSpPr>
          <a:xfrm>
            <a:off x="4081463" y="1657350"/>
            <a:ext cx="981075" cy="2867025"/>
            <a:chOff x="4081463" y="1657350"/>
            <a:chExt cx="981075" cy="2867025"/>
          </a:xfrm>
        </p:grpSpPr>
        <p:grpSp>
          <p:nvGrpSpPr>
            <p:cNvPr id="39" name="Group 38"/>
            <p:cNvGrpSpPr/>
            <p:nvPr/>
          </p:nvGrpSpPr>
          <p:grpSpPr>
            <a:xfrm>
              <a:off x="4081463" y="1657350"/>
              <a:ext cx="981075" cy="971550"/>
              <a:chOff x="2895600" y="1657350"/>
              <a:chExt cx="981075" cy="971550"/>
            </a:xfrm>
          </p:grpSpPr>
          <p:sp>
            <p:nvSpPr>
              <p:cNvPr id="13" name="Oval 12"/>
              <p:cNvSpPr/>
              <p:nvPr/>
            </p:nvSpPr>
            <p:spPr>
              <a:xfrm>
                <a:off x="2895600" y="2171700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800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>
              <a:xfrm>
                <a:off x="3419475" y="2171700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800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>
              <a:xfrm>
                <a:off x="2895600" y="1657350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8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3419475" y="1657350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8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4081463" y="3552825"/>
              <a:ext cx="981075" cy="971550"/>
              <a:chOff x="314325" y="2486025"/>
              <a:chExt cx="981075" cy="971550"/>
            </a:xfrm>
          </p:grpSpPr>
          <p:sp>
            <p:nvSpPr>
              <p:cNvPr id="18" name="Oval 17"/>
              <p:cNvSpPr/>
              <p:nvPr/>
            </p:nvSpPr>
            <p:spPr>
              <a:xfrm>
                <a:off x="314325" y="3000375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800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Oval 18"/>
              <p:cNvSpPr/>
              <p:nvPr/>
            </p:nvSpPr>
            <p:spPr>
              <a:xfrm>
                <a:off x="838200" y="3000375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800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Oval 19"/>
              <p:cNvSpPr/>
              <p:nvPr/>
            </p:nvSpPr>
            <p:spPr>
              <a:xfrm>
                <a:off x="314325" y="2486025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8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" name="Oval 20"/>
              <p:cNvSpPr/>
              <p:nvPr/>
            </p:nvSpPr>
            <p:spPr>
              <a:xfrm>
                <a:off x="838200" y="2486025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8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5412488" y="2143125"/>
            <a:ext cx="1290825" cy="1733550"/>
            <a:chOff x="5800725" y="2143125"/>
            <a:chExt cx="1290825" cy="1733550"/>
          </a:xfrm>
        </p:grpSpPr>
        <p:cxnSp>
          <p:nvCxnSpPr>
            <p:cNvPr id="22" name="Straight Arrow Connector 2"/>
            <p:cNvCxnSpPr>
              <a:cxnSpLocks noChangeShapeType="1"/>
            </p:cNvCxnSpPr>
            <p:nvPr/>
          </p:nvCxnSpPr>
          <p:spPr bwMode="auto">
            <a:xfrm>
              <a:off x="5800725" y="2143125"/>
              <a:ext cx="1290825" cy="400050"/>
            </a:xfrm>
            <a:prstGeom prst="straightConnector1">
              <a:avLst/>
            </a:prstGeom>
            <a:noFill/>
            <a:ln w="76200" algn="ctr">
              <a:solidFill>
                <a:srgbClr val="EF3E42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3" name="Straight Arrow Connector 2"/>
            <p:cNvCxnSpPr>
              <a:cxnSpLocks noChangeShapeType="1"/>
            </p:cNvCxnSpPr>
            <p:nvPr/>
          </p:nvCxnSpPr>
          <p:spPr bwMode="auto">
            <a:xfrm flipV="1">
              <a:off x="5800725" y="3476625"/>
              <a:ext cx="1290825" cy="400050"/>
            </a:xfrm>
            <a:prstGeom prst="straightConnector1">
              <a:avLst/>
            </a:prstGeom>
            <a:noFill/>
            <a:ln w="76200" algn="ctr">
              <a:solidFill>
                <a:srgbClr val="EF3E42"/>
              </a:solidFill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4" name="Group 23"/>
          <p:cNvGrpSpPr/>
          <p:nvPr/>
        </p:nvGrpSpPr>
        <p:grpSpPr>
          <a:xfrm flipV="1">
            <a:off x="7053263" y="2524125"/>
            <a:ext cx="981075" cy="971550"/>
            <a:chOff x="314325" y="2486025"/>
            <a:chExt cx="981075" cy="971550"/>
          </a:xfrm>
        </p:grpSpPr>
        <p:sp>
          <p:nvSpPr>
            <p:cNvPr id="25" name="Oval 24"/>
            <p:cNvSpPr/>
            <p:nvPr/>
          </p:nvSpPr>
          <p:spPr>
            <a:xfrm>
              <a:off x="314325" y="300037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8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838200" y="300037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8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314325" y="24860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8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838200" y="24860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8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1750366" y="1256503"/>
            <a:ext cx="2135834" cy="3372647"/>
            <a:chOff x="1750366" y="1256503"/>
            <a:chExt cx="2135834" cy="3372647"/>
          </a:xfrm>
        </p:grpSpPr>
        <p:sp>
          <p:nvSpPr>
            <p:cNvPr id="30" name="TextBox 15"/>
            <p:cNvSpPr txBox="1">
              <a:spLocks noChangeArrowheads="1"/>
            </p:cNvSpPr>
            <p:nvPr/>
          </p:nvSpPr>
          <p:spPr bwMode="auto">
            <a:xfrm>
              <a:off x="1750366" y="1256503"/>
              <a:ext cx="2135834" cy="801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marL="0" marR="0" lvl="0" indent="0" algn="l" defTabSz="914400" rtl="0" eaLnBrk="0" fontAlgn="auto" latinLnBrk="0" hangingPunct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Crimson Text" pitchFamily="2" charset="0"/>
                  <a:ea typeface="ＭＳ Ｐゴシック" charset="-128"/>
                  <a:cs typeface="+mn-cs"/>
                </a:rPr>
                <a:t>Txn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Crimson Text" pitchFamily="2" charset="0"/>
                  <a:ea typeface="ＭＳ Ｐゴシック" charset="-128"/>
                  <a:cs typeface="+mn-cs"/>
                </a:rPr>
                <a:t> #1</a:t>
              </a:r>
              <a:b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Crimson Text" pitchFamily="2" charset="0"/>
                  <a:ea typeface="ＭＳ Ｐゴシック" charset="-128"/>
                  <a:cs typeface="+mn-cs"/>
                </a:rPr>
              </a:b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Crimson Text" pitchFamily="2" charset="0"/>
                  <a:ea typeface="ＭＳ Ｐゴシック" charset="-128"/>
                  <a:cs typeface="+mn-cs"/>
                </a:rPr>
                <a:t>Change white marbles to black.</a:t>
              </a:r>
              <a:endPara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rimson Text" pitchFamily="2" charset="0"/>
                <a:ea typeface="ＭＳ Ｐゴシック" charset="-128"/>
                <a:cs typeface="+mn-cs"/>
              </a:endParaRPr>
            </a:p>
          </p:txBody>
        </p:sp>
        <p:sp>
          <p:nvSpPr>
            <p:cNvPr id="31" name="TextBox 15"/>
            <p:cNvSpPr txBox="1">
              <a:spLocks noChangeArrowheads="1"/>
            </p:cNvSpPr>
            <p:nvPr/>
          </p:nvSpPr>
          <p:spPr bwMode="auto">
            <a:xfrm>
              <a:off x="1750366" y="3827456"/>
              <a:ext cx="2135834" cy="801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 anchorCtr="0">
              <a:spAutoFit/>
            </a:bodyPr>
            <a:lstStyle>
              <a:defPPr>
                <a:defRPr lang="en-US"/>
              </a:defPPr>
              <a:lvl1pPr eaLnBrk="0" hangingPunct="0">
                <a:defRPr sz="2400" b="1" i="1">
                  <a:solidFill>
                    <a:schemeClr val="tx1">
                      <a:lumMod val="50000"/>
                      <a:lumOff val="50000"/>
                    </a:schemeClr>
                  </a:solidFill>
                  <a:ea typeface="ＭＳ Ｐゴシック" charset="-128"/>
                </a:defRPr>
              </a:lvl1pPr>
            </a:lstStyle>
            <a:p>
              <a:pPr marL="0" marR="0" lvl="0" indent="0" algn="l" defTabSz="914400" rtl="0" eaLnBrk="0" fontAlgn="auto" latinLnBrk="0" hangingPunct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1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Crimson Text" pitchFamily="2" charset="0"/>
                  <a:ea typeface="ＭＳ Ｐゴシック" charset="-128"/>
                  <a:cs typeface="+mn-cs"/>
                </a:rPr>
                <a:t>Txn</a:t>
              </a:r>
              <a: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Crimson Text" pitchFamily="2" charset="0"/>
                  <a:ea typeface="ＭＳ Ｐゴシック" charset="-128"/>
                  <a:cs typeface="+mn-cs"/>
                </a:rPr>
                <a:t> #2</a:t>
              </a:r>
              <a:br>
                <a:rPr kumimoji="0" lang="en-US" sz="24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Crimson Text" pitchFamily="2" charset="0"/>
                  <a:ea typeface="ＭＳ Ｐゴシック" charset="-128"/>
                  <a:cs typeface="+mn-cs"/>
                </a:rPr>
              </a:br>
              <a:r>
                <a:rPr kumimoji="0" lang="en-US" sz="2000" b="1" i="1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Crimson Text" pitchFamily="2" charset="0"/>
                  <a:ea typeface="ＭＳ Ｐゴシック" charset="-128"/>
                  <a:cs typeface="+mn-cs"/>
                </a:rPr>
                <a:t>Change black marbles to white.</a:t>
              </a:r>
              <a:endPara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rimson Text" pitchFamily="2" charset="0"/>
                <a:ea typeface="ＭＳ Ｐゴシック" charset="-128"/>
                <a:cs typeface="+mn-cs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4081463" y="2171700"/>
            <a:ext cx="981075" cy="1838325"/>
            <a:chOff x="4081463" y="2171700"/>
            <a:chExt cx="981075" cy="1838325"/>
          </a:xfrm>
        </p:grpSpPr>
        <p:grpSp>
          <p:nvGrpSpPr>
            <p:cNvPr id="35" name="Group 34"/>
            <p:cNvGrpSpPr/>
            <p:nvPr/>
          </p:nvGrpSpPr>
          <p:grpSpPr>
            <a:xfrm>
              <a:off x="4081463" y="3552825"/>
              <a:ext cx="981075" cy="457200"/>
              <a:chOff x="2895600" y="1657350"/>
              <a:chExt cx="981075" cy="457200"/>
            </a:xfrm>
          </p:grpSpPr>
          <p:sp>
            <p:nvSpPr>
              <p:cNvPr id="33" name="Oval 32"/>
              <p:cNvSpPr/>
              <p:nvPr/>
            </p:nvSpPr>
            <p:spPr>
              <a:xfrm>
                <a:off x="2895600" y="1657350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800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3419475" y="1657350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5000"/>
                    </a:schemeClr>
                  </a:gs>
                  <a:gs pos="18000">
                    <a:schemeClr val="bg1">
                      <a:lumMod val="95000"/>
                    </a:schemeClr>
                  </a:gs>
                  <a:gs pos="100000">
                    <a:schemeClr val="bg1"/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38" name="Group 37"/>
            <p:cNvGrpSpPr/>
            <p:nvPr/>
          </p:nvGrpSpPr>
          <p:grpSpPr>
            <a:xfrm>
              <a:off x="4081463" y="2171700"/>
              <a:ext cx="981075" cy="457200"/>
              <a:chOff x="4419600" y="2628900"/>
              <a:chExt cx="981075" cy="457200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4419600" y="2628900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8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4943475" y="2628900"/>
                <a:ext cx="457200" cy="457200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75000"/>
                      <a:lumOff val="25000"/>
                    </a:schemeClr>
                  </a:gs>
                  <a:gs pos="18000">
                    <a:schemeClr val="tx1">
                      <a:lumMod val="65000"/>
                      <a:lumOff val="35000"/>
                    </a:schemeClr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lin ang="2700000" scaled="1"/>
                <a:tileRect/>
              </a:gradFill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5" name="Group 44"/>
          <p:cNvGrpSpPr/>
          <p:nvPr/>
        </p:nvGrpSpPr>
        <p:grpSpPr>
          <a:xfrm>
            <a:off x="4023360" y="2143124"/>
            <a:ext cx="1097280" cy="1901190"/>
            <a:chOff x="4023360" y="2143124"/>
            <a:chExt cx="1097280" cy="1901190"/>
          </a:xfrm>
        </p:grpSpPr>
        <p:sp>
          <p:nvSpPr>
            <p:cNvPr id="29" name="2PL Border"/>
            <p:cNvSpPr/>
            <p:nvPr/>
          </p:nvSpPr>
          <p:spPr>
            <a:xfrm>
              <a:off x="4023360" y="2143124"/>
              <a:ext cx="1097280" cy="548640"/>
            </a:xfrm>
            <a:prstGeom prst="roundRect">
              <a:avLst>
                <a:gd name="adj" fmla="val 4675"/>
              </a:avLst>
            </a:prstGeom>
            <a:noFill/>
            <a:ln w="38100">
              <a:solidFill>
                <a:srgbClr val="EF3E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2PL Border"/>
            <p:cNvSpPr/>
            <p:nvPr/>
          </p:nvSpPr>
          <p:spPr>
            <a:xfrm>
              <a:off x="4023360" y="3495674"/>
              <a:ext cx="1097280" cy="548640"/>
            </a:xfrm>
            <a:prstGeom prst="roundRect">
              <a:avLst>
                <a:gd name="adj" fmla="val 4675"/>
              </a:avLst>
            </a:prstGeom>
            <a:noFill/>
            <a:ln w="38100">
              <a:solidFill>
                <a:srgbClr val="EF3E4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081464" y="2524125"/>
            <a:ext cx="981075" cy="971550"/>
            <a:chOff x="314325" y="2486025"/>
            <a:chExt cx="981075" cy="971550"/>
          </a:xfrm>
        </p:grpSpPr>
        <p:sp>
          <p:nvSpPr>
            <p:cNvPr id="48" name="Oval 47"/>
            <p:cNvSpPr/>
            <p:nvPr/>
          </p:nvSpPr>
          <p:spPr>
            <a:xfrm>
              <a:off x="314325" y="300037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8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838200" y="300037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8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314325" y="24860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8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838200" y="2486025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8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cxnSp>
        <p:nvCxnSpPr>
          <p:cNvPr id="57" name="Straight Arrow Connector 2"/>
          <p:cNvCxnSpPr>
            <a:cxnSpLocks noChangeShapeType="1"/>
          </p:cNvCxnSpPr>
          <p:nvPr/>
        </p:nvCxnSpPr>
        <p:spPr bwMode="auto">
          <a:xfrm>
            <a:off x="2308861" y="3009900"/>
            <a:ext cx="1554480" cy="0"/>
          </a:xfrm>
          <a:prstGeom prst="straightConnector1">
            <a:avLst/>
          </a:prstGeom>
          <a:noFill/>
          <a:ln w="76200" algn="ctr">
            <a:solidFill>
              <a:srgbClr val="EF3E4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0" name="Straight Arrow Connector 2"/>
          <p:cNvCxnSpPr>
            <a:cxnSpLocks noChangeShapeType="1"/>
          </p:cNvCxnSpPr>
          <p:nvPr/>
        </p:nvCxnSpPr>
        <p:spPr bwMode="auto">
          <a:xfrm>
            <a:off x="5280662" y="3009900"/>
            <a:ext cx="1554480" cy="0"/>
          </a:xfrm>
          <a:prstGeom prst="straightConnector1">
            <a:avLst/>
          </a:prstGeom>
          <a:noFill/>
          <a:ln w="76200" algn="ctr">
            <a:solidFill>
              <a:srgbClr val="EF3E42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67" name="Group 66"/>
          <p:cNvGrpSpPr/>
          <p:nvPr/>
        </p:nvGrpSpPr>
        <p:grpSpPr>
          <a:xfrm>
            <a:off x="7053263" y="2524125"/>
            <a:ext cx="981075" cy="971550"/>
            <a:chOff x="6824663" y="3581400"/>
            <a:chExt cx="981075" cy="971550"/>
          </a:xfrm>
        </p:grpSpPr>
        <p:sp>
          <p:nvSpPr>
            <p:cNvPr id="63" name="Oval 62"/>
            <p:cNvSpPr/>
            <p:nvPr/>
          </p:nvSpPr>
          <p:spPr>
            <a:xfrm flipV="1">
              <a:off x="6824663" y="358140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8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 flipV="1">
              <a:off x="7348538" y="358140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18000">
                  <a:schemeClr val="bg1">
                    <a:lumMod val="9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5" name="Oval 64"/>
            <p:cNvSpPr/>
            <p:nvPr/>
          </p:nvSpPr>
          <p:spPr>
            <a:xfrm flipV="1">
              <a:off x="6824663" y="409575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8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6" name="Oval 65"/>
            <p:cNvSpPr/>
            <p:nvPr/>
          </p:nvSpPr>
          <p:spPr>
            <a:xfrm flipV="1">
              <a:off x="7348538" y="4095750"/>
              <a:ext cx="457200" cy="457200"/>
            </a:xfrm>
            <a:prstGeom prst="ellipse">
              <a:avLst/>
            </a:prstGeom>
            <a:gradFill flip="none" rotWithShape="1">
              <a:gsLst>
                <a:gs pos="0">
                  <a:schemeClr val="tx1">
                    <a:lumMod val="75000"/>
                    <a:lumOff val="25000"/>
                  </a:schemeClr>
                </a:gs>
                <a:gs pos="18000">
                  <a:schemeClr val="tx1">
                    <a:lumMod val="65000"/>
                    <a:lumOff val="35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2700000" scaled="1"/>
              <a:tileRect/>
            </a:gra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9" name="TextBox 15"/>
          <p:cNvSpPr txBox="1">
            <a:spLocks noChangeArrowheads="1"/>
          </p:cNvSpPr>
          <p:nvPr/>
        </p:nvSpPr>
        <p:spPr bwMode="auto">
          <a:xfrm>
            <a:off x="2207566" y="1741481"/>
            <a:ext cx="2135834" cy="80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rimson Text" pitchFamily="2" charset="0"/>
                <a:ea typeface="ＭＳ Ｐゴシック" charset="-128"/>
                <a:cs typeface="+mn-cs"/>
              </a:rPr>
              <a:t>Txn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rimson Text" pitchFamily="2" charset="0"/>
                <a:ea typeface="ＭＳ Ｐゴシック" charset="-128"/>
                <a:cs typeface="+mn-cs"/>
              </a:rPr>
              <a:t> #1</a:t>
            </a:r>
            <a:b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rimson Text" pitchFamily="2" charset="0"/>
                <a:ea typeface="ＭＳ Ｐゴシック" charset="-128"/>
                <a:cs typeface="+mn-cs"/>
              </a:rPr>
            </a:b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rimson Text" pitchFamily="2" charset="0"/>
                <a:ea typeface="ＭＳ Ｐゴシック" charset="-128"/>
                <a:cs typeface="+mn-cs"/>
              </a:rPr>
              <a:t>Change white marbles to black.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rimson Text" pitchFamily="2" charset="0"/>
              <a:ea typeface="ＭＳ Ｐゴシック" charset="-128"/>
              <a:cs typeface="+mn-cs"/>
            </a:endParaRPr>
          </a:p>
        </p:txBody>
      </p:sp>
      <p:sp>
        <p:nvSpPr>
          <p:cNvPr id="70" name="TextBox 15"/>
          <p:cNvSpPr txBox="1">
            <a:spLocks noChangeArrowheads="1"/>
          </p:cNvSpPr>
          <p:nvPr/>
        </p:nvSpPr>
        <p:spPr bwMode="auto">
          <a:xfrm>
            <a:off x="5179366" y="3475828"/>
            <a:ext cx="2135834" cy="80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0">
            <a:spAutoFit/>
          </a:bodyPr>
          <a:lstStyle>
            <a:defPPr>
              <a:defRPr lang="en-US"/>
            </a:defPPr>
            <a:lvl1pPr eaLnBrk="0" hangingPunct="0">
              <a:defRPr sz="2400" b="1" i="1">
                <a:solidFill>
                  <a:schemeClr val="tx1">
                    <a:lumMod val="50000"/>
                    <a:lumOff val="50000"/>
                  </a:schemeClr>
                </a:solidFill>
                <a:ea typeface="ＭＳ Ｐゴシック" charset="-128"/>
              </a:defRPr>
            </a:lvl1pPr>
          </a:lstStyle>
          <a:p>
            <a:pPr marL="0" marR="0" lvl="0" indent="0" algn="l" defTabSz="914400" rtl="0" eaLnBrk="0" fontAlgn="auto" latinLnBrk="0" hangingPunc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rimson Text" pitchFamily="2" charset="0"/>
                <a:ea typeface="ＭＳ Ｐゴシック" charset="-128"/>
                <a:cs typeface="+mn-cs"/>
              </a:rPr>
              <a:t>Txn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rimson Text" pitchFamily="2" charset="0"/>
                <a:ea typeface="ＭＳ Ｐゴシック" charset="-128"/>
                <a:cs typeface="+mn-cs"/>
              </a:rPr>
              <a:t> #2</a:t>
            </a:r>
            <a:b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rimson Text" pitchFamily="2" charset="0"/>
                <a:ea typeface="ＭＳ Ｐゴシック" charset="-128"/>
                <a:cs typeface="+mn-cs"/>
              </a:rPr>
            </a:b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Crimson Text" pitchFamily="2" charset="0"/>
                <a:ea typeface="ＭＳ Ｐゴシック" charset="-128"/>
                <a:cs typeface="+mn-cs"/>
              </a:rPr>
              <a:t>Change black marbles to white.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Crimson Text" pitchFamily="2" charset="0"/>
              <a:ea typeface="ＭＳ Ｐゴシック" charset="-128"/>
              <a:cs typeface="+mn-cs"/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15755EC2-4D52-D2C9-85FB-861CA7C75CFB}"/>
              </a:ext>
            </a:extLst>
          </p:cNvPr>
          <p:cNvSpPr txBox="1">
            <a:spLocks/>
          </p:cNvSpPr>
          <p:nvPr/>
        </p:nvSpPr>
        <p:spPr>
          <a:xfrm>
            <a:off x="8778240" y="-794"/>
            <a:ext cx="384048" cy="27384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lIns="0" rIns="45720"/>
          <a:lstStyle>
            <a:defPPr>
              <a:defRPr lang="en-US"/>
            </a:defPPr>
            <a:lvl1pPr marL="0" algn="r" defTabSz="914400" rtl="0" eaLnBrk="1" latinLnBrk="0" hangingPunct="1">
              <a:defRPr lang="en-US" sz="1200" kern="1200" smtClean="0">
                <a:solidFill>
                  <a:schemeClr val="bg1"/>
                </a:solidFill>
                <a:latin typeface="Consolas" panose="020B0609020204030204" pitchFamily="49" charset="0"/>
                <a:ea typeface="+mn-ea"/>
                <a:cs typeface="Consolas" panose="020B0609020204030204" pitchFamily="49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7DD1AB5-42BA-4E8A-BFEE-435884E16AAB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199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5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5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75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  <p:bldP spid="7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Multi-Version Concurrency Control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1143000" y="895350"/>
            <a:ext cx="6858000" cy="347067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MVCC is more than just a concurrency control protocol. It completely affects how the DBMS manages transactions and the database.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A21A978-B7B1-D016-863D-376ABBB990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59825" y="-1588"/>
            <a:ext cx="384175" cy="274638"/>
          </a:xfrm>
          <a:prstGeom prst="rect">
            <a:avLst/>
          </a:prstGeom>
        </p:spPr>
        <p:txBody>
          <a:bodyPr/>
          <a:lstStyle/>
          <a:p>
            <a:fld id="{97DD1AB5-42BA-4E8A-BFEE-435884E16AAB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1EB5B17-BCA0-C77F-D070-4AC5460B02B4}"/>
              </a:ext>
            </a:extLst>
          </p:cNvPr>
          <p:cNvGrpSpPr/>
          <p:nvPr/>
        </p:nvGrpSpPr>
        <p:grpSpPr>
          <a:xfrm>
            <a:off x="79700" y="1987721"/>
            <a:ext cx="8814189" cy="3018380"/>
            <a:chOff x="79700" y="1987721"/>
            <a:chExt cx="8814189" cy="3018380"/>
          </a:xfrm>
        </p:grpSpPr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406D4FBA-BF05-43A4-A7CC-834745C49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895656" y="4647788"/>
              <a:ext cx="1371600" cy="205189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E50B9E-DAD1-48AF-9011-84925059939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3809" y="2767370"/>
              <a:ext cx="640080" cy="64008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1155C70-CF38-4F96-9FAE-994BD0CE13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290909" y="3677991"/>
              <a:ext cx="914400" cy="266700"/>
            </a:xfrm>
            <a:prstGeom prst="rect">
              <a:avLst/>
            </a:prstGeom>
          </p:spPr>
        </p:pic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1C0D8A81-24C9-4991-AFE4-7F8EA25228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7129226" y="3306573"/>
              <a:ext cx="1371600" cy="38868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2BBA82E-8B10-46D1-9F02-DFEEBBFFD46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807960" y="4171413"/>
              <a:ext cx="640080" cy="575599"/>
            </a:xfrm>
            <a:prstGeom prst="rect">
              <a:avLst/>
            </a:prstGeom>
          </p:spPr>
        </p:pic>
        <p:pic>
          <p:nvPicPr>
            <p:cNvPr id="18" name="Graphic 17">
              <a:extLst>
                <a:ext uri="{FF2B5EF4-FFF2-40B4-BE49-F238E27FC236}">
                  <a16:creationId xmlns:a16="http://schemas.microsoft.com/office/drawing/2014/main" id="{C56EDF55-08C1-4344-A7A0-CAB8789FA85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4495800" y="3867150"/>
              <a:ext cx="1371600" cy="426355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798F159B-DC39-4463-A297-04B67A5F726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7461959" y="3827723"/>
              <a:ext cx="1224230" cy="268027"/>
            </a:xfrm>
            <a:prstGeom prst="rect">
              <a:avLst/>
            </a:prstGeom>
          </p:spPr>
        </p:pic>
        <p:pic>
          <p:nvPicPr>
            <p:cNvPr id="22" name="Graphic 21">
              <a:extLst>
                <a:ext uri="{FF2B5EF4-FFF2-40B4-BE49-F238E27FC236}">
                  <a16:creationId xmlns:a16="http://schemas.microsoft.com/office/drawing/2014/main" id="{D7207665-1ACE-460B-A54A-D7E38A359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4636819" y="3384811"/>
              <a:ext cx="1371600" cy="202678"/>
            </a:xfrm>
            <a:prstGeom prst="rect">
              <a:avLst/>
            </a:prstGeom>
          </p:spPr>
        </p:pic>
        <p:pic>
          <p:nvPicPr>
            <p:cNvPr id="24" name="Graphic 23">
              <a:extLst>
                <a:ext uri="{FF2B5EF4-FFF2-40B4-BE49-F238E27FC236}">
                  <a16:creationId xmlns:a16="http://schemas.microsoft.com/office/drawing/2014/main" id="{B7F61E21-ECA0-49CE-9F80-D78AA85FC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4441655" y="4636036"/>
              <a:ext cx="1371600" cy="263386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D82FD1CA-10AC-4FF5-BA25-8EFB56FE3E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1583090" y="2779177"/>
              <a:ext cx="914400" cy="614482"/>
            </a:xfrm>
            <a:prstGeom prst="rect">
              <a:avLst/>
            </a:prstGeom>
          </p:spPr>
        </p:pic>
        <p:pic>
          <p:nvPicPr>
            <p:cNvPr id="28" name="Graphic 27">
              <a:extLst>
                <a:ext uri="{FF2B5EF4-FFF2-40B4-BE49-F238E27FC236}">
                  <a16:creationId xmlns:a16="http://schemas.microsoft.com/office/drawing/2014/main" id="{4C187BAD-F777-4923-8663-8B2F0E008F81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974624" y="4111900"/>
              <a:ext cx="1371600" cy="175846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74C7558-3155-40E1-A0A8-F1A1E79A1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rcRect/>
            <a:stretch/>
          </p:blipFill>
          <p:spPr>
            <a:xfrm>
              <a:off x="1600200" y="4563104"/>
              <a:ext cx="1062157" cy="370846"/>
            </a:xfrm>
            <a:prstGeom prst="rect">
              <a:avLst/>
            </a:prstGeom>
          </p:spPr>
        </p:pic>
        <p:pic>
          <p:nvPicPr>
            <p:cNvPr id="32" name="Graphic 31">
              <a:extLst>
                <a:ext uri="{FF2B5EF4-FFF2-40B4-BE49-F238E27FC236}">
                  <a16:creationId xmlns:a16="http://schemas.microsoft.com/office/drawing/2014/main" id="{E94AD5E7-D962-4AF3-8562-4C1C16B38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455898" y="3389481"/>
              <a:ext cx="914400" cy="709574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92DF9A25-5D19-45F3-9986-BBAD12D44A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2985928" y="4594621"/>
              <a:ext cx="1371600" cy="411480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B8EEB31-DED1-4F4F-AC64-0B8C5A778B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3036714" y="3939387"/>
              <a:ext cx="1097280" cy="180123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7F425961-B1D7-46AC-81F4-A0AA8E354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127561" y="4164983"/>
              <a:ext cx="1097280" cy="254421"/>
            </a:xfrm>
            <a:prstGeom prst="rect">
              <a:avLst/>
            </a:prstGeom>
          </p:spPr>
        </p:pic>
        <p:pic>
          <p:nvPicPr>
            <p:cNvPr id="40" name="Graphic 39">
              <a:extLst>
                <a:ext uri="{FF2B5EF4-FFF2-40B4-BE49-F238E27FC236}">
                  <a16:creationId xmlns:a16="http://schemas.microsoft.com/office/drawing/2014/main" id="{5F80B8F2-A420-4C6A-93CD-F2712A888E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2193824" y="3647982"/>
              <a:ext cx="1097280" cy="252926"/>
            </a:xfrm>
            <a:prstGeom prst="rect">
              <a:avLst/>
            </a:prstGeom>
          </p:spPr>
        </p:pic>
        <p:pic>
          <p:nvPicPr>
            <p:cNvPr id="42" name="Picture 41">
              <a:extLst>
                <a:ext uri="{FF2B5EF4-FFF2-40B4-BE49-F238E27FC236}">
                  <a16:creationId xmlns:a16="http://schemas.microsoft.com/office/drawing/2014/main" id="{F6DE7852-888A-40CF-8E2E-55389E07DC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3292876" y="3052657"/>
              <a:ext cx="1097280" cy="371784"/>
            </a:xfrm>
            <a:prstGeom prst="rect">
              <a:avLst/>
            </a:prstGeom>
          </p:spPr>
        </p:pic>
        <p:pic>
          <p:nvPicPr>
            <p:cNvPr id="44" name="Graphic 43">
              <a:extLst>
                <a:ext uri="{FF2B5EF4-FFF2-40B4-BE49-F238E27FC236}">
                  <a16:creationId xmlns:a16="http://schemas.microsoft.com/office/drawing/2014/main" id="{3DAE8ADE-C8DE-406A-9353-5D34976498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3219545" y="4236295"/>
              <a:ext cx="1097280" cy="270704"/>
            </a:xfrm>
            <a:prstGeom prst="rect">
              <a:avLst/>
            </a:prstGeom>
          </p:spPr>
        </p:pic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AB54328C-573F-4D61-A7B0-B46D48F6C0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91104" y="3448563"/>
              <a:ext cx="1097280" cy="341724"/>
            </a:xfrm>
            <a:prstGeom prst="rect">
              <a:avLst/>
            </a:prstGeom>
          </p:spPr>
        </p:pic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6DCB7321-B52F-4EDA-8BD2-94EF21AB6B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5247710" y="3638107"/>
              <a:ext cx="822960" cy="310243"/>
            </a:xfrm>
            <a:prstGeom prst="rect">
              <a:avLst/>
            </a:prstGeom>
          </p:spPr>
        </p:pic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id="{59C2F279-5B22-4677-8BE2-867EF5068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35"/>
            <a:stretch>
              <a:fillRect/>
            </a:stretch>
          </p:blipFill>
          <p:spPr>
            <a:xfrm>
              <a:off x="2010378" y="4036817"/>
              <a:ext cx="1005840" cy="531223"/>
            </a:xfrm>
            <a:prstGeom prst="rect">
              <a:avLst/>
            </a:prstGeom>
          </p:spPr>
        </p:pic>
        <p:pic>
          <p:nvPicPr>
            <p:cNvPr id="52" name="Picture 51">
              <a:extLst>
                <a:ext uri="{FF2B5EF4-FFF2-40B4-BE49-F238E27FC236}">
                  <a16:creationId xmlns:a16="http://schemas.microsoft.com/office/drawing/2014/main" id="{AB69CDDB-7EC8-48B3-9215-08B81208A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6"/>
            <a:stretch>
              <a:fillRect/>
            </a:stretch>
          </p:blipFill>
          <p:spPr>
            <a:xfrm>
              <a:off x="336466" y="4485333"/>
              <a:ext cx="1005840" cy="218577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D283AE5F-D301-49F2-AECC-5E074BAB1C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7"/>
            <a:stretch>
              <a:fillRect/>
            </a:stretch>
          </p:blipFill>
          <p:spPr>
            <a:xfrm>
              <a:off x="6213421" y="3215080"/>
              <a:ext cx="736069" cy="310244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4D87952-1BD0-4ED8-8E8C-21F1FA9022C9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rcRect/>
            <a:stretch/>
          </p:blipFill>
          <p:spPr>
            <a:xfrm>
              <a:off x="1203929" y="3843182"/>
              <a:ext cx="929671" cy="205107"/>
            </a:xfrm>
            <a:prstGeom prst="rect">
              <a:avLst/>
            </a:prstGeom>
          </p:spPr>
        </p:pic>
        <p:pic>
          <p:nvPicPr>
            <p:cNvPr id="13" name="Graphic 12">
              <a:extLst>
                <a:ext uri="{FF2B5EF4-FFF2-40B4-BE49-F238E27FC236}">
                  <a16:creationId xmlns:a16="http://schemas.microsoft.com/office/drawing/2014/main" id="{283D803B-F545-4024-A665-0483BED920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0"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79700" y="3037417"/>
              <a:ext cx="1389911" cy="16518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9EF8EAD-6799-41A8-ABEF-DF8F554674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2"/>
            <a:stretch>
              <a:fillRect/>
            </a:stretch>
          </p:blipFill>
          <p:spPr>
            <a:xfrm>
              <a:off x="7396480" y="2753706"/>
              <a:ext cx="731520" cy="400467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F6F486E7-7A05-402D-8830-79D9941CAD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3"/>
            <a:stretch>
              <a:fillRect/>
            </a:stretch>
          </p:blipFill>
          <p:spPr>
            <a:xfrm>
              <a:off x="5142695" y="3105873"/>
              <a:ext cx="914400" cy="216152"/>
            </a:xfrm>
            <a:prstGeom prst="rect">
              <a:avLst/>
            </a:prstGeom>
          </p:spPr>
        </p:pic>
        <p:pic>
          <p:nvPicPr>
            <p:cNvPr id="23" name="Graphic 22">
              <a:extLst>
                <a:ext uri="{FF2B5EF4-FFF2-40B4-BE49-F238E27FC236}">
                  <a16:creationId xmlns:a16="http://schemas.microsoft.com/office/drawing/2014/main" id="{CDC1BD68-FF11-42F5-A702-B5D20C1B3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4"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5974624" y="2964141"/>
              <a:ext cx="1280160" cy="146551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8805848E-6964-4DD7-9388-26071BF9A7E8}"/>
                </a:ext>
              </a:extLst>
            </p:cNvPr>
            <p:cNvPicPr>
              <a:picLocks noChangeAspect="1"/>
            </p:cNvPicPr>
            <p:nvPr/>
          </p:nvPicPr>
          <p:blipFill>
            <a:blip r:embed="rId46"/>
            <a:stretch>
              <a:fillRect/>
            </a:stretch>
          </p:blipFill>
          <p:spPr>
            <a:xfrm>
              <a:off x="7783230" y="1987721"/>
              <a:ext cx="914400" cy="363003"/>
            </a:xfrm>
            <a:prstGeom prst="rect">
              <a:avLst/>
            </a:prstGeom>
          </p:spPr>
        </p:pic>
        <p:pic>
          <p:nvPicPr>
            <p:cNvPr id="31" name="Graphic 30">
              <a:extLst>
                <a:ext uri="{FF2B5EF4-FFF2-40B4-BE49-F238E27FC236}">
                  <a16:creationId xmlns:a16="http://schemas.microsoft.com/office/drawing/2014/main" id="{990AA1B0-409C-4948-9315-B5EF67E9B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/>
            </a:stretch>
          </p:blipFill>
          <p:spPr>
            <a:xfrm>
              <a:off x="6568756" y="4345135"/>
              <a:ext cx="914400" cy="290901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4AFB570-E76C-493D-BA21-8F9EA7337B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9"/>
            <a:stretch>
              <a:fillRect/>
            </a:stretch>
          </p:blipFill>
          <p:spPr>
            <a:xfrm>
              <a:off x="2394120" y="2564713"/>
              <a:ext cx="1097280" cy="212830"/>
            </a:xfrm>
            <a:prstGeom prst="rect">
              <a:avLst/>
            </a:prstGeom>
          </p:spPr>
        </p:pic>
        <p:pic>
          <p:nvPicPr>
            <p:cNvPr id="39" name="Graphic 38">
              <a:extLst>
                <a:ext uri="{FF2B5EF4-FFF2-40B4-BE49-F238E27FC236}">
                  <a16:creationId xmlns:a16="http://schemas.microsoft.com/office/drawing/2014/main" id="{F3ED147A-7EF4-4623-9E7A-E68DCE7D0F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0"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4169733" y="2835310"/>
              <a:ext cx="1097280" cy="205740"/>
            </a:xfrm>
            <a:prstGeom prst="rect">
              <a:avLst/>
            </a:prstGeom>
          </p:spPr>
        </p:pic>
        <p:pic>
          <p:nvPicPr>
            <p:cNvPr id="43" name="Picture 42">
              <a:extLst>
                <a:ext uri="{FF2B5EF4-FFF2-40B4-BE49-F238E27FC236}">
                  <a16:creationId xmlns:a16="http://schemas.microsoft.com/office/drawing/2014/main" id="{8E25C056-0391-4283-9F03-57CED36E6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2"/>
            <a:stretch>
              <a:fillRect/>
            </a:stretch>
          </p:blipFill>
          <p:spPr>
            <a:xfrm>
              <a:off x="7461959" y="2442959"/>
              <a:ext cx="914400" cy="206883"/>
            </a:xfrm>
            <a:prstGeom prst="rect">
              <a:avLst/>
            </a:prstGeom>
          </p:spPr>
        </p:pic>
        <p:pic>
          <p:nvPicPr>
            <p:cNvPr id="47" name="Graphic 46">
              <a:extLst>
                <a:ext uri="{FF2B5EF4-FFF2-40B4-BE49-F238E27FC236}">
                  <a16:creationId xmlns:a16="http://schemas.microsoft.com/office/drawing/2014/main" id="{FC9202D1-FA5F-4B54-801E-FBBC80432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p:blipFill>
          <p:spPr>
            <a:xfrm>
              <a:off x="2622720" y="2920417"/>
              <a:ext cx="640080" cy="640080"/>
            </a:xfrm>
            <a:prstGeom prst="rect">
              <a:avLst/>
            </a:prstGeom>
          </p:spPr>
        </p:pic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DB8095E2-787B-4EA1-9975-4F524741A0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5"/>
            <a:stretch>
              <a:fillRect/>
            </a:stretch>
          </p:blipFill>
          <p:spPr>
            <a:xfrm>
              <a:off x="6124255" y="2571235"/>
              <a:ext cx="914400" cy="218513"/>
            </a:xfrm>
            <a:prstGeom prst="rect">
              <a:avLst/>
            </a:prstGeom>
          </p:spPr>
        </p:pic>
        <p:pic>
          <p:nvPicPr>
            <p:cNvPr id="55" name="Graphic 54">
              <a:extLst>
                <a:ext uri="{FF2B5EF4-FFF2-40B4-BE49-F238E27FC236}">
                  <a16:creationId xmlns:a16="http://schemas.microsoft.com/office/drawing/2014/main" id="{6292D926-4CBB-4F7E-8112-30625657B3CD}"/>
                </a:ext>
              </a:extLst>
            </p:cNvPr>
            <p:cNvPicPr>
              <a:picLocks noChangeAspect="1"/>
            </p:cNvPicPr>
            <p:nvPr/>
          </p:nvPicPr>
          <p:blipFill>
            <a:blip r:embed="rId56">
              <a:extLst>
                <a:ext uri="{96DAC541-7B7A-43D3-8B79-37D633B846F1}">
                  <asvg:svgBlip xmlns:asvg="http://schemas.microsoft.com/office/drawing/2016/SVG/main" r:embed="rId57"/>
                </a:ext>
              </a:extLst>
            </a:blip>
            <a:stretch>
              <a:fillRect/>
            </a:stretch>
          </p:blipFill>
          <p:spPr>
            <a:xfrm>
              <a:off x="5060224" y="2424153"/>
              <a:ext cx="914400" cy="340599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B54B04F9-0534-4B17-A8E5-59961238C8B1}"/>
                </a:ext>
              </a:extLst>
            </p:cNvPr>
            <p:cNvPicPr>
              <a:picLocks noChangeAspect="1"/>
            </p:cNvPicPr>
            <p:nvPr/>
          </p:nvPicPr>
          <p:blipFill>
            <a:blip r:embed="rId58">
              <a:extLst>
                <a:ext uri="{96DAC541-7B7A-43D3-8B79-37D633B846F1}">
                  <asvg:svgBlip xmlns:asvg="http://schemas.microsoft.com/office/drawing/2016/SVG/main" r:embed="rId59"/>
                </a:ext>
              </a:extLst>
            </a:blip>
            <a:srcRect/>
            <a:stretch/>
          </p:blipFill>
          <p:spPr>
            <a:xfrm>
              <a:off x="533400" y="2724150"/>
              <a:ext cx="914400" cy="262940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5597699D-9EEC-4478-8809-BE47FF8D5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0"/>
            <a:stretch>
              <a:fillRect/>
            </a:stretch>
          </p:blipFill>
          <p:spPr>
            <a:xfrm>
              <a:off x="171229" y="2442959"/>
              <a:ext cx="1405131" cy="204216"/>
            </a:xfrm>
            <a:prstGeom prst="rect">
              <a:avLst/>
            </a:prstGeom>
          </p:spPr>
        </p:pic>
        <p:pic>
          <p:nvPicPr>
            <p:cNvPr id="7" name="Graphic 6">
              <a:extLst>
                <a:ext uri="{FF2B5EF4-FFF2-40B4-BE49-F238E27FC236}">
                  <a16:creationId xmlns:a16="http://schemas.microsoft.com/office/drawing/2014/main" id="{A3ACF452-991E-CE52-983B-10833BC53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61">
              <a:extLst>
                <a:ext uri="{96DAC541-7B7A-43D3-8B79-37D633B846F1}">
                  <asvg:svgBlip xmlns:asvg="http://schemas.microsoft.com/office/drawing/2016/SVG/main" r:embed="rId62"/>
                </a:ext>
              </a:extLst>
            </a:blip>
            <a:stretch>
              <a:fillRect/>
            </a:stretch>
          </p:blipFill>
          <p:spPr>
            <a:xfrm>
              <a:off x="4970306" y="4331672"/>
              <a:ext cx="914400" cy="2629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629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421-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421-theme" id="{8266886C-00C5-0E41-B657-C3D05B8200D6}" vid="{2B8BD0A5-B052-7545-BBE7-7583420439F3}"/>
    </a:ext>
  </a:extLst>
</a:theme>
</file>

<file path=ppt/theme/theme2.xml><?xml version="1.0" encoding="utf-8"?>
<a:theme xmlns:a="http://schemas.openxmlformats.org/drawingml/2006/main" name="F2024 Theme">
  <a:themeElements>
    <a:clrScheme name="CMU-DB F20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C41230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D9D9D9"/>
      </a:accent6>
      <a:hlink>
        <a:srgbClr val="C41230"/>
      </a:hlink>
      <a:folHlink>
        <a:srgbClr val="C412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83690</TotalTime>
  <Words>1867</Words>
  <Application>Microsoft Macintosh PowerPoint</Application>
  <PresentationFormat>On-screen Show (16:9)</PresentationFormat>
  <Paragraphs>543</Paragraphs>
  <Slides>34</Slides>
  <Notes>34</Notes>
  <HiddenSlides>1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9" baseType="lpstr">
      <vt:lpstr>Arial</vt:lpstr>
      <vt:lpstr>Calibri</vt:lpstr>
      <vt:lpstr>Consolas</vt:lpstr>
      <vt:lpstr>Crimson Text</vt:lpstr>
      <vt:lpstr>Crimson Text</vt:lpstr>
      <vt:lpstr>DejaVu Sans Mono</vt:lpstr>
      <vt:lpstr>Gentium Book Basic</vt:lpstr>
      <vt:lpstr>Inconsolata</vt:lpstr>
      <vt:lpstr>Lato Black</vt:lpstr>
      <vt:lpstr>Open Sans Extrabold</vt:lpstr>
      <vt:lpstr>Proxima Nova Rg</vt:lpstr>
      <vt:lpstr>System Font Regular</vt:lpstr>
      <vt:lpstr>Times New Roman</vt:lpstr>
      <vt:lpstr>421-theme</vt:lpstr>
      <vt:lpstr>F2024 Theme</vt:lpstr>
      <vt:lpstr>PowerPoint Presentation</vt:lpstr>
      <vt:lpstr>Multi-Version Concurrency Control</vt:lpstr>
      <vt:lpstr>MVCC History</vt:lpstr>
      <vt:lpstr>Multi-Version Concurrency Control</vt:lpstr>
      <vt:lpstr>MVCC – Example #1</vt:lpstr>
      <vt:lpstr>MVCC – Example #2</vt:lpstr>
      <vt:lpstr>Snapshot Isolation (SI)</vt:lpstr>
      <vt:lpstr>Write Skew Anomaly</vt:lpstr>
      <vt:lpstr>Multi-Version Concurrency Control</vt:lpstr>
      <vt:lpstr>MVCC Design Decisions</vt:lpstr>
      <vt:lpstr>Concurrency Control Protocol</vt:lpstr>
      <vt:lpstr>Version Storage</vt:lpstr>
      <vt:lpstr>Version Storage</vt:lpstr>
      <vt:lpstr>Append-Only Storage</vt:lpstr>
      <vt:lpstr>Version Chain Ordering</vt:lpstr>
      <vt:lpstr>Time-Travel Storage</vt:lpstr>
      <vt:lpstr>Delta Storage</vt:lpstr>
      <vt:lpstr>Garbage Collection</vt:lpstr>
      <vt:lpstr>Garbage Collection</vt:lpstr>
      <vt:lpstr>Tuple-Level GC</vt:lpstr>
      <vt:lpstr>Transaction-Level GC</vt:lpstr>
      <vt:lpstr>Transaction-Level GC</vt:lpstr>
      <vt:lpstr>Index Management</vt:lpstr>
      <vt:lpstr>Secondary Indexes</vt:lpstr>
      <vt:lpstr>Index Pointers</vt:lpstr>
      <vt:lpstr>MVCC Indexes</vt:lpstr>
      <vt:lpstr>MVCC Duplicate Key Problem</vt:lpstr>
      <vt:lpstr>MVCC Indexes</vt:lpstr>
      <vt:lpstr>MVCC Deletes</vt:lpstr>
      <vt:lpstr>MVCC Deletes</vt:lpstr>
      <vt:lpstr>MVCC Implementations</vt:lpstr>
      <vt:lpstr>CONCLUSION</vt:lpstr>
      <vt:lpstr>NEXT CLASS</vt:lpstr>
      <vt:lpstr>INDEX POINTERS</vt:lpstr>
    </vt:vector>
  </TitlesOfParts>
  <Company>Grizli777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CMU 15-445/645 Database Systems (Fall 2022) :: Multi-Version Concurrency Control</dc:title>
  <dc:creator>Andy Pavlo</dc:creator>
  <cp:keywords>Databases, Carnegie Mellon University</cp:keywords>
  <cp:lastModifiedBy>Benjamin S. Berg</cp:lastModifiedBy>
  <cp:revision>6649</cp:revision>
  <cp:lastPrinted>2019-11-03T23:29:11Z</cp:lastPrinted>
  <dcterms:created xsi:type="dcterms:W3CDTF">2015-12-22T16:36:30Z</dcterms:created>
  <dcterms:modified xsi:type="dcterms:W3CDTF">2025-11-19T16:54:13Z</dcterms:modified>
</cp:coreProperties>
</file>