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1"/>
  </p:notesMasterIdLst>
  <p:sldIdLst>
    <p:sldId id="256" r:id="rId2"/>
    <p:sldId id="288" r:id="rId3"/>
    <p:sldId id="257" r:id="rId4"/>
    <p:sldId id="282" r:id="rId5"/>
    <p:sldId id="275" r:id="rId6"/>
    <p:sldId id="287" r:id="rId7"/>
    <p:sldId id="283" r:id="rId8"/>
    <p:sldId id="284" r:id="rId9"/>
    <p:sldId id="286" r:id="rId10"/>
  </p:sldIdLst>
  <p:sldSz cx="12192000" cy="6858000"/>
  <p:notesSz cx="9296400" cy="6881813"/>
  <p:embeddedFontLst>
    <p:embeddedFont>
      <p:font typeface="Cabin" pitchFamily="2" charset="77"/>
      <p:regular r:id="rId12"/>
      <p:bold r:id="rId13"/>
      <p:italic r:id="rId14"/>
      <p:boldItalic r:id="rId15"/>
    </p:embeddedFont>
    <p:embeddedFont>
      <p:font typeface="EB Garamond" pitchFamily="2" charset="0"/>
      <p:regular r:id="rId16"/>
      <p:bold r:id="rId17"/>
      <p:italic r:id="rId18"/>
      <p:boldItalic r:id="rId19"/>
    </p:embeddedFont>
    <p:embeddedFont>
      <p:font typeface="Noto Sans Symbols" pitchFamily="2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3"/>
    <p:restoredTop sz="84496"/>
  </p:normalViewPr>
  <p:slideViewPr>
    <p:cSldViewPr snapToGrid="0">
      <p:cViewPr varScale="1">
        <p:scale>
          <a:sx n="113" d="100"/>
          <a:sy n="113" d="100"/>
        </p:scale>
        <p:origin x="8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AA9E20-8B72-604A-BD56-563F242DEC9B}" type="doc">
      <dgm:prSet loTypeId="urn:microsoft.com/office/officeart/2005/8/layout/process1" loCatId="" qsTypeId="urn:microsoft.com/office/officeart/2005/8/quickstyle/simple1" qsCatId="simple" csTypeId="urn:microsoft.com/office/officeart/2005/8/colors/colorful2" csCatId="colorful" phldr="1"/>
      <dgm:spPr/>
    </dgm:pt>
    <dgm:pt modelId="{58B7452A-AA16-7C42-8742-837A42A63880}">
      <dgm:prSet phldrT="[Text]" custT="1"/>
      <dgm:spPr/>
      <dgm:t>
        <a:bodyPr/>
        <a:lstStyle/>
        <a:p>
          <a:r>
            <a:rPr lang="en-US" sz="2400" dirty="0"/>
            <a:t>Initialization</a:t>
          </a:r>
        </a:p>
      </dgm:t>
    </dgm:pt>
    <dgm:pt modelId="{28D94B5D-BFB0-7C47-AF84-6285ECF99D6D}" type="parTrans" cxnId="{37A5FBB7-B830-2A46-BF3B-B1457CA294BB}">
      <dgm:prSet/>
      <dgm:spPr/>
      <dgm:t>
        <a:bodyPr/>
        <a:lstStyle/>
        <a:p>
          <a:endParaRPr lang="en-US" sz="1600"/>
        </a:p>
      </dgm:t>
    </dgm:pt>
    <dgm:pt modelId="{05C6E178-418A-5945-B44F-4C08F20B6064}" type="sibTrans" cxnId="{37A5FBB7-B830-2A46-BF3B-B1457CA294BB}">
      <dgm:prSet custT="1"/>
      <dgm:spPr/>
      <dgm:t>
        <a:bodyPr/>
        <a:lstStyle/>
        <a:p>
          <a:endParaRPr lang="en-US" sz="2000"/>
        </a:p>
      </dgm:t>
    </dgm:pt>
    <dgm:pt modelId="{C29958F7-E100-D946-8C7A-9F7E55569323}">
      <dgm:prSet phldrT="[Text]" custT="1"/>
      <dgm:spPr/>
      <dgm:t>
        <a:bodyPr/>
        <a:lstStyle/>
        <a:p>
          <a:r>
            <a:rPr lang="en-US" sz="2400" dirty="0"/>
            <a:t>Lifetime</a:t>
          </a:r>
        </a:p>
      </dgm:t>
    </dgm:pt>
    <dgm:pt modelId="{636EB86A-E0CB-AB46-952A-89B981E9F854}" type="parTrans" cxnId="{33BFB9AB-931F-0349-A6B3-C4F05BACE010}">
      <dgm:prSet/>
      <dgm:spPr/>
      <dgm:t>
        <a:bodyPr/>
        <a:lstStyle/>
        <a:p>
          <a:endParaRPr lang="en-US" sz="1600"/>
        </a:p>
      </dgm:t>
    </dgm:pt>
    <dgm:pt modelId="{F1B06FF2-931E-2143-8BA6-E9470356995A}" type="sibTrans" cxnId="{33BFB9AB-931F-0349-A6B3-C4F05BACE010}">
      <dgm:prSet custT="1"/>
      <dgm:spPr/>
      <dgm:t>
        <a:bodyPr/>
        <a:lstStyle/>
        <a:p>
          <a:endParaRPr lang="en-US" sz="2000"/>
        </a:p>
      </dgm:t>
    </dgm:pt>
    <dgm:pt modelId="{84777F17-BA6E-C246-94A8-3750DE4F5306}">
      <dgm:prSet phldrT="[Text]" custT="1"/>
      <dgm:spPr/>
      <dgm:t>
        <a:bodyPr/>
        <a:lstStyle/>
        <a:p>
          <a:r>
            <a:rPr lang="en-US" sz="2400" dirty="0"/>
            <a:t>Destruction</a:t>
          </a:r>
        </a:p>
      </dgm:t>
    </dgm:pt>
    <dgm:pt modelId="{A5D39C06-3348-1944-A7F6-2CCA32F68350}" type="parTrans" cxnId="{47CEEF1B-446C-1B47-9CBC-D89FFC097554}">
      <dgm:prSet/>
      <dgm:spPr/>
      <dgm:t>
        <a:bodyPr/>
        <a:lstStyle/>
        <a:p>
          <a:endParaRPr lang="en-US" sz="1600"/>
        </a:p>
      </dgm:t>
    </dgm:pt>
    <dgm:pt modelId="{8A85F267-86B8-2F49-A4C4-6E6B57283B82}" type="sibTrans" cxnId="{47CEEF1B-446C-1B47-9CBC-D89FFC097554}">
      <dgm:prSet/>
      <dgm:spPr/>
      <dgm:t>
        <a:bodyPr/>
        <a:lstStyle/>
        <a:p>
          <a:endParaRPr lang="en-US" sz="1600"/>
        </a:p>
      </dgm:t>
    </dgm:pt>
    <dgm:pt modelId="{DDD7C375-1E6C-864B-A489-A56786F8B2D7}" type="pres">
      <dgm:prSet presAssocID="{7BAA9E20-8B72-604A-BD56-563F242DEC9B}" presName="Name0" presStyleCnt="0">
        <dgm:presLayoutVars>
          <dgm:dir/>
          <dgm:resizeHandles val="exact"/>
        </dgm:presLayoutVars>
      </dgm:prSet>
      <dgm:spPr/>
    </dgm:pt>
    <dgm:pt modelId="{EA6C7836-4FE5-4347-BA8D-4EAB8A55AADD}" type="pres">
      <dgm:prSet presAssocID="{58B7452A-AA16-7C42-8742-837A42A63880}" presName="node" presStyleLbl="node1" presStyleIdx="0" presStyleCnt="3" custScaleY="51116" custLinFactNeighborY="10035">
        <dgm:presLayoutVars>
          <dgm:bulletEnabled val="1"/>
        </dgm:presLayoutVars>
      </dgm:prSet>
      <dgm:spPr/>
    </dgm:pt>
    <dgm:pt modelId="{8AC203CF-7C62-5443-8676-79F1604B2A77}" type="pres">
      <dgm:prSet presAssocID="{05C6E178-418A-5945-B44F-4C08F20B6064}" presName="sibTrans" presStyleLbl="sibTrans2D1" presStyleIdx="0" presStyleCnt="2"/>
      <dgm:spPr/>
    </dgm:pt>
    <dgm:pt modelId="{9B2252CD-58AD-4F4F-8166-66E09C6AF6BA}" type="pres">
      <dgm:prSet presAssocID="{05C6E178-418A-5945-B44F-4C08F20B6064}" presName="connectorText" presStyleLbl="sibTrans2D1" presStyleIdx="0" presStyleCnt="2"/>
      <dgm:spPr/>
    </dgm:pt>
    <dgm:pt modelId="{50B8C9BF-DA03-754E-BC11-A07443D74489}" type="pres">
      <dgm:prSet presAssocID="{C29958F7-E100-D946-8C7A-9F7E55569323}" presName="node" presStyleLbl="node1" presStyleIdx="1" presStyleCnt="3" custScaleY="51116" custLinFactNeighborY="10035">
        <dgm:presLayoutVars>
          <dgm:bulletEnabled val="1"/>
        </dgm:presLayoutVars>
      </dgm:prSet>
      <dgm:spPr/>
    </dgm:pt>
    <dgm:pt modelId="{9BD457B0-B96D-F847-987E-BC2C40A7C26C}" type="pres">
      <dgm:prSet presAssocID="{F1B06FF2-931E-2143-8BA6-E9470356995A}" presName="sibTrans" presStyleLbl="sibTrans2D1" presStyleIdx="1" presStyleCnt="2"/>
      <dgm:spPr/>
    </dgm:pt>
    <dgm:pt modelId="{1AF58EAA-C856-A24A-8E6F-5E0087B89ED8}" type="pres">
      <dgm:prSet presAssocID="{F1B06FF2-931E-2143-8BA6-E9470356995A}" presName="connectorText" presStyleLbl="sibTrans2D1" presStyleIdx="1" presStyleCnt="2"/>
      <dgm:spPr/>
    </dgm:pt>
    <dgm:pt modelId="{579BCD3C-D12E-E54A-8D89-4C06E70459E4}" type="pres">
      <dgm:prSet presAssocID="{84777F17-BA6E-C246-94A8-3750DE4F5306}" presName="node" presStyleLbl="node1" presStyleIdx="2" presStyleCnt="3" custScaleY="51116" custLinFactNeighborY="10035">
        <dgm:presLayoutVars>
          <dgm:bulletEnabled val="1"/>
        </dgm:presLayoutVars>
      </dgm:prSet>
      <dgm:spPr/>
    </dgm:pt>
  </dgm:ptLst>
  <dgm:cxnLst>
    <dgm:cxn modelId="{4E0DB404-10B9-9542-9B6F-2BCCE8BFBEA0}" type="presOf" srcId="{84777F17-BA6E-C246-94A8-3750DE4F5306}" destId="{579BCD3C-D12E-E54A-8D89-4C06E70459E4}" srcOrd="0" destOrd="0" presId="urn:microsoft.com/office/officeart/2005/8/layout/process1"/>
    <dgm:cxn modelId="{0760820A-0933-E546-905F-556E10149DEB}" type="presOf" srcId="{7BAA9E20-8B72-604A-BD56-563F242DEC9B}" destId="{DDD7C375-1E6C-864B-A489-A56786F8B2D7}" srcOrd="0" destOrd="0" presId="urn:microsoft.com/office/officeart/2005/8/layout/process1"/>
    <dgm:cxn modelId="{47CEEF1B-446C-1B47-9CBC-D89FFC097554}" srcId="{7BAA9E20-8B72-604A-BD56-563F242DEC9B}" destId="{84777F17-BA6E-C246-94A8-3750DE4F5306}" srcOrd="2" destOrd="0" parTransId="{A5D39C06-3348-1944-A7F6-2CCA32F68350}" sibTransId="{8A85F267-86B8-2F49-A4C4-6E6B57283B82}"/>
    <dgm:cxn modelId="{C800982F-E928-A040-96F5-5DC702145A56}" type="presOf" srcId="{05C6E178-418A-5945-B44F-4C08F20B6064}" destId="{8AC203CF-7C62-5443-8676-79F1604B2A77}" srcOrd="0" destOrd="0" presId="urn:microsoft.com/office/officeart/2005/8/layout/process1"/>
    <dgm:cxn modelId="{46EB005A-557B-034C-BCB7-996EF40FDA3F}" type="presOf" srcId="{58B7452A-AA16-7C42-8742-837A42A63880}" destId="{EA6C7836-4FE5-4347-BA8D-4EAB8A55AADD}" srcOrd="0" destOrd="0" presId="urn:microsoft.com/office/officeart/2005/8/layout/process1"/>
    <dgm:cxn modelId="{84EE3677-9EA8-4E46-9140-6E8053256C91}" type="presOf" srcId="{C29958F7-E100-D946-8C7A-9F7E55569323}" destId="{50B8C9BF-DA03-754E-BC11-A07443D74489}" srcOrd="0" destOrd="0" presId="urn:microsoft.com/office/officeart/2005/8/layout/process1"/>
    <dgm:cxn modelId="{BDAC19AA-EFE3-7643-A1A8-0797EBFB3B67}" type="presOf" srcId="{F1B06FF2-931E-2143-8BA6-E9470356995A}" destId="{9BD457B0-B96D-F847-987E-BC2C40A7C26C}" srcOrd="0" destOrd="0" presId="urn:microsoft.com/office/officeart/2005/8/layout/process1"/>
    <dgm:cxn modelId="{33BFB9AB-931F-0349-A6B3-C4F05BACE010}" srcId="{7BAA9E20-8B72-604A-BD56-563F242DEC9B}" destId="{C29958F7-E100-D946-8C7A-9F7E55569323}" srcOrd="1" destOrd="0" parTransId="{636EB86A-E0CB-AB46-952A-89B981E9F854}" sibTransId="{F1B06FF2-931E-2143-8BA6-E9470356995A}"/>
    <dgm:cxn modelId="{37A5FBB7-B830-2A46-BF3B-B1457CA294BB}" srcId="{7BAA9E20-8B72-604A-BD56-563F242DEC9B}" destId="{58B7452A-AA16-7C42-8742-837A42A63880}" srcOrd="0" destOrd="0" parTransId="{28D94B5D-BFB0-7C47-AF84-6285ECF99D6D}" sibTransId="{05C6E178-418A-5945-B44F-4C08F20B6064}"/>
    <dgm:cxn modelId="{379E65C4-0858-BF49-9B51-ACA2F612DAAD}" type="presOf" srcId="{05C6E178-418A-5945-B44F-4C08F20B6064}" destId="{9B2252CD-58AD-4F4F-8166-66E09C6AF6BA}" srcOrd="1" destOrd="0" presId="urn:microsoft.com/office/officeart/2005/8/layout/process1"/>
    <dgm:cxn modelId="{B056DFE6-9D29-EC42-8E8B-8BD44DF16DA9}" type="presOf" srcId="{F1B06FF2-931E-2143-8BA6-E9470356995A}" destId="{1AF58EAA-C856-A24A-8E6F-5E0087B89ED8}" srcOrd="1" destOrd="0" presId="urn:microsoft.com/office/officeart/2005/8/layout/process1"/>
    <dgm:cxn modelId="{774DA356-C393-8746-BF94-70B1451FB55F}" type="presParOf" srcId="{DDD7C375-1E6C-864B-A489-A56786F8B2D7}" destId="{EA6C7836-4FE5-4347-BA8D-4EAB8A55AADD}" srcOrd="0" destOrd="0" presId="urn:microsoft.com/office/officeart/2005/8/layout/process1"/>
    <dgm:cxn modelId="{F3011CC2-E0F6-2C4C-A635-0467EC62B51A}" type="presParOf" srcId="{DDD7C375-1E6C-864B-A489-A56786F8B2D7}" destId="{8AC203CF-7C62-5443-8676-79F1604B2A77}" srcOrd="1" destOrd="0" presId="urn:microsoft.com/office/officeart/2005/8/layout/process1"/>
    <dgm:cxn modelId="{784EC3DC-8F71-2E46-902D-5B3F2340A5A2}" type="presParOf" srcId="{8AC203CF-7C62-5443-8676-79F1604B2A77}" destId="{9B2252CD-58AD-4F4F-8166-66E09C6AF6BA}" srcOrd="0" destOrd="0" presId="urn:microsoft.com/office/officeart/2005/8/layout/process1"/>
    <dgm:cxn modelId="{F68890D1-F695-B94E-9FD4-16F1AC2F35AB}" type="presParOf" srcId="{DDD7C375-1E6C-864B-A489-A56786F8B2D7}" destId="{50B8C9BF-DA03-754E-BC11-A07443D74489}" srcOrd="2" destOrd="0" presId="urn:microsoft.com/office/officeart/2005/8/layout/process1"/>
    <dgm:cxn modelId="{87948D1E-5504-B649-8242-935B83A0AD88}" type="presParOf" srcId="{DDD7C375-1E6C-864B-A489-A56786F8B2D7}" destId="{9BD457B0-B96D-F847-987E-BC2C40A7C26C}" srcOrd="3" destOrd="0" presId="urn:microsoft.com/office/officeart/2005/8/layout/process1"/>
    <dgm:cxn modelId="{20CFAFA3-9A6D-864F-93CE-F4B65D697F18}" type="presParOf" srcId="{9BD457B0-B96D-F847-987E-BC2C40A7C26C}" destId="{1AF58EAA-C856-A24A-8E6F-5E0087B89ED8}" srcOrd="0" destOrd="0" presId="urn:microsoft.com/office/officeart/2005/8/layout/process1"/>
    <dgm:cxn modelId="{61113484-59B8-1944-B893-E57CD6B26E2F}" type="presParOf" srcId="{DDD7C375-1E6C-864B-A489-A56786F8B2D7}" destId="{579BCD3C-D12E-E54A-8D89-4C06E70459E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C7836-4FE5-4347-BA8D-4EAB8A55AADD}">
      <dsp:nvSpPr>
        <dsp:cNvPr id="0" name=""/>
        <dsp:cNvSpPr/>
      </dsp:nvSpPr>
      <dsp:spPr>
        <a:xfrm>
          <a:off x="7143" y="2510466"/>
          <a:ext cx="2135187" cy="65485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Initialization</a:t>
          </a:r>
        </a:p>
      </dsp:txBody>
      <dsp:txXfrm>
        <a:off x="26323" y="2529646"/>
        <a:ext cx="2096827" cy="616493"/>
      </dsp:txXfrm>
    </dsp:sp>
    <dsp:sp modelId="{8AC203CF-7C62-5443-8676-79F1604B2A77}">
      <dsp:nvSpPr>
        <dsp:cNvPr id="0" name=""/>
        <dsp:cNvSpPr/>
      </dsp:nvSpPr>
      <dsp:spPr>
        <a:xfrm>
          <a:off x="2355850" y="2573129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2355850" y="2679034"/>
        <a:ext cx="316861" cy="317716"/>
      </dsp:txXfrm>
    </dsp:sp>
    <dsp:sp modelId="{50B8C9BF-DA03-754E-BC11-A07443D74489}">
      <dsp:nvSpPr>
        <dsp:cNvPr id="0" name=""/>
        <dsp:cNvSpPr/>
      </dsp:nvSpPr>
      <dsp:spPr>
        <a:xfrm>
          <a:off x="2996406" y="2510466"/>
          <a:ext cx="2135187" cy="654853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Lifetime</a:t>
          </a:r>
        </a:p>
      </dsp:txBody>
      <dsp:txXfrm>
        <a:off x="3015586" y="2529646"/>
        <a:ext cx="2096827" cy="616493"/>
      </dsp:txXfrm>
    </dsp:sp>
    <dsp:sp modelId="{9BD457B0-B96D-F847-987E-BC2C40A7C26C}">
      <dsp:nvSpPr>
        <dsp:cNvPr id="0" name=""/>
        <dsp:cNvSpPr/>
      </dsp:nvSpPr>
      <dsp:spPr>
        <a:xfrm>
          <a:off x="5345112" y="2573129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5345112" y="2679034"/>
        <a:ext cx="316861" cy="317716"/>
      </dsp:txXfrm>
    </dsp:sp>
    <dsp:sp modelId="{579BCD3C-D12E-E54A-8D89-4C06E70459E4}">
      <dsp:nvSpPr>
        <dsp:cNvPr id="0" name=""/>
        <dsp:cNvSpPr/>
      </dsp:nvSpPr>
      <dsp:spPr>
        <a:xfrm>
          <a:off x="5985668" y="2510466"/>
          <a:ext cx="2135187" cy="654853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Destruction</a:t>
          </a:r>
        </a:p>
      </dsp:txBody>
      <dsp:txXfrm>
        <a:off x="6004848" y="2529646"/>
        <a:ext cx="2096827" cy="616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028440" cy="345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265809" y="0"/>
            <a:ext cx="4028440" cy="345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84450" y="860425"/>
            <a:ext cx="4127500" cy="232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29640" y="3311872"/>
            <a:ext cx="7437120" cy="2709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36528"/>
            <a:ext cx="4028440" cy="345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265809" y="6536528"/>
            <a:ext cx="4028440" cy="345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929640" y="3311872"/>
            <a:ext cx="7437120" cy="2709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:notes"/>
          <p:cNvSpPr txBox="1">
            <a:spLocks noGrp="1"/>
          </p:cNvSpPr>
          <p:nvPr>
            <p:ph type="sldNum" idx="12"/>
          </p:nvPr>
        </p:nvSpPr>
        <p:spPr>
          <a:xfrm>
            <a:off x="5265809" y="6536528"/>
            <a:ext cx="4028440" cy="345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>
          <a:extLst>
            <a:ext uri="{FF2B5EF4-FFF2-40B4-BE49-F238E27FC236}">
              <a16:creationId xmlns:a16="http://schemas.microsoft.com/office/drawing/2014/main" id="{20E2975C-046A-BB4D-FBE1-E9F332D8A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54e32e23c_0_131:notes">
            <a:extLst>
              <a:ext uri="{FF2B5EF4-FFF2-40B4-BE49-F238E27FC236}">
                <a16:creationId xmlns:a16="http://schemas.microsoft.com/office/drawing/2014/main" id="{CBC66C3B-F415-6CEE-9C97-DD5ED4A6EF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54e32e23c_0_131:notes">
            <a:extLst>
              <a:ext uri="{FF2B5EF4-FFF2-40B4-BE49-F238E27FC236}">
                <a16:creationId xmlns:a16="http://schemas.microsoft.com/office/drawing/2014/main" id="{4440983E-50C7-0110-D2F4-2446193277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11872"/>
            <a:ext cx="7437000" cy="27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54e32e23c_0_131:notes">
            <a:extLst>
              <a:ext uri="{FF2B5EF4-FFF2-40B4-BE49-F238E27FC236}">
                <a16:creationId xmlns:a16="http://schemas.microsoft.com/office/drawing/2014/main" id="{9659F1C4-19A5-BD3C-13F6-72F22CE9DFC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809" y="6536528"/>
            <a:ext cx="4028400" cy="345300"/>
          </a:xfrm>
          <a:prstGeom prst="rect">
            <a:avLst/>
          </a:prstGeom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3650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54e32e23c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54e32e23c_0_131:notes"/>
          <p:cNvSpPr txBox="1">
            <a:spLocks noGrp="1"/>
          </p:cNvSpPr>
          <p:nvPr>
            <p:ph type="body" idx="1"/>
          </p:nvPr>
        </p:nvSpPr>
        <p:spPr>
          <a:xfrm>
            <a:off x="929640" y="3311872"/>
            <a:ext cx="7437000" cy="27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54e32e23c_0_131:notes"/>
          <p:cNvSpPr txBox="1">
            <a:spLocks noGrp="1"/>
          </p:cNvSpPr>
          <p:nvPr>
            <p:ph type="sldNum" idx="12"/>
          </p:nvPr>
        </p:nvSpPr>
        <p:spPr>
          <a:xfrm>
            <a:off x="5265809" y="6536528"/>
            <a:ext cx="4028400" cy="345300"/>
          </a:xfrm>
          <a:prstGeom prst="rect">
            <a:avLst/>
          </a:prstGeom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>
          <a:extLst>
            <a:ext uri="{FF2B5EF4-FFF2-40B4-BE49-F238E27FC236}">
              <a16:creationId xmlns:a16="http://schemas.microsoft.com/office/drawing/2014/main" id="{838B379D-9F2C-6D83-D1A2-22E3A9711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754e32e23c_0_264:notes">
            <a:extLst>
              <a:ext uri="{FF2B5EF4-FFF2-40B4-BE49-F238E27FC236}">
                <a16:creationId xmlns:a16="http://schemas.microsoft.com/office/drawing/2014/main" id="{19D4A744-02E2-5608-00DE-CBEEFC2A7A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754e32e23c_0_264:notes">
            <a:extLst>
              <a:ext uri="{FF2B5EF4-FFF2-40B4-BE49-F238E27FC236}">
                <a16:creationId xmlns:a16="http://schemas.microsoft.com/office/drawing/2014/main" id="{4B4A0EB1-E88D-D21B-B54D-68982F6DBE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11872"/>
            <a:ext cx="7437000" cy="27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delete z</a:t>
            </a:r>
            <a:endParaRPr/>
          </a:p>
        </p:txBody>
      </p:sp>
      <p:sp>
        <p:nvSpPr>
          <p:cNvPr id="129" name="Google Shape;129;g3754e32e23c_0_264:notes">
            <a:extLst>
              <a:ext uri="{FF2B5EF4-FFF2-40B4-BE49-F238E27FC236}">
                <a16:creationId xmlns:a16="http://schemas.microsoft.com/office/drawing/2014/main" id="{D612C420-A63B-9492-420F-B6FCCB46BB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809" y="6536528"/>
            <a:ext cx="4028400" cy="345300"/>
          </a:xfrm>
          <a:prstGeom prst="rect">
            <a:avLst/>
          </a:prstGeom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1600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>
          <a:extLst>
            <a:ext uri="{FF2B5EF4-FFF2-40B4-BE49-F238E27FC236}">
              <a16:creationId xmlns:a16="http://schemas.microsoft.com/office/drawing/2014/main" id="{A4A58E0D-F04C-5048-D8B4-A00AA110D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756ed14298_0_7:notes">
            <a:extLst>
              <a:ext uri="{FF2B5EF4-FFF2-40B4-BE49-F238E27FC236}">
                <a16:creationId xmlns:a16="http://schemas.microsoft.com/office/drawing/2014/main" id="{B25B3569-2991-D0E8-9181-5CA1330DEE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756ed14298_0_7:notes">
            <a:extLst>
              <a:ext uri="{FF2B5EF4-FFF2-40B4-BE49-F238E27FC236}">
                <a16:creationId xmlns:a16="http://schemas.microsoft.com/office/drawing/2014/main" id="{13432631-58EF-2880-410C-E74ABC9784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11872"/>
            <a:ext cx="7437000" cy="27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 dirty="0"/>
              <a:t>Stack: automatically managed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 dirty="0"/>
              <a:t>Heap: manual new / delete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 dirty="0"/>
              <a:t>You shouldn’t use new / delete</a:t>
            </a:r>
            <a:endParaRPr dirty="0"/>
          </a:p>
        </p:txBody>
      </p:sp>
      <p:sp>
        <p:nvSpPr>
          <p:cNvPr id="145" name="Google Shape;145;g3756ed14298_0_7:notes">
            <a:extLst>
              <a:ext uri="{FF2B5EF4-FFF2-40B4-BE49-F238E27FC236}">
                <a16:creationId xmlns:a16="http://schemas.microsoft.com/office/drawing/2014/main" id="{6E8609DF-7F27-1A14-7484-A745156DA23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809" y="6536528"/>
            <a:ext cx="4028400" cy="345300"/>
          </a:xfrm>
          <a:prstGeom prst="rect">
            <a:avLst/>
          </a:prstGeom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7953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>
          <a:extLst>
            <a:ext uri="{FF2B5EF4-FFF2-40B4-BE49-F238E27FC236}">
              <a16:creationId xmlns:a16="http://schemas.microsoft.com/office/drawing/2014/main" id="{6AD64A96-32DA-27A3-2061-E7F163880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54e32e23c_0_131:notes">
            <a:extLst>
              <a:ext uri="{FF2B5EF4-FFF2-40B4-BE49-F238E27FC236}">
                <a16:creationId xmlns:a16="http://schemas.microsoft.com/office/drawing/2014/main" id="{5DFBDB56-1B48-F25D-E714-7E1559DFA3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54e32e23c_0_131:notes">
            <a:extLst>
              <a:ext uri="{FF2B5EF4-FFF2-40B4-BE49-F238E27FC236}">
                <a16:creationId xmlns:a16="http://schemas.microsoft.com/office/drawing/2014/main" id="{6F85355F-E856-F0B0-4F8D-A6D05170CD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11872"/>
            <a:ext cx="7437000" cy="27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54e32e23c_0_131:notes">
            <a:extLst>
              <a:ext uri="{FF2B5EF4-FFF2-40B4-BE49-F238E27FC236}">
                <a16:creationId xmlns:a16="http://schemas.microsoft.com/office/drawing/2014/main" id="{5F54DCF9-9318-64C9-C91E-7B48AA3482C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809" y="6536528"/>
            <a:ext cx="4028400" cy="345300"/>
          </a:xfrm>
          <a:prstGeom prst="rect">
            <a:avLst/>
          </a:prstGeom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892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>
          <a:extLst>
            <a:ext uri="{FF2B5EF4-FFF2-40B4-BE49-F238E27FC236}">
              <a16:creationId xmlns:a16="http://schemas.microsoft.com/office/drawing/2014/main" id="{F98673E9-41AB-701A-18FA-EEC49F9D1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54e32e23c_0_131:notes">
            <a:extLst>
              <a:ext uri="{FF2B5EF4-FFF2-40B4-BE49-F238E27FC236}">
                <a16:creationId xmlns:a16="http://schemas.microsoft.com/office/drawing/2014/main" id="{1125FD1F-B9E8-56F9-80AC-E5A75F9239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54e32e23c_0_131:notes">
            <a:extLst>
              <a:ext uri="{FF2B5EF4-FFF2-40B4-BE49-F238E27FC236}">
                <a16:creationId xmlns:a16="http://schemas.microsoft.com/office/drawing/2014/main" id="{52E4BADC-0DA8-0322-D053-8982350017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11872"/>
            <a:ext cx="7437000" cy="27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TODO: Returning </a:t>
            </a:r>
            <a:r>
              <a:rPr lang="en-US" dirty="0" err="1"/>
              <a:t>SmartIntArray</a:t>
            </a:r>
            <a:r>
              <a:rPr lang="en-US" dirty="0"/>
              <a:t>* in C/C++</a:t>
            </a:r>
            <a:endParaRPr dirty="0"/>
          </a:p>
        </p:txBody>
      </p:sp>
      <p:sp>
        <p:nvSpPr>
          <p:cNvPr id="110" name="Google Shape;110;g3754e32e23c_0_131:notes">
            <a:extLst>
              <a:ext uri="{FF2B5EF4-FFF2-40B4-BE49-F238E27FC236}">
                <a16:creationId xmlns:a16="http://schemas.microsoft.com/office/drawing/2014/main" id="{850C05D8-A84C-77F1-C0C6-A9A9D78EBF5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809" y="6536528"/>
            <a:ext cx="4028400" cy="345300"/>
          </a:xfrm>
          <a:prstGeom prst="rect">
            <a:avLst/>
          </a:prstGeom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0044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>
          <a:extLst>
            <a:ext uri="{FF2B5EF4-FFF2-40B4-BE49-F238E27FC236}">
              <a16:creationId xmlns:a16="http://schemas.microsoft.com/office/drawing/2014/main" id="{9E318AE3-3768-9BAD-453F-5BFBD6BB7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54e32e23c_0_131:notes">
            <a:extLst>
              <a:ext uri="{FF2B5EF4-FFF2-40B4-BE49-F238E27FC236}">
                <a16:creationId xmlns:a16="http://schemas.microsoft.com/office/drawing/2014/main" id="{F54E6B2C-A412-A8F9-C7D8-665128FE87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54e32e23c_0_131:notes">
            <a:extLst>
              <a:ext uri="{FF2B5EF4-FFF2-40B4-BE49-F238E27FC236}">
                <a16:creationId xmlns:a16="http://schemas.microsoft.com/office/drawing/2014/main" id="{535BD0FF-984D-2CD9-30D8-760F7FD4D3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11872"/>
            <a:ext cx="7437000" cy="27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54e32e23c_0_131:notes">
            <a:extLst>
              <a:ext uri="{FF2B5EF4-FFF2-40B4-BE49-F238E27FC236}">
                <a16:creationId xmlns:a16="http://schemas.microsoft.com/office/drawing/2014/main" id="{8CCAEA24-AFDF-3EBB-2500-F603B6ECF92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809" y="6536528"/>
            <a:ext cx="4028400" cy="345300"/>
          </a:xfrm>
          <a:prstGeom prst="rect">
            <a:avLst/>
          </a:prstGeom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4905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>
          <a:extLst>
            <a:ext uri="{FF2B5EF4-FFF2-40B4-BE49-F238E27FC236}">
              <a16:creationId xmlns:a16="http://schemas.microsoft.com/office/drawing/2014/main" id="{925CE644-CDD4-D508-E995-0989B7C36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54e32e23c_0_131:notes">
            <a:extLst>
              <a:ext uri="{FF2B5EF4-FFF2-40B4-BE49-F238E27FC236}">
                <a16:creationId xmlns:a16="http://schemas.microsoft.com/office/drawing/2014/main" id="{7ACC2E58-7642-922B-6212-F87612C548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584450" y="860425"/>
            <a:ext cx="4127500" cy="2322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54e32e23c_0_131:notes">
            <a:extLst>
              <a:ext uri="{FF2B5EF4-FFF2-40B4-BE49-F238E27FC236}">
                <a16:creationId xmlns:a16="http://schemas.microsoft.com/office/drawing/2014/main" id="{9D7DE1E2-3974-BB59-8688-069FA5A2A8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11872"/>
            <a:ext cx="7437000" cy="27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54e32e23c_0_131:notes">
            <a:extLst>
              <a:ext uri="{FF2B5EF4-FFF2-40B4-BE49-F238E27FC236}">
                <a16:creationId xmlns:a16="http://schemas.microsoft.com/office/drawing/2014/main" id="{25ADE148-AE19-139C-8ECD-E9B865CDDFE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809" y="6536528"/>
            <a:ext cx="4028400" cy="345300"/>
          </a:xfrm>
          <a:prstGeom prst="rect">
            <a:avLst/>
          </a:prstGeom>
        </p:spPr>
        <p:txBody>
          <a:bodyPr spcFirstLastPara="1" wrap="square" lIns="92425" tIns="46200" rIns="92425" bIns="462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2792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838199" y="365759"/>
            <a:ext cx="10471707" cy="2734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840059" y="4199111"/>
            <a:ext cx="10469848" cy="189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8057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tline">
  <p:cSld name="Outlin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BFBFB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BFBFB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BFBFB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BFBFB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BFBFB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Black">
  <p:cSld name="Video Blac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0" y="6356195"/>
            <a:ext cx="12192000" cy="501805"/>
            <a:chOff x="0" y="6356195"/>
            <a:chExt cx="12192000" cy="501805"/>
          </a:xfrm>
        </p:grpSpPr>
        <p:sp>
          <p:nvSpPr>
            <p:cNvPr id="11" name="Google Shape;11;p1"/>
            <p:cNvSpPr/>
            <p:nvPr/>
          </p:nvSpPr>
          <p:spPr>
            <a:xfrm>
              <a:off x="0" y="6356350"/>
              <a:ext cx="12192000" cy="501650"/>
            </a:xfrm>
            <a:prstGeom prst="rect">
              <a:avLst/>
            </a:prstGeom>
            <a:solidFill>
              <a:srgbClr val="56A0D3"/>
            </a:solidFill>
            <a:ln>
              <a:noFill/>
            </a:ln>
          </p:spPr>
          <p:txBody>
            <a:bodyPr spcFirstLastPara="1" wrap="square" lIns="822950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i="0" u="none" strike="noStrike" cap="none">
                  <a:solidFill>
                    <a:schemeClr val="lt1"/>
                  </a:solidFill>
                  <a:latin typeface="EB Garamond"/>
                  <a:ea typeface="EB Garamond"/>
                  <a:cs typeface="EB Garamond"/>
                  <a:sym typeface="EB Garamond"/>
                </a:rPr>
                <a:t>UNC-CS</a:t>
              </a:r>
              <a:endParaRPr sz="1800" i="0" u="none" strike="noStrike" cap="none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</p:txBody>
        </p:sp>
        <p:pic>
          <p:nvPicPr>
            <p:cNvPr id="12" name="Google Shape;12;p1" descr="http://cs.sites.unc.edu/files/2014/06/50th-wide-30.png"/>
            <p:cNvPicPr preferRelativeResize="0"/>
            <p:nvPr/>
          </p:nvPicPr>
          <p:blipFill rotWithShape="1">
            <a:blip r:embed="rId15">
              <a:alphaModFix/>
            </a:blip>
            <a:srcRect t="23000" b="22526"/>
            <a:stretch/>
          </p:blipFill>
          <p:spPr>
            <a:xfrm>
              <a:off x="0" y="6356195"/>
              <a:ext cx="770354" cy="5018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dt" idx="10"/>
          </p:nvPr>
        </p:nvSpPr>
        <p:spPr>
          <a:xfrm>
            <a:off x="1918469" y="6414218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524000" y="4983475"/>
            <a:ext cx="9144000" cy="13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rPr lang="en-US" dirty="0">
                <a:solidFill>
                  <a:schemeClr val="lt1"/>
                </a:solidFill>
              </a:rPr>
              <a:t>Ben Berg, Zhongrui (reads John-Ray) Chen</a:t>
            </a:r>
            <a:endParaRPr sz="2400" i="0" u="none" strike="noStrike" cap="none" baseline="30000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en-US" sz="1600" i="0" u="none" strike="noStrike" cap="none" dirty="0">
                <a:solidFill>
                  <a:schemeClr val="lt1"/>
                </a:solidFill>
              </a:rPr>
              <a:t>Department of Computer Science, University of North Carolina at Chapel Hill</a:t>
            </a:r>
            <a:endParaRPr sz="1600" i="0" u="none" strike="noStrike" cap="none" dirty="0">
              <a:solidFill>
                <a:schemeClr val="lt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lang="en-US" sz="1600" dirty="0">
                <a:solidFill>
                  <a:schemeClr val="lt1"/>
                </a:solidFill>
              </a:rPr>
              <a:t>Sep 16, 2025</a:t>
            </a:r>
            <a:endParaRPr sz="16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ftr" idx="11"/>
          </p:nvPr>
        </p:nvSpPr>
        <p:spPr>
          <a:xfrm>
            <a:off x="3590693" y="6414218"/>
            <a:ext cx="608856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05" name="Google Shape;105;p15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i="0" u="none" strike="noStrike" cap="none">
                <a:solidFill>
                  <a:schemeClr val="lt1"/>
                </a:solidFill>
              </a:rPr>
              <a:t>1</a:t>
            </a:fld>
            <a:endParaRPr sz="1200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06" name="Google Shape;106;p15"/>
          <p:cNvSpPr txBox="1">
            <a:spLocks noGrp="1"/>
          </p:cNvSpPr>
          <p:nvPr>
            <p:ph type="ctrTitle"/>
          </p:nvPr>
        </p:nvSpPr>
        <p:spPr>
          <a:xfrm>
            <a:off x="1048190" y="945647"/>
            <a:ext cx="10305600" cy="21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sz="3800" dirty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COMP421 Bootcamp 2</a:t>
            </a:r>
            <a:endParaRPr sz="3800" i="0" u="none" strike="noStrike" cap="none" dirty="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>
          <a:extLst>
            <a:ext uri="{FF2B5EF4-FFF2-40B4-BE49-F238E27FC236}">
              <a16:creationId xmlns:a16="http://schemas.microsoft.com/office/drawing/2014/main" id="{12212732-7405-3FB1-93E2-854B36F1C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>
            <a:extLst>
              <a:ext uri="{FF2B5EF4-FFF2-40B4-BE49-F238E27FC236}">
                <a16:creationId xmlns:a16="http://schemas.microsoft.com/office/drawing/2014/main" id="{26267D4C-5DD0-D56D-9C43-EB92EFF955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lt1"/>
                </a:solidFill>
              </a:rPr>
              <a:t>Annoucements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3" name="Google Shape;113;p16">
            <a:extLst>
              <a:ext uri="{FF2B5EF4-FFF2-40B4-BE49-F238E27FC236}">
                <a16:creationId xmlns:a16="http://schemas.microsoft.com/office/drawing/2014/main" id="{7294BB70-3577-DE3F-AB49-91A617C396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-"/>
            </a:pPr>
            <a:r>
              <a:rPr lang="en-US" dirty="0">
                <a:solidFill>
                  <a:schemeClr val="lt1"/>
                </a:solidFill>
              </a:rPr>
              <a:t>Class cancelled on Wednesday</a:t>
            </a:r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-"/>
            </a:pPr>
            <a:r>
              <a:rPr lang="en-US" dirty="0">
                <a:solidFill>
                  <a:schemeClr val="lt1"/>
                </a:solidFill>
              </a:rPr>
              <a:t>Ben’s Friday office hours on Zoom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4" name="Google Shape;114;p16">
            <a:extLst>
              <a:ext uri="{FF2B5EF4-FFF2-40B4-BE49-F238E27FC236}">
                <a16:creationId xmlns:a16="http://schemas.microsoft.com/office/drawing/2014/main" id="{9BA0CAB6-A6BB-E292-CFB4-673B09FB4A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189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Plans for the day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-"/>
            </a:pPr>
            <a:r>
              <a:rPr lang="en-US" dirty="0">
                <a:solidFill>
                  <a:schemeClr val="lt1"/>
                </a:solidFill>
              </a:rPr>
              <a:t>Mostly live coding</a:t>
            </a:r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-"/>
            </a:pPr>
            <a:r>
              <a:rPr lang="en-US" dirty="0">
                <a:solidFill>
                  <a:schemeClr val="lt1"/>
                </a:solidFill>
              </a:rPr>
              <a:t>Quick review</a:t>
            </a:r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-"/>
            </a:pPr>
            <a:r>
              <a:rPr lang="en-US" dirty="0">
                <a:solidFill>
                  <a:schemeClr val="lt1"/>
                </a:solidFill>
              </a:rPr>
              <a:t>Basic concepts on RAII, smart pointers and move semantics</a:t>
            </a:r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-"/>
            </a:pPr>
            <a:r>
              <a:rPr lang="en-US" dirty="0">
                <a:solidFill>
                  <a:schemeClr val="lt1"/>
                </a:solidFill>
              </a:rPr>
              <a:t>Copy/move constructors/assignments</a:t>
            </a:r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-"/>
            </a:pPr>
            <a:r>
              <a:rPr lang="en-US" dirty="0">
                <a:solidFill>
                  <a:schemeClr val="lt1"/>
                </a:solidFill>
              </a:rPr>
              <a:t>Exercise on reader/writer locks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B9DCC47F-8BEC-0F4C-5486-7C17809F9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>
            <a:extLst>
              <a:ext uri="{FF2B5EF4-FFF2-40B4-BE49-F238E27FC236}">
                <a16:creationId xmlns:a16="http://schemas.microsoft.com/office/drawing/2014/main" id="{A704E22C-44A9-77B1-2D9D-54FD0AED74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5438" y="54554"/>
            <a:ext cx="10515600" cy="13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Passing by copying vs references</a:t>
            </a:r>
            <a:endParaRPr dirty="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32" name="Google Shape;132;p18">
            <a:extLst>
              <a:ext uri="{FF2B5EF4-FFF2-40B4-BE49-F238E27FC236}">
                <a16:creationId xmlns:a16="http://schemas.microsoft.com/office/drawing/2014/main" id="{49C1393C-9A3B-B939-4A2D-2D43A851538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982200" y="6379773"/>
            <a:ext cx="1371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1" name="Google Shape;113;p16">
            <a:extLst>
              <a:ext uri="{FF2B5EF4-FFF2-40B4-BE49-F238E27FC236}">
                <a16:creationId xmlns:a16="http://schemas.microsoft.com/office/drawing/2014/main" id="{59F785F3-FE73-FFD9-C706-007ED77942FA}"/>
              </a:ext>
            </a:extLst>
          </p:cNvPr>
          <p:cNvSpPr txBox="1">
            <a:spLocks/>
          </p:cNvSpPr>
          <p:nvPr/>
        </p:nvSpPr>
        <p:spPr>
          <a:xfrm>
            <a:off x="1256050" y="1617584"/>
            <a:ext cx="2801600" cy="80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50800" indent="0">
              <a:lnSpc>
                <a:spcPct val="115000"/>
              </a:lnSpc>
              <a:buClr>
                <a:schemeClr val="lt1"/>
              </a:buClr>
              <a:buSzPts val="2800"/>
            </a:pPr>
            <a:r>
              <a:rPr lang="en-US" sz="2000" b="0" dirty="0">
                <a:solidFill>
                  <a:schemeClr val="lt1"/>
                </a:solidFill>
              </a:rPr>
              <a:t>Passing by copying</a:t>
            </a:r>
          </a:p>
        </p:txBody>
      </p:sp>
      <p:sp>
        <p:nvSpPr>
          <p:cNvPr id="22" name="Google Shape;113;p16">
            <a:extLst>
              <a:ext uri="{FF2B5EF4-FFF2-40B4-BE49-F238E27FC236}">
                <a16:creationId xmlns:a16="http://schemas.microsoft.com/office/drawing/2014/main" id="{E7F5E84F-327D-D41C-4CC6-CE62E39DF4B3}"/>
              </a:ext>
            </a:extLst>
          </p:cNvPr>
          <p:cNvSpPr txBox="1">
            <a:spLocks/>
          </p:cNvSpPr>
          <p:nvPr/>
        </p:nvSpPr>
        <p:spPr>
          <a:xfrm>
            <a:off x="7285373" y="1617583"/>
            <a:ext cx="2801600" cy="80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50800" indent="0">
              <a:lnSpc>
                <a:spcPct val="115000"/>
              </a:lnSpc>
              <a:buClr>
                <a:schemeClr val="lt1"/>
              </a:buClr>
              <a:buSzPts val="2800"/>
            </a:pPr>
            <a:r>
              <a:rPr lang="en-US" sz="2000" b="0" dirty="0">
                <a:solidFill>
                  <a:schemeClr val="lt1"/>
                </a:solidFill>
              </a:rPr>
              <a:t>Passing by reference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FECA16-99B6-0E19-3522-C31B1964EA3F}"/>
              </a:ext>
            </a:extLst>
          </p:cNvPr>
          <p:cNvSpPr txBox="1"/>
          <p:nvPr/>
        </p:nvSpPr>
        <p:spPr>
          <a:xfrm>
            <a:off x="554714" y="2279368"/>
            <a:ext cx="61436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800" b="1" i="0" u="none" strike="noStrike" dirty="0">
                <a:solidFill>
                  <a:srgbClr val="569CD6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changeName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Person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p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 {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800" b="1" i="0" u="none" strike="noStrike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p</a:t>
            </a:r>
            <a:r>
              <a:rPr lang="en-US" sz="1800" b="1" i="0" u="none" strike="noStrike" dirty="0" err="1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en-US" sz="18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setName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1" i="0" u="none" strike="noStrike" dirty="0">
                <a:solidFill>
                  <a:srgbClr val="CE9178"/>
                </a:solidFill>
                <a:effectLst/>
                <a:latin typeface="Courier New" panose="02070309020205020404" pitchFamily="49" charset="0"/>
              </a:rPr>
              <a:t>"B"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);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}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569CD6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main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() {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8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Person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p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1" i="0" u="none" strike="noStrike" dirty="0">
                <a:solidFill>
                  <a:srgbClr val="CE9178"/>
                </a:solidFill>
                <a:effectLst/>
                <a:latin typeface="Courier New" panose="02070309020205020404" pitchFamily="49" charset="0"/>
              </a:rPr>
              <a:t>"A"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sz="1800" b="1" i="0" u="none" strike="noStrike" dirty="0">
                <a:solidFill>
                  <a:srgbClr val="B5CEA8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);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8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changeName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p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);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8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std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::</a:t>
            </a:r>
            <a:r>
              <a:rPr lang="en-US" sz="1800" b="1" i="0" u="none" strike="noStrike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cout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D4D4D4"/>
                </a:solidFill>
                <a:effectLst/>
                <a:latin typeface="Courier New" panose="02070309020205020404" pitchFamily="49" charset="0"/>
              </a:rPr>
              <a:t>&lt;&lt;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p</a:t>
            </a:r>
            <a:r>
              <a:rPr lang="en-US" sz="1800" b="1" i="0" u="none" strike="noStrike" dirty="0" err="1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en-US" sz="18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getName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() </a:t>
            </a:r>
            <a:r>
              <a:rPr lang="en-US" sz="1800" b="1" i="0" u="none" strike="noStrike" dirty="0">
                <a:solidFill>
                  <a:srgbClr val="D4D4D4"/>
                </a:solidFill>
                <a:effectLst/>
                <a:latin typeface="Courier New" panose="02070309020205020404" pitchFamily="49" charset="0"/>
              </a:rPr>
              <a:t>&lt;&lt;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std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::</a:t>
            </a:r>
            <a:r>
              <a:rPr lang="en-US" sz="18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endl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6A9955"/>
                </a:solidFill>
                <a:effectLst/>
                <a:latin typeface="Courier New" panose="02070309020205020404" pitchFamily="49" charset="0"/>
              </a:rPr>
              <a:t>   // prints "A"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800" b="1" i="0" u="none" strike="noStrike" dirty="0">
                <a:solidFill>
                  <a:srgbClr val="C586C0"/>
                </a:solidFill>
                <a:effectLst/>
                <a:latin typeface="Courier New" panose="02070309020205020404" pitchFamily="49" charset="0"/>
              </a:rPr>
              <a:t>return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B5CEA8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}</a:t>
            </a:r>
            <a:endParaRPr lang="en-US" sz="1800" b="0" dirty="0">
              <a:effectLst/>
            </a:endParaRPr>
          </a:p>
          <a:p>
            <a:pPr rtl="0">
              <a:buNone/>
            </a:pPr>
            <a:br>
              <a:rPr lang="en-US" sz="1800" b="0" dirty="0">
                <a:effectLst/>
              </a:rPr>
            </a:br>
            <a:endParaRPr lang="en-US" sz="1800" b="0" dirty="0">
              <a:effectLst/>
            </a:endParaRPr>
          </a:p>
          <a:p>
            <a:pPr>
              <a:buNone/>
            </a:pPr>
            <a:br>
              <a:rPr lang="en-US" sz="1800" dirty="0"/>
            </a:br>
            <a:endParaRPr lang="en-US" sz="1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D77CDA-D385-6954-58B2-D9356D27B9BA}"/>
              </a:ext>
            </a:extLst>
          </p:cNvPr>
          <p:cNvSpPr txBox="1"/>
          <p:nvPr/>
        </p:nvSpPr>
        <p:spPr>
          <a:xfrm>
            <a:off x="6391278" y="2278760"/>
            <a:ext cx="614362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800" b="1" i="0" u="none" strike="noStrike" dirty="0">
                <a:solidFill>
                  <a:srgbClr val="569CD6"/>
                </a:solidFill>
                <a:effectLst/>
                <a:latin typeface="Courier New" panose="02070309020205020404" pitchFamily="49" charset="0"/>
              </a:rPr>
              <a:t>void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changeName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Person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&amp;</a:t>
            </a:r>
            <a:r>
              <a:rPr lang="en-US" sz="18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p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 {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800" b="1" i="0" u="none" strike="noStrike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p</a:t>
            </a:r>
            <a:r>
              <a:rPr lang="en-US" sz="1800" b="1" i="0" u="none" strike="noStrike" dirty="0" err="1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en-US" sz="18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setName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1" i="0" u="none" strike="noStrike" dirty="0">
                <a:solidFill>
                  <a:srgbClr val="CE9178"/>
                </a:solidFill>
                <a:effectLst/>
                <a:latin typeface="Courier New" panose="02070309020205020404" pitchFamily="49" charset="0"/>
              </a:rPr>
              <a:t>"B"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);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}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569CD6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main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() {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8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Person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p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1" i="0" u="none" strike="noStrike" dirty="0">
                <a:solidFill>
                  <a:srgbClr val="CE9178"/>
                </a:solidFill>
                <a:effectLst/>
                <a:latin typeface="Courier New" panose="02070309020205020404" pitchFamily="49" charset="0"/>
              </a:rPr>
              <a:t>"A"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sz="1800" b="1" i="0" u="none" strike="noStrike" dirty="0">
                <a:solidFill>
                  <a:srgbClr val="B5CEA8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);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8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changeName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8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p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);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8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std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::</a:t>
            </a:r>
            <a:r>
              <a:rPr lang="en-US" sz="1800" b="1" i="0" u="none" strike="noStrike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cout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D4D4D4"/>
                </a:solidFill>
                <a:effectLst/>
                <a:latin typeface="Courier New" panose="02070309020205020404" pitchFamily="49" charset="0"/>
              </a:rPr>
              <a:t>&lt;&lt;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p</a:t>
            </a:r>
            <a:r>
              <a:rPr lang="en-US" sz="1800" b="1" i="0" u="none" strike="noStrike" dirty="0" err="1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en-US" sz="18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getName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() </a:t>
            </a:r>
            <a:r>
              <a:rPr lang="en-US" sz="1800" b="1" i="0" u="none" strike="noStrike" dirty="0">
                <a:solidFill>
                  <a:srgbClr val="D4D4D4"/>
                </a:solidFill>
                <a:effectLst/>
                <a:latin typeface="Courier New" panose="02070309020205020404" pitchFamily="49" charset="0"/>
              </a:rPr>
              <a:t>&lt;&lt;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std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::</a:t>
            </a:r>
            <a:r>
              <a:rPr lang="en-US" sz="18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endl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6A9955"/>
                </a:solidFill>
                <a:effectLst/>
                <a:latin typeface="Courier New" panose="02070309020205020404" pitchFamily="49" charset="0"/>
              </a:rPr>
              <a:t>   // prints "B"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800" b="1" i="0" u="none" strike="noStrike" dirty="0">
                <a:solidFill>
                  <a:srgbClr val="C586C0"/>
                </a:solidFill>
                <a:effectLst/>
                <a:latin typeface="Courier New" panose="02070309020205020404" pitchFamily="49" charset="0"/>
              </a:rPr>
              <a:t>return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800" b="1" i="0" u="none" strike="noStrike" dirty="0">
                <a:solidFill>
                  <a:srgbClr val="B5CEA8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1800" b="0" dirty="0">
              <a:effectLst/>
            </a:endParaRPr>
          </a:p>
          <a:p>
            <a:pPr rtl="0">
              <a:buNone/>
            </a:pPr>
            <a:r>
              <a:rPr lang="en-US" sz="18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}</a:t>
            </a:r>
            <a:endParaRPr lang="en-US" sz="1800" b="0" dirty="0">
              <a:effectLst/>
            </a:endParaRPr>
          </a:p>
          <a:p>
            <a:pPr>
              <a:buNone/>
            </a:pPr>
            <a:br>
              <a:rPr lang="en-US" sz="1800" dirty="0"/>
            </a:br>
            <a:endParaRPr lang="en-US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57E9B-A1BE-C9A4-2D36-0FA47DCACF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14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  <p:bldP spid="22" grpId="0" build="p"/>
      <p:bldP spid="27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FC9ED8B0-55A8-96D3-6B1C-C5E19D47D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>
            <a:extLst>
              <a:ext uri="{FF2B5EF4-FFF2-40B4-BE49-F238E27FC236}">
                <a16:creationId xmlns:a16="http://schemas.microsoft.com/office/drawing/2014/main" id="{D618B764-70E4-284A-8A1F-101AD28C0D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5438" y="125110"/>
            <a:ext cx="10515600" cy="13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C++ Object Lifetimes</a:t>
            </a:r>
            <a:endParaRPr dirty="0">
              <a:solidFill>
                <a:schemeClr val="l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48" name="Google Shape;148;p19">
            <a:extLst>
              <a:ext uri="{FF2B5EF4-FFF2-40B4-BE49-F238E27FC236}">
                <a16:creationId xmlns:a16="http://schemas.microsoft.com/office/drawing/2014/main" id="{7B03178D-78CC-925E-4DA1-8B7A6655D7A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982200" y="6379773"/>
            <a:ext cx="1371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60411DB-F95B-0C97-B6D8-42F6D4278CC8}"/>
              </a:ext>
            </a:extLst>
          </p:cNvPr>
          <p:cNvGraphicFramePr/>
          <p:nvPr/>
        </p:nvGraphicFramePr>
        <p:xfrm>
          <a:off x="2031999" y="256367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DFA9956-C998-E28A-226B-56603BE71A4F}"/>
              </a:ext>
            </a:extLst>
          </p:cNvPr>
          <p:cNvSpPr txBox="1"/>
          <p:nvPr/>
        </p:nvSpPr>
        <p:spPr>
          <a:xfrm>
            <a:off x="1994978" y="3900651"/>
            <a:ext cx="26363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600" b="1" i="0" u="none" strike="noStrike" dirty="0">
                <a:solidFill>
                  <a:srgbClr val="D4D4D4"/>
                </a:solidFill>
                <a:effectLst/>
                <a:latin typeface="Courier New" panose="02070309020205020404" pitchFamily="49" charset="0"/>
              </a:rPr>
              <a:t>new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Person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600" b="1" i="0" u="none" strike="noStrike" dirty="0">
                <a:solidFill>
                  <a:srgbClr val="CE9178"/>
                </a:solidFill>
                <a:effectLst/>
                <a:latin typeface="Courier New" panose="02070309020205020404" pitchFamily="49" charset="0"/>
              </a:rPr>
              <a:t>"A"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sz="1600" b="1" i="0" u="none" strike="noStrike" dirty="0">
                <a:solidFill>
                  <a:srgbClr val="B5CEA8"/>
                </a:solidFill>
                <a:effectLst/>
                <a:latin typeface="Courier New" panose="02070309020205020404" pitchFamily="49" charset="0"/>
              </a:rPr>
              <a:t>20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);</a:t>
            </a:r>
            <a:endParaRPr lang="en-US" sz="1600" i="0" u="none" strike="noStrike" dirty="0">
              <a:solidFill>
                <a:srgbClr val="CCCCCC"/>
              </a:solidFill>
              <a:latin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4686F9-A5B0-94F0-249B-8BF5922D655C}"/>
              </a:ext>
            </a:extLst>
          </p:cNvPr>
          <p:cNvSpPr txBox="1"/>
          <p:nvPr/>
        </p:nvSpPr>
        <p:spPr>
          <a:xfrm>
            <a:off x="1994978" y="4389542"/>
            <a:ext cx="24536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4EC9B0"/>
                </a:solidFill>
                <a:latin typeface="Courier New" panose="02070309020205020404" pitchFamily="49" charset="0"/>
              </a:rPr>
              <a:t>Person</a:t>
            </a:r>
            <a:r>
              <a:rPr lang="en-US" sz="1600" b="1" dirty="0">
                <a:solidFill>
                  <a:srgbClr val="CCCCCC"/>
                </a:solidFill>
                <a:latin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9CDCFE"/>
                </a:solidFill>
                <a:latin typeface="Courier New" panose="02070309020205020404" pitchFamily="49" charset="0"/>
              </a:rPr>
              <a:t>a</a:t>
            </a:r>
            <a:r>
              <a:rPr lang="en-US" sz="1600" b="1" dirty="0">
                <a:solidFill>
                  <a:srgbClr val="CCCCCC"/>
                </a:solidFill>
                <a:latin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E9178"/>
                </a:solidFill>
                <a:latin typeface="Courier New" panose="02070309020205020404" pitchFamily="49" charset="0"/>
              </a:rPr>
              <a:t>"A"</a:t>
            </a:r>
            <a:r>
              <a:rPr lang="en-US" sz="1600" b="1" dirty="0">
                <a:solidFill>
                  <a:srgbClr val="CCCCCC"/>
                </a:solidFill>
                <a:latin typeface="Courier New" panose="02070309020205020404" pitchFamily="49" charset="0"/>
              </a:rPr>
              <a:t>, </a:t>
            </a:r>
            <a:r>
              <a:rPr lang="en-US" sz="1600" b="1" dirty="0">
                <a:solidFill>
                  <a:srgbClr val="B5CEA8"/>
                </a:solidFill>
                <a:latin typeface="Courier New" panose="02070309020205020404" pitchFamily="49" charset="0"/>
              </a:rPr>
              <a:t>20</a:t>
            </a:r>
            <a:r>
              <a:rPr lang="en-US" sz="1600" b="1" dirty="0">
                <a:solidFill>
                  <a:srgbClr val="CCCCCC"/>
                </a:solidFill>
                <a:latin typeface="Courier New" panose="02070309020205020404" pitchFamily="49" charset="0"/>
              </a:rPr>
              <a:t>);</a:t>
            </a:r>
            <a:endParaRPr lang="en-US" sz="1600" dirty="0"/>
          </a:p>
        </p:txBody>
      </p:sp>
      <p:sp>
        <p:nvSpPr>
          <p:cNvPr id="7" name="Google Shape;123;p17">
            <a:extLst>
              <a:ext uri="{FF2B5EF4-FFF2-40B4-BE49-F238E27FC236}">
                <a16:creationId xmlns:a16="http://schemas.microsoft.com/office/drawing/2014/main" id="{87B9A5C9-B27F-2A33-48DB-580015DDBC7B}"/>
              </a:ext>
            </a:extLst>
          </p:cNvPr>
          <p:cNvSpPr txBox="1">
            <a:spLocks/>
          </p:cNvSpPr>
          <p:nvPr/>
        </p:nvSpPr>
        <p:spPr>
          <a:xfrm>
            <a:off x="54097" y="3789840"/>
            <a:ext cx="1977903" cy="48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/>
            <a:r>
              <a:rPr lang="en-US" sz="2000" dirty="0">
                <a:solidFill>
                  <a:schemeClr val="lt1"/>
                </a:solidFill>
              </a:rPr>
              <a:t>Heap allocated</a:t>
            </a:r>
          </a:p>
        </p:txBody>
      </p:sp>
      <p:sp>
        <p:nvSpPr>
          <p:cNvPr id="8" name="Google Shape;123;p17">
            <a:extLst>
              <a:ext uri="{FF2B5EF4-FFF2-40B4-BE49-F238E27FC236}">
                <a16:creationId xmlns:a16="http://schemas.microsoft.com/office/drawing/2014/main" id="{53A7D0FC-D41C-4696-F1A1-9A9102B92A9E}"/>
              </a:ext>
            </a:extLst>
          </p:cNvPr>
          <p:cNvSpPr txBox="1">
            <a:spLocks/>
          </p:cNvSpPr>
          <p:nvPr/>
        </p:nvSpPr>
        <p:spPr>
          <a:xfrm>
            <a:off x="54096" y="4302422"/>
            <a:ext cx="1977903" cy="48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/>
            <a:r>
              <a:rPr lang="en-US" sz="2000" dirty="0">
                <a:solidFill>
                  <a:schemeClr val="lt1"/>
                </a:solidFill>
              </a:rPr>
              <a:t>Stack allocated</a:t>
            </a:r>
          </a:p>
        </p:txBody>
      </p:sp>
      <p:sp>
        <p:nvSpPr>
          <p:cNvPr id="9" name="Google Shape;123;p17">
            <a:extLst>
              <a:ext uri="{FF2B5EF4-FFF2-40B4-BE49-F238E27FC236}">
                <a16:creationId xmlns:a16="http://schemas.microsoft.com/office/drawing/2014/main" id="{33ECD60A-AF54-3DBB-CCF2-0A41E68C2EA3}"/>
              </a:ext>
            </a:extLst>
          </p:cNvPr>
          <p:cNvSpPr txBox="1">
            <a:spLocks/>
          </p:cNvSpPr>
          <p:nvPr/>
        </p:nvSpPr>
        <p:spPr>
          <a:xfrm>
            <a:off x="5239986" y="3789839"/>
            <a:ext cx="1712028" cy="48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/>
            <a:r>
              <a:rPr lang="en-US" sz="1600" dirty="0">
                <a:solidFill>
                  <a:schemeClr val="lt1"/>
                </a:solidFill>
              </a:rPr>
              <a:t>Live until deleted</a:t>
            </a:r>
          </a:p>
        </p:txBody>
      </p:sp>
      <p:sp>
        <p:nvSpPr>
          <p:cNvPr id="11" name="Google Shape;123;p17">
            <a:extLst>
              <a:ext uri="{FF2B5EF4-FFF2-40B4-BE49-F238E27FC236}">
                <a16:creationId xmlns:a16="http://schemas.microsoft.com/office/drawing/2014/main" id="{CAE5F005-CF08-D72A-F061-DC67D11E8AC1}"/>
              </a:ext>
            </a:extLst>
          </p:cNvPr>
          <p:cNvSpPr txBox="1">
            <a:spLocks/>
          </p:cNvSpPr>
          <p:nvPr/>
        </p:nvSpPr>
        <p:spPr>
          <a:xfrm>
            <a:off x="5010891" y="4243229"/>
            <a:ext cx="2170217" cy="48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/>
            <a:r>
              <a:rPr lang="en-US" sz="1600" dirty="0">
                <a:solidFill>
                  <a:schemeClr val="lt1"/>
                </a:solidFill>
              </a:rPr>
              <a:t>Live until out of scope</a:t>
            </a:r>
          </a:p>
        </p:txBody>
      </p:sp>
      <p:sp>
        <p:nvSpPr>
          <p:cNvPr id="12" name="Google Shape;123;p17">
            <a:extLst>
              <a:ext uri="{FF2B5EF4-FFF2-40B4-BE49-F238E27FC236}">
                <a16:creationId xmlns:a16="http://schemas.microsoft.com/office/drawing/2014/main" id="{FC900BEC-B912-97BC-0D16-397259FFE278}"/>
              </a:ext>
            </a:extLst>
          </p:cNvPr>
          <p:cNvSpPr txBox="1">
            <a:spLocks/>
          </p:cNvSpPr>
          <p:nvPr/>
        </p:nvSpPr>
        <p:spPr>
          <a:xfrm>
            <a:off x="7659585" y="3797781"/>
            <a:ext cx="3008415" cy="48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/>
            <a:r>
              <a:rPr lang="en-US" sz="1600" dirty="0">
                <a:solidFill>
                  <a:srgbClr val="4EC9B0"/>
                </a:solidFill>
                <a:latin typeface="Courier New" panose="02070309020205020404" pitchFamily="49" charset="0"/>
              </a:rPr>
              <a:t>~Person</a:t>
            </a:r>
            <a:r>
              <a:rPr lang="en-US" sz="1600" dirty="0">
                <a:solidFill>
                  <a:srgbClr val="CCCCCC"/>
                </a:solidFill>
                <a:latin typeface="Courier New" panose="02070309020205020404" pitchFamily="49" charset="0"/>
              </a:rPr>
              <a:t>()</a:t>
            </a:r>
            <a:r>
              <a:rPr lang="en-US" sz="1600" dirty="0">
                <a:solidFill>
                  <a:schemeClr val="lt1"/>
                </a:solidFill>
              </a:rPr>
              <a:t> called on deletion</a:t>
            </a:r>
          </a:p>
        </p:txBody>
      </p:sp>
      <p:sp>
        <p:nvSpPr>
          <p:cNvPr id="13" name="Google Shape;123;p17">
            <a:extLst>
              <a:ext uri="{FF2B5EF4-FFF2-40B4-BE49-F238E27FC236}">
                <a16:creationId xmlns:a16="http://schemas.microsoft.com/office/drawing/2014/main" id="{EB7B4D09-13AC-B323-725A-2719F98555D5}"/>
              </a:ext>
            </a:extLst>
          </p:cNvPr>
          <p:cNvSpPr txBox="1">
            <a:spLocks/>
          </p:cNvSpPr>
          <p:nvPr/>
        </p:nvSpPr>
        <p:spPr>
          <a:xfrm>
            <a:off x="7505205" y="4243229"/>
            <a:ext cx="3515097" cy="48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marL="0" indent="0"/>
            <a:r>
              <a:rPr lang="en-US" sz="1600" dirty="0">
                <a:solidFill>
                  <a:srgbClr val="4EC9B0"/>
                </a:solidFill>
                <a:latin typeface="Courier New" panose="02070309020205020404" pitchFamily="49" charset="0"/>
              </a:rPr>
              <a:t>~Person</a:t>
            </a:r>
            <a:r>
              <a:rPr lang="en-US" sz="1600" dirty="0">
                <a:solidFill>
                  <a:srgbClr val="CCCCCC"/>
                </a:solidFill>
                <a:latin typeface="Courier New" panose="02070309020205020404" pitchFamily="49" charset="0"/>
              </a:rPr>
              <a:t>()</a:t>
            </a:r>
            <a:r>
              <a:rPr lang="en-US" sz="1600" dirty="0">
                <a:solidFill>
                  <a:schemeClr val="lt1"/>
                </a:solidFill>
              </a:rPr>
              <a:t> called when out of scope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7C386F-AD9E-9DE0-C2DF-7D9F9E0B51C5}"/>
              </a:ext>
            </a:extLst>
          </p:cNvPr>
          <p:cNvSpPr txBox="1"/>
          <p:nvPr/>
        </p:nvSpPr>
        <p:spPr>
          <a:xfrm>
            <a:off x="1768781" y="1100802"/>
            <a:ext cx="865443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600" b="1" i="0" u="none" strike="noStrike" dirty="0">
                <a:solidFill>
                  <a:srgbClr val="569CD6"/>
                </a:solidFill>
                <a:effectLst/>
                <a:latin typeface="Courier New" panose="02070309020205020404" pitchFamily="49" charset="0"/>
              </a:rPr>
              <a:t>class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Person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{</a:t>
            </a:r>
            <a:endParaRPr lang="en-US" sz="1600" b="0" dirty="0">
              <a:effectLst/>
            </a:endParaRPr>
          </a:p>
          <a:p>
            <a:pPr rtl="0">
              <a:buNone/>
            </a:pPr>
            <a:r>
              <a:rPr lang="en-US" sz="1600" b="1" i="0" u="none" strike="noStrike" dirty="0">
                <a:solidFill>
                  <a:srgbClr val="569CD6"/>
                </a:solidFill>
                <a:effectLst/>
                <a:latin typeface="Courier New" panose="02070309020205020404" pitchFamily="49" charset="0"/>
              </a:rPr>
              <a:t>public:</a:t>
            </a:r>
            <a:endParaRPr lang="en-US" sz="1600" b="0" dirty="0">
              <a:effectLst/>
            </a:endParaRPr>
          </a:p>
          <a:p>
            <a:pPr rtl="0">
              <a:buNone/>
            </a:pP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6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Person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6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std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::</a:t>
            </a:r>
            <a:r>
              <a:rPr lang="en-US" sz="16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string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name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, </a:t>
            </a:r>
            <a:r>
              <a:rPr lang="en-US" sz="1600" b="1" i="0" u="none" strike="noStrike" dirty="0">
                <a:solidFill>
                  <a:srgbClr val="569CD6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age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 : </a:t>
            </a:r>
            <a:r>
              <a:rPr lang="en-US" sz="16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name_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6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name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), </a:t>
            </a:r>
            <a:r>
              <a:rPr lang="en-US" sz="16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age_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en-US" sz="16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age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 {}</a:t>
            </a:r>
            <a:endParaRPr lang="en-US" sz="1600" b="0" dirty="0">
              <a:effectLst/>
            </a:endParaRPr>
          </a:p>
          <a:p>
            <a:pPr rtl="0">
              <a:buNone/>
            </a:pP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600" b="1" i="0" u="none" strike="noStrike" dirty="0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~</a:t>
            </a:r>
            <a:r>
              <a:rPr lang="en-US" sz="16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Person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() {</a:t>
            </a:r>
            <a:endParaRPr lang="en-US" sz="1600" b="0" dirty="0">
              <a:effectLst/>
            </a:endParaRPr>
          </a:p>
          <a:p>
            <a:pPr rtl="0">
              <a:buNone/>
            </a:pP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    </a:t>
            </a:r>
            <a:r>
              <a:rPr lang="en-US" sz="16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std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::</a:t>
            </a:r>
            <a:r>
              <a:rPr lang="en-US" sz="1600" b="1" i="0" u="none" strike="noStrike" dirty="0" err="1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cout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1" i="0" u="none" strike="noStrike" dirty="0">
                <a:solidFill>
                  <a:srgbClr val="D4D4D4"/>
                </a:solidFill>
                <a:effectLst/>
                <a:latin typeface="Courier New" panose="02070309020205020404" pitchFamily="49" charset="0"/>
              </a:rPr>
              <a:t>&lt;&lt;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1" i="0" u="none" strike="noStrike" dirty="0">
                <a:solidFill>
                  <a:srgbClr val="CE9178"/>
                </a:solidFill>
                <a:effectLst/>
                <a:latin typeface="Courier New" panose="02070309020205020404" pitchFamily="49" charset="0"/>
              </a:rPr>
              <a:t>"destructor called"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1" i="0" u="none" strike="noStrike" dirty="0">
                <a:solidFill>
                  <a:srgbClr val="D4D4D4"/>
                </a:solidFill>
                <a:effectLst/>
                <a:latin typeface="Courier New" panose="02070309020205020404" pitchFamily="49" charset="0"/>
              </a:rPr>
              <a:t>&lt;&lt;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std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::</a:t>
            </a:r>
            <a:r>
              <a:rPr lang="en-US" sz="1600" b="1" i="0" u="none" strike="noStrike" dirty="0" err="1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endl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1600" b="0" dirty="0">
              <a:effectLst/>
            </a:endParaRPr>
          </a:p>
          <a:p>
            <a:pPr rtl="0">
              <a:buNone/>
            </a:pP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}</a:t>
            </a:r>
            <a:endParaRPr lang="en-US" sz="1600" b="0" dirty="0">
              <a:effectLst/>
            </a:endParaRPr>
          </a:p>
          <a:p>
            <a:pPr rtl="0">
              <a:buNone/>
            </a:pPr>
            <a:r>
              <a:rPr lang="en-US" sz="1600" b="1" i="0" u="none" strike="noStrike" dirty="0">
                <a:solidFill>
                  <a:srgbClr val="569CD6"/>
                </a:solidFill>
                <a:effectLst/>
                <a:latin typeface="Courier New" panose="02070309020205020404" pitchFamily="49" charset="0"/>
              </a:rPr>
              <a:t>private:</a:t>
            </a:r>
            <a:endParaRPr lang="en-US" sz="1600" b="0" dirty="0">
              <a:effectLst/>
            </a:endParaRPr>
          </a:p>
          <a:p>
            <a:pPr rtl="0">
              <a:buNone/>
            </a:pP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6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std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::</a:t>
            </a:r>
            <a:r>
              <a:rPr lang="en-US" sz="16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string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name_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1600" b="0" dirty="0">
              <a:effectLst/>
            </a:endParaRPr>
          </a:p>
          <a:p>
            <a:pPr rtl="0">
              <a:buNone/>
            </a:pP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  </a:t>
            </a:r>
            <a:r>
              <a:rPr lang="en-US" sz="1600" b="1" i="0" u="none" strike="noStrike" dirty="0">
                <a:solidFill>
                  <a:srgbClr val="569CD6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16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age_</a:t>
            </a: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1600" b="0" dirty="0">
              <a:effectLst/>
            </a:endParaRPr>
          </a:p>
          <a:p>
            <a:pPr rtl="0">
              <a:buNone/>
            </a:pPr>
            <a:r>
              <a:rPr lang="en-US" sz="16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};</a:t>
            </a:r>
            <a:endParaRPr lang="en-US" sz="1600" b="0" dirty="0">
              <a:effectLst/>
            </a:endParaRPr>
          </a:p>
          <a:p>
            <a:pPr>
              <a:buNone/>
            </a:pPr>
            <a:br>
              <a:rPr lang="en-US" sz="1600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5881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A6C7836-4FE5-4347-BA8D-4EAB8A55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EA6C7836-4FE5-4347-BA8D-4EAB8A55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AC203CF-7C62-5443-8676-79F1604B2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dgm id="{8AC203CF-7C62-5443-8676-79F1604B2A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B8C9BF-DA03-754E-BC11-A07443D744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dgm id="{50B8C9BF-DA03-754E-BC11-A07443D744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D457B0-B96D-F847-987E-BC2C40A7C2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9BD457B0-B96D-F847-987E-BC2C40A7C2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9BCD3C-D12E-E54A-8D89-4C06E70459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79BCD3C-D12E-E54A-8D89-4C06E70459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4" grpId="0"/>
      <p:bldP spid="6" grpId="0"/>
      <p:bldP spid="9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>
          <a:extLst>
            <a:ext uri="{FF2B5EF4-FFF2-40B4-BE49-F238E27FC236}">
              <a16:creationId xmlns:a16="http://schemas.microsoft.com/office/drawing/2014/main" id="{614CA054-C101-CFEF-EF7E-EE98FC5EB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>
            <a:extLst>
              <a:ext uri="{FF2B5EF4-FFF2-40B4-BE49-F238E27FC236}">
                <a16:creationId xmlns:a16="http://schemas.microsoft.com/office/drawing/2014/main" id="{76F05FE7-22F9-A179-4C88-C11450C1EB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766150"/>
            <a:ext cx="10515600" cy="13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</a:rPr>
              <a:t>Live coding:</a:t>
            </a:r>
            <a:br>
              <a:rPr lang="en-US" sz="2800" dirty="0">
                <a:solidFill>
                  <a:schemeClr val="lt1"/>
                </a:solidFill>
              </a:rPr>
            </a:br>
            <a:br>
              <a:rPr lang="en-US" sz="2800" dirty="0">
                <a:solidFill>
                  <a:schemeClr val="lt1"/>
                </a:solidFill>
              </a:rPr>
            </a:br>
            <a:r>
              <a:rPr lang="en-US" sz="2800" dirty="0" err="1">
                <a:solidFill>
                  <a:schemeClr val="lt1"/>
                </a:solidFill>
              </a:rPr>
              <a:t>SmartIntArray</a:t>
            </a:r>
            <a:r>
              <a:rPr lang="en-US" sz="2800" dirty="0">
                <a:solidFill>
                  <a:schemeClr val="lt1"/>
                </a:solidFill>
              </a:rPr>
              <a:t> class that wraps an integer array with a fixed size.</a:t>
            </a:r>
            <a:endParaRPr sz="2800" dirty="0">
              <a:solidFill>
                <a:schemeClr val="lt1"/>
              </a:solidFill>
            </a:endParaRPr>
          </a:p>
        </p:txBody>
      </p:sp>
      <p:sp>
        <p:nvSpPr>
          <p:cNvPr id="114" name="Google Shape;114;p16">
            <a:extLst>
              <a:ext uri="{FF2B5EF4-FFF2-40B4-BE49-F238E27FC236}">
                <a16:creationId xmlns:a16="http://schemas.microsoft.com/office/drawing/2014/main" id="{98C1CAEC-09EE-0E75-C6FE-3BAE101BBD0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0079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>
          <a:extLst>
            <a:ext uri="{FF2B5EF4-FFF2-40B4-BE49-F238E27FC236}">
              <a16:creationId xmlns:a16="http://schemas.microsoft.com/office/drawing/2014/main" id="{6E608B67-7082-2153-11E3-739BAC47D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>
            <a:extLst>
              <a:ext uri="{FF2B5EF4-FFF2-40B4-BE49-F238E27FC236}">
                <a16:creationId xmlns:a16="http://schemas.microsoft.com/office/drawing/2014/main" id="{3BE078CA-174A-FAE6-AB23-FC57C6CC0B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</a:rPr>
              <a:t>No free lunch – let’s see why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4" name="Google Shape;114;p16">
            <a:extLst>
              <a:ext uri="{FF2B5EF4-FFF2-40B4-BE49-F238E27FC236}">
                <a16:creationId xmlns:a16="http://schemas.microsoft.com/office/drawing/2014/main" id="{164197FC-50DF-7501-AA38-DAC383A53BA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FE6376-F3B4-88ED-A33F-06465A5056CC}"/>
              </a:ext>
            </a:extLst>
          </p:cNvPr>
          <p:cNvSpPr txBox="1"/>
          <p:nvPr/>
        </p:nvSpPr>
        <p:spPr>
          <a:xfrm>
            <a:off x="225778" y="1942503"/>
            <a:ext cx="4315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2000" b="1" i="0" u="none" strike="noStrike" dirty="0" err="1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SmartIntArray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2000" b="1" i="0" u="none" strike="noStrike" dirty="0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generator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() {</a:t>
            </a:r>
            <a:endParaRPr lang="en-US" sz="2000" b="0" dirty="0">
              <a:effectLst/>
            </a:endParaRPr>
          </a:p>
          <a:p>
            <a:pPr rtl="0">
              <a:buNone/>
            </a:pP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</a:t>
            </a:r>
            <a:r>
              <a:rPr lang="en-US" sz="2000" b="1" i="0" u="none" strike="noStrike" dirty="0" err="1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SmartIntArray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20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2000" b="0" dirty="0">
              <a:effectLst/>
            </a:endParaRPr>
          </a:p>
          <a:p>
            <a:pPr rtl="0">
              <a:buNone/>
            </a:pP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</a:t>
            </a:r>
            <a:r>
              <a:rPr lang="en-US" sz="2000" b="1" i="0" u="none" strike="noStrike" dirty="0">
                <a:solidFill>
                  <a:srgbClr val="C586C0"/>
                </a:solidFill>
                <a:effectLst/>
                <a:latin typeface="Courier New" panose="02070309020205020404" pitchFamily="49" charset="0"/>
              </a:rPr>
              <a:t>return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20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2000" b="0" dirty="0">
              <a:effectLst/>
            </a:endParaRPr>
          </a:p>
          <a:p>
            <a:pPr rtl="0">
              <a:buNone/>
            </a:pP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}</a:t>
            </a:r>
            <a:endParaRPr lang="en-US" sz="2000" b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583721-D108-034C-ECA2-EBD61681B64A}"/>
              </a:ext>
            </a:extLst>
          </p:cNvPr>
          <p:cNvSpPr txBox="1"/>
          <p:nvPr/>
        </p:nvSpPr>
        <p:spPr>
          <a:xfrm>
            <a:off x="4741332" y="1908636"/>
            <a:ext cx="6635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Presumably passing by copying --- ”a” is copied at return.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A8C30B-8190-C24C-118D-340511C1EBBD}"/>
              </a:ext>
            </a:extLst>
          </p:cNvPr>
          <p:cNvSpPr txBox="1"/>
          <p:nvPr/>
        </p:nvSpPr>
        <p:spPr>
          <a:xfrm>
            <a:off x="225777" y="3592059"/>
            <a:ext cx="45324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2000" b="1" i="0" u="none" strike="noStrike" dirty="0" err="1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SmartIntArray</a:t>
            </a:r>
            <a:r>
              <a:rPr lang="en-US" sz="2000" b="1" i="0" u="none" strike="noStrike" dirty="0">
                <a:solidFill>
                  <a:srgbClr val="569CD6"/>
                </a:solidFill>
                <a:effectLst/>
                <a:latin typeface="Courier New" panose="02070309020205020404" pitchFamily="49" charset="0"/>
              </a:rPr>
              <a:t>&amp;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2000" b="1" i="0" u="none" strike="noStrike" dirty="0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generator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() {</a:t>
            </a:r>
            <a:endParaRPr lang="en-US" sz="2000" b="0" dirty="0">
              <a:effectLst/>
            </a:endParaRPr>
          </a:p>
          <a:p>
            <a:pPr rtl="0">
              <a:buNone/>
            </a:pP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</a:t>
            </a:r>
            <a:r>
              <a:rPr lang="en-US" sz="2000" b="1" i="0" u="none" strike="noStrike" dirty="0" err="1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SmartIntArray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20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2000" b="0" dirty="0">
              <a:effectLst/>
            </a:endParaRPr>
          </a:p>
          <a:p>
            <a:pPr rtl="0">
              <a:buNone/>
            </a:pP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</a:t>
            </a:r>
            <a:r>
              <a:rPr lang="en-US" sz="2000" b="1" i="0" u="none" strike="noStrike" dirty="0">
                <a:solidFill>
                  <a:srgbClr val="C586C0"/>
                </a:solidFill>
                <a:effectLst/>
                <a:latin typeface="Courier New" panose="02070309020205020404" pitchFamily="49" charset="0"/>
              </a:rPr>
              <a:t>return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20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2000" b="0" dirty="0">
              <a:effectLst/>
            </a:endParaRPr>
          </a:p>
          <a:p>
            <a:pPr rtl="0">
              <a:buNone/>
            </a:pP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}</a:t>
            </a:r>
            <a:endParaRPr lang="en-US" sz="2000" b="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BB065C-16CF-708F-A5A7-493FE3901541}"/>
              </a:ext>
            </a:extLst>
          </p:cNvPr>
          <p:cNvSpPr txBox="1"/>
          <p:nvPr/>
        </p:nvSpPr>
        <p:spPr>
          <a:xfrm>
            <a:off x="4758267" y="2927289"/>
            <a:ext cx="3918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Compilation error/warning. Why?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365C399-E457-5031-4D64-DC0661AF6DA8}"/>
              </a:ext>
            </a:extLst>
          </p:cNvPr>
          <p:cNvGrpSpPr/>
          <p:nvPr/>
        </p:nvGrpSpPr>
        <p:grpSpPr>
          <a:xfrm>
            <a:off x="4741332" y="3418359"/>
            <a:ext cx="6096000" cy="1030125"/>
            <a:chOff x="4741332" y="3418359"/>
            <a:chExt cx="6096000" cy="10301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FBE8C97-B223-C652-6C4A-51D0078A6D1B}"/>
                </a:ext>
              </a:extLst>
            </p:cNvPr>
            <p:cNvSpPr txBox="1"/>
            <p:nvPr/>
          </p:nvSpPr>
          <p:spPr>
            <a:xfrm>
              <a:off x="4741332" y="3709820"/>
              <a:ext cx="6096000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>
                <a:buNone/>
              </a:pPr>
              <a:r>
                <a:rPr lang="en-US" sz="1400" b="1" i="0" u="none" strike="noStrike" dirty="0">
                  <a:solidFill>
                    <a:srgbClr val="BC3FBC"/>
                  </a:solidFill>
                  <a:effectLst/>
                  <a:latin typeface="Courier New" panose="02070309020205020404" pitchFamily="49" charset="0"/>
                </a:rPr>
                <a:t>warning: </a:t>
              </a:r>
              <a:r>
                <a:rPr lang="en-US" sz="1400" b="1" i="0" u="none" strike="noStrike" dirty="0">
                  <a:solidFill>
                    <a:schemeClr val="bg1"/>
                  </a:solidFill>
                  <a:effectLst/>
                  <a:latin typeface="Courier New" panose="02070309020205020404" pitchFamily="49" charset="0"/>
                </a:rPr>
                <a:t>reference to stack memory associated with local variable 'a' returned [-</a:t>
              </a:r>
              <a:r>
                <a:rPr lang="en-US" sz="1400" b="1" i="0" u="none" strike="noStrike" dirty="0" err="1">
                  <a:solidFill>
                    <a:schemeClr val="bg1"/>
                  </a:solidFill>
                  <a:effectLst/>
                  <a:latin typeface="Courier New" panose="02070309020205020404" pitchFamily="49" charset="0"/>
                </a:rPr>
                <a:t>Wreturn</a:t>
              </a:r>
              <a:r>
                <a:rPr lang="en-US" sz="1400" b="1" i="0" u="none" strike="noStrike" dirty="0">
                  <a:solidFill>
                    <a:schemeClr val="bg1"/>
                  </a:solidFill>
                  <a:effectLst/>
                  <a:latin typeface="Courier New" panose="02070309020205020404" pitchFamily="49" charset="0"/>
                </a:rPr>
                <a:t>-stack-address]</a:t>
              </a:r>
              <a:endParaRPr lang="en-US" b="0" dirty="0">
                <a:solidFill>
                  <a:schemeClr val="bg1"/>
                </a:solidFill>
                <a:effectLst/>
              </a:endParaRPr>
            </a:p>
            <a:p>
              <a:pPr rtl="0">
                <a:buNone/>
              </a:pPr>
              <a:r>
                <a:rPr lang="en-US" sz="1400" b="0" i="0" u="none" strike="noStrike" dirty="0">
                  <a:solidFill>
                    <a:schemeClr val="bg1"/>
                  </a:solidFill>
                  <a:effectLst/>
                  <a:latin typeface="Courier New" panose="02070309020205020404" pitchFamily="49" charset="0"/>
                </a:rPr>
                <a:t> return a;       </a:t>
              </a:r>
              <a:endParaRPr lang="en-US" b="0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55C7ED6-D13B-C659-F33D-2F435CF6BEB7}"/>
                </a:ext>
              </a:extLst>
            </p:cNvPr>
            <p:cNvSpPr txBox="1"/>
            <p:nvPr/>
          </p:nvSpPr>
          <p:spPr>
            <a:xfrm>
              <a:off x="4741332" y="3418359"/>
              <a:ext cx="8002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C++17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8E3DE3-4E27-835F-5FAC-AD6B411340E1}"/>
              </a:ext>
            </a:extLst>
          </p:cNvPr>
          <p:cNvGrpSpPr/>
          <p:nvPr/>
        </p:nvGrpSpPr>
        <p:grpSpPr>
          <a:xfrm>
            <a:off x="4741332" y="4547093"/>
            <a:ext cx="5836356" cy="1453362"/>
            <a:chOff x="4741332" y="4547093"/>
            <a:chExt cx="5836356" cy="14533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060E56-55F2-5B26-18B5-F382FE3BE078}"/>
                </a:ext>
              </a:extLst>
            </p:cNvPr>
            <p:cNvSpPr txBox="1"/>
            <p:nvPr/>
          </p:nvSpPr>
          <p:spPr>
            <a:xfrm>
              <a:off x="4741332" y="4830904"/>
              <a:ext cx="5836356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rtl="0">
                <a:buNone/>
              </a:pPr>
              <a:r>
                <a:rPr lang="en-US" sz="1400" b="1" i="0" u="none" strike="noStrike" dirty="0">
                  <a:solidFill>
                    <a:srgbClr val="CD3131"/>
                  </a:solidFill>
                  <a:effectLst/>
                  <a:latin typeface="Courier New" panose="02070309020205020404" pitchFamily="49" charset="0"/>
                </a:rPr>
                <a:t>error: </a:t>
              </a:r>
              <a:r>
                <a:rPr lang="en-US" sz="1400" b="1" i="0" u="none" strike="noStrike" dirty="0">
                  <a:solidFill>
                    <a:schemeClr val="bg1"/>
                  </a:solidFill>
                  <a:effectLst/>
                  <a:latin typeface="Courier New" panose="02070309020205020404" pitchFamily="49" charset="0"/>
                </a:rPr>
                <a:t>non-const </a:t>
              </a:r>
              <a:r>
                <a:rPr lang="en-US" sz="1400" b="1" i="0" u="none" strike="noStrike" dirty="0" err="1">
                  <a:solidFill>
                    <a:schemeClr val="bg1"/>
                  </a:solidFill>
                  <a:effectLst/>
                  <a:latin typeface="Courier New" panose="02070309020205020404" pitchFamily="49" charset="0"/>
                </a:rPr>
                <a:t>lvalue</a:t>
              </a:r>
              <a:r>
                <a:rPr lang="en-US" sz="1400" b="1" i="0" u="none" strike="noStrike" dirty="0">
                  <a:solidFill>
                    <a:schemeClr val="bg1"/>
                  </a:solidFill>
                  <a:effectLst/>
                  <a:latin typeface="Courier New" panose="02070309020205020404" pitchFamily="49" charset="0"/>
                </a:rPr>
                <a:t> reference to type 'Object' cannot bind to a temporary of type 'Object'</a:t>
              </a:r>
              <a:r>
                <a:rPr lang="en-US" sz="1400" b="0" i="0" u="none" strike="noStrike" dirty="0">
                  <a:solidFill>
                    <a:schemeClr val="bg1"/>
                  </a:solidFill>
                  <a:effectLst/>
                  <a:latin typeface="Courier New" panose="02070309020205020404" pitchFamily="49" charset="0"/>
                </a:rPr>
                <a:t>         </a:t>
              </a:r>
              <a:endParaRPr lang="en-US" b="0" dirty="0">
                <a:solidFill>
                  <a:schemeClr val="bg1"/>
                </a:solidFill>
                <a:effectLst/>
              </a:endParaRPr>
            </a:p>
            <a:p>
              <a:pPr rtl="0">
                <a:buNone/>
              </a:pPr>
              <a:r>
                <a:rPr lang="en-US" sz="1400" b="0" i="0" u="none" strike="noStrike" dirty="0">
                  <a:solidFill>
                    <a:schemeClr val="bg1"/>
                  </a:solidFill>
                  <a:effectLst/>
                  <a:latin typeface="Courier New" panose="02070309020205020404" pitchFamily="49" charset="0"/>
                </a:rPr>
                <a:t> return a;     </a:t>
              </a:r>
              <a:endParaRPr lang="en-US" b="0" dirty="0">
                <a:solidFill>
                  <a:schemeClr val="bg1"/>
                </a:solidFill>
                <a:effectLst/>
              </a:endParaRPr>
            </a:p>
            <a:p>
              <a:pPr>
                <a:buNone/>
              </a:pPr>
              <a:br>
                <a:rPr lang="en-US" dirty="0"/>
              </a:b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0C3EE7-692C-4BD1-5846-8C78983A95CA}"/>
                </a:ext>
              </a:extLst>
            </p:cNvPr>
            <p:cNvSpPr txBox="1"/>
            <p:nvPr/>
          </p:nvSpPr>
          <p:spPr>
            <a:xfrm>
              <a:off x="4741332" y="4547093"/>
              <a:ext cx="8002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C++23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2CE62E7-5AE1-4D7A-C9E0-E123C7E631EB}"/>
              </a:ext>
            </a:extLst>
          </p:cNvPr>
          <p:cNvSpPr txBox="1"/>
          <p:nvPr/>
        </p:nvSpPr>
        <p:spPr>
          <a:xfrm>
            <a:off x="3086201" y="5779055"/>
            <a:ext cx="60195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Object a goes out of scope but the reference is live.</a:t>
            </a:r>
          </a:p>
        </p:txBody>
      </p:sp>
    </p:spTree>
    <p:extLst>
      <p:ext uri="{BB962C8B-B14F-4D97-AF65-F5344CB8AC3E}">
        <p14:creationId xmlns:p14="http://schemas.microsoft.com/office/powerpoint/2010/main" val="54057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>
          <a:extLst>
            <a:ext uri="{FF2B5EF4-FFF2-40B4-BE49-F238E27FC236}">
              <a16:creationId xmlns:a16="http://schemas.microsoft.com/office/drawing/2014/main" id="{4C7A1508-4D5B-1F44-9F09-84467BED8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>
            <a:extLst>
              <a:ext uri="{FF2B5EF4-FFF2-40B4-BE49-F238E27FC236}">
                <a16:creationId xmlns:a16="http://schemas.microsoft.com/office/drawing/2014/main" id="{76555255-9CD0-374A-0EE3-7447CAAC73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</a:rPr>
              <a:t>Solution: a new language feature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4" name="Google Shape;114;p16">
            <a:extLst>
              <a:ext uri="{FF2B5EF4-FFF2-40B4-BE49-F238E27FC236}">
                <a16:creationId xmlns:a16="http://schemas.microsoft.com/office/drawing/2014/main" id="{223288F8-9BF1-9492-0F21-FFA73D12CD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EA9544-0728-6E6C-9AFA-98C9617E9960}"/>
              </a:ext>
            </a:extLst>
          </p:cNvPr>
          <p:cNvSpPr txBox="1"/>
          <p:nvPr/>
        </p:nvSpPr>
        <p:spPr>
          <a:xfrm>
            <a:off x="4244622" y="1690825"/>
            <a:ext cx="3702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20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Object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2000" b="1" i="0" u="none" strike="noStrike" dirty="0">
                <a:solidFill>
                  <a:srgbClr val="DCDCAA"/>
                </a:solidFill>
                <a:effectLst/>
                <a:latin typeface="Courier New" panose="02070309020205020404" pitchFamily="49" charset="0"/>
              </a:rPr>
              <a:t>generator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() {</a:t>
            </a:r>
            <a:endParaRPr lang="en-US" sz="2000" b="0" dirty="0">
              <a:effectLst/>
            </a:endParaRPr>
          </a:p>
          <a:p>
            <a:pPr rtl="0">
              <a:buNone/>
            </a:pP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</a:t>
            </a:r>
            <a:r>
              <a:rPr lang="en-US" sz="2000" b="1" i="0" u="none" strike="noStrike" dirty="0">
                <a:solidFill>
                  <a:srgbClr val="4EC9B0"/>
                </a:solidFill>
                <a:effectLst/>
                <a:latin typeface="Courier New" panose="02070309020205020404" pitchFamily="49" charset="0"/>
              </a:rPr>
              <a:t>Object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2000" b="1" i="0" u="none" strike="noStrike" dirty="0">
                <a:solidFill>
                  <a:srgbClr val="9CDCFE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;</a:t>
            </a:r>
            <a:endParaRPr lang="en-US" sz="2000" b="0" dirty="0">
              <a:effectLst/>
            </a:endParaRPr>
          </a:p>
          <a:p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 </a:t>
            </a:r>
            <a:r>
              <a:rPr lang="en-US" sz="2000" b="1" i="0" u="none" strike="noStrike" dirty="0">
                <a:solidFill>
                  <a:srgbClr val="C586C0"/>
                </a:solidFill>
                <a:effectLst/>
                <a:latin typeface="Courier New" panose="02070309020205020404" pitchFamily="49" charset="0"/>
              </a:rPr>
              <a:t>return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 std::move(</a:t>
            </a:r>
            <a:r>
              <a:rPr lang="en-US" sz="2000" b="1" dirty="0">
                <a:solidFill>
                  <a:srgbClr val="9CDCFE"/>
                </a:solidFill>
                <a:latin typeface="Courier New" panose="02070309020205020404" pitchFamily="49" charset="0"/>
              </a:rPr>
              <a:t>a</a:t>
            </a: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);</a:t>
            </a:r>
            <a:endParaRPr lang="en-US" sz="2000" b="0" dirty="0">
              <a:effectLst/>
            </a:endParaRPr>
          </a:p>
          <a:p>
            <a:pPr rtl="0">
              <a:buNone/>
            </a:pPr>
            <a:r>
              <a:rPr lang="en-US" sz="2000" b="1" i="0" u="none" strike="noStrike" dirty="0">
                <a:solidFill>
                  <a:srgbClr val="CCCCCC"/>
                </a:solidFill>
                <a:effectLst/>
                <a:latin typeface="Courier New" panose="02070309020205020404" pitchFamily="49" charset="0"/>
              </a:rPr>
              <a:t>}</a:t>
            </a:r>
            <a:endParaRPr lang="en-US" sz="2000" b="0" dirty="0">
              <a:effectLst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CA6F963-76A9-CF4A-821E-73531DABA2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575977"/>
              </p:ext>
            </p:extLst>
          </p:nvPr>
        </p:nvGraphicFramePr>
        <p:xfrm>
          <a:off x="1249602" y="3575756"/>
          <a:ext cx="9692796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933">
                  <a:extLst>
                    <a:ext uri="{9D8B030D-6E8A-4147-A177-3AD203B41FA5}">
                      <a16:colId xmlns:a16="http://schemas.microsoft.com/office/drawing/2014/main" val="821303849"/>
                    </a:ext>
                  </a:extLst>
                </a:gridCol>
                <a:gridCol w="3491732">
                  <a:extLst>
                    <a:ext uri="{9D8B030D-6E8A-4147-A177-3AD203B41FA5}">
                      <a16:colId xmlns:a16="http://schemas.microsoft.com/office/drawing/2014/main" val="606138838"/>
                    </a:ext>
                  </a:extLst>
                </a:gridCol>
                <a:gridCol w="4406131">
                  <a:extLst>
                    <a:ext uri="{9D8B030D-6E8A-4147-A177-3AD203B41FA5}">
                      <a16:colId xmlns:a16="http://schemas.microsoft.com/office/drawing/2014/main" val="29580722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Copy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16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Resource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Transfers ownership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Independent copy of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80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Object 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Original is unspecified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Original and source are independent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316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Performance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Generally faster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376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Usage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When references/pointers won’t help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When we really need copies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4325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122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>
          <a:extLst>
            <a:ext uri="{FF2B5EF4-FFF2-40B4-BE49-F238E27FC236}">
              <a16:creationId xmlns:a16="http://schemas.microsoft.com/office/drawing/2014/main" id="{BAA94617-DA46-CBA6-00E0-48596BEC5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>
            <a:extLst>
              <a:ext uri="{FF2B5EF4-FFF2-40B4-BE49-F238E27FC236}">
                <a16:creationId xmlns:a16="http://schemas.microsoft.com/office/drawing/2014/main" id="{2A41519A-12A8-92C9-46FD-B8ACB298E8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766150"/>
            <a:ext cx="10515600" cy="13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lt1"/>
                </a:solidFill>
              </a:rPr>
              <a:t>Live coding:</a:t>
            </a:r>
            <a:br>
              <a:rPr lang="en-US" sz="2800" dirty="0">
                <a:solidFill>
                  <a:schemeClr val="lt1"/>
                </a:solidFill>
              </a:rPr>
            </a:br>
            <a:br>
              <a:rPr lang="en-US" sz="2800" dirty="0">
                <a:solidFill>
                  <a:schemeClr val="lt1"/>
                </a:solidFill>
              </a:rPr>
            </a:br>
            <a:r>
              <a:rPr lang="en-US" sz="2800" dirty="0" err="1">
                <a:solidFill>
                  <a:schemeClr val="lt1"/>
                </a:solidFill>
              </a:rPr>
              <a:t>SmartIntArray</a:t>
            </a:r>
            <a:r>
              <a:rPr lang="en-US" sz="2800" dirty="0">
                <a:solidFill>
                  <a:schemeClr val="lt1"/>
                </a:solidFill>
              </a:rPr>
              <a:t> class that wraps an integer array with a fixed size.</a:t>
            </a:r>
            <a:endParaRPr sz="2800" dirty="0">
              <a:solidFill>
                <a:schemeClr val="lt1"/>
              </a:solidFill>
            </a:endParaRPr>
          </a:p>
        </p:txBody>
      </p:sp>
      <p:sp>
        <p:nvSpPr>
          <p:cNvPr id="114" name="Google Shape;114;p16">
            <a:extLst>
              <a:ext uri="{FF2B5EF4-FFF2-40B4-BE49-F238E27FC236}">
                <a16:creationId xmlns:a16="http://schemas.microsoft.com/office/drawing/2014/main" id="{4790DAB3-6731-0B75-1F5C-66325AAB9AD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982200" y="6414063"/>
            <a:ext cx="13716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3922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23324</TotalTime>
  <Words>560</Words>
  <Application>Microsoft Macintosh PowerPoint</Application>
  <PresentationFormat>Widescreen</PresentationFormat>
  <Paragraphs>125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Noto Sans Symbols</vt:lpstr>
      <vt:lpstr>EB Garamond</vt:lpstr>
      <vt:lpstr>Calibri</vt:lpstr>
      <vt:lpstr>Courier New</vt:lpstr>
      <vt:lpstr>Arial</vt:lpstr>
      <vt:lpstr>Cabin</vt:lpstr>
      <vt:lpstr>Office Theme</vt:lpstr>
      <vt:lpstr>COMP421 Bootcamp 2</vt:lpstr>
      <vt:lpstr>Annoucements</vt:lpstr>
      <vt:lpstr>Plans for the day</vt:lpstr>
      <vt:lpstr>Passing by copying vs references</vt:lpstr>
      <vt:lpstr>C++ Object Lifetimes</vt:lpstr>
      <vt:lpstr>Live coding:  SmartIntArray class that wraps an integer array with a fixed size.</vt:lpstr>
      <vt:lpstr>No free lunch – let’s see why</vt:lpstr>
      <vt:lpstr>Solution: a new language feature</vt:lpstr>
      <vt:lpstr>Live coding:  SmartIntArray class that wraps an integer array with a fixed size.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Chen, Zhongrui</cp:lastModifiedBy>
  <cp:revision>25</cp:revision>
  <dcterms:modified xsi:type="dcterms:W3CDTF">2025-09-27T02:48:08Z</dcterms:modified>
</cp:coreProperties>
</file>